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“This summer I worked with the Stern Lab studying the cardiovascular manifestations of mucolipidosis 2 in the feline model. In the bottom left is an example of a cat affected by this disease”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3edc4cec0d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13edc4cec0d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next aim was to perform routine echocardiograms on each of the colony cats every 2 months. In general, we </a:t>
            </a:r>
            <a:r>
              <a:rPr lang="en-US"/>
              <a:t>expect ML2 affected cats to exhibit signs of fulminant congestive heart failure. These include increased chamber size, reduced integrity and structure of the valves due to accumulation of matrix in them, and regurgitation causing volume overload.”</a:t>
            </a:r>
            <a:endParaRPr/>
          </a:p>
        </p:txBody>
      </p:sp>
      <p:sp>
        <p:nvSpPr>
          <p:cNvPr id="242" name="Google Shape;242;g13edc4cec0d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a4c1e0969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13a4c1e0969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“Aside from echos, we also collected tissue. In terms of the tissue collection process, we begin with a healthy ML2 cat. They are continuously monitored closely for congestion, at the first sign of change in quality of life such as </a:t>
            </a:r>
            <a:r>
              <a:rPr lang="en-US" sz="1100">
                <a:solidFill>
                  <a:srgbClr val="333333"/>
                </a:solidFill>
                <a:latin typeface="Arial"/>
                <a:ea typeface="Arial"/>
                <a:cs typeface="Arial"/>
                <a:sym typeface="Arial"/>
              </a:rPr>
              <a:t>kittens displaying tachypnea or fluid accumulation they have a final echocardiogram performed before undergoing humane euthanisia and tissue harvesting. Once cardiovascular tissue is harvested it is evaluated for gross and morphologic lesions as well as possible congenital defects. Areas of interest are then placed in formalin fixed </a:t>
            </a:r>
            <a:r>
              <a:rPr lang="en-US" sz="1100">
                <a:solidFill>
                  <a:srgbClr val="333333"/>
                </a:solidFill>
                <a:latin typeface="Arial"/>
                <a:ea typeface="Arial"/>
                <a:cs typeface="Arial"/>
                <a:sym typeface="Arial"/>
              </a:rPr>
              <a:t>paraffin</a:t>
            </a:r>
            <a:r>
              <a:rPr lang="en-US" sz="1100">
                <a:solidFill>
                  <a:srgbClr val="333333"/>
                </a:solidFill>
                <a:latin typeface="Arial"/>
                <a:ea typeface="Arial"/>
                <a:cs typeface="Arial"/>
                <a:sym typeface="Arial"/>
              </a:rPr>
              <a:t> embedded tissue blocks. Slides are then stained using H&amp;E as well as Masson’s </a:t>
            </a:r>
            <a:r>
              <a:rPr lang="en-US" sz="1100">
                <a:solidFill>
                  <a:srgbClr val="333333"/>
                </a:solidFill>
                <a:latin typeface="Arial"/>
                <a:ea typeface="Arial"/>
                <a:cs typeface="Arial"/>
                <a:sym typeface="Arial"/>
              </a:rPr>
              <a:t>Trichrome</a:t>
            </a:r>
            <a:r>
              <a:rPr lang="en-US" sz="1100">
                <a:solidFill>
                  <a:srgbClr val="333333"/>
                </a:solidFill>
                <a:latin typeface="Arial"/>
                <a:ea typeface="Arial"/>
                <a:cs typeface="Arial"/>
                <a:sym typeface="Arial"/>
              </a:rPr>
              <a:t> staining techniques. While we </a:t>
            </a:r>
            <a:r>
              <a:rPr lang="en-US" sz="1100">
                <a:solidFill>
                  <a:srgbClr val="333333"/>
                </a:solidFill>
                <a:latin typeface="Arial"/>
                <a:ea typeface="Arial"/>
                <a:cs typeface="Arial"/>
                <a:sym typeface="Arial"/>
              </a:rPr>
              <a:t>did not</a:t>
            </a:r>
            <a:r>
              <a:rPr lang="en-US" sz="1100">
                <a:solidFill>
                  <a:srgbClr val="333333"/>
                </a:solidFill>
                <a:latin typeface="Arial"/>
                <a:ea typeface="Arial"/>
                <a:cs typeface="Arial"/>
                <a:sym typeface="Arial"/>
              </a:rPr>
              <a:t> produce any affected kittens this ourselves this summer, we did have previously affected kitten samples from Penn.” </a:t>
            </a:r>
            <a:endParaRPr/>
          </a:p>
        </p:txBody>
      </p:sp>
      <p:sp>
        <p:nvSpPr>
          <p:cNvPr id="259" name="Google Shape;259;g13a4c1e0969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3ee301cfaa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13ee301cfaa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terms of gross inspection findings, the ML2 affected kitten hearts we examined demonstrated a dilated and thin walled left ventricle with a thick mitral valve. Additionally, a couple of congenital heart defects including 2 PDA’s and 2 double chambered right ventricles were observed. For those who aren’t aware a PDA in a cat is extremely rare, the cardiology service here sees 1, if that, a year. With this in mind, I think you can appreciate how unlikely it is that 2 of our 3 affected kitten hearts would have a naturally </a:t>
            </a:r>
            <a:r>
              <a:rPr lang="en-US"/>
              <a:t>occurring</a:t>
            </a:r>
            <a:r>
              <a:rPr lang="en-US"/>
              <a:t> PDA while none of our many unaffected heterozygous who are closely related to these kittens displayed any signs of congenital defects such as this. This may suggest that ML2 presents differently in cats as compared to human ML2 patients who, despite being more likely to have one naturally, have not had any PDAs recorded.” </a:t>
            </a:r>
            <a:endParaRPr/>
          </a:p>
          <a:p>
            <a:pPr indent="0" lvl="0" marL="0" rtl="0" algn="l">
              <a:spcBef>
                <a:spcPts val="0"/>
              </a:spcBef>
              <a:spcAft>
                <a:spcPts val="0"/>
              </a:spcAft>
              <a:buNone/>
            </a:pPr>
            <a:r>
              <a:rPr lang="en-US"/>
              <a:t> </a:t>
            </a:r>
            <a:endParaRPr/>
          </a:p>
        </p:txBody>
      </p:sp>
      <p:sp>
        <p:nvSpPr>
          <p:cNvPr id="284" name="Google Shape;284;g13ee301cfaa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3ee73959c5_0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3ee73959c5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terms of histopathology slide findings, we utilized Masson’s T</a:t>
            </a:r>
            <a:r>
              <a:rPr lang="en-US"/>
              <a:t>richrome</a:t>
            </a:r>
            <a:r>
              <a:rPr lang="en-US"/>
              <a:t> Stain because it stains collagen blue. We found excessive </a:t>
            </a:r>
            <a:r>
              <a:rPr lang="en-US"/>
              <a:t>amounts of collagen and thickening present in the aortic and mitral valves as well as the PDA I had just spoke about earlier.”</a:t>
            </a:r>
            <a:endParaRPr/>
          </a:p>
          <a:p>
            <a:pPr indent="0" lvl="0" marL="0" rtl="0" algn="l">
              <a:spcBef>
                <a:spcPts val="0"/>
              </a:spcBef>
              <a:spcAft>
                <a:spcPts val="0"/>
              </a:spcAft>
              <a:buNone/>
            </a:pPr>
            <a:r>
              <a:t/>
            </a:r>
            <a:endParaRPr/>
          </a:p>
        </p:txBody>
      </p:sp>
      <p:sp>
        <p:nvSpPr>
          <p:cNvPr id="301" name="Google Shape;301;g13ee73959c5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3ee73959c5_0_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13ee73959c5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highlight>
                  <a:schemeClr val="lt1"/>
                </a:highlight>
              </a:rPr>
              <a:t>“In terms of our whole genome sequencing progress, we have </a:t>
            </a:r>
            <a:r>
              <a:rPr lang="en-US">
                <a:highlight>
                  <a:schemeClr val="lt1"/>
                </a:highlight>
              </a:rPr>
              <a:t>received</a:t>
            </a:r>
            <a:r>
              <a:rPr lang="en-US">
                <a:highlight>
                  <a:schemeClr val="lt1"/>
                </a:highlight>
              </a:rPr>
              <a:t> files earlier this week. Since then we have downloaded them and ensured that none were corrupted. As of now and for the next few weeks, we are focused on mapping these whole genome sequences to the host genome, removing duplicate reads, calling variants, and filtering by P-value to draw conclusions.” </a:t>
            </a:r>
            <a:endParaRPr/>
          </a:p>
        </p:txBody>
      </p:sp>
      <p:sp>
        <p:nvSpPr>
          <p:cNvPr id="319" name="Google Shape;319;g13ee73959c5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terms of echocardiographic findings, all but one </a:t>
            </a:r>
            <a:r>
              <a:rPr lang="en-US"/>
              <a:t>unaffected</a:t>
            </a:r>
            <a:r>
              <a:rPr lang="en-US"/>
              <a:t> heterozygous cats in our study demonstrated echos within normal limits such as the one in the left. These cats showed no evidence of volume overload, no leaky valves, and all had normal chamber sizes. This helps to support and suggest that any heart abnormalities we see in our ML2 affected patients can be attributed solely to that mutation.”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being said however,</a:t>
            </a:r>
            <a:r>
              <a:rPr lang="en-US"/>
              <a:t> we did see a minor trace of mitral regurgitation in one of the unaffected carriers”.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334" name="Google Shape;33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“Mitral Regurgitation occurs when the heart has a leaky mitral valve, resulting in inappropriate blood flow backwards towards the atrium. This particular case was from a heterozygous cat in our study, meaning we were not anticipating to find any cardiac abnormalities during her echo. That being said, this amount mitral regurgitation is very minor and would usually be ignored assuming a normal atrial chamber size. Since it could leads us to consider whether or not a </a:t>
            </a:r>
            <a:r>
              <a:rPr lang="en-US"/>
              <a:t>separate</a:t>
            </a:r>
            <a:r>
              <a:rPr lang="en-US"/>
              <a:t> mutation affecting heart function may have made its way into our colony, we will be closely following and monitoring the disease progression of this cat, further supporting the use of whole genome sequencing for our study in hopes of ruling this out as a separate mutation in our colony’s bloodline.”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1" name="Google Shape;35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3ee301cfaa_0_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13ee301cfaa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“Although this summer we were unable to produce any additional ML2 affected cats, we do now have a total of 8 heterozygous cats in our colony. This has allowed us to set up various breeding pairs for the future with hopes of producing affected kittens. This is currently ongoing.”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6" name="Google Shape;366;g13ee301cfaa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 mentioned, our current goals moving forward are to establish breeding pairs, continuing expansion of the colony, as well as continue mapping the whole genome sequences of the 13 cats to the reference genome then call variants. We will look to see if the cats with a PDA are genetically unique in any way. Ultimately, this helps us ensure that cardiac phenotypes observed are purely a </a:t>
            </a:r>
            <a:r>
              <a:rPr lang="en-US"/>
              <a:t>result</a:t>
            </a:r>
            <a:r>
              <a:rPr lang="en-US"/>
              <a:t> of the ML2 mutation and not due to something else.”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1" name="Google Shape;38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3ee301cfaa_0_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13ee301cfaa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Basically read out the slide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These studies will provide functional and biochemical readouts in which to later evaluate the efficacy of therapies.</a:t>
            </a:r>
            <a:endParaRPr/>
          </a:p>
        </p:txBody>
      </p:sp>
      <p:sp>
        <p:nvSpPr>
          <p:cNvPr id="397" name="Google Shape;397;g13ee301cfaa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a4c1e096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13a4c1e09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“Mucolipidosis II is a hereditary lysosomal storage disorder affecting infant to juvenile children. This mutation presents phenotypically with skeletal deformities, neurologic lesions, excessive heart valve thickening, as well as other pathologic clinical manifestations. Unfortunately, the vast majority of these children pass away very early into life due to poorly characterized cardiovascular disease leading to fulminant congestive heart failure.”</a:t>
            </a:r>
            <a:endParaRPr sz="1100">
              <a:latin typeface="Arial"/>
              <a:ea typeface="Arial"/>
              <a:cs typeface="Arial"/>
              <a:sym typeface="Arial"/>
            </a:endParaRPr>
          </a:p>
        </p:txBody>
      </p:sp>
      <p:sp>
        <p:nvSpPr>
          <p:cNvPr id="100" name="Google Shape;100;g13a4c1e096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Special thanks to the National MPS Society for research finding as well as the NIH and STAR for student funding.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0" name="Google Shape;41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fb5ac9c51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13fb5ac9c5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2" name="Google Shape;432;g13fb5ac9c5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3a4c1e0969_0_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13a4c1e0969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“For both humans and felines, the mechanism of disease is the same. In a healthy patient without the disease, the GNPTAB gene would normally code for this protein whose function is to tag acid hydrolases with a Mannose 6 Phosphate residues, allowing them to be properly compartmentalized in </a:t>
            </a:r>
            <a:r>
              <a:rPr lang="en-US" sz="1100">
                <a:latin typeface="Arial"/>
                <a:ea typeface="Arial"/>
                <a:cs typeface="Arial"/>
                <a:sym typeface="Arial"/>
              </a:rPr>
              <a:t>lysosomes</a:t>
            </a:r>
            <a:r>
              <a:rPr lang="en-US" sz="1100">
                <a:latin typeface="Arial"/>
                <a:ea typeface="Arial"/>
                <a:cs typeface="Arial"/>
                <a:sym typeface="Arial"/>
              </a:rPr>
              <a:t>. These acid hydrolases, such as cathepsin proteases, are important for the breakdown and recycling of cellular waste.”</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“However, patients with ML2 have a nonsense mutation in the GNPTAB gene resulting in an early stop codon and creating a nonfunctional beta subunit for the protein. Because of this, acid hydrolases are no longer properly packaged in lysosomes and instead are released extracellularly. This results in the accumulation of cellular waste in cells as well as increased hydrolase activity elsewhere in the body, believed to be responsible for the observed disease symptoms.”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18" name="Google Shape;118;g13a4c1e0969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3ec040a411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3ec040a41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“Interestingly enough, there exists a zebrafish model for ML2 that has been extensively studied in the past. These studies have identified that ML2 zebrafish show increased cathepsin K secretion and activity as well as</a:t>
            </a:r>
            <a:r>
              <a:rPr lang="en-US" sz="1100">
                <a:latin typeface="Arial"/>
                <a:ea typeface="Arial"/>
                <a:cs typeface="Arial"/>
                <a:sym typeface="Arial"/>
              </a:rPr>
              <a:t> altered myocardial and valvular formation. Most importantly however, they found that </a:t>
            </a:r>
            <a:r>
              <a:rPr lang="en-US" sz="1100">
                <a:latin typeface="Arial"/>
                <a:ea typeface="Arial"/>
                <a:cs typeface="Arial"/>
                <a:sym typeface="Arial"/>
              </a:rPr>
              <a:t>reducing the activity of these enzymes through small molecule inhibitors resulted in halted cardiac disease progression and improved cardiac function. While these findings demonstrate </a:t>
            </a:r>
            <a:r>
              <a:rPr lang="en-US" sz="1100">
                <a:latin typeface="Arial"/>
                <a:ea typeface="Arial"/>
                <a:cs typeface="Arial"/>
                <a:sym typeface="Arial"/>
              </a:rPr>
              <a:t>promising</a:t>
            </a:r>
            <a:r>
              <a:rPr lang="en-US" sz="1100">
                <a:latin typeface="Arial"/>
                <a:ea typeface="Arial"/>
                <a:cs typeface="Arial"/>
                <a:sym typeface="Arial"/>
              </a:rPr>
              <a:t> therapeutic strategies and targets for treating ML2 </a:t>
            </a:r>
            <a:r>
              <a:rPr lang="en-US" sz="1100">
                <a:latin typeface="Arial"/>
                <a:ea typeface="Arial"/>
                <a:cs typeface="Arial"/>
                <a:sym typeface="Arial"/>
              </a:rPr>
              <a:t>in the zebrafish model</a:t>
            </a:r>
            <a:r>
              <a:rPr lang="en-US" sz="1100">
                <a:latin typeface="Arial"/>
                <a:ea typeface="Arial"/>
                <a:cs typeface="Arial"/>
                <a:sym typeface="Arial"/>
              </a:rPr>
              <a:t>, large species variations between zebrafish and humans make extrapolation of these results difficult.”</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42" name="Google Shape;142;g13ec040a41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3a4c1e0969_0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13a4c1e0969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“Thankfully, a naturally </a:t>
            </a:r>
            <a:r>
              <a:rPr lang="en-US" sz="1100">
                <a:latin typeface="Arial"/>
                <a:ea typeface="Arial"/>
                <a:cs typeface="Arial"/>
                <a:sym typeface="Arial"/>
              </a:rPr>
              <a:t>occurring</a:t>
            </a:r>
            <a:r>
              <a:rPr lang="en-US" sz="1100">
                <a:latin typeface="Arial"/>
                <a:ea typeface="Arial"/>
                <a:cs typeface="Arial"/>
                <a:sym typeface="Arial"/>
              </a:rPr>
              <a:t> novel feline model for ML2 has recently been developed. Having a mammalian large animal model for this disease is extremely valuable as it may help us bridge the gap between the currently studied zebrafish and human research models. Additionally, these animals seem to present with a cardiac phenotype very similar to human ML2 patients.That being said, the data is limited to a few previously examined cats, therefore our study aims to obtain more data regarding the genotype-phenotype relationship in the ML2 feline model to better characterize the disease.”</a:t>
            </a:r>
            <a:br>
              <a:rPr lang="en-US" sz="1100">
                <a:latin typeface="Arial"/>
                <a:ea typeface="Arial"/>
                <a:cs typeface="Arial"/>
                <a:sym typeface="Arial"/>
              </a:rPr>
            </a:br>
            <a:br>
              <a:rPr lang="en-US" sz="1100">
                <a:latin typeface="Arial"/>
                <a:ea typeface="Arial"/>
                <a:cs typeface="Arial"/>
                <a:sym typeface="Arial"/>
              </a:rPr>
            </a:br>
            <a:r>
              <a:rPr lang="en-US" sz="1100">
                <a:latin typeface="Arial"/>
                <a:ea typeface="Arial"/>
                <a:cs typeface="Arial"/>
                <a:sym typeface="Arial"/>
              </a:rPr>
              <a:t>Then read hypothesis </a:t>
            </a:r>
            <a:endParaRPr sz="1100">
              <a:latin typeface="Arial"/>
              <a:ea typeface="Arial"/>
              <a:cs typeface="Arial"/>
              <a:sym typeface="Arial"/>
            </a:endParaRPr>
          </a:p>
          <a:p>
            <a:pPr indent="0" lvl="0" marL="0" marR="0" rtl="0" algn="l">
              <a:lnSpc>
                <a:spcPct val="100000"/>
              </a:lnSpc>
              <a:spcBef>
                <a:spcPts val="0"/>
              </a:spcBef>
              <a:spcAft>
                <a:spcPts val="0"/>
              </a:spcAft>
              <a:buNone/>
            </a:pPr>
            <a:r>
              <a:t/>
            </a:r>
            <a:endParaRPr/>
          </a:p>
        </p:txBody>
      </p:sp>
      <p:sp>
        <p:nvSpPr>
          <p:cNvPr id="158" name="Google Shape;158;g13a4c1e0969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100">
                <a:latin typeface="Arial"/>
                <a:ea typeface="Arial"/>
                <a:cs typeface="Arial"/>
                <a:sym typeface="Arial"/>
              </a:rPr>
              <a:t>“In order to learn more about how this disease presents in the feline model, we had to breed more affected kittens. Originally, these cats as well as a few affected kitten heart samples were shipped to us by the University of Pennsylvania, this explains why the genotype information of many of the previous ML2 colony cat generations are not in our records. We have requested this information and are currently awaiting a response.”</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en-US" sz="1100">
                <a:latin typeface="Arial"/>
                <a:ea typeface="Arial"/>
                <a:cs typeface="Arial"/>
                <a:sym typeface="Arial"/>
              </a:rPr>
              <a:t>Got samples from our collaborators at penn, took over the project, currently awaiting a response from them</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en-US" sz="1100">
                <a:latin typeface="Arial"/>
                <a:ea typeface="Arial"/>
                <a:cs typeface="Arial"/>
                <a:sym typeface="Arial"/>
              </a:rPr>
              <a:t>Heterozygous instead of hetero (fix unknown)</a:t>
            </a:r>
            <a:endParaRPr sz="1100">
              <a:latin typeface="Arial"/>
              <a:ea typeface="Arial"/>
              <a:cs typeface="Arial"/>
              <a:sym typeface="Arial"/>
            </a:endParaRPr>
          </a:p>
          <a:p>
            <a:pPr indent="0" lvl="0" marL="0" rtl="0" algn="l">
              <a:spcBef>
                <a:spcPts val="0"/>
              </a:spcBef>
              <a:spcAft>
                <a:spcPts val="0"/>
              </a:spcAft>
              <a:buSzPts val="1100"/>
              <a:buNone/>
            </a:pPr>
            <a:r>
              <a:rPr lang="en-US" sz="1100">
                <a:latin typeface="Arial"/>
                <a:ea typeface="Arial"/>
                <a:cs typeface="Arial"/>
                <a:sym typeface="Arial"/>
              </a:rPr>
              <a:t>Waiting to receive additional information from our collaborators at Penn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75" name="Google Shape;17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edc4cec0d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3edc4cec0d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4 of the kittens that we produced this summer. Unfortunately, none of them are affected but 3 are heterozygous, we plan to grow and breed them with hopes of creating more affected cats”.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0" name="Google Shape;190;g13edc4cec0d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a4c1e0969_0_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13a4c1e0969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order to determine the genotypes of each cat in our colony, I extracted DNA from the cats and sent off the samples to the UCDNA services. From this I obtained chromatograms utilizing the SnapGene viewer software. The color of each peak is representative of the base pair at that location. The </a:t>
            </a:r>
            <a:r>
              <a:rPr lang="en-US"/>
              <a:t>wild type</a:t>
            </a:r>
            <a:r>
              <a:rPr lang="en-US"/>
              <a:t> has a G (indicated by the black pillar), while those homozygous for the disease have an A (indicated by the green pillar) at this location. Those that are heterozygous have two smaller pillars, one of each color.”   </a:t>
            </a:r>
            <a:endParaRPr/>
          </a:p>
        </p:txBody>
      </p:sp>
      <p:sp>
        <p:nvSpPr>
          <p:cNvPr id="208" name="Google Shape;208;g13a4c1e0969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3ee73959c5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13ee73959c5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“While it is currently understood where in the genome this mutation can be found, our goal is to validate this genotype-phenotype relationship and rule out other mutations in separate genes that could be causing other pathologic findings possibly impacting the ML2 disease pathway. In order to do this, high molecular weight DNA of 13 ML2 colony cats was extracted and sent off for whole genome sequencing. These sequences were generated at a 30x coverage, are being </a:t>
            </a:r>
            <a:r>
              <a:rPr lang="en-US"/>
              <a:t>aligned</a:t>
            </a:r>
            <a:r>
              <a:rPr lang="en-US"/>
              <a:t> to the current feline reference genome, and will have variants called. Afterwards, findings will be filtered according to P-value/protein function in order to draw conclusions.”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7" name="Google Shape;227;g13ee73959c5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3887391" y="987426"/>
            <a:ext cx="4629150" cy="4873625"/>
          </a:xfrm>
          <a:prstGeom prst="rect">
            <a:avLst/>
          </a:prstGeom>
          <a:noFill/>
          <a:ln>
            <a:noFill/>
          </a:ln>
        </p:spPr>
      </p:sp>
      <p:sp>
        <p:nvSpPr>
          <p:cNvPr id="68" name="Google Shape;68;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2.jpg"/><Relationship Id="rId5"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30.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8.gif"/><Relationship Id="rId5" Type="http://schemas.openxmlformats.org/officeDocument/2006/relationships/image" Target="../media/image4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34.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2.jpg"/><Relationship Id="rId5" Type="http://schemas.openxmlformats.org/officeDocument/2006/relationships/image" Target="../media/image23.png"/><Relationship Id="rId6"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p:nvPr/>
        </p:nvSpPr>
        <p:spPr>
          <a:xfrm>
            <a:off x="89250" y="390700"/>
            <a:ext cx="8965500" cy="175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3700">
                <a:solidFill>
                  <a:schemeClr val="dk1"/>
                </a:solidFill>
                <a:latin typeface="Calibri"/>
                <a:ea typeface="Calibri"/>
                <a:cs typeface="Calibri"/>
                <a:sym typeface="Calibri"/>
              </a:rPr>
              <a:t>Cardiovascular Manifestations of Mucolipidosis II: A Translational Feline Model </a:t>
            </a:r>
            <a:endParaRPr sz="5500">
              <a:solidFill>
                <a:schemeClr val="dk1"/>
              </a:solidFill>
              <a:latin typeface="Calibri"/>
              <a:ea typeface="Calibri"/>
              <a:cs typeface="Calibri"/>
              <a:sym typeface="Calibri"/>
            </a:endParaRPr>
          </a:p>
        </p:txBody>
      </p:sp>
      <p:sp>
        <p:nvSpPr>
          <p:cNvPr id="90" name="Google Shape;90;p13"/>
          <p:cNvSpPr txBox="1"/>
          <p:nvPr/>
        </p:nvSpPr>
        <p:spPr>
          <a:xfrm>
            <a:off x="143900" y="1824750"/>
            <a:ext cx="22512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700">
                <a:latin typeface="Calibri"/>
                <a:ea typeface="Calibri"/>
                <a:cs typeface="Calibri"/>
                <a:sym typeface="Calibri"/>
              </a:rPr>
              <a:t>Alex Serna</a:t>
            </a:r>
            <a:endParaRPr sz="37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p:txBody>
      </p:sp>
      <p:grpSp>
        <p:nvGrpSpPr>
          <p:cNvPr id="91" name="Google Shape;91;p13"/>
          <p:cNvGrpSpPr/>
          <p:nvPr/>
        </p:nvGrpSpPr>
        <p:grpSpPr>
          <a:xfrm>
            <a:off x="0" y="6025116"/>
            <a:ext cx="9144000" cy="832884"/>
            <a:chOff x="0" y="6025116"/>
            <a:chExt cx="9144000" cy="832884"/>
          </a:xfrm>
        </p:grpSpPr>
        <p:sp>
          <p:nvSpPr>
            <p:cNvPr id="92" name="Google Shape;92;p13"/>
            <p:cNvSpPr/>
            <p:nvPr/>
          </p:nvSpPr>
          <p:spPr>
            <a:xfrm>
              <a:off x="0" y="6025116"/>
              <a:ext cx="9144000" cy="832884"/>
            </a:xfrm>
            <a:prstGeom prst="rect">
              <a:avLst/>
            </a:prstGeom>
            <a:solidFill>
              <a:srgbClr val="0027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 name="Google Shape;93;p13"/>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pic>
        <p:nvPicPr>
          <p:cNvPr id="94" name="Google Shape;94;p13"/>
          <p:cNvPicPr preferRelativeResize="0"/>
          <p:nvPr/>
        </p:nvPicPr>
        <p:blipFill>
          <a:blip r:embed="rId4">
            <a:alphaModFix/>
          </a:blip>
          <a:stretch>
            <a:fillRect/>
          </a:stretch>
        </p:blipFill>
        <p:spPr>
          <a:xfrm>
            <a:off x="4665674" y="5087075"/>
            <a:ext cx="4478326" cy="861900"/>
          </a:xfrm>
          <a:prstGeom prst="rect">
            <a:avLst/>
          </a:prstGeom>
          <a:noFill/>
          <a:ln>
            <a:noFill/>
          </a:ln>
        </p:spPr>
      </p:pic>
      <p:pic>
        <p:nvPicPr>
          <p:cNvPr id="95" name="Google Shape;95;p13"/>
          <p:cNvPicPr preferRelativeResize="0"/>
          <p:nvPr/>
        </p:nvPicPr>
        <p:blipFill>
          <a:blip r:embed="rId5">
            <a:alphaModFix/>
          </a:blip>
          <a:stretch>
            <a:fillRect/>
          </a:stretch>
        </p:blipFill>
        <p:spPr>
          <a:xfrm>
            <a:off x="0" y="1504325"/>
            <a:ext cx="9144000" cy="320425"/>
          </a:xfrm>
          <a:prstGeom prst="rect">
            <a:avLst/>
          </a:prstGeom>
          <a:noFill/>
          <a:ln>
            <a:noFill/>
          </a:ln>
        </p:spPr>
      </p:pic>
      <p:pic>
        <p:nvPicPr>
          <p:cNvPr id="96" name="Google Shape;96;p13"/>
          <p:cNvPicPr preferRelativeResize="0"/>
          <p:nvPr/>
        </p:nvPicPr>
        <p:blipFill>
          <a:blip r:embed="rId6">
            <a:alphaModFix/>
          </a:blip>
          <a:stretch>
            <a:fillRect/>
          </a:stretch>
        </p:blipFill>
        <p:spPr>
          <a:xfrm>
            <a:off x="143899" y="2530200"/>
            <a:ext cx="3517657" cy="3418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pSp>
        <p:nvGrpSpPr>
          <p:cNvPr id="244" name="Google Shape;244;p22"/>
          <p:cNvGrpSpPr/>
          <p:nvPr/>
        </p:nvGrpSpPr>
        <p:grpSpPr>
          <a:xfrm>
            <a:off x="0" y="6025116"/>
            <a:ext cx="9144000" cy="832800"/>
            <a:chOff x="0" y="6025116"/>
            <a:chExt cx="9144000" cy="832800"/>
          </a:xfrm>
        </p:grpSpPr>
        <p:sp>
          <p:nvSpPr>
            <p:cNvPr id="245" name="Google Shape;245;p22"/>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6" name="Google Shape;246;p22"/>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247" name="Google Shape;247;p22"/>
          <p:cNvGrpSpPr/>
          <p:nvPr/>
        </p:nvGrpSpPr>
        <p:grpSpPr>
          <a:xfrm>
            <a:off x="0" y="1026800"/>
            <a:ext cx="9144000" cy="507900"/>
            <a:chOff x="-12451" y="1704723"/>
            <a:chExt cx="9144000" cy="507900"/>
          </a:xfrm>
        </p:grpSpPr>
        <p:sp>
          <p:nvSpPr>
            <p:cNvPr id="248" name="Google Shape;248;p22"/>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22"/>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250" name="Google Shape;250;p22"/>
          <p:cNvSpPr txBox="1"/>
          <p:nvPr>
            <p:ph type="title"/>
          </p:nvPr>
        </p:nvSpPr>
        <p:spPr>
          <a:xfrm>
            <a:off x="0" y="1467725"/>
            <a:ext cx="9144000" cy="9306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Font typeface="Arial"/>
              <a:buNone/>
            </a:pPr>
            <a:r>
              <a:rPr lang="en-US" sz="1900">
                <a:solidFill>
                  <a:srgbClr val="333333"/>
                </a:solidFill>
                <a:highlight>
                  <a:srgbClr val="FFFFFF"/>
                </a:highlight>
              </a:rPr>
              <a:t>Characterization of the 2D, m-mode, color and spectral Doppler echocardiographic characteristics as well as gross and histopathologic features of MLII affected kittens</a:t>
            </a:r>
            <a:endParaRPr sz="1900"/>
          </a:p>
        </p:txBody>
      </p:sp>
      <p:sp>
        <p:nvSpPr>
          <p:cNvPr id="251" name="Google Shape;251;p22"/>
          <p:cNvSpPr txBox="1"/>
          <p:nvPr/>
        </p:nvSpPr>
        <p:spPr>
          <a:xfrm>
            <a:off x="0" y="411725"/>
            <a:ext cx="9144000" cy="649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US" sz="3020">
                <a:solidFill>
                  <a:schemeClr val="dk1"/>
                </a:solidFill>
                <a:latin typeface="Calibri"/>
                <a:ea typeface="Calibri"/>
                <a:cs typeface="Calibri"/>
                <a:sym typeface="Calibri"/>
              </a:rPr>
              <a:t>Aim 2: Echocardiographic and Histopathologic Evaluation</a:t>
            </a:r>
            <a:endParaRPr sz="1200">
              <a:solidFill>
                <a:schemeClr val="dk1"/>
              </a:solidFill>
            </a:endParaRPr>
          </a:p>
        </p:txBody>
      </p:sp>
      <p:pic>
        <p:nvPicPr>
          <p:cNvPr id="252" name="Google Shape;252;p22"/>
          <p:cNvPicPr preferRelativeResize="0"/>
          <p:nvPr/>
        </p:nvPicPr>
        <p:blipFill>
          <a:blip r:embed="rId4">
            <a:alphaModFix/>
          </a:blip>
          <a:stretch>
            <a:fillRect/>
          </a:stretch>
        </p:blipFill>
        <p:spPr>
          <a:xfrm>
            <a:off x="4698000" y="2465304"/>
            <a:ext cx="3832175" cy="2874146"/>
          </a:xfrm>
          <a:prstGeom prst="rect">
            <a:avLst/>
          </a:prstGeom>
          <a:noFill/>
          <a:ln>
            <a:noFill/>
          </a:ln>
        </p:spPr>
      </p:pic>
      <p:sp>
        <p:nvSpPr>
          <p:cNvPr id="253" name="Google Shape;253;p22"/>
          <p:cNvSpPr txBox="1"/>
          <p:nvPr/>
        </p:nvSpPr>
        <p:spPr>
          <a:xfrm>
            <a:off x="5176638" y="5339413"/>
            <a:ext cx="2874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M-Mode </a:t>
            </a:r>
            <a:endParaRPr b="1" sz="1700">
              <a:latin typeface="Calibri"/>
              <a:ea typeface="Calibri"/>
              <a:cs typeface="Calibri"/>
              <a:sym typeface="Calibri"/>
            </a:endParaRPr>
          </a:p>
        </p:txBody>
      </p:sp>
      <p:sp>
        <p:nvSpPr>
          <p:cNvPr id="254" name="Google Shape;254;p22"/>
          <p:cNvSpPr txBox="1"/>
          <p:nvPr/>
        </p:nvSpPr>
        <p:spPr>
          <a:xfrm>
            <a:off x="1010988" y="5339413"/>
            <a:ext cx="2874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2D</a:t>
            </a:r>
            <a:endParaRPr b="1" sz="1700">
              <a:latin typeface="Calibri"/>
              <a:ea typeface="Calibri"/>
              <a:cs typeface="Calibri"/>
              <a:sym typeface="Calibri"/>
            </a:endParaRPr>
          </a:p>
        </p:txBody>
      </p:sp>
      <p:pic>
        <p:nvPicPr>
          <p:cNvPr id="255" name="Google Shape;255;p22"/>
          <p:cNvPicPr preferRelativeResize="0"/>
          <p:nvPr/>
        </p:nvPicPr>
        <p:blipFill>
          <a:blip r:embed="rId5">
            <a:alphaModFix/>
          </a:blip>
          <a:stretch>
            <a:fillRect/>
          </a:stretch>
        </p:blipFill>
        <p:spPr>
          <a:xfrm>
            <a:off x="532350" y="2431800"/>
            <a:ext cx="3832175" cy="28741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p23"/>
          <p:cNvGrpSpPr/>
          <p:nvPr/>
        </p:nvGrpSpPr>
        <p:grpSpPr>
          <a:xfrm>
            <a:off x="0" y="6025116"/>
            <a:ext cx="9144000" cy="832800"/>
            <a:chOff x="0" y="6025116"/>
            <a:chExt cx="9144000" cy="832800"/>
          </a:xfrm>
        </p:grpSpPr>
        <p:sp>
          <p:nvSpPr>
            <p:cNvPr id="262" name="Google Shape;262;p23"/>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3" name="Google Shape;263;p23"/>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264" name="Google Shape;264;p23"/>
          <p:cNvGrpSpPr/>
          <p:nvPr/>
        </p:nvGrpSpPr>
        <p:grpSpPr>
          <a:xfrm>
            <a:off x="0" y="1026800"/>
            <a:ext cx="9144000" cy="507900"/>
            <a:chOff x="-12451" y="1704723"/>
            <a:chExt cx="9144000" cy="507900"/>
          </a:xfrm>
        </p:grpSpPr>
        <p:sp>
          <p:nvSpPr>
            <p:cNvPr id="265" name="Google Shape;265;p23"/>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23"/>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267" name="Google Shape;267;p23"/>
          <p:cNvSpPr txBox="1"/>
          <p:nvPr/>
        </p:nvSpPr>
        <p:spPr>
          <a:xfrm>
            <a:off x="0" y="411725"/>
            <a:ext cx="9144000" cy="649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US" sz="3020">
                <a:solidFill>
                  <a:schemeClr val="dk1"/>
                </a:solidFill>
                <a:latin typeface="Calibri"/>
                <a:ea typeface="Calibri"/>
                <a:cs typeface="Calibri"/>
                <a:sym typeface="Calibri"/>
              </a:rPr>
              <a:t>Tissue Collection Process</a:t>
            </a:r>
            <a:endParaRPr sz="1200">
              <a:solidFill>
                <a:schemeClr val="dk1"/>
              </a:solidFill>
            </a:endParaRPr>
          </a:p>
        </p:txBody>
      </p:sp>
      <p:pic>
        <p:nvPicPr>
          <p:cNvPr id="268" name="Google Shape;268;p23"/>
          <p:cNvPicPr preferRelativeResize="0"/>
          <p:nvPr/>
        </p:nvPicPr>
        <p:blipFill>
          <a:blip r:embed="rId4">
            <a:alphaModFix/>
          </a:blip>
          <a:stretch>
            <a:fillRect/>
          </a:stretch>
        </p:blipFill>
        <p:spPr>
          <a:xfrm>
            <a:off x="245979" y="1534700"/>
            <a:ext cx="1255204" cy="1406736"/>
          </a:xfrm>
          <a:prstGeom prst="rect">
            <a:avLst/>
          </a:prstGeom>
          <a:noFill/>
          <a:ln>
            <a:noFill/>
          </a:ln>
        </p:spPr>
      </p:pic>
      <p:pic>
        <p:nvPicPr>
          <p:cNvPr id="269" name="Google Shape;269;p23"/>
          <p:cNvPicPr preferRelativeResize="0"/>
          <p:nvPr/>
        </p:nvPicPr>
        <p:blipFill>
          <a:blip r:embed="rId5">
            <a:alphaModFix/>
          </a:blip>
          <a:stretch>
            <a:fillRect/>
          </a:stretch>
        </p:blipFill>
        <p:spPr>
          <a:xfrm>
            <a:off x="0" y="2941435"/>
            <a:ext cx="1747164" cy="1684964"/>
          </a:xfrm>
          <a:prstGeom prst="rect">
            <a:avLst/>
          </a:prstGeom>
          <a:noFill/>
          <a:ln>
            <a:noFill/>
          </a:ln>
        </p:spPr>
      </p:pic>
      <p:pic>
        <p:nvPicPr>
          <p:cNvPr id="270" name="Google Shape;270;p23"/>
          <p:cNvPicPr preferRelativeResize="0"/>
          <p:nvPr/>
        </p:nvPicPr>
        <p:blipFill rotWithShape="1">
          <a:blip r:embed="rId6">
            <a:alphaModFix/>
          </a:blip>
          <a:srcRect b="-3880" l="0" r="0" t="3880"/>
          <a:stretch/>
        </p:blipFill>
        <p:spPr>
          <a:xfrm>
            <a:off x="353509" y="3098112"/>
            <a:ext cx="1147675" cy="1435025"/>
          </a:xfrm>
          <a:prstGeom prst="rect">
            <a:avLst/>
          </a:prstGeom>
          <a:noFill/>
          <a:ln>
            <a:noFill/>
          </a:ln>
        </p:spPr>
      </p:pic>
      <p:pic>
        <p:nvPicPr>
          <p:cNvPr id="271" name="Google Shape;271;p23"/>
          <p:cNvPicPr preferRelativeResize="0"/>
          <p:nvPr/>
        </p:nvPicPr>
        <p:blipFill>
          <a:blip r:embed="rId7">
            <a:alphaModFix/>
          </a:blip>
          <a:stretch>
            <a:fillRect/>
          </a:stretch>
        </p:blipFill>
        <p:spPr>
          <a:xfrm>
            <a:off x="4878474" y="1991937"/>
            <a:ext cx="1614894" cy="1684974"/>
          </a:xfrm>
          <a:prstGeom prst="rect">
            <a:avLst/>
          </a:prstGeom>
          <a:noFill/>
          <a:ln>
            <a:noFill/>
          </a:ln>
        </p:spPr>
      </p:pic>
      <p:pic>
        <p:nvPicPr>
          <p:cNvPr id="272" name="Google Shape;272;p23"/>
          <p:cNvPicPr preferRelativeResize="0"/>
          <p:nvPr/>
        </p:nvPicPr>
        <p:blipFill>
          <a:blip r:embed="rId8">
            <a:alphaModFix/>
          </a:blip>
          <a:stretch>
            <a:fillRect/>
          </a:stretch>
        </p:blipFill>
        <p:spPr>
          <a:xfrm>
            <a:off x="7318553" y="2051430"/>
            <a:ext cx="1825445" cy="1566136"/>
          </a:xfrm>
          <a:prstGeom prst="rect">
            <a:avLst/>
          </a:prstGeom>
          <a:noFill/>
          <a:ln>
            <a:noFill/>
          </a:ln>
        </p:spPr>
      </p:pic>
      <p:pic>
        <p:nvPicPr>
          <p:cNvPr id="273" name="Google Shape;273;p23"/>
          <p:cNvPicPr preferRelativeResize="0"/>
          <p:nvPr/>
        </p:nvPicPr>
        <p:blipFill>
          <a:blip r:embed="rId9">
            <a:alphaModFix/>
          </a:blip>
          <a:stretch>
            <a:fillRect/>
          </a:stretch>
        </p:blipFill>
        <p:spPr>
          <a:xfrm>
            <a:off x="2511275" y="2059275"/>
            <a:ext cx="1147675" cy="1550303"/>
          </a:xfrm>
          <a:prstGeom prst="rect">
            <a:avLst/>
          </a:prstGeom>
          <a:noFill/>
          <a:ln>
            <a:noFill/>
          </a:ln>
        </p:spPr>
      </p:pic>
      <p:sp>
        <p:nvSpPr>
          <p:cNvPr id="274" name="Google Shape;274;p23"/>
          <p:cNvSpPr/>
          <p:nvPr/>
        </p:nvSpPr>
        <p:spPr>
          <a:xfrm>
            <a:off x="6592457" y="2600496"/>
            <a:ext cx="627000" cy="46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1692720" y="2600496"/>
            <a:ext cx="627000" cy="46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a:off x="3955220" y="2600421"/>
            <a:ext cx="627000" cy="46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txBox="1"/>
          <p:nvPr/>
        </p:nvSpPr>
        <p:spPr>
          <a:xfrm>
            <a:off x="-39162" y="4848825"/>
            <a:ext cx="1825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MLII Affected </a:t>
            </a:r>
            <a:endParaRPr/>
          </a:p>
        </p:txBody>
      </p:sp>
      <p:sp>
        <p:nvSpPr>
          <p:cNvPr id="278" name="Google Shape;278;p23"/>
          <p:cNvSpPr txBox="1"/>
          <p:nvPr/>
        </p:nvSpPr>
        <p:spPr>
          <a:xfrm>
            <a:off x="2172350" y="4848825"/>
            <a:ext cx="1825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Heart Collection</a:t>
            </a:r>
            <a:endParaRPr/>
          </a:p>
        </p:txBody>
      </p:sp>
      <p:sp>
        <p:nvSpPr>
          <p:cNvPr id="279" name="Google Shape;279;p23"/>
          <p:cNvSpPr txBox="1"/>
          <p:nvPr/>
        </p:nvSpPr>
        <p:spPr>
          <a:xfrm>
            <a:off x="4667875" y="4848825"/>
            <a:ext cx="1825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FFPE Tissue Block</a:t>
            </a:r>
            <a:endParaRPr/>
          </a:p>
        </p:txBody>
      </p:sp>
      <p:sp>
        <p:nvSpPr>
          <p:cNvPr id="280" name="Google Shape;280;p23"/>
          <p:cNvSpPr txBox="1"/>
          <p:nvPr/>
        </p:nvSpPr>
        <p:spPr>
          <a:xfrm>
            <a:off x="7221775" y="4848825"/>
            <a:ext cx="2019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H&amp;E and Trichrome Stained </a:t>
            </a:r>
            <a:r>
              <a:rPr b="1" lang="en-US" sz="1700">
                <a:solidFill>
                  <a:schemeClr val="dk1"/>
                </a:solidFill>
                <a:latin typeface="Calibri"/>
                <a:ea typeface="Calibri"/>
                <a:cs typeface="Calibri"/>
                <a:sym typeface="Calibri"/>
              </a:rPr>
              <a:t>Slides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3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4"/>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800"/>
              <a:buFont typeface="Calibri"/>
              <a:buNone/>
            </a:pPr>
            <a:r>
              <a:t/>
            </a:r>
            <a:endParaRPr sz="4800">
              <a:solidFill>
                <a:srgbClr val="44484B"/>
              </a:solidFill>
              <a:latin typeface="Calibri"/>
              <a:ea typeface="Calibri"/>
              <a:cs typeface="Calibri"/>
              <a:sym typeface="Calibri"/>
            </a:endParaRPr>
          </a:p>
        </p:txBody>
      </p:sp>
      <p:grpSp>
        <p:nvGrpSpPr>
          <p:cNvPr id="287" name="Google Shape;287;p24"/>
          <p:cNvGrpSpPr/>
          <p:nvPr/>
        </p:nvGrpSpPr>
        <p:grpSpPr>
          <a:xfrm>
            <a:off x="0" y="6025116"/>
            <a:ext cx="9144000" cy="832800"/>
            <a:chOff x="0" y="6025116"/>
            <a:chExt cx="9144000" cy="832800"/>
          </a:xfrm>
        </p:grpSpPr>
        <p:sp>
          <p:nvSpPr>
            <p:cNvPr id="288" name="Google Shape;288;p24"/>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9" name="Google Shape;289;p24"/>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290" name="Google Shape;290;p24"/>
          <p:cNvGrpSpPr/>
          <p:nvPr/>
        </p:nvGrpSpPr>
        <p:grpSpPr>
          <a:xfrm>
            <a:off x="0" y="1026800"/>
            <a:ext cx="9144000" cy="507900"/>
            <a:chOff x="-12451" y="1704723"/>
            <a:chExt cx="9144000" cy="507900"/>
          </a:xfrm>
        </p:grpSpPr>
        <p:sp>
          <p:nvSpPr>
            <p:cNvPr id="291" name="Google Shape;291;p24"/>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24"/>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Results</a:t>
              </a:r>
              <a:r>
                <a:rPr lang="en-US" sz="2700">
                  <a:solidFill>
                    <a:srgbClr val="F2F2F2"/>
                  </a:solidFill>
                  <a:latin typeface="Calibri"/>
                  <a:ea typeface="Calibri"/>
                  <a:cs typeface="Calibri"/>
                  <a:sym typeface="Calibri"/>
                </a:rPr>
                <a:t>     Discussion     Conclusion</a:t>
              </a:r>
              <a:endParaRPr/>
            </a:p>
          </p:txBody>
        </p:sp>
      </p:grpSp>
      <p:sp>
        <p:nvSpPr>
          <p:cNvPr id="293" name="Google Shape;293;p24"/>
          <p:cNvSpPr txBox="1"/>
          <p:nvPr>
            <p:ph type="title"/>
          </p:nvPr>
        </p:nvSpPr>
        <p:spPr>
          <a:xfrm>
            <a:off x="636141" y="113794"/>
            <a:ext cx="7886700" cy="93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4484B"/>
              </a:buClr>
              <a:buSzPts val="4800"/>
              <a:buFont typeface="Calibri"/>
              <a:buNone/>
            </a:pPr>
            <a:r>
              <a:rPr lang="en-US" sz="4800"/>
              <a:t>Gross Inspection Findings</a:t>
            </a:r>
            <a:endParaRPr/>
          </a:p>
        </p:txBody>
      </p:sp>
      <p:pic>
        <p:nvPicPr>
          <p:cNvPr id="294" name="Google Shape;294;p24"/>
          <p:cNvPicPr preferRelativeResize="0"/>
          <p:nvPr/>
        </p:nvPicPr>
        <p:blipFill>
          <a:blip r:embed="rId4">
            <a:alphaModFix/>
          </a:blip>
          <a:stretch>
            <a:fillRect/>
          </a:stretch>
        </p:blipFill>
        <p:spPr>
          <a:xfrm>
            <a:off x="116724" y="1617115"/>
            <a:ext cx="2542594" cy="2231125"/>
          </a:xfrm>
          <a:prstGeom prst="rect">
            <a:avLst/>
          </a:prstGeom>
          <a:noFill/>
          <a:ln>
            <a:noFill/>
          </a:ln>
        </p:spPr>
      </p:pic>
      <p:pic>
        <p:nvPicPr>
          <p:cNvPr id="295" name="Google Shape;295;p24"/>
          <p:cNvPicPr preferRelativeResize="0"/>
          <p:nvPr/>
        </p:nvPicPr>
        <p:blipFill>
          <a:blip r:embed="rId5">
            <a:alphaModFix/>
          </a:blip>
          <a:stretch>
            <a:fillRect/>
          </a:stretch>
        </p:blipFill>
        <p:spPr>
          <a:xfrm>
            <a:off x="116725" y="3943650"/>
            <a:ext cx="8937324" cy="1986075"/>
          </a:xfrm>
          <a:prstGeom prst="rect">
            <a:avLst/>
          </a:prstGeom>
          <a:noFill/>
          <a:ln>
            <a:noFill/>
          </a:ln>
        </p:spPr>
      </p:pic>
      <p:sp>
        <p:nvSpPr>
          <p:cNvPr id="296" name="Google Shape;296;p24"/>
          <p:cNvSpPr txBox="1"/>
          <p:nvPr/>
        </p:nvSpPr>
        <p:spPr>
          <a:xfrm>
            <a:off x="2659325" y="2385175"/>
            <a:ext cx="3471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latin typeface="Calibri"/>
                <a:ea typeface="Calibri"/>
                <a:cs typeface="Calibri"/>
                <a:sym typeface="Calibri"/>
              </a:rPr>
              <a:t>Affected MLII cats demonstrate other congenital heart </a:t>
            </a:r>
            <a:r>
              <a:rPr lang="en-US" sz="2000">
                <a:latin typeface="Calibri"/>
                <a:ea typeface="Calibri"/>
                <a:cs typeface="Calibri"/>
                <a:sym typeface="Calibri"/>
              </a:rPr>
              <a:t>defects</a:t>
            </a:r>
            <a:r>
              <a:rPr lang="en-US" sz="2000">
                <a:latin typeface="Calibri"/>
                <a:ea typeface="Calibri"/>
                <a:cs typeface="Calibri"/>
                <a:sym typeface="Calibri"/>
              </a:rPr>
              <a:t> </a:t>
            </a:r>
            <a:endParaRPr sz="2000">
              <a:latin typeface="Calibri"/>
              <a:ea typeface="Calibri"/>
              <a:cs typeface="Calibri"/>
              <a:sym typeface="Calibri"/>
            </a:endParaRPr>
          </a:p>
        </p:txBody>
      </p:sp>
      <p:pic>
        <p:nvPicPr>
          <p:cNvPr id="297" name="Google Shape;297;p24"/>
          <p:cNvPicPr preferRelativeResize="0"/>
          <p:nvPr/>
        </p:nvPicPr>
        <p:blipFill>
          <a:blip r:embed="rId6">
            <a:alphaModFix/>
          </a:blip>
          <a:stretch>
            <a:fillRect/>
          </a:stretch>
        </p:blipFill>
        <p:spPr>
          <a:xfrm>
            <a:off x="6130783" y="1623612"/>
            <a:ext cx="2923267" cy="2231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5"/>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800"/>
              <a:buFont typeface="Calibri"/>
              <a:buNone/>
            </a:pPr>
            <a:r>
              <a:t/>
            </a:r>
            <a:endParaRPr sz="4800">
              <a:solidFill>
                <a:srgbClr val="44484B"/>
              </a:solidFill>
              <a:latin typeface="Calibri"/>
              <a:ea typeface="Calibri"/>
              <a:cs typeface="Calibri"/>
              <a:sym typeface="Calibri"/>
            </a:endParaRPr>
          </a:p>
        </p:txBody>
      </p:sp>
      <p:grpSp>
        <p:nvGrpSpPr>
          <p:cNvPr id="304" name="Google Shape;304;p25"/>
          <p:cNvGrpSpPr/>
          <p:nvPr/>
        </p:nvGrpSpPr>
        <p:grpSpPr>
          <a:xfrm>
            <a:off x="0" y="6025116"/>
            <a:ext cx="9144000" cy="832800"/>
            <a:chOff x="0" y="6025116"/>
            <a:chExt cx="9144000" cy="832800"/>
          </a:xfrm>
        </p:grpSpPr>
        <p:sp>
          <p:nvSpPr>
            <p:cNvPr id="305" name="Google Shape;305;p25"/>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6" name="Google Shape;306;p25"/>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307" name="Google Shape;307;p25"/>
          <p:cNvGrpSpPr/>
          <p:nvPr/>
        </p:nvGrpSpPr>
        <p:grpSpPr>
          <a:xfrm>
            <a:off x="0" y="1026800"/>
            <a:ext cx="9144000" cy="507900"/>
            <a:chOff x="-12451" y="1704723"/>
            <a:chExt cx="9144000" cy="507900"/>
          </a:xfrm>
        </p:grpSpPr>
        <p:sp>
          <p:nvSpPr>
            <p:cNvPr id="308" name="Google Shape;308;p25"/>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5"/>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Results</a:t>
              </a:r>
              <a:r>
                <a:rPr lang="en-US" sz="2700">
                  <a:solidFill>
                    <a:srgbClr val="F2F2F2"/>
                  </a:solidFill>
                  <a:latin typeface="Calibri"/>
                  <a:ea typeface="Calibri"/>
                  <a:cs typeface="Calibri"/>
                  <a:sym typeface="Calibri"/>
                </a:rPr>
                <a:t>     Discussion     Conclusion</a:t>
              </a:r>
              <a:endParaRPr/>
            </a:p>
          </p:txBody>
        </p:sp>
      </p:grpSp>
      <p:sp>
        <p:nvSpPr>
          <p:cNvPr id="310" name="Google Shape;310;p25"/>
          <p:cNvSpPr txBox="1"/>
          <p:nvPr>
            <p:ph type="title"/>
          </p:nvPr>
        </p:nvSpPr>
        <p:spPr>
          <a:xfrm>
            <a:off x="636141" y="113794"/>
            <a:ext cx="7886700" cy="93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4484B"/>
              </a:buClr>
              <a:buSzPts val="4800"/>
              <a:buFont typeface="Calibri"/>
              <a:buNone/>
            </a:pPr>
            <a:r>
              <a:rPr lang="en-US" sz="4800"/>
              <a:t>Histopathology Findings</a:t>
            </a:r>
            <a:endParaRPr/>
          </a:p>
        </p:txBody>
      </p:sp>
      <p:pic>
        <p:nvPicPr>
          <p:cNvPr id="311" name="Google Shape;311;p25"/>
          <p:cNvPicPr preferRelativeResize="0"/>
          <p:nvPr/>
        </p:nvPicPr>
        <p:blipFill>
          <a:blip r:embed="rId4">
            <a:alphaModFix/>
          </a:blip>
          <a:stretch>
            <a:fillRect/>
          </a:stretch>
        </p:blipFill>
        <p:spPr>
          <a:xfrm>
            <a:off x="4705548" y="3169099"/>
            <a:ext cx="4159913" cy="2457626"/>
          </a:xfrm>
          <a:prstGeom prst="rect">
            <a:avLst/>
          </a:prstGeom>
          <a:noFill/>
          <a:ln>
            <a:noFill/>
          </a:ln>
        </p:spPr>
      </p:pic>
      <p:sp>
        <p:nvSpPr>
          <p:cNvPr id="312" name="Google Shape;312;p25"/>
          <p:cNvSpPr txBox="1"/>
          <p:nvPr/>
        </p:nvSpPr>
        <p:spPr>
          <a:xfrm>
            <a:off x="5000050" y="2614825"/>
            <a:ext cx="3570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MLII PDA in </a:t>
            </a:r>
            <a:r>
              <a:rPr b="1" lang="en-US" sz="1700">
                <a:solidFill>
                  <a:schemeClr val="dk1"/>
                </a:solidFill>
                <a:latin typeface="Calibri"/>
                <a:ea typeface="Calibri"/>
                <a:cs typeface="Calibri"/>
                <a:sym typeface="Calibri"/>
              </a:rPr>
              <a:t>Masson's Trichrome</a:t>
            </a:r>
            <a:r>
              <a:rPr b="1" lang="en-US" sz="1700">
                <a:solidFill>
                  <a:schemeClr val="dk1"/>
                </a:solidFill>
                <a:latin typeface="Calibri"/>
                <a:ea typeface="Calibri"/>
                <a:cs typeface="Calibri"/>
                <a:sym typeface="Calibri"/>
              </a:rPr>
              <a:t> Stain</a:t>
            </a:r>
            <a:endParaRPr b="1" sz="1700">
              <a:solidFill>
                <a:schemeClr val="dk1"/>
              </a:solidFill>
              <a:latin typeface="Calibri"/>
              <a:ea typeface="Calibri"/>
              <a:cs typeface="Calibri"/>
              <a:sym typeface="Calibri"/>
            </a:endParaRPr>
          </a:p>
        </p:txBody>
      </p:sp>
      <p:sp>
        <p:nvSpPr>
          <p:cNvPr id="313" name="Google Shape;313;p25"/>
          <p:cNvSpPr txBox="1"/>
          <p:nvPr/>
        </p:nvSpPr>
        <p:spPr>
          <a:xfrm>
            <a:off x="293550" y="1706550"/>
            <a:ext cx="8571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Excessive amounts of </a:t>
            </a:r>
            <a:r>
              <a:rPr b="1" lang="en-US" sz="2000">
                <a:solidFill>
                  <a:schemeClr val="accent1"/>
                </a:solidFill>
                <a:latin typeface="Calibri"/>
                <a:ea typeface="Calibri"/>
                <a:cs typeface="Calibri"/>
                <a:sym typeface="Calibri"/>
              </a:rPr>
              <a:t>collagen</a:t>
            </a:r>
            <a:r>
              <a:rPr lang="en-US" sz="2000">
                <a:solidFill>
                  <a:schemeClr val="accent1"/>
                </a:solidFill>
                <a:latin typeface="Calibri"/>
                <a:ea typeface="Calibri"/>
                <a:cs typeface="Calibri"/>
                <a:sym typeface="Calibri"/>
              </a:rPr>
              <a:t> </a:t>
            </a:r>
            <a:r>
              <a:rPr lang="en-US" sz="2000">
                <a:solidFill>
                  <a:schemeClr val="dk1"/>
                </a:solidFill>
                <a:latin typeface="Calibri"/>
                <a:ea typeface="Calibri"/>
                <a:cs typeface="Calibri"/>
                <a:sym typeface="Calibri"/>
              </a:rPr>
              <a:t>present in the </a:t>
            </a:r>
            <a:r>
              <a:rPr b="1" lang="en-US" sz="2000">
                <a:solidFill>
                  <a:schemeClr val="dk1"/>
                </a:solidFill>
                <a:latin typeface="Calibri"/>
                <a:ea typeface="Calibri"/>
                <a:cs typeface="Calibri"/>
                <a:sym typeface="Calibri"/>
              </a:rPr>
              <a:t>aortic</a:t>
            </a:r>
            <a:r>
              <a:rPr lang="en-US" sz="2000">
                <a:solidFill>
                  <a:schemeClr val="dk1"/>
                </a:solidFill>
                <a:latin typeface="Calibri"/>
                <a:ea typeface="Calibri"/>
                <a:cs typeface="Calibri"/>
                <a:sym typeface="Calibri"/>
              </a:rPr>
              <a:t> and </a:t>
            </a:r>
            <a:r>
              <a:rPr b="1" lang="en-US" sz="2000">
                <a:solidFill>
                  <a:schemeClr val="dk1"/>
                </a:solidFill>
                <a:latin typeface="Calibri"/>
                <a:ea typeface="Calibri"/>
                <a:cs typeface="Calibri"/>
                <a:sym typeface="Calibri"/>
              </a:rPr>
              <a:t>mitral valves</a:t>
            </a:r>
            <a:r>
              <a:rPr lang="en-US" sz="2000">
                <a:solidFill>
                  <a:schemeClr val="dk1"/>
                </a:solidFill>
                <a:latin typeface="Calibri"/>
                <a:ea typeface="Calibri"/>
                <a:cs typeface="Calibri"/>
                <a:sym typeface="Calibri"/>
              </a:rPr>
              <a:t> with a </a:t>
            </a:r>
            <a:r>
              <a:rPr b="1" lang="en-US" sz="2000">
                <a:solidFill>
                  <a:schemeClr val="dk1"/>
                </a:solidFill>
                <a:latin typeface="Calibri"/>
                <a:ea typeface="Calibri"/>
                <a:cs typeface="Calibri"/>
                <a:sym typeface="Calibri"/>
              </a:rPr>
              <a:t>patent ductus arteriosus</a:t>
            </a:r>
            <a:r>
              <a:rPr lang="en-US" sz="2000">
                <a:solidFill>
                  <a:schemeClr val="dk1"/>
                </a:solidFill>
                <a:latin typeface="Calibri"/>
                <a:ea typeface="Calibri"/>
                <a:cs typeface="Calibri"/>
                <a:sym typeface="Calibri"/>
              </a:rPr>
              <a:t> (PDA) present in two of the MLII affected kittens</a:t>
            </a:r>
            <a:endParaRPr sz="2000">
              <a:solidFill>
                <a:schemeClr val="dk1"/>
              </a:solidFill>
              <a:latin typeface="Calibri"/>
              <a:ea typeface="Calibri"/>
              <a:cs typeface="Calibri"/>
              <a:sym typeface="Calibri"/>
            </a:endParaRPr>
          </a:p>
        </p:txBody>
      </p:sp>
      <p:pic>
        <p:nvPicPr>
          <p:cNvPr id="314" name="Google Shape;314;p25"/>
          <p:cNvPicPr preferRelativeResize="0"/>
          <p:nvPr/>
        </p:nvPicPr>
        <p:blipFill>
          <a:blip r:embed="rId5">
            <a:alphaModFix/>
          </a:blip>
          <a:stretch>
            <a:fillRect/>
          </a:stretch>
        </p:blipFill>
        <p:spPr>
          <a:xfrm>
            <a:off x="293550" y="3169100"/>
            <a:ext cx="3911543" cy="2457625"/>
          </a:xfrm>
          <a:prstGeom prst="rect">
            <a:avLst/>
          </a:prstGeom>
          <a:noFill/>
          <a:ln>
            <a:noFill/>
          </a:ln>
        </p:spPr>
      </p:pic>
      <p:sp>
        <p:nvSpPr>
          <p:cNvPr id="315" name="Google Shape;315;p25"/>
          <p:cNvSpPr txBox="1"/>
          <p:nvPr/>
        </p:nvSpPr>
        <p:spPr>
          <a:xfrm>
            <a:off x="293475" y="2548000"/>
            <a:ext cx="3911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Mitral and Aortic Valve Thickening</a:t>
            </a:r>
            <a:endParaRPr b="1" sz="1700">
              <a:solidFill>
                <a:schemeClr val="dk1"/>
              </a:solidFill>
              <a:latin typeface="Calibri"/>
              <a:ea typeface="Calibri"/>
              <a:cs typeface="Calibri"/>
              <a:sym typeface="Calibri"/>
            </a:endParaRPr>
          </a:p>
          <a:p>
            <a:pPr indent="0" lvl="0" marL="0" rtl="0" algn="ctr">
              <a:spcBef>
                <a:spcPts val="0"/>
              </a:spcBef>
              <a:spcAft>
                <a:spcPts val="0"/>
              </a:spcAft>
              <a:buNone/>
            </a:pPr>
            <a:r>
              <a:rPr b="1" lang="en-US" sz="1700">
                <a:solidFill>
                  <a:schemeClr val="dk1"/>
                </a:solidFill>
                <a:latin typeface="Calibri"/>
                <a:ea typeface="Calibri"/>
                <a:cs typeface="Calibri"/>
                <a:sym typeface="Calibri"/>
              </a:rPr>
              <a:t> in Masson’s Trichrome Stain </a:t>
            </a:r>
            <a:endParaRPr b="1" sz="17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800"/>
              <a:buFont typeface="Calibri"/>
              <a:buNone/>
            </a:pPr>
            <a:r>
              <a:t/>
            </a:r>
            <a:endParaRPr sz="4800">
              <a:solidFill>
                <a:srgbClr val="44484B"/>
              </a:solidFill>
              <a:latin typeface="Calibri"/>
              <a:ea typeface="Calibri"/>
              <a:cs typeface="Calibri"/>
              <a:sym typeface="Calibri"/>
            </a:endParaRPr>
          </a:p>
        </p:txBody>
      </p:sp>
      <p:grpSp>
        <p:nvGrpSpPr>
          <p:cNvPr id="322" name="Google Shape;322;p26"/>
          <p:cNvGrpSpPr/>
          <p:nvPr/>
        </p:nvGrpSpPr>
        <p:grpSpPr>
          <a:xfrm>
            <a:off x="0" y="6025116"/>
            <a:ext cx="9144000" cy="832800"/>
            <a:chOff x="0" y="6025116"/>
            <a:chExt cx="9144000" cy="832800"/>
          </a:xfrm>
        </p:grpSpPr>
        <p:sp>
          <p:nvSpPr>
            <p:cNvPr id="323" name="Google Shape;323;p26"/>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4" name="Google Shape;324;p26"/>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325" name="Google Shape;325;p26"/>
          <p:cNvGrpSpPr/>
          <p:nvPr/>
        </p:nvGrpSpPr>
        <p:grpSpPr>
          <a:xfrm>
            <a:off x="0" y="1026800"/>
            <a:ext cx="9144000" cy="507900"/>
            <a:chOff x="-12451" y="1704723"/>
            <a:chExt cx="9144000" cy="507900"/>
          </a:xfrm>
        </p:grpSpPr>
        <p:sp>
          <p:nvSpPr>
            <p:cNvPr id="326" name="Google Shape;326;p26"/>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26"/>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Results</a:t>
              </a:r>
              <a:r>
                <a:rPr lang="en-US" sz="2700">
                  <a:solidFill>
                    <a:srgbClr val="F2F2F2"/>
                  </a:solidFill>
                  <a:latin typeface="Calibri"/>
                  <a:ea typeface="Calibri"/>
                  <a:cs typeface="Calibri"/>
                  <a:sym typeface="Calibri"/>
                </a:rPr>
                <a:t>     Discussion     Conclusion</a:t>
              </a:r>
              <a:endParaRPr/>
            </a:p>
          </p:txBody>
        </p:sp>
      </p:grpSp>
      <p:sp>
        <p:nvSpPr>
          <p:cNvPr id="328" name="Google Shape;328;p26"/>
          <p:cNvSpPr txBox="1"/>
          <p:nvPr>
            <p:ph type="title"/>
          </p:nvPr>
        </p:nvSpPr>
        <p:spPr>
          <a:xfrm>
            <a:off x="636141" y="113794"/>
            <a:ext cx="7886700" cy="93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4484B"/>
              </a:buClr>
              <a:buSzPts val="4800"/>
              <a:buFont typeface="Calibri"/>
              <a:buNone/>
            </a:pPr>
            <a:r>
              <a:rPr lang="en-US" sz="4800"/>
              <a:t>Whole Genome Sequencing</a:t>
            </a:r>
            <a:endParaRPr/>
          </a:p>
        </p:txBody>
      </p:sp>
      <p:sp>
        <p:nvSpPr>
          <p:cNvPr id="329" name="Google Shape;329;p26"/>
          <p:cNvSpPr txBox="1"/>
          <p:nvPr/>
        </p:nvSpPr>
        <p:spPr>
          <a:xfrm>
            <a:off x="147325" y="2302263"/>
            <a:ext cx="4391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Recently </a:t>
            </a:r>
            <a:r>
              <a:rPr lang="en-US" sz="2000">
                <a:solidFill>
                  <a:schemeClr val="dk1"/>
                </a:solidFill>
                <a:latin typeface="Calibri"/>
                <a:ea typeface="Calibri"/>
                <a:cs typeface="Calibri"/>
                <a:sym typeface="Calibri"/>
              </a:rPr>
              <a:t>received</a:t>
            </a:r>
            <a:r>
              <a:rPr lang="en-US" sz="2000">
                <a:solidFill>
                  <a:schemeClr val="dk1"/>
                </a:solidFill>
                <a:latin typeface="Calibri"/>
                <a:ea typeface="Calibri"/>
                <a:cs typeface="Calibri"/>
                <a:sym typeface="Calibri"/>
              </a:rPr>
              <a:t> sequencing files from earlier this week</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Files have been downloaded checked for </a:t>
            </a:r>
            <a:r>
              <a:rPr lang="en-US" sz="2000">
                <a:solidFill>
                  <a:schemeClr val="dk1"/>
                </a:solidFill>
                <a:latin typeface="Calibri"/>
                <a:ea typeface="Calibri"/>
                <a:cs typeface="Calibri"/>
                <a:sym typeface="Calibri"/>
              </a:rPr>
              <a:t>possible corruption</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Currently in the process of mapping to the host genome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330" name="Google Shape;330;p26"/>
          <p:cNvPicPr preferRelativeResize="0"/>
          <p:nvPr/>
        </p:nvPicPr>
        <p:blipFill>
          <a:blip r:embed="rId4">
            <a:alphaModFix/>
          </a:blip>
          <a:stretch>
            <a:fillRect/>
          </a:stretch>
        </p:blipFill>
        <p:spPr>
          <a:xfrm>
            <a:off x="4857575" y="1534713"/>
            <a:ext cx="3665265" cy="4490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7"/>
          <p:cNvSpPr txBox="1"/>
          <p:nvPr/>
        </p:nvSpPr>
        <p:spPr>
          <a:xfrm>
            <a:off x="-12451" y="-15483"/>
            <a:ext cx="918388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800"/>
              <a:buFont typeface="Calibri"/>
              <a:buNone/>
            </a:pPr>
            <a:r>
              <a:t/>
            </a:r>
            <a:endParaRPr sz="4800">
              <a:solidFill>
                <a:srgbClr val="44484B"/>
              </a:solidFill>
              <a:latin typeface="Calibri"/>
              <a:ea typeface="Calibri"/>
              <a:cs typeface="Calibri"/>
              <a:sym typeface="Calibri"/>
            </a:endParaRPr>
          </a:p>
        </p:txBody>
      </p:sp>
      <p:grpSp>
        <p:nvGrpSpPr>
          <p:cNvPr id="337" name="Google Shape;337;p27"/>
          <p:cNvGrpSpPr/>
          <p:nvPr/>
        </p:nvGrpSpPr>
        <p:grpSpPr>
          <a:xfrm>
            <a:off x="0" y="6025116"/>
            <a:ext cx="9144000" cy="832884"/>
            <a:chOff x="0" y="6025116"/>
            <a:chExt cx="9144000" cy="832884"/>
          </a:xfrm>
        </p:grpSpPr>
        <p:sp>
          <p:nvSpPr>
            <p:cNvPr id="338" name="Google Shape;338;p27"/>
            <p:cNvSpPr/>
            <p:nvPr/>
          </p:nvSpPr>
          <p:spPr>
            <a:xfrm>
              <a:off x="0" y="6025116"/>
              <a:ext cx="9144000" cy="832884"/>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9" name="Google Shape;339;p27"/>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grpSp>
        <p:nvGrpSpPr>
          <p:cNvPr id="340" name="Google Shape;340;p27"/>
          <p:cNvGrpSpPr/>
          <p:nvPr/>
        </p:nvGrpSpPr>
        <p:grpSpPr>
          <a:xfrm>
            <a:off x="0" y="1026800"/>
            <a:ext cx="9144000" cy="507900"/>
            <a:chOff x="-12451" y="1704723"/>
            <a:chExt cx="9144000" cy="507900"/>
          </a:xfrm>
        </p:grpSpPr>
        <p:sp>
          <p:nvSpPr>
            <p:cNvPr id="341" name="Google Shape;341;p27"/>
            <p:cNvSpPr/>
            <p:nvPr/>
          </p:nvSpPr>
          <p:spPr>
            <a:xfrm>
              <a:off x="-12451" y="1740174"/>
              <a:ext cx="9144000" cy="446572"/>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27"/>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Results</a:t>
              </a:r>
              <a:r>
                <a:rPr lang="en-US" sz="2700">
                  <a:solidFill>
                    <a:srgbClr val="F2F2F2"/>
                  </a:solidFill>
                  <a:latin typeface="Calibri"/>
                  <a:ea typeface="Calibri"/>
                  <a:cs typeface="Calibri"/>
                  <a:sym typeface="Calibri"/>
                </a:rPr>
                <a:t>     Discussion     Conclusion</a:t>
              </a:r>
              <a:endParaRPr/>
            </a:p>
          </p:txBody>
        </p:sp>
      </p:grpSp>
      <p:sp>
        <p:nvSpPr>
          <p:cNvPr id="343" name="Google Shape;343;p27"/>
          <p:cNvSpPr txBox="1"/>
          <p:nvPr>
            <p:ph type="title"/>
          </p:nvPr>
        </p:nvSpPr>
        <p:spPr>
          <a:xfrm>
            <a:off x="636141" y="113794"/>
            <a:ext cx="7886700" cy="93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4484B"/>
              </a:buClr>
              <a:buSzPts val="4800"/>
              <a:buFont typeface="Calibri"/>
              <a:buNone/>
            </a:pPr>
            <a:r>
              <a:rPr lang="en-US" sz="4800"/>
              <a:t>Echocardiogram Findings</a:t>
            </a:r>
            <a:endParaRPr/>
          </a:p>
        </p:txBody>
      </p:sp>
      <p:pic>
        <p:nvPicPr>
          <p:cNvPr id="344" name="Google Shape;344;p27"/>
          <p:cNvPicPr preferRelativeResize="0"/>
          <p:nvPr/>
        </p:nvPicPr>
        <p:blipFill>
          <a:blip r:embed="rId4">
            <a:alphaModFix/>
          </a:blip>
          <a:stretch>
            <a:fillRect/>
          </a:stretch>
        </p:blipFill>
        <p:spPr>
          <a:xfrm>
            <a:off x="246925" y="1869686"/>
            <a:ext cx="4158175" cy="3118632"/>
          </a:xfrm>
          <a:prstGeom prst="rect">
            <a:avLst/>
          </a:prstGeom>
          <a:noFill/>
          <a:ln>
            <a:noFill/>
          </a:ln>
        </p:spPr>
      </p:pic>
      <p:pic>
        <p:nvPicPr>
          <p:cNvPr id="345" name="Google Shape;345;p27"/>
          <p:cNvPicPr preferRelativeResize="0"/>
          <p:nvPr/>
        </p:nvPicPr>
        <p:blipFill>
          <a:blip r:embed="rId5">
            <a:alphaModFix/>
          </a:blip>
          <a:stretch>
            <a:fillRect/>
          </a:stretch>
        </p:blipFill>
        <p:spPr>
          <a:xfrm>
            <a:off x="4753875" y="1869700"/>
            <a:ext cx="4158175" cy="3118620"/>
          </a:xfrm>
          <a:prstGeom prst="rect">
            <a:avLst/>
          </a:prstGeom>
          <a:noFill/>
          <a:ln>
            <a:noFill/>
          </a:ln>
        </p:spPr>
      </p:pic>
      <p:sp>
        <p:nvSpPr>
          <p:cNvPr id="346" name="Google Shape;346;p27"/>
          <p:cNvSpPr txBox="1"/>
          <p:nvPr/>
        </p:nvSpPr>
        <p:spPr>
          <a:xfrm>
            <a:off x="5074663" y="5082600"/>
            <a:ext cx="3516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Mitral Regurgitation</a:t>
            </a:r>
            <a:endParaRPr b="1" sz="1700">
              <a:latin typeface="Calibri"/>
              <a:ea typeface="Calibri"/>
              <a:cs typeface="Calibri"/>
              <a:sym typeface="Calibri"/>
            </a:endParaRPr>
          </a:p>
        </p:txBody>
      </p:sp>
      <p:sp>
        <p:nvSpPr>
          <p:cNvPr id="347" name="Google Shape;347;p27"/>
          <p:cNvSpPr txBox="1"/>
          <p:nvPr/>
        </p:nvSpPr>
        <p:spPr>
          <a:xfrm>
            <a:off x="888550" y="5082588"/>
            <a:ext cx="2874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Unremarkable LA -&gt; LV Flow</a:t>
            </a:r>
            <a:endParaRPr b="1" sz="17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8"/>
          <p:cNvSpPr txBox="1"/>
          <p:nvPr/>
        </p:nvSpPr>
        <p:spPr>
          <a:xfrm>
            <a:off x="-12451" y="-15483"/>
            <a:ext cx="918388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Mitral Regurgitation</a:t>
            </a:r>
            <a:endParaRPr>
              <a:solidFill>
                <a:schemeClr val="dk1"/>
              </a:solidFill>
            </a:endParaRPr>
          </a:p>
        </p:txBody>
      </p:sp>
      <p:grpSp>
        <p:nvGrpSpPr>
          <p:cNvPr id="354" name="Google Shape;354;p28"/>
          <p:cNvGrpSpPr/>
          <p:nvPr/>
        </p:nvGrpSpPr>
        <p:grpSpPr>
          <a:xfrm>
            <a:off x="0" y="6025116"/>
            <a:ext cx="9144000" cy="832884"/>
            <a:chOff x="0" y="6025116"/>
            <a:chExt cx="9144000" cy="832884"/>
          </a:xfrm>
        </p:grpSpPr>
        <p:sp>
          <p:nvSpPr>
            <p:cNvPr id="355" name="Google Shape;355;p28"/>
            <p:cNvSpPr/>
            <p:nvPr/>
          </p:nvSpPr>
          <p:spPr>
            <a:xfrm>
              <a:off x="0" y="6025116"/>
              <a:ext cx="9144000" cy="832884"/>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6" name="Google Shape;356;p28"/>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grpSp>
        <p:nvGrpSpPr>
          <p:cNvPr id="357" name="Google Shape;357;p28"/>
          <p:cNvGrpSpPr/>
          <p:nvPr/>
        </p:nvGrpSpPr>
        <p:grpSpPr>
          <a:xfrm>
            <a:off x="0" y="1026800"/>
            <a:ext cx="9144000" cy="507900"/>
            <a:chOff x="-12451" y="1704723"/>
            <a:chExt cx="9144000" cy="507900"/>
          </a:xfrm>
        </p:grpSpPr>
        <p:sp>
          <p:nvSpPr>
            <p:cNvPr id="358" name="Google Shape;358;p28"/>
            <p:cNvSpPr/>
            <p:nvPr/>
          </p:nvSpPr>
          <p:spPr>
            <a:xfrm>
              <a:off x="-12451" y="1740174"/>
              <a:ext cx="9144000" cy="446572"/>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28"/>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a:t>
              </a:r>
              <a:r>
                <a:rPr lang="en-US" sz="2700">
                  <a:solidFill>
                    <a:srgbClr val="DBAA01"/>
                  </a:solidFill>
                  <a:latin typeface="Calibri"/>
                  <a:ea typeface="Calibri"/>
                  <a:cs typeface="Calibri"/>
                  <a:sym typeface="Calibri"/>
                </a:rPr>
                <a:t>Discussion</a:t>
              </a:r>
              <a:r>
                <a:rPr lang="en-US" sz="2700">
                  <a:solidFill>
                    <a:schemeClr val="lt1"/>
                  </a:solidFill>
                  <a:latin typeface="Calibri"/>
                  <a:ea typeface="Calibri"/>
                  <a:cs typeface="Calibri"/>
                  <a:sym typeface="Calibri"/>
                </a:rPr>
                <a:t>     Conclusion</a:t>
              </a:r>
              <a:endParaRPr/>
            </a:p>
          </p:txBody>
        </p:sp>
      </p:grpSp>
      <p:sp>
        <p:nvSpPr>
          <p:cNvPr id="360" name="Google Shape;360;p28"/>
          <p:cNvSpPr/>
          <p:nvPr/>
        </p:nvSpPr>
        <p:spPr>
          <a:xfrm>
            <a:off x="6740778" y="6050917"/>
            <a:ext cx="2403222" cy="2308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pic>
        <p:nvPicPr>
          <p:cNvPr id="361" name="Google Shape;361;p28"/>
          <p:cNvPicPr preferRelativeResize="0"/>
          <p:nvPr/>
        </p:nvPicPr>
        <p:blipFill>
          <a:blip r:embed="rId4">
            <a:alphaModFix/>
          </a:blip>
          <a:stretch>
            <a:fillRect/>
          </a:stretch>
        </p:blipFill>
        <p:spPr>
          <a:xfrm>
            <a:off x="4099653" y="2022250"/>
            <a:ext cx="4721459" cy="3541125"/>
          </a:xfrm>
          <a:prstGeom prst="rect">
            <a:avLst/>
          </a:prstGeom>
          <a:noFill/>
          <a:ln>
            <a:noFill/>
          </a:ln>
        </p:spPr>
      </p:pic>
      <p:sp>
        <p:nvSpPr>
          <p:cNvPr id="362" name="Google Shape;362;p28"/>
          <p:cNvSpPr txBox="1"/>
          <p:nvPr/>
        </p:nvSpPr>
        <p:spPr>
          <a:xfrm>
            <a:off x="147350" y="2007350"/>
            <a:ext cx="38979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Backflow of blood in the left side of the heart due to incomplete/weak closing of the mitral valve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Found in the echocardiographic screening of a heterozygous cat</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Suspecting that this can be a result of a separate mutation that made  its way into the colony due to inbreeding </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pSp>
        <p:nvGrpSpPr>
          <p:cNvPr id="368" name="Google Shape;368;p29"/>
          <p:cNvGrpSpPr/>
          <p:nvPr/>
        </p:nvGrpSpPr>
        <p:grpSpPr>
          <a:xfrm>
            <a:off x="0" y="6025116"/>
            <a:ext cx="9144000" cy="832800"/>
            <a:chOff x="0" y="6025116"/>
            <a:chExt cx="9144000" cy="832800"/>
          </a:xfrm>
        </p:grpSpPr>
        <p:sp>
          <p:nvSpPr>
            <p:cNvPr id="369" name="Google Shape;369;p29"/>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0" name="Google Shape;370;p29"/>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371" name="Google Shape;371;p29"/>
          <p:cNvGrpSpPr/>
          <p:nvPr/>
        </p:nvGrpSpPr>
        <p:grpSpPr>
          <a:xfrm>
            <a:off x="0" y="1026800"/>
            <a:ext cx="9144000" cy="507900"/>
            <a:chOff x="-12451" y="1704723"/>
            <a:chExt cx="9144000" cy="507900"/>
          </a:xfrm>
        </p:grpSpPr>
        <p:sp>
          <p:nvSpPr>
            <p:cNvPr id="372" name="Google Shape;372;p29"/>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29"/>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a:t>
              </a:r>
              <a:r>
                <a:rPr lang="en-US" sz="2700">
                  <a:solidFill>
                    <a:srgbClr val="DBAA01"/>
                  </a:solidFill>
                  <a:latin typeface="Calibri"/>
                  <a:ea typeface="Calibri"/>
                  <a:cs typeface="Calibri"/>
                  <a:sym typeface="Calibri"/>
                </a:rPr>
                <a:t>Discussion</a:t>
              </a:r>
              <a:r>
                <a:rPr lang="en-US" sz="2700">
                  <a:solidFill>
                    <a:schemeClr val="lt1"/>
                  </a:solidFill>
                  <a:latin typeface="Calibri"/>
                  <a:ea typeface="Calibri"/>
                  <a:cs typeface="Calibri"/>
                  <a:sym typeface="Calibri"/>
                </a:rPr>
                <a:t>     Conclusion</a:t>
              </a:r>
              <a:endParaRPr/>
            </a:p>
          </p:txBody>
        </p:sp>
      </p:grpSp>
      <p:sp>
        <p:nvSpPr>
          <p:cNvPr id="374" name="Google Shape;374;p29"/>
          <p:cNvSpPr/>
          <p:nvPr/>
        </p:nvSpPr>
        <p:spPr>
          <a:xfrm>
            <a:off x="6740778" y="6050917"/>
            <a:ext cx="24033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75" name="Google Shape;375;p29"/>
          <p:cNvSpPr txBox="1"/>
          <p:nvPr/>
        </p:nvSpPr>
        <p:spPr>
          <a:xfrm>
            <a:off x="160750" y="2763963"/>
            <a:ext cx="3897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Although we were unable to collect more MLII affected data this summer, we now have 8 heterozygous cats in our colony</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376" name="Google Shape;376;p29"/>
          <p:cNvSpPr txBox="1"/>
          <p:nvPr/>
        </p:nvSpPr>
        <p:spPr>
          <a:xfrm>
            <a:off x="0" y="0"/>
            <a:ext cx="9144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dk1"/>
                </a:solidFill>
                <a:latin typeface="Calibri"/>
                <a:ea typeface="Calibri"/>
                <a:cs typeface="Calibri"/>
                <a:sym typeface="Calibri"/>
              </a:rPr>
              <a:t>Future Breeding Pairs</a:t>
            </a:r>
            <a:endParaRPr/>
          </a:p>
        </p:txBody>
      </p:sp>
      <p:pic>
        <p:nvPicPr>
          <p:cNvPr id="377" name="Google Shape;377;p29"/>
          <p:cNvPicPr preferRelativeResize="0"/>
          <p:nvPr/>
        </p:nvPicPr>
        <p:blipFill>
          <a:blip r:embed="rId4">
            <a:alphaModFix/>
          </a:blip>
          <a:stretch>
            <a:fillRect/>
          </a:stretch>
        </p:blipFill>
        <p:spPr>
          <a:xfrm>
            <a:off x="4058650" y="1988913"/>
            <a:ext cx="4897197" cy="36077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0"/>
          <p:cNvSpPr txBox="1"/>
          <p:nvPr/>
        </p:nvSpPr>
        <p:spPr>
          <a:xfrm>
            <a:off x="-12451" y="-15483"/>
            <a:ext cx="918388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Plans Moving Forward</a:t>
            </a:r>
            <a:endParaRPr>
              <a:solidFill>
                <a:schemeClr val="dk1"/>
              </a:solidFill>
            </a:endParaRPr>
          </a:p>
        </p:txBody>
      </p:sp>
      <p:grpSp>
        <p:nvGrpSpPr>
          <p:cNvPr id="384" name="Google Shape;384;p30"/>
          <p:cNvGrpSpPr/>
          <p:nvPr/>
        </p:nvGrpSpPr>
        <p:grpSpPr>
          <a:xfrm>
            <a:off x="0" y="6025116"/>
            <a:ext cx="9144000" cy="832884"/>
            <a:chOff x="0" y="6025116"/>
            <a:chExt cx="9144000" cy="832884"/>
          </a:xfrm>
        </p:grpSpPr>
        <p:sp>
          <p:nvSpPr>
            <p:cNvPr id="385" name="Google Shape;385;p30"/>
            <p:cNvSpPr/>
            <p:nvPr/>
          </p:nvSpPr>
          <p:spPr>
            <a:xfrm>
              <a:off x="0" y="6025116"/>
              <a:ext cx="9144000" cy="832884"/>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6" name="Google Shape;386;p30"/>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grpSp>
        <p:nvGrpSpPr>
          <p:cNvPr id="387" name="Google Shape;387;p30"/>
          <p:cNvGrpSpPr/>
          <p:nvPr/>
        </p:nvGrpSpPr>
        <p:grpSpPr>
          <a:xfrm>
            <a:off x="0" y="1026800"/>
            <a:ext cx="9144000" cy="507900"/>
            <a:chOff x="-12451" y="1704723"/>
            <a:chExt cx="9144000" cy="507900"/>
          </a:xfrm>
        </p:grpSpPr>
        <p:sp>
          <p:nvSpPr>
            <p:cNvPr id="388" name="Google Shape;388;p30"/>
            <p:cNvSpPr/>
            <p:nvPr/>
          </p:nvSpPr>
          <p:spPr>
            <a:xfrm>
              <a:off x="-12451" y="1740174"/>
              <a:ext cx="9144000" cy="446572"/>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30"/>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Discussion     </a:t>
              </a:r>
              <a:r>
                <a:rPr lang="en-US" sz="2700">
                  <a:solidFill>
                    <a:srgbClr val="DBAA01"/>
                  </a:solidFill>
                  <a:latin typeface="Calibri"/>
                  <a:ea typeface="Calibri"/>
                  <a:cs typeface="Calibri"/>
                  <a:sym typeface="Calibri"/>
                </a:rPr>
                <a:t>Conclusion</a:t>
              </a:r>
              <a:endParaRPr/>
            </a:p>
          </p:txBody>
        </p:sp>
      </p:grpSp>
      <p:sp>
        <p:nvSpPr>
          <p:cNvPr id="390" name="Google Shape;390;p30"/>
          <p:cNvSpPr txBox="1"/>
          <p:nvPr/>
        </p:nvSpPr>
        <p:spPr>
          <a:xfrm>
            <a:off x="212100" y="1993950"/>
            <a:ext cx="8719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391" name="Google Shape;391;p30"/>
          <p:cNvSpPr txBox="1"/>
          <p:nvPr/>
        </p:nvSpPr>
        <p:spPr>
          <a:xfrm>
            <a:off x="212100" y="1993959"/>
            <a:ext cx="86418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Create new breeding pairs and continue expansion of the MLII colony</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Continue mapping whole genome sequencing data for 13 cats and call variants </a:t>
            </a:r>
            <a:endParaRPr sz="2000">
              <a:solidFill>
                <a:schemeClr val="dk1"/>
              </a:solidFill>
              <a:latin typeface="Calibri"/>
              <a:ea typeface="Calibri"/>
              <a:cs typeface="Calibri"/>
              <a:sym typeface="Calibri"/>
            </a:endParaRPr>
          </a:p>
        </p:txBody>
      </p:sp>
      <p:sp>
        <p:nvSpPr>
          <p:cNvPr id="392" name="Google Shape;392;p30"/>
          <p:cNvSpPr txBox="1"/>
          <p:nvPr/>
        </p:nvSpPr>
        <p:spPr>
          <a:xfrm>
            <a:off x="212100" y="3762650"/>
            <a:ext cx="8719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393" name="Google Shape;393;p30"/>
          <p:cNvSpPr txBox="1"/>
          <p:nvPr/>
        </p:nvSpPr>
        <p:spPr>
          <a:xfrm>
            <a:off x="212100" y="3762659"/>
            <a:ext cx="86418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Ultimately, this will likely help us produce more MLII affected kittens, providing us with more samples. Additionally, identifying call </a:t>
            </a:r>
            <a:r>
              <a:rPr lang="en-US" sz="2000">
                <a:solidFill>
                  <a:schemeClr val="dk1"/>
                </a:solidFill>
                <a:latin typeface="Calibri"/>
                <a:ea typeface="Calibri"/>
                <a:cs typeface="Calibri"/>
                <a:sym typeface="Calibri"/>
              </a:rPr>
              <a:t>variants</a:t>
            </a:r>
            <a:r>
              <a:rPr lang="en-US" sz="2000">
                <a:solidFill>
                  <a:schemeClr val="dk1"/>
                </a:solidFill>
                <a:latin typeface="Calibri"/>
                <a:ea typeface="Calibri"/>
                <a:cs typeface="Calibri"/>
                <a:sym typeface="Calibri"/>
              </a:rPr>
              <a:t> can help us find and remove any unwanted mutations </a:t>
            </a:r>
            <a:r>
              <a:rPr lang="en-US" sz="2000">
                <a:solidFill>
                  <a:schemeClr val="dk1"/>
                </a:solidFill>
                <a:latin typeface="Calibri"/>
                <a:ea typeface="Calibri"/>
                <a:cs typeface="Calibri"/>
                <a:sym typeface="Calibri"/>
              </a:rPr>
              <a:t>responsible</a:t>
            </a:r>
            <a:r>
              <a:rPr lang="en-US" sz="2000">
                <a:solidFill>
                  <a:schemeClr val="dk1"/>
                </a:solidFill>
                <a:latin typeface="Calibri"/>
                <a:ea typeface="Calibri"/>
                <a:cs typeface="Calibri"/>
                <a:sym typeface="Calibri"/>
              </a:rPr>
              <a:t> for other cardiac disease (such as the MR observed). This can also allow us to ensure </a:t>
            </a:r>
            <a:r>
              <a:rPr lang="en-US" sz="2000">
                <a:solidFill>
                  <a:schemeClr val="dk1"/>
                </a:solidFill>
                <a:latin typeface="Calibri"/>
                <a:ea typeface="Calibri"/>
                <a:cs typeface="Calibri"/>
                <a:sym typeface="Calibri"/>
              </a:rPr>
              <a:t>cardiac</a:t>
            </a:r>
            <a:r>
              <a:rPr lang="en-US" sz="2000">
                <a:solidFill>
                  <a:schemeClr val="dk1"/>
                </a:solidFill>
                <a:latin typeface="Calibri"/>
                <a:ea typeface="Calibri"/>
                <a:cs typeface="Calibri"/>
                <a:sym typeface="Calibri"/>
              </a:rPr>
              <a:t> phenotypes observed are purely a result of the MLII mutation. </a:t>
            </a:r>
            <a:endParaRPr sz="2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1"/>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Potential Future Directions</a:t>
            </a:r>
            <a:endParaRPr>
              <a:solidFill>
                <a:schemeClr val="dk1"/>
              </a:solidFill>
            </a:endParaRPr>
          </a:p>
        </p:txBody>
      </p:sp>
      <p:grpSp>
        <p:nvGrpSpPr>
          <p:cNvPr id="400" name="Google Shape;400;p31"/>
          <p:cNvGrpSpPr/>
          <p:nvPr/>
        </p:nvGrpSpPr>
        <p:grpSpPr>
          <a:xfrm>
            <a:off x="0" y="6025116"/>
            <a:ext cx="9144000" cy="832800"/>
            <a:chOff x="0" y="6025116"/>
            <a:chExt cx="9144000" cy="832800"/>
          </a:xfrm>
        </p:grpSpPr>
        <p:sp>
          <p:nvSpPr>
            <p:cNvPr id="401" name="Google Shape;401;p31"/>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2" name="Google Shape;402;p31"/>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403" name="Google Shape;403;p31"/>
          <p:cNvGrpSpPr/>
          <p:nvPr/>
        </p:nvGrpSpPr>
        <p:grpSpPr>
          <a:xfrm>
            <a:off x="0" y="1026800"/>
            <a:ext cx="9144000" cy="507900"/>
            <a:chOff x="-12451" y="1704723"/>
            <a:chExt cx="9144000" cy="507900"/>
          </a:xfrm>
        </p:grpSpPr>
        <p:sp>
          <p:nvSpPr>
            <p:cNvPr id="404" name="Google Shape;404;p31"/>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31"/>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Discussion     </a:t>
              </a:r>
              <a:r>
                <a:rPr lang="en-US" sz="2700">
                  <a:solidFill>
                    <a:srgbClr val="DBAA01"/>
                  </a:solidFill>
                  <a:latin typeface="Calibri"/>
                  <a:ea typeface="Calibri"/>
                  <a:cs typeface="Calibri"/>
                  <a:sym typeface="Calibri"/>
                </a:rPr>
                <a:t>Conclusion</a:t>
              </a:r>
              <a:endParaRPr/>
            </a:p>
          </p:txBody>
        </p:sp>
      </p:grpSp>
      <p:sp>
        <p:nvSpPr>
          <p:cNvPr id="406" name="Google Shape;406;p31"/>
          <p:cNvSpPr txBox="1"/>
          <p:nvPr/>
        </p:nvSpPr>
        <p:spPr>
          <a:xfrm>
            <a:off x="226600" y="1797450"/>
            <a:ext cx="83988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Monitor blood for alterations in cardiac enzyme levels/other biomarkers of disease</a:t>
            </a:r>
            <a:br>
              <a:rPr lang="en-US"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Collect more samples of heart tissue (histopath, biochemical, and cardiomyocyte) for further functional and biochemical analysis (evaluate efficacy of therapies)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Conduct preclinical therapy trials (cathepsin K inhibitors, TGFß pathway modulators, gene therapies?)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Translate these findings to human clinical trials</a:t>
            </a:r>
            <a:endParaRPr sz="2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Mucolipidosis II</a:t>
            </a:r>
            <a:endParaRPr>
              <a:solidFill>
                <a:schemeClr val="dk1"/>
              </a:solidFill>
            </a:endParaRPr>
          </a:p>
        </p:txBody>
      </p:sp>
      <p:grpSp>
        <p:nvGrpSpPr>
          <p:cNvPr id="103" name="Google Shape;103;p14"/>
          <p:cNvGrpSpPr/>
          <p:nvPr/>
        </p:nvGrpSpPr>
        <p:grpSpPr>
          <a:xfrm>
            <a:off x="0" y="6025116"/>
            <a:ext cx="9144000" cy="832800"/>
            <a:chOff x="0" y="6025116"/>
            <a:chExt cx="9144000" cy="832800"/>
          </a:xfrm>
        </p:grpSpPr>
        <p:sp>
          <p:nvSpPr>
            <p:cNvPr id="104" name="Google Shape;104;p14"/>
            <p:cNvSpPr/>
            <p:nvPr/>
          </p:nvSpPr>
          <p:spPr>
            <a:xfrm>
              <a:off x="0" y="6025116"/>
              <a:ext cx="9144000" cy="832800"/>
            </a:xfrm>
            <a:prstGeom prst="rect">
              <a:avLst/>
            </a:prstGeom>
            <a:solidFill>
              <a:srgbClr val="0027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5" name="Google Shape;105;p14"/>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106" name="Google Shape;106;p14"/>
          <p:cNvGrpSpPr/>
          <p:nvPr/>
        </p:nvGrpSpPr>
        <p:grpSpPr>
          <a:xfrm>
            <a:off x="0" y="1026800"/>
            <a:ext cx="9144000" cy="507900"/>
            <a:chOff x="-12451" y="1704723"/>
            <a:chExt cx="9144000" cy="507900"/>
          </a:xfrm>
        </p:grpSpPr>
        <p:sp>
          <p:nvSpPr>
            <p:cNvPr id="107" name="Google Shape;107;p14"/>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14"/>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rgbClr val="DBAA01"/>
                  </a:solidFill>
                  <a:latin typeface="Calibri"/>
                  <a:ea typeface="Calibri"/>
                  <a:cs typeface="Calibri"/>
                  <a:sym typeface="Calibri"/>
                </a:rPr>
                <a:t>Introduction</a:t>
              </a:r>
              <a:r>
                <a:rPr lang="en-US" sz="2700">
                  <a:solidFill>
                    <a:srgbClr val="F2F2F2"/>
                  </a:solidFill>
                  <a:latin typeface="Calibri"/>
                  <a:ea typeface="Calibri"/>
                  <a:cs typeface="Calibri"/>
                  <a:sym typeface="Calibri"/>
                </a:rPr>
                <a:t>     Methods     Results     Discussion     Conclusion</a:t>
              </a:r>
              <a:endParaRPr/>
            </a:p>
          </p:txBody>
        </p:sp>
      </p:grpSp>
      <p:sp>
        <p:nvSpPr>
          <p:cNvPr id="109" name="Google Shape;109;p14"/>
          <p:cNvSpPr txBox="1"/>
          <p:nvPr/>
        </p:nvSpPr>
        <p:spPr>
          <a:xfrm>
            <a:off x="6637867" y="6190473"/>
            <a:ext cx="238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10" name="Google Shape;110;p14"/>
          <p:cNvSpPr txBox="1"/>
          <p:nvPr/>
        </p:nvSpPr>
        <p:spPr>
          <a:xfrm>
            <a:off x="25" y="1686550"/>
            <a:ext cx="9144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Affects infant to juvenile children, clinical signs include skeletal and neurological abnormalities and excessive heart valve thickening</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000">
                <a:solidFill>
                  <a:schemeClr val="dk1"/>
                </a:solidFill>
              </a:rPr>
              <a:t>High mortality rate</a:t>
            </a:r>
            <a:r>
              <a:rPr lang="en-US" sz="2000">
                <a:solidFill>
                  <a:schemeClr val="dk1"/>
                </a:solidFill>
              </a:rPr>
              <a:t> (median survival time of 5 years) </a:t>
            </a:r>
            <a:r>
              <a:rPr lang="en-US" sz="2000">
                <a:solidFill>
                  <a:schemeClr val="dk1"/>
                </a:solidFill>
              </a:rPr>
              <a:t>due to poorly characterized cardiovascular disease leading to fulminant congestive heart failure</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111" name="Google Shape;111;p14"/>
          <p:cNvPicPr preferRelativeResize="0"/>
          <p:nvPr/>
        </p:nvPicPr>
        <p:blipFill>
          <a:blip r:embed="rId4">
            <a:alphaModFix/>
          </a:blip>
          <a:stretch>
            <a:fillRect/>
          </a:stretch>
        </p:blipFill>
        <p:spPr>
          <a:xfrm>
            <a:off x="6281848" y="3513141"/>
            <a:ext cx="2387700" cy="2504549"/>
          </a:xfrm>
          <a:prstGeom prst="rect">
            <a:avLst/>
          </a:prstGeom>
          <a:noFill/>
          <a:ln>
            <a:noFill/>
          </a:ln>
        </p:spPr>
      </p:pic>
      <p:pic>
        <p:nvPicPr>
          <p:cNvPr id="112" name="Google Shape;112;p14"/>
          <p:cNvPicPr preferRelativeResize="0"/>
          <p:nvPr/>
        </p:nvPicPr>
        <p:blipFill>
          <a:blip r:embed="rId5">
            <a:alphaModFix/>
          </a:blip>
          <a:stretch>
            <a:fillRect/>
          </a:stretch>
        </p:blipFill>
        <p:spPr>
          <a:xfrm>
            <a:off x="564650" y="3522678"/>
            <a:ext cx="2302250" cy="2485475"/>
          </a:xfrm>
          <a:prstGeom prst="rect">
            <a:avLst/>
          </a:prstGeom>
          <a:noFill/>
          <a:ln>
            <a:noFill/>
          </a:ln>
        </p:spPr>
      </p:pic>
      <p:pic>
        <p:nvPicPr>
          <p:cNvPr id="113" name="Google Shape;113;p14"/>
          <p:cNvPicPr preferRelativeResize="0"/>
          <p:nvPr/>
        </p:nvPicPr>
        <p:blipFill>
          <a:blip r:embed="rId6">
            <a:alphaModFix/>
          </a:blip>
          <a:stretch>
            <a:fillRect/>
          </a:stretch>
        </p:blipFill>
        <p:spPr>
          <a:xfrm>
            <a:off x="3423250" y="3525750"/>
            <a:ext cx="2302250" cy="2479360"/>
          </a:xfrm>
          <a:prstGeom prst="rect">
            <a:avLst/>
          </a:prstGeom>
          <a:noFill/>
          <a:ln>
            <a:noFill/>
          </a:ln>
        </p:spPr>
      </p:pic>
      <p:sp>
        <p:nvSpPr>
          <p:cNvPr id="114" name="Google Shape;114;p14"/>
          <p:cNvSpPr txBox="1"/>
          <p:nvPr/>
        </p:nvSpPr>
        <p:spPr>
          <a:xfrm>
            <a:off x="3204150" y="5979825"/>
            <a:ext cx="5967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rPr>
              <a:t>Cathey, S. S., Leroy, J. G., Wood, T., Eaves, K., Simensen, R. J., Kudo, M., Stevenson, R. E., &amp; Friez, M. J. (2010). Phenotype and genotype in mucolipidoses II and III alpha/beta: a study of 61 probands. </a:t>
            </a:r>
            <a:r>
              <a:rPr i="1" lang="en-US" sz="1200">
                <a:solidFill>
                  <a:schemeClr val="lt1"/>
                </a:solidFill>
              </a:rPr>
              <a:t>Journal of medical genetics</a:t>
            </a:r>
            <a:r>
              <a:rPr lang="en-US" sz="1200">
                <a:solidFill>
                  <a:schemeClr val="lt1"/>
                </a:solidFill>
              </a:rPr>
              <a:t>, </a:t>
            </a:r>
            <a:r>
              <a:rPr i="1" lang="en-US" sz="1200">
                <a:solidFill>
                  <a:schemeClr val="lt1"/>
                </a:solidFill>
              </a:rPr>
              <a:t>47</a:t>
            </a:r>
            <a:r>
              <a:rPr lang="en-US" sz="1200">
                <a:solidFill>
                  <a:schemeClr val="lt1"/>
                </a:solidFill>
              </a:rPr>
              <a:t>(1), 38–48. https://doi.org/10.1136/jmg.2009.067736</a:t>
            </a:r>
            <a:endParaRPr sz="20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2"/>
          <p:cNvSpPr txBox="1"/>
          <p:nvPr/>
        </p:nvSpPr>
        <p:spPr>
          <a:xfrm>
            <a:off x="-12451" y="-15483"/>
            <a:ext cx="918388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Acknowledgements</a:t>
            </a:r>
            <a:endParaRPr>
              <a:solidFill>
                <a:schemeClr val="dk1"/>
              </a:solidFill>
            </a:endParaRPr>
          </a:p>
        </p:txBody>
      </p:sp>
      <p:sp>
        <p:nvSpPr>
          <p:cNvPr id="413" name="Google Shape;413;p32"/>
          <p:cNvSpPr txBox="1"/>
          <p:nvPr/>
        </p:nvSpPr>
        <p:spPr>
          <a:xfrm>
            <a:off x="4753226" y="3581345"/>
            <a:ext cx="20273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dk1"/>
                </a:solidFill>
                <a:latin typeface="Calibri"/>
                <a:ea typeface="Calibri"/>
                <a:cs typeface="Calibri"/>
                <a:sym typeface="Calibri"/>
              </a:rPr>
              <a:t>Student Funding: </a:t>
            </a:r>
            <a:endParaRPr/>
          </a:p>
        </p:txBody>
      </p:sp>
      <p:sp>
        <p:nvSpPr>
          <p:cNvPr id="414" name="Google Shape;414;p32"/>
          <p:cNvSpPr txBox="1"/>
          <p:nvPr/>
        </p:nvSpPr>
        <p:spPr>
          <a:xfrm>
            <a:off x="4668864" y="2025915"/>
            <a:ext cx="2098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dk1"/>
                </a:solidFill>
                <a:latin typeface="Calibri"/>
                <a:ea typeface="Calibri"/>
                <a:cs typeface="Calibri"/>
                <a:sym typeface="Calibri"/>
              </a:rPr>
              <a:t>Research Funding:</a:t>
            </a:r>
            <a:endParaRPr/>
          </a:p>
        </p:txBody>
      </p:sp>
      <p:grpSp>
        <p:nvGrpSpPr>
          <p:cNvPr id="415" name="Google Shape;415;p32"/>
          <p:cNvGrpSpPr/>
          <p:nvPr/>
        </p:nvGrpSpPr>
        <p:grpSpPr>
          <a:xfrm>
            <a:off x="0" y="6025116"/>
            <a:ext cx="9144000" cy="832884"/>
            <a:chOff x="0" y="6025116"/>
            <a:chExt cx="9144000" cy="832884"/>
          </a:xfrm>
        </p:grpSpPr>
        <p:sp>
          <p:nvSpPr>
            <p:cNvPr id="416" name="Google Shape;416;p32"/>
            <p:cNvSpPr/>
            <p:nvPr/>
          </p:nvSpPr>
          <p:spPr>
            <a:xfrm>
              <a:off x="0" y="6025116"/>
              <a:ext cx="9144000" cy="832884"/>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7" name="Google Shape;417;p32"/>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grpSp>
        <p:nvGrpSpPr>
          <p:cNvPr id="418" name="Google Shape;418;p32"/>
          <p:cNvGrpSpPr/>
          <p:nvPr/>
        </p:nvGrpSpPr>
        <p:grpSpPr>
          <a:xfrm>
            <a:off x="0" y="1026800"/>
            <a:ext cx="9144000" cy="507900"/>
            <a:chOff x="-12451" y="1704723"/>
            <a:chExt cx="9144000" cy="507900"/>
          </a:xfrm>
        </p:grpSpPr>
        <p:sp>
          <p:nvSpPr>
            <p:cNvPr id="419" name="Google Shape;419;p32"/>
            <p:cNvSpPr/>
            <p:nvPr/>
          </p:nvSpPr>
          <p:spPr>
            <a:xfrm>
              <a:off x="-12451" y="1740174"/>
              <a:ext cx="9144000" cy="446572"/>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2"/>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Discussion     </a:t>
              </a:r>
              <a:r>
                <a:rPr lang="en-US" sz="2700">
                  <a:solidFill>
                    <a:srgbClr val="DBAA01"/>
                  </a:solidFill>
                  <a:latin typeface="Calibri"/>
                  <a:ea typeface="Calibri"/>
                  <a:cs typeface="Calibri"/>
                  <a:sym typeface="Calibri"/>
                </a:rPr>
                <a:t>Conclusion</a:t>
              </a:r>
              <a:endParaRPr/>
            </a:p>
          </p:txBody>
        </p:sp>
      </p:grpSp>
      <p:sp>
        <p:nvSpPr>
          <p:cNvPr id="421" name="Google Shape;421;p32"/>
          <p:cNvSpPr txBox="1"/>
          <p:nvPr/>
        </p:nvSpPr>
        <p:spPr>
          <a:xfrm>
            <a:off x="489999" y="2022375"/>
            <a:ext cx="3587400" cy="261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chemeClr val="dk1"/>
                </a:solidFill>
                <a:latin typeface="Calibri"/>
                <a:ea typeface="Calibri"/>
                <a:cs typeface="Calibri"/>
                <a:sym typeface="Calibri"/>
              </a:rPr>
              <a:t>Special Thanks To:</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Joshua Stern PhD, DVM, DACVIM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Carina Gonzalez</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Joanna Kaplan DVM, DACVIM</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Victor Rivas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Amanda Crofton DVM</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Jalena Wouters</a:t>
            </a:r>
            <a:endParaRPr sz="18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22" name="Google Shape;422;p32"/>
          <p:cNvGrpSpPr/>
          <p:nvPr/>
        </p:nvGrpSpPr>
        <p:grpSpPr>
          <a:xfrm>
            <a:off x="3552600" y="4079465"/>
            <a:ext cx="1617124" cy="1448384"/>
            <a:chOff x="6791836" y="2350113"/>
            <a:chExt cx="1617124" cy="1448384"/>
          </a:xfrm>
        </p:grpSpPr>
        <p:pic>
          <p:nvPicPr>
            <p:cNvPr id="423" name="Google Shape;423;p32"/>
            <p:cNvPicPr preferRelativeResize="0"/>
            <p:nvPr/>
          </p:nvPicPr>
          <p:blipFill rotWithShape="1">
            <a:blip r:embed="rId4">
              <a:alphaModFix/>
            </a:blip>
            <a:srcRect b="0" l="0" r="0" t="0"/>
            <a:stretch/>
          </p:blipFill>
          <p:spPr>
            <a:xfrm>
              <a:off x="6996950" y="2350113"/>
              <a:ext cx="1206897" cy="1206897"/>
            </a:xfrm>
            <a:prstGeom prst="rect">
              <a:avLst/>
            </a:prstGeom>
            <a:noFill/>
            <a:ln>
              <a:noFill/>
            </a:ln>
          </p:spPr>
        </p:pic>
        <p:sp>
          <p:nvSpPr>
            <p:cNvPr id="424" name="Google Shape;424;p32"/>
            <p:cNvSpPr txBox="1"/>
            <p:nvPr/>
          </p:nvSpPr>
          <p:spPr>
            <a:xfrm>
              <a:off x="6791836" y="3490720"/>
              <a:ext cx="161712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65666A"/>
                  </a:solidFill>
                  <a:latin typeface="Calibri"/>
                  <a:ea typeface="Calibri"/>
                  <a:cs typeface="Calibri"/>
                  <a:sym typeface="Calibri"/>
                </a:rPr>
                <a:t>T35 OD010956</a:t>
              </a:r>
              <a:endParaRPr/>
            </a:p>
          </p:txBody>
        </p:sp>
      </p:grpSp>
      <p:grpSp>
        <p:nvGrpSpPr>
          <p:cNvPr id="425" name="Google Shape;425;p32"/>
          <p:cNvGrpSpPr/>
          <p:nvPr/>
        </p:nvGrpSpPr>
        <p:grpSpPr>
          <a:xfrm>
            <a:off x="5345500" y="4245715"/>
            <a:ext cx="3587473" cy="1167364"/>
            <a:chOff x="5556526" y="2534476"/>
            <a:chExt cx="3587473" cy="1167364"/>
          </a:xfrm>
        </p:grpSpPr>
        <p:pic>
          <p:nvPicPr>
            <p:cNvPr id="426" name="Google Shape;426;p32"/>
            <p:cNvPicPr preferRelativeResize="0"/>
            <p:nvPr/>
          </p:nvPicPr>
          <p:blipFill rotWithShape="1">
            <a:blip r:embed="rId5">
              <a:alphaModFix/>
            </a:blip>
            <a:srcRect b="0" l="0" r="0" t="0"/>
            <a:stretch/>
          </p:blipFill>
          <p:spPr>
            <a:xfrm>
              <a:off x="6192707" y="2534476"/>
              <a:ext cx="2315112" cy="557942"/>
            </a:xfrm>
            <a:prstGeom prst="rect">
              <a:avLst/>
            </a:prstGeom>
            <a:noFill/>
            <a:ln>
              <a:noFill/>
            </a:ln>
          </p:spPr>
        </p:pic>
        <p:sp>
          <p:nvSpPr>
            <p:cNvPr id="427" name="Google Shape;427;p32"/>
            <p:cNvSpPr txBox="1"/>
            <p:nvPr/>
          </p:nvSpPr>
          <p:spPr>
            <a:xfrm>
              <a:off x="5556526" y="3117065"/>
              <a:ext cx="358747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Students Training in Advanced Research (STAR) Program</a:t>
              </a:r>
              <a:endParaRPr/>
            </a:p>
          </p:txBody>
        </p:sp>
      </p:grpSp>
      <p:pic>
        <p:nvPicPr>
          <p:cNvPr id="428" name="Google Shape;428;p32"/>
          <p:cNvPicPr preferRelativeResize="0"/>
          <p:nvPr/>
        </p:nvPicPr>
        <p:blipFill>
          <a:blip r:embed="rId6">
            <a:alphaModFix/>
          </a:blip>
          <a:stretch>
            <a:fillRect/>
          </a:stretch>
        </p:blipFill>
        <p:spPr>
          <a:xfrm>
            <a:off x="4895700" y="2463013"/>
            <a:ext cx="1644353" cy="10813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3"/>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Questions?</a:t>
            </a:r>
            <a:endParaRPr>
              <a:solidFill>
                <a:schemeClr val="dk1"/>
              </a:solidFill>
            </a:endParaRPr>
          </a:p>
        </p:txBody>
      </p:sp>
      <p:grpSp>
        <p:nvGrpSpPr>
          <p:cNvPr id="435" name="Google Shape;435;p33"/>
          <p:cNvGrpSpPr/>
          <p:nvPr/>
        </p:nvGrpSpPr>
        <p:grpSpPr>
          <a:xfrm>
            <a:off x="0" y="6025116"/>
            <a:ext cx="9144000" cy="832800"/>
            <a:chOff x="0" y="6025116"/>
            <a:chExt cx="9144000" cy="832800"/>
          </a:xfrm>
        </p:grpSpPr>
        <p:sp>
          <p:nvSpPr>
            <p:cNvPr id="436" name="Google Shape;436;p33"/>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7" name="Google Shape;437;p33"/>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438" name="Google Shape;438;p33"/>
          <p:cNvGrpSpPr/>
          <p:nvPr/>
        </p:nvGrpSpPr>
        <p:grpSpPr>
          <a:xfrm>
            <a:off x="0" y="1026800"/>
            <a:ext cx="9144000" cy="507900"/>
            <a:chOff x="-12451" y="1704723"/>
            <a:chExt cx="9144000" cy="507900"/>
          </a:xfrm>
        </p:grpSpPr>
        <p:sp>
          <p:nvSpPr>
            <p:cNvPr id="439" name="Google Shape;439;p33"/>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3"/>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chemeClr val="lt1"/>
                  </a:solidFill>
                  <a:latin typeface="Calibri"/>
                  <a:ea typeface="Calibri"/>
                  <a:cs typeface="Calibri"/>
                  <a:sym typeface="Calibri"/>
                </a:rPr>
                <a:t>Methods</a:t>
              </a:r>
              <a:r>
                <a:rPr lang="en-US" sz="2700">
                  <a:solidFill>
                    <a:srgbClr val="DBAA01"/>
                  </a:solidFill>
                  <a:latin typeface="Calibri"/>
                  <a:ea typeface="Calibri"/>
                  <a:cs typeface="Calibri"/>
                  <a:sym typeface="Calibri"/>
                </a:rPr>
                <a:t> </a:t>
              </a:r>
              <a:r>
                <a:rPr lang="en-US" sz="2700">
                  <a:solidFill>
                    <a:srgbClr val="F2F2F2"/>
                  </a:solidFill>
                  <a:latin typeface="Calibri"/>
                  <a:ea typeface="Calibri"/>
                  <a:cs typeface="Calibri"/>
                  <a:sym typeface="Calibri"/>
                </a:rPr>
                <a:t>    Results    </a:t>
              </a:r>
              <a:r>
                <a:rPr lang="en-US" sz="2700">
                  <a:solidFill>
                    <a:schemeClr val="lt1"/>
                  </a:solidFill>
                  <a:latin typeface="Calibri"/>
                  <a:ea typeface="Calibri"/>
                  <a:cs typeface="Calibri"/>
                  <a:sym typeface="Calibri"/>
                </a:rPr>
                <a:t> Discussion     </a:t>
              </a:r>
              <a:r>
                <a:rPr lang="en-US" sz="2700">
                  <a:solidFill>
                    <a:srgbClr val="DBAA01"/>
                  </a:solidFill>
                  <a:latin typeface="Calibri"/>
                  <a:ea typeface="Calibri"/>
                  <a:cs typeface="Calibri"/>
                  <a:sym typeface="Calibri"/>
                </a:rPr>
                <a:t>Conclusion</a:t>
              </a:r>
              <a:endParaRPr/>
            </a:p>
          </p:txBody>
        </p:sp>
      </p:grpSp>
      <p:pic>
        <p:nvPicPr>
          <p:cNvPr id="441" name="Google Shape;441;p33"/>
          <p:cNvPicPr preferRelativeResize="0"/>
          <p:nvPr/>
        </p:nvPicPr>
        <p:blipFill>
          <a:blip r:embed="rId4">
            <a:alphaModFix/>
          </a:blip>
          <a:stretch>
            <a:fillRect/>
          </a:stretch>
        </p:blipFill>
        <p:spPr>
          <a:xfrm>
            <a:off x="3019887" y="2961250"/>
            <a:ext cx="3104229" cy="3016975"/>
          </a:xfrm>
          <a:prstGeom prst="rect">
            <a:avLst/>
          </a:prstGeom>
          <a:noFill/>
          <a:ln>
            <a:noFill/>
          </a:ln>
        </p:spPr>
      </p:pic>
      <p:pic>
        <p:nvPicPr>
          <p:cNvPr id="442" name="Google Shape;442;p33"/>
          <p:cNvPicPr preferRelativeResize="0"/>
          <p:nvPr/>
        </p:nvPicPr>
        <p:blipFill>
          <a:blip r:embed="rId5">
            <a:alphaModFix/>
          </a:blip>
          <a:stretch>
            <a:fillRect/>
          </a:stretch>
        </p:blipFill>
        <p:spPr>
          <a:xfrm>
            <a:off x="3777934" y="1604788"/>
            <a:ext cx="1588129" cy="12863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latin typeface="Calibri"/>
                <a:ea typeface="Calibri"/>
                <a:cs typeface="Calibri"/>
                <a:sym typeface="Calibri"/>
              </a:rPr>
              <a:t>Mechanism</a:t>
            </a:r>
            <a:endParaRPr sz="4800">
              <a:latin typeface="Calibri"/>
              <a:ea typeface="Calibri"/>
              <a:cs typeface="Calibri"/>
              <a:sym typeface="Calibri"/>
            </a:endParaRPr>
          </a:p>
        </p:txBody>
      </p:sp>
      <p:grpSp>
        <p:nvGrpSpPr>
          <p:cNvPr id="121" name="Google Shape;121;p15"/>
          <p:cNvGrpSpPr/>
          <p:nvPr/>
        </p:nvGrpSpPr>
        <p:grpSpPr>
          <a:xfrm>
            <a:off x="0" y="6025116"/>
            <a:ext cx="9144000" cy="832800"/>
            <a:chOff x="0" y="6025116"/>
            <a:chExt cx="9144000" cy="832800"/>
          </a:xfrm>
        </p:grpSpPr>
        <p:sp>
          <p:nvSpPr>
            <p:cNvPr id="122" name="Google Shape;122;p15"/>
            <p:cNvSpPr/>
            <p:nvPr/>
          </p:nvSpPr>
          <p:spPr>
            <a:xfrm>
              <a:off x="0" y="6025116"/>
              <a:ext cx="9144000" cy="832800"/>
            </a:xfrm>
            <a:prstGeom prst="rect">
              <a:avLst/>
            </a:prstGeom>
            <a:solidFill>
              <a:srgbClr val="0027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3" name="Google Shape;123;p15"/>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124" name="Google Shape;124;p15"/>
          <p:cNvGrpSpPr/>
          <p:nvPr/>
        </p:nvGrpSpPr>
        <p:grpSpPr>
          <a:xfrm>
            <a:off x="0" y="1026800"/>
            <a:ext cx="9144000" cy="507900"/>
            <a:chOff x="-12451" y="1704723"/>
            <a:chExt cx="9144000" cy="507900"/>
          </a:xfrm>
        </p:grpSpPr>
        <p:sp>
          <p:nvSpPr>
            <p:cNvPr id="125" name="Google Shape;125;p15"/>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15"/>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rgbClr val="DBAA01"/>
                  </a:solidFill>
                  <a:latin typeface="Calibri"/>
                  <a:ea typeface="Calibri"/>
                  <a:cs typeface="Calibri"/>
                  <a:sym typeface="Calibri"/>
                </a:rPr>
                <a:t>Introduction</a:t>
              </a:r>
              <a:r>
                <a:rPr lang="en-US" sz="2700">
                  <a:solidFill>
                    <a:srgbClr val="F2F2F2"/>
                  </a:solidFill>
                  <a:latin typeface="Calibri"/>
                  <a:ea typeface="Calibri"/>
                  <a:cs typeface="Calibri"/>
                  <a:sym typeface="Calibri"/>
                </a:rPr>
                <a:t>     Methods     Results     Discussion     Conclusion</a:t>
              </a:r>
              <a:endParaRPr/>
            </a:p>
          </p:txBody>
        </p:sp>
      </p:grpSp>
      <p:sp>
        <p:nvSpPr>
          <p:cNvPr id="127" name="Google Shape;127;p15"/>
          <p:cNvSpPr txBox="1"/>
          <p:nvPr/>
        </p:nvSpPr>
        <p:spPr>
          <a:xfrm>
            <a:off x="6637867" y="6190473"/>
            <a:ext cx="238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128" name="Google Shape;128;p15"/>
          <p:cNvPicPr preferRelativeResize="0"/>
          <p:nvPr/>
        </p:nvPicPr>
        <p:blipFill>
          <a:blip r:embed="rId4">
            <a:alphaModFix/>
          </a:blip>
          <a:stretch>
            <a:fillRect/>
          </a:stretch>
        </p:blipFill>
        <p:spPr>
          <a:xfrm>
            <a:off x="686938" y="1690336"/>
            <a:ext cx="4323276" cy="712625"/>
          </a:xfrm>
          <a:prstGeom prst="rect">
            <a:avLst/>
          </a:prstGeom>
          <a:noFill/>
          <a:ln>
            <a:noFill/>
          </a:ln>
        </p:spPr>
      </p:pic>
      <p:sp>
        <p:nvSpPr>
          <p:cNvPr id="129" name="Google Shape;129;p15"/>
          <p:cNvSpPr txBox="1"/>
          <p:nvPr/>
        </p:nvSpPr>
        <p:spPr>
          <a:xfrm>
            <a:off x="0" y="2888208"/>
            <a:ext cx="58359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t>N-acetylglucosamine-1-phosphotransferase (Protein)</a:t>
            </a:r>
            <a:endParaRPr sz="2000"/>
          </a:p>
        </p:txBody>
      </p:sp>
      <p:sp>
        <p:nvSpPr>
          <p:cNvPr id="130" name="Google Shape;130;p15"/>
          <p:cNvSpPr txBox="1"/>
          <p:nvPr/>
        </p:nvSpPr>
        <p:spPr>
          <a:xfrm>
            <a:off x="0" y="4053088"/>
            <a:ext cx="58359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t>Acid Hydrolases</a:t>
            </a:r>
            <a:endParaRPr sz="2000"/>
          </a:p>
          <a:p>
            <a:pPr indent="0" lvl="0" marL="0" marR="0" rtl="0" algn="ctr">
              <a:spcBef>
                <a:spcPts val="0"/>
              </a:spcBef>
              <a:spcAft>
                <a:spcPts val="0"/>
              </a:spcAft>
              <a:buNone/>
            </a:pPr>
            <a:r>
              <a:rPr lang="en-US" sz="2000"/>
              <a:t>(Lysosomal Enzymes)</a:t>
            </a:r>
            <a:endParaRPr sz="2000"/>
          </a:p>
        </p:txBody>
      </p:sp>
      <p:sp>
        <p:nvSpPr>
          <p:cNvPr id="131" name="Google Shape;131;p15"/>
          <p:cNvSpPr txBox="1"/>
          <p:nvPr/>
        </p:nvSpPr>
        <p:spPr>
          <a:xfrm>
            <a:off x="0" y="5062133"/>
            <a:ext cx="58359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t>Lysosomes</a:t>
            </a:r>
            <a:endParaRPr sz="2000"/>
          </a:p>
        </p:txBody>
      </p:sp>
      <p:sp>
        <p:nvSpPr>
          <p:cNvPr id="132" name="Google Shape;132;p15"/>
          <p:cNvSpPr/>
          <p:nvPr/>
        </p:nvSpPr>
        <p:spPr>
          <a:xfrm>
            <a:off x="2576400" y="3661225"/>
            <a:ext cx="683100" cy="355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2576400" y="4761088"/>
            <a:ext cx="683100" cy="355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2576400" y="2467963"/>
            <a:ext cx="683100" cy="355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2483850" y="2319849"/>
            <a:ext cx="868200" cy="5967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FF0000"/>
              </a:highlight>
            </a:endParaRPr>
          </a:p>
        </p:txBody>
      </p:sp>
      <p:pic>
        <p:nvPicPr>
          <p:cNvPr id="136" name="Google Shape;136;p15"/>
          <p:cNvPicPr preferRelativeResize="0"/>
          <p:nvPr/>
        </p:nvPicPr>
        <p:blipFill>
          <a:blip r:embed="rId5">
            <a:alphaModFix/>
          </a:blip>
          <a:stretch>
            <a:fillRect/>
          </a:stretch>
        </p:blipFill>
        <p:spPr>
          <a:xfrm>
            <a:off x="5835900" y="1559249"/>
            <a:ext cx="3067200" cy="1844775"/>
          </a:xfrm>
          <a:prstGeom prst="rect">
            <a:avLst/>
          </a:prstGeom>
          <a:noFill/>
          <a:ln>
            <a:noFill/>
          </a:ln>
        </p:spPr>
      </p:pic>
      <p:pic>
        <p:nvPicPr>
          <p:cNvPr id="137" name="Google Shape;137;p15"/>
          <p:cNvPicPr preferRelativeResize="0"/>
          <p:nvPr/>
        </p:nvPicPr>
        <p:blipFill>
          <a:blip r:embed="rId6">
            <a:alphaModFix/>
          </a:blip>
          <a:stretch>
            <a:fillRect/>
          </a:stretch>
        </p:blipFill>
        <p:spPr>
          <a:xfrm>
            <a:off x="6060200" y="3590411"/>
            <a:ext cx="2965375" cy="2413677"/>
          </a:xfrm>
          <a:prstGeom prst="rect">
            <a:avLst/>
          </a:prstGeom>
          <a:noFill/>
          <a:ln>
            <a:noFill/>
          </a:ln>
        </p:spPr>
      </p:pic>
      <p:sp>
        <p:nvSpPr>
          <p:cNvPr id="138" name="Google Shape;138;p15"/>
          <p:cNvSpPr/>
          <p:nvPr/>
        </p:nvSpPr>
        <p:spPr>
          <a:xfrm>
            <a:off x="7765150" y="3398725"/>
            <a:ext cx="683100" cy="355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6"/>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latin typeface="Calibri"/>
                <a:ea typeface="Calibri"/>
                <a:cs typeface="Calibri"/>
                <a:sym typeface="Calibri"/>
              </a:rPr>
              <a:t>Past Research Findings</a:t>
            </a:r>
            <a:endParaRPr sz="4800">
              <a:latin typeface="Calibri"/>
              <a:ea typeface="Calibri"/>
              <a:cs typeface="Calibri"/>
              <a:sym typeface="Calibri"/>
            </a:endParaRPr>
          </a:p>
        </p:txBody>
      </p:sp>
      <p:grpSp>
        <p:nvGrpSpPr>
          <p:cNvPr id="145" name="Google Shape;145;p16"/>
          <p:cNvGrpSpPr/>
          <p:nvPr/>
        </p:nvGrpSpPr>
        <p:grpSpPr>
          <a:xfrm>
            <a:off x="0" y="6025116"/>
            <a:ext cx="9144000" cy="832800"/>
            <a:chOff x="0" y="6025116"/>
            <a:chExt cx="9144000" cy="832800"/>
          </a:xfrm>
        </p:grpSpPr>
        <p:sp>
          <p:nvSpPr>
            <p:cNvPr id="146" name="Google Shape;146;p16"/>
            <p:cNvSpPr/>
            <p:nvPr/>
          </p:nvSpPr>
          <p:spPr>
            <a:xfrm>
              <a:off x="0" y="6025116"/>
              <a:ext cx="9144000" cy="832800"/>
            </a:xfrm>
            <a:prstGeom prst="rect">
              <a:avLst/>
            </a:prstGeom>
            <a:solidFill>
              <a:srgbClr val="0027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7" name="Google Shape;147;p16"/>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148" name="Google Shape;148;p16"/>
          <p:cNvGrpSpPr/>
          <p:nvPr/>
        </p:nvGrpSpPr>
        <p:grpSpPr>
          <a:xfrm>
            <a:off x="0" y="1026800"/>
            <a:ext cx="9144000" cy="507900"/>
            <a:chOff x="-12451" y="1704723"/>
            <a:chExt cx="9144000" cy="507900"/>
          </a:xfrm>
        </p:grpSpPr>
        <p:sp>
          <p:nvSpPr>
            <p:cNvPr id="149" name="Google Shape;149;p16"/>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16"/>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rgbClr val="DBAA01"/>
                  </a:solidFill>
                  <a:latin typeface="Calibri"/>
                  <a:ea typeface="Calibri"/>
                  <a:cs typeface="Calibri"/>
                  <a:sym typeface="Calibri"/>
                </a:rPr>
                <a:t>Introduction</a:t>
              </a:r>
              <a:r>
                <a:rPr lang="en-US" sz="2700">
                  <a:solidFill>
                    <a:srgbClr val="F2F2F2"/>
                  </a:solidFill>
                  <a:latin typeface="Calibri"/>
                  <a:ea typeface="Calibri"/>
                  <a:cs typeface="Calibri"/>
                  <a:sym typeface="Calibri"/>
                </a:rPr>
                <a:t>     Methods     Results     Discussion     Conclusion</a:t>
              </a:r>
              <a:endParaRPr/>
            </a:p>
          </p:txBody>
        </p:sp>
      </p:grpSp>
      <p:sp>
        <p:nvSpPr>
          <p:cNvPr id="151" name="Google Shape;151;p16"/>
          <p:cNvSpPr txBox="1"/>
          <p:nvPr/>
        </p:nvSpPr>
        <p:spPr>
          <a:xfrm>
            <a:off x="6637867" y="6190473"/>
            <a:ext cx="238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52" name="Google Shape;152;p16"/>
          <p:cNvSpPr txBox="1"/>
          <p:nvPr/>
        </p:nvSpPr>
        <p:spPr>
          <a:xfrm>
            <a:off x="176450" y="1865725"/>
            <a:ext cx="4613400" cy="358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2000">
                <a:solidFill>
                  <a:srgbClr val="333333"/>
                </a:solidFill>
                <a:highlight>
                  <a:schemeClr val="lt1"/>
                </a:highlight>
                <a:latin typeface="Calibri"/>
                <a:ea typeface="Calibri"/>
                <a:cs typeface="Calibri"/>
                <a:sym typeface="Calibri"/>
              </a:rPr>
              <a:t>Extracellular cathepsin K activity tied to abnormal cartilage and bone development</a:t>
            </a:r>
            <a:endParaRPr sz="2000">
              <a:solidFill>
                <a:srgbClr val="333333"/>
              </a:solidFill>
              <a:highlight>
                <a:schemeClr val="lt1"/>
              </a:highlight>
              <a:latin typeface="Calibri"/>
              <a:ea typeface="Calibri"/>
              <a:cs typeface="Calibri"/>
              <a:sym typeface="Calibri"/>
            </a:endParaRPr>
          </a:p>
          <a:p>
            <a:pPr indent="0" lvl="0" marL="0" rtl="0" algn="l">
              <a:lnSpc>
                <a:spcPct val="115000"/>
              </a:lnSpc>
              <a:spcBef>
                <a:spcPts val="1200"/>
              </a:spcBef>
              <a:spcAft>
                <a:spcPts val="0"/>
              </a:spcAft>
              <a:buNone/>
            </a:pPr>
            <a:r>
              <a:t/>
            </a:r>
            <a:endParaRPr sz="2000">
              <a:solidFill>
                <a:srgbClr val="333333"/>
              </a:solidFill>
              <a:highlight>
                <a:schemeClr val="lt1"/>
              </a:highlight>
              <a:latin typeface="Calibri"/>
              <a:ea typeface="Calibri"/>
              <a:cs typeface="Calibri"/>
              <a:sym typeface="Calibri"/>
            </a:endParaRPr>
          </a:p>
          <a:p>
            <a:pPr indent="0" lvl="0" marL="0" rtl="0" algn="l">
              <a:lnSpc>
                <a:spcPct val="115000"/>
              </a:lnSpc>
              <a:spcBef>
                <a:spcPts val="1200"/>
              </a:spcBef>
              <a:spcAft>
                <a:spcPts val="0"/>
              </a:spcAft>
              <a:buNone/>
            </a:pPr>
            <a:r>
              <a:rPr lang="en-US" sz="2000">
                <a:solidFill>
                  <a:srgbClr val="333333"/>
                </a:solidFill>
                <a:highlight>
                  <a:schemeClr val="lt1"/>
                </a:highlight>
                <a:latin typeface="Calibri"/>
                <a:ea typeface="Calibri"/>
                <a:cs typeface="Calibri"/>
                <a:sym typeface="Calibri"/>
              </a:rPr>
              <a:t>Reducing cathepsin K activity significantly improved cardiac phenotypes</a:t>
            </a:r>
            <a:endParaRPr sz="2000">
              <a:solidFill>
                <a:srgbClr val="333333"/>
              </a:solidFill>
              <a:highlight>
                <a:schemeClr val="lt1"/>
              </a:highlight>
              <a:latin typeface="Calibri"/>
              <a:ea typeface="Calibri"/>
              <a:cs typeface="Calibri"/>
              <a:sym typeface="Calibri"/>
            </a:endParaRPr>
          </a:p>
          <a:p>
            <a:pPr indent="0" lvl="0" marL="0" rtl="0" algn="l">
              <a:lnSpc>
                <a:spcPct val="115000"/>
              </a:lnSpc>
              <a:spcBef>
                <a:spcPts val="1200"/>
              </a:spcBef>
              <a:spcAft>
                <a:spcPts val="0"/>
              </a:spcAft>
              <a:buNone/>
            </a:pPr>
            <a:r>
              <a:t/>
            </a:r>
            <a:endParaRPr sz="2000">
              <a:solidFill>
                <a:srgbClr val="333333"/>
              </a:solidFill>
              <a:highlight>
                <a:schemeClr val="lt1"/>
              </a:highlight>
              <a:latin typeface="Calibri"/>
              <a:ea typeface="Calibri"/>
              <a:cs typeface="Calibri"/>
              <a:sym typeface="Calibri"/>
            </a:endParaRPr>
          </a:p>
          <a:p>
            <a:pPr indent="0" lvl="0" marL="0" rtl="0" algn="l">
              <a:lnSpc>
                <a:spcPct val="115000"/>
              </a:lnSpc>
              <a:spcBef>
                <a:spcPts val="1200"/>
              </a:spcBef>
              <a:spcAft>
                <a:spcPts val="1200"/>
              </a:spcAft>
              <a:buNone/>
            </a:pPr>
            <a:r>
              <a:rPr lang="en-US" sz="2000">
                <a:solidFill>
                  <a:srgbClr val="333333"/>
                </a:solidFill>
                <a:highlight>
                  <a:schemeClr val="lt1"/>
                </a:highlight>
                <a:latin typeface="Calibri"/>
                <a:ea typeface="Calibri"/>
                <a:cs typeface="Calibri"/>
                <a:sym typeface="Calibri"/>
              </a:rPr>
              <a:t>Treatment of MLII with small molecule inhibitors (Odanacatib and Losartan)</a:t>
            </a:r>
            <a:endParaRPr sz="2000">
              <a:solidFill>
                <a:srgbClr val="333333"/>
              </a:solidFill>
              <a:highlight>
                <a:schemeClr val="lt1"/>
              </a:highlight>
              <a:latin typeface="Calibri"/>
              <a:ea typeface="Calibri"/>
              <a:cs typeface="Calibri"/>
              <a:sym typeface="Calibri"/>
            </a:endParaRPr>
          </a:p>
        </p:txBody>
      </p:sp>
      <p:pic>
        <p:nvPicPr>
          <p:cNvPr id="153" name="Google Shape;153;p16"/>
          <p:cNvPicPr preferRelativeResize="0"/>
          <p:nvPr/>
        </p:nvPicPr>
        <p:blipFill>
          <a:blip r:embed="rId4">
            <a:alphaModFix/>
          </a:blip>
          <a:stretch>
            <a:fillRect/>
          </a:stretch>
        </p:blipFill>
        <p:spPr>
          <a:xfrm>
            <a:off x="4789851" y="1730187"/>
            <a:ext cx="4235726" cy="3857625"/>
          </a:xfrm>
          <a:prstGeom prst="rect">
            <a:avLst/>
          </a:prstGeom>
          <a:noFill/>
          <a:ln>
            <a:noFill/>
          </a:ln>
        </p:spPr>
      </p:pic>
      <p:sp>
        <p:nvSpPr>
          <p:cNvPr id="154" name="Google Shape;154;p16"/>
          <p:cNvSpPr txBox="1"/>
          <p:nvPr/>
        </p:nvSpPr>
        <p:spPr>
          <a:xfrm>
            <a:off x="3225450" y="5979825"/>
            <a:ext cx="5946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rPr>
              <a:t>Lu, P. N., Moreland, T., Christian, C. J., Lund, T. C., Steet, R. A., &amp; Flanagan-Steet, H. (2020). Inappropriate cathepsin K secretion promotes its enzymatic activation driving heart and valve malformation. </a:t>
            </a:r>
            <a:r>
              <a:rPr i="1" lang="en-US" sz="1200">
                <a:solidFill>
                  <a:schemeClr val="lt1"/>
                </a:solidFill>
              </a:rPr>
              <a:t>JCI insight</a:t>
            </a:r>
            <a:r>
              <a:rPr lang="en-US" sz="1200">
                <a:solidFill>
                  <a:schemeClr val="lt1"/>
                </a:solidFill>
              </a:rPr>
              <a:t>, </a:t>
            </a:r>
            <a:r>
              <a:rPr i="1" lang="en-US" sz="1200">
                <a:solidFill>
                  <a:schemeClr val="lt1"/>
                </a:solidFill>
              </a:rPr>
              <a:t>5</a:t>
            </a:r>
            <a:r>
              <a:rPr lang="en-US" sz="1200">
                <a:solidFill>
                  <a:schemeClr val="lt1"/>
                </a:solidFill>
              </a:rPr>
              <a:t>(20), e133019. https://doi.org/10.1172/jci.insight.133019</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nvSpPr>
        <p:spPr>
          <a:xfrm>
            <a:off x="-12451" y="-15483"/>
            <a:ext cx="9183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44484B"/>
              </a:buClr>
              <a:buSzPts val="4800"/>
              <a:buFont typeface="Calibri"/>
              <a:buNone/>
            </a:pPr>
            <a:r>
              <a:rPr lang="en-US" sz="4800">
                <a:solidFill>
                  <a:schemeClr val="dk1"/>
                </a:solidFill>
                <a:latin typeface="Calibri"/>
                <a:ea typeface="Calibri"/>
                <a:cs typeface="Calibri"/>
                <a:sym typeface="Calibri"/>
              </a:rPr>
              <a:t>Hypothesis</a:t>
            </a:r>
            <a:endParaRPr>
              <a:solidFill>
                <a:schemeClr val="dk1"/>
              </a:solidFill>
            </a:endParaRPr>
          </a:p>
        </p:txBody>
      </p:sp>
      <p:grpSp>
        <p:nvGrpSpPr>
          <p:cNvPr id="161" name="Google Shape;161;p17"/>
          <p:cNvGrpSpPr/>
          <p:nvPr/>
        </p:nvGrpSpPr>
        <p:grpSpPr>
          <a:xfrm>
            <a:off x="0" y="6025116"/>
            <a:ext cx="9144000" cy="832800"/>
            <a:chOff x="0" y="6025116"/>
            <a:chExt cx="9144000" cy="832800"/>
          </a:xfrm>
        </p:grpSpPr>
        <p:sp>
          <p:nvSpPr>
            <p:cNvPr id="162" name="Google Shape;162;p17"/>
            <p:cNvSpPr/>
            <p:nvPr/>
          </p:nvSpPr>
          <p:spPr>
            <a:xfrm>
              <a:off x="0" y="6025116"/>
              <a:ext cx="9144000" cy="832800"/>
            </a:xfrm>
            <a:prstGeom prst="rect">
              <a:avLst/>
            </a:prstGeom>
            <a:solidFill>
              <a:srgbClr val="0027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3" name="Google Shape;163;p17"/>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164" name="Google Shape;164;p17"/>
          <p:cNvGrpSpPr/>
          <p:nvPr/>
        </p:nvGrpSpPr>
        <p:grpSpPr>
          <a:xfrm>
            <a:off x="0" y="1026800"/>
            <a:ext cx="9144000" cy="507900"/>
            <a:chOff x="-12451" y="1704723"/>
            <a:chExt cx="9144000" cy="507900"/>
          </a:xfrm>
        </p:grpSpPr>
        <p:sp>
          <p:nvSpPr>
            <p:cNvPr id="165" name="Google Shape;165;p17"/>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17"/>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rgbClr val="DBAA01"/>
                  </a:solidFill>
                  <a:latin typeface="Calibri"/>
                  <a:ea typeface="Calibri"/>
                  <a:cs typeface="Calibri"/>
                  <a:sym typeface="Calibri"/>
                </a:rPr>
                <a:t>Introduction</a:t>
              </a:r>
              <a:r>
                <a:rPr lang="en-US" sz="2700">
                  <a:solidFill>
                    <a:srgbClr val="F2F2F2"/>
                  </a:solidFill>
                  <a:latin typeface="Calibri"/>
                  <a:ea typeface="Calibri"/>
                  <a:cs typeface="Calibri"/>
                  <a:sym typeface="Calibri"/>
                </a:rPr>
                <a:t>     Methods     Results     Discussion     Conclusion</a:t>
              </a:r>
              <a:endParaRPr/>
            </a:p>
          </p:txBody>
        </p:sp>
      </p:grpSp>
      <p:sp>
        <p:nvSpPr>
          <p:cNvPr id="167" name="Google Shape;167;p17"/>
          <p:cNvSpPr txBox="1"/>
          <p:nvPr/>
        </p:nvSpPr>
        <p:spPr>
          <a:xfrm>
            <a:off x="6637867" y="6190473"/>
            <a:ext cx="238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68" name="Google Shape;168;p17"/>
          <p:cNvSpPr txBox="1"/>
          <p:nvPr/>
        </p:nvSpPr>
        <p:spPr>
          <a:xfrm>
            <a:off x="181950" y="3770575"/>
            <a:ext cx="87951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US" sz="2000">
                <a:solidFill>
                  <a:schemeClr val="dk1"/>
                </a:solidFill>
                <a:highlight>
                  <a:srgbClr val="FFFFFF"/>
                </a:highlight>
                <a:latin typeface="Calibri"/>
                <a:ea typeface="Calibri"/>
                <a:cs typeface="Calibri"/>
                <a:sym typeface="Calibri"/>
              </a:rPr>
              <a:t>Feline MLII</a:t>
            </a:r>
            <a:r>
              <a:rPr lang="en-US" sz="2000">
                <a:solidFill>
                  <a:schemeClr val="dk1"/>
                </a:solidFill>
                <a:highlight>
                  <a:srgbClr val="FFFFFF"/>
                </a:highlight>
                <a:latin typeface="Calibri"/>
                <a:ea typeface="Calibri"/>
                <a:cs typeface="Calibri"/>
                <a:sym typeface="Calibri"/>
              </a:rPr>
              <a:t> results from a genetic mutation in </a:t>
            </a:r>
            <a:r>
              <a:rPr i="1" lang="en-US" sz="2000">
                <a:solidFill>
                  <a:schemeClr val="dk1"/>
                </a:solidFill>
                <a:highlight>
                  <a:srgbClr val="FFFFFF"/>
                </a:highlight>
                <a:latin typeface="Calibri"/>
                <a:ea typeface="Calibri"/>
                <a:cs typeface="Calibri"/>
                <a:sym typeface="Calibri"/>
              </a:rPr>
              <a:t>GNPTAB</a:t>
            </a:r>
            <a:r>
              <a:rPr lang="en-US" sz="2000">
                <a:solidFill>
                  <a:schemeClr val="dk1"/>
                </a:solidFill>
                <a:highlight>
                  <a:srgbClr val="FFFFFF"/>
                </a:highlight>
                <a:latin typeface="Calibri"/>
                <a:ea typeface="Calibri"/>
                <a:cs typeface="Calibri"/>
                <a:sym typeface="Calibri"/>
              </a:rPr>
              <a:t> and creates a cardiovascular phenotype </a:t>
            </a:r>
            <a:r>
              <a:rPr b="1" lang="en-US" sz="2000">
                <a:solidFill>
                  <a:schemeClr val="dk1"/>
                </a:solidFill>
                <a:highlight>
                  <a:srgbClr val="FFFFFF"/>
                </a:highlight>
                <a:latin typeface="Calibri"/>
                <a:ea typeface="Calibri"/>
                <a:cs typeface="Calibri"/>
                <a:sym typeface="Calibri"/>
              </a:rPr>
              <a:t>characterized predominantly by changes to the mitral and aortic valve</a:t>
            </a:r>
            <a:r>
              <a:rPr lang="en-US" sz="2000">
                <a:solidFill>
                  <a:schemeClr val="dk1"/>
                </a:solidFill>
                <a:highlight>
                  <a:srgbClr val="FFFFFF"/>
                </a:highlight>
                <a:latin typeface="Calibri"/>
                <a:ea typeface="Calibri"/>
                <a:cs typeface="Calibri"/>
                <a:sym typeface="Calibri"/>
              </a:rPr>
              <a:t> that lead to volume overload and congestive heart failure. These findings will mimic those observed in zebrafish and children with MLII, and support use of the feline MLII colony in studies aiming to alter cardiovascular outcomes.</a:t>
            </a:r>
            <a:endParaRPr sz="2000">
              <a:solidFill>
                <a:schemeClr val="dk1"/>
              </a:solidFill>
              <a:latin typeface="Calibri"/>
              <a:ea typeface="Calibri"/>
              <a:cs typeface="Calibri"/>
              <a:sym typeface="Calibri"/>
            </a:endParaRPr>
          </a:p>
        </p:txBody>
      </p:sp>
      <p:sp>
        <p:nvSpPr>
          <p:cNvPr id="169" name="Google Shape;169;p17"/>
          <p:cNvSpPr txBox="1"/>
          <p:nvPr/>
        </p:nvSpPr>
        <p:spPr>
          <a:xfrm>
            <a:off x="3107525" y="5979825"/>
            <a:ext cx="6036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rPr>
              <a:t>Bosshard, N. U., Hubler, M., Arnold, S., Briner, J., Spycher, M. A., Sommerlade, H. J., von Figura, K., &amp; Gitzelmann, R. (1996). Spontaneous mucolipidosis in a cat: an animal model of human I-cell disease. </a:t>
            </a:r>
            <a:r>
              <a:rPr i="1" lang="en-US" sz="1200">
                <a:solidFill>
                  <a:schemeClr val="lt1"/>
                </a:solidFill>
              </a:rPr>
              <a:t>Veterinary pathology</a:t>
            </a:r>
            <a:r>
              <a:rPr lang="en-US" sz="1200">
                <a:solidFill>
                  <a:schemeClr val="lt1"/>
                </a:solidFill>
              </a:rPr>
              <a:t>, </a:t>
            </a:r>
            <a:r>
              <a:rPr i="1" lang="en-US" sz="1200">
                <a:solidFill>
                  <a:schemeClr val="lt1"/>
                </a:solidFill>
              </a:rPr>
              <a:t>33</a:t>
            </a:r>
            <a:r>
              <a:rPr lang="en-US" sz="1200">
                <a:solidFill>
                  <a:schemeClr val="lt1"/>
                </a:solidFill>
              </a:rPr>
              <a:t>(1), 1–13. https://doi.org/10.1177/030098589603300101</a:t>
            </a:r>
            <a:endParaRPr>
              <a:solidFill>
                <a:schemeClr val="lt1"/>
              </a:solidFill>
            </a:endParaRPr>
          </a:p>
        </p:txBody>
      </p:sp>
      <p:pic>
        <p:nvPicPr>
          <p:cNvPr id="170" name="Google Shape;170;p17"/>
          <p:cNvPicPr preferRelativeResize="0"/>
          <p:nvPr/>
        </p:nvPicPr>
        <p:blipFill>
          <a:blip r:embed="rId4">
            <a:alphaModFix/>
          </a:blip>
          <a:stretch>
            <a:fillRect/>
          </a:stretch>
        </p:blipFill>
        <p:spPr>
          <a:xfrm>
            <a:off x="4453025" y="1534699"/>
            <a:ext cx="4451486" cy="2262600"/>
          </a:xfrm>
          <a:prstGeom prst="rect">
            <a:avLst/>
          </a:prstGeom>
          <a:noFill/>
          <a:ln>
            <a:noFill/>
          </a:ln>
        </p:spPr>
      </p:pic>
      <p:sp>
        <p:nvSpPr>
          <p:cNvPr id="171" name="Google Shape;171;p17"/>
          <p:cNvSpPr txBox="1"/>
          <p:nvPr/>
        </p:nvSpPr>
        <p:spPr>
          <a:xfrm>
            <a:off x="59225" y="2458863"/>
            <a:ext cx="4393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Naturally occuring novel feline model </a:t>
            </a:r>
            <a:endParaRPr sz="2000">
              <a:solidFill>
                <a:schemeClr val="dk1"/>
              </a:solidFill>
            </a:endParaRPr>
          </a:p>
          <a:p>
            <a:pPr indent="0" lvl="0" marL="0" rtl="0" algn="l">
              <a:spcBef>
                <a:spcPts val="0"/>
              </a:spcBef>
              <a:spcAft>
                <a:spcPts val="0"/>
              </a:spcAft>
              <a:buNone/>
            </a:pPr>
            <a:r>
              <a:rPr lang="en-US" sz="2000">
                <a:solidFill>
                  <a:schemeClr val="dk1"/>
                </a:solidFill>
              </a:rPr>
              <a:t>for MLII has been developed </a:t>
            </a:r>
            <a:endParaRPr sz="2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pSp>
        <p:nvGrpSpPr>
          <p:cNvPr id="177" name="Google Shape;177;p18"/>
          <p:cNvGrpSpPr/>
          <p:nvPr/>
        </p:nvGrpSpPr>
        <p:grpSpPr>
          <a:xfrm>
            <a:off x="0" y="6025116"/>
            <a:ext cx="9144000" cy="832884"/>
            <a:chOff x="0" y="6025116"/>
            <a:chExt cx="9144000" cy="832884"/>
          </a:xfrm>
        </p:grpSpPr>
        <p:sp>
          <p:nvSpPr>
            <p:cNvPr id="178" name="Google Shape;178;p18"/>
            <p:cNvSpPr/>
            <p:nvPr/>
          </p:nvSpPr>
          <p:spPr>
            <a:xfrm>
              <a:off x="0" y="6025116"/>
              <a:ext cx="9144000" cy="832884"/>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9" name="Google Shape;179;p18"/>
            <p:cNvPicPr preferRelativeResize="0"/>
            <p:nvPr/>
          </p:nvPicPr>
          <p:blipFill rotWithShape="1">
            <a:blip r:embed="rId3">
              <a:alphaModFix/>
            </a:blip>
            <a:srcRect b="0" l="0" r="0" t="0"/>
            <a:stretch/>
          </p:blipFill>
          <p:spPr>
            <a:xfrm>
              <a:off x="135890" y="6206608"/>
              <a:ext cx="2654300" cy="469900"/>
            </a:xfrm>
            <a:prstGeom prst="rect">
              <a:avLst/>
            </a:prstGeom>
            <a:noFill/>
            <a:ln>
              <a:noFill/>
            </a:ln>
          </p:spPr>
        </p:pic>
      </p:grpSp>
      <p:grpSp>
        <p:nvGrpSpPr>
          <p:cNvPr id="180" name="Google Shape;180;p18"/>
          <p:cNvGrpSpPr/>
          <p:nvPr/>
        </p:nvGrpSpPr>
        <p:grpSpPr>
          <a:xfrm>
            <a:off x="0" y="1026800"/>
            <a:ext cx="9144000" cy="507900"/>
            <a:chOff x="-12451" y="1704723"/>
            <a:chExt cx="9144000" cy="507900"/>
          </a:xfrm>
        </p:grpSpPr>
        <p:sp>
          <p:nvSpPr>
            <p:cNvPr id="181" name="Google Shape;181;p18"/>
            <p:cNvSpPr/>
            <p:nvPr/>
          </p:nvSpPr>
          <p:spPr>
            <a:xfrm>
              <a:off x="-12451" y="1740174"/>
              <a:ext cx="9144000" cy="446572"/>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18"/>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183" name="Google Shape;183;p18"/>
          <p:cNvSpPr txBox="1"/>
          <p:nvPr>
            <p:ph type="title"/>
          </p:nvPr>
        </p:nvSpPr>
        <p:spPr>
          <a:xfrm>
            <a:off x="0" y="461900"/>
            <a:ext cx="9144000" cy="5649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990"/>
              <a:buFont typeface="Arial"/>
              <a:buNone/>
            </a:pPr>
            <a:r>
              <a:rPr lang="en-US" sz="3020"/>
              <a:t>Aim 1: Expansion of the Feline MLII Research Colony</a:t>
            </a:r>
            <a:endParaRPr sz="2660"/>
          </a:p>
        </p:txBody>
      </p:sp>
      <p:sp>
        <p:nvSpPr>
          <p:cNvPr id="184" name="Google Shape;184;p18"/>
          <p:cNvSpPr txBox="1"/>
          <p:nvPr/>
        </p:nvSpPr>
        <p:spPr>
          <a:xfrm>
            <a:off x="114150" y="4660575"/>
            <a:ext cx="89157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latin typeface="Calibri"/>
                <a:ea typeface="Calibri"/>
                <a:cs typeface="Calibri"/>
                <a:sym typeface="Calibri"/>
              </a:rPr>
              <a:t>Received heterozygous cats from U Penn as well as affected kitten heart samples</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rPr lang="en-US" sz="2000">
                <a:latin typeface="Calibri"/>
                <a:ea typeface="Calibri"/>
                <a:cs typeface="Calibri"/>
                <a:sym typeface="Calibri"/>
              </a:rPr>
              <a:t>Pedigree currently incomplete, waiting to hear back from the previous principal investigators regarding where MLII affected cats fit in</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p:txBody>
      </p:sp>
      <p:pic>
        <p:nvPicPr>
          <p:cNvPr id="185" name="Google Shape;185;p18"/>
          <p:cNvPicPr preferRelativeResize="0"/>
          <p:nvPr/>
        </p:nvPicPr>
        <p:blipFill>
          <a:blip r:embed="rId4">
            <a:alphaModFix/>
          </a:blip>
          <a:stretch>
            <a:fillRect/>
          </a:stretch>
        </p:blipFill>
        <p:spPr>
          <a:xfrm>
            <a:off x="114147" y="1534700"/>
            <a:ext cx="5336864" cy="3125875"/>
          </a:xfrm>
          <a:prstGeom prst="rect">
            <a:avLst/>
          </a:prstGeom>
          <a:noFill/>
          <a:ln>
            <a:noFill/>
          </a:ln>
        </p:spPr>
      </p:pic>
      <p:pic>
        <p:nvPicPr>
          <p:cNvPr id="186" name="Google Shape;186;p18"/>
          <p:cNvPicPr preferRelativeResize="0"/>
          <p:nvPr/>
        </p:nvPicPr>
        <p:blipFill>
          <a:blip r:embed="rId5">
            <a:alphaModFix/>
          </a:blip>
          <a:stretch>
            <a:fillRect/>
          </a:stretch>
        </p:blipFill>
        <p:spPr>
          <a:xfrm>
            <a:off x="5535824" y="1881636"/>
            <a:ext cx="3375775" cy="24320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19"/>
          <p:cNvGrpSpPr/>
          <p:nvPr/>
        </p:nvGrpSpPr>
        <p:grpSpPr>
          <a:xfrm>
            <a:off x="0" y="6025116"/>
            <a:ext cx="9144000" cy="832800"/>
            <a:chOff x="0" y="6025116"/>
            <a:chExt cx="9144000" cy="832800"/>
          </a:xfrm>
        </p:grpSpPr>
        <p:sp>
          <p:nvSpPr>
            <p:cNvPr id="193" name="Google Shape;193;p19"/>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4" name="Google Shape;194;p19"/>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195" name="Google Shape;195;p19"/>
          <p:cNvGrpSpPr/>
          <p:nvPr/>
        </p:nvGrpSpPr>
        <p:grpSpPr>
          <a:xfrm>
            <a:off x="0" y="1026800"/>
            <a:ext cx="9144000" cy="507900"/>
            <a:chOff x="-12451" y="1704723"/>
            <a:chExt cx="9144000" cy="507900"/>
          </a:xfrm>
        </p:grpSpPr>
        <p:sp>
          <p:nvSpPr>
            <p:cNvPr id="196" name="Google Shape;196;p19"/>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19"/>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198" name="Google Shape;198;p19"/>
          <p:cNvSpPr txBox="1"/>
          <p:nvPr>
            <p:ph type="title"/>
          </p:nvPr>
        </p:nvSpPr>
        <p:spPr>
          <a:xfrm>
            <a:off x="0" y="461900"/>
            <a:ext cx="9144000" cy="5649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990"/>
              <a:buFont typeface="Arial"/>
              <a:buNone/>
            </a:pPr>
            <a:r>
              <a:rPr lang="en-US" sz="3020"/>
              <a:t>Aim 1: Expansion of the Feline MLII Research Colony</a:t>
            </a:r>
            <a:endParaRPr sz="2660"/>
          </a:p>
        </p:txBody>
      </p:sp>
      <p:pic>
        <p:nvPicPr>
          <p:cNvPr id="199" name="Google Shape;199;p19"/>
          <p:cNvPicPr preferRelativeResize="0"/>
          <p:nvPr/>
        </p:nvPicPr>
        <p:blipFill>
          <a:blip r:embed="rId4">
            <a:alphaModFix/>
          </a:blip>
          <a:stretch>
            <a:fillRect/>
          </a:stretch>
        </p:blipFill>
        <p:spPr>
          <a:xfrm>
            <a:off x="6191487" y="2303848"/>
            <a:ext cx="2897270" cy="3507692"/>
          </a:xfrm>
          <a:prstGeom prst="rect">
            <a:avLst/>
          </a:prstGeom>
          <a:noFill/>
          <a:ln>
            <a:noFill/>
          </a:ln>
        </p:spPr>
      </p:pic>
      <p:pic>
        <p:nvPicPr>
          <p:cNvPr id="200" name="Google Shape;200;p19"/>
          <p:cNvPicPr preferRelativeResize="0"/>
          <p:nvPr/>
        </p:nvPicPr>
        <p:blipFill>
          <a:blip r:embed="rId5">
            <a:alphaModFix/>
          </a:blip>
          <a:stretch>
            <a:fillRect/>
          </a:stretch>
        </p:blipFill>
        <p:spPr>
          <a:xfrm>
            <a:off x="245923" y="2303860"/>
            <a:ext cx="2549494" cy="3507692"/>
          </a:xfrm>
          <a:prstGeom prst="rect">
            <a:avLst/>
          </a:prstGeom>
          <a:noFill/>
          <a:ln>
            <a:noFill/>
          </a:ln>
        </p:spPr>
      </p:pic>
      <p:sp>
        <p:nvSpPr>
          <p:cNvPr id="201" name="Google Shape;201;p19"/>
          <p:cNvSpPr txBox="1"/>
          <p:nvPr/>
        </p:nvSpPr>
        <p:spPr>
          <a:xfrm>
            <a:off x="6191500" y="1595875"/>
            <a:ext cx="2897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Heterozygous           </a:t>
            </a:r>
            <a:endParaRPr b="1" sz="1700">
              <a:latin typeface="Calibri"/>
              <a:ea typeface="Calibri"/>
              <a:cs typeface="Calibri"/>
              <a:sym typeface="Calibri"/>
            </a:endParaRPr>
          </a:p>
          <a:p>
            <a:pPr indent="0" lvl="0" marL="0" rtl="0" algn="ctr">
              <a:spcBef>
                <a:spcPts val="0"/>
              </a:spcBef>
              <a:spcAft>
                <a:spcPts val="0"/>
              </a:spcAft>
              <a:buNone/>
            </a:pPr>
            <a:r>
              <a:rPr b="1" lang="en-US" sz="1700">
                <a:latin typeface="Calibri"/>
                <a:ea typeface="Calibri"/>
                <a:cs typeface="Calibri"/>
                <a:sym typeface="Calibri"/>
              </a:rPr>
              <a:t>Delta &amp; Omicron                               </a:t>
            </a:r>
            <a:endParaRPr b="1" sz="1700">
              <a:latin typeface="Calibri"/>
              <a:ea typeface="Calibri"/>
              <a:cs typeface="Calibri"/>
              <a:sym typeface="Calibri"/>
            </a:endParaRPr>
          </a:p>
        </p:txBody>
      </p:sp>
      <p:pic>
        <p:nvPicPr>
          <p:cNvPr id="202" name="Google Shape;202;p19"/>
          <p:cNvPicPr preferRelativeResize="0"/>
          <p:nvPr/>
        </p:nvPicPr>
        <p:blipFill>
          <a:blip r:embed="rId6">
            <a:alphaModFix/>
          </a:blip>
          <a:stretch>
            <a:fillRect/>
          </a:stretch>
        </p:blipFill>
        <p:spPr>
          <a:xfrm>
            <a:off x="2987863" y="2303852"/>
            <a:ext cx="3011200" cy="3507700"/>
          </a:xfrm>
          <a:prstGeom prst="rect">
            <a:avLst/>
          </a:prstGeom>
          <a:noFill/>
          <a:ln>
            <a:noFill/>
          </a:ln>
        </p:spPr>
      </p:pic>
      <p:sp>
        <p:nvSpPr>
          <p:cNvPr id="203" name="Google Shape;203;p19"/>
          <p:cNvSpPr txBox="1"/>
          <p:nvPr/>
        </p:nvSpPr>
        <p:spPr>
          <a:xfrm>
            <a:off x="2993450" y="1595863"/>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Heterozygous</a:t>
            </a:r>
            <a:endParaRPr b="1" sz="1700">
              <a:solidFill>
                <a:schemeClr val="dk1"/>
              </a:solidFill>
              <a:latin typeface="Calibri"/>
              <a:ea typeface="Calibri"/>
              <a:cs typeface="Calibri"/>
              <a:sym typeface="Calibri"/>
            </a:endParaRPr>
          </a:p>
          <a:p>
            <a:pPr indent="0" lvl="0" marL="0" rtl="0" algn="ctr">
              <a:spcBef>
                <a:spcPts val="0"/>
              </a:spcBef>
              <a:spcAft>
                <a:spcPts val="0"/>
              </a:spcAft>
              <a:buNone/>
            </a:pPr>
            <a:r>
              <a:rPr b="1" lang="en-US" sz="1700">
                <a:solidFill>
                  <a:schemeClr val="dk1"/>
                </a:solidFill>
                <a:latin typeface="Calibri"/>
                <a:ea typeface="Calibri"/>
                <a:cs typeface="Calibri"/>
                <a:sym typeface="Calibri"/>
              </a:rPr>
              <a:t>Chicken/Ostrich                                     </a:t>
            </a:r>
            <a:endParaRPr b="1" sz="1700">
              <a:solidFill>
                <a:schemeClr val="dk1"/>
              </a:solidFill>
              <a:latin typeface="Calibri"/>
              <a:ea typeface="Calibri"/>
              <a:cs typeface="Calibri"/>
              <a:sym typeface="Calibri"/>
            </a:endParaRPr>
          </a:p>
        </p:txBody>
      </p:sp>
      <p:sp>
        <p:nvSpPr>
          <p:cNvPr id="204" name="Google Shape;204;p19"/>
          <p:cNvSpPr txBox="1"/>
          <p:nvPr/>
        </p:nvSpPr>
        <p:spPr>
          <a:xfrm>
            <a:off x="246050" y="1595875"/>
            <a:ext cx="254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Wildtype</a:t>
            </a:r>
            <a:endParaRPr b="1" sz="1700">
              <a:solidFill>
                <a:schemeClr val="dk1"/>
              </a:solidFill>
              <a:latin typeface="Calibri"/>
              <a:ea typeface="Calibri"/>
              <a:cs typeface="Calibri"/>
              <a:sym typeface="Calibri"/>
            </a:endParaRPr>
          </a:p>
          <a:p>
            <a:pPr indent="0" lvl="0" marL="0" rtl="0" algn="ctr">
              <a:spcBef>
                <a:spcPts val="0"/>
              </a:spcBef>
              <a:spcAft>
                <a:spcPts val="0"/>
              </a:spcAft>
              <a:buNone/>
            </a:pPr>
            <a:r>
              <a:rPr b="1" lang="en-US" sz="1700">
                <a:solidFill>
                  <a:schemeClr val="dk1"/>
                </a:solidFill>
                <a:latin typeface="Calibri"/>
                <a:ea typeface="Calibri"/>
                <a:cs typeface="Calibri"/>
                <a:sym typeface="Calibri"/>
              </a:rPr>
              <a:t>Penguin</a:t>
            </a:r>
            <a:endParaRPr b="1" sz="17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p20"/>
          <p:cNvGrpSpPr/>
          <p:nvPr/>
        </p:nvGrpSpPr>
        <p:grpSpPr>
          <a:xfrm>
            <a:off x="0" y="6025116"/>
            <a:ext cx="9144000" cy="832800"/>
            <a:chOff x="0" y="6025116"/>
            <a:chExt cx="9144000" cy="832800"/>
          </a:xfrm>
        </p:grpSpPr>
        <p:sp>
          <p:nvSpPr>
            <p:cNvPr id="211" name="Google Shape;211;p20"/>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2" name="Google Shape;212;p20"/>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213" name="Google Shape;213;p20"/>
          <p:cNvGrpSpPr/>
          <p:nvPr/>
        </p:nvGrpSpPr>
        <p:grpSpPr>
          <a:xfrm>
            <a:off x="0" y="1026800"/>
            <a:ext cx="9144000" cy="507900"/>
            <a:chOff x="-12451" y="1704723"/>
            <a:chExt cx="9144000" cy="507900"/>
          </a:xfrm>
        </p:grpSpPr>
        <p:sp>
          <p:nvSpPr>
            <p:cNvPr id="214" name="Google Shape;214;p20"/>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20"/>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216" name="Google Shape;216;p20"/>
          <p:cNvSpPr txBox="1"/>
          <p:nvPr>
            <p:ph type="title"/>
          </p:nvPr>
        </p:nvSpPr>
        <p:spPr>
          <a:xfrm>
            <a:off x="0" y="461900"/>
            <a:ext cx="9144000" cy="5649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990"/>
              <a:buFont typeface="Arial"/>
              <a:buNone/>
            </a:pPr>
            <a:r>
              <a:rPr lang="en-US" sz="3020"/>
              <a:t>Genotyping the Colony </a:t>
            </a:r>
            <a:endParaRPr sz="2660"/>
          </a:p>
        </p:txBody>
      </p:sp>
      <p:pic>
        <p:nvPicPr>
          <p:cNvPr id="217" name="Google Shape;217;p20"/>
          <p:cNvPicPr preferRelativeResize="0"/>
          <p:nvPr/>
        </p:nvPicPr>
        <p:blipFill>
          <a:blip r:embed="rId4">
            <a:alphaModFix/>
          </a:blip>
          <a:stretch>
            <a:fillRect/>
          </a:stretch>
        </p:blipFill>
        <p:spPr>
          <a:xfrm>
            <a:off x="3226254" y="1732726"/>
            <a:ext cx="2691470" cy="2671492"/>
          </a:xfrm>
          <a:prstGeom prst="rect">
            <a:avLst/>
          </a:prstGeom>
          <a:noFill/>
          <a:ln>
            <a:noFill/>
          </a:ln>
        </p:spPr>
      </p:pic>
      <p:pic>
        <p:nvPicPr>
          <p:cNvPr id="218" name="Google Shape;218;p20"/>
          <p:cNvPicPr preferRelativeResize="0"/>
          <p:nvPr/>
        </p:nvPicPr>
        <p:blipFill>
          <a:blip r:embed="rId5">
            <a:alphaModFix/>
          </a:blip>
          <a:stretch>
            <a:fillRect/>
          </a:stretch>
        </p:blipFill>
        <p:spPr>
          <a:xfrm>
            <a:off x="228468" y="1727783"/>
            <a:ext cx="2691468" cy="2694507"/>
          </a:xfrm>
          <a:prstGeom prst="rect">
            <a:avLst/>
          </a:prstGeom>
          <a:noFill/>
          <a:ln>
            <a:noFill/>
          </a:ln>
        </p:spPr>
      </p:pic>
      <p:pic>
        <p:nvPicPr>
          <p:cNvPr id="219" name="Google Shape;219;p20"/>
          <p:cNvPicPr preferRelativeResize="0"/>
          <p:nvPr/>
        </p:nvPicPr>
        <p:blipFill>
          <a:blip r:embed="rId6">
            <a:alphaModFix/>
          </a:blip>
          <a:stretch>
            <a:fillRect/>
          </a:stretch>
        </p:blipFill>
        <p:spPr>
          <a:xfrm>
            <a:off x="6224067" y="1727750"/>
            <a:ext cx="2691471" cy="2681462"/>
          </a:xfrm>
          <a:prstGeom prst="rect">
            <a:avLst/>
          </a:prstGeom>
          <a:noFill/>
          <a:ln>
            <a:noFill/>
          </a:ln>
        </p:spPr>
      </p:pic>
      <p:sp>
        <p:nvSpPr>
          <p:cNvPr id="220" name="Google Shape;220;p20"/>
          <p:cNvSpPr txBox="1"/>
          <p:nvPr/>
        </p:nvSpPr>
        <p:spPr>
          <a:xfrm>
            <a:off x="228438" y="4499450"/>
            <a:ext cx="2691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Wildtype</a:t>
            </a:r>
            <a:endParaRPr b="1" sz="1700">
              <a:solidFill>
                <a:schemeClr val="dk1"/>
              </a:solidFill>
              <a:latin typeface="Calibri"/>
              <a:ea typeface="Calibri"/>
              <a:cs typeface="Calibri"/>
              <a:sym typeface="Calibri"/>
            </a:endParaRPr>
          </a:p>
        </p:txBody>
      </p:sp>
      <p:sp>
        <p:nvSpPr>
          <p:cNvPr id="221" name="Google Shape;221;p20"/>
          <p:cNvSpPr txBox="1"/>
          <p:nvPr/>
        </p:nvSpPr>
        <p:spPr>
          <a:xfrm>
            <a:off x="3226211" y="4499450"/>
            <a:ext cx="2691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Heterozygous</a:t>
            </a:r>
            <a:endParaRPr b="1" sz="1700">
              <a:solidFill>
                <a:schemeClr val="dk1"/>
              </a:solidFill>
              <a:latin typeface="Calibri"/>
              <a:ea typeface="Calibri"/>
              <a:cs typeface="Calibri"/>
              <a:sym typeface="Calibri"/>
            </a:endParaRPr>
          </a:p>
        </p:txBody>
      </p:sp>
      <p:sp>
        <p:nvSpPr>
          <p:cNvPr id="222" name="Google Shape;222;p20"/>
          <p:cNvSpPr txBox="1"/>
          <p:nvPr/>
        </p:nvSpPr>
        <p:spPr>
          <a:xfrm>
            <a:off x="6223959" y="4499450"/>
            <a:ext cx="2691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Homozygous</a:t>
            </a:r>
            <a:endParaRPr b="1" sz="1700">
              <a:solidFill>
                <a:schemeClr val="dk1"/>
              </a:solidFill>
              <a:latin typeface="Calibri"/>
              <a:ea typeface="Calibri"/>
              <a:cs typeface="Calibri"/>
              <a:sym typeface="Calibri"/>
            </a:endParaRPr>
          </a:p>
        </p:txBody>
      </p:sp>
      <p:sp>
        <p:nvSpPr>
          <p:cNvPr id="223" name="Google Shape;223;p20"/>
          <p:cNvSpPr txBox="1"/>
          <p:nvPr/>
        </p:nvSpPr>
        <p:spPr>
          <a:xfrm>
            <a:off x="228450" y="4694154"/>
            <a:ext cx="86871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rPr lang="en-US" sz="2000">
                <a:latin typeface="Calibri"/>
                <a:ea typeface="Calibri"/>
                <a:cs typeface="Calibri"/>
                <a:sym typeface="Calibri"/>
              </a:rPr>
              <a:t>Above are examples of </a:t>
            </a:r>
            <a:r>
              <a:rPr b="1" lang="en-US" sz="2000">
                <a:latin typeface="Calibri"/>
                <a:ea typeface="Calibri"/>
                <a:cs typeface="Calibri"/>
                <a:sym typeface="Calibri"/>
              </a:rPr>
              <a:t>reverse strands</a:t>
            </a:r>
            <a:r>
              <a:rPr lang="en-US" sz="2000">
                <a:latin typeface="Calibri"/>
                <a:ea typeface="Calibri"/>
                <a:cs typeface="Calibri"/>
                <a:sym typeface="Calibri"/>
              </a:rPr>
              <a:t> demonstrating the ML2 mutation (</a:t>
            </a:r>
            <a:r>
              <a:rPr b="1" lang="en-US" sz="2000">
                <a:latin typeface="Calibri"/>
                <a:ea typeface="Calibri"/>
                <a:cs typeface="Calibri"/>
                <a:sym typeface="Calibri"/>
              </a:rPr>
              <a:t>G-&gt;A</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grpSp>
        <p:nvGrpSpPr>
          <p:cNvPr id="229" name="Google Shape;229;p21"/>
          <p:cNvGrpSpPr/>
          <p:nvPr/>
        </p:nvGrpSpPr>
        <p:grpSpPr>
          <a:xfrm>
            <a:off x="0" y="6025116"/>
            <a:ext cx="9144000" cy="832800"/>
            <a:chOff x="0" y="6025116"/>
            <a:chExt cx="9144000" cy="832800"/>
          </a:xfrm>
        </p:grpSpPr>
        <p:sp>
          <p:nvSpPr>
            <p:cNvPr id="230" name="Google Shape;230;p21"/>
            <p:cNvSpPr/>
            <p:nvPr/>
          </p:nvSpPr>
          <p:spPr>
            <a:xfrm>
              <a:off x="0" y="6025116"/>
              <a:ext cx="9144000" cy="8328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1" name="Google Shape;231;p21"/>
            <p:cNvPicPr preferRelativeResize="0"/>
            <p:nvPr/>
          </p:nvPicPr>
          <p:blipFill rotWithShape="1">
            <a:blip r:embed="rId3">
              <a:alphaModFix/>
            </a:blip>
            <a:srcRect b="0" l="0" r="0" t="0"/>
            <a:stretch/>
          </p:blipFill>
          <p:spPr>
            <a:xfrm>
              <a:off x="135890" y="6206608"/>
              <a:ext cx="2654301" cy="469900"/>
            </a:xfrm>
            <a:prstGeom prst="rect">
              <a:avLst/>
            </a:prstGeom>
            <a:noFill/>
            <a:ln>
              <a:noFill/>
            </a:ln>
          </p:spPr>
        </p:pic>
      </p:grpSp>
      <p:grpSp>
        <p:nvGrpSpPr>
          <p:cNvPr id="232" name="Google Shape;232;p21"/>
          <p:cNvGrpSpPr/>
          <p:nvPr/>
        </p:nvGrpSpPr>
        <p:grpSpPr>
          <a:xfrm>
            <a:off x="0" y="1026800"/>
            <a:ext cx="9144000" cy="507900"/>
            <a:chOff x="-12451" y="1704723"/>
            <a:chExt cx="9144000" cy="507900"/>
          </a:xfrm>
        </p:grpSpPr>
        <p:sp>
          <p:nvSpPr>
            <p:cNvPr id="233" name="Google Shape;233;p21"/>
            <p:cNvSpPr/>
            <p:nvPr/>
          </p:nvSpPr>
          <p:spPr>
            <a:xfrm>
              <a:off x="-12451" y="1740174"/>
              <a:ext cx="9144000" cy="446700"/>
            </a:xfrm>
            <a:prstGeom prst="rect">
              <a:avLst/>
            </a:prstGeom>
            <a:solidFill>
              <a:srgbClr val="0027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21"/>
            <p:cNvSpPr txBox="1"/>
            <p:nvPr/>
          </p:nvSpPr>
          <p:spPr>
            <a:xfrm>
              <a:off x="190324" y="1704723"/>
              <a:ext cx="89412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Calibri"/>
                  <a:ea typeface="Calibri"/>
                  <a:cs typeface="Calibri"/>
                  <a:sym typeface="Calibri"/>
                </a:rPr>
                <a:t>Introduction</a:t>
              </a:r>
              <a:r>
                <a:rPr lang="en-US" sz="2700">
                  <a:solidFill>
                    <a:srgbClr val="F2F2F2"/>
                  </a:solidFill>
                  <a:latin typeface="Calibri"/>
                  <a:ea typeface="Calibri"/>
                  <a:cs typeface="Calibri"/>
                  <a:sym typeface="Calibri"/>
                </a:rPr>
                <a:t>     </a:t>
              </a:r>
              <a:r>
                <a:rPr lang="en-US" sz="2700">
                  <a:solidFill>
                    <a:srgbClr val="DBAA01"/>
                  </a:solidFill>
                  <a:latin typeface="Calibri"/>
                  <a:ea typeface="Calibri"/>
                  <a:cs typeface="Calibri"/>
                  <a:sym typeface="Calibri"/>
                </a:rPr>
                <a:t>Methods </a:t>
              </a:r>
              <a:r>
                <a:rPr lang="en-US" sz="2700">
                  <a:solidFill>
                    <a:srgbClr val="F2F2F2"/>
                  </a:solidFill>
                  <a:latin typeface="Calibri"/>
                  <a:ea typeface="Calibri"/>
                  <a:cs typeface="Calibri"/>
                  <a:sym typeface="Calibri"/>
                </a:rPr>
                <a:t>    Results     Discussion     Conclusion</a:t>
              </a:r>
              <a:endParaRPr/>
            </a:p>
          </p:txBody>
        </p:sp>
      </p:grpSp>
      <p:sp>
        <p:nvSpPr>
          <p:cNvPr id="235" name="Google Shape;235;p21"/>
          <p:cNvSpPr txBox="1"/>
          <p:nvPr>
            <p:ph type="title"/>
          </p:nvPr>
        </p:nvSpPr>
        <p:spPr>
          <a:xfrm>
            <a:off x="0" y="461900"/>
            <a:ext cx="9144000" cy="5649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990"/>
              <a:buFont typeface="Arial"/>
              <a:buNone/>
            </a:pPr>
            <a:r>
              <a:rPr lang="en-US" sz="3020"/>
              <a:t>Whole Genome Sequencing </a:t>
            </a:r>
            <a:endParaRPr sz="2660"/>
          </a:p>
        </p:txBody>
      </p:sp>
      <p:sp>
        <p:nvSpPr>
          <p:cNvPr id="236" name="Google Shape;236;p21"/>
          <p:cNvSpPr txBox="1"/>
          <p:nvPr/>
        </p:nvSpPr>
        <p:spPr>
          <a:xfrm>
            <a:off x="696725" y="3715875"/>
            <a:ext cx="30000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t/>
            </a:r>
            <a:endParaRPr/>
          </a:p>
        </p:txBody>
      </p:sp>
      <p:sp>
        <p:nvSpPr>
          <p:cNvPr id="237" name="Google Shape;237;p21"/>
          <p:cNvSpPr txBox="1"/>
          <p:nvPr/>
        </p:nvSpPr>
        <p:spPr>
          <a:xfrm>
            <a:off x="0" y="3962400"/>
            <a:ext cx="9144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Hoping to validate the genotype/</a:t>
            </a:r>
            <a:r>
              <a:rPr lang="en-US" sz="2000">
                <a:solidFill>
                  <a:schemeClr val="dk1"/>
                </a:solidFill>
                <a:latin typeface="Calibri"/>
                <a:ea typeface="Calibri"/>
                <a:cs typeface="Calibri"/>
                <a:sym typeface="Calibri"/>
              </a:rPr>
              <a:t>phenotype</a:t>
            </a:r>
            <a:r>
              <a:rPr lang="en-US" sz="2000">
                <a:solidFill>
                  <a:schemeClr val="dk1"/>
                </a:solidFill>
                <a:latin typeface="Calibri"/>
                <a:ea typeface="Calibri"/>
                <a:cs typeface="Calibri"/>
                <a:sym typeface="Calibri"/>
              </a:rPr>
              <a:t> relationship and rule out mutations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HMW DNA from 13 colony cats was submitted, sequences generated at a 30x coverage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Allows us to find and determine whether there are any other mutations that may be responsible for observed cardiac phenotypes in our MLII population</a:t>
            </a:r>
            <a:endParaRPr/>
          </a:p>
        </p:txBody>
      </p:sp>
      <p:pic>
        <p:nvPicPr>
          <p:cNvPr id="238" name="Google Shape;238;p21"/>
          <p:cNvPicPr preferRelativeResize="0"/>
          <p:nvPr/>
        </p:nvPicPr>
        <p:blipFill>
          <a:blip r:embed="rId4">
            <a:alphaModFix/>
          </a:blip>
          <a:stretch>
            <a:fillRect/>
          </a:stretch>
        </p:blipFill>
        <p:spPr>
          <a:xfrm>
            <a:off x="0" y="1769521"/>
            <a:ext cx="9144000" cy="19580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