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7" r:id="rId4"/>
    <p:sldId id="259" r:id="rId5"/>
    <p:sldId id="269" r:id="rId6"/>
    <p:sldId id="263" r:id="rId7"/>
    <p:sldId id="272" r:id="rId8"/>
    <p:sldId id="261" r:id="rId9"/>
    <p:sldId id="262" r:id="rId10"/>
    <p:sldId id="268" r:id="rId11"/>
    <p:sldId id="278" r:id="rId12"/>
    <p:sldId id="274" r:id="rId13"/>
    <p:sldId id="275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9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78311"/>
  </p:normalViewPr>
  <p:slideViewPr>
    <p:cSldViewPr snapToGrid="0" snapToObjects="1">
      <p:cViewPr varScale="1">
        <p:scale>
          <a:sx n="109" d="100"/>
          <a:sy n="109" d="100"/>
        </p:scale>
        <p:origin x="192" y="2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B64C4-41B7-E445-94DD-A6AD47739B0F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BE15-2A72-5246-9837-C56940896E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330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88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study serves as a proof-of concept that we can modulate AMP expression using andrographolide.</a:t>
            </a:r>
          </a:p>
          <a:p>
            <a:endParaRPr lang="en-US" dirty="0"/>
          </a:p>
          <a:p>
            <a:r>
              <a:rPr lang="en-US" dirty="0"/>
              <a:t>Our data provides the basis for initiating translational studies with andrographolide used as a novel approach toward treatment of infectious keratitis.</a:t>
            </a:r>
          </a:p>
          <a:p>
            <a:endParaRPr lang="en-US" dirty="0"/>
          </a:p>
          <a:p>
            <a:r>
              <a:rPr lang="en-US" dirty="0"/>
              <a:t>We plan to continue with replicates of our in vitro induction experiments </a:t>
            </a:r>
          </a:p>
          <a:p>
            <a:endParaRPr lang="en-US" dirty="0"/>
          </a:p>
          <a:p>
            <a:r>
              <a:rPr lang="en-US" dirty="0"/>
              <a:t>And determine antimicrobial activity of induction supernatants on clinical bacterial isolates.</a:t>
            </a:r>
          </a:p>
          <a:p>
            <a:endParaRPr lang="en-US" dirty="0"/>
          </a:p>
          <a:p>
            <a:r>
              <a:rPr lang="en-US" dirty="0"/>
              <a:t>Due to COVID 19, I had to alter my STAR project. Because of this I have also been working on a review paper that places this work in the context of how we can modulate antimicrobial peptides expression for betterment of patients with disease.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65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I would like to acknowledge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support was provided by the Students Training in Advanced Research (STAR) Program and the National Institutes of Health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649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11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and I can take any questions you all might have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9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a diagram to help orient the audience to the anatomy of the cornea. You can see this is a cross section of the cornea, with the top layer being the outermost layer and the bottom being the innermost layer. My research pertains to the epithelial layer.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05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Corneal ulceration is a common problem in both human and veterinary patients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Ulcers can be complicated by pathogens resulting in infectious keratitis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pathogens on the ocular surface include: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Pseudomonas aeruginosa, Staphylococcus aureus, Streptococcus pneumoniae, Fusarium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fungi, and various viruses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 of infectious keratitis usually requires frequent antibiotic therapy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antibiotic resistance is becoming a major problem worldwide and improved treatment approaches are needed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Antimicrobial peptides (AMPs) are naturally occurring antibiotics made by the host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Modulation of their expression could be a potential therapeutic alternative for infectious keratitis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Antimicrobial peptides (AMPs) serve as soluble effector molecules with broad spectrum activity against bacteria, fungi, and viruses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expressed by epithelial cells and leukocytes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 to their direct antimicrobial activity, AMPs have immunomodulatory effects including chemotaxis, cytokine production, epithelial cell proliferation, promotion of cell migration, angiogenesis, apoptosis, and wound healing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also have many other functions that are being discovered, such as influencing canine coat color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AMPs can be constitutively expressed or are inducible by pathogenic or inflammatory stimuli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AMPs relevant to the cornea are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cathelicidin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LL-37, and the human beta defensins 1-3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recent study identified that we can upregulate the antimicrobial peptide, human beta defensin 3, using natural molecules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natural molecules are known as andrographolide, oridonin,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isoqliquiritigenin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Interestingly, these molecules could increase AMP expression without the adverse events of being pro-inflammatory mediators. Meaning the end result would be improved clarity in addition to antimicrobial effects when applied to the cornea.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group determined that andrographolide could increase hBD3 mRNA expression by 100-fold in human colonic epithelial cells and organoid cells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 a community of ophthalmic researchers we were interested in doing this in immortalized human corneal epithelial cells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hTCEpi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7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previously mentioned paper identified doses of andrographolide that were tolerable by colonic epithelial cells, however we needed to know what would be safe and tolerable in corneal epithelial cells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the preliminary data of MTT assays generated by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Sanskruti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Potnis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who was elemental in paving the way on determining what doses of andrographolide are tolerated by corneal epithelial cells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MTT assays are routine toxicity assays in which the cells are exposed to the treatment of interest at a particular concentration for 24 hours.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colormetric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 can be detected where bright purple indicates healthy cells while light purple or no color means dead or dying cells.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1a shows images from the toxicity assays. You can see that by the time we hit around 121 micromolar of andrographolide there is a color change indicating cytotoxicity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Figure 1b shows the quantification of this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colormetric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Sanskruti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Dr. Leonard were able to refine this data and determined that up to 100 micromolar of andrographolide seemed to be okay for corneal epithelial cells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 had an idea of doses that wont kill the cells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again, we wanted to show that andrographolide can upregulate human beta defensin 3 in corneal epithelial cells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in figure 2 you can see that andrographolide can in fact upregulate hBD3 mRNA expression, which is labeled for the gene name, DEFB103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see there is about a 300-fold increase compared to controls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this preliminary data, my STAR project was centered on identifying induction of hBD3 by andrographolide at the peptide level.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knowing the mRNA results is one thing, but it is critical to determine peptide levels so that we know there is truly hBD3 protein present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17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Therefore,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hypothesized that treatment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hTCEpi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with andrographolide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upregulate hBD3 peptide expression in a dose-dependent manner when compared with vehicle controls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69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conduct this experiment, we first had to grow human corneal epithelial cells to near confluence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Corneal cells were then treated with andrographolide for 48 hours at a range of concentrations from 10-100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itchFamily="2" charset="2"/>
              </a:rPr>
              <a:t>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used dimethyl sulfoxide (DMSO) as a vehicle control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Lastly, we collected the cell culture supernatant and used a commercially available peptide ELISA to quantify hBD3 peptide levels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those of you that are unfamiliar with capture ELISA I can summarize the steps in this figure. First you are given a plate of wells that are precoated with capture antibody that recognize the hBD3 protein, you then pour in your supernatant of hBD3. Then you add your detection antibody and a peroxidase enzyme that will detect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colormetric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change when hBD3 protein is present. Lastly you record absorbance using a spectrophotometer to determine the concentration of hBD3 peptide that is present in your sample.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results from the ELISA are really exciting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82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see overall trend that with increasing concentrations of andrographolide there is a dose dependent increase in human beta defensin 3 peptide expression well beyond baseline </a:t>
            </a:r>
          </a:p>
          <a:p>
            <a:endParaRPr lang="en-US" dirty="0"/>
          </a:p>
          <a:p>
            <a:r>
              <a:rPr lang="en-US" dirty="0"/>
              <a:t>This is directly reflective of the mRNA data </a:t>
            </a:r>
          </a:p>
          <a:p>
            <a:endParaRPr lang="en-US" dirty="0"/>
          </a:p>
          <a:p>
            <a:r>
              <a:rPr lang="en-US" dirty="0"/>
              <a:t>We acknowledge that the standard deviations are large however this graph represents 2 independent experiments and we plan to do 3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BE15-2A72-5246-9837-C56940896E4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1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0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7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18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4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71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3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9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87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0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4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60BBD-5FED-F345-BF61-FB03A66DBA61}" type="datetimeFigureOut">
              <a:rPr lang="en-US" smtClean="0"/>
              <a:t>9/8/20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DFD73-1C88-D246-8BF6-416F0C5251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clintransmed.springeropen.com/articles/10.1186/s40169-017-0158-1" TargetMode="Externa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hyperlink" Target="http://2017.igem.org/Team:XJTLU-CHINA/PeptideProducti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hoenixpeptide.com/doc/protocol/EK-072-38.pdf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EY UCD_seal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0094" cy="5156214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685800" y="514372"/>
            <a:ext cx="7772400" cy="2057378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cs typeface="Arial" panose="020B0604020202020204" pitchFamily="34" charset="0"/>
              </a:rPr>
              <a:t>Modulation of antimicrobial peptide expression as a novel approach for treating infectious keratitis</a:t>
            </a:r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1186405" y="2786911"/>
            <a:ext cx="7086600" cy="1460997"/>
          </a:xfrm>
        </p:spPr>
        <p:txBody>
          <a:bodyPr>
            <a:normAutofit fontScale="70000" lnSpcReduction="20000"/>
          </a:bodyPr>
          <a:lstStyle/>
          <a:p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Allison Shannon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Sanskruti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Potnis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Theint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Aung, Melinda Quan, Brian Leonard</a:t>
            </a:r>
          </a:p>
          <a:p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Murphy-Russell-Leonard-</a:t>
            </a:r>
            <a:r>
              <a:rPr lang="en-US" sz="2400" dirty="0" err="1">
                <a:solidFill>
                  <a:schemeClr val="tx1"/>
                </a:solidFill>
                <a:cs typeface="Arial" panose="020B0604020202020204" pitchFamily="34" charset="0"/>
              </a:rPr>
              <a:t>Thomasy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 Laboratory </a:t>
            </a:r>
          </a:p>
          <a:p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STAR Summer Research </a:t>
            </a:r>
          </a:p>
          <a:p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July 29</a:t>
            </a:r>
            <a:r>
              <a:rPr lang="en-US" sz="2400" baseline="30000" dirty="0">
                <a:solidFill>
                  <a:schemeClr val="tx1"/>
                </a:solidFill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, 2020</a:t>
            </a:r>
          </a:p>
          <a:p>
            <a:endParaRPr lang="en-US" dirty="0"/>
          </a:p>
        </p:txBody>
      </p:sp>
      <p:pic>
        <p:nvPicPr>
          <p:cNvPr id="16" name="Picture 15" descr="GREY UCD_seal-02.png">
            <a:extLst>
              <a:ext uri="{FF2B5EF4-FFF2-40B4-BE49-F238E27FC236}">
                <a16:creationId xmlns:a16="http://schemas.microsoft.com/office/drawing/2014/main" id="{5FA35E8B-65D1-B341-A92A-CA86A436B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0"/>
            <a:ext cx="2770094" cy="5156214"/>
          </a:xfrm>
          <a:prstGeom prst="rect">
            <a:avLst/>
          </a:prstGeom>
        </p:spPr>
      </p:pic>
      <p:pic>
        <p:nvPicPr>
          <p:cNvPr id="8" name="Picture 7" descr="lower banner-12.png">
            <a:extLst>
              <a:ext uri="{FF2B5EF4-FFF2-40B4-BE49-F238E27FC236}">
                <a16:creationId xmlns:a16="http://schemas.microsoft.com/office/drawing/2014/main" id="{F43D278B-5479-3C47-B514-A7490C06A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88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02559-C334-CA4F-AF64-72AB4A776F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729" y="383046"/>
            <a:ext cx="5892281" cy="558074"/>
          </a:xfrm>
        </p:spPr>
        <p:txBody>
          <a:bodyPr>
            <a:noAutofit/>
          </a:bodyPr>
          <a:lstStyle/>
          <a:p>
            <a:r>
              <a:rPr lang="en-US" sz="3600" dirty="0"/>
              <a:t>Significance and Future Plans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B52CE-0026-D84D-A58A-E99DE2BB15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2371" y="1159102"/>
            <a:ext cx="8905965" cy="3181544"/>
          </a:xfrm>
        </p:spPr>
        <p:txBody>
          <a:bodyPr>
            <a:normAutofit/>
          </a:bodyPr>
          <a:lstStyle/>
          <a:p>
            <a:r>
              <a:rPr lang="en-US" sz="2000" dirty="0"/>
              <a:t>Proof-of-concept that we can modulate AMP expression using andrographolide</a:t>
            </a:r>
          </a:p>
          <a:p>
            <a:r>
              <a:rPr lang="en-US" sz="2000" dirty="0"/>
              <a:t>Novel approach toward treatment of infectious keratitis </a:t>
            </a:r>
          </a:p>
          <a:p>
            <a:r>
              <a:rPr lang="en-US" sz="2000" dirty="0"/>
              <a:t>Future plan: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Continue replicates of in vitro induction experiment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Determine AMP activity of induction supernatants on clinical bacterial isolates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Complete and submit review paper for publishing </a:t>
            </a:r>
            <a:endParaRPr lang="en-US" sz="2000" dirty="0"/>
          </a:p>
        </p:txBody>
      </p:sp>
      <p:pic>
        <p:nvPicPr>
          <p:cNvPr id="19" name="Picture 18" descr="GREY UCD_seal-05.png">
            <a:extLst>
              <a:ext uri="{FF2B5EF4-FFF2-40B4-BE49-F238E27FC236}">
                <a16:creationId xmlns:a16="http://schemas.microsoft.com/office/drawing/2014/main" id="{0720CCEE-6C4F-A140-8FEB-447815169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6" y="2407561"/>
            <a:ext cx="2082978" cy="2102094"/>
          </a:xfrm>
          <a:prstGeom prst="rect">
            <a:avLst/>
          </a:prstGeom>
        </p:spPr>
      </p:pic>
      <p:pic>
        <p:nvPicPr>
          <p:cNvPr id="20" name="Picture 19" descr="lower banner-12.png">
            <a:extLst>
              <a:ext uri="{FF2B5EF4-FFF2-40B4-BE49-F238E27FC236}">
                <a16:creationId xmlns:a16="http://schemas.microsoft.com/office/drawing/2014/main" id="{A729837A-DE98-6D43-8950-28F06D349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7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D669-A93F-8144-A7FE-B0ED2B6525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5993" y="519033"/>
            <a:ext cx="3891878" cy="586740"/>
          </a:xfrm>
        </p:spPr>
        <p:txBody>
          <a:bodyPr>
            <a:noAutofit/>
          </a:bodyPr>
          <a:lstStyle/>
          <a:p>
            <a:r>
              <a:rPr lang="en-US" sz="360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4330-D76A-FF45-8DC0-3847AFA09A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6850" y="1616464"/>
            <a:ext cx="3891877" cy="2244204"/>
          </a:xfrm>
        </p:spPr>
        <p:txBody>
          <a:bodyPr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Special thanks to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Sanskruti</a:t>
            </a:r>
            <a:r>
              <a:rPr lang="en-US" sz="2400" dirty="0"/>
              <a:t> </a:t>
            </a:r>
            <a:r>
              <a:rPr lang="en-US" sz="2400" dirty="0" err="1"/>
              <a:t>Potnis</a:t>
            </a:r>
            <a:r>
              <a:rPr lang="en-US" sz="24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err="1"/>
              <a:t>Theint</a:t>
            </a:r>
            <a:r>
              <a:rPr lang="en-US" sz="2400" dirty="0"/>
              <a:t> Aung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Melinda Quan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Dr. Brian Leonard </a:t>
            </a:r>
          </a:p>
        </p:txBody>
      </p:sp>
      <p:pic>
        <p:nvPicPr>
          <p:cNvPr id="19" name="Picture 18" descr="GREY UCD_seal-02.png">
            <a:extLst>
              <a:ext uri="{FF2B5EF4-FFF2-40B4-BE49-F238E27FC236}">
                <a16:creationId xmlns:a16="http://schemas.microsoft.com/office/drawing/2014/main" id="{23C7D39C-D881-3344-B32C-A7D15E58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81"/>
            <a:ext cx="2770094" cy="5156214"/>
          </a:xfrm>
          <a:prstGeom prst="rect">
            <a:avLst/>
          </a:prstGeom>
        </p:spPr>
      </p:pic>
      <p:pic>
        <p:nvPicPr>
          <p:cNvPr id="20" name="Picture 19" descr="lower banner-12.png">
            <a:extLst>
              <a:ext uri="{FF2B5EF4-FFF2-40B4-BE49-F238E27FC236}">
                <a16:creationId xmlns:a16="http://schemas.microsoft.com/office/drawing/2014/main" id="{4CE3073D-B4A7-C146-9863-02DF2BE9E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AB4405-71F4-604A-B4E0-B69A94C9F9C8}"/>
              </a:ext>
            </a:extLst>
          </p:cNvPr>
          <p:cNvSpPr txBox="1"/>
          <p:nvPr/>
        </p:nvSpPr>
        <p:spPr>
          <a:xfrm>
            <a:off x="3745735" y="1616464"/>
            <a:ext cx="5159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Financial support was provided by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Students Training in Advanced Research (STAR)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National Institutes of Health (NIH)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F5F26-AD3C-FD46-B1AC-E6A4C8261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562" y="3090054"/>
            <a:ext cx="1420683" cy="14206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87A0D9-511C-1746-99DF-E123F9FF8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054" y="3488067"/>
            <a:ext cx="2770094" cy="6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D669-A93F-8144-A7FE-B0ED2B6525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75769" y="302679"/>
            <a:ext cx="2392462" cy="513757"/>
          </a:xfrm>
        </p:spPr>
        <p:txBody>
          <a:bodyPr>
            <a:noAutofit/>
          </a:bodyPr>
          <a:lstStyle/>
          <a:p>
            <a:r>
              <a:rPr lang="en-US" sz="3600" dirty="0"/>
              <a:t>References</a:t>
            </a:r>
          </a:p>
        </p:txBody>
      </p:sp>
      <p:pic>
        <p:nvPicPr>
          <p:cNvPr id="19" name="Picture 18" descr="GREY UCD_seal-02.png">
            <a:extLst>
              <a:ext uri="{FF2B5EF4-FFF2-40B4-BE49-F238E27FC236}">
                <a16:creationId xmlns:a16="http://schemas.microsoft.com/office/drawing/2014/main" id="{23C7D39C-D881-3344-B32C-A7D15E58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0"/>
            <a:ext cx="2811439" cy="52331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A4330-D76A-FF45-8DC0-3847AFA09A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8498" y="816437"/>
            <a:ext cx="8900160" cy="362082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600" dirty="0"/>
              <a:t>Austin, A., T. Lietman, and J. Rose-Nussbaumer, </a:t>
            </a:r>
            <a:r>
              <a:rPr lang="en-US" sz="1600" i="1" dirty="0"/>
              <a:t>Update on the Management of Infectious Keratitis</a:t>
            </a:r>
            <a:r>
              <a:rPr lang="en-US" sz="1600" dirty="0"/>
              <a:t>. 	Ophthalmology, 	2017. 124(11): p. 1678-1689.</a:t>
            </a:r>
          </a:p>
          <a:p>
            <a:pPr marL="0" indent="0">
              <a:buNone/>
            </a:pPr>
            <a:r>
              <a:rPr lang="en-US" sz="1600" dirty="0"/>
              <a:t>Green, M., A. Apel, F. Stapleton, </a:t>
            </a:r>
            <a:r>
              <a:rPr lang="en-US" sz="1600" i="1" dirty="0"/>
              <a:t>Risk factors and causative organisms in microbial keratitis</a:t>
            </a:r>
            <a:r>
              <a:rPr lang="en-US" sz="1600" dirty="0"/>
              <a:t>. Cornea, 	2008. 	27(Number 1): p. 22-27.</a:t>
            </a:r>
          </a:p>
          <a:p>
            <a:pPr marL="0" indent="0">
              <a:buNone/>
            </a:pPr>
            <a:r>
              <a:rPr lang="en-US" sz="1600" dirty="0" err="1"/>
              <a:t>Kecova</a:t>
            </a:r>
            <a:r>
              <a:rPr lang="en-US" sz="1600" dirty="0"/>
              <a:t>́, H., Z. </a:t>
            </a:r>
            <a:r>
              <a:rPr lang="en-US" sz="1600" dirty="0" err="1"/>
              <a:t>Hlinomazova</a:t>
            </a:r>
            <a:r>
              <a:rPr lang="en-US" sz="1600" dirty="0"/>
              <a:t>́, P. </a:t>
            </a:r>
            <a:r>
              <a:rPr lang="en-US" sz="1600" dirty="0" err="1"/>
              <a:t>Rauser</a:t>
            </a:r>
            <a:r>
              <a:rPr lang="en-US" sz="1600" dirty="0"/>
              <a:t>, A. </a:t>
            </a:r>
            <a:r>
              <a:rPr lang="en-US" sz="1600" dirty="0" err="1"/>
              <a:t>Necas</a:t>
            </a:r>
            <a:r>
              <a:rPr lang="en-US" sz="1600" dirty="0"/>
              <a:t>, </a:t>
            </a:r>
            <a:r>
              <a:rPr lang="en-US" sz="1600" i="1" dirty="0"/>
              <a:t>Corneal Inflammatory Diseases – Infectious Keratitis in 	Dogs</a:t>
            </a:r>
            <a:r>
              <a:rPr lang="en-US" sz="1600" dirty="0"/>
              <a:t>. Acta Vet 	</a:t>
            </a:r>
            <a:r>
              <a:rPr lang="en-US" sz="1600" dirty="0" err="1"/>
              <a:t>Bmo</a:t>
            </a:r>
            <a:r>
              <a:rPr lang="en-US" sz="1600" dirty="0"/>
              <a:t>, 2004. 73: p. 359-363.</a:t>
            </a:r>
          </a:p>
          <a:p>
            <a:pPr marL="0" indent="0">
              <a:buNone/>
            </a:pPr>
            <a:r>
              <a:rPr lang="en-US" sz="1600" dirty="0"/>
              <a:t>Leonard, B.C., V.K. Affolter, and C.L. Bevins, </a:t>
            </a:r>
            <a:r>
              <a:rPr lang="en-US" sz="1600" i="1" dirty="0"/>
              <a:t>Antimicrobial peptides: agents of border protection for 	companion animals</a:t>
            </a:r>
            <a:r>
              <a:rPr lang="en-US" sz="1600" dirty="0"/>
              <a:t>. Vet Dermatol, 2012. 23(3): p. 177-e36.</a:t>
            </a:r>
          </a:p>
          <a:p>
            <a:pPr marL="0" indent="0">
              <a:buNone/>
            </a:pPr>
            <a:r>
              <a:rPr lang="en-US" sz="1600" dirty="0"/>
              <a:t>McDermott, A.M., </a:t>
            </a:r>
            <a:r>
              <a:rPr lang="en-US" sz="1600" i="1" dirty="0"/>
              <a:t>The role of antimicrobial peptides at the ocular surface</a:t>
            </a:r>
            <a:r>
              <a:rPr lang="en-US" sz="1600" dirty="0"/>
              <a:t>. Ophthalmic Res, 2009. 41(2): 	p. 60-75.</a:t>
            </a:r>
          </a:p>
          <a:p>
            <a:pPr marL="0" indent="0">
              <a:buNone/>
            </a:pPr>
            <a:r>
              <a:rPr lang="en-US" sz="1600" dirty="0" err="1"/>
              <a:t>Sechet</a:t>
            </a:r>
            <a:r>
              <a:rPr lang="en-US" sz="1600" dirty="0"/>
              <a:t>, E., et al</a:t>
            </a:r>
            <a:r>
              <a:rPr lang="en-US" sz="1600" i="1" dirty="0"/>
              <a:t>., Natural molecules induce and synergize to boost expression of the human antimicrobial 	peptide beta-defensin-3</a:t>
            </a:r>
            <a:r>
              <a:rPr lang="en-US" sz="1600" dirty="0"/>
              <a:t>. Proc Natl Acad Sci U S A, 2018. 115(42): p. E9869-E9878.</a:t>
            </a:r>
          </a:p>
        </p:txBody>
      </p:sp>
      <p:pic>
        <p:nvPicPr>
          <p:cNvPr id="22" name="Picture 21" descr="lower banner-12.png">
            <a:extLst>
              <a:ext uri="{FF2B5EF4-FFF2-40B4-BE49-F238E27FC236}">
                <a16:creationId xmlns:a16="http://schemas.microsoft.com/office/drawing/2014/main" id="{CA84A7C2-CE1B-5F40-948A-5CE3256B1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3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EY UCD_seal-02.png">
            <a:extLst>
              <a:ext uri="{FF2B5EF4-FFF2-40B4-BE49-F238E27FC236}">
                <a16:creationId xmlns:a16="http://schemas.microsoft.com/office/drawing/2014/main" id="{23C7D39C-D881-3344-B32C-A7D15E586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0094" cy="51562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71868A-375C-2C40-8775-C1C6F9E0C635}"/>
              </a:ext>
            </a:extLst>
          </p:cNvPr>
          <p:cNvSpPr/>
          <p:nvPr/>
        </p:nvSpPr>
        <p:spPr>
          <a:xfrm>
            <a:off x="2870200" y="550818"/>
            <a:ext cx="3403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Thank you!</a:t>
            </a:r>
          </a:p>
          <a:p>
            <a:pPr algn="ctr"/>
            <a:r>
              <a:rPr lang="en-US" sz="4400" dirty="0"/>
              <a:t> </a:t>
            </a:r>
          </a:p>
          <a:p>
            <a:pPr algn="ctr"/>
            <a:r>
              <a:rPr lang="en-US" sz="4400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AB6AE1-55BA-6946-9BBE-7EE069DEC4DC}"/>
              </a:ext>
            </a:extLst>
          </p:cNvPr>
          <p:cNvSpPr txBox="1"/>
          <p:nvPr/>
        </p:nvSpPr>
        <p:spPr>
          <a:xfrm>
            <a:off x="2594087" y="3167066"/>
            <a:ext cx="3955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Allison Shannon </a:t>
            </a:r>
          </a:p>
          <a:p>
            <a:pPr algn="ctr"/>
            <a:r>
              <a:rPr lang="en-US" sz="2800" dirty="0" err="1"/>
              <a:t>ahshannon@ucdavis.edu</a:t>
            </a:r>
            <a:endParaRPr lang="en-US" sz="2800" dirty="0"/>
          </a:p>
        </p:txBody>
      </p:sp>
      <p:pic>
        <p:nvPicPr>
          <p:cNvPr id="8" name="Picture 7" descr="lower banner-12.png">
            <a:extLst>
              <a:ext uri="{FF2B5EF4-FFF2-40B4-BE49-F238E27FC236}">
                <a16:creationId xmlns:a16="http://schemas.microsoft.com/office/drawing/2014/main" id="{1E888B06-E6AB-EA4A-A1E9-9DAA0965E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50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lower banner-12.png">
            <a:extLst>
              <a:ext uri="{FF2B5EF4-FFF2-40B4-BE49-F238E27FC236}">
                <a16:creationId xmlns:a16="http://schemas.microsoft.com/office/drawing/2014/main" id="{CE1A52AA-5B04-D54E-A275-2CD9CD7B2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39D7CD4-49DA-6449-A4FB-B7AF46211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47004" y="141075"/>
            <a:ext cx="6049991" cy="4192537"/>
          </a:xfrm>
          <a:prstGeom prst="rect">
            <a:avLst/>
          </a:prstGeom>
        </p:spPr>
      </p:pic>
      <p:pic>
        <p:nvPicPr>
          <p:cNvPr id="31" name="Picture 30" descr="GREY UCD_seal-05.png">
            <a:extLst>
              <a:ext uri="{FF2B5EF4-FFF2-40B4-BE49-F238E27FC236}">
                <a16:creationId xmlns:a16="http://schemas.microsoft.com/office/drawing/2014/main" id="{842ABF4F-7033-7E40-962F-EDBDE3137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6" y="2407561"/>
            <a:ext cx="2082978" cy="2102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01815-42FE-364F-8E6A-66E73FC88577}"/>
              </a:ext>
            </a:extLst>
          </p:cNvPr>
          <p:cNvSpPr txBox="1"/>
          <p:nvPr/>
        </p:nvSpPr>
        <p:spPr>
          <a:xfrm>
            <a:off x="2703926" y="4295499"/>
            <a:ext cx="4682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https://clintransmed.springeropen.com/articles/10.1186/s40169-017-0158-1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885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B6A5-CC65-5B48-A865-C0FA76F88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528" y="417248"/>
            <a:ext cx="2610855" cy="586740"/>
          </a:xfrm>
        </p:spPr>
        <p:txBody>
          <a:bodyPr>
            <a:no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31" name="Picture 30" descr="GREY UCD_seal-05.png">
            <a:extLst>
              <a:ext uri="{FF2B5EF4-FFF2-40B4-BE49-F238E27FC236}">
                <a16:creationId xmlns:a16="http://schemas.microsoft.com/office/drawing/2014/main" id="{842ABF4F-7033-7E40-962F-EDBDE3137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6" y="2407561"/>
            <a:ext cx="2082978" cy="2102094"/>
          </a:xfrm>
          <a:prstGeom prst="rect">
            <a:avLst/>
          </a:prstGeom>
        </p:spPr>
      </p:pic>
      <p:pic>
        <p:nvPicPr>
          <p:cNvPr id="32" name="Picture 31" descr="lower banner-12.png">
            <a:extLst>
              <a:ext uri="{FF2B5EF4-FFF2-40B4-BE49-F238E27FC236}">
                <a16:creationId xmlns:a16="http://schemas.microsoft.com/office/drawing/2014/main" id="{CE1A52AA-5B04-D54E-A275-2CD9CD7B2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5195F6-3A72-794E-AA55-6F92CFF90BFC}"/>
              </a:ext>
            </a:extLst>
          </p:cNvPr>
          <p:cNvSpPr txBox="1"/>
          <p:nvPr/>
        </p:nvSpPr>
        <p:spPr>
          <a:xfrm>
            <a:off x="414748" y="1043443"/>
            <a:ext cx="45401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Corneal ulceration is a common problem in both veterinary and human ophthalmology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Ulcers can be complicated by pathogens resulting in infectious keratitis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Due to the rise of antibiotic resistance, development of improved treatment approaches are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Antimicrobial peptides (AMPs) are naturally occurring antibiotics and modulation of expression could represent a novel approach to treatment of infectious keratitis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 descr="A picture containing indoor, cup, sitting, plastic&#10;&#10;Description automatically generated">
            <a:extLst>
              <a:ext uri="{FF2B5EF4-FFF2-40B4-BE49-F238E27FC236}">
                <a16:creationId xmlns:a16="http://schemas.microsoft.com/office/drawing/2014/main" id="{81B59A43-5BDF-D449-B9E3-ED3A44172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105" y="97611"/>
            <a:ext cx="2082979" cy="1387522"/>
          </a:xfrm>
          <a:prstGeom prst="rect">
            <a:avLst/>
          </a:prstGeom>
        </p:spPr>
      </p:pic>
      <p:pic>
        <p:nvPicPr>
          <p:cNvPr id="11" name="Picture 10" descr="A close up&#10;&#10;Description automatically generated">
            <a:extLst>
              <a:ext uri="{FF2B5EF4-FFF2-40B4-BE49-F238E27FC236}">
                <a16:creationId xmlns:a16="http://schemas.microsoft.com/office/drawing/2014/main" id="{721AE55C-1C33-EA4A-960E-D30D18321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784" y="1532238"/>
            <a:ext cx="2138868" cy="1424751"/>
          </a:xfrm>
          <a:prstGeom prst="rect">
            <a:avLst/>
          </a:prstGeom>
        </p:spPr>
      </p:pic>
      <p:pic>
        <p:nvPicPr>
          <p:cNvPr id="13" name="Picture 12" descr="A close up of a persons face&#10;&#10;Description automatically generated">
            <a:extLst>
              <a:ext uri="{FF2B5EF4-FFF2-40B4-BE49-F238E27FC236}">
                <a16:creationId xmlns:a16="http://schemas.microsoft.com/office/drawing/2014/main" id="{8F494843-89E2-DA4C-A097-28B410F10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05" y="3044499"/>
            <a:ext cx="2138868" cy="14247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403631-D485-414B-BAFF-00D68EB960C5}"/>
              </a:ext>
            </a:extLst>
          </p:cNvPr>
          <p:cNvSpPr txBox="1"/>
          <p:nvPr/>
        </p:nvSpPr>
        <p:spPr>
          <a:xfrm>
            <a:off x="7421131" y="4286180"/>
            <a:ext cx="1657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Brian Leonard</a:t>
            </a:r>
          </a:p>
        </p:txBody>
      </p:sp>
    </p:spTree>
    <p:extLst>
      <p:ext uri="{BB962C8B-B14F-4D97-AF65-F5344CB8AC3E}">
        <p14:creationId xmlns:p14="http://schemas.microsoft.com/office/powerpoint/2010/main" val="215640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lower banner-12.png">
            <a:extLst>
              <a:ext uri="{FF2B5EF4-FFF2-40B4-BE49-F238E27FC236}">
                <a16:creationId xmlns:a16="http://schemas.microsoft.com/office/drawing/2014/main" id="{C9F3B798-DA98-CD43-8F00-C798ED2CB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D863D2-9542-9C41-AA34-019FBC944B4C}"/>
              </a:ext>
            </a:extLst>
          </p:cNvPr>
          <p:cNvSpPr txBox="1"/>
          <p:nvPr/>
        </p:nvSpPr>
        <p:spPr>
          <a:xfrm>
            <a:off x="390293" y="178420"/>
            <a:ext cx="345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Arial" panose="020B0604020202020204" pitchFamily="34" charset="0"/>
              </a:rPr>
              <a:t>What are AMPs?</a:t>
            </a:r>
            <a:endParaRPr lang="en-US" sz="3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CE0E7-FE03-7049-A802-98CF5ADCB630}"/>
              </a:ext>
            </a:extLst>
          </p:cNvPr>
          <p:cNvSpPr txBox="1"/>
          <p:nvPr/>
        </p:nvSpPr>
        <p:spPr>
          <a:xfrm>
            <a:off x="5134831" y="3958815"/>
            <a:ext cx="40935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/>
              </a:rPr>
              <a:t>http://2017.igem.org/Team:XJTLU-CHINA/PeptideProduction</a:t>
            </a:r>
            <a:r>
              <a:rPr lang="en-US" sz="900" dirty="0"/>
              <a:t> </a:t>
            </a:r>
          </a:p>
        </p:txBody>
      </p:sp>
      <p:pic>
        <p:nvPicPr>
          <p:cNvPr id="32" name="Picture 31" descr="GREY UCD_seal-05.png">
            <a:extLst>
              <a:ext uri="{FF2B5EF4-FFF2-40B4-BE49-F238E27FC236}">
                <a16:creationId xmlns:a16="http://schemas.microsoft.com/office/drawing/2014/main" id="{BD9B3C02-6D1B-BA47-9AE8-912727CF5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6" y="2407561"/>
            <a:ext cx="2082978" cy="2102094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069E06F-A1E6-B744-926E-24A41710F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87614" y="565674"/>
            <a:ext cx="4440040" cy="31235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63DBF-5C2F-2B4D-BE56-381BA0C7DC58}"/>
              </a:ext>
            </a:extLst>
          </p:cNvPr>
          <p:cNvSpPr txBox="1"/>
          <p:nvPr/>
        </p:nvSpPr>
        <p:spPr>
          <a:xfrm>
            <a:off x="390293" y="944146"/>
            <a:ext cx="47278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Expressed by epithelial cells and leukocytes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Functions: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Direct antimicrobial killing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Immunomodulation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Many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Expression is constitutive or inducible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AMPs relevant to the cornea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Cathelicidin (LL-37)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000" dirty="0"/>
              <a:t>β</a:t>
            </a:r>
            <a:r>
              <a:rPr lang="en-US" sz="2000" dirty="0"/>
              <a:t>-defensins (hBD 1-3)</a:t>
            </a:r>
          </a:p>
        </p:txBody>
      </p:sp>
    </p:spTree>
    <p:extLst>
      <p:ext uri="{BB962C8B-B14F-4D97-AF65-F5344CB8AC3E}">
        <p14:creationId xmlns:p14="http://schemas.microsoft.com/office/powerpoint/2010/main" val="35971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EY UCD_seal-05.png">
            <a:extLst>
              <a:ext uri="{FF2B5EF4-FFF2-40B4-BE49-F238E27FC236}">
                <a16:creationId xmlns:a16="http://schemas.microsoft.com/office/drawing/2014/main" id="{1203D0C4-1E50-0B4C-B5C2-4B0A2ADD9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6" y="2407561"/>
            <a:ext cx="2082978" cy="2102094"/>
          </a:xfrm>
          <a:prstGeom prst="rect">
            <a:avLst/>
          </a:prstGeom>
        </p:spPr>
      </p:pic>
      <p:pic>
        <p:nvPicPr>
          <p:cNvPr id="16" name="Picture 15" descr="lower banner-12.png">
            <a:extLst>
              <a:ext uri="{FF2B5EF4-FFF2-40B4-BE49-F238E27FC236}">
                <a16:creationId xmlns:a16="http://schemas.microsoft.com/office/drawing/2014/main" id="{14CBE52C-1375-3E41-A8F4-80A928684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C956D-E262-6A4D-9910-4F5485A18DF6}"/>
              </a:ext>
            </a:extLst>
          </p:cNvPr>
          <p:cNvSpPr txBox="1"/>
          <p:nvPr/>
        </p:nvSpPr>
        <p:spPr>
          <a:xfrm>
            <a:off x="117231" y="1101531"/>
            <a:ext cx="528431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Natural molecules can upregulate hBD3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Andrographolide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Oridonin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Isoliquiritigenin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Andrographolide</a:t>
            </a:r>
            <a:r>
              <a:rPr lang="en-US" sz="2000" dirty="0"/>
              <a:t> was able to increase hBD3 mRNA expression by 100-fold in human colonic cells</a:t>
            </a:r>
          </a:p>
          <a:p>
            <a:endParaRPr lang="en-US" sz="2000" i="1" dirty="0"/>
          </a:p>
          <a:p>
            <a:r>
              <a:rPr lang="en-US" sz="2000" i="1" dirty="0"/>
              <a:t>…What about in human corneal epithelial cells (</a:t>
            </a:r>
            <a:r>
              <a:rPr lang="en-US" sz="2000" i="1" dirty="0" err="1"/>
              <a:t>hTCEpi</a:t>
            </a:r>
            <a:r>
              <a:rPr lang="en-US" sz="2000" i="1" dirty="0"/>
              <a:t> cells)???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7FF0E-85A7-3E43-BBED-A4C46757A602}"/>
              </a:ext>
            </a:extLst>
          </p:cNvPr>
          <p:cNvSpPr txBox="1"/>
          <p:nvPr/>
        </p:nvSpPr>
        <p:spPr>
          <a:xfrm>
            <a:off x="212942" y="178420"/>
            <a:ext cx="2763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Arial" panose="020B0604020202020204" pitchFamily="34" charset="0"/>
              </a:rPr>
              <a:t>Introduction</a:t>
            </a:r>
            <a:endParaRPr lang="en-US" sz="3600" dirty="0">
              <a:latin typeface="+mj-lt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5BD80-7D6C-B14A-953D-132F3CD6C9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810"/>
          <a:stretch/>
        </p:blipFill>
        <p:spPr>
          <a:xfrm>
            <a:off x="5317008" y="150326"/>
            <a:ext cx="3824232" cy="1384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E8F127-D678-D34A-A085-33C4C5F1D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779" y="1850744"/>
            <a:ext cx="2270095" cy="239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5500-05FD-9545-9813-41BF9D1F80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46" y="138211"/>
            <a:ext cx="3309001" cy="5252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600" dirty="0"/>
              <a:t>Preliminary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5F7EA-E2C1-D14F-9CC4-7B7DBF616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490" y="2433250"/>
            <a:ext cx="3546363" cy="1675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8B402B-9532-854E-BD87-E58784EC2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100" y="633845"/>
            <a:ext cx="2659197" cy="2727381"/>
          </a:xfrm>
          <a:prstGeom prst="rect">
            <a:avLst/>
          </a:prstGeom>
        </p:spPr>
      </p:pic>
      <p:pic>
        <p:nvPicPr>
          <p:cNvPr id="20" name="Picture 19" descr="lower banner-12.png">
            <a:extLst>
              <a:ext uri="{FF2B5EF4-FFF2-40B4-BE49-F238E27FC236}">
                <a16:creationId xmlns:a16="http://schemas.microsoft.com/office/drawing/2014/main" id="{C58DE15D-896E-B444-9F2E-F721877A1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9DE95A-2268-5940-9503-3D8E27B2B1E4}"/>
              </a:ext>
            </a:extLst>
          </p:cNvPr>
          <p:cNvSpPr txBox="1"/>
          <p:nvPr/>
        </p:nvSpPr>
        <p:spPr>
          <a:xfrm>
            <a:off x="450915" y="4085965"/>
            <a:ext cx="5275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Figure 1b. Relative absorbance of hTCEpi cells treated with andrographolide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923BD-330C-BE48-A5F2-E998DA69B374}"/>
              </a:ext>
            </a:extLst>
          </p:cNvPr>
          <p:cNvSpPr txBox="1"/>
          <p:nvPr/>
        </p:nvSpPr>
        <p:spPr>
          <a:xfrm>
            <a:off x="6182821" y="3578133"/>
            <a:ext cx="2659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2. hBD3 mRNA expression in hTCEpi cells after treatment with andrographolide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ECAE0-B3F7-AD4B-B1B9-1CB1A4621B83}"/>
              </a:ext>
            </a:extLst>
          </p:cNvPr>
          <p:cNvSpPr txBox="1"/>
          <p:nvPr/>
        </p:nvSpPr>
        <p:spPr>
          <a:xfrm>
            <a:off x="346989" y="754753"/>
            <a:ext cx="472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D571F-D411-CD45-B798-29CE96A56235}"/>
              </a:ext>
            </a:extLst>
          </p:cNvPr>
          <p:cNvSpPr txBox="1"/>
          <p:nvPr/>
        </p:nvSpPr>
        <p:spPr>
          <a:xfrm>
            <a:off x="352815" y="2433250"/>
            <a:ext cx="472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F7630E-25E4-3B47-8A81-B043992B3B64}"/>
              </a:ext>
            </a:extLst>
          </p:cNvPr>
          <p:cNvSpPr txBox="1"/>
          <p:nvPr/>
        </p:nvSpPr>
        <p:spPr>
          <a:xfrm>
            <a:off x="5894570" y="664044"/>
            <a:ext cx="38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C5FDB84-5584-E143-A2C5-439AE93BFEF9}"/>
              </a:ext>
            </a:extLst>
          </p:cNvPr>
          <p:cNvCxnSpPr>
            <a:cxnSpLocks/>
          </p:cNvCxnSpPr>
          <p:nvPr/>
        </p:nvCxnSpPr>
        <p:spPr>
          <a:xfrm>
            <a:off x="5748639" y="663492"/>
            <a:ext cx="0" cy="3652793"/>
          </a:xfrm>
          <a:prstGeom prst="line">
            <a:avLst/>
          </a:prstGeom>
          <a:ln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DDEB173-782E-D740-AD79-7178789E2F69}"/>
              </a:ext>
            </a:extLst>
          </p:cNvPr>
          <p:cNvSpPr txBox="1"/>
          <p:nvPr/>
        </p:nvSpPr>
        <p:spPr>
          <a:xfrm>
            <a:off x="450915" y="2068345"/>
            <a:ext cx="4358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1a. Toxicity assays of andrographolide </a:t>
            </a:r>
            <a:r>
              <a:rPr lang="en-US" sz="1200" dirty="0" err="1"/>
              <a:t>hTCEpi</a:t>
            </a:r>
            <a:r>
              <a:rPr lang="en-US" sz="1200" dirty="0"/>
              <a:t> cells </a:t>
            </a:r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FE60ED7-1EE9-1D46-A07E-73ED2F466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16" y="777252"/>
            <a:ext cx="4707709" cy="120318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D44E78D-6E6D-7A44-856E-A15D4573E50E}"/>
              </a:ext>
            </a:extLst>
          </p:cNvPr>
          <p:cNvSpPr/>
          <p:nvPr/>
        </p:nvSpPr>
        <p:spPr>
          <a:xfrm>
            <a:off x="734816" y="777252"/>
            <a:ext cx="4707709" cy="1203187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1" grpId="0"/>
      <p:bldP spid="12" grpId="0"/>
      <p:bldP spid="1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5500-05FD-9545-9813-41BF9D1F80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5258" y="309738"/>
            <a:ext cx="2651351" cy="700087"/>
          </a:xfrm>
        </p:spPr>
        <p:txBody>
          <a:bodyPr>
            <a:normAutofit/>
          </a:bodyPr>
          <a:lstStyle/>
          <a:p>
            <a:r>
              <a:rPr lang="en-US" sz="3600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77CEE-BB5C-B94D-931F-BAF09268BD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511" y="1823296"/>
            <a:ext cx="8245865" cy="1806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Treatment of hTCEpi cells with andrographolide </a:t>
            </a:r>
            <a:r>
              <a:rPr lang="en-US" sz="2800" i="1" dirty="0"/>
              <a:t>in vitro </a:t>
            </a:r>
            <a:r>
              <a:rPr lang="en-US" sz="2800" dirty="0"/>
              <a:t>will upregulate hBD3 peptide expression in a dose-dependent manner when compared with vehicle  controls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9" name="Picture 18" descr="GREY UCD_seal-05.png">
            <a:extLst>
              <a:ext uri="{FF2B5EF4-FFF2-40B4-BE49-F238E27FC236}">
                <a16:creationId xmlns:a16="http://schemas.microsoft.com/office/drawing/2014/main" id="{191DE8FB-EB2B-8A4C-9274-38FA3DD08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6" y="2407561"/>
            <a:ext cx="2082978" cy="2102094"/>
          </a:xfrm>
          <a:prstGeom prst="rect">
            <a:avLst/>
          </a:prstGeom>
        </p:spPr>
      </p:pic>
      <p:pic>
        <p:nvPicPr>
          <p:cNvPr id="20" name="Picture 19" descr="lower banner-12.png">
            <a:extLst>
              <a:ext uri="{FF2B5EF4-FFF2-40B4-BE49-F238E27FC236}">
                <a16:creationId xmlns:a16="http://schemas.microsoft.com/office/drawing/2014/main" id="{728DA80A-87DF-0948-A99D-E6D91EE5B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1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B1079-FD34-D24F-8FE6-EE948D8751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92716"/>
            <a:ext cx="2307771" cy="586740"/>
          </a:xfrm>
        </p:spPr>
        <p:txBody>
          <a:bodyPr>
            <a:noAutofit/>
          </a:bodyPr>
          <a:lstStyle/>
          <a:p>
            <a:r>
              <a:rPr lang="en-US" sz="3600" dirty="0"/>
              <a:t>Methods</a:t>
            </a:r>
          </a:p>
        </p:txBody>
      </p:sp>
      <p:pic>
        <p:nvPicPr>
          <p:cNvPr id="14" name="Picture 13" descr="GREY UCD_seal-05.png">
            <a:extLst>
              <a:ext uri="{FF2B5EF4-FFF2-40B4-BE49-F238E27FC236}">
                <a16:creationId xmlns:a16="http://schemas.microsoft.com/office/drawing/2014/main" id="{DB609775-436A-B246-8C11-F3B3159C1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6" y="2407561"/>
            <a:ext cx="2082978" cy="2102094"/>
          </a:xfrm>
          <a:prstGeom prst="rect">
            <a:avLst/>
          </a:prstGeom>
        </p:spPr>
      </p:pic>
      <p:pic>
        <p:nvPicPr>
          <p:cNvPr id="16" name="Picture 15" descr="lower banner-12.png">
            <a:extLst>
              <a:ext uri="{FF2B5EF4-FFF2-40B4-BE49-F238E27FC236}">
                <a16:creationId xmlns:a16="http://schemas.microsoft.com/office/drawing/2014/main" id="{6666D352-DFD3-CE46-94F4-B11774B0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A226BB-2EDC-D348-9899-00D419E4727C}"/>
              </a:ext>
            </a:extLst>
          </p:cNvPr>
          <p:cNvSpPr txBox="1"/>
          <p:nvPr/>
        </p:nvSpPr>
        <p:spPr>
          <a:xfrm>
            <a:off x="374949" y="1358465"/>
            <a:ext cx="5535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Grew hTCEpi cells to near confluence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Treated hTCEpi cells with andrographolide for 48 hours at a range of concentrations (10-100</a:t>
            </a:r>
            <a:r>
              <a:rPr lang="en-US" sz="2000" dirty="0">
                <a:sym typeface="Symbol" pitchFamily="2" charset="2"/>
              </a:rPr>
              <a:t></a:t>
            </a:r>
            <a:r>
              <a:rPr lang="en-US" sz="2000" dirty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Dimethyl sulfoxide (DMSO) was the vehicle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Collected cell culture supernatant and quantified peptide expression using </a:t>
            </a:r>
            <a:r>
              <a:rPr lang="el-GR" sz="2000" dirty="0"/>
              <a:t>β-</a:t>
            </a:r>
            <a:r>
              <a:rPr lang="en-US" sz="2000" dirty="0"/>
              <a:t>defensin 3 ELISA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445A34-38B3-7043-A4BF-734ED4EA5D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0" t="5441" r="2519" b="1561"/>
          <a:stretch/>
        </p:blipFill>
        <p:spPr>
          <a:xfrm>
            <a:off x="5910925" y="129755"/>
            <a:ext cx="3216729" cy="4379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F9F6A-E4B7-7E4D-8576-6F0E409F8E16}"/>
              </a:ext>
            </a:extLst>
          </p:cNvPr>
          <p:cNvSpPr txBox="1"/>
          <p:nvPr/>
        </p:nvSpPr>
        <p:spPr>
          <a:xfrm>
            <a:off x="5910924" y="4320501"/>
            <a:ext cx="32167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/>
              </a:rPr>
              <a:t>https://www.phoenixpeptide.com/doc/protocol/EK-072-38.pdf</a:t>
            </a:r>
            <a:r>
              <a:rPr lang="en-US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742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FB518-E2CB-6349-892C-926E394B6B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4365" y="313373"/>
            <a:ext cx="1934029" cy="586740"/>
          </a:xfrm>
        </p:spPr>
        <p:txBody>
          <a:bodyPr>
            <a:noAutofit/>
          </a:bodyPr>
          <a:lstStyle/>
          <a:p>
            <a:r>
              <a:rPr lang="en-US" sz="3600" dirty="0"/>
              <a:t>Results</a:t>
            </a:r>
          </a:p>
        </p:txBody>
      </p:sp>
      <p:pic>
        <p:nvPicPr>
          <p:cNvPr id="18" name="Picture 17" descr="GREY UCD_seal-05.png">
            <a:extLst>
              <a:ext uri="{FF2B5EF4-FFF2-40B4-BE49-F238E27FC236}">
                <a16:creationId xmlns:a16="http://schemas.microsoft.com/office/drawing/2014/main" id="{DA2307F3-F1AF-324E-8240-E411AFBD9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676" y="2407561"/>
            <a:ext cx="2082978" cy="2102094"/>
          </a:xfrm>
          <a:prstGeom prst="rect">
            <a:avLst/>
          </a:prstGeom>
        </p:spPr>
      </p:pic>
      <p:pic>
        <p:nvPicPr>
          <p:cNvPr id="20" name="Picture 19" descr="lower banner-12.png">
            <a:extLst>
              <a:ext uri="{FF2B5EF4-FFF2-40B4-BE49-F238E27FC236}">
                <a16:creationId xmlns:a16="http://schemas.microsoft.com/office/drawing/2014/main" id="{2111BC29-EA8F-274F-9494-0E582B4D8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0"/>
            <a:ext cx="9144000" cy="586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76A90-E377-DD45-89E3-8FB0240E3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932" y="483799"/>
            <a:ext cx="3385820" cy="38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21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1723</Words>
  <Application>Microsoft Macintosh PowerPoint</Application>
  <PresentationFormat>On-screen Show (16:9)</PresentationFormat>
  <Paragraphs>175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Modulation of antimicrobial peptide expression as a novel approach for treating infectious keratitis</vt:lpstr>
      <vt:lpstr>PowerPoint Presentation</vt:lpstr>
      <vt:lpstr>Introduction</vt:lpstr>
      <vt:lpstr>PowerPoint Presentation</vt:lpstr>
      <vt:lpstr>PowerPoint Presentation</vt:lpstr>
      <vt:lpstr>Preliminary Data</vt:lpstr>
      <vt:lpstr>Hypothesis</vt:lpstr>
      <vt:lpstr>Methods</vt:lpstr>
      <vt:lpstr>Results</vt:lpstr>
      <vt:lpstr>Significance and Future Plans </vt:lpstr>
      <vt:lpstr>Acknowledgements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Modulation of antimicrobial peptide expression as a novel approach for treating infectious keratitis</dc:title>
  <dc:creator>Allison Hoban Shannon</dc:creator>
  <cp:lastModifiedBy>Allison Hoban Shannon</cp:lastModifiedBy>
  <cp:revision>53</cp:revision>
  <dcterms:created xsi:type="dcterms:W3CDTF">2020-07-21T17:26:07Z</dcterms:created>
  <dcterms:modified xsi:type="dcterms:W3CDTF">2020-09-08T20:32:06Z</dcterms:modified>
</cp:coreProperties>
</file>