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7" r:id="rId2"/>
    <p:sldId id="259" r:id="rId3"/>
    <p:sldId id="290" r:id="rId4"/>
    <p:sldId id="291" r:id="rId5"/>
    <p:sldId id="263" r:id="rId6"/>
    <p:sldId id="271" r:id="rId7"/>
    <p:sldId id="270" r:id="rId8"/>
    <p:sldId id="266" r:id="rId9"/>
    <p:sldId id="267" r:id="rId10"/>
    <p:sldId id="275" r:id="rId11"/>
    <p:sldId id="274" r:id="rId12"/>
    <p:sldId id="276" r:id="rId13"/>
    <p:sldId id="277" r:id="rId14"/>
    <p:sldId id="286" r:id="rId15"/>
    <p:sldId id="268" r:id="rId16"/>
    <p:sldId id="293" r:id="rId17"/>
    <p:sldId id="292" r:id="rId18"/>
    <p:sldId id="294" r:id="rId19"/>
    <p:sldId id="287" r:id="rId20"/>
    <p:sldId id="289" r:id="rId21"/>
    <p:sldId id="272" r:id="rId22"/>
    <p:sldId id="26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442A"/>
    <a:srgbClr val="1502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05"/>
    <p:restoredTop sz="79094" autoAdjust="0"/>
  </p:normalViewPr>
  <p:slideViewPr>
    <p:cSldViewPr snapToGrid="0" snapToObjects="1">
      <p:cViewPr>
        <p:scale>
          <a:sx n="98" d="100"/>
          <a:sy n="98" d="100"/>
        </p:scale>
        <p:origin x="-88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158587-8874-5A4D-BD71-C52F3D5B483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E88DF68-5F3C-AC46-9873-9913303D58DF}">
      <dgm:prSet/>
      <dgm:spPr/>
      <dgm:t>
        <a:bodyPr/>
        <a:lstStyle/>
        <a:p>
          <a:r>
            <a:rPr lang="en-US" dirty="0"/>
            <a:t>Eye Tracking</a:t>
          </a:r>
        </a:p>
      </dgm:t>
    </dgm:pt>
    <dgm:pt modelId="{A6C81AF2-A10D-764B-A2D4-2C1EB838DB30}" type="parTrans" cxnId="{8C9EAC5D-79C4-9D4A-A576-98B942A06625}">
      <dgm:prSet/>
      <dgm:spPr/>
      <dgm:t>
        <a:bodyPr/>
        <a:lstStyle/>
        <a:p>
          <a:endParaRPr lang="en-US"/>
        </a:p>
      </dgm:t>
    </dgm:pt>
    <dgm:pt modelId="{B6C98E03-CF5C-C04A-BBEF-6F5B378B14B7}" type="sibTrans" cxnId="{8C9EAC5D-79C4-9D4A-A576-98B942A06625}">
      <dgm:prSet/>
      <dgm:spPr/>
      <dgm:t>
        <a:bodyPr/>
        <a:lstStyle/>
        <a:p>
          <a:endParaRPr lang="en-US"/>
        </a:p>
      </dgm:t>
    </dgm:pt>
    <dgm:pt modelId="{A47175CB-7A53-5745-961A-EEBAD46C952F}">
      <dgm:prSet/>
      <dgm:spPr/>
      <dgm:t>
        <a:bodyPr/>
        <a:lstStyle/>
        <a:p>
          <a:r>
            <a:rPr lang="en-US" dirty="0"/>
            <a:t>New Behavioral Task</a:t>
          </a:r>
        </a:p>
      </dgm:t>
    </dgm:pt>
    <dgm:pt modelId="{E78807F4-A580-C748-8A60-432F2368B824}" type="parTrans" cxnId="{B7172F68-6F59-5147-905F-034193B01BEE}">
      <dgm:prSet/>
      <dgm:spPr/>
      <dgm:t>
        <a:bodyPr/>
        <a:lstStyle/>
        <a:p>
          <a:endParaRPr lang="en-US"/>
        </a:p>
      </dgm:t>
    </dgm:pt>
    <dgm:pt modelId="{FB437EE7-9E1D-224D-81ED-D53D3D536A37}" type="sibTrans" cxnId="{B7172F68-6F59-5147-905F-034193B01BEE}">
      <dgm:prSet/>
      <dgm:spPr/>
      <dgm:t>
        <a:bodyPr/>
        <a:lstStyle/>
        <a:p>
          <a:endParaRPr lang="en-US"/>
        </a:p>
      </dgm:t>
    </dgm:pt>
    <dgm:pt modelId="{46A05A91-EF11-7346-953F-6D7E7EF12B8A}">
      <dgm:prSet/>
      <dgm:spPr/>
      <dgm:t>
        <a:bodyPr/>
        <a:lstStyle/>
        <a:p>
          <a:r>
            <a:rPr lang="en-US" b="0" i="0" dirty="0">
              <a:solidFill>
                <a:schemeClr val="tx1"/>
              </a:solidFill>
            </a:rPr>
            <a:t>Develop a pipeline for processing and analyzing longitudinal eye-tracking data from the initial Conte Center cohort. </a:t>
          </a:r>
          <a:endParaRPr lang="en-US" dirty="0">
            <a:solidFill>
              <a:schemeClr val="tx1"/>
            </a:solidFill>
          </a:endParaRPr>
        </a:p>
      </dgm:t>
    </dgm:pt>
    <dgm:pt modelId="{3C696C1E-CFD2-FC4C-90DF-8753B72A4A09}" type="parTrans" cxnId="{02E89D75-2AEC-184D-A8BB-BFF4DA46E622}">
      <dgm:prSet/>
      <dgm:spPr/>
      <dgm:t>
        <a:bodyPr/>
        <a:lstStyle/>
        <a:p>
          <a:endParaRPr lang="en-US"/>
        </a:p>
      </dgm:t>
    </dgm:pt>
    <dgm:pt modelId="{8BDD91B7-2698-EE4B-951D-E10C4C22CDC5}" type="sibTrans" cxnId="{02E89D75-2AEC-184D-A8BB-BFF4DA46E622}">
      <dgm:prSet/>
      <dgm:spPr/>
      <dgm:t>
        <a:bodyPr/>
        <a:lstStyle/>
        <a:p>
          <a:endParaRPr lang="en-US"/>
        </a:p>
      </dgm:t>
    </dgm:pt>
    <dgm:pt modelId="{0338971B-E626-7246-9304-2AF8523D7188}">
      <dgm:prSet/>
      <dgm:spPr/>
      <dgm:t>
        <a:bodyPr/>
        <a:lstStyle/>
        <a:p>
          <a:r>
            <a:rPr lang="en-US" b="0" i="0" dirty="0">
              <a:solidFill>
                <a:schemeClr val="tx1"/>
              </a:solidFill>
            </a:rPr>
            <a:t>Design and pilot a new behavioral task to further probe differences in social attention between MIA and control groups.</a:t>
          </a:r>
          <a:endParaRPr lang="en-US" dirty="0">
            <a:solidFill>
              <a:schemeClr val="tx1"/>
            </a:solidFill>
          </a:endParaRPr>
        </a:p>
      </dgm:t>
    </dgm:pt>
    <dgm:pt modelId="{DFDEBE82-AD10-EC46-AB13-52B57031C8D9}" type="sibTrans" cxnId="{BF154B2D-06D1-FC42-ABEB-3305EDD0BBBA}">
      <dgm:prSet/>
      <dgm:spPr/>
      <dgm:t>
        <a:bodyPr/>
        <a:lstStyle/>
        <a:p>
          <a:endParaRPr lang="en-US"/>
        </a:p>
      </dgm:t>
    </dgm:pt>
    <dgm:pt modelId="{1C1DCCDC-D2A2-0945-8C82-9381CA5F69BD}" type="parTrans" cxnId="{BF154B2D-06D1-FC42-ABEB-3305EDD0BBBA}">
      <dgm:prSet/>
      <dgm:spPr/>
      <dgm:t>
        <a:bodyPr/>
        <a:lstStyle/>
        <a:p>
          <a:endParaRPr lang="en-US"/>
        </a:p>
      </dgm:t>
    </dgm:pt>
    <dgm:pt modelId="{AC39CA4F-9050-E74C-BF88-5EA536646F0E}" type="pres">
      <dgm:prSet presAssocID="{60158587-8874-5A4D-BD71-C52F3D5B483C}" presName="Name0" presStyleCnt="0">
        <dgm:presLayoutVars>
          <dgm:dir/>
          <dgm:animLvl val="lvl"/>
          <dgm:resizeHandles val="exact"/>
        </dgm:presLayoutVars>
      </dgm:prSet>
      <dgm:spPr/>
    </dgm:pt>
    <dgm:pt modelId="{6B6028E4-6656-0C47-840F-CAC7C3492A1D}" type="pres">
      <dgm:prSet presAssocID="{6E88DF68-5F3C-AC46-9873-9913303D58DF}" presName="composite" presStyleCnt="0"/>
      <dgm:spPr/>
    </dgm:pt>
    <dgm:pt modelId="{1AF65DEB-2B99-E547-9878-E3291785144E}" type="pres">
      <dgm:prSet presAssocID="{6E88DF68-5F3C-AC46-9873-9913303D58DF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8E9CCC65-7E97-594C-B499-DBB008DAB367}" type="pres">
      <dgm:prSet presAssocID="{6E88DF68-5F3C-AC46-9873-9913303D58DF}" presName="desTx" presStyleLbl="alignAccFollowNode1" presStyleIdx="0" presStyleCnt="2">
        <dgm:presLayoutVars>
          <dgm:bulletEnabled val="1"/>
        </dgm:presLayoutVars>
      </dgm:prSet>
      <dgm:spPr/>
    </dgm:pt>
    <dgm:pt modelId="{79C23ACE-6D82-6F46-83A4-36C37B88BB2D}" type="pres">
      <dgm:prSet presAssocID="{B6C98E03-CF5C-C04A-BBEF-6F5B378B14B7}" presName="space" presStyleCnt="0"/>
      <dgm:spPr/>
    </dgm:pt>
    <dgm:pt modelId="{9CC3B67A-1F01-7A4C-A70C-A3A2235D183F}" type="pres">
      <dgm:prSet presAssocID="{A47175CB-7A53-5745-961A-EEBAD46C952F}" presName="composite" presStyleCnt="0"/>
      <dgm:spPr/>
    </dgm:pt>
    <dgm:pt modelId="{F80E46D9-57FE-614A-A436-F3FFD0441CB1}" type="pres">
      <dgm:prSet presAssocID="{A47175CB-7A53-5745-961A-EEBAD46C952F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0C4EA8CB-1F14-CD49-9540-569530012EA1}" type="pres">
      <dgm:prSet presAssocID="{A47175CB-7A53-5745-961A-EEBAD46C952F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BF154B2D-06D1-FC42-ABEB-3305EDD0BBBA}" srcId="{A47175CB-7A53-5745-961A-EEBAD46C952F}" destId="{0338971B-E626-7246-9304-2AF8523D7188}" srcOrd="0" destOrd="0" parTransId="{1C1DCCDC-D2A2-0945-8C82-9381CA5F69BD}" sibTransId="{DFDEBE82-AD10-EC46-AB13-52B57031C8D9}"/>
    <dgm:cxn modelId="{209DF93C-D8FD-8E4C-A086-6BC4507E1946}" type="presOf" srcId="{A47175CB-7A53-5745-961A-EEBAD46C952F}" destId="{F80E46D9-57FE-614A-A436-F3FFD0441CB1}" srcOrd="0" destOrd="0" presId="urn:microsoft.com/office/officeart/2005/8/layout/hList1"/>
    <dgm:cxn modelId="{8C9EAC5D-79C4-9D4A-A576-98B942A06625}" srcId="{60158587-8874-5A4D-BD71-C52F3D5B483C}" destId="{6E88DF68-5F3C-AC46-9873-9913303D58DF}" srcOrd="0" destOrd="0" parTransId="{A6C81AF2-A10D-764B-A2D4-2C1EB838DB30}" sibTransId="{B6C98E03-CF5C-C04A-BBEF-6F5B378B14B7}"/>
    <dgm:cxn modelId="{B7172F68-6F59-5147-905F-034193B01BEE}" srcId="{60158587-8874-5A4D-BD71-C52F3D5B483C}" destId="{A47175CB-7A53-5745-961A-EEBAD46C952F}" srcOrd="1" destOrd="0" parTransId="{E78807F4-A580-C748-8A60-432F2368B824}" sibTransId="{FB437EE7-9E1D-224D-81ED-D53D3D536A37}"/>
    <dgm:cxn modelId="{0DC66273-32D4-5946-90BB-5596732AEB62}" type="presOf" srcId="{60158587-8874-5A4D-BD71-C52F3D5B483C}" destId="{AC39CA4F-9050-E74C-BF88-5EA536646F0E}" srcOrd="0" destOrd="0" presId="urn:microsoft.com/office/officeart/2005/8/layout/hList1"/>
    <dgm:cxn modelId="{02E89D75-2AEC-184D-A8BB-BFF4DA46E622}" srcId="{6E88DF68-5F3C-AC46-9873-9913303D58DF}" destId="{46A05A91-EF11-7346-953F-6D7E7EF12B8A}" srcOrd="0" destOrd="0" parTransId="{3C696C1E-CFD2-FC4C-90DF-8753B72A4A09}" sibTransId="{8BDD91B7-2698-EE4B-951D-E10C4C22CDC5}"/>
    <dgm:cxn modelId="{67B42187-B4D4-0240-8249-A1D1F8A01354}" type="presOf" srcId="{46A05A91-EF11-7346-953F-6D7E7EF12B8A}" destId="{8E9CCC65-7E97-594C-B499-DBB008DAB367}" srcOrd="0" destOrd="0" presId="urn:microsoft.com/office/officeart/2005/8/layout/hList1"/>
    <dgm:cxn modelId="{4989D2D5-45E0-C14C-9138-1C1A33E8829C}" type="presOf" srcId="{0338971B-E626-7246-9304-2AF8523D7188}" destId="{0C4EA8CB-1F14-CD49-9540-569530012EA1}" srcOrd="0" destOrd="0" presId="urn:microsoft.com/office/officeart/2005/8/layout/hList1"/>
    <dgm:cxn modelId="{BC410BEA-D06D-9945-99B2-CE9BBBE8C4D1}" type="presOf" srcId="{6E88DF68-5F3C-AC46-9873-9913303D58DF}" destId="{1AF65DEB-2B99-E547-9878-E3291785144E}" srcOrd="0" destOrd="0" presId="urn:microsoft.com/office/officeart/2005/8/layout/hList1"/>
    <dgm:cxn modelId="{97BFEE6D-5B45-594C-AC73-2655083C93D6}" type="presParOf" srcId="{AC39CA4F-9050-E74C-BF88-5EA536646F0E}" destId="{6B6028E4-6656-0C47-840F-CAC7C3492A1D}" srcOrd="0" destOrd="0" presId="urn:microsoft.com/office/officeart/2005/8/layout/hList1"/>
    <dgm:cxn modelId="{17DDA303-FF2D-7C46-971D-804276F9FD79}" type="presParOf" srcId="{6B6028E4-6656-0C47-840F-CAC7C3492A1D}" destId="{1AF65DEB-2B99-E547-9878-E3291785144E}" srcOrd="0" destOrd="0" presId="urn:microsoft.com/office/officeart/2005/8/layout/hList1"/>
    <dgm:cxn modelId="{76C525F8-5D01-0846-9115-0923989A4E85}" type="presParOf" srcId="{6B6028E4-6656-0C47-840F-CAC7C3492A1D}" destId="{8E9CCC65-7E97-594C-B499-DBB008DAB367}" srcOrd="1" destOrd="0" presId="urn:microsoft.com/office/officeart/2005/8/layout/hList1"/>
    <dgm:cxn modelId="{BEDB481E-A992-9D42-87DB-72AE0E0C66F1}" type="presParOf" srcId="{AC39CA4F-9050-E74C-BF88-5EA536646F0E}" destId="{79C23ACE-6D82-6F46-83A4-36C37B88BB2D}" srcOrd="1" destOrd="0" presId="urn:microsoft.com/office/officeart/2005/8/layout/hList1"/>
    <dgm:cxn modelId="{FB732E39-5487-8642-A123-E56B9BD5913A}" type="presParOf" srcId="{AC39CA4F-9050-E74C-BF88-5EA536646F0E}" destId="{9CC3B67A-1F01-7A4C-A70C-A3A2235D183F}" srcOrd="2" destOrd="0" presId="urn:microsoft.com/office/officeart/2005/8/layout/hList1"/>
    <dgm:cxn modelId="{632A47A0-51AC-384B-9001-7A38B29F63A5}" type="presParOf" srcId="{9CC3B67A-1F01-7A4C-A70C-A3A2235D183F}" destId="{F80E46D9-57FE-614A-A436-F3FFD0441CB1}" srcOrd="0" destOrd="0" presId="urn:microsoft.com/office/officeart/2005/8/layout/hList1"/>
    <dgm:cxn modelId="{5F60073E-B5B4-8B4B-8ED0-517132851E86}" type="presParOf" srcId="{9CC3B67A-1F01-7A4C-A70C-A3A2235D183F}" destId="{0C4EA8CB-1F14-CD49-9540-569530012EA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0CAEBF-4B83-F749-9CA6-F9984A53DD4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38E0AD-1AA3-C74F-BC8C-EEB6E96B680E}">
      <dgm:prSet custT="1"/>
      <dgm:spPr/>
      <dgm:t>
        <a:bodyPr/>
        <a:lstStyle/>
        <a:p>
          <a:r>
            <a:rPr lang="en-US" sz="5400" dirty="0"/>
            <a:t>Eye Tracking and Social Behavior</a:t>
          </a:r>
        </a:p>
      </dgm:t>
    </dgm:pt>
    <dgm:pt modelId="{2949C214-85CB-164D-8147-4C7B63289FA3}" type="parTrans" cxnId="{85A059E0-1326-C94D-A8BF-7229327EC718}">
      <dgm:prSet/>
      <dgm:spPr/>
      <dgm:t>
        <a:bodyPr/>
        <a:lstStyle/>
        <a:p>
          <a:endParaRPr lang="en-US"/>
        </a:p>
      </dgm:t>
    </dgm:pt>
    <dgm:pt modelId="{DBD2375A-6E44-354A-9FB1-BB830F7DE95F}" type="sibTrans" cxnId="{85A059E0-1326-C94D-A8BF-7229327EC718}">
      <dgm:prSet/>
      <dgm:spPr/>
      <dgm:t>
        <a:bodyPr/>
        <a:lstStyle/>
        <a:p>
          <a:endParaRPr lang="en-US"/>
        </a:p>
      </dgm:t>
    </dgm:pt>
    <dgm:pt modelId="{7AD02DC6-D8D1-9542-8A49-33C5C11183EB}" type="pres">
      <dgm:prSet presAssocID="{810CAEBF-4B83-F749-9CA6-F9984A53DD4C}" presName="linear" presStyleCnt="0">
        <dgm:presLayoutVars>
          <dgm:animLvl val="lvl"/>
          <dgm:resizeHandles val="exact"/>
        </dgm:presLayoutVars>
      </dgm:prSet>
      <dgm:spPr/>
    </dgm:pt>
    <dgm:pt modelId="{D3C923E8-F1F5-3448-BFF6-BEC559595365}" type="pres">
      <dgm:prSet presAssocID="{A338E0AD-1AA3-C74F-BC8C-EEB6E96B680E}" presName="parentText" presStyleLbl="node1" presStyleIdx="0" presStyleCnt="1" custLinFactNeighborY="2253">
        <dgm:presLayoutVars>
          <dgm:chMax val="0"/>
          <dgm:bulletEnabled val="1"/>
        </dgm:presLayoutVars>
      </dgm:prSet>
      <dgm:spPr/>
    </dgm:pt>
  </dgm:ptLst>
  <dgm:cxnLst>
    <dgm:cxn modelId="{4D3EB272-595B-5045-A520-2939FFD6D680}" type="presOf" srcId="{A338E0AD-1AA3-C74F-BC8C-EEB6E96B680E}" destId="{D3C923E8-F1F5-3448-BFF6-BEC559595365}" srcOrd="0" destOrd="0" presId="urn:microsoft.com/office/officeart/2005/8/layout/vList2"/>
    <dgm:cxn modelId="{8D8C49AA-AD18-9B4D-83C3-494AC9D1A695}" type="presOf" srcId="{810CAEBF-4B83-F749-9CA6-F9984A53DD4C}" destId="{7AD02DC6-D8D1-9542-8A49-33C5C11183EB}" srcOrd="0" destOrd="0" presId="urn:microsoft.com/office/officeart/2005/8/layout/vList2"/>
    <dgm:cxn modelId="{85A059E0-1326-C94D-A8BF-7229327EC718}" srcId="{810CAEBF-4B83-F749-9CA6-F9984A53DD4C}" destId="{A338E0AD-1AA3-C74F-BC8C-EEB6E96B680E}" srcOrd="0" destOrd="0" parTransId="{2949C214-85CB-164D-8147-4C7B63289FA3}" sibTransId="{DBD2375A-6E44-354A-9FB1-BB830F7DE95F}"/>
    <dgm:cxn modelId="{C78B168F-42CE-5044-9BF5-3E541EF9B421}" type="presParOf" srcId="{7AD02DC6-D8D1-9542-8A49-33C5C11183EB}" destId="{D3C923E8-F1F5-3448-BFF6-BEC55959536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0CAEBF-4B83-F749-9CA6-F9984A53DD4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38E0AD-1AA3-C74F-BC8C-EEB6E96B680E}">
      <dgm:prSet custT="1"/>
      <dgm:spPr/>
      <dgm:t>
        <a:bodyPr/>
        <a:lstStyle/>
        <a:p>
          <a:r>
            <a:rPr lang="en-US" sz="5400" dirty="0"/>
            <a:t>Social Valuation Task Development</a:t>
          </a:r>
        </a:p>
      </dgm:t>
    </dgm:pt>
    <dgm:pt modelId="{2949C214-85CB-164D-8147-4C7B63289FA3}" type="parTrans" cxnId="{85A059E0-1326-C94D-A8BF-7229327EC718}">
      <dgm:prSet/>
      <dgm:spPr/>
      <dgm:t>
        <a:bodyPr/>
        <a:lstStyle/>
        <a:p>
          <a:endParaRPr lang="en-US"/>
        </a:p>
      </dgm:t>
    </dgm:pt>
    <dgm:pt modelId="{DBD2375A-6E44-354A-9FB1-BB830F7DE95F}" type="sibTrans" cxnId="{85A059E0-1326-C94D-A8BF-7229327EC718}">
      <dgm:prSet/>
      <dgm:spPr/>
      <dgm:t>
        <a:bodyPr/>
        <a:lstStyle/>
        <a:p>
          <a:endParaRPr lang="en-US"/>
        </a:p>
      </dgm:t>
    </dgm:pt>
    <dgm:pt modelId="{7AD02DC6-D8D1-9542-8A49-33C5C11183EB}" type="pres">
      <dgm:prSet presAssocID="{810CAEBF-4B83-F749-9CA6-F9984A53DD4C}" presName="linear" presStyleCnt="0">
        <dgm:presLayoutVars>
          <dgm:animLvl val="lvl"/>
          <dgm:resizeHandles val="exact"/>
        </dgm:presLayoutVars>
      </dgm:prSet>
      <dgm:spPr/>
    </dgm:pt>
    <dgm:pt modelId="{D3C923E8-F1F5-3448-BFF6-BEC559595365}" type="pres">
      <dgm:prSet presAssocID="{A338E0AD-1AA3-C74F-BC8C-EEB6E96B680E}" presName="parentText" presStyleLbl="node1" presStyleIdx="0" presStyleCnt="1" custLinFactNeighborY="2253">
        <dgm:presLayoutVars>
          <dgm:chMax val="0"/>
          <dgm:bulletEnabled val="1"/>
        </dgm:presLayoutVars>
      </dgm:prSet>
      <dgm:spPr/>
    </dgm:pt>
  </dgm:ptLst>
  <dgm:cxnLst>
    <dgm:cxn modelId="{4D3EB272-595B-5045-A520-2939FFD6D680}" type="presOf" srcId="{A338E0AD-1AA3-C74F-BC8C-EEB6E96B680E}" destId="{D3C923E8-F1F5-3448-BFF6-BEC559595365}" srcOrd="0" destOrd="0" presId="urn:microsoft.com/office/officeart/2005/8/layout/vList2"/>
    <dgm:cxn modelId="{8D8C49AA-AD18-9B4D-83C3-494AC9D1A695}" type="presOf" srcId="{810CAEBF-4B83-F749-9CA6-F9984A53DD4C}" destId="{7AD02DC6-D8D1-9542-8A49-33C5C11183EB}" srcOrd="0" destOrd="0" presId="urn:microsoft.com/office/officeart/2005/8/layout/vList2"/>
    <dgm:cxn modelId="{85A059E0-1326-C94D-A8BF-7229327EC718}" srcId="{810CAEBF-4B83-F749-9CA6-F9984A53DD4C}" destId="{A338E0AD-1AA3-C74F-BC8C-EEB6E96B680E}" srcOrd="0" destOrd="0" parTransId="{2949C214-85CB-164D-8147-4C7B63289FA3}" sibTransId="{DBD2375A-6E44-354A-9FB1-BB830F7DE95F}"/>
    <dgm:cxn modelId="{C78B168F-42CE-5044-9BF5-3E541EF9B421}" type="presParOf" srcId="{7AD02DC6-D8D1-9542-8A49-33C5C11183EB}" destId="{D3C923E8-F1F5-3448-BFF6-BEC55959536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F65DEB-2B99-E547-9878-E3291785144E}">
      <dsp:nvSpPr>
        <dsp:cNvPr id="0" name=""/>
        <dsp:cNvSpPr/>
      </dsp:nvSpPr>
      <dsp:spPr>
        <a:xfrm>
          <a:off x="48" y="187819"/>
          <a:ext cx="4659872" cy="921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Eye Tracking</a:t>
          </a:r>
        </a:p>
      </dsp:txBody>
      <dsp:txXfrm>
        <a:off x="48" y="187819"/>
        <a:ext cx="4659872" cy="921600"/>
      </dsp:txXfrm>
    </dsp:sp>
    <dsp:sp modelId="{8E9CCC65-7E97-594C-B499-DBB008DAB367}">
      <dsp:nvSpPr>
        <dsp:cNvPr id="0" name=""/>
        <dsp:cNvSpPr/>
      </dsp:nvSpPr>
      <dsp:spPr>
        <a:xfrm>
          <a:off x="48" y="1109419"/>
          <a:ext cx="4659872" cy="31622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b="0" i="0" kern="1200" dirty="0">
              <a:solidFill>
                <a:schemeClr val="tx1"/>
              </a:solidFill>
            </a:rPr>
            <a:t>Develop a pipeline for processing and analyzing longitudinal eye-tracking data from the initial Conte Center cohort. </a:t>
          </a:r>
          <a:endParaRPr lang="en-US" sz="3200" kern="1200" dirty="0">
            <a:solidFill>
              <a:schemeClr val="tx1"/>
            </a:solidFill>
          </a:endParaRPr>
        </a:p>
      </dsp:txBody>
      <dsp:txXfrm>
        <a:off x="48" y="1109419"/>
        <a:ext cx="4659872" cy="3162240"/>
      </dsp:txXfrm>
    </dsp:sp>
    <dsp:sp modelId="{F80E46D9-57FE-614A-A436-F3FFD0441CB1}">
      <dsp:nvSpPr>
        <dsp:cNvPr id="0" name=""/>
        <dsp:cNvSpPr/>
      </dsp:nvSpPr>
      <dsp:spPr>
        <a:xfrm>
          <a:off x="5312303" y="187819"/>
          <a:ext cx="4659872" cy="921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New Behavioral Task</a:t>
          </a:r>
        </a:p>
      </dsp:txBody>
      <dsp:txXfrm>
        <a:off x="5312303" y="187819"/>
        <a:ext cx="4659872" cy="921600"/>
      </dsp:txXfrm>
    </dsp:sp>
    <dsp:sp modelId="{0C4EA8CB-1F14-CD49-9540-569530012EA1}">
      <dsp:nvSpPr>
        <dsp:cNvPr id="0" name=""/>
        <dsp:cNvSpPr/>
      </dsp:nvSpPr>
      <dsp:spPr>
        <a:xfrm>
          <a:off x="5312303" y="1109419"/>
          <a:ext cx="4659872" cy="31622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b="0" i="0" kern="1200" dirty="0">
              <a:solidFill>
                <a:schemeClr val="tx1"/>
              </a:solidFill>
            </a:rPr>
            <a:t>Design and pilot a new behavioral task to further probe differences in social attention between MIA and control groups.</a:t>
          </a:r>
          <a:endParaRPr lang="en-US" sz="3200" kern="1200" dirty="0">
            <a:solidFill>
              <a:schemeClr val="tx1"/>
            </a:solidFill>
          </a:endParaRPr>
        </a:p>
      </dsp:txBody>
      <dsp:txXfrm>
        <a:off x="5312303" y="1109419"/>
        <a:ext cx="4659872" cy="31622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C923E8-F1F5-3448-BFF6-BEC559595365}">
      <dsp:nvSpPr>
        <dsp:cNvPr id="0" name=""/>
        <dsp:cNvSpPr/>
      </dsp:nvSpPr>
      <dsp:spPr>
        <a:xfrm>
          <a:off x="0" y="1459152"/>
          <a:ext cx="10363200" cy="12928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/>
            <a:t>Eye Tracking and Social Behavior</a:t>
          </a:r>
        </a:p>
      </dsp:txBody>
      <dsp:txXfrm>
        <a:off x="63112" y="1522264"/>
        <a:ext cx="10236976" cy="11666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C923E8-F1F5-3448-BFF6-BEC559595365}">
      <dsp:nvSpPr>
        <dsp:cNvPr id="0" name=""/>
        <dsp:cNvSpPr/>
      </dsp:nvSpPr>
      <dsp:spPr>
        <a:xfrm>
          <a:off x="0" y="1459152"/>
          <a:ext cx="10363200" cy="12928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/>
            <a:t>Social Valuation Task Development</a:t>
          </a:r>
        </a:p>
      </dsp:txBody>
      <dsp:txXfrm>
        <a:off x="63112" y="1522264"/>
        <a:ext cx="10236976" cy="11666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0B574A-9F6D-0F4D-8F55-BDBC3522CC08}" type="datetimeFigureOut">
              <a:rPr lang="en-US" smtClean="0"/>
              <a:t>7/25/23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7DFD0-DCB4-3C4A-A746-6D1BAA809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26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7DFD0-DCB4-3C4A-A746-6D1BAA8099D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148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7DFD0-DCB4-3C4A-A746-6D1BAA8099D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23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7DFD0-DCB4-3C4A-A746-6D1BAA8099D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92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7DFD0-DCB4-3C4A-A746-6D1BAA8099D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4304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7DFD0-DCB4-3C4A-A746-6D1BAA8099D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4735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7DFD0-DCB4-3C4A-A746-6D1BAA8099D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1897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DD20F8F-B3A0-465C-A2C5-4272F8BE0711}" type="datetime1">
              <a:rPr lang="en-US" smtClean="0"/>
              <a:pPr/>
              <a:t>7/25/23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31767-D1A3-4648-B372-2E096E58CC1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5061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7DFD0-DCB4-3C4A-A746-6D1BAA8099D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934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7DFD0-DCB4-3C4A-A746-6D1BAA8099D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222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7DFD0-DCB4-3C4A-A746-6D1BAA8099D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10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7DFD0-DCB4-3C4A-A746-6D1BAA8099D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16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7DFD0-DCB4-3C4A-A746-6D1BAA8099D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5580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7DFD0-DCB4-3C4A-A746-6D1BAA8099D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481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7DFD0-DCB4-3C4A-A746-6D1BAA8099D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411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7DFD0-DCB4-3C4A-A746-6D1BAA8099D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36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7DFD0-DCB4-3C4A-A746-6D1BAA8099D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123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7DFD0-DCB4-3C4A-A746-6D1BAA8099D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90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7DFD0-DCB4-3C4A-A746-6D1BAA8099D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130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7DFD0-DCB4-3C4A-A746-6D1BAA8099D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896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cap="none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7DFD0-DCB4-3C4A-A746-6D1BAA8099D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89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7DFD0-DCB4-3C4A-A746-6D1BAA8099D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371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7DFD0-DCB4-3C4A-A746-6D1BAA8099D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48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2EAC75-4F62-F74C-A6C0-E87B71094265}"/>
              </a:ext>
            </a:extLst>
          </p:cNvPr>
          <p:cNvSpPr/>
          <p:nvPr userDrawn="1"/>
        </p:nvSpPr>
        <p:spPr>
          <a:xfrm>
            <a:off x="0" y="2803617"/>
            <a:ext cx="12192000" cy="405438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9851992-6C00-CD42-BDF3-2681FAD583B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61362" y="659003"/>
            <a:ext cx="8154714" cy="94964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8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Department or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4D0EED-109D-C04F-8385-AA0DCCE5D2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048" y="628181"/>
            <a:ext cx="2401246" cy="111412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93AAE5A-4923-2548-8F07-82C0836B6BFA}"/>
              </a:ext>
            </a:extLst>
          </p:cNvPr>
          <p:cNvCxnSpPr>
            <a:cxnSpLocks/>
          </p:cNvCxnSpPr>
          <p:nvPr userDrawn="1"/>
        </p:nvCxnSpPr>
        <p:spPr>
          <a:xfrm flipV="1">
            <a:off x="3394953" y="243192"/>
            <a:ext cx="0" cy="17796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5CE8D78-E84C-C949-BEC3-8436AECAFE93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760640" y="5512753"/>
            <a:ext cx="4699966" cy="10463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000"/>
              </a:spcBef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Author / Presenter Name</a:t>
            </a:r>
            <a:br>
              <a:rPr lang="en-US" dirty="0"/>
            </a:br>
            <a:r>
              <a:rPr lang="en-US" dirty="0"/>
              <a:t>Credentials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1582DEE-0045-134B-90B0-797BD6AF73B4}"/>
              </a:ext>
            </a:extLst>
          </p:cNvPr>
          <p:cNvCxnSpPr/>
          <p:nvPr userDrawn="1"/>
        </p:nvCxnSpPr>
        <p:spPr>
          <a:xfrm flipV="1">
            <a:off x="3394953" y="243191"/>
            <a:ext cx="0" cy="24124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8941DD6-CE9E-8F44-9AD6-E7111856149F}"/>
              </a:ext>
            </a:extLst>
          </p:cNvPr>
          <p:cNvSpPr/>
          <p:nvPr userDrawn="1"/>
        </p:nvSpPr>
        <p:spPr>
          <a:xfrm>
            <a:off x="1" y="2803616"/>
            <a:ext cx="12192000" cy="5700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323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2E42C05-9D2B-6542-B366-8DA24F1DEBA0}"/>
              </a:ext>
            </a:extLst>
          </p:cNvPr>
          <p:cNvSpPr/>
          <p:nvPr userDrawn="1"/>
        </p:nvSpPr>
        <p:spPr>
          <a:xfrm>
            <a:off x="-1524" y="0"/>
            <a:ext cx="12193524" cy="33736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A6774B9-7EC6-864E-9952-54CD236A7C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96230" y="2130878"/>
            <a:ext cx="9144000" cy="94964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Divider Layout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C663AEB-9E08-5746-8BDC-9D192E9D682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96230" y="3657600"/>
            <a:ext cx="9144000" cy="20925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/>
              <a:t>Description of program might go here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</a:t>
            </a:r>
          </a:p>
        </p:txBody>
      </p:sp>
    </p:spTree>
    <p:extLst>
      <p:ext uri="{BB962C8B-B14F-4D97-AF65-F5344CB8AC3E}">
        <p14:creationId xmlns:p14="http://schemas.microsoft.com/office/powerpoint/2010/main" val="1052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add picture or ins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F0771791-6B4A-454F-9372-296F62762D4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611206" y="1439681"/>
            <a:ext cx="3974124" cy="43752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E42C05-9D2B-6542-B366-8DA24F1DEBA0}"/>
              </a:ext>
            </a:extLst>
          </p:cNvPr>
          <p:cNvSpPr/>
          <p:nvPr userDrawn="1"/>
        </p:nvSpPr>
        <p:spPr>
          <a:xfrm>
            <a:off x="-1524" y="1"/>
            <a:ext cx="12193524" cy="10902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A6774B9-7EC6-864E-9952-54CD236A7C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96230" y="427982"/>
            <a:ext cx="9144000" cy="451249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Topic Title About This Length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6F7DB34-BFA4-EA47-9F18-3B2D3C2EFA01}"/>
              </a:ext>
            </a:extLst>
          </p:cNvPr>
          <p:cNvCxnSpPr/>
          <p:nvPr userDrawn="1"/>
        </p:nvCxnSpPr>
        <p:spPr>
          <a:xfrm flipV="1">
            <a:off x="1205464" y="243191"/>
            <a:ext cx="0" cy="24124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5EF1015-71D5-E142-80AE-622693A1EE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96230" y="1428814"/>
            <a:ext cx="5699162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/>
              <a:t>Description of program might go here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1845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2E42C05-9D2B-6542-B366-8DA24F1DEBA0}"/>
              </a:ext>
            </a:extLst>
          </p:cNvPr>
          <p:cNvSpPr/>
          <p:nvPr userDrawn="1"/>
        </p:nvSpPr>
        <p:spPr>
          <a:xfrm>
            <a:off x="-1524" y="1"/>
            <a:ext cx="12193524" cy="10902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A6774B9-7EC6-864E-9952-54CD236A7C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96230" y="427982"/>
            <a:ext cx="9144000" cy="451249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Topic Title About This Length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6F7DB34-BFA4-EA47-9F18-3B2D3C2EFA01}"/>
              </a:ext>
            </a:extLst>
          </p:cNvPr>
          <p:cNvCxnSpPr/>
          <p:nvPr userDrawn="1"/>
        </p:nvCxnSpPr>
        <p:spPr>
          <a:xfrm flipV="1">
            <a:off x="1205464" y="243191"/>
            <a:ext cx="0" cy="24124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6266839-3768-1640-AAC7-EC1829D980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96230" y="1428814"/>
            <a:ext cx="9972224" cy="445947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85000"/>
              <a:buFont typeface="Wingdings" panose="05000000000000000000" pitchFamily="2" charset="2"/>
              <a:buChar char="§"/>
              <a:defRPr sz="20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Proxima Nova Light" panose="02000506030000020004" pitchFamily="2" charset="0"/>
              <a:buChar char="–"/>
              <a:tabLst/>
              <a:defRPr sz="20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solidFill>
                  <a:srgbClr val="150221"/>
                </a:solidFill>
                <a:latin typeface="Proxima Nova A Thin" panose="02000506030000020004" pitchFamily="2" charset="0"/>
              </a:defRPr>
            </a:lvl3pPr>
            <a:lvl4pPr>
              <a:defRPr b="0" i="0">
                <a:solidFill>
                  <a:srgbClr val="150221"/>
                </a:solidFill>
                <a:latin typeface="Gibson Light" panose="02000000000000000000" pitchFamily="2" charset="77"/>
              </a:defRPr>
            </a:lvl4pPr>
            <a:lvl5pPr>
              <a:defRPr b="0" i="0">
                <a:solidFill>
                  <a:srgbClr val="150221"/>
                </a:solidFill>
                <a:latin typeface="Gibson Light" panose="02000000000000000000" pitchFamily="2" charset="77"/>
              </a:defRPr>
            </a:lvl5pPr>
          </a:lstStyle>
          <a:p>
            <a:pPr lvl="0"/>
            <a:r>
              <a:rPr lang="en-US" dirty="0"/>
              <a:t>Introduction to a series of bullets points to make important points about the program or what you feel is important to say here. Important points about the program.</a:t>
            </a:r>
          </a:p>
          <a:p>
            <a:pPr lvl="1"/>
            <a:r>
              <a:rPr lang="en-US" dirty="0"/>
              <a:t>Text is here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/>
              <a:t>Important points about the program or what you feel is important to say here.</a:t>
            </a:r>
          </a:p>
          <a:p>
            <a:pPr lvl="1"/>
            <a:r>
              <a:rPr lang="en-US" dirty="0"/>
              <a:t>Text is here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/>
              <a:t>Series of bullets points to make important points about the program or what you feel is important to say here.</a:t>
            </a:r>
          </a:p>
        </p:txBody>
      </p:sp>
    </p:spTree>
    <p:extLst>
      <p:ext uri="{BB962C8B-B14F-4D97-AF65-F5344CB8AC3E}">
        <p14:creationId xmlns:p14="http://schemas.microsoft.com/office/powerpoint/2010/main" val="290452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add picture or ins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B6310ABD-CBF5-8F4E-9E70-319A0E90437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611206" y="1439681"/>
            <a:ext cx="3974124" cy="43752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A6774B9-7EC6-864E-9952-54CD236A7C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96230" y="427982"/>
            <a:ext cx="9144000" cy="451249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8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Page Title Topic Continued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6F7DB34-BFA4-EA47-9F18-3B2D3C2EFA01}"/>
              </a:ext>
            </a:extLst>
          </p:cNvPr>
          <p:cNvCxnSpPr/>
          <p:nvPr userDrawn="1"/>
        </p:nvCxnSpPr>
        <p:spPr>
          <a:xfrm flipV="1">
            <a:off x="1205464" y="243191"/>
            <a:ext cx="0" cy="24124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F7E0925-4366-4240-A1BE-1952A244026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96230" y="1428813"/>
            <a:ext cx="5699162" cy="43213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/>
              <a:t>Description of program might go here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</a:t>
            </a:r>
          </a:p>
          <a:p>
            <a:endParaRPr lang="en-US" dirty="0"/>
          </a:p>
          <a:p>
            <a:r>
              <a:rPr lang="en-US" dirty="0"/>
              <a:t>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96204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yp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EA6774B9-7EC6-864E-9952-54CD236A7C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96230" y="427982"/>
            <a:ext cx="9144000" cy="451249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8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Page Title Topic Continued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6F7DB34-BFA4-EA47-9F18-3B2D3C2EFA01}"/>
              </a:ext>
            </a:extLst>
          </p:cNvPr>
          <p:cNvCxnSpPr/>
          <p:nvPr userDrawn="1"/>
        </p:nvCxnSpPr>
        <p:spPr>
          <a:xfrm flipV="1">
            <a:off x="1205464" y="243191"/>
            <a:ext cx="0" cy="24124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CF60ACC-01D8-D74A-A59F-79FE2FA9617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96230" y="1428814"/>
            <a:ext cx="9972224" cy="445947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85000"/>
              <a:buFont typeface="Wingdings" panose="05000000000000000000" pitchFamily="2" charset="2"/>
              <a:buChar char="§"/>
              <a:defRPr sz="20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Proxima Nova Light" panose="02000506030000020004" pitchFamily="2" charset="0"/>
              <a:buChar char="–"/>
              <a:tabLst/>
              <a:defRPr sz="20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solidFill>
                  <a:srgbClr val="150221"/>
                </a:solidFill>
                <a:latin typeface="Proxima Nova A Thin" panose="02000506030000020004" pitchFamily="2" charset="0"/>
              </a:defRPr>
            </a:lvl3pPr>
            <a:lvl4pPr>
              <a:defRPr b="0" i="0">
                <a:solidFill>
                  <a:srgbClr val="150221"/>
                </a:solidFill>
                <a:latin typeface="Gibson Light" panose="02000000000000000000" pitchFamily="2" charset="77"/>
              </a:defRPr>
            </a:lvl4pPr>
            <a:lvl5pPr>
              <a:defRPr b="0" i="0">
                <a:solidFill>
                  <a:srgbClr val="150221"/>
                </a:solidFill>
                <a:latin typeface="Gibson Light" panose="02000000000000000000" pitchFamily="2" charset="77"/>
              </a:defRPr>
            </a:lvl5pPr>
          </a:lstStyle>
          <a:p>
            <a:pPr lvl="0"/>
            <a:r>
              <a:rPr lang="en-US" dirty="0"/>
              <a:t>Introduction to a series of bullets points to make important points about the program or what you feel is important to say here. Important points about the program.</a:t>
            </a:r>
          </a:p>
          <a:p>
            <a:pPr lvl="1"/>
            <a:r>
              <a:rPr lang="en-US" dirty="0"/>
              <a:t>Text is here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/>
              <a:t>Important points about the program or what you feel is important to say here.</a:t>
            </a:r>
          </a:p>
          <a:p>
            <a:pPr lvl="1"/>
            <a:r>
              <a:rPr lang="en-US" dirty="0"/>
              <a:t>Text is here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/>
              <a:t>Series of bullets points to make important points about the program or what you feel is important to say here.</a:t>
            </a:r>
          </a:p>
        </p:txBody>
      </p:sp>
    </p:spTree>
    <p:extLst>
      <p:ext uri="{BB962C8B-B14F-4D97-AF65-F5344CB8AC3E}">
        <p14:creationId xmlns:p14="http://schemas.microsoft.com/office/powerpoint/2010/main" val="4204882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914400"/>
            <a:ext cx="103632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10363200" cy="426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6888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40FAAFB-31ED-7348-8C91-067AEE5A8DC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90983" y="6300995"/>
            <a:ext cx="1205866" cy="55949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8A51C4B-8F60-E047-B767-F262E23C0E5C}"/>
              </a:ext>
            </a:extLst>
          </p:cNvPr>
          <p:cNvSpPr txBox="1">
            <a:spLocks/>
          </p:cNvSpPr>
          <p:nvPr userDrawn="1"/>
        </p:nvSpPr>
        <p:spPr>
          <a:xfrm>
            <a:off x="8755583" y="6383757"/>
            <a:ext cx="3228332" cy="3169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Gibson Light" panose="02000000000000000000" pitchFamily="2" charset="77"/>
                <a:ea typeface="+mj-ea"/>
                <a:cs typeface="+mj-cs"/>
              </a:defRPr>
            </a:lvl1pPr>
          </a:lstStyle>
          <a:p>
            <a:pPr algn="r"/>
            <a:fld id="{3A10251A-7818-2840-96FB-1EA917552BBA}" type="slidenum">
              <a:rPr lang="en-US" sz="1100" b="0" i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r>
              <a:rPr lang="en-US" sz="11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62BB9D1-F621-D141-9813-E082BA958C6C}"/>
              </a:ext>
            </a:extLst>
          </p:cNvPr>
          <p:cNvSpPr txBox="1">
            <a:spLocks/>
          </p:cNvSpPr>
          <p:nvPr userDrawn="1"/>
        </p:nvSpPr>
        <p:spPr>
          <a:xfrm>
            <a:off x="3368749" y="6423470"/>
            <a:ext cx="5452977" cy="2990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accent6"/>
                </a:solidFill>
                <a:latin typeface="Proxima Nova Light" panose="0200050603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Psychiatry and Behavioral Sciences	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3D71AC4-7692-F44D-B38E-BF4438F63321}"/>
              </a:ext>
            </a:extLst>
          </p:cNvPr>
          <p:cNvCxnSpPr>
            <a:cxnSpLocks/>
          </p:cNvCxnSpPr>
          <p:nvPr userDrawn="1"/>
        </p:nvCxnSpPr>
        <p:spPr>
          <a:xfrm flipH="1">
            <a:off x="314425" y="6287959"/>
            <a:ext cx="11563150" cy="11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17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8" r:id="rId2"/>
    <p:sldLayoutId id="2147483671" r:id="rId3"/>
    <p:sldLayoutId id="2147483674" r:id="rId4"/>
    <p:sldLayoutId id="2147483672" r:id="rId5"/>
    <p:sldLayoutId id="2147483673" r:id="rId6"/>
    <p:sldLayoutId id="214748367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26.pn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1.e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pngimg.com/png/37205-apricot-transparent-image" TargetMode="External"/><Relationship Id="rId3" Type="http://schemas.openxmlformats.org/officeDocument/2006/relationships/image" Target="../media/image44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ngimg.com/download/4997" TargetMode="External"/><Relationship Id="rId5" Type="http://schemas.openxmlformats.org/officeDocument/2006/relationships/image" Target="../media/image46.png"/><Relationship Id="rId10" Type="http://schemas.openxmlformats.org/officeDocument/2006/relationships/image" Target="../media/image49.jpeg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9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2C26E-86E9-4B7B-BC81-F15954C1AC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5600" y="3905933"/>
            <a:ext cx="11480800" cy="2092568"/>
          </a:xfrm>
        </p:spPr>
        <p:txBody>
          <a:bodyPr/>
          <a:lstStyle/>
          <a:p>
            <a:pPr algn="ctr"/>
            <a:r>
              <a:rPr lang="en-US" sz="3000" b="1" dirty="0">
                <a:latin typeface="+mn-lt"/>
              </a:rPr>
              <a:t>STAR Oral Presentation</a:t>
            </a:r>
          </a:p>
          <a:p>
            <a:pPr algn="ctr"/>
            <a:r>
              <a:rPr lang="en-US" sz="3000" b="1" dirty="0">
                <a:latin typeface="+mn-lt"/>
              </a:rPr>
              <a:t>July 26, 2023</a:t>
            </a:r>
          </a:p>
          <a:p>
            <a:pPr algn="ctr">
              <a:spcBef>
                <a:spcPts val="600"/>
              </a:spcBef>
            </a:pPr>
            <a:r>
              <a:rPr lang="en-US" sz="2400" dirty="0">
                <a:latin typeface="+mn-lt"/>
              </a:rPr>
              <a:t>Student: Brittany Davis</a:t>
            </a:r>
          </a:p>
          <a:p>
            <a:pPr algn="ctr">
              <a:spcBef>
                <a:spcPts val="600"/>
              </a:spcBef>
            </a:pPr>
            <a:r>
              <a:rPr lang="en-US" sz="2400" dirty="0">
                <a:latin typeface="+mn-lt"/>
              </a:rPr>
              <a:t>Mentor: Melissa Bauman</a:t>
            </a:r>
          </a:p>
          <a:p>
            <a:pPr algn="ctr"/>
            <a:endParaRPr lang="en-US" dirty="0">
              <a:latin typeface="+mn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2E36C21-9A17-4C5A-AF21-4FF9D1F2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8761" y="465739"/>
            <a:ext cx="7409793" cy="1941895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Evaluating social development in a nonhuman primate model of maternal immune activation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A2A4A1D-ACE4-4EBB-97D9-EC4FF143EFDB}"/>
              </a:ext>
            </a:extLst>
          </p:cNvPr>
          <p:cNvGrpSpPr/>
          <p:nvPr/>
        </p:nvGrpSpPr>
        <p:grpSpPr>
          <a:xfrm>
            <a:off x="355600" y="675510"/>
            <a:ext cx="4047200" cy="1946602"/>
            <a:chOff x="6222407" y="-568917"/>
            <a:chExt cx="4047200" cy="194660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E1766C4-21AC-712C-38C3-39BD7F8949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530" b="12114"/>
            <a:stretch/>
          </p:blipFill>
          <p:spPr>
            <a:xfrm>
              <a:off x="6326237" y="-568917"/>
              <a:ext cx="2693585" cy="1522355"/>
            </a:xfrm>
            <a:prstGeom prst="rect">
              <a:avLst/>
            </a:prstGeom>
          </p:spPr>
        </p:pic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CD5C3869-59BD-4033-928B-7E2D3FF5B2A3}"/>
                </a:ext>
              </a:extLst>
            </p:cNvPr>
            <p:cNvSpPr txBox="1">
              <a:spLocks/>
            </p:cNvSpPr>
            <p:nvPr/>
          </p:nvSpPr>
          <p:spPr>
            <a:xfrm>
              <a:off x="6222407" y="1005536"/>
              <a:ext cx="4047200" cy="372149"/>
            </a:xfrm>
            <a:prstGeom prst="rect">
              <a:avLst/>
            </a:prstGeom>
          </p:spPr>
          <p:txBody>
            <a:bodyPr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sz="2000" dirty="0">
                  <a:solidFill>
                    <a:schemeClr val="bg2">
                      <a:lumMod val="75000"/>
                    </a:schemeClr>
                  </a:solidFill>
                  <a:latin typeface="+mj-lt"/>
                </a:rPr>
                <a:t>UC Davis Conte Center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C4D7597-26F4-DC23-FF5A-1F126F6E4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9194" y="3767942"/>
            <a:ext cx="1169360" cy="2368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339E09-F051-5F41-757A-8E249FB0F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785" y="4120411"/>
            <a:ext cx="2403230" cy="135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50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 descr="A diagram of a monkey's life cycle&#10;&#10;Description automatically generated">
            <a:extLst>
              <a:ext uri="{FF2B5EF4-FFF2-40B4-BE49-F238E27FC236}">
                <a16:creationId xmlns:a16="http://schemas.microsoft.com/office/drawing/2014/main" id="{7C80B0C9-1CBF-39DF-4348-084AC2EA4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54799" y="379563"/>
            <a:ext cx="10482402" cy="576532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65BF49-2A27-9276-3F67-051ABF3F8660}"/>
              </a:ext>
            </a:extLst>
          </p:cNvPr>
          <p:cNvSpPr txBox="1"/>
          <p:nvPr/>
        </p:nvSpPr>
        <p:spPr>
          <a:xfrm>
            <a:off x="1425844" y="1441342"/>
            <a:ext cx="3828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50221"/>
                </a:solidFill>
              </a:rPr>
              <a:t>Conte Center 1.0</a:t>
            </a:r>
          </a:p>
          <a:p>
            <a:r>
              <a:rPr lang="en-US" dirty="0">
                <a:solidFill>
                  <a:srgbClr val="150221"/>
                </a:solidFill>
              </a:rPr>
              <a:t>MIA N=14</a:t>
            </a:r>
          </a:p>
          <a:p>
            <a:r>
              <a:rPr lang="en-US" dirty="0">
                <a:solidFill>
                  <a:srgbClr val="150221"/>
                </a:solidFill>
              </a:rPr>
              <a:t>Control N=14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8FBBF4-3154-84A8-C43D-B72EE675539B}"/>
              </a:ext>
            </a:extLst>
          </p:cNvPr>
          <p:cNvSpPr txBox="1"/>
          <p:nvPr/>
        </p:nvSpPr>
        <p:spPr>
          <a:xfrm>
            <a:off x="1220559" y="5247232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Created with </a:t>
            </a:r>
            <a:r>
              <a:rPr lang="en-US" dirty="0" err="1"/>
              <a:t>BioRender.com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815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7E37533-0E37-562F-D4F1-31AD8053147B}"/>
              </a:ext>
            </a:extLst>
          </p:cNvPr>
          <p:cNvCxnSpPr>
            <a:cxnSpLocks/>
          </p:cNvCxnSpPr>
          <p:nvPr/>
        </p:nvCxnSpPr>
        <p:spPr>
          <a:xfrm>
            <a:off x="2812670" y="2622963"/>
            <a:ext cx="8899767" cy="0"/>
          </a:xfrm>
          <a:prstGeom prst="straightConnector1">
            <a:avLst/>
          </a:prstGeom>
          <a:ln w="349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D9BDAD1F-C626-E0FB-E334-580BEB2D48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390513"/>
              </p:ext>
            </p:extLst>
          </p:nvPr>
        </p:nvGraphicFramePr>
        <p:xfrm>
          <a:off x="190500" y="1921589"/>
          <a:ext cx="11811000" cy="13939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617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492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3316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Facial expressions images</a:t>
                      </a:r>
                    </a:p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 min)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Four expressions (Neutral,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Fear Grimace, </a:t>
                      </a:r>
                      <a:r>
                        <a:rPr lang="en-US" sz="1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Lipsmack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Open Mouth Threat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x 3 each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061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49" name="Group 48">
            <a:extLst>
              <a:ext uri="{FF2B5EF4-FFF2-40B4-BE49-F238E27FC236}">
                <a16:creationId xmlns:a16="http://schemas.microsoft.com/office/drawing/2014/main" id="{82382650-5EAF-2703-13C9-7380592B753A}"/>
              </a:ext>
            </a:extLst>
          </p:cNvPr>
          <p:cNvGrpSpPr/>
          <p:nvPr/>
        </p:nvGrpSpPr>
        <p:grpSpPr>
          <a:xfrm>
            <a:off x="2794741" y="2372842"/>
            <a:ext cx="8899767" cy="950682"/>
            <a:chOff x="2755899" y="2954272"/>
            <a:chExt cx="8899767" cy="95068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E6B8FE0-05DE-36F7-ECB9-9676B674529D}"/>
                </a:ext>
              </a:extLst>
            </p:cNvPr>
            <p:cNvSpPr txBox="1"/>
            <p:nvPr/>
          </p:nvSpPr>
          <p:spPr>
            <a:xfrm>
              <a:off x="2826346" y="3589272"/>
              <a:ext cx="712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10 sec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0468D86-9900-2F85-A456-B096FDDA96ED}"/>
                </a:ext>
              </a:extLst>
            </p:cNvPr>
            <p:cNvSpPr txBox="1"/>
            <p:nvPr/>
          </p:nvSpPr>
          <p:spPr>
            <a:xfrm>
              <a:off x="3845223" y="3582353"/>
              <a:ext cx="712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15 sec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F0CD7D6-5051-D730-92C6-A8AEE5A81BEE}"/>
                </a:ext>
              </a:extLst>
            </p:cNvPr>
            <p:cNvSpPr txBox="1"/>
            <p:nvPr/>
          </p:nvSpPr>
          <p:spPr>
            <a:xfrm>
              <a:off x="10881095" y="3150606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……..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92FAC35-DA23-8527-4967-7B94F8CAC423}"/>
                </a:ext>
              </a:extLst>
            </p:cNvPr>
            <p:cNvGrpSpPr/>
            <p:nvPr/>
          </p:nvGrpSpPr>
          <p:grpSpPr>
            <a:xfrm>
              <a:off x="2755899" y="2954272"/>
              <a:ext cx="8075953" cy="685800"/>
              <a:chOff x="2755899" y="2954272"/>
              <a:chExt cx="8075953" cy="685800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09F0540D-065F-8712-6E14-ED32B29D07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3778845" y="2954272"/>
                <a:ext cx="914400" cy="685567"/>
              </a:xfrm>
              <a:prstGeom prst="rect">
                <a:avLst/>
              </a:prstGeom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9BA49F2-EA14-D83D-DAE7-C6AB70C7972A}"/>
                  </a:ext>
                </a:extLst>
              </p:cNvPr>
              <p:cNvSpPr/>
              <p:nvPr/>
            </p:nvSpPr>
            <p:spPr>
              <a:xfrm>
                <a:off x="2755899" y="2954272"/>
                <a:ext cx="914400" cy="685800"/>
              </a:xfrm>
              <a:prstGeom prst="rect">
                <a:avLst/>
              </a:prstGeom>
              <a:solidFill>
                <a:srgbClr val="150221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633475F-CDD4-48BA-D535-4B5E7B2C400C}"/>
                  </a:ext>
                </a:extLst>
              </p:cNvPr>
              <p:cNvSpPr/>
              <p:nvPr/>
            </p:nvSpPr>
            <p:spPr>
              <a:xfrm>
                <a:off x="4801791" y="2954272"/>
                <a:ext cx="914400" cy="685800"/>
              </a:xfrm>
              <a:prstGeom prst="rect">
                <a:avLst/>
              </a:prstGeom>
              <a:solidFill>
                <a:srgbClr val="150221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1B56520-DE2D-87D1-5967-39A273ACB6BD}"/>
                  </a:ext>
                </a:extLst>
              </p:cNvPr>
              <p:cNvSpPr/>
              <p:nvPr/>
            </p:nvSpPr>
            <p:spPr>
              <a:xfrm>
                <a:off x="6847993" y="2954272"/>
                <a:ext cx="914400" cy="685800"/>
              </a:xfrm>
              <a:prstGeom prst="rect">
                <a:avLst/>
              </a:prstGeom>
              <a:solidFill>
                <a:srgbClr val="150221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CA68D0FF-62FB-BE55-ECBA-C6479A3288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24737" y="2954272"/>
                <a:ext cx="914710" cy="685800"/>
              </a:xfrm>
              <a:prstGeom prst="rect">
                <a:avLst/>
              </a:prstGeom>
            </p:spPr>
          </p:pic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E82260C9-6E56-FC86-A944-19B1C257B380}"/>
                  </a:ext>
                </a:extLst>
              </p:cNvPr>
              <p:cNvSpPr/>
              <p:nvPr/>
            </p:nvSpPr>
            <p:spPr>
              <a:xfrm>
                <a:off x="8894195" y="2954272"/>
                <a:ext cx="914400" cy="685800"/>
              </a:xfrm>
              <a:prstGeom prst="rect">
                <a:avLst/>
              </a:prstGeom>
              <a:solidFill>
                <a:srgbClr val="150221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66E1324F-FA70-3D40-AA77-4474500A77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70939" y="2954272"/>
                <a:ext cx="914710" cy="685800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F5CEC6D4-1980-12B1-32D8-DC5F934A31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917142" y="2954272"/>
                <a:ext cx="914710" cy="68580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DB94C8E-B295-2794-C226-3EA58DDE4645}"/>
                </a:ext>
              </a:extLst>
            </p:cNvPr>
            <p:cNvSpPr txBox="1"/>
            <p:nvPr/>
          </p:nvSpPr>
          <p:spPr>
            <a:xfrm>
              <a:off x="4915807" y="3578781"/>
              <a:ext cx="712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10 sec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839B9E7-AFE3-C0DE-B935-F95B721AC1CE}"/>
                </a:ext>
              </a:extLst>
            </p:cNvPr>
            <p:cNvSpPr txBox="1"/>
            <p:nvPr/>
          </p:nvSpPr>
          <p:spPr>
            <a:xfrm>
              <a:off x="6964374" y="3594437"/>
              <a:ext cx="712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10 sec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414191E-7BFF-8830-0E55-DA133DDE4BA8}"/>
                </a:ext>
              </a:extLst>
            </p:cNvPr>
            <p:cNvSpPr txBox="1"/>
            <p:nvPr/>
          </p:nvSpPr>
          <p:spPr>
            <a:xfrm>
              <a:off x="9043433" y="3591862"/>
              <a:ext cx="712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10 sec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4208AB8-4979-4DB6-C5BB-FE842AD2ED2B}"/>
                </a:ext>
              </a:extLst>
            </p:cNvPr>
            <p:cNvSpPr txBox="1"/>
            <p:nvPr/>
          </p:nvSpPr>
          <p:spPr>
            <a:xfrm>
              <a:off x="5960705" y="3589272"/>
              <a:ext cx="712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15 sec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92FB23A-7EC6-A970-F80A-98BEA94298E5}"/>
                </a:ext>
              </a:extLst>
            </p:cNvPr>
            <p:cNvSpPr txBox="1"/>
            <p:nvPr/>
          </p:nvSpPr>
          <p:spPr>
            <a:xfrm>
              <a:off x="7968043" y="3597177"/>
              <a:ext cx="712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15 sec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8B31C4A-54EB-01D7-2A08-7D2E47A3836B}"/>
                </a:ext>
              </a:extLst>
            </p:cNvPr>
            <p:cNvSpPr txBox="1"/>
            <p:nvPr/>
          </p:nvSpPr>
          <p:spPr>
            <a:xfrm>
              <a:off x="10018470" y="3597177"/>
              <a:ext cx="712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15 sec</a:t>
              </a:r>
            </a:p>
          </p:txBody>
        </p:sp>
      </p:grpSp>
      <p:sp>
        <p:nvSpPr>
          <p:cNvPr id="51" name="Title 1">
            <a:extLst>
              <a:ext uri="{FF2B5EF4-FFF2-40B4-BE49-F238E27FC236}">
                <a16:creationId xmlns:a16="http://schemas.microsoft.com/office/drawing/2014/main" id="{64AA457E-6934-3E8B-7439-4AD27102A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482" y="757515"/>
            <a:ext cx="10363200" cy="914400"/>
          </a:xfrm>
        </p:spPr>
        <p:txBody>
          <a:bodyPr/>
          <a:lstStyle/>
          <a:p>
            <a:r>
              <a:rPr lang="en-US" sz="3600" dirty="0">
                <a:solidFill>
                  <a:srgbClr val="002062"/>
                </a:solidFill>
              </a:rPr>
              <a:t>Facial Stimuli Set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AC53A0B-DD62-11D9-1DC4-6851DB8A3136}"/>
              </a:ext>
            </a:extLst>
          </p:cNvPr>
          <p:cNvGrpSpPr/>
          <p:nvPr/>
        </p:nvGrpSpPr>
        <p:grpSpPr>
          <a:xfrm>
            <a:off x="3817687" y="4258153"/>
            <a:ext cx="4567570" cy="1625920"/>
            <a:chOff x="6848458" y="3809210"/>
            <a:chExt cx="4567570" cy="1625920"/>
          </a:xfrm>
        </p:grpSpPr>
        <p:sp>
          <p:nvSpPr>
            <p:cNvPr id="53" name="TextBox 7">
              <a:extLst>
                <a:ext uri="{FF2B5EF4-FFF2-40B4-BE49-F238E27FC236}">
                  <a16:creationId xmlns:a16="http://schemas.microsoft.com/office/drawing/2014/main" id="{16EFE015-278A-FEF1-4B5C-323377B4FB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48458" y="4206049"/>
              <a:ext cx="2469234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solidFill>
                    <a:srgbClr val="002062"/>
                  </a:solidFill>
                  <a:latin typeface="+mn-lt"/>
                </a:rPr>
                <a:t>Facial expressions and areas of interest (AOIs): face, eyes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DF1923C-D484-F27C-4405-CEA29524BE63}"/>
                </a:ext>
              </a:extLst>
            </p:cNvPr>
            <p:cNvGrpSpPr/>
            <p:nvPr/>
          </p:nvGrpSpPr>
          <p:grpSpPr>
            <a:xfrm>
              <a:off x="9828669" y="3809210"/>
              <a:ext cx="1587359" cy="1625920"/>
              <a:chOff x="5167757" y="3331546"/>
              <a:chExt cx="2403528" cy="2151306"/>
            </a:xfrm>
          </p:grpSpPr>
          <p:pic>
            <p:nvPicPr>
              <p:cNvPr id="55" name="Picture 11">
                <a:extLst>
                  <a:ext uri="{FF2B5EF4-FFF2-40B4-BE49-F238E27FC236}">
                    <a16:creationId xmlns:a16="http://schemas.microsoft.com/office/drawing/2014/main" id="{986635AB-A2D4-263E-8EC4-514D982E7F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32" t="4996" r="12659" b="8092"/>
              <a:stretch/>
            </p:blipFill>
            <p:spPr bwMode="auto">
              <a:xfrm>
                <a:off x="5167757" y="3331546"/>
                <a:ext cx="2403528" cy="2151306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4DB7142A-6387-192F-61EE-032DC24A6A14}"/>
                  </a:ext>
                </a:extLst>
              </p:cNvPr>
              <p:cNvSpPr/>
              <p:nvPr/>
            </p:nvSpPr>
            <p:spPr>
              <a:xfrm>
                <a:off x="5808977" y="3962401"/>
                <a:ext cx="1066799" cy="321807"/>
              </a:xfrm>
              <a:prstGeom prst="rect">
                <a:avLst/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3497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showing the average face looking time by group&#10;&#10;Description automatically generated">
            <a:extLst>
              <a:ext uri="{FF2B5EF4-FFF2-40B4-BE49-F238E27FC236}">
                <a16:creationId xmlns:a16="http://schemas.microsoft.com/office/drawing/2014/main" id="{BD253F74-88D4-B597-CDF9-FD0CCD7D8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269" y="640080"/>
            <a:ext cx="9313461" cy="557784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88F2720-A1F2-A2D2-6B57-2CA2AD5FEDBA}"/>
              </a:ext>
            </a:extLst>
          </p:cNvPr>
          <p:cNvSpPr/>
          <p:nvPr/>
        </p:nvSpPr>
        <p:spPr>
          <a:xfrm rot="5400000">
            <a:off x="6997485" y="3153908"/>
            <a:ext cx="3146156" cy="1022888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F1E9E51A-03E1-94EF-C6E3-0CB5488916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2" t="4996" r="12659" b="8092"/>
          <a:stretch/>
        </p:blipFill>
        <p:spPr bwMode="auto">
          <a:xfrm>
            <a:off x="9938142" y="401055"/>
            <a:ext cx="1587359" cy="1625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86BC655-2914-E827-E634-FD41984BD01F}"/>
              </a:ext>
            </a:extLst>
          </p:cNvPr>
          <p:cNvSpPr/>
          <p:nvPr/>
        </p:nvSpPr>
        <p:spPr>
          <a:xfrm>
            <a:off x="10122220" y="571163"/>
            <a:ext cx="1191491" cy="1326910"/>
          </a:xfrm>
          <a:prstGeom prst="roundRect">
            <a:avLst/>
          </a:prstGeom>
          <a:noFill/>
          <a:ln w="539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8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showing the average eyes looking time by group&#10;&#10;Description automatically generated">
            <a:extLst>
              <a:ext uri="{FF2B5EF4-FFF2-40B4-BE49-F238E27FC236}">
                <a16:creationId xmlns:a16="http://schemas.microsoft.com/office/drawing/2014/main" id="{EE614C9F-5BDE-DF58-5ED5-D65AB30B2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269" y="640080"/>
            <a:ext cx="9313462" cy="5577840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9657BB54-0BAC-8E2C-0B2B-4E041EC046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2" t="4996" r="12659" b="8092"/>
          <a:stretch/>
        </p:blipFill>
        <p:spPr bwMode="auto">
          <a:xfrm>
            <a:off x="9938142" y="401055"/>
            <a:ext cx="1587359" cy="1625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5BD8350-A144-2579-D144-C5736D274D27}"/>
              </a:ext>
            </a:extLst>
          </p:cNvPr>
          <p:cNvSpPr/>
          <p:nvPr/>
        </p:nvSpPr>
        <p:spPr>
          <a:xfrm>
            <a:off x="10418618" y="886691"/>
            <a:ext cx="637309" cy="221673"/>
          </a:xfrm>
          <a:prstGeom prst="roundRect">
            <a:avLst/>
          </a:prstGeom>
          <a:noFill/>
          <a:ln w="539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15A3627-23DB-DFA6-2F68-A536497622BD}"/>
              </a:ext>
            </a:extLst>
          </p:cNvPr>
          <p:cNvSpPr/>
          <p:nvPr/>
        </p:nvSpPr>
        <p:spPr>
          <a:xfrm rot="5400000">
            <a:off x="6904498" y="2657957"/>
            <a:ext cx="4045054" cy="1735811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9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76EC238-ED38-6ACF-1241-19DBA0C8B0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9504775"/>
              </p:ext>
            </p:extLst>
          </p:nvPr>
        </p:nvGraphicFramePr>
        <p:xfrm>
          <a:off x="914400" y="1352550"/>
          <a:ext cx="10363200" cy="4152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29441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UCD_MINDInstitute_white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6396983"/>
            <a:ext cx="1295400" cy="421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6441055" y="1373112"/>
            <a:ext cx="4712778" cy="4920471"/>
            <a:chOff x="-2260551" y="1529745"/>
            <a:chExt cx="4712778" cy="4920471"/>
          </a:xfrm>
        </p:grpSpPr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5133384"/>
                </p:ext>
              </p:extLst>
            </p:nvPr>
          </p:nvGraphicFramePr>
          <p:xfrm>
            <a:off x="-2260551" y="3069310"/>
            <a:ext cx="4712778" cy="33809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4" imgW="4416480" imgH="3173040" progId="Prism5.Document">
                    <p:embed/>
                  </p:oleObj>
                </mc:Choice>
                <mc:Fallback>
                  <p:oleObj r:id="rId4" imgW="4416480" imgH="3173040" progId="Prism5.Document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2260551" y="3069310"/>
                          <a:ext cx="4712778" cy="338090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Box 7"/>
            <p:cNvSpPr txBox="1">
              <a:spLocks noChangeArrowheads="1"/>
            </p:cNvSpPr>
            <p:nvPr/>
          </p:nvSpPr>
          <p:spPr bwMode="auto">
            <a:xfrm>
              <a:off x="-2127831" y="1529745"/>
              <a:ext cx="4343400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solidFill>
                    <a:srgbClr val="002062"/>
                  </a:solidFill>
                  <a:latin typeface="+mn-lt"/>
                </a:rPr>
                <a:t>Eye Tracking: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rgbClr val="002062"/>
                  </a:solidFill>
                  <a:latin typeface="+mn-lt"/>
                </a:rPr>
                <a:t>Both CON and MIA spend more time looking at social stimuli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FA57D91-028D-E268-AA72-58F99AB58821}"/>
              </a:ext>
            </a:extLst>
          </p:cNvPr>
          <p:cNvGrpSpPr/>
          <p:nvPr/>
        </p:nvGrpSpPr>
        <p:grpSpPr>
          <a:xfrm>
            <a:off x="10131548" y="4346090"/>
            <a:ext cx="1394958" cy="1923871"/>
            <a:chOff x="4333135" y="4346333"/>
            <a:chExt cx="1394958" cy="1923871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37965662-8A7A-0628-F701-4D2504997C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49" r="13793" b="12959"/>
            <a:stretch/>
          </p:blipFill>
          <p:spPr bwMode="auto">
            <a:xfrm>
              <a:off x="4333135" y="4346333"/>
              <a:ext cx="1394958" cy="158847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B3A20BA-76C0-CD29-7500-5693FF0BDD5B}"/>
                </a:ext>
              </a:extLst>
            </p:cNvPr>
            <p:cNvSpPr txBox="1"/>
            <p:nvPr/>
          </p:nvSpPr>
          <p:spPr>
            <a:xfrm>
              <a:off x="4395183" y="5962427"/>
              <a:ext cx="12708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latin typeface="+mj-lt"/>
                </a:rPr>
                <a:t>Amy Ryan, PhD</a:t>
              </a:r>
            </a:p>
          </p:txBody>
        </p:sp>
      </p:grpSp>
      <p:pic>
        <p:nvPicPr>
          <p:cNvPr id="26" name="Picture 25" descr="A monkey looking at a television screen&#10;&#10;Description automatically generated">
            <a:extLst>
              <a:ext uri="{FF2B5EF4-FFF2-40B4-BE49-F238E27FC236}">
                <a16:creationId xmlns:a16="http://schemas.microsoft.com/office/drawing/2014/main" id="{DA357CB3-F0C2-6E99-D2D7-C876A74AAB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2766" y="3730357"/>
            <a:ext cx="3492357" cy="2471668"/>
          </a:xfrm>
          <a:prstGeom prst="rect">
            <a:avLst/>
          </a:prstGeom>
        </p:spPr>
      </p:pic>
      <p:pic>
        <p:nvPicPr>
          <p:cNvPr id="27" name="Picture 26" descr="A monkey taking a picture of a peanut&#10;&#10;Description automatically generated">
            <a:extLst>
              <a:ext uri="{FF2B5EF4-FFF2-40B4-BE49-F238E27FC236}">
                <a16:creationId xmlns:a16="http://schemas.microsoft.com/office/drawing/2014/main" id="{067BDA85-9DC1-1595-C56A-49B4893364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5731" y="1343743"/>
            <a:ext cx="3492357" cy="2471668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112356B6-5BBB-343D-6BD0-E5C636D7CAB3}"/>
              </a:ext>
            </a:extLst>
          </p:cNvPr>
          <p:cNvSpPr txBox="1">
            <a:spLocks/>
          </p:cNvSpPr>
          <p:nvPr/>
        </p:nvSpPr>
        <p:spPr>
          <a:xfrm>
            <a:off x="7249334" y="521712"/>
            <a:ext cx="3791608" cy="9144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>
              <a:solidFill>
                <a:srgbClr val="002062"/>
              </a:solidFill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B0602BFC-72F2-8609-ADAF-F59926B89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90111"/>
            <a:ext cx="10363200" cy="914400"/>
          </a:xfrm>
        </p:spPr>
        <p:txBody>
          <a:bodyPr/>
          <a:lstStyle/>
          <a:p>
            <a:r>
              <a:rPr lang="en-US" sz="3600" dirty="0"/>
              <a:t>Piloting a Social Valuation Task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547EED-E5F5-D305-4EE6-556FBADA3ADB}"/>
              </a:ext>
            </a:extLst>
          </p:cNvPr>
          <p:cNvSpPr txBox="1"/>
          <p:nvPr/>
        </p:nvSpPr>
        <p:spPr>
          <a:xfrm>
            <a:off x="1662064" y="6002998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Created with </a:t>
            </a:r>
            <a:r>
              <a:rPr lang="en-US" dirty="0" err="1"/>
              <a:t>BioRender.com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1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rectangular object with a white screen&#10;&#10;Description automatically generated">
            <a:extLst>
              <a:ext uri="{FF2B5EF4-FFF2-40B4-BE49-F238E27FC236}">
                <a16:creationId xmlns:a16="http://schemas.microsoft.com/office/drawing/2014/main" id="{BE3FFC28-6775-4044-5F8E-75273BB1A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676400"/>
            <a:ext cx="5320242" cy="39901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98CB93-40CB-6FD6-AC86-CB5D79EB6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8631" y="5029201"/>
            <a:ext cx="682052" cy="914400"/>
          </a:xfrm>
          <a:prstGeom prst="rect">
            <a:avLst/>
          </a:prstGeom>
        </p:spPr>
      </p:pic>
      <p:pic>
        <p:nvPicPr>
          <p:cNvPr id="8" name="Picture 7" descr="A carrot with leaves on it&#10;&#10;Description automatically generated">
            <a:extLst>
              <a:ext uri="{FF2B5EF4-FFF2-40B4-BE49-F238E27FC236}">
                <a16:creationId xmlns:a16="http://schemas.microsoft.com/office/drawing/2014/main" id="{DD814EC3-322C-6912-099B-114E38DA89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102297" y="378221"/>
            <a:ext cx="1453408" cy="910167"/>
          </a:xfrm>
          <a:prstGeom prst="rect">
            <a:avLst/>
          </a:prstGeom>
        </p:spPr>
      </p:pic>
      <p:pic>
        <p:nvPicPr>
          <p:cNvPr id="11" name="Picture 10" descr="A peaches with leaves and a half cut&#10;&#10;Description automatically generated">
            <a:extLst>
              <a:ext uri="{FF2B5EF4-FFF2-40B4-BE49-F238E27FC236}">
                <a16:creationId xmlns:a16="http://schemas.microsoft.com/office/drawing/2014/main" id="{F7FBDCCC-B409-12A5-61F1-3D7ED79F91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938015" y="1662377"/>
            <a:ext cx="1035049" cy="8953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4947C2-7268-3176-4D73-8095C51BCE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51447" y="3814789"/>
            <a:ext cx="1208183" cy="9144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C3487D8-FC00-F8FB-B698-4848416F3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076" y="2715678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2B0027E-4492-9D00-3921-89781ACC7AF3}"/>
              </a:ext>
            </a:extLst>
          </p:cNvPr>
          <p:cNvSpPr txBox="1">
            <a:spLocks/>
          </p:cNvSpPr>
          <p:nvPr/>
        </p:nvSpPr>
        <p:spPr>
          <a:xfrm>
            <a:off x="914400" y="690111"/>
            <a:ext cx="10363200" cy="914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Food Preference Test</a:t>
            </a:r>
          </a:p>
        </p:txBody>
      </p:sp>
    </p:spTree>
    <p:extLst>
      <p:ext uri="{BB962C8B-B14F-4D97-AF65-F5344CB8AC3E}">
        <p14:creationId xmlns:p14="http://schemas.microsoft.com/office/powerpoint/2010/main" val="1506866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362C6-F1ED-7C20-31E1-E6CCB736C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90111"/>
            <a:ext cx="10363200" cy="914400"/>
          </a:xfrm>
        </p:spPr>
        <p:txBody>
          <a:bodyPr/>
          <a:lstStyle/>
          <a:p>
            <a:r>
              <a:rPr lang="en-US" sz="3600" dirty="0"/>
              <a:t>Social Valuation Setup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939769-4740-3D47-ABF3-B3E5DCF78812}"/>
              </a:ext>
            </a:extLst>
          </p:cNvPr>
          <p:cNvSpPr txBox="1"/>
          <p:nvPr/>
        </p:nvSpPr>
        <p:spPr>
          <a:xfrm>
            <a:off x="2296450" y="4324633"/>
            <a:ext cx="75990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Modified Wisconsin General Testing Apparatus (WGTA):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/>
              <a:t>Animal transport box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/>
              <a:t>Treat presentation tray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/>
              <a:t>Video presentation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/>
              <a:t>One-way mirror</a:t>
            </a:r>
          </a:p>
        </p:txBody>
      </p:sp>
      <p:pic>
        <p:nvPicPr>
          <p:cNvPr id="9" name="Picture 8" descr="A machine with a screen on it&#10;&#10;Description automatically generated">
            <a:extLst>
              <a:ext uri="{FF2B5EF4-FFF2-40B4-BE49-F238E27FC236}">
                <a16:creationId xmlns:a16="http://schemas.microsoft.com/office/drawing/2014/main" id="{AA092CFF-1373-15A4-DADC-CE36FC079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114" y="1563871"/>
            <a:ext cx="3588911" cy="2691684"/>
          </a:xfrm>
          <a:prstGeom prst="rect">
            <a:avLst/>
          </a:prstGeom>
        </p:spPr>
      </p:pic>
      <p:pic>
        <p:nvPicPr>
          <p:cNvPr id="13" name="Picture 12" descr="A computer next to a table&#10;&#10;Description automatically generated">
            <a:extLst>
              <a:ext uri="{FF2B5EF4-FFF2-40B4-BE49-F238E27FC236}">
                <a16:creationId xmlns:a16="http://schemas.microsoft.com/office/drawing/2014/main" id="{E53E62B3-9916-690F-9AE7-6BACA393F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7977" y="1604511"/>
            <a:ext cx="3588911" cy="269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51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5131_598B077C-0F14-4347-965B-B4E930CC8A8A.mp4">
            <a:hlinkClick r:id="" action="ppaction://media"/>
            <a:extLst>
              <a:ext uri="{FF2B5EF4-FFF2-40B4-BE49-F238E27FC236}">
                <a16:creationId xmlns:a16="http://schemas.microsoft.com/office/drawing/2014/main" id="{1D7CD406-8669-2759-CFD3-358DC9E40FF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8471" y="499969"/>
            <a:ext cx="10415058" cy="5858061"/>
          </a:xfrm>
        </p:spPr>
      </p:pic>
    </p:spTree>
    <p:extLst>
      <p:ext uri="{BB962C8B-B14F-4D97-AF65-F5344CB8AC3E}">
        <p14:creationId xmlns:p14="http://schemas.microsoft.com/office/powerpoint/2010/main" val="154726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43E54D6-041A-11F2-24D9-903CDCE23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Social Valuation Pilot Results</a:t>
            </a:r>
          </a:p>
        </p:txBody>
      </p:sp>
      <p:pic>
        <p:nvPicPr>
          <p:cNvPr id="13" name="Picture 12" descr="A graph showing a number of different colored bars&#10;&#10;Description automatically generated">
            <a:extLst>
              <a:ext uri="{FF2B5EF4-FFF2-40B4-BE49-F238E27FC236}">
                <a16:creationId xmlns:a16="http://schemas.microsoft.com/office/drawing/2014/main" id="{DB4B5F20-BA64-E0A4-0115-C417482B4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55" y="2273301"/>
            <a:ext cx="5817214" cy="3496774"/>
          </a:xfrm>
          <a:prstGeom prst="rect">
            <a:avLst/>
          </a:prstGeom>
        </p:spPr>
      </p:pic>
      <p:pic>
        <p:nvPicPr>
          <p:cNvPr id="16" name="Picture 15" descr="A graph showing a number of different colored squares&#10;&#10;Description automatically generated">
            <a:extLst>
              <a:ext uri="{FF2B5EF4-FFF2-40B4-BE49-F238E27FC236}">
                <a16:creationId xmlns:a16="http://schemas.microsoft.com/office/drawing/2014/main" id="{C4CAB4D6-F699-DF63-EFDF-6D3FD47D4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273301"/>
            <a:ext cx="5844145" cy="349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168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AD403-E28C-4357-8DCA-C7146D429E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>
                <a:latin typeface="+mj-lt"/>
              </a:rPr>
              <a:t>UC Davis Conte Center</a:t>
            </a:r>
          </a:p>
        </p:txBody>
      </p:sp>
      <p:pic>
        <p:nvPicPr>
          <p:cNvPr id="19" name="Picture 18" descr="A picture containing text, room, gambling house&#10;&#10;Description automatically generated">
            <a:extLst>
              <a:ext uri="{FF2B5EF4-FFF2-40B4-BE49-F238E27FC236}">
                <a16:creationId xmlns:a16="http://schemas.microsoft.com/office/drawing/2014/main" id="{FCF46FE0-0FC7-2BE6-B34F-98CF4D3DE0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93" t="16061" r="20852" b="16625"/>
          <a:stretch/>
        </p:blipFill>
        <p:spPr>
          <a:xfrm flipH="1">
            <a:off x="218130" y="674531"/>
            <a:ext cx="841708" cy="8218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27BA011-DB43-0B3D-9502-ECF314B743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83" t="10110" r="63638"/>
          <a:stretch/>
        </p:blipFill>
        <p:spPr>
          <a:xfrm>
            <a:off x="0" y="1954471"/>
            <a:ext cx="2400254" cy="4830792"/>
          </a:xfrm>
          <a:prstGeom prst="rect">
            <a:avLst/>
          </a:prstGeom>
        </p:spPr>
      </p:pic>
      <p:pic>
        <p:nvPicPr>
          <p:cNvPr id="21" name="Picture 20" descr="Logo&#10;&#10;Description automatically generated with medium confidence">
            <a:extLst>
              <a:ext uri="{FF2B5EF4-FFF2-40B4-BE49-F238E27FC236}">
                <a16:creationId xmlns:a16="http://schemas.microsoft.com/office/drawing/2014/main" id="{27E00008-B86C-C26A-6121-069EAA5E8E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40" t="9313" r="6496" b="15627"/>
          <a:stretch/>
        </p:blipFill>
        <p:spPr>
          <a:xfrm rot="20037427" flipH="1">
            <a:off x="1104134" y="5285820"/>
            <a:ext cx="991771" cy="7309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E29BC50-D91C-3254-694C-E95C38CFDD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66" t="7578" r="8681" b="11486"/>
          <a:stretch/>
        </p:blipFill>
        <p:spPr>
          <a:xfrm rot="8049025" flipV="1">
            <a:off x="520274" y="4007297"/>
            <a:ext cx="1359706" cy="1140136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AFDD2D1-F35A-4802-AD5A-51F17A7ABC6E}"/>
              </a:ext>
            </a:extLst>
          </p:cNvPr>
          <p:cNvSpPr txBox="1">
            <a:spLocks/>
          </p:cNvSpPr>
          <p:nvPr/>
        </p:nvSpPr>
        <p:spPr>
          <a:xfrm>
            <a:off x="2116001" y="1131940"/>
            <a:ext cx="9758452" cy="341167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5000"/>
              <a:buFont typeface="Wingdings" panose="05000000000000000000" pitchFamily="2" charset="2"/>
              <a:buChar char="§"/>
              <a:defRPr sz="2000" b="0" i="0" kern="120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Proxima Nova Light" panose="02000506030000020004" pitchFamily="2" charset="0"/>
              <a:buChar char="–"/>
              <a:tabLst/>
              <a:defRPr sz="2000" b="0" i="0" kern="120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150221"/>
                </a:solidFill>
                <a:latin typeface="Proxima Nova A Thin" panose="0200050603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50221"/>
                </a:solidFill>
                <a:latin typeface="Gibson Light" panose="02000000000000000000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50221"/>
                </a:solidFill>
                <a:latin typeface="Gibson Light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100" dirty="0">
                <a:latin typeface="+mn-lt"/>
              </a:rPr>
              <a:t>Exposure to infection during pregnancy is associated with an increased risk of offspring neurodevelopmental disorders (NDDs)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100" dirty="0">
              <a:latin typeface="+mn-lt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100" dirty="0">
                <a:latin typeface="+mn-lt"/>
              </a:rPr>
              <a:t>The increased risk of NDDs does not appear to be linked to specific viral or bacterial infections - implicates the mother’s immune response to the pathogen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100" dirty="0">
              <a:latin typeface="+mn-lt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100" dirty="0">
                <a:latin typeface="+mn-lt"/>
              </a:rPr>
              <a:t>Animal models can be used to explore the link between maternal immune activation (MIA) and altered offspring neurodevelopment in a controlled environment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1CEFE0-8E35-4213-9659-FD9A3AF864F3}"/>
              </a:ext>
            </a:extLst>
          </p:cNvPr>
          <p:cNvSpPr/>
          <p:nvPr/>
        </p:nvSpPr>
        <p:spPr>
          <a:xfrm>
            <a:off x="3984978" y="6238025"/>
            <a:ext cx="7988348" cy="5701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52DB04-8192-4673-B851-88C94898E05C}"/>
              </a:ext>
            </a:extLst>
          </p:cNvPr>
          <p:cNvGrpSpPr/>
          <p:nvPr/>
        </p:nvGrpSpPr>
        <p:grpSpPr>
          <a:xfrm>
            <a:off x="3019519" y="4339556"/>
            <a:ext cx="8953807" cy="2290690"/>
            <a:chOff x="3019519" y="4339556"/>
            <a:chExt cx="8953807" cy="229069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CF901C7-CCD2-4C31-BA88-80E915E440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0352" b="40676"/>
            <a:stretch/>
          </p:blipFill>
          <p:spPr>
            <a:xfrm>
              <a:off x="5080786" y="4339556"/>
              <a:ext cx="6151852" cy="167822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7D8157F-BF47-47C4-8887-8E11AE8CA9F4}"/>
                </a:ext>
              </a:extLst>
            </p:cNvPr>
            <p:cNvSpPr txBox="1"/>
            <p:nvPr/>
          </p:nvSpPr>
          <p:spPr>
            <a:xfrm>
              <a:off x="3019519" y="4635650"/>
              <a:ext cx="24978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Maternal Immune Activation (MIA) Model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F3E39A5-E067-4657-86BC-C3192C3220FC}"/>
                </a:ext>
              </a:extLst>
            </p:cNvPr>
            <p:cNvSpPr txBox="1"/>
            <p:nvPr/>
          </p:nvSpPr>
          <p:spPr>
            <a:xfrm>
              <a:off x="5647231" y="5983915"/>
              <a:ext cx="287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Stimulate maternal cytokines during pregnancy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BF3A8FF-8853-4465-98EE-D59DA0F23BA7}"/>
                </a:ext>
              </a:extLst>
            </p:cNvPr>
            <p:cNvSpPr txBox="1"/>
            <p:nvPr/>
          </p:nvSpPr>
          <p:spPr>
            <a:xfrm>
              <a:off x="9093501" y="5983915"/>
              <a:ext cx="287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Offspring brain and behavioral development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3456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3E43B6-2D5F-6F27-DB03-34C2553930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6230" y="482846"/>
            <a:ext cx="9144000" cy="451249"/>
          </a:xfrm>
        </p:spPr>
        <p:txBody>
          <a:bodyPr/>
          <a:lstStyle/>
          <a:p>
            <a:r>
              <a:rPr lang="en-US" sz="3600" dirty="0">
                <a:latin typeface="+mj-lt"/>
              </a:rPr>
              <a:t>Future Directions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F0071-44FB-AD79-59DA-141A7B4BCC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96230" y="1410435"/>
            <a:ext cx="6359237" cy="4411134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Work with biostatistics team to analyze eye tracking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Explore eye tracking data specific to facial expression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Compare results of opportunistic eye tracking to previous data collected from more restrained animals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Assess cage side eye tracking methods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Refine social valuation test and incorporate into current cohort’s testing regime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</p:txBody>
      </p:sp>
      <p:pic>
        <p:nvPicPr>
          <p:cNvPr id="10" name="Picture 9" descr="A monkey holding a cucumber on a tree branch&#10;&#10;Description automatically generated">
            <a:extLst>
              <a:ext uri="{FF2B5EF4-FFF2-40B4-BE49-F238E27FC236}">
                <a16:creationId xmlns:a16="http://schemas.microsoft.com/office/drawing/2014/main" id="{1B32FCEA-1CA0-B525-C980-0112BE289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5487" y="1244599"/>
            <a:ext cx="3161870" cy="47428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73C9CC-5E5C-A4D1-2CE5-0D94485C9E05}"/>
              </a:ext>
            </a:extLst>
          </p:cNvPr>
          <p:cNvSpPr txBox="1"/>
          <p:nvPr/>
        </p:nvSpPr>
        <p:spPr>
          <a:xfrm>
            <a:off x="8540044" y="5987405"/>
            <a:ext cx="2072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0A0A0A"/>
                </a:solidFill>
                <a:effectLst/>
              </a:rPr>
              <a:t>© CNPRC, UC Davis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2961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D11FC-BB8A-7C4D-99B0-C61A4F0295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6230" y="90476"/>
            <a:ext cx="9144000" cy="879231"/>
          </a:xfrm>
        </p:spPr>
        <p:txBody>
          <a:bodyPr/>
          <a:lstStyle/>
          <a:p>
            <a:r>
              <a:rPr lang="en-US" sz="3600" dirty="0">
                <a:latin typeface="+mj-lt"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CDEEC-54F5-2C51-F3BC-535B947E4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1300" b="0" i="0" dirty="0">
              <a:solidFill>
                <a:schemeClr val="tx1"/>
              </a:solidFill>
              <a:effectLst/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300" b="0" i="0" dirty="0">
                <a:solidFill>
                  <a:schemeClr val="tx1"/>
                </a:solidFill>
                <a:effectLst/>
                <a:latin typeface="+mn-lt"/>
              </a:rPr>
              <a:t>Machado, C. J., Whitaker, A. M., Smith, S. E., Patterson, P. H., &amp; Bauman, M. D. (2015). Maternal immune activation in nonhuman primates alters social attention in juvenile offspring. </a:t>
            </a:r>
            <a:r>
              <a:rPr lang="en-US" sz="1300" b="0" i="1" dirty="0">
                <a:solidFill>
                  <a:schemeClr val="tx1"/>
                </a:solidFill>
                <a:effectLst/>
                <a:latin typeface="+mn-lt"/>
              </a:rPr>
              <a:t>Biological psychiatry</a:t>
            </a:r>
            <a:r>
              <a:rPr lang="en-US" sz="1300" b="0" i="0" dirty="0">
                <a:solidFill>
                  <a:schemeClr val="tx1"/>
                </a:solidFill>
                <a:effectLst/>
                <a:latin typeface="+mn-lt"/>
              </a:rPr>
              <a:t>, </a:t>
            </a:r>
            <a:r>
              <a:rPr lang="en-US" sz="1300" b="0" i="1" dirty="0">
                <a:solidFill>
                  <a:schemeClr val="tx1"/>
                </a:solidFill>
                <a:effectLst/>
                <a:latin typeface="+mn-lt"/>
              </a:rPr>
              <a:t>77</a:t>
            </a:r>
            <a:r>
              <a:rPr lang="en-US" sz="1300" b="0" i="0" dirty="0">
                <a:solidFill>
                  <a:schemeClr val="tx1"/>
                </a:solidFill>
                <a:effectLst/>
                <a:latin typeface="+mn-lt"/>
              </a:rPr>
              <a:t>(9), 823–832. https://doi.org/10.1016/j.biopsych.2014.07.035</a:t>
            </a:r>
          </a:p>
          <a:p>
            <a:pPr marL="0" indent="0">
              <a:spcBef>
                <a:spcPts val="0"/>
              </a:spcBef>
              <a:buNone/>
            </a:pPr>
            <a:endParaRPr lang="en-US" sz="1300" b="0" i="0" dirty="0">
              <a:solidFill>
                <a:schemeClr val="tx1"/>
              </a:solidFill>
              <a:effectLst/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300" b="0" i="0" dirty="0">
                <a:solidFill>
                  <a:schemeClr val="tx1"/>
                </a:solidFill>
                <a:effectLst/>
                <a:latin typeface="+mn-lt"/>
              </a:rPr>
              <a:t>Ma, X. E., Gu, H., &amp; Zhao, J. (2021). Atypical gaze patterns to facial feature areas in autism spectrum disorders reveal age and culture effects: A meta‐analysis of eye‐tracking studies. </a:t>
            </a:r>
            <a:r>
              <a:rPr lang="en-US" sz="1300" b="0" i="1" dirty="0">
                <a:solidFill>
                  <a:schemeClr val="tx1"/>
                </a:solidFill>
                <a:effectLst/>
                <a:latin typeface="+mn-lt"/>
              </a:rPr>
              <a:t>Autism Research</a:t>
            </a:r>
            <a:r>
              <a:rPr lang="en-US" sz="1300" b="0" i="0" dirty="0">
                <a:solidFill>
                  <a:schemeClr val="tx1"/>
                </a:solidFill>
                <a:effectLst/>
                <a:latin typeface="+mn-lt"/>
              </a:rPr>
              <a:t>, </a:t>
            </a:r>
            <a:r>
              <a:rPr lang="en-US" sz="1300" b="0" i="1" dirty="0">
                <a:solidFill>
                  <a:schemeClr val="tx1"/>
                </a:solidFill>
                <a:effectLst/>
                <a:latin typeface="+mn-lt"/>
              </a:rPr>
              <a:t>14</a:t>
            </a:r>
            <a:r>
              <a:rPr lang="en-US" sz="1300" b="0" i="0" dirty="0">
                <a:solidFill>
                  <a:schemeClr val="tx1"/>
                </a:solidFill>
                <a:effectLst/>
                <a:latin typeface="+mn-lt"/>
              </a:rPr>
              <a:t>(12), 2625-2639.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300" b="0" i="0" dirty="0">
              <a:solidFill>
                <a:schemeClr val="tx1"/>
              </a:solidFill>
              <a:effectLst/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300" dirty="0">
                <a:solidFill>
                  <a:schemeClr val="tx1"/>
                </a:solidFill>
                <a:effectLst/>
                <a:latin typeface="+mn-lt"/>
              </a:rPr>
              <a:t>R Core Team (2021). </a:t>
            </a:r>
            <a:r>
              <a:rPr lang="en-US" sz="1300" i="1" dirty="0">
                <a:solidFill>
                  <a:schemeClr val="tx1"/>
                </a:solidFill>
                <a:effectLst/>
                <a:latin typeface="+mn-lt"/>
              </a:rPr>
              <a:t>R: A Language and environment for statistical computing</a:t>
            </a:r>
            <a:r>
              <a:rPr lang="en-US" sz="1300" dirty="0">
                <a:solidFill>
                  <a:schemeClr val="tx1"/>
                </a:solidFill>
                <a:effectLst/>
                <a:latin typeface="+mn-lt"/>
              </a:rPr>
              <a:t>. (Version 4.1) [Computer software]. Retrieved from https://</a:t>
            </a:r>
            <a:r>
              <a:rPr lang="en-US" sz="1300" dirty="0" err="1">
                <a:solidFill>
                  <a:schemeClr val="tx1"/>
                </a:solidFill>
                <a:effectLst/>
                <a:latin typeface="+mn-lt"/>
              </a:rPr>
              <a:t>cran.r-project.org</a:t>
            </a:r>
            <a:r>
              <a:rPr lang="en-US" sz="1300" dirty="0">
                <a:solidFill>
                  <a:schemeClr val="tx1"/>
                </a:solidFill>
                <a:effectLst/>
                <a:latin typeface="+mn-lt"/>
              </a:rPr>
              <a:t>. (R packages retrieved from MRAN snapshot 2022-01-01). </a:t>
            </a:r>
            <a:endParaRPr lang="en-US" sz="1300" dirty="0">
              <a:solidFill>
                <a:schemeClr val="tx1"/>
              </a:solidFill>
              <a:latin typeface="+mn-lt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300" kern="100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0" i="0" dirty="0">
                <a:solidFill>
                  <a:schemeClr val="tx1"/>
                </a:solidFill>
                <a:effectLst/>
                <a:latin typeface="+mn-lt"/>
              </a:rPr>
              <a:t>Ryan, A. M., Freeman, S. M., </a:t>
            </a:r>
            <a:r>
              <a:rPr lang="en-US" sz="1300" b="0" i="0" dirty="0" err="1">
                <a:solidFill>
                  <a:schemeClr val="tx1"/>
                </a:solidFill>
                <a:effectLst/>
                <a:latin typeface="+mn-lt"/>
              </a:rPr>
              <a:t>Murai</a:t>
            </a:r>
            <a:r>
              <a:rPr lang="en-US" sz="1300" b="0" i="0" dirty="0">
                <a:solidFill>
                  <a:schemeClr val="tx1"/>
                </a:solidFill>
                <a:effectLst/>
                <a:latin typeface="+mn-lt"/>
              </a:rPr>
              <a:t>, T., Lau, A. R., Palumbo, M. C., </a:t>
            </a:r>
            <a:r>
              <a:rPr lang="en-US" sz="1300" b="0" i="0" dirty="0" err="1">
                <a:solidFill>
                  <a:schemeClr val="tx1"/>
                </a:solidFill>
                <a:effectLst/>
                <a:latin typeface="+mn-lt"/>
              </a:rPr>
              <a:t>Hogrefe</a:t>
            </a:r>
            <a:r>
              <a:rPr lang="en-US" sz="1300" b="0" i="0" dirty="0">
                <a:solidFill>
                  <a:schemeClr val="tx1"/>
                </a:solidFill>
                <a:effectLst/>
                <a:latin typeface="+mn-lt"/>
              </a:rPr>
              <a:t>, C. E., Bales, K. L., &amp; Bauman, M. D. (2019). Non-invasive Eye Tracking Methods for New World and Old World Monkeys. </a:t>
            </a:r>
            <a:r>
              <a:rPr lang="en-US" sz="1300" b="0" i="1" dirty="0">
                <a:solidFill>
                  <a:schemeClr val="tx1"/>
                </a:solidFill>
                <a:effectLst/>
                <a:latin typeface="+mn-lt"/>
              </a:rPr>
              <a:t>Frontiers in behavioral neuroscience</a:t>
            </a:r>
            <a:r>
              <a:rPr lang="en-US" sz="1300" b="0" i="0" dirty="0">
                <a:solidFill>
                  <a:schemeClr val="tx1"/>
                </a:solidFill>
                <a:effectLst/>
                <a:latin typeface="+mn-lt"/>
              </a:rPr>
              <a:t>, </a:t>
            </a:r>
            <a:r>
              <a:rPr lang="en-US" sz="1300" b="0" i="1" dirty="0">
                <a:solidFill>
                  <a:schemeClr val="tx1"/>
                </a:solidFill>
                <a:effectLst/>
                <a:latin typeface="+mn-lt"/>
              </a:rPr>
              <a:t>13</a:t>
            </a:r>
            <a:r>
              <a:rPr lang="en-US" sz="1300" b="0" i="0" dirty="0">
                <a:solidFill>
                  <a:schemeClr val="tx1"/>
                </a:solidFill>
                <a:effectLst/>
                <a:latin typeface="+mn-lt"/>
              </a:rPr>
              <a:t>, 39. </a:t>
            </a:r>
            <a:r>
              <a:rPr lang="en-US" sz="1300" dirty="0">
                <a:solidFill>
                  <a:schemeClr val="tx1"/>
                </a:solidFill>
                <a:latin typeface="+mn-lt"/>
              </a:rPr>
              <a:t>https://doi.org/10.3389/fnbeh.2019.00039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300" dirty="0">
              <a:solidFill>
                <a:schemeClr val="tx1"/>
              </a:solidFill>
              <a:latin typeface="+mn-lt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Ryan AM, </a:t>
            </a:r>
            <a:r>
              <a:rPr lang="en-US" sz="1300" dirty="0" err="1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Murai</a:t>
            </a:r>
            <a:r>
              <a:rPr lang="en-US" sz="13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T, Lau AR, </a:t>
            </a:r>
            <a:r>
              <a:rPr lang="en-US" sz="1300" dirty="0" err="1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Hogrefe</a:t>
            </a:r>
            <a:r>
              <a:rPr lang="en-US" sz="13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CE, McAllister AK, Carter CS, Bauman MD. New approaches to quantify social development in rhesus macaques (Macaca mulatta): Integrating eye tracking with traditional assessments of social behavior. Dev </a:t>
            </a:r>
            <a:r>
              <a:rPr lang="en-US" sz="1300" dirty="0" err="1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Psychobiol</a:t>
            </a:r>
            <a:r>
              <a:rPr lang="en-US" sz="13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2020;62:950-962.</a:t>
            </a:r>
            <a:r>
              <a:rPr lang="en-US" sz="1300" dirty="0">
                <a:solidFill>
                  <a:schemeClr val="tx1"/>
                </a:solidFill>
                <a:effectLst/>
                <a:latin typeface="+mn-lt"/>
              </a:rPr>
              <a:t> </a:t>
            </a:r>
            <a:endParaRPr lang="en-US" sz="1300" b="0" i="0" dirty="0">
              <a:solidFill>
                <a:schemeClr val="tx1"/>
              </a:solidFill>
              <a:effectLst/>
              <a:latin typeface="+mn-lt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300" dirty="0">
              <a:solidFill>
                <a:schemeClr val="tx1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300" dirty="0">
                <a:solidFill>
                  <a:schemeClr val="tx1"/>
                </a:solidFill>
                <a:effectLst/>
                <a:latin typeface="+mn-lt"/>
              </a:rPr>
              <a:t>The </a:t>
            </a:r>
            <a:r>
              <a:rPr lang="en-US" sz="1300" dirty="0" err="1">
                <a:solidFill>
                  <a:schemeClr val="tx1"/>
                </a:solidFill>
                <a:effectLst/>
                <a:latin typeface="+mn-lt"/>
              </a:rPr>
              <a:t>jamovi</a:t>
            </a:r>
            <a:r>
              <a:rPr lang="en-US" sz="1300" dirty="0">
                <a:solidFill>
                  <a:schemeClr val="tx1"/>
                </a:solidFill>
                <a:effectLst/>
                <a:latin typeface="+mn-lt"/>
              </a:rPr>
              <a:t> project (2022). </a:t>
            </a:r>
            <a:r>
              <a:rPr lang="en-US" sz="1300" i="1" dirty="0" err="1">
                <a:solidFill>
                  <a:schemeClr val="tx1"/>
                </a:solidFill>
                <a:effectLst/>
                <a:latin typeface="+mn-lt"/>
              </a:rPr>
              <a:t>jamovi</a:t>
            </a:r>
            <a:r>
              <a:rPr lang="en-US" sz="1300" dirty="0">
                <a:solidFill>
                  <a:schemeClr val="tx1"/>
                </a:solidFill>
                <a:effectLst/>
                <a:latin typeface="+mn-lt"/>
              </a:rPr>
              <a:t>. (Version 2.3) [Computer Software]. Retrieved from https://</a:t>
            </a:r>
            <a:r>
              <a:rPr lang="en-US" sz="1300" dirty="0" err="1">
                <a:solidFill>
                  <a:schemeClr val="tx1"/>
                </a:solidFill>
                <a:effectLst/>
                <a:latin typeface="+mn-lt"/>
              </a:rPr>
              <a:t>www.jamovi.org</a:t>
            </a:r>
            <a:r>
              <a:rPr lang="en-US" sz="1300" dirty="0">
                <a:solidFill>
                  <a:schemeClr val="tx1"/>
                </a:solidFill>
                <a:effectLst/>
                <a:latin typeface="+mn-lt"/>
              </a:rPr>
              <a:t>. </a:t>
            </a:r>
          </a:p>
          <a:p>
            <a:pPr marL="0" indent="0">
              <a:spcBef>
                <a:spcPts val="0"/>
              </a:spcBef>
              <a:buNone/>
            </a:pPr>
            <a:endParaRPr lang="en-US" sz="1300" dirty="0">
              <a:solidFill>
                <a:schemeClr val="tx1"/>
              </a:solidFill>
              <a:effectLst/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300" dirty="0" err="1">
                <a:solidFill>
                  <a:schemeClr val="tx1"/>
                </a:solidFill>
                <a:effectLst/>
                <a:latin typeface="+mn-lt"/>
              </a:rPr>
              <a:t>Tobii</a:t>
            </a:r>
            <a:r>
              <a:rPr lang="en-US" sz="1300" dirty="0">
                <a:solidFill>
                  <a:schemeClr val="tx1"/>
                </a:solidFill>
                <a:effectLst/>
                <a:latin typeface="+mn-lt"/>
              </a:rPr>
              <a:t> Technology, Stockholm, Sweden </a:t>
            </a:r>
          </a:p>
          <a:p>
            <a:pPr marL="0" indent="0">
              <a:spcBef>
                <a:spcPts val="0"/>
              </a:spcBef>
              <a:buNone/>
            </a:pPr>
            <a:endParaRPr lang="en-US" sz="1300" dirty="0">
              <a:solidFill>
                <a:schemeClr val="tx1"/>
              </a:solidFill>
              <a:effectLst/>
              <a:latin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300" kern="100" dirty="0" err="1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</a:rPr>
              <a:t>Vlasova</a:t>
            </a:r>
            <a:r>
              <a:rPr lang="en-US" sz="1300" kern="1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</a:rPr>
              <a:t> RM, </a:t>
            </a:r>
            <a:r>
              <a:rPr lang="en-US" sz="1300" kern="100" dirty="0" err="1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</a:rPr>
              <a:t>Iosif</a:t>
            </a:r>
            <a:r>
              <a:rPr lang="en-US" sz="1300" kern="1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</a:rPr>
              <a:t> AM, Ryan AM, Funk LH, </a:t>
            </a:r>
            <a:r>
              <a:rPr lang="en-US" sz="1300" kern="100" dirty="0" err="1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</a:rPr>
              <a:t>Murai</a:t>
            </a:r>
            <a:r>
              <a:rPr lang="en-US" sz="1300" kern="1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</a:rPr>
              <a:t> T, Chen S, </a:t>
            </a:r>
            <a:r>
              <a:rPr lang="en-US" sz="1300" kern="100" dirty="0" err="1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</a:rPr>
              <a:t>Lesh</a:t>
            </a:r>
            <a:r>
              <a:rPr lang="en-US" sz="1300" kern="1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</a:rPr>
              <a:t> TA, Rowland DJ, Bennett J, </a:t>
            </a:r>
            <a:r>
              <a:rPr lang="en-US" sz="1300" kern="100" dirty="0" err="1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</a:rPr>
              <a:t>Hogrefe</a:t>
            </a:r>
            <a:r>
              <a:rPr lang="en-US" sz="1300" kern="1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</a:rPr>
              <a:t> CE, Maddock RJ, </a:t>
            </a:r>
            <a:r>
              <a:rPr lang="en-US" sz="1300" kern="100" dirty="0" err="1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</a:rPr>
              <a:t>Gandal</a:t>
            </a:r>
            <a:r>
              <a:rPr lang="en-US" sz="1300" kern="1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</a:rPr>
              <a:t> MJ, </a:t>
            </a:r>
            <a:r>
              <a:rPr lang="en-US" sz="1300" kern="100" dirty="0" err="1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</a:rPr>
              <a:t>Geschwind</a:t>
            </a:r>
            <a:r>
              <a:rPr lang="en-US" sz="1300" kern="1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</a:rPr>
              <a:t> DH, Schumann CM, Van de Water J, McAllister AK, Carter CS, </a:t>
            </a:r>
            <a:r>
              <a:rPr lang="en-US" sz="1300" kern="100" dirty="0" err="1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</a:rPr>
              <a:t>Styner</a:t>
            </a:r>
            <a:r>
              <a:rPr lang="en-US" sz="1300" kern="1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</a:rPr>
              <a:t> MA, Amaral DG, Bauman MD. Maternal Immune Activation during Pregnancy Alters Postnatal Brain Growth and Cognitive Development in Nonhuman Primate Offspring. J </a:t>
            </a:r>
            <a:r>
              <a:rPr lang="en-US" sz="1300" kern="100" dirty="0" err="1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</a:rPr>
              <a:t>Neurosci</a:t>
            </a:r>
            <a:r>
              <a:rPr lang="en-US" sz="1300" kern="1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</a:rPr>
              <a:t>. 2021;41:9971-9987.</a:t>
            </a:r>
          </a:p>
          <a:p>
            <a:pPr marL="0" indent="0">
              <a:spcBef>
                <a:spcPts val="0"/>
              </a:spcBef>
              <a:buNone/>
            </a:pPr>
            <a:endParaRPr lang="en-US" sz="1300" b="0" i="0" dirty="0"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10271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6597123-27C4-90F0-942F-B237F376C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4920" y="1188720"/>
            <a:ext cx="7101840" cy="2308945"/>
          </a:xfrm>
        </p:spPr>
        <p:txBody>
          <a:bodyPr numCol="2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Bauman Lab</a:t>
            </a:r>
          </a:p>
          <a:p>
            <a:pPr marL="342900" lvl="1" indent="0">
              <a:lnSpc>
                <a:spcPct val="100000"/>
              </a:lnSpc>
              <a:buNone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Melissa Bauman (mentor)</a:t>
            </a:r>
          </a:p>
          <a:p>
            <a:pPr marL="342900" lvl="1" indent="0">
              <a:lnSpc>
                <a:spcPct val="100000"/>
              </a:lnSpc>
              <a:buNone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Felisa Carbajal (lab assistant)</a:t>
            </a:r>
          </a:p>
          <a:p>
            <a:pPr marL="342900" lvl="1" indent="0">
              <a:lnSpc>
                <a:spcPct val="100000"/>
              </a:lnSpc>
              <a:buNone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Casey Phi (lab manager)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CNPRC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STAR Program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</a:rPr>
              <a:t> </a:t>
            </a:r>
            <a:endParaRPr lang="en-US" sz="1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213BA4-75F3-41E1-BAB7-1DB4B6990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82" y="3528211"/>
            <a:ext cx="8590008" cy="196917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65A73A3-F647-B6EF-37C7-B5D6AC371EA8}"/>
              </a:ext>
            </a:extLst>
          </p:cNvPr>
          <p:cNvGrpSpPr/>
          <p:nvPr/>
        </p:nvGrpSpPr>
        <p:grpSpPr>
          <a:xfrm>
            <a:off x="9430284" y="3014729"/>
            <a:ext cx="2407065" cy="1639551"/>
            <a:chOff x="9218336" y="3528211"/>
            <a:chExt cx="2407065" cy="163955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9027467-C228-4912-A730-3A1E350A4C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3530" b="12114"/>
            <a:stretch/>
          </p:blipFill>
          <p:spPr>
            <a:xfrm>
              <a:off x="9319855" y="3528211"/>
              <a:ext cx="2105592" cy="1308709"/>
            </a:xfrm>
            <a:prstGeom prst="rect">
              <a:avLst/>
            </a:prstGeom>
          </p:spPr>
        </p:pic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944728C1-C6E3-45A3-A7F5-B3E916F656E6}"/>
                </a:ext>
              </a:extLst>
            </p:cNvPr>
            <p:cNvSpPr txBox="1">
              <a:spLocks/>
            </p:cNvSpPr>
            <p:nvPr/>
          </p:nvSpPr>
          <p:spPr>
            <a:xfrm>
              <a:off x="9218336" y="4836920"/>
              <a:ext cx="2407065" cy="330842"/>
            </a:xfrm>
            <a:prstGeom prst="rect">
              <a:avLst/>
            </a:prstGeom>
          </p:spPr>
          <p:txBody>
            <a:bodyPr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i="0" kern="1200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sz="1600" dirty="0">
                  <a:solidFill>
                    <a:schemeClr val="tx1"/>
                  </a:solidFill>
                </a:rPr>
                <a:t>UC Davis Conte Center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1C509A1-AE49-E987-7BB4-B5984908F021}"/>
              </a:ext>
            </a:extLst>
          </p:cNvPr>
          <p:cNvSpPr txBox="1"/>
          <p:nvPr/>
        </p:nvSpPr>
        <p:spPr>
          <a:xfrm>
            <a:off x="489773" y="5443114"/>
            <a:ext cx="85122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Student Support</a:t>
            </a:r>
          </a:p>
          <a:p>
            <a:r>
              <a:rPr lang="en-US" sz="1500" dirty="0"/>
              <a:t>STAR Program UCD SVM Endowment Funds</a:t>
            </a:r>
          </a:p>
          <a:p>
            <a:r>
              <a:rPr lang="en-US" sz="1500" dirty="0"/>
              <a:t>NIH Grant T32GM136559 </a:t>
            </a:r>
          </a:p>
        </p:txBody>
      </p:sp>
      <p:pic>
        <p:nvPicPr>
          <p:cNvPr id="6" name="Picture 5" descr="A black background with yellow text&#10;&#10;Description automatically generated">
            <a:extLst>
              <a:ext uri="{FF2B5EF4-FFF2-40B4-BE49-F238E27FC236}">
                <a16:creationId xmlns:a16="http://schemas.microsoft.com/office/drawing/2014/main" id="{07ED3E2D-80A3-705B-58B0-25968FB206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1021" y="1628192"/>
            <a:ext cx="2105592" cy="57552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F4AD4A1B-B857-4B2B-BEB8-83DC8F90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4920" y="445116"/>
            <a:ext cx="9144000" cy="451249"/>
          </a:xfrm>
        </p:spPr>
        <p:txBody>
          <a:bodyPr/>
          <a:lstStyle/>
          <a:p>
            <a:r>
              <a:rPr lang="en-US" sz="3600" dirty="0">
                <a:latin typeface="+mj-lt"/>
              </a:rPr>
              <a:t>Thank you!</a:t>
            </a:r>
          </a:p>
        </p:txBody>
      </p:sp>
      <p:pic>
        <p:nvPicPr>
          <p:cNvPr id="17" name="Picture 16" descr="A yellow and blue text on a black background&#10;&#10;Description automatically generated">
            <a:extLst>
              <a:ext uri="{FF2B5EF4-FFF2-40B4-BE49-F238E27FC236}">
                <a16:creationId xmlns:a16="http://schemas.microsoft.com/office/drawing/2014/main" id="{EF768EB6-79C2-3530-EF27-E625FA558F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6565" y="5376310"/>
            <a:ext cx="2454507" cy="560205"/>
          </a:xfrm>
          <a:prstGeom prst="rect">
            <a:avLst/>
          </a:prstGeom>
        </p:spPr>
      </p:pic>
      <p:pic>
        <p:nvPicPr>
          <p:cNvPr id="4" name="Picture 3" descr="A group of women in scrubs&#10;&#10;Description automatically generated">
            <a:extLst>
              <a:ext uri="{FF2B5EF4-FFF2-40B4-BE49-F238E27FC236}">
                <a16:creationId xmlns:a16="http://schemas.microsoft.com/office/drawing/2014/main" id="{87CB9B39-5681-25DE-E076-962B078BC9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2518" y="1360610"/>
            <a:ext cx="2361086" cy="204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374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AD403-E28C-4357-8DCA-C7146D429E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>
                <a:latin typeface="+mj-lt"/>
              </a:rPr>
              <a:t>UC Davis Conte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3E54E-3AC5-4DDB-AFD9-AC4DE404B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9502" y="1113169"/>
            <a:ext cx="10563581" cy="736978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500" dirty="0">
                <a:latin typeface="+mj-lt"/>
              </a:rPr>
              <a:t>Silvio O. Conte Center for Basic or Translational Mental-Health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500" dirty="0">
                <a:latin typeface="+mj-lt"/>
              </a:rPr>
              <a:t>“Neuroimmune mechanisms of psychiatric disorders”</a:t>
            </a:r>
            <a:r>
              <a:rPr lang="en-US" sz="3000" dirty="0">
                <a:latin typeface="+mj-lt"/>
              </a:rPr>
              <a:t> </a:t>
            </a:r>
            <a:r>
              <a:rPr lang="en-US" sz="3000" i="1" dirty="0">
                <a:latin typeface="+mj-lt"/>
              </a:rPr>
              <a:t>(Carter, PI)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DCD845-2C97-4EEC-AB07-A270B482FE0E}"/>
              </a:ext>
            </a:extLst>
          </p:cNvPr>
          <p:cNvSpPr txBox="1"/>
          <p:nvPr/>
        </p:nvSpPr>
        <p:spPr>
          <a:xfrm>
            <a:off x="279400" y="1113169"/>
            <a:ext cx="72968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+mj-lt"/>
                <a:cs typeface="Arial" panose="020B0604020202020204" pitchFamily="34" charset="0"/>
              </a:rPr>
              <a:t>2015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BDEC96B-48C9-49BC-8485-4547CB077270}"/>
              </a:ext>
            </a:extLst>
          </p:cNvPr>
          <p:cNvGrpSpPr/>
          <p:nvPr/>
        </p:nvGrpSpPr>
        <p:grpSpPr>
          <a:xfrm>
            <a:off x="265375" y="1863982"/>
            <a:ext cx="4654355" cy="3990198"/>
            <a:chOff x="265375" y="1680011"/>
            <a:chExt cx="4654355" cy="399019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63D969D-BA06-48CD-85CF-42721F38D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9096" y="2846322"/>
              <a:ext cx="3680229" cy="28238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07A8F42-5D32-403B-B9D0-1A4FD28075D0}"/>
                </a:ext>
              </a:extLst>
            </p:cNvPr>
            <p:cNvSpPr txBox="1"/>
            <p:nvPr/>
          </p:nvSpPr>
          <p:spPr>
            <a:xfrm>
              <a:off x="265375" y="1680011"/>
              <a:ext cx="79500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>
                  <a:latin typeface="+mj-lt"/>
                  <a:cs typeface="Arial" panose="020B0604020202020204" pitchFamily="34" charset="0"/>
                </a:rPr>
                <a:t>2020</a:t>
              </a:r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06472BA3-7436-41B6-94CD-B97B8A48DF00}"/>
                </a:ext>
              </a:extLst>
            </p:cNvPr>
            <p:cNvSpPr txBox="1">
              <a:spLocks/>
            </p:cNvSpPr>
            <p:nvPr/>
          </p:nvSpPr>
          <p:spPr>
            <a:xfrm>
              <a:off x="1239502" y="1769933"/>
              <a:ext cx="3680228" cy="62864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42900" indent="-3429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85000"/>
                <a:buFont typeface="Wingdings" panose="05000000000000000000" pitchFamily="2" charset="2"/>
                <a:buChar char="§"/>
                <a:defRPr sz="2000" b="0" i="0" kern="1200">
                  <a:solidFill>
                    <a:schemeClr val="accent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marR="0" indent="-22860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85000"/>
                <a:buFont typeface="Proxima Nova Light" panose="02000506030000020004" pitchFamily="2" charset="0"/>
                <a:buChar char="–"/>
                <a:tabLst/>
                <a:defRPr sz="2000" b="0" i="0" kern="1200">
                  <a:solidFill>
                    <a:schemeClr val="accent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rgbClr val="150221"/>
                  </a:solidFill>
                  <a:latin typeface="Proxima Nova A Thin" panose="02000506030000020004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rgbClr val="150221"/>
                  </a:solidFill>
                  <a:latin typeface="Gibson Light" panose="02000000000000000000" pitchFamily="2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rgbClr val="150221"/>
                  </a:solidFill>
                  <a:latin typeface="Gibson Light" panose="02000000000000000000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" panose="05000000000000000000" pitchFamily="2" charset="2"/>
                <a:buNone/>
              </a:pPr>
              <a:r>
                <a:rPr lang="en-US" sz="2100" dirty="0">
                  <a:latin typeface="+mj-lt"/>
                </a:rPr>
                <a:t>Conte Center Renewal</a:t>
              </a:r>
            </a:p>
            <a:p>
              <a:pPr marL="0" indent="0">
                <a:buFont typeface="Wingdings" panose="05000000000000000000" pitchFamily="2" charset="2"/>
                <a:buNone/>
              </a:pPr>
              <a:r>
                <a:rPr lang="en-US" sz="1400" i="1" dirty="0">
                  <a:latin typeface="+mj-lt"/>
                </a:rPr>
                <a:t>(Carter/McAllister, MPI)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EA65259-2527-4726-92AC-A48ED7781637}"/>
              </a:ext>
            </a:extLst>
          </p:cNvPr>
          <p:cNvGrpSpPr/>
          <p:nvPr/>
        </p:nvGrpSpPr>
        <p:grpSpPr>
          <a:xfrm>
            <a:off x="4925893" y="1845575"/>
            <a:ext cx="6770638" cy="4464454"/>
            <a:chOff x="5267404" y="1689761"/>
            <a:chExt cx="6770638" cy="44644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555B562-4461-C7F9-491A-5E344838E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7404" y="1689761"/>
              <a:ext cx="2310393" cy="4436118"/>
            </a:xfrm>
            <a:prstGeom prst="rect">
              <a:avLst/>
            </a:prstGeom>
          </p:spPr>
        </p:pic>
        <p:sp>
          <p:nvSpPr>
            <p:cNvPr id="11" name="Right Brace 10">
              <a:extLst>
                <a:ext uri="{FF2B5EF4-FFF2-40B4-BE49-F238E27FC236}">
                  <a16:creationId xmlns:a16="http://schemas.microsoft.com/office/drawing/2014/main" id="{44A9EFC0-8CB5-4A88-A95E-8AA9C23CA986}"/>
                </a:ext>
              </a:extLst>
            </p:cNvPr>
            <p:cNvSpPr/>
            <p:nvPr/>
          </p:nvSpPr>
          <p:spPr>
            <a:xfrm>
              <a:off x="7634369" y="1920239"/>
              <a:ext cx="396461" cy="3625850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BA7DC0E-DCE4-483B-9D04-C9F7F7C77B72}"/>
                </a:ext>
              </a:extLst>
            </p:cNvPr>
            <p:cNvSpPr txBox="1"/>
            <p:nvPr/>
          </p:nvSpPr>
          <p:spPr>
            <a:xfrm>
              <a:off x="9150162" y="2274315"/>
              <a:ext cx="148059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/>
                <a:t>Collaborators</a:t>
              </a:r>
            </a:p>
            <a:p>
              <a:pPr algn="ctr"/>
              <a:r>
                <a:rPr lang="en-US" dirty="0"/>
                <a:t>UC Davis</a:t>
              </a:r>
            </a:p>
            <a:p>
              <a:pPr algn="ctr"/>
              <a:r>
                <a:rPr lang="en-US" dirty="0"/>
                <a:t>UCLA</a:t>
              </a:r>
            </a:p>
            <a:p>
              <a:pPr algn="ctr"/>
              <a:r>
                <a:rPr lang="en-US" dirty="0"/>
                <a:t>UNC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A70E561-6C45-443C-B5C2-532E5ECDB5B5}"/>
                </a:ext>
              </a:extLst>
            </p:cNvPr>
            <p:cNvSpPr txBox="1"/>
            <p:nvPr/>
          </p:nvSpPr>
          <p:spPr>
            <a:xfrm>
              <a:off x="9027341" y="3550510"/>
              <a:ext cx="172624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/>
                <a:t>8+ Departments</a:t>
              </a:r>
            </a:p>
            <a:p>
              <a:pPr algn="ctr"/>
              <a:r>
                <a:rPr lang="en-US" dirty="0"/>
                <a:t>UC Davis Health</a:t>
              </a:r>
            </a:p>
            <a:p>
              <a:pPr algn="ctr"/>
              <a:r>
                <a:rPr lang="en-US" dirty="0"/>
                <a:t>UC Davis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624C018-BE60-4B3C-B1B8-2BD0298BEB31}"/>
                </a:ext>
              </a:extLst>
            </p:cNvPr>
            <p:cNvSpPr txBox="1"/>
            <p:nvPr/>
          </p:nvSpPr>
          <p:spPr>
            <a:xfrm>
              <a:off x="7742891" y="4676887"/>
              <a:ext cx="4295151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/>
                <a:t>UC Davis Centers</a:t>
              </a:r>
            </a:p>
            <a:p>
              <a:pPr algn="ctr"/>
              <a:r>
                <a:rPr lang="en-US" dirty="0"/>
                <a:t>Mind Institute</a:t>
              </a:r>
            </a:p>
            <a:p>
              <a:pPr algn="ctr"/>
              <a:r>
                <a:rPr lang="en-US" dirty="0"/>
                <a:t>Imaging Research Center</a:t>
              </a:r>
            </a:p>
            <a:p>
              <a:pPr algn="ctr"/>
              <a:r>
                <a:rPr lang="en-US" dirty="0"/>
                <a:t>Center for Neuroscience</a:t>
              </a:r>
            </a:p>
            <a:p>
              <a:pPr algn="ctr"/>
              <a:r>
                <a:rPr lang="en-US" dirty="0"/>
                <a:t>California National Primate Research Center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9991125-38F9-41B3-8B65-9CCF1BAF1B01}"/>
                </a:ext>
              </a:extLst>
            </p:cNvPr>
            <p:cNvSpPr txBox="1"/>
            <p:nvPr/>
          </p:nvSpPr>
          <p:spPr>
            <a:xfrm>
              <a:off x="7877955" y="1802271"/>
              <a:ext cx="40250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u="sng" dirty="0"/>
                <a:t>Interdisciplinary Team Science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3524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1884C356-9803-4C2B-8E77-5AFD1919F9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34" t="54985" r="64688" b="14436"/>
          <a:stretch/>
        </p:blipFill>
        <p:spPr>
          <a:xfrm>
            <a:off x="9911608" y="3117378"/>
            <a:ext cx="1884364" cy="15119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6AD403-E28C-4357-8DCA-C7146D429E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>
                <a:latin typeface="+mj-lt"/>
              </a:rPr>
              <a:t>UC Davis Conte Center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EA65259-2527-4726-92AC-A48ED7781637}"/>
              </a:ext>
            </a:extLst>
          </p:cNvPr>
          <p:cNvGrpSpPr/>
          <p:nvPr/>
        </p:nvGrpSpPr>
        <p:grpSpPr>
          <a:xfrm>
            <a:off x="4925893" y="1845575"/>
            <a:ext cx="2763426" cy="4436118"/>
            <a:chOff x="5267404" y="1689761"/>
            <a:chExt cx="2763426" cy="443611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555B562-4461-C7F9-491A-5E344838E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7404" y="1689761"/>
              <a:ext cx="2310393" cy="4436118"/>
            </a:xfrm>
            <a:prstGeom prst="rect">
              <a:avLst/>
            </a:prstGeom>
          </p:spPr>
        </p:pic>
        <p:sp>
          <p:nvSpPr>
            <p:cNvPr id="11" name="Right Brace 10">
              <a:extLst>
                <a:ext uri="{FF2B5EF4-FFF2-40B4-BE49-F238E27FC236}">
                  <a16:creationId xmlns:a16="http://schemas.microsoft.com/office/drawing/2014/main" id="{44A9EFC0-8CB5-4A88-A95E-8AA9C23CA986}"/>
                </a:ext>
              </a:extLst>
            </p:cNvPr>
            <p:cNvSpPr/>
            <p:nvPr/>
          </p:nvSpPr>
          <p:spPr>
            <a:xfrm>
              <a:off x="7634369" y="1920239"/>
              <a:ext cx="396461" cy="3625850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BA7DC0E-DCE4-483B-9D04-C9F7F7C77B72}"/>
              </a:ext>
            </a:extLst>
          </p:cNvPr>
          <p:cNvSpPr txBox="1"/>
          <p:nvPr/>
        </p:nvSpPr>
        <p:spPr>
          <a:xfrm>
            <a:off x="7743928" y="2512719"/>
            <a:ext cx="13468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Rodent </a:t>
            </a:r>
          </a:p>
          <a:p>
            <a:r>
              <a:rPr lang="en-US" b="1" i="1" dirty="0"/>
              <a:t>MIA Models</a:t>
            </a:r>
          </a:p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991125-38F9-41B3-8B65-9CCF1BAF1B01}"/>
              </a:ext>
            </a:extLst>
          </p:cNvPr>
          <p:cNvSpPr txBox="1"/>
          <p:nvPr/>
        </p:nvSpPr>
        <p:spPr>
          <a:xfrm>
            <a:off x="7536444" y="1958085"/>
            <a:ext cx="4025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Interdisciplinary Team Science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C2280DD-F96F-4572-AB2F-3D3CEF39FD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96" t="13853" r="75229" b="58170"/>
          <a:stretch/>
        </p:blipFill>
        <p:spPr>
          <a:xfrm>
            <a:off x="8999448" y="4683650"/>
            <a:ext cx="1349153" cy="151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37E3168-4213-4CEC-8E41-C592D72193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824" t="71409" r="23786" b="17284"/>
          <a:stretch/>
        </p:blipFill>
        <p:spPr>
          <a:xfrm>
            <a:off x="8976886" y="2452314"/>
            <a:ext cx="1213878" cy="77543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150FE6-1864-4E91-8936-25DED6184D87}"/>
              </a:ext>
            </a:extLst>
          </p:cNvPr>
          <p:cNvSpPr txBox="1"/>
          <p:nvPr/>
        </p:nvSpPr>
        <p:spPr>
          <a:xfrm>
            <a:off x="7743928" y="3565812"/>
            <a:ext cx="2120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Nonhuman Primate </a:t>
            </a:r>
          </a:p>
          <a:p>
            <a:r>
              <a:rPr lang="en-US" b="1" i="1" dirty="0"/>
              <a:t>MIA Models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54B613-4C6A-4CDE-8C47-E14C39F224E0}"/>
              </a:ext>
            </a:extLst>
          </p:cNvPr>
          <p:cNvSpPr txBox="1"/>
          <p:nvPr/>
        </p:nvSpPr>
        <p:spPr>
          <a:xfrm>
            <a:off x="7743928" y="4811180"/>
            <a:ext cx="1513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Schizophrenia</a:t>
            </a:r>
          </a:p>
          <a:p>
            <a:r>
              <a:rPr lang="en-US" b="1" i="1" dirty="0"/>
              <a:t>Research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35BE813-FFA4-4B9D-AAC6-D44AFF285787}"/>
              </a:ext>
            </a:extLst>
          </p:cNvPr>
          <p:cNvGrpSpPr/>
          <p:nvPr/>
        </p:nvGrpSpPr>
        <p:grpSpPr>
          <a:xfrm>
            <a:off x="9605707" y="3084814"/>
            <a:ext cx="1554706" cy="1657167"/>
            <a:chOff x="9605707" y="3084814"/>
            <a:chExt cx="1554706" cy="1657167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5276692-1279-4F67-B31D-005A0D90E411}"/>
                </a:ext>
              </a:extLst>
            </p:cNvPr>
            <p:cNvSpPr/>
            <p:nvPr/>
          </p:nvSpPr>
          <p:spPr>
            <a:xfrm>
              <a:off x="9764224" y="3084814"/>
              <a:ext cx="1396189" cy="1657167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row: Up-Down 27">
              <a:extLst>
                <a:ext uri="{FF2B5EF4-FFF2-40B4-BE49-F238E27FC236}">
                  <a16:creationId xmlns:a16="http://schemas.microsoft.com/office/drawing/2014/main" id="{27DFBF55-3BA1-4544-A149-B43F665EB3B6}"/>
                </a:ext>
              </a:extLst>
            </p:cNvPr>
            <p:cNvSpPr/>
            <p:nvPr/>
          </p:nvSpPr>
          <p:spPr>
            <a:xfrm rot="2693914">
              <a:off x="9744847" y="4052663"/>
              <a:ext cx="261013" cy="525768"/>
            </a:xfrm>
            <a:prstGeom prst="upDownArrow">
              <a:avLst/>
            </a:prstGeom>
            <a:solidFill>
              <a:schemeClr val="tx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row: Up-Down 28">
              <a:extLst>
                <a:ext uri="{FF2B5EF4-FFF2-40B4-BE49-F238E27FC236}">
                  <a16:creationId xmlns:a16="http://schemas.microsoft.com/office/drawing/2014/main" id="{3A5BFB8E-A423-48CA-8EAF-58A913255E9D}"/>
                </a:ext>
              </a:extLst>
            </p:cNvPr>
            <p:cNvSpPr/>
            <p:nvPr/>
          </p:nvSpPr>
          <p:spPr>
            <a:xfrm rot="18624704">
              <a:off x="9738084" y="3094620"/>
              <a:ext cx="261013" cy="525768"/>
            </a:xfrm>
            <a:prstGeom prst="upDownArrow">
              <a:avLst/>
            </a:prstGeom>
            <a:solidFill>
              <a:schemeClr val="tx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98979008-A001-813A-5B66-CFFAABD83DFE}"/>
              </a:ext>
            </a:extLst>
          </p:cNvPr>
          <p:cNvSpPr txBox="1">
            <a:spLocks/>
          </p:cNvSpPr>
          <p:nvPr/>
        </p:nvSpPr>
        <p:spPr>
          <a:xfrm>
            <a:off x="1239502" y="1113169"/>
            <a:ext cx="10563581" cy="736978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5000"/>
              <a:buFont typeface="Wingdings" panose="05000000000000000000" pitchFamily="2" charset="2"/>
              <a:buChar char="§"/>
              <a:defRPr sz="2000" b="0" i="0" kern="120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Proxima Nova Light" panose="02000506030000020004" pitchFamily="2" charset="0"/>
              <a:buChar char="–"/>
              <a:tabLst/>
              <a:defRPr sz="2000" b="0" i="0" kern="120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150221"/>
                </a:solidFill>
                <a:latin typeface="Proxima Nova A Thin" panose="0200050603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50221"/>
                </a:solidFill>
                <a:latin typeface="Gibson Light" panose="02000000000000000000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50221"/>
                </a:solidFill>
                <a:latin typeface="Gibson Light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4500">
                <a:latin typeface="+mj-lt"/>
              </a:rPr>
              <a:t>Silvio O. Conte Center for Basic or Translational Mental-Health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4500">
                <a:latin typeface="+mj-lt"/>
              </a:rPr>
              <a:t>“Neuroimmune mechanisms of psychiatric disorders”</a:t>
            </a:r>
            <a:r>
              <a:rPr lang="en-US" sz="3000">
                <a:latin typeface="+mj-lt"/>
              </a:rPr>
              <a:t> </a:t>
            </a:r>
            <a:r>
              <a:rPr lang="en-US" sz="3000" i="1">
                <a:latin typeface="+mj-lt"/>
              </a:rPr>
              <a:t>(Carter, PI)</a:t>
            </a:r>
            <a:endParaRPr lang="en-US" sz="3000" i="1" dirty="0">
              <a:latin typeface="+mj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E240F6-7D7D-C775-0312-E9B635046CD3}"/>
              </a:ext>
            </a:extLst>
          </p:cNvPr>
          <p:cNvSpPr txBox="1"/>
          <p:nvPr/>
        </p:nvSpPr>
        <p:spPr>
          <a:xfrm>
            <a:off x="279400" y="1113169"/>
            <a:ext cx="72968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+mj-lt"/>
                <a:cs typeface="Arial" panose="020B0604020202020204" pitchFamily="34" charset="0"/>
              </a:rPr>
              <a:t>2015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7D6E605-E454-79C1-F920-BDECF8647C29}"/>
              </a:ext>
            </a:extLst>
          </p:cNvPr>
          <p:cNvGrpSpPr/>
          <p:nvPr/>
        </p:nvGrpSpPr>
        <p:grpSpPr>
          <a:xfrm>
            <a:off x="265375" y="1863982"/>
            <a:ext cx="4654355" cy="3990198"/>
            <a:chOff x="265375" y="1680011"/>
            <a:chExt cx="4654355" cy="3990198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8323B2A-3A83-269B-5833-D8C3548B6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9096" y="2846322"/>
              <a:ext cx="3680229" cy="28238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7104EE2-B551-3DA2-EDA3-DE63C2F263EB}"/>
                </a:ext>
              </a:extLst>
            </p:cNvPr>
            <p:cNvSpPr txBox="1"/>
            <p:nvPr/>
          </p:nvSpPr>
          <p:spPr>
            <a:xfrm>
              <a:off x="265375" y="1680011"/>
              <a:ext cx="79500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>
                  <a:latin typeface="+mj-lt"/>
                  <a:cs typeface="Arial" panose="020B0604020202020204" pitchFamily="34" charset="0"/>
                </a:rPr>
                <a:t>2020</a:t>
              </a:r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EED1F054-44AF-CCA0-81AD-84FBE691A02C}"/>
                </a:ext>
              </a:extLst>
            </p:cNvPr>
            <p:cNvSpPr txBox="1">
              <a:spLocks/>
            </p:cNvSpPr>
            <p:nvPr/>
          </p:nvSpPr>
          <p:spPr>
            <a:xfrm>
              <a:off x="1239502" y="1769933"/>
              <a:ext cx="3680228" cy="62864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42900" indent="-3429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85000"/>
                <a:buFont typeface="Wingdings" panose="05000000000000000000" pitchFamily="2" charset="2"/>
                <a:buChar char="§"/>
                <a:defRPr sz="2000" b="0" i="0" kern="1200">
                  <a:solidFill>
                    <a:schemeClr val="accent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marR="0" indent="-22860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85000"/>
                <a:buFont typeface="Proxima Nova Light" panose="02000506030000020004" pitchFamily="2" charset="0"/>
                <a:buChar char="–"/>
                <a:tabLst/>
                <a:defRPr sz="2000" b="0" i="0" kern="1200">
                  <a:solidFill>
                    <a:schemeClr val="accent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0" i="0" kern="1200">
                  <a:solidFill>
                    <a:srgbClr val="150221"/>
                  </a:solidFill>
                  <a:latin typeface="Proxima Nova A Thin" panose="02000506030000020004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rgbClr val="150221"/>
                  </a:solidFill>
                  <a:latin typeface="Gibson Light" panose="02000000000000000000" pitchFamily="2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rgbClr val="150221"/>
                  </a:solidFill>
                  <a:latin typeface="Gibson Light" panose="02000000000000000000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" panose="05000000000000000000" pitchFamily="2" charset="2"/>
                <a:buNone/>
              </a:pPr>
              <a:r>
                <a:rPr lang="en-US" sz="2100" dirty="0">
                  <a:latin typeface="+mj-lt"/>
                </a:rPr>
                <a:t>Conte Center Renewal</a:t>
              </a:r>
            </a:p>
            <a:p>
              <a:pPr marL="0" indent="0">
                <a:buFont typeface="Wingdings" panose="05000000000000000000" pitchFamily="2" charset="2"/>
                <a:buNone/>
              </a:pPr>
              <a:r>
                <a:rPr lang="en-US" sz="1400" i="1" dirty="0">
                  <a:latin typeface="+mj-lt"/>
                </a:rPr>
                <a:t>(Carter/McAllister, MPI)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8440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AD403-E28C-4357-8DCA-C7146D429E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1949" y="180632"/>
            <a:ext cx="9916444" cy="811072"/>
          </a:xfrm>
        </p:spPr>
        <p:txBody>
          <a:bodyPr/>
          <a:lstStyle/>
          <a:p>
            <a:r>
              <a:rPr lang="en-US" dirty="0">
                <a:latin typeface="+mj-lt"/>
              </a:rPr>
              <a:t>Altered neurodevelopment in MIA-treated nonhuman primate offspring parallel features of neurodevelopmental disorders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749AC26-B5BB-4C48-8A49-78277C5FF4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50" t="11359" r="5929" b="6240"/>
          <a:stretch/>
        </p:blipFill>
        <p:spPr>
          <a:xfrm>
            <a:off x="222204" y="1113304"/>
            <a:ext cx="9540590" cy="417968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C3DD7B6-1DFB-1541-D710-76D7A6667106}"/>
              </a:ext>
            </a:extLst>
          </p:cNvPr>
          <p:cNvGrpSpPr/>
          <p:nvPr/>
        </p:nvGrpSpPr>
        <p:grpSpPr>
          <a:xfrm>
            <a:off x="4061960" y="2531891"/>
            <a:ext cx="1976611" cy="3691027"/>
            <a:chOff x="4134046" y="2510517"/>
            <a:chExt cx="1976611" cy="369102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56A09B5-2732-4C61-8404-098E9DFDC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60603" y="2510517"/>
              <a:ext cx="1378240" cy="108480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8069081-3143-4B69-89E3-3F1BCA604C36}"/>
                </a:ext>
              </a:extLst>
            </p:cNvPr>
            <p:cNvSpPr txBox="1"/>
            <p:nvPr/>
          </p:nvSpPr>
          <p:spPr>
            <a:xfrm>
              <a:off x="4134046" y="3429000"/>
              <a:ext cx="1976611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Increased striatal dopamine</a:t>
              </a:r>
            </a:p>
            <a:p>
              <a:r>
                <a:rPr lang="en-US" sz="1600" b="1" i="1" dirty="0"/>
                <a:t>Bauman et al, 2019</a:t>
              </a:r>
            </a:p>
            <a:p>
              <a:r>
                <a:rPr lang="en-US" sz="1600" b="1" i="1" dirty="0" err="1"/>
                <a:t>Smucny</a:t>
              </a:r>
              <a:r>
                <a:rPr lang="en-US" sz="1600" b="1" i="1" dirty="0"/>
                <a:t> et al, 2023</a:t>
              </a:r>
            </a:p>
            <a:p>
              <a:endParaRPr lang="en-US" dirty="0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FD0CD98-8257-4471-8B8E-E651B9917D92}"/>
                </a:ext>
              </a:extLst>
            </p:cNvPr>
            <p:cNvGrpSpPr/>
            <p:nvPr/>
          </p:nvGrpSpPr>
          <p:grpSpPr>
            <a:xfrm>
              <a:off x="4173387" y="4613781"/>
              <a:ext cx="1202492" cy="1587763"/>
              <a:chOff x="4915104" y="4326502"/>
              <a:chExt cx="1180896" cy="1812912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63952B0C-2550-40EB-BD87-845A4CAFE9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15104" y="4326502"/>
                <a:ext cx="1180896" cy="1774570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4B3769B-B43E-4546-8690-D88659C9954F}"/>
                  </a:ext>
                </a:extLst>
              </p:cNvPr>
              <p:cNvSpPr txBox="1"/>
              <p:nvPr/>
            </p:nvSpPr>
            <p:spPr>
              <a:xfrm>
                <a:off x="4979446" y="5677749"/>
                <a:ext cx="105221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Jason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Smucny</a:t>
                </a:r>
                <a:endParaRPr lang="en-US" sz="12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PhD</a:t>
                </a: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5A133DD-FF45-4C12-A03E-CCF4769D42F8}"/>
              </a:ext>
            </a:extLst>
          </p:cNvPr>
          <p:cNvGrpSpPr/>
          <p:nvPr/>
        </p:nvGrpSpPr>
        <p:grpSpPr>
          <a:xfrm>
            <a:off x="9021116" y="2697028"/>
            <a:ext cx="3170884" cy="3820579"/>
            <a:chOff x="8985288" y="2557835"/>
            <a:chExt cx="3170883" cy="382057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D0E44F1-ECA4-45FC-AD99-9B3DC8839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85288" y="2557835"/>
              <a:ext cx="2416629" cy="216074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8DAB63C-400A-4828-9E4D-CCB49AE909BF}"/>
                </a:ext>
              </a:extLst>
            </p:cNvPr>
            <p:cNvSpPr txBox="1"/>
            <p:nvPr/>
          </p:nvSpPr>
          <p:spPr>
            <a:xfrm>
              <a:off x="9036278" y="4962642"/>
              <a:ext cx="2284612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Altered DLPFC dendritic morphology</a:t>
              </a:r>
            </a:p>
            <a:p>
              <a:r>
                <a:rPr lang="en-US" sz="1600" b="1" i="1" dirty="0"/>
                <a:t>Weir et al., 215</a:t>
              </a:r>
            </a:p>
            <a:p>
              <a:r>
                <a:rPr lang="en-US" sz="1600" b="1" i="1" dirty="0"/>
                <a:t>Hanson et al., 2023</a:t>
              </a:r>
            </a:p>
            <a:p>
              <a:endParaRPr lang="en-US" dirty="0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5D64C76-8D30-44C1-B5E9-68E0AB4FBEB7}"/>
                </a:ext>
              </a:extLst>
            </p:cNvPr>
            <p:cNvGrpSpPr/>
            <p:nvPr/>
          </p:nvGrpSpPr>
          <p:grpSpPr>
            <a:xfrm>
              <a:off x="11223863" y="4685070"/>
              <a:ext cx="932308" cy="1408248"/>
              <a:chOff x="11227421" y="4174085"/>
              <a:chExt cx="932308" cy="1408248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D17ECC2A-5490-4D61-9675-1E271C5301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55926"/>
              <a:stretch/>
            </p:blipFill>
            <p:spPr>
              <a:xfrm>
                <a:off x="11254993" y="4174085"/>
                <a:ext cx="827563" cy="1408248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36346BF-FA59-4F61-A193-ECBF8C308854}"/>
                  </a:ext>
                </a:extLst>
              </p:cNvPr>
              <p:cNvSpPr txBox="1"/>
              <p:nvPr/>
            </p:nvSpPr>
            <p:spPr>
              <a:xfrm>
                <a:off x="11227421" y="5100630"/>
                <a:ext cx="93230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Kari Hanson</a:t>
                </a: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PhD</a:t>
                </a: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C21BAEB-03DF-E0CD-DB82-B8488166093A}"/>
              </a:ext>
            </a:extLst>
          </p:cNvPr>
          <p:cNvGrpSpPr/>
          <p:nvPr/>
        </p:nvGrpSpPr>
        <p:grpSpPr>
          <a:xfrm>
            <a:off x="679745" y="2697028"/>
            <a:ext cx="3155330" cy="3180014"/>
            <a:chOff x="751831" y="2675654"/>
            <a:chExt cx="3155330" cy="318001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1EF46F7-E101-429F-928E-A6E13480B3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5671" r="48395" b="81234"/>
            <a:stretch/>
          </p:blipFill>
          <p:spPr>
            <a:xfrm flipH="1">
              <a:off x="751831" y="2814962"/>
              <a:ext cx="953009" cy="81815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B0E13CC-8F8F-4480-8434-1E97827178A7}"/>
                </a:ext>
              </a:extLst>
            </p:cNvPr>
            <p:cNvSpPr txBox="1"/>
            <p:nvPr/>
          </p:nvSpPr>
          <p:spPr>
            <a:xfrm>
              <a:off x="1812116" y="2675654"/>
              <a:ext cx="199400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Reduced frontal lobe brain volume</a:t>
              </a:r>
            </a:p>
            <a:p>
              <a:r>
                <a:rPr lang="en-US" sz="1600" b="1" i="1" dirty="0" err="1"/>
                <a:t>Vlasova</a:t>
              </a:r>
              <a:r>
                <a:rPr lang="en-US" sz="1600" b="1" i="1" dirty="0"/>
                <a:t> et al, 2021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E42EAB8-62F3-4708-82A5-EA602D78CE74}"/>
                </a:ext>
              </a:extLst>
            </p:cNvPr>
            <p:cNvSpPr txBox="1"/>
            <p:nvPr/>
          </p:nvSpPr>
          <p:spPr>
            <a:xfrm>
              <a:off x="1913156" y="3885898"/>
              <a:ext cx="1994005" cy="1969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Increased extracellular free water – putative marker of neuroinflammation </a:t>
              </a:r>
            </a:p>
            <a:p>
              <a:r>
                <a:rPr lang="en-US" sz="1600" b="1" i="1" dirty="0" err="1"/>
                <a:t>Lesh</a:t>
              </a:r>
              <a:r>
                <a:rPr lang="en-US" sz="1600" b="1" i="1" dirty="0"/>
                <a:t> et al, under </a:t>
              </a:r>
              <a:r>
                <a:rPr lang="en-US" sz="1600" b="1" i="1" dirty="0" err="1"/>
                <a:t>reveiw</a:t>
              </a:r>
              <a:endParaRPr lang="en-US" sz="1600" b="1" i="1" dirty="0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E2649AE-E08B-48AE-843B-39492EE7DDF2}"/>
                </a:ext>
              </a:extLst>
            </p:cNvPr>
            <p:cNvGrpSpPr/>
            <p:nvPr/>
          </p:nvGrpSpPr>
          <p:grpSpPr>
            <a:xfrm>
              <a:off x="763055" y="4078762"/>
              <a:ext cx="1145428" cy="1484815"/>
              <a:chOff x="763055" y="3978853"/>
              <a:chExt cx="1145428" cy="1484815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8230A036-5BCA-4B68-A831-EF9E014FC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63055" y="4031678"/>
                <a:ext cx="1068649" cy="1431990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F910684-C40F-4563-8E83-8C688F75114F}"/>
                  </a:ext>
                </a:extLst>
              </p:cNvPr>
              <p:cNvSpPr txBox="1"/>
              <p:nvPr/>
            </p:nvSpPr>
            <p:spPr>
              <a:xfrm>
                <a:off x="775416" y="3978853"/>
                <a:ext cx="113306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Tyler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Lesh</a:t>
                </a:r>
                <a:r>
                  <a:rPr lang="en-US" sz="1200" dirty="0">
                    <a:solidFill>
                      <a:schemeClr val="bg1"/>
                    </a:solidFill>
                  </a:rPr>
                  <a:t>, PhD</a:t>
                </a: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EF2E7EF-49BB-D2AE-0F81-B88DFDA723B1}"/>
              </a:ext>
            </a:extLst>
          </p:cNvPr>
          <p:cNvGrpSpPr/>
          <p:nvPr/>
        </p:nvGrpSpPr>
        <p:grpSpPr>
          <a:xfrm>
            <a:off x="6087394" y="2404588"/>
            <a:ext cx="3039769" cy="3898195"/>
            <a:chOff x="5775814" y="2386261"/>
            <a:chExt cx="3039768" cy="389819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D75403A-BC07-43C6-A86B-3357A0A9B1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5036" r="45374" b="26030"/>
            <a:stretch/>
          </p:blipFill>
          <p:spPr>
            <a:xfrm>
              <a:off x="6502096" y="2386261"/>
              <a:ext cx="1022596" cy="120678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AAAE83D-450C-4816-B155-B2212E200866}"/>
                </a:ext>
              </a:extLst>
            </p:cNvPr>
            <p:cNvSpPr txBox="1"/>
            <p:nvPr/>
          </p:nvSpPr>
          <p:spPr>
            <a:xfrm>
              <a:off x="6615954" y="3525717"/>
              <a:ext cx="2199628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Atypical social and cognitive development</a:t>
              </a:r>
            </a:p>
            <a:p>
              <a:r>
                <a:rPr lang="en-US" sz="1600" b="1" i="1" dirty="0" err="1"/>
                <a:t>Vlasova</a:t>
              </a:r>
              <a:r>
                <a:rPr lang="en-US" sz="1600" b="1" i="1" dirty="0"/>
                <a:t> et al, 2021</a:t>
              </a:r>
            </a:p>
            <a:p>
              <a:r>
                <a:rPr lang="en-US" sz="1600" b="1" i="1" dirty="0"/>
                <a:t>Ryan et al., in prep</a:t>
              </a:r>
            </a:p>
            <a:p>
              <a:endParaRPr lang="en-US" sz="1400" b="1" i="1" dirty="0"/>
            </a:p>
            <a:p>
              <a:r>
                <a:rPr lang="en-US" dirty="0"/>
                <a:t> 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CC592F6-EE89-4DA7-92D1-8A15A9EBE352}"/>
                </a:ext>
              </a:extLst>
            </p:cNvPr>
            <p:cNvGrpSpPr/>
            <p:nvPr/>
          </p:nvGrpSpPr>
          <p:grpSpPr>
            <a:xfrm>
              <a:off x="7262972" y="4893687"/>
              <a:ext cx="1394443" cy="1390769"/>
              <a:chOff x="6676839" y="5125070"/>
              <a:chExt cx="1394443" cy="1390769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36AF795D-2C39-48F2-BDB8-83B9F9A301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676839" y="5125070"/>
                <a:ext cx="1355856" cy="1355856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502310A-67F0-4C3A-A0CE-2665E6050DA9}"/>
                  </a:ext>
                </a:extLst>
              </p:cNvPr>
              <p:cNvSpPr txBox="1"/>
              <p:nvPr/>
            </p:nvSpPr>
            <p:spPr>
              <a:xfrm>
                <a:off x="7270742" y="6054174"/>
                <a:ext cx="80054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Amy Ryan</a:t>
                </a:r>
              </a:p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PhD</a:t>
                </a: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79AEA95-5526-A155-CE81-D31D9A62A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794254" y="4886578"/>
              <a:ext cx="1362965" cy="136296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E372ACD-3F63-0D80-03B8-31AAFA657CB3}"/>
                </a:ext>
              </a:extLst>
            </p:cNvPr>
            <p:cNvSpPr txBox="1"/>
            <p:nvPr/>
          </p:nvSpPr>
          <p:spPr>
            <a:xfrm>
              <a:off x="5775814" y="4909039"/>
              <a:ext cx="14244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Lucy Funk, MD, PhD</a:t>
              </a: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ECA93006-9B65-2803-F6C9-66A16293DACD}"/>
              </a:ext>
            </a:extLst>
          </p:cNvPr>
          <p:cNvSpPr/>
          <p:nvPr/>
        </p:nvSpPr>
        <p:spPr>
          <a:xfrm>
            <a:off x="6659167" y="3374157"/>
            <a:ext cx="2313486" cy="1184781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3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AD403-E28C-4357-8DCA-C7146D429E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6229" y="427982"/>
            <a:ext cx="10165227" cy="451249"/>
          </a:xfrm>
        </p:spPr>
        <p:txBody>
          <a:bodyPr/>
          <a:lstStyle/>
          <a:p>
            <a:r>
              <a:rPr lang="en-US" sz="3600" dirty="0">
                <a:latin typeface="+mj-lt"/>
              </a:rPr>
              <a:t>2023 STAR Project:</a:t>
            </a: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5FC250B1-A6F7-9243-4EDD-7F33DBF62C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5668519"/>
              </p:ext>
            </p:extLst>
          </p:nvPr>
        </p:nvGraphicFramePr>
        <p:xfrm>
          <a:off x="1396230" y="1428814"/>
          <a:ext cx="9972224" cy="4459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49660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76EC238-ED38-6ACF-1241-19DBA0C8B0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3505668"/>
              </p:ext>
            </p:extLst>
          </p:nvPr>
        </p:nvGraphicFramePr>
        <p:xfrm>
          <a:off x="914400" y="1352550"/>
          <a:ext cx="10363200" cy="4152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09376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">
            <a:extLst>
              <a:ext uri="{FF2B5EF4-FFF2-40B4-BE49-F238E27FC236}">
                <a16:creationId xmlns:a16="http://schemas.microsoft.com/office/drawing/2014/main" id="{C1E4FEA7-9BA8-488D-AD08-534955402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72" y="217655"/>
            <a:ext cx="1173974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indent="0" defTabSz="457200">
              <a:lnSpc>
                <a:spcPct val="150000"/>
              </a:lnSpc>
              <a:spcBef>
                <a:spcPct val="0"/>
              </a:spcBef>
              <a:buClr>
                <a:srgbClr val="4472C4"/>
              </a:buClr>
              <a:buNone/>
            </a:pPr>
            <a:r>
              <a:rPr lang="en-US" altLang="en-US" sz="3600" dirty="0">
                <a:solidFill>
                  <a:srgbClr val="4472C4">
                    <a:lumMod val="50000"/>
                  </a:srgbClr>
                </a:solidFill>
                <a:latin typeface="+mj-lt"/>
              </a:rPr>
              <a:t>MIA Offspring Social Development</a:t>
            </a:r>
          </a:p>
          <a:p>
            <a:pPr marL="0" indent="0" defTabSz="457200">
              <a:lnSpc>
                <a:spcPct val="150000"/>
              </a:lnSpc>
              <a:spcBef>
                <a:spcPct val="0"/>
              </a:spcBef>
              <a:buClr>
                <a:srgbClr val="4472C4"/>
              </a:buClr>
              <a:buNone/>
            </a:pPr>
            <a:endParaRPr lang="en-US" altLang="en-US" sz="1000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  <a:p>
            <a:pPr lvl="1" defTabSz="457200">
              <a:spcBef>
                <a:spcPct val="0"/>
              </a:spcBef>
              <a:buClr>
                <a:srgbClr val="4472C4"/>
              </a:buClr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Calibri" panose="020F0502020204030204"/>
              </a:rPr>
              <a:t>No differences in mother-infant interactions </a:t>
            </a:r>
          </a:p>
          <a:p>
            <a:pPr lvl="1" defTabSz="457200">
              <a:spcBef>
                <a:spcPct val="0"/>
              </a:spcBef>
              <a:buClr>
                <a:srgbClr val="4472C4"/>
              </a:buClr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Calibri" panose="020F0502020204030204"/>
              </a:rPr>
              <a:t>Replicated finding of atypical interactions with novel partner</a:t>
            </a:r>
          </a:p>
          <a:p>
            <a:pPr lvl="1" defTabSz="457200">
              <a:spcBef>
                <a:spcPct val="0"/>
              </a:spcBef>
              <a:buClr>
                <a:srgbClr val="4472C4"/>
              </a:buClr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Calibri" panose="020F0502020204030204"/>
              </a:rPr>
              <a:t>Reduction in grooming with familiar partners ~3-4 years of 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E307E5-7BC2-4379-955B-E5A1B3D34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170" y="2684152"/>
            <a:ext cx="3594119" cy="35092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7FCC10-C6BD-42B3-9610-CFF177AA6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9612" y="2684151"/>
            <a:ext cx="3424318" cy="3509219"/>
          </a:xfrm>
          <a:prstGeom prst="rect">
            <a:avLst/>
          </a:prstGeom>
        </p:spPr>
      </p:pic>
      <p:sp>
        <p:nvSpPr>
          <p:cNvPr id="28" name="Rectangle 6">
            <a:extLst>
              <a:ext uri="{FF2B5EF4-FFF2-40B4-BE49-F238E27FC236}">
                <a16:creationId xmlns:a16="http://schemas.microsoft.com/office/drawing/2014/main" id="{A705738B-A305-4BFB-9670-7421827BF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2239" y="3081507"/>
            <a:ext cx="0" cy="24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CC34C5-D52F-410F-8064-0A84193848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471" y="2416628"/>
            <a:ext cx="3285376" cy="396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7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482" y="787356"/>
            <a:ext cx="10363200" cy="914400"/>
          </a:xfrm>
        </p:spPr>
        <p:txBody>
          <a:bodyPr/>
          <a:lstStyle/>
          <a:p>
            <a:r>
              <a:rPr lang="en-US" sz="3600" dirty="0">
                <a:solidFill>
                  <a:srgbClr val="002062"/>
                </a:solidFill>
              </a:rPr>
              <a:t>Eye Tracking</a:t>
            </a:r>
          </a:p>
        </p:txBody>
      </p:sp>
      <p:pic>
        <p:nvPicPr>
          <p:cNvPr id="13" name="Picture 12" descr="UCD_MINDInstitute_white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6396983"/>
            <a:ext cx="1295400" cy="421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642482" y="1553790"/>
            <a:ext cx="551928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>
                <a:srgbClr val="002062"/>
              </a:buClr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rgbClr val="002062"/>
                </a:solidFill>
                <a:latin typeface="+mn-lt"/>
              </a:rPr>
              <a:t>Designed a device to collect longitudinal eye tracking data in infant macaque monkeys without restraint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6DE482-A5D2-BD2B-B7A6-1AB57F859F17}"/>
              </a:ext>
            </a:extLst>
          </p:cNvPr>
          <p:cNvGrpSpPr/>
          <p:nvPr/>
        </p:nvGrpSpPr>
        <p:grpSpPr>
          <a:xfrm>
            <a:off x="9296400" y="1165649"/>
            <a:ext cx="1432748" cy="1398305"/>
            <a:chOff x="10336242" y="361948"/>
            <a:chExt cx="1674805" cy="175530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88" b="24399"/>
            <a:stretch/>
          </p:blipFill>
          <p:spPr bwMode="auto">
            <a:xfrm>
              <a:off x="10336242" y="361948"/>
              <a:ext cx="1513126" cy="13716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0336242" y="1769535"/>
              <a:ext cx="1674805" cy="347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>
                  <a:solidFill>
                    <a:srgbClr val="002062"/>
                  </a:solidFill>
                  <a:latin typeface="+mj-lt"/>
                </a:rPr>
                <a:t>Takeshi Murai, PhD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5FF67BA-EFD4-B2C7-DD41-8E6DD23B0A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482" y="3417787"/>
            <a:ext cx="2267818" cy="23820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D079D2-12C1-801B-F66E-CE4F7CD978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3040" y="3666151"/>
            <a:ext cx="2466478" cy="18852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41DDC8-0D75-CFF6-E317-A3364F0836CD}"/>
              </a:ext>
            </a:extLst>
          </p:cNvPr>
          <p:cNvSpPr txBox="1"/>
          <p:nvPr/>
        </p:nvSpPr>
        <p:spPr>
          <a:xfrm>
            <a:off x="997172" y="5727444"/>
            <a:ext cx="1558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Ryan et al., 2019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287B4E7-F735-2652-FA34-26BA570CF5FA}"/>
              </a:ext>
            </a:extLst>
          </p:cNvPr>
          <p:cNvGrpSpPr/>
          <p:nvPr/>
        </p:nvGrpSpPr>
        <p:grpSpPr>
          <a:xfrm>
            <a:off x="7793680" y="1105501"/>
            <a:ext cx="1116396" cy="1523795"/>
            <a:chOff x="10320105" y="2283011"/>
            <a:chExt cx="1461270" cy="1994522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067567CC-6FB3-11BD-B685-20979D07E9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49" r="13793" b="12959"/>
            <a:stretch/>
          </p:blipFill>
          <p:spPr bwMode="auto">
            <a:xfrm>
              <a:off x="10386417" y="2283011"/>
              <a:ext cx="1394958" cy="158847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E086308-9EC6-AE9D-EB99-C6F6887872ED}"/>
                </a:ext>
              </a:extLst>
            </p:cNvPr>
            <p:cNvSpPr txBox="1"/>
            <p:nvPr/>
          </p:nvSpPr>
          <p:spPr>
            <a:xfrm>
              <a:off x="10320105" y="3914964"/>
              <a:ext cx="1461270" cy="362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latin typeface="+mj-lt"/>
                </a:rPr>
                <a:t>Amy Ryan, PhD</a:t>
              </a:r>
            </a:p>
          </p:txBody>
        </p:sp>
      </p:grpSp>
      <p:sp>
        <p:nvSpPr>
          <p:cNvPr id="4" name="Right Arrow 3">
            <a:extLst>
              <a:ext uri="{FF2B5EF4-FFF2-40B4-BE49-F238E27FC236}">
                <a16:creationId xmlns:a16="http://schemas.microsoft.com/office/drawing/2014/main" id="{39B7C5FF-C665-6849-30CC-C048839FDBA7}"/>
              </a:ext>
            </a:extLst>
          </p:cNvPr>
          <p:cNvSpPr/>
          <p:nvPr/>
        </p:nvSpPr>
        <p:spPr>
          <a:xfrm>
            <a:off x="3619717" y="4304214"/>
            <a:ext cx="697499" cy="47606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obii TX300 Eye Tracker">
            <a:extLst>
              <a:ext uri="{FF2B5EF4-FFF2-40B4-BE49-F238E27FC236}">
                <a16:creationId xmlns:a16="http://schemas.microsoft.com/office/drawing/2014/main" id="{E7E19A09-B2D6-F135-B558-04893BDAF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555" y="3412448"/>
            <a:ext cx="2620905" cy="249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E57000-F9DA-7656-096B-94B6F2DDB4FF}"/>
              </a:ext>
            </a:extLst>
          </p:cNvPr>
          <p:cNvSpPr txBox="1"/>
          <p:nvPr/>
        </p:nvSpPr>
        <p:spPr>
          <a:xfrm>
            <a:off x="4899592" y="5878685"/>
            <a:ext cx="2450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0" dirty="0" err="1">
                <a:effectLst/>
              </a:rPr>
              <a:t>Tobii</a:t>
            </a:r>
            <a:r>
              <a:rPr lang="en-US" sz="1600" i="0" dirty="0">
                <a:effectLst/>
              </a:rPr>
              <a:t> Pro TX300 eye tracker</a:t>
            </a:r>
            <a:endParaRPr lang="en-US" sz="1600" dirty="0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A2FF008E-A515-FC68-BD82-93A9D32FD125}"/>
              </a:ext>
            </a:extLst>
          </p:cNvPr>
          <p:cNvSpPr/>
          <p:nvPr/>
        </p:nvSpPr>
        <p:spPr>
          <a:xfrm>
            <a:off x="7932802" y="4304214"/>
            <a:ext cx="697499" cy="47606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close up of a monkey&#10;&#10;Description automatically generated">
            <a:extLst>
              <a:ext uri="{FF2B5EF4-FFF2-40B4-BE49-F238E27FC236}">
                <a16:creationId xmlns:a16="http://schemas.microsoft.com/office/drawing/2014/main" id="{29FB14E6-6842-9C9F-B881-EDB98C0077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1865" y="3601496"/>
            <a:ext cx="1568269" cy="132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1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 animBg="1"/>
      <p:bldP spid="10" grpId="0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UC Davis Health">
      <a:dk1>
        <a:srgbClr val="1A3F68"/>
      </a:dk1>
      <a:lt1>
        <a:srgbClr val="FFFFFF"/>
      </a:lt1>
      <a:dk2>
        <a:srgbClr val="4C6988"/>
      </a:dk2>
      <a:lt2>
        <a:srgbClr val="F4E4B4"/>
      </a:lt2>
      <a:accent1>
        <a:srgbClr val="DEAA00"/>
      </a:accent1>
      <a:accent2>
        <a:srgbClr val="008FA8"/>
      </a:accent2>
      <a:accent3>
        <a:srgbClr val="682665"/>
      </a:accent3>
      <a:accent4>
        <a:srgbClr val="AB1D2C"/>
      </a:accent4>
      <a:accent5>
        <a:srgbClr val="F18A20"/>
      </a:accent5>
      <a:accent6>
        <a:srgbClr val="565659"/>
      </a:accent6>
      <a:hlink>
        <a:srgbClr val="221F21"/>
      </a:hlink>
      <a:folHlink>
        <a:srgbClr val="80828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7001</TotalTime>
  <Words>1114</Words>
  <Application>Microsoft Macintosh PowerPoint</Application>
  <PresentationFormat>Widescreen</PresentationFormat>
  <Paragraphs>180</Paragraphs>
  <Slides>22</Slides>
  <Notes>22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Gibson Light</vt:lpstr>
      <vt:lpstr>Proxima Nova A Thin</vt:lpstr>
      <vt:lpstr>Proxima Nova Light</vt:lpstr>
      <vt:lpstr>Wingdings</vt:lpstr>
      <vt:lpstr>Office Theme</vt:lpstr>
      <vt:lpstr>Prism5.Document</vt:lpstr>
      <vt:lpstr>Evaluating social development in a nonhuman primate model of maternal immune activation</vt:lpstr>
      <vt:lpstr>UC Davis Conte Center</vt:lpstr>
      <vt:lpstr>UC Davis Conte Center</vt:lpstr>
      <vt:lpstr>UC Davis Conte Center</vt:lpstr>
      <vt:lpstr>Altered neurodevelopment in MIA-treated nonhuman primate offspring parallel features of neurodevelopmental disorders</vt:lpstr>
      <vt:lpstr>2023 STAR Project:</vt:lpstr>
      <vt:lpstr>PowerPoint Presentation</vt:lpstr>
      <vt:lpstr>PowerPoint Presentation</vt:lpstr>
      <vt:lpstr>Eye Tracking</vt:lpstr>
      <vt:lpstr>PowerPoint Presentation</vt:lpstr>
      <vt:lpstr>Facial Stimuli Set</vt:lpstr>
      <vt:lpstr>PowerPoint Presentation</vt:lpstr>
      <vt:lpstr>PowerPoint Presentation</vt:lpstr>
      <vt:lpstr>PowerPoint Presentation</vt:lpstr>
      <vt:lpstr>Piloting a Social Valuation Task</vt:lpstr>
      <vt:lpstr>PowerPoint Presentation</vt:lpstr>
      <vt:lpstr>Social Valuation Setup</vt:lpstr>
      <vt:lpstr>PowerPoint Presentation</vt:lpstr>
      <vt:lpstr>Social Valuation Pilot Results</vt:lpstr>
      <vt:lpstr>Future Directions</vt:lpstr>
      <vt:lpstr>References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RMB Vivid</dc:creator>
  <cp:lastModifiedBy>Brittany Davis</cp:lastModifiedBy>
  <cp:revision>236</cp:revision>
  <cp:lastPrinted>2018-06-20T18:01:35Z</cp:lastPrinted>
  <dcterms:created xsi:type="dcterms:W3CDTF">2018-06-19T21:06:20Z</dcterms:created>
  <dcterms:modified xsi:type="dcterms:W3CDTF">2023-07-25T14:54:38Z</dcterms:modified>
</cp:coreProperties>
</file>