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81" r:id="rId2"/>
    <p:sldId id="368" r:id="rId3"/>
    <p:sldId id="369" r:id="rId4"/>
    <p:sldId id="370" r:id="rId5"/>
    <p:sldId id="258" r:id="rId6"/>
    <p:sldId id="377" r:id="rId7"/>
    <p:sldId id="325" r:id="rId8"/>
    <p:sldId id="366" r:id="rId9"/>
    <p:sldId id="383" r:id="rId10"/>
    <p:sldId id="259" r:id="rId11"/>
    <p:sldId id="261" r:id="rId12"/>
    <p:sldId id="260" r:id="rId13"/>
    <p:sldId id="257" r:id="rId14"/>
    <p:sldId id="373" r:id="rId15"/>
    <p:sldId id="367" r:id="rId16"/>
    <p:sldId id="262" r:id="rId17"/>
    <p:sldId id="380" r:id="rId18"/>
    <p:sldId id="3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3ED"/>
    <a:srgbClr val="D43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067DDE-1273-4C9E-9377-F63D5B49EE88}" v="1" dt="2023-07-24T16:32:16.532"/>
    <p1510:client id="{E5D9774B-EED3-429D-85ED-AE3AAD95A4C4}" v="160" dt="2023-07-23T21:41:39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4224" autoAdjust="0"/>
  </p:normalViewPr>
  <p:slideViewPr>
    <p:cSldViewPr snapToGrid="0">
      <p:cViewPr varScale="1">
        <p:scale>
          <a:sx n="40" d="100"/>
          <a:sy n="40" d="100"/>
        </p:scale>
        <p:origin x="40" y="20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Batra" userId="b0c3cee0-ddea-4eb1-9af9-d4f7a29059b4" providerId="ADAL" clId="{571D1A06-C631-464F-94A5-556FE6ED9842}"/>
    <pc:docChg chg="delSld modSld">
      <pc:chgData name="Ashley Batra" userId="b0c3cee0-ddea-4eb1-9af9-d4f7a29059b4" providerId="ADAL" clId="{571D1A06-C631-464F-94A5-556FE6ED9842}" dt="2023-07-23T22:56:19.015" v="198" actId="47"/>
      <pc:docMkLst>
        <pc:docMk/>
      </pc:docMkLst>
      <pc:sldChg chg="del">
        <pc:chgData name="Ashley Batra" userId="b0c3cee0-ddea-4eb1-9af9-d4f7a29059b4" providerId="ADAL" clId="{571D1A06-C631-464F-94A5-556FE6ED9842}" dt="2023-07-23T22:56:16.065" v="197" actId="47"/>
        <pc:sldMkLst>
          <pc:docMk/>
          <pc:sldMk cId="2726013680" sldId="374"/>
        </pc:sldMkLst>
      </pc:sldChg>
      <pc:sldChg chg="del">
        <pc:chgData name="Ashley Batra" userId="b0c3cee0-ddea-4eb1-9af9-d4f7a29059b4" providerId="ADAL" clId="{571D1A06-C631-464F-94A5-556FE6ED9842}" dt="2023-07-23T22:56:19.015" v="198" actId="47"/>
        <pc:sldMkLst>
          <pc:docMk/>
          <pc:sldMk cId="4089947817" sldId="375"/>
        </pc:sldMkLst>
      </pc:sldChg>
      <pc:sldChg chg="modSp mod">
        <pc:chgData name="Ashley Batra" userId="b0c3cee0-ddea-4eb1-9af9-d4f7a29059b4" providerId="ADAL" clId="{571D1A06-C631-464F-94A5-556FE6ED9842}" dt="2023-07-23T21:48:22.440" v="196" actId="20577"/>
        <pc:sldMkLst>
          <pc:docMk/>
          <pc:sldMk cId="3100306043" sldId="380"/>
        </pc:sldMkLst>
        <pc:spChg chg="mod">
          <ac:chgData name="Ashley Batra" userId="b0c3cee0-ddea-4eb1-9af9-d4f7a29059b4" providerId="ADAL" clId="{571D1A06-C631-464F-94A5-556FE6ED9842}" dt="2023-07-23T21:48:22.440" v="196" actId="20577"/>
          <ac:spMkLst>
            <pc:docMk/>
            <pc:sldMk cId="3100306043" sldId="380"/>
            <ac:spMk id="3" creationId="{79A55D9C-449A-F8D0-082B-B9785F7F8FFF}"/>
          </ac:spMkLst>
        </pc:spChg>
      </pc:sldChg>
    </pc:docChg>
  </pc:docChgLst>
  <pc:docChgLst>
    <pc:chgData name="Ashley Batra" userId="b0c3cee0-ddea-4eb1-9af9-d4f7a29059b4" providerId="ADAL" clId="{6A067DDE-1273-4C9E-9377-F63D5B49EE88}"/>
    <pc:docChg chg="undo custSel addSld delSld modSld">
      <pc:chgData name="Ashley Batra" userId="b0c3cee0-ddea-4eb1-9af9-d4f7a29059b4" providerId="ADAL" clId="{6A067DDE-1273-4C9E-9377-F63D5B49EE88}" dt="2023-07-24T16:32:16.529" v="26"/>
      <pc:docMkLst>
        <pc:docMk/>
      </pc:docMkLst>
      <pc:sldChg chg="modSp mod">
        <pc:chgData name="Ashley Batra" userId="b0c3cee0-ddea-4eb1-9af9-d4f7a29059b4" providerId="ADAL" clId="{6A067DDE-1273-4C9E-9377-F63D5B49EE88}" dt="2023-07-24T16:27:24.345" v="6" actId="207"/>
        <pc:sldMkLst>
          <pc:docMk/>
          <pc:sldMk cId="1605022997" sldId="257"/>
        </pc:sldMkLst>
        <pc:spChg chg="mod">
          <ac:chgData name="Ashley Batra" userId="b0c3cee0-ddea-4eb1-9af9-d4f7a29059b4" providerId="ADAL" clId="{6A067DDE-1273-4C9E-9377-F63D5B49EE88}" dt="2023-07-24T16:27:24.345" v="6" actId="207"/>
          <ac:spMkLst>
            <pc:docMk/>
            <pc:sldMk cId="1605022997" sldId="257"/>
            <ac:spMk id="2" creationId="{ED14F639-C843-D5AC-32F4-514AE7394B7E}"/>
          </ac:spMkLst>
        </pc:spChg>
      </pc:sldChg>
      <pc:sldChg chg="modSp mod">
        <pc:chgData name="Ashley Batra" userId="b0c3cee0-ddea-4eb1-9af9-d4f7a29059b4" providerId="ADAL" clId="{6A067DDE-1273-4C9E-9377-F63D5B49EE88}" dt="2023-07-24T16:30:22.417" v="17" actId="255"/>
        <pc:sldMkLst>
          <pc:docMk/>
          <pc:sldMk cId="4241554939" sldId="258"/>
        </pc:sldMkLst>
        <pc:spChg chg="mod">
          <ac:chgData name="Ashley Batra" userId="b0c3cee0-ddea-4eb1-9af9-d4f7a29059b4" providerId="ADAL" clId="{6A067DDE-1273-4C9E-9377-F63D5B49EE88}" dt="2023-07-24T16:30:22.417" v="17" actId="255"/>
          <ac:spMkLst>
            <pc:docMk/>
            <pc:sldMk cId="4241554939" sldId="258"/>
            <ac:spMk id="8" creationId="{B379C805-E72A-4E3D-D08E-48F6BE63A1D5}"/>
          </ac:spMkLst>
        </pc:spChg>
        <pc:spChg chg="mod">
          <ac:chgData name="Ashley Batra" userId="b0c3cee0-ddea-4eb1-9af9-d4f7a29059b4" providerId="ADAL" clId="{6A067DDE-1273-4C9E-9377-F63D5B49EE88}" dt="2023-07-24T16:29:38.455" v="12" actId="14100"/>
          <ac:spMkLst>
            <pc:docMk/>
            <pc:sldMk cId="4241554939" sldId="258"/>
            <ac:spMk id="19" creationId="{D03D435B-022F-4C1C-2FB6-4C02A83EEF3F}"/>
          </ac:spMkLst>
        </pc:spChg>
      </pc:sldChg>
      <pc:sldChg chg="modSp mod">
        <pc:chgData name="Ashley Batra" userId="b0c3cee0-ddea-4eb1-9af9-d4f7a29059b4" providerId="ADAL" clId="{6A067DDE-1273-4C9E-9377-F63D5B49EE88}" dt="2023-07-24T16:27:17.165" v="5" actId="207"/>
        <pc:sldMkLst>
          <pc:docMk/>
          <pc:sldMk cId="1613746568" sldId="261"/>
        </pc:sldMkLst>
        <pc:spChg chg="mod">
          <ac:chgData name="Ashley Batra" userId="b0c3cee0-ddea-4eb1-9af9-d4f7a29059b4" providerId="ADAL" clId="{6A067DDE-1273-4C9E-9377-F63D5B49EE88}" dt="2023-07-24T16:27:17.165" v="5" actId="207"/>
          <ac:spMkLst>
            <pc:docMk/>
            <pc:sldMk cId="1613746568" sldId="261"/>
            <ac:spMk id="5" creationId="{C662AA5A-A6CF-BA37-5628-8362A2D41773}"/>
          </ac:spMkLst>
        </pc:spChg>
      </pc:sldChg>
      <pc:sldChg chg="modSp mod">
        <pc:chgData name="Ashley Batra" userId="b0c3cee0-ddea-4eb1-9af9-d4f7a29059b4" providerId="ADAL" clId="{6A067DDE-1273-4C9E-9377-F63D5B49EE88}" dt="2023-07-24T16:27:38.241" v="8" actId="207"/>
        <pc:sldMkLst>
          <pc:docMk/>
          <pc:sldMk cId="708513728" sldId="262"/>
        </pc:sldMkLst>
        <pc:spChg chg="mod">
          <ac:chgData name="Ashley Batra" userId="b0c3cee0-ddea-4eb1-9af9-d4f7a29059b4" providerId="ADAL" clId="{6A067DDE-1273-4C9E-9377-F63D5B49EE88}" dt="2023-07-24T16:27:38.241" v="8" actId="207"/>
          <ac:spMkLst>
            <pc:docMk/>
            <pc:sldMk cId="708513728" sldId="262"/>
            <ac:spMk id="11" creationId="{CE1DDF66-A635-EF41-640F-68137D558996}"/>
          </ac:spMkLst>
        </pc:spChg>
      </pc:sldChg>
      <pc:sldChg chg="modSp mod">
        <pc:chgData name="Ashley Batra" userId="b0c3cee0-ddea-4eb1-9af9-d4f7a29059b4" providerId="ADAL" clId="{6A067DDE-1273-4C9E-9377-F63D5B49EE88}" dt="2023-07-24T16:30:14.671" v="16" actId="255"/>
        <pc:sldMkLst>
          <pc:docMk/>
          <pc:sldMk cId="1809105860" sldId="325"/>
        </pc:sldMkLst>
        <pc:spChg chg="mod">
          <ac:chgData name="Ashley Batra" userId="b0c3cee0-ddea-4eb1-9af9-d4f7a29059b4" providerId="ADAL" clId="{6A067DDE-1273-4C9E-9377-F63D5B49EE88}" dt="2023-07-24T16:30:14.671" v="16" actId="255"/>
          <ac:spMkLst>
            <pc:docMk/>
            <pc:sldMk cId="1809105860" sldId="325"/>
            <ac:spMk id="2" creationId="{4D20E1AA-A75E-4F55-B728-106F1DA8FB9A}"/>
          </ac:spMkLst>
        </pc:spChg>
      </pc:sldChg>
      <pc:sldChg chg="modSp mod">
        <pc:chgData name="Ashley Batra" userId="b0c3cee0-ddea-4eb1-9af9-d4f7a29059b4" providerId="ADAL" clId="{6A067DDE-1273-4C9E-9377-F63D5B49EE88}" dt="2023-07-24T16:30:51.774" v="22" actId="255"/>
        <pc:sldMkLst>
          <pc:docMk/>
          <pc:sldMk cId="2720812818" sldId="368"/>
        </pc:sldMkLst>
        <pc:spChg chg="mod">
          <ac:chgData name="Ashley Batra" userId="b0c3cee0-ddea-4eb1-9af9-d4f7a29059b4" providerId="ADAL" clId="{6A067DDE-1273-4C9E-9377-F63D5B49EE88}" dt="2023-07-24T16:30:51.774" v="22" actId="255"/>
          <ac:spMkLst>
            <pc:docMk/>
            <pc:sldMk cId="2720812818" sldId="368"/>
            <ac:spMk id="2" creationId="{A7FD59E0-13A8-9079-D376-B18D7630A404}"/>
          </ac:spMkLst>
        </pc:spChg>
        <pc:spChg chg="mod">
          <ac:chgData name="Ashley Batra" userId="b0c3cee0-ddea-4eb1-9af9-d4f7a29059b4" providerId="ADAL" clId="{6A067DDE-1273-4C9E-9377-F63D5B49EE88}" dt="2023-07-24T16:26:11.016" v="0" actId="207"/>
          <ac:spMkLst>
            <pc:docMk/>
            <pc:sldMk cId="2720812818" sldId="368"/>
            <ac:spMk id="3" creationId="{AB324CC5-9A8B-1B92-AAA6-4876589A51B2}"/>
          </ac:spMkLst>
        </pc:spChg>
      </pc:sldChg>
      <pc:sldChg chg="modSp mod">
        <pc:chgData name="Ashley Batra" userId="b0c3cee0-ddea-4eb1-9af9-d4f7a29059b4" providerId="ADAL" clId="{6A067DDE-1273-4C9E-9377-F63D5B49EE88}" dt="2023-07-24T16:31:05.083" v="25" actId="1076"/>
        <pc:sldMkLst>
          <pc:docMk/>
          <pc:sldMk cId="2999191526" sldId="369"/>
        </pc:sldMkLst>
        <pc:spChg chg="mod">
          <ac:chgData name="Ashley Batra" userId="b0c3cee0-ddea-4eb1-9af9-d4f7a29059b4" providerId="ADAL" clId="{6A067DDE-1273-4C9E-9377-F63D5B49EE88}" dt="2023-07-24T16:31:05.083" v="25" actId="1076"/>
          <ac:spMkLst>
            <pc:docMk/>
            <pc:sldMk cId="2999191526" sldId="369"/>
            <ac:spMk id="2" creationId="{AF77D737-030B-3D85-A883-77A94CA59DF5}"/>
          </ac:spMkLst>
        </pc:spChg>
        <pc:spChg chg="mod">
          <ac:chgData name="Ashley Batra" userId="b0c3cee0-ddea-4eb1-9af9-d4f7a29059b4" providerId="ADAL" clId="{6A067DDE-1273-4C9E-9377-F63D5B49EE88}" dt="2023-07-24T16:26:16.956" v="1" actId="207"/>
          <ac:spMkLst>
            <pc:docMk/>
            <pc:sldMk cId="2999191526" sldId="369"/>
            <ac:spMk id="7" creationId="{95942A45-7AE5-A22E-5139-7DB02378B7BB}"/>
          </ac:spMkLst>
        </pc:spChg>
      </pc:sldChg>
      <pc:sldChg chg="modSp mod">
        <pc:chgData name="Ashley Batra" userId="b0c3cee0-ddea-4eb1-9af9-d4f7a29059b4" providerId="ADAL" clId="{6A067DDE-1273-4C9E-9377-F63D5B49EE88}" dt="2023-07-24T16:27:29.595" v="7" actId="207"/>
        <pc:sldMkLst>
          <pc:docMk/>
          <pc:sldMk cId="3519551881" sldId="373"/>
        </pc:sldMkLst>
        <pc:spChg chg="mod">
          <ac:chgData name="Ashley Batra" userId="b0c3cee0-ddea-4eb1-9af9-d4f7a29059b4" providerId="ADAL" clId="{6A067DDE-1273-4C9E-9377-F63D5B49EE88}" dt="2023-07-24T16:27:29.595" v="7" actId="207"/>
          <ac:spMkLst>
            <pc:docMk/>
            <pc:sldMk cId="3519551881" sldId="373"/>
            <ac:spMk id="7" creationId="{BDF13907-A9B0-C81F-B66B-25DEE2A54492}"/>
          </ac:spMkLst>
        </pc:spChg>
      </pc:sldChg>
      <pc:sldChg chg="modSp mod">
        <pc:chgData name="Ashley Batra" userId="b0c3cee0-ddea-4eb1-9af9-d4f7a29059b4" providerId="ADAL" clId="{6A067DDE-1273-4C9E-9377-F63D5B49EE88}" dt="2023-07-24T16:30:36.068" v="20" actId="1076"/>
        <pc:sldMkLst>
          <pc:docMk/>
          <pc:sldMk cId="1406947454" sldId="377"/>
        </pc:sldMkLst>
        <pc:spChg chg="mod">
          <ac:chgData name="Ashley Batra" userId="b0c3cee0-ddea-4eb1-9af9-d4f7a29059b4" providerId="ADAL" clId="{6A067DDE-1273-4C9E-9377-F63D5B49EE88}" dt="2023-07-24T16:30:36.068" v="20" actId="1076"/>
          <ac:spMkLst>
            <pc:docMk/>
            <pc:sldMk cId="1406947454" sldId="377"/>
            <ac:spMk id="2" creationId="{8FDDAA52-76DB-8E85-3B24-723376D4C7F8}"/>
          </ac:spMkLst>
        </pc:spChg>
      </pc:sldChg>
      <pc:sldChg chg="modSp mod">
        <pc:chgData name="Ashley Batra" userId="b0c3cee0-ddea-4eb1-9af9-d4f7a29059b4" providerId="ADAL" clId="{6A067DDE-1273-4C9E-9377-F63D5B49EE88}" dt="2023-07-24T16:26:37.856" v="2" actId="207"/>
        <pc:sldMkLst>
          <pc:docMk/>
          <pc:sldMk cId="3100306043" sldId="380"/>
        </pc:sldMkLst>
        <pc:spChg chg="mod">
          <ac:chgData name="Ashley Batra" userId="b0c3cee0-ddea-4eb1-9af9-d4f7a29059b4" providerId="ADAL" clId="{6A067DDE-1273-4C9E-9377-F63D5B49EE88}" dt="2023-07-24T16:26:37.856" v="2" actId="207"/>
          <ac:spMkLst>
            <pc:docMk/>
            <pc:sldMk cId="3100306043" sldId="380"/>
            <ac:spMk id="3" creationId="{79A55D9C-449A-F8D0-082B-B9785F7F8FFF}"/>
          </ac:spMkLst>
        </pc:spChg>
      </pc:sldChg>
      <pc:sldChg chg="del">
        <pc:chgData name="Ashley Batra" userId="b0c3cee0-ddea-4eb1-9af9-d4f7a29059b4" providerId="ADAL" clId="{6A067DDE-1273-4C9E-9377-F63D5B49EE88}" dt="2023-07-24T16:29:22.219" v="9" actId="47"/>
        <pc:sldMkLst>
          <pc:docMk/>
          <pc:sldMk cId="1800319620" sldId="382"/>
        </pc:sldMkLst>
      </pc:sldChg>
      <pc:sldChg chg="add">
        <pc:chgData name="Ashley Batra" userId="b0c3cee0-ddea-4eb1-9af9-d4f7a29059b4" providerId="ADAL" clId="{6A067DDE-1273-4C9E-9377-F63D5B49EE88}" dt="2023-07-24T16:32:16.529" v="26"/>
        <pc:sldMkLst>
          <pc:docMk/>
          <pc:sldMk cId="2148001181" sldId="3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FF9CD-0AB3-470C-BE03-C387DC6EE3A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8E063-8E47-4F6C-A4BB-3A1BEFA13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0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AdvTT5843c571"/>
              </a:rPr>
              <a:t>Give estimate of half-life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8E063-8E47-4F6C-A4BB-3A1BEFA1336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56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8E063-8E47-4F6C-A4BB-3A1BEFA133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4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8E063-8E47-4F6C-A4BB-3A1BEFA133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28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8E063-8E47-4F6C-A4BB-3A1BEFA133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73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8E063-8E47-4F6C-A4BB-3A1BEFA133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56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8E063-8E47-4F6C-A4BB-3A1BEFA133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99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>
                <a:latin typeface="ArialMT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8E063-8E47-4F6C-A4BB-3A1BEFA133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01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8E063-8E47-4F6C-A4BB-3A1BEFA1336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233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Where is PCB 28 in the list?  It is most prevalent in MARBLES mix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8E063-8E47-4F6C-A4BB-3A1BEFA1336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366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8E063-8E47-4F6C-A4BB-3A1BEFA1336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40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AdvTT5843c571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8E063-8E47-4F6C-A4BB-3A1BEFA133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27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1" u="none" strike="noStrike" baseline="0" dirty="0">
              <a:latin typeface="Arial-Italic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8E063-8E47-4F6C-A4BB-3A1BEFA133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55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8E063-8E47-4F6C-A4BB-3A1BEFA133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93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8E063-8E47-4F6C-A4BB-3A1BEFA133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24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8E063-8E47-4F6C-A4BB-3A1BEFA133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3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A8C12-30B8-E66E-A2FE-30D7665AE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DBD3D-ACE9-3676-0DC4-68802752C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D2032-3253-84AA-473B-910882187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F100-C4A5-A84E-8F5A-5C967D78A02F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A1A7C-578F-7B19-C6DA-0371C037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D358E-0DB7-C67B-39DD-B93EE5AD6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2CBC-8FF1-F54A-9583-CBD5E89D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8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9402A-1539-3090-4FF5-A8ADF06B5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350FE5-5356-5694-E6E5-DC799F50C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41E30-AF0B-63E7-30F9-7C60F6A52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F100-C4A5-A84E-8F5A-5C967D78A02F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590AF-4CE8-5F41-6EBA-77FF53B3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D2F9F-4611-56C5-1BED-9B9D638FF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2CBC-8FF1-F54A-9583-CBD5E89D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1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AF4A12-8C1A-104E-192D-74F089C77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5984C6-BE73-7A82-AAE7-1FC1EA902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AA041-AA85-F104-645C-D1F617C4C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F100-C4A5-A84E-8F5A-5C967D78A02F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48CE5-56F2-2107-690A-A682C962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A6040-BBAD-5494-2F4D-02F9043B1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2CBC-8FF1-F54A-9583-CBD5E89D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35EC3-ADFB-54E8-EA8E-73E72CB1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A74F8-B3E4-CF22-65CA-329F22F27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14DDF-3E40-8ED0-36F6-4DED5BC08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F100-C4A5-A84E-8F5A-5C967D78A02F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855F2-2EF5-FCE3-8DF4-529B1799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6AA62-FD7C-E654-4BDC-06371AF2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2CBC-8FF1-F54A-9583-CBD5E89D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98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290E1-1153-91A2-3699-1D4E56A5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7B388-02DC-A851-BD2A-91B5AF5D0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CDDFF-B28A-2050-D67F-B618C25F9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F100-C4A5-A84E-8F5A-5C967D78A02F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B741B-F52D-8333-4998-62C191347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C2E99-D906-A8A7-CA92-BCA176680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2CBC-8FF1-F54A-9583-CBD5E89D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4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52E4B-AE74-FC0A-A032-1C1C0C47B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09173-59D5-843E-30AA-C46418AED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354F4-2078-78D2-84F8-85AA26BE3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A335B-E163-E15A-8A9A-D2F7A73EB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F100-C4A5-A84E-8F5A-5C967D78A02F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B0BB1-78B4-33CA-B2A3-AA9C3CCD7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54811-B579-9FA2-F997-B8C59974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2CBC-8FF1-F54A-9583-CBD5E89D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3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9ECB5-6B9D-283B-ACF8-14923F50F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D44F9-6C12-449D-9C21-DA1B80686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14BD0-E9A6-C6FC-F5BD-CAFE46AAE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27803-57E0-CE6D-B3EF-ED4C7DA55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A297D2-3792-E62B-0BBD-ADF3787DDD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315B30-6B2B-EB46-8145-383E79476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F100-C4A5-A84E-8F5A-5C967D78A02F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76070A-FF99-5853-EF35-6471CC693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7A28E5-8512-2C97-DDB0-36D6B4B1C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2CBC-8FF1-F54A-9583-CBD5E89D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94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43D85-D0F7-1504-8968-1A3C8CD85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4E4BFA-C95F-CD57-9546-3914F87D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F100-C4A5-A84E-8F5A-5C967D78A02F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0D3C35-EBA7-0539-D6C1-F9600386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4EF9D-8CB1-1EE5-29E1-0F475133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2CBC-8FF1-F54A-9583-CBD5E89D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8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01F24F-8A43-67C6-8BEF-82D98EDA9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F100-C4A5-A84E-8F5A-5C967D78A02F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B863F4-8144-7201-AC9E-A0FEB96E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66390-07D0-75E5-8506-68B99FD38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2CBC-8FF1-F54A-9583-CBD5E89D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5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083D4-D7B7-6B48-2586-776C15CC0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5372E-0A95-CA5E-1F33-CA8039D80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4DA0D-08F3-236F-F23D-02E3E0583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985D7-5F98-9671-11E7-7C51D650D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F100-C4A5-A84E-8F5A-5C967D78A02F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52626-6734-CD8F-FF26-23C6ABBF8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FF15E-72CD-C559-2D64-9403EC40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2CBC-8FF1-F54A-9583-CBD5E89D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2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618A-B094-86DE-01AD-3E3491EF9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62B52A-E65D-278A-7CED-6B3ADF0D1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F75129-6E33-D3B7-9436-1F8FC15B5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B7F8A-C350-1ED2-6F09-06128013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F100-C4A5-A84E-8F5A-5C967D78A02F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8BBAC8-3C29-D62E-24D9-798D54FCB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17184-52EA-3544-4E2D-C5E61407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2CBC-8FF1-F54A-9583-CBD5E89D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0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D22FE2-4613-3068-EF74-D517D0FA7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237C4-7458-8C76-AD55-1131EFC60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4FF0F-1A3A-7021-F1AB-E1DA8D21B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3F100-C4A5-A84E-8F5A-5C967D78A02F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44FDC-89EF-6B79-510D-BA73CADEE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1449B-84D7-014A-5ED7-6D9520BAC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F2CBC-8FF1-F54A-9583-CBD5E89D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5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22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50.svg"/><Relationship Id="rId4" Type="http://schemas.openxmlformats.org/officeDocument/2006/relationships/image" Target="../media/image23.sv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5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65.emf"/><Relationship Id="rId7" Type="http://schemas.openxmlformats.org/officeDocument/2006/relationships/image" Target="../media/image6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Relationship Id="rId9" Type="http://schemas.openxmlformats.org/officeDocument/2006/relationships/image" Target="../media/image7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svg"/><Relationship Id="rId9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1.png"/><Relationship Id="rId18" Type="http://schemas.openxmlformats.org/officeDocument/2006/relationships/image" Target="../media/image4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47086-1859-F1BD-3C92-65CC6BC387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Developmental Neurotoxicity of PCB 11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5861BD-4B55-42CB-F622-ABC6B8CA23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3372" y="4079875"/>
            <a:ext cx="9144000" cy="1655762"/>
          </a:xfrm>
        </p:spPr>
        <p:txBody>
          <a:bodyPr>
            <a:normAutofit/>
          </a:bodyPr>
          <a:lstStyle/>
          <a:p>
            <a:r>
              <a:rPr lang="en-US" sz="3500" dirty="0"/>
              <a:t>Ashley Batra</a:t>
            </a:r>
          </a:p>
        </p:txBody>
      </p:sp>
    </p:spTree>
    <p:extLst>
      <p:ext uri="{BB962C8B-B14F-4D97-AF65-F5344CB8AC3E}">
        <p14:creationId xmlns:p14="http://schemas.microsoft.com/office/powerpoint/2010/main" val="2275002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D4FC0DFB-5FE4-25A6-B5FD-6BE59BC50AC5}"/>
              </a:ext>
            </a:extLst>
          </p:cNvPr>
          <p:cNvGrpSpPr/>
          <p:nvPr/>
        </p:nvGrpSpPr>
        <p:grpSpPr>
          <a:xfrm>
            <a:off x="1816297" y="1030539"/>
            <a:ext cx="2731952" cy="5536515"/>
            <a:chOff x="877451" y="1214354"/>
            <a:chExt cx="2462978" cy="5219200"/>
          </a:xfrm>
        </p:grpSpPr>
        <p:pic>
          <p:nvPicPr>
            <p:cNvPr id="2" name="Graphic 1" descr="Rat with solid fill">
              <a:extLst>
                <a:ext uri="{FF2B5EF4-FFF2-40B4-BE49-F238E27FC236}">
                  <a16:creationId xmlns:a16="http://schemas.microsoft.com/office/drawing/2014/main" id="{17376260-DDB2-9954-CE0A-C3BEE981D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205990" y="1214354"/>
              <a:ext cx="1811249" cy="1981470"/>
            </a:xfrm>
            <a:prstGeom prst="rect">
              <a:avLst/>
            </a:prstGeom>
          </p:spPr>
        </p:pic>
        <p:pic>
          <p:nvPicPr>
            <p:cNvPr id="3" name="Graphic 2" descr="Rat with solid fill">
              <a:extLst>
                <a:ext uri="{FF2B5EF4-FFF2-40B4-BE49-F238E27FC236}">
                  <a16:creationId xmlns:a16="http://schemas.microsoft.com/office/drawing/2014/main" id="{D936708B-7F5D-D967-CF80-12DB258A0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877451" y="2396544"/>
              <a:ext cx="872420" cy="954410"/>
            </a:xfrm>
            <a:prstGeom prst="rect">
              <a:avLst/>
            </a:prstGeom>
          </p:spPr>
        </p:pic>
        <p:pic>
          <p:nvPicPr>
            <p:cNvPr id="4" name="Graphic 3" descr="Rat with solid fill">
              <a:extLst>
                <a:ext uri="{FF2B5EF4-FFF2-40B4-BE49-F238E27FC236}">
                  <a16:creationId xmlns:a16="http://schemas.microsoft.com/office/drawing/2014/main" id="{7FA337D1-A4A4-3318-1C30-A45DB0A5F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670788" y="2597204"/>
              <a:ext cx="872420" cy="954410"/>
            </a:xfrm>
            <a:prstGeom prst="rect">
              <a:avLst/>
            </a:prstGeom>
          </p:spPr>
        </p:pic>
        <p:pic>
          <p:nvPicPr>
            <p:cNvPr id="5" name="Graphic 4" descr="Rat with solid fill">
              <a:extLst>
                <a:ext uri="{FF2B5EF4-FFF2-40B4-BE49-F238E27FC236}">
                  <a16:creationId xmlns:a16="http://schemas.microsoft.com/office/drawing/2014/main" id="{085BC773-B27C-1FA9-E858-BEBD13649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2443268" y="2398331"/>
              <a:ext cx="872420" cy="954410"/>
            </a:xfrm>
            <a:prstGeom prst="rect">
              <a:avLst/>
            </a:prstGeom>
          </p:spPr>
        </p:pic>
        <p:pic>
          <p:nvPicPr>
            <p:cNvPr id="71" name="Graphic 70" descr="Arrow Up with solid fill">
              <a:extLst>
                <a:ext uri="{FF2B5EF4-FFF2-40B4-BE49-F238E27FC236}">
                  <a16:creationId xmlns:a16="http://schemas.microsoft.com/office/drawing/2014/main" id="{679A4A90-A4AA-03DF-BF63-3624D02B0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693017" y="3397350"/>
              <a:ext cx="914400" cy="914400"/>
            </a:xfrm>
            <a:prstGeom prst="rect">
              <a:avLst/>
            </a:prstGeom>
          </p:spPr>
        </p:pic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3936E81A-7D85-B693-C247-7E49CC3F89B8}"/>
                </a:ext>
              </a:extLst>
            </p:cNvPr>
            <p:cNvGrpSpPr/>
            <p:nvPr/>
          </p:nvGrpSpPr>
          <p:grpSpPr>
            <a:xfrm>
              <a:off x="972675" y="4065800"/>
              <a:ext cx="2367754" cy="2367754"/>
              <a:chOff x="633868" y="3750487"/>
              <a:chExt cx="2367754" cy="2367754"/>
            </a:xfrm>
          </p:grpSpPr>
          <p:pic>
            <p:nvPicPr>
              <p:cNvPr id="7" name="Graphic 6" descr="Rat with solid fill">
                <a:extLst>
                  <a:ext uri="{FF2B5EF4-FFF2-40B4-BE49-F238E27FC236}">
                    <a16:creationId xmlns:a16="http://schemas.microsoft.com/office/drawing/2014/main" id="{A53EB694-7BC6-3764-5400-806AF96CBD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flipH="1">
                <a:off x="1749871" y="5040239"/>
                <a:ext cx="835847" cy="914400"/>
              </a:xfrm>
              <a:prstGeom prst="rect">
                <a:avLst/>
              </a:prstGeom>
            </p:spPr>
          </p:pic>
          <p:pic>
            <p:nvPicPr>
              <p:cNvPr id="9" name="Graphic 8" descr="Microphone with solid fill">
                <a:extLst>
                  <a:ext uri="{FF2B5EF4-FFF2-40B4-BE49-F238E27FC236}">
                    <a16:creationId xmlns:a16="http://schemas.microsoft.com/office/drawing/2014/main" id="{3DB3B99D-C36B-D08F-2452-55C3AE714B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rot="10800000">
                <a:off x="1221900" y="4028030"/>
                <a:ext cx="1103868" cy="1207610"/>
              </a:xfrm>
              <a:prstGeom prst="rect">
                <a:avLst/>
              </a:prstGeom>
            </p:spPr>
          </p:pic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id="{0543F738-F852-9EF1-4816-747E027A6F8A}"/>
                  </a:ext>
                </a:extLst>
              </p:cNvPr>
              <p:cNvSpPr/>
              <p:nvPr/>
            </p:nvSpPr>
            <p:spPr>
              <a:xfrm rot="3547190">
                <a:off x="1551483" y="5380679"/>
                <a:ext cx="110187" cy="199381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9A7BE592-9F5F-5F54-BEC5-B906B03B4A7D}"/>
                  </a:ext>
                </a:extLst>
              </p:cNvPr>
              <p:cNvSpPr/>
              <p:nvPr/>
            </p:nvSpPr>
            <p:spPr>
              <a:xfrm rot="4216404">
                <a:off x="1382089" y="5240307"/>
                <a:ext cx="247327" cy="264933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id="{9281F82C-6CA9-E751-46A3-D8C800DEFE6B}"/>
                  </a:ext>
                </a:extLst>
              </p:cNvPr>
              <p:cNvSpPr/>
              <p:nvPr/>
            </p:nvSpPr>
            <p:spPr>
              <a:xfrm rot="4216404">
                <a:off x="1195216" y="5098007"/>
                <a:ext cx="372886" cy="386466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F5000081-BF58-F954-D424-F096EA52987F}"/>
                  </a:ext>
                </a:extLst>
              </p:cNvPr>
              <p:cNvSpPr/>
              <p:nvPr/>
            </p:nvSpPr>
            <p:spPr>
              <a:xfrm rot="4703667">
                <a:off x="991665" y="4925219"/>
                <a:ext cx="562250" cy="476477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3" name="Graphic 72" descr="Stop outline">
                <a:extLst>
                  <a:ext uri="{FF2B5EF4-FFF2-40B4-BE49-F238E27FC236}">
                    <a16:creationId xmlns:a16="http://schemas.microsoft.com/office/drawing/2014/main" id="{54C45F0F-E905-A089-3009-31E85D9125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3868" y="3750487"/>
                <a:ext cx="2367754" cy="2367754"/>
              </a:xfrm>
              <a:prstGeom prst="rect">
                <a:avLst/>
              </a:prstGeom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E0EF053-9D88-D1B4-2171-A87839D6D5AA}"/>
              </a:ext>
            </a:extLst>
          </p:cNvPr>
          <p:cNvSpPr txBox="1"/>
          <p:nvPr/>
        </p:nvSpPr>
        <p:spPr>
          <a:xfrm>
            <a:off x="3047786" y="399598"/>
            <a:ext cx="591604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/>
              <a:t>Ultrasonic Vocalizations (USVs)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FF6E7F-2BBE-4B79-786C-39BC87EA7C99}"/>
              </a:ext>
            </a:extLst>
          </p:cNvPr>
          <p:cNvSpPr txBox="1"/>
          <p:nvPr/>
        </p:nvSpPr>
        <p:spPr>
          <a:xfrm>
            <a:off x="5453720" y="2689935"/>
            <a:ext cx="491801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Frequency: 30-90 kHz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Duration: 10-200 </a:t>
            </a:r>
            <a:r>
              <a:rPr lang="en-US" sz="2500" dirty="0" err="1"/>
              <a:t>ms</a:t>
            </a: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Social communication in neonates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66EB-6253-D550-D178-80A3E4BED4BA}"/>
              </a:ext>
            </a:extLst>
          </p:cNvPr>
          <p:cNvSpPr txBox="1"/>
          <p:nvPr/>
        </p:nvSpPr>
        <p:spPr>
          <a:xfrm>
            <a:off x="2152791" y="6361535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Wilson</a:t>
            </a:r>
          </a:p>
        </p:txBody>
      </p:sp>
    </p:spTree>
    <p:extLst>
      <p:ext uri="{BB962C8B-B14F-4D97-AF65-F5344CB8AC3E}">
        <p14:creationId xmlns:p14="http://schemas.microsoft.com/office/powerpoint/2010/main" val="2400961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27C557-E8A4-7EA1-D9BE-9195DDE056D1}"/>
              </a:ext>
            </a:extLst>
          </p:cNvPr>
          <p:cNvSpPr txBox="1"/>
          <p:nvPr/>
        </p:nvSpPr>
        <p:spPr>
          <a:xfrm>
            <a:off x="4323885" y="264424"/>
            <a:ext cx="3976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Ultrasonic Vocalizations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02FDD-1218-0097-722F-5CCE874DB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733" y="1355986"/>
            <a:ext cx="3176621" cy="37166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EE05C0-E065-96A9-833A-B8A174371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541" y="1355986"/>
            <a:ext cx="3176622" cy="371664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62AA5A-A6CF-BA37-5628-8362A2D41773}"/>
              </a:ext>
            </a:extLst>
          </p:cNvPr>
          <p:cNvSpPr txBox="1"/>
          <p:nvPr/>
        </p:nvSpPr>
        <p:spPr>
          <a:xfrm>
            <a:off x="4020189" y="5610197"/>
            <a:ext cx="4746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enough data for other groups yet because too few litters in 2A6-Hum and 2B6-Hum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54ADA1-CC40-2096-D2E3-600C2A3F2D65}"/>
              </a:ext>
            </a:extLst>
          </p:cNvPr>
          <p:cNvSpPr txBox="1"/>
          <p:nvPr/>
        </p:nvSpPr>
        <p:spPr>
          <a:xfrm>
            <a:off x="8882156" y="5240866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Wilson</a:t>
            </a:r>
          </a:p>
        </p:txBody>
      </p:sp>
    </p:spTree>
    <p:extLst>
      <p:ext uri="{BB962C8B-B14F-4D97-AF65-F5344CB8AC3E}">
        <p14:creationId xmlns:p14="http://schemas.microsoft.com/office/powerpoint/2010/main" val="1613746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164">
            <a:extLst>
              <a:ext uri="{FF2B5EF4-FFF2-40B4-BE49-F238E27FC236}">
                <a16:creationId xmlns:a16="http://schemas.microsoft.com/office/drawing/2014/main" id="{2C29E9C5-7DDB-7D30-4F49-817ECC6275D1}"/>
              </a:ext>
            </a:extLst>
          </p:cNvPr>
          <p:cNvGrpSpPr/>
          <p:nvPr/>
        </p:nvGrpSpPr>
        <p:grpSpPr>
          <a:xfrm>
            <a:off x="1575887" y="1393284"/>
            <a:ext cx="8794271" cy="4071431"/>
            <a:chOff x="950122" y="-78557"/>
            <a:chExt cx="7741585" cy="3589075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48EF9219-2A48-6D03-2DB6-EA28CEF654DE}"/>
                </a:ext>
              </a:extLst>
            </p:cNvPr>
            <p:cNvGrpSpPr/>
            <p:nvPr/>
          </p:nvGrpSpPr>
          <p:grpSpPr>
            <a:xfrm>
              <a:off x="950122" y="-38840"/>
              <a:ext cx="3645835" cy="3549358"/>
              <a:chOff x="1711405" y="255701"/>
              <a:chExt cx="3645835" cy="3549358"/>
            </a:xfrm>
          </p:grpSpPr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43E3BC72-9FD1-BE4E-B452-11A887E86C57}"/>
                  </a:ext>
                </a:extLst>
              </p:cNvPr>
              <p:cNvGrpSpPr/>
              <p:nvPr/>
            </p:nvGrpSpPr>
            <p:grpSpPr>
              <a:xfrm>
                <a:off x="1951244" y="489603"/>
                <a:ext cx="3206551" cy="2982116"/>
                <a:chOff x="1522081" y="146847"/>
                <a:chExt cx="3965781" cy="3845989"/>
              </a:xfrm>
            </p:grpSpPr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1814D19A-C471-8CC7-D8E6-889A7D9D2DED}"/>
                    </a:ext>
                  </a:extLst>
                </p:cNvPr>
                <p:cNvGrpSpPr/>
                <p:nvPr/>
              </p:nvGrpSpPr>
              <p:grpSpPr>
                <a:xfrm rot="55979">
                  <a:off x="1522081" y="146847"/>
                  <a:ext cx="3965781" cy="3845989"/>
                  <a:chOff x="1934026" y="1599481"/>
                  <a:chExt cx="2934177" cy="2603389"/>
                </a:xfrm>
              </p:grpSpPr>
              <p:grpSp>
                <p:nvGrpSpPr>
                  <p:cNvPr id="73" name="Group 72">
                    <a:extLst>
                      <a:ext uri="{FF2B5EF4-FFF2-40B4-BE49-F238E27FC236}">
                        <a16:creationId xmlns:a16="http://schemas.microsoft.com/office/drawing/2014/main" id="{2928DAA3-9D34-E41B-02C9-66296582C456}"/>
                      </a:ext>
                    </a:extLst>
                  </p:cNvPr>
                  <p:cNvGrpSpPr/>
                  <p:nvPr/>
                </p:nvGrpSpPr>
                <p:grpSpPr>
                  <a:xfrm>
                    <a:off x="1941812" y="1599481"/>
                    <a:ext cx="2926391" cy="2603389"/>
                    <a:chOff x="1898845" y="1612790"/>
                    <a:chExt cx="1409952" cy="1706975"/>
                  </a:xfrm>
                </p:grpSpPr>
                <p:cxnSp>
                  <p:nvCxnSpPr>
                    <p:cNvPr id="53" name="Straight Connector 52">
                      <a:extLst>
                        <a:ext uri="{FF2B5EF4-FFF2-40B4-BE49-F238E27FC236}">
                          <a16:creationId xmlns:a16="http://schemas.microsoft.com/office/drawing/2014/main" id="{E70E4D30-BE94-F52C-3621-F238B9033AF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590053" y="1612790"/>
                      <a:ext cx="578348" cy="626477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>
                      <a:extLst>
                        <a:ext uri="{FF2B5EF4-FFF2-40B4-BE49-F238E27FC236}">
                          <a16:creationId xmlns:a16="http://schemas.microsoft.com/office/drawing/2014/main" id="{C9BDCDC6-2C32-E894-F830-5B74E231A50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721808" y="1810930"/>
                      <a:ext cx="586989" cy="62220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>
                      <a:extLst>
                        <a:ext uri="{FF2B5EF4-FFF2-40B4-BE49-F238E27FC236}">
                          <a16:creationId xmlns:a16="http://schemas.microsoft.com/office/drawing/2014/main" id="{95625701-497D-083D-1063-13815D63797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69415" y="2429979"/>
                      <a:ext cx="14288" cy="889786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>
                      <a:extLst>
                        <a:ext uri="{FF2B5EF4-FFF2-40B4-BE49-F238E27FC236}">
                          <a16:creationId xmlns:a16="http://schemas.microsoft.com/office/drawing/2014/main" id="{165C5DE5-7013-B609-7182-78C921544DC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19946" y="2434275"/>
                      <a:ext cx="1862" cy="869339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>
                      <a:extLst>
                        <a:ext uri="{FF2B5EF4-FFF2-40B4-BE49-F238E27FC236}">
                          <a16:creationId xmlns:a16="http://schemas.microsoft.com/office/drawing/2014/main" id="{51C915F0-7DD6-F5DE-DC52-CD0226CE455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898845" y="1820298"/>
                      <a:ext cx="577974" cy="636013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>
                      <a:extLst>
                        <a:ext uri="{FF2B5EF4-FFF2-40B4-BE49-F238E27FC236}">
                          <a16:creationId xmlns:a16="http://schemas.microsoft.com/office/drawing/2014/main" id="{3259966F-AE3F-177F-7019-23FBB2835F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2039241" y="1620400"/>
                      <a:ext cx="556541" cy="609498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98AD4201-449E-ACE6-00CC-8FC59DD075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76808" y="1613769"/>
                    <a:ext cx="275233" cy="28790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3E510653-E887-3374-7CFD-BE8AF0544C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934026" y="1613769"/>
                    <a:ext cx="294385" cy="28790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id="{88E1AE34-F8CE-ADBE-26D9-77B3EA437D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141214" y="4178237"/>
                    <a:ext cx="504814" cy="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41" name="Graphic 140" descr="Line arrow: Clockwise curve outline">
                  <a:extLst>
                    <a:ext uri="{FF2B5EF4-FFF2-40B4-BE49-F238E27FC236}">
                      <a16:creationId xmlns:a16="http://schemas.microsoft.com/office/drawing/2014/main" id="{358F66A0-3013-AD17-65D1-5E1A9C01A6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 rot="4286644">
                  <a:off x="3349286" y="1354541"/>
                  <a:ext cx="914401" cy="914399"/>
                </a:xfrm>
                <a:prstGeom prst="rect">
                  <a:avLst/>
                </a:prstGeom>
              </p:spPr>
            </p:pic>
            <p:pic>
              <p:nvPicPr>
                <p:cNvPr id="142" name="Graphic 141" descr="Line arrow: Clockwise curve outline">
                  <a:extLst>
                    <a:ext uri="{FF2B5EF4-FFF2-40B4-BE49-F238E27FC236}">
                      <a16:creationId xmlns:a16="http://schemas.microsoft.com/office/drawing/2014/main" id="{F04E8B9B-E3ED-6E7E-34ED-52DC5FF322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 rot="18464925">
                  <a:off x="2885817" y="1140781"/>
                  <a:ext cx="914401" cy="914399"/>
                </a:xfrm>
                <a:prstGeom prst="rect">
                  <a:avLst/>
                </a:prstGeom>
              </p:spPr>
            </p:pic>
            <p:pic>
              <p:nvPicPr>
                <p:cNvPr id="143" name="Graphic 142" descr="Line arrow: Clockwise curve outline">
                  <a:extLst>
                    <a:ext uri="{FF2B5EF4-FFF2-40B4-BE49-F238E27FC236}">
                      <a16:creationId xmlns:a16="http://schemas.microsoft.com/office/drawing/2014/main" id="{EBE71765-9147-F22B-CE8F-22B763F634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 rot="11027551">
                  <a:off x="2885819" y="1719781"/>
                  <a:ext cx="914399" cy="914401"/>
                </a:xfrm>
                <a:prstGeom prst="rect">
                  <a:avLst/>
                </a:prstGeom>
              </p:spPr>
            </p:pic>
          </p:grp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8F3FF363-D8A7-B1D0-CFCD-1D0775B44EAF}"/>
                  </a:ext>
                </a:extLst>
              </p:cNvPr>
              <p:cNvSpPr txBox="1"/>
              <p:nvPr/>
            </p:nvSpPr>
            <p:spPr>
              <a:xfrm>
                <a:off x="3214306" y="3435727"/>
                <a:ext cx="6472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Start</a:t>
                </a: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41F528C0-3A3F-E218-E6A4-07D802D6DCC3}"/>
                  </a:ext>
                </a:extLst>
              </p:cNvPr>
              <p:cNvSpPr txBox="1"/>
              <p:nvPr/>
            </p:nvSpPr>
            <p:spPr>
              <a:xfrm rot="18984122">
                <a:off x="1711405" y="347559"/>
                <a:ext cx="5500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Left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1F8B901F-88FD-D975-3BB3-5421FF25CB0A}"/>
                  </a:ext>
                </a:extLst>
              </p:cNvPr>
              <p:cNvSpPr txBox="1"/>
              <p:nvPr/>
            </p:nvSpPr>
            <p:spPr>
              <a:xfrm rot="3031192">
                <a:off x="4832032" y="411577"/>
                <a:ext cx="6810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Right</a:t>
                </a:r>
              </a:p>
            </p:txBody>
          </p:sp>
        </p:grp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0DF238E1-58A8-EC01-0EF9-7B7F3EA9CEB5}"/>
                </a:ext>
              </a:extLst>
            </p:cNvPr>
            <p:cNvSpPr txBox="1"/>
            <p:nvPr/>
          </p:nvSpPr>
          <p:spPr>
            <a:xfrm>
              <a:off x="3073930" y="1912997"/>
              <a:ext cx="16556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TRIAD/</a:t>
              </a:r>
            </a:p>
            <a:p>
              <a:pPr algn="ctr"/>
              <a:r>
                <a:rPr lang="en-US" b="1" dirty="0"/>
                <a:t>ALTERNATION</a:t>
              </a:r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888606C8-172D-FC16-049A-692E62C90735}"/>
                </a:ext>
              </a:extLst>
            </p:cNvPr>
            <p:cNvGrpSpPr/>
            <p:nvPr/>
          </p:nvGrpSpPr>
          <p:grpSpPr>
            <a:xfrm>
              <a:off x="5042540" y="-78557"/>
              <a:ext cx="3649167" cy="3589075"/>
              <a:chOff x="5768866" y="1144424"/>
              <a:chExt cx="3649167" cy="3589075"/>
            </a:xfrm>
          </p:grpSpPr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29461842-2D2C-259E-02BE-5890FC149D59}"/>
                  </a:ext>
                </a:extLst>
              </p:cNvPr>
              <p:cNvGrpSpPr/>
              <p:nvPr/>
            </p:nvGrpSpPr>
            <p:grpSpPr>
              <a:xfrm>
                <a:off x="5768866" y="1144424"/>
                <a:ext cx="3515323" cy="3589075"/>
                <a:chOff x="1862705" y="3724338"/>
                <a:chExt cx="3347328" cy="3163502"/>
              </a:xfrm>
            </p:grpSpPr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CFF4781F-8882-F00A-157E-A88332D8467A}"/>
                    </a:ext>
                  </a:extLst>
                </p:cNvPr>
                <p:cNvGrpSpPr/>
                <p:nvPr/>
              </p:nvGrpSpPr>
              <p:grpSpPr>
                <a:xfrm>
                  <a:off x="2085850" y="3972026"/>
                  <a:ext cx="2934177" cy="2603389"/>
                  <a:chOff x="1934026" y="1599481"/>
                  <a:chExt cx="2934177" cy="2603389"/>
                </a:xfrm>
              </p:grpSpPr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124D9779-5D4A-D0F2-D033-1C5F25C3E13D}"/>
                      </a:ext>
                    </a:extLst>
                  </p:cNvPr>
                  <p:cNvGrpSpPr/>
                  <p:nvPr/>
                </p:nvGrpSpPr>
                <p:grpSpPr>
                  <a:xfrm>
                    <a:off x="1941812" y="1599481"/>
                    <a:ext cx="2926391" cy="2603389"/>
                    <a:chOff x="1898845" y="1612790"/>
                    <a:chExt cx="1409952" cy="1706975"/>
                  </a:xfrm>
                </p:grpSpPr>
                <p:cxnSp>
                  <p:nvCxnSpPr>
                    <p:cNvPr id="103" name="Straight Connector 102">
                      <a:extLst>
                        <a:ext uri="{FF2B5EF4-FFF2-40B4-BE49-F238E27FC236}">
                          <a16:creationId xmlns:a16="http://schemas.microsoft.com/office/drawing/2014/main" id="{146099DC-1A19-23F2-E89E-B964A0B15D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590053" y="1612790"/>
                      <a:ext cx="578348" cy="626477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Straight Connector 103">
                      <a:extLst>
                        <a:ext uri="{FF2B5EF4-FFF2-40B4-BE49-F238E27FC236}">
                          <a16:creationId xmlns:a16="http://schemas.microsoft.com/office/drawing/2014/main" id="{1B9B4407-164A-31E8-5C6C-E78C3BAF359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721808" y="1810930"/>
                      <a:ext cx="586989" cy="62220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Straight Connector 104">
                      <a:extLst>
                        <a:ext uri="{FF2B5EF4-FFF2-40B4-BE49-F238E27FC236}">
                          <a16:creationId xmlns:a16="http://schemas.microsoft.com/office/drawing/2014/main" id="{39A5343F-218A-6760-8BD6-59E7B53F46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69415" y="2429979"/>
                      <a:ext cx="14288" cy="889786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Straight Connector 105">
                      <a:extLst>
                        <a:ext uri="{FF2B5EF4-FFF2-40B4-BE49-F238E27FC236}">
                          <a16:creationId xmlns:a16="http://schemas.microsoft.com/office/drawing/2014/main" id="{3305314F-0771-BC32-004E-0F282D94030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19946" y="2434275"/>
                      <a:ext cx="8745" cy="869339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" name="Straight Connector 106">
                      <a:extLst>
                        <a:ext uri="{FF2B5EF4-FFF2-40B4-BE49-F238E27FC236}">
                          <a16:creationId xmlns:a16="http://schemas.microsoft.com/office/drawing/2014/main" id="{1D3A047B-1AF7-5A1E-6AB3-012A2C939DE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898845" y="1820298"/>
                      <a:ext cx="577974" cy="636013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Straight Connector 107">
                      <a:extLst>
                        <a:ext uri="{FF2B5EF4-FFF2-40B4-BE49-F238E27FC236}">
                          <a16:creationId xmlns:a16="http://schemas.microsoft.com/office/drawing/2014/main" id="{E9DBA7DD-FDE5-B48B-D1C2-86589FF255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2039241" y="1620400"/>
                      <a:ext cx="556541" cy="609498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0" name="Straight Connector 99">
                    <a:extLst>
                      <a:ext uri="{FF2B5EF4-FFF2-40B4-BE49-F238E27FC236}">
                        <a16:creationId xmlns:a16="http://schemas.microsoft.com/office/drawing/2014/main" id="{9AB7281E-FE1C-1E9D-0897-32BF24C7D2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76808" y="1613769"/>
                    <a:ext cx="275233" cy="28790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3720750A-4F3B-8C05-2248-7FBAA06718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934026" y="1613769"/>
                    <a:ext cx="294385" cy="28790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>
                    <a:extLst>
                      <a:ext uri="{FF2B5EF4-FFF2-40B4-BE49-F238E27FC236}">
                        <a16:creationId xmlns:a16="http://schemas.microsoft.com/office/drawing/2014/main" id="{48356B94-B76B-5FA8-8297-070F2CBA6C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141214" y="4178237"/>
                    <a:ext cx="522964" cy="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14" name="Graphic 113" descr="Rat with solid fill">
                  <a:extLst>
                    <a:ext uri="{FF2B5EF4-FFF2-40B4-BE49-F238E27FC236}">
                      <a16:creationId xmlns:a16="http://schemas.microsoft.com/office/drawing/2014/main" id="{7B2A3F62-9C58-C3DF-A63A-B74AB0ED44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268101" y="5951937"/>
                  <a:ext cx="572836" cy="572836"/>
                </a:xfrm>
                <a:prstGeom prst="rect">
                  <a:avLst/>
                </a:prstGeom>
              </p:spPr>
            </p:pic>
            <p:pic>
              <p:nvPicPr>
                <p:cNvPr id="116" name="Graphic 115" descr="Line arrow: Vertical U-turn with solid fill">
                  <a:extLst>
                    <a:ext uri="{FF2B5EF4-FFF2-40B4-BE49-F238E27FC236}">
                      <a16:creationId xmlns:a16="http://schemas.microsoft.com/office/drawing/2014/main" id="{3F878164-519E-D612-98F7-3CDAE6BC4D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24840" y="4967270"/>
                  <a:ext cx="805845" cy="805845"/>
                </a:xfrm>
                <a:prstGeom prst="rect">
                  <a:avLst/>
                </a:prstGeom>
              </p:spPr>
            </p:pic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A040A5E1-6D19-B1B0-03D0-B75CC1DA5690}"/>
                    </a:ext>
                  </a:extLst>
                </p:cNvPr>
                <p:cNvSpPr txBox="1"/>
                <p:nvPr/>
              </p:nvSpPr>
              <p:spPr>
                <a:xfrm rot="18984122">
                  <a:off x="1862705" y="3840166"/>
                  <a:ext cx="5500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Left</a:t>
                  </a:r>
                </a:p>
              </p:txBody>
            </p:sp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16C792F8-FFC5-F839-B7B5-C97D8224243E}"/>
                    </a:ext>
                  </a:extLst>
                </p:cNvPr>
                <p:cNvSpPr txBox="1"/>
                <p:nvPr/>
              </p:nvSpPr>
              <p:spPr>
                <a:xfrm rot="3031192">
                  <a:off x="4684825" y="3880214"/>
                  <a:ext cx="6810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Right</a:t>
                  </a:r>
                </a:p>
              </p:txBody>
            </p:sp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6A585CE0-8337-1F78-BE0E-D01A97F4AEDB}"/>
                    </a:ext>
                  </a:extLst>
                </p:cNvPr>
                <p:cNvSpPr txBox="1"/>
                <p:nvPr/>
              </p:nvSpPr>
              <p:spPr>
                <a:xfrm>
                  <a:off x="3242303" y="6518508"/>
                  <a:ext cx="6472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Start</a:t>
                  </a:r>
                </a:p>
              </p:txBody>
            </p:sp>
          </p:grp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82D6627F-FFCD-E26F-5F9C-9FCF443873DF}"/>
                  </a:ext>
                </a:extLst>
              </p:cNvPr>
              <p:cNvSpPr txBox="1"/>
              <p:nvPr/>
            </p:nvSpPr>
            <p:spPr>
              <a:xfrm>
                <a:off x="8139220" y="3274477"/>
                <a:ext cx="12788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INCORRECT</a:t>
                </a:r>
              </a:p>
            </p:txBody>
          </p:sp>
        </p:grpSp>
        <p:pic>
          <p:nvPicPr>
            <p:cNvPr id="158" name="Graphic 157" descr="Rat with solid fill">
              <a:extLst>
                <a:ext uri="{FF2B5EF4-FFF2-40B4-BE49-F238E27FC236}">
                  <a16:creationId xmlns:a16="http://schemas.microsoft.com/office/drawing/2014/main" id="{2466BA87-4520-4F20-1951-6C33CB338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2473952" y="2447850"/>
              <a:ext cx="601585" cy="64989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2124BA4-BA58-CE14-064B-90C984702F1F}"/>
              </a:ext>
            </a:extLst>
          </p:cNvPr>
          <p:cNvSpPr txBox="1"/>
          <p:nvPr/>
        </p:nvSpPr>
        <p:spPr>
          <a:xfrm>
            <a:off x="2763266" y="193649"/>
            <a:ext cx="641951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/>
              <a:t>Y-maze: Spontaneous Alternation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DB065E-A6D2-0E0B-9A4C-9840486BDBEB}"/>
              </a:ext>
            </a:extLst>
          </p:cNvPr>
          <p:cNvSpPr txBox="1"/>
          <p:nvPr/>
        </p:nvSpPr>
        <p:spPr>
          <a:xfrm>
            <a:off x="9439506" y="6032647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Wilson</a:t>
            </a:r>
          </a:p>
        </p:txBody>
      </p:sp>
    </p:spTree>
    <p:extLst>
      <p:ext uri="{BB962C8B-B14F-4D97-AF65-F5344CB8AC3E}">
        <p14:creationId xmlns:p14="http://schemas.microsoft.com/office/powerpoint/2010/main" val="92937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9C20F9-2505-02B0-6BEA-B0085955C6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885" t="5446" b="39418"/>
          <a:stretch/>
        </p:blipFill>
        <p:spPr>
          <a:xfrm>
            <a:off x="9257145" y="1512044"/>
            <a:ext cx="1109662" cy="141446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4D6822-544A-58CC-63DB-1D1151426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65" y="863600"/>
            <a:ext cx="3708400" cy="2565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5FB60F-3B80-8135-E3EB-91C3D6806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400" y="863600"/>
            <a:ext cx="3708400" cy="2565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DA05FA-A12A-3345-F5BF-113924E738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765" y="3670300"/>
            <a:ext cx="3708400" cy="26284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D16CD1-AD95-82A2-4601-97EAE0CB3054}"/>
              </a:ext>
            </a:extLst>
          </p:cNvPr>
          <p:cNvSpPr txBox="1"/>
          <p:nvPr/>
        </p:nvSpPr>
        <p:spPr>
          <a:xfrm>
            <a:off x="963168" y="121920"/>
            <a:ext cx="100218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Calibri   "/>
              </a:rPr>
              <a:t>Percent Spontaneous Alternation in Y-Maze Task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14F639-C843-D5AC-32F4-514AE7394B7E}"/>
              </a:ext>
            </a:extLst>
          </p:cNvPr>
          <p:cNvSpPr txBox="1"/>
          <p:nvPr/>
        </p:nvSpPr>
        <p:spPr>
          <a:xfrm>
            <a:off x="5725886" y="4459458"/>
            <a:ext cx="2509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enough data yet  for 2B6-humanized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9D9277-0C97-8B05-609A-02B84B82DB1B}"/>
              </a:ext>
            </a:extLst>
          </p:cNvPr>
          <p:cNvSpPr txBox="1"/>
          <p:nvPr/>
        </p:nvSpPr>
        <p:spPr>
          <a:xfrm>
            <a:off x="696221" y="6366748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Wilson</a:t>
            </a:r>
          </a:p>
        </p:txBody>
      </p:sp>
    </p:spTree>
    <p:extLst>
      <p:ext uri="{BB962C8B-B14F-4D97-AF65-F5344CB8AC3E}">
        <p14:creationId xmlns:p14="http://schemas.microsoft.com/office/powerpoint/2010/main" val="1605022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416CD8-0112-871E-9736-8A463E57428F}"/>
              </a:ext>
            </a:extLst>
          </p:cNvPr>
          <p:cNvSpPr txBox="1"/>
          <p:nvPr/>
        </p:nvSpPr>
        <p:spPr>
          <a:xfrm>
            <a:off x="963168" y="121920"/>
            <a:ext cx="100218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Number of Entries in Y-Maze Task (Activity Levels)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38D9E6-E603-A625-503D-DDCAF0CC4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807" y="965675"/>
            <a:ext cx="3619500" cy="2565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558E19-8F01-E021-F921-9CA98F56EA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885" t="5446" b="39418"/>
          <a:stretch/>
        </p:blipFill>
        <p:spPr>
          <a:xfrm>
            <a:off x="9596187" y="1541143"/>
            <a:ext cx="1109662" cy="141446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3B3F40-E944-6101-572B-12F792B3C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1497" y="965675"/>
            <a:ext cx="3619500" cy="2565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B0E6EA-4727-54AD-65CB-57B52127D3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6807" y="3930630"/>
            <a:ext cx="3619500" cy="2565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F13907-A9B0-C81F-B66B-25DEE2A54492}"/>
              </a:ext>
            </a:extLst>
          </p:cNvPr>
          <p:cNvSpPr txBox="1"/>
          <p:nvPr/>
        </p:nvSpPr>
        <p:spPr>
          <a:xfrm>
            <a:off x="5401497" y="4334494"/>
            <a:ext cx="3950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enough data yet for 2B6-humanized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69978-6FE5-C990-B03A-9A5619100517}"/>
              </a:ext>
            </a:extLst>
          </p:cNvPr>
          <p:cNvSpPr txBox="1"/>
          <p:nvPr/>
        </p:nvSpPr>
        <p:spPr>
          <a:xfrm>
            <a:off x="1060300" y="6551414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Wilson</a:t>
            </a:r>
          </a:p>
        </p:txBody>
      </p:sp>
    </p:spTree>
    <p:extLst>
      <p:ext uri="{BB962C8B-B14F-4D97-AF65-F5344CB8AC3E}">
        <p14:creationId xmlns:p14="http://schemas.microsoft.com/office/powerpoint/2010/main" val="3519551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Rat with solid fill">
            <a:extLst>
              <a:ext uri="{FF2B5EF4-FFF2-40B4-BE49-F238E27FC236}">
                <a16:creationId xmlns:a16="http://schemas.microsoft.com/office/drawing/2014/main" id="{BC391649-E4C4-044D-206D-C40680C78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208124" y="4386937"/>
            <a:ext cx="1411569" cy="14115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490213-1E81-4561-94B4-917AD0017D7B}"/>
              </a:ext>
            </a:extLst>
          </p:cNvPr>
          <p:cNvSpPr txBox="1"/>
          <p:nvPr/>
        </p:nvSpPr>
        <p:spPr>
          <a:xfrm>
            <a:off x="3360715" y="1011248"/>
            <a:ext cx="5106389" cy="483550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BDEF71-6FF1-A485-BC85-07D80246DCC5}"/>
              </a:ext>
            </a:extLst>
          </p:cNvPr>
          <p:cNvSpPr/>
          <p:nvPr/>
        </p:nvSpPr>
        <p:spPr>
          <a:xfrm>
            <a:off x="5019978" y="2519306"/>
            <a:ext cx="1787864" cy="1819387"/>
          </a:xfrm>
          <a:prstGeom prst="rect">
            <a:avLst/>
          </a:prstGeom>
          <a:solidFill>
            <a:srgbClr val="F7A3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Center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98CE9-BC8F-9AA0-2B36-C2AA54910129}"/>
              </a:ext>
            </a:extLst>
          </p:cNvPr>
          <p:cNvSpPr txBox="1"/>
          <p:nvPr/>
        </p:nvSpPr>
        <p:spPr>
          <a:xfrm>
            <a:off x="4414014" y="166254"/>
            <a:ext cx="309539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/>
              <a:t>Open Field Task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40E554-D369-C36A-DB6F-F06ECBBC919D}"/>
              </a:ext>
            </a:extLst>
          </p:cNvPr>
          <p:cNvSpPr txBox="1"/>
          <p:nvPr/>
        </p:nvSpPr>
        <p:spPr>
          <a:xfrm>
            <a:off x="5243948" y="1604911"/>
            <a:ext cx="13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Surrounding</a:t>
            </a:r>
          </a:p>
        </p:txBody>
      </p:sp>
    </p:spTree>
    <p:extLst>
      <p:ext uri="{BB962C8B-B14F-4D97-AF65-F5344CB8AC3E}">
        <p14:creationId xmlns:p14="http://schemas.microsoft.com/office/powerpoint/2010/main" val="1104994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F4BF66-94D5-A2FD-0C44-B93BE886B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15" y="1045316"/>
            <a:ext cx="3226659" cy="22982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4908D0-41B3-9FA4-045B-BCEB648D09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885" t="5446" b="39418"/>
          <a:stretch/>
        </p:blipFill>
        <p:spPr>
          <a:xfrm>
            <a:off x="10984992" y="1759810"/>
            <a:ext cx="1109662" cy="141446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422EFE-C388-EDC3-0BDD-8952D26D14C4}"/>
              </a:ext>
            </a:extLst>
          </p:cNvPr>
          <p:cNvSpPr txBox="1"/>
          <p:nvPr/>
        </p:nvSpPr>
        <p:spPr>
          <a:xfrm>
            <a:off x="381513" y="121920"/>
            <a:ext cx="1127055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Open Field Data: Time in Center, Distance Traveled, Velocity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9E5A6A-A0FF-B604-D2F2-978590249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514" y="3747563"/>
            <a:ext cx="3226659" cy="228696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E3B61C-85DC-5E22-9E97-86CFEF495B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6931" y="1071442"/>
            <a:ext cx="3508975" cy="22864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B0DBAA-3FDC-8403-39C1-F0874E30A8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3868" y="3747565"/>
            <a:ext cx="3508975" cy="22864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C1F873-C3F4-4E0F-4DD7-0243D0207E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8537" y="1071445"/>
            <a:ext cx="3311268" cy="22906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B56148-E086-1542-0A15-726F2AA4C3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8537" y="3746207"/>
            <a:ext cx="3311268" cy="22864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9DED5D-E7B5-7948-3186-3D746B0A4DA0}"/>
              </a:ext>
            </a:extLst>
          </p:cNvPr>
          <p:cNvSpPr txBox="1"/>
          <p:nvPr/>
        </p:nvSpPr>
        <p:spPr>
          <a:xfrm>
            <a:off x="381513" y="6253822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Wilson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1DDF66-A635-EF41-640F-68137D558996}"/>
              </a:ext>
            </a:extLst>
          </p:cNvPr>
          <p:cNvSpPr txBox="1"/>
          <p:nvPr/>
        </p:nvSpPr>
        <p:spPr>
          <a:xfrm>
            <a:off x="10984992" y="3905793"/>
            <a:ext cx="9520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enough data yet for CYP null or 2B6</a:t>
            </a:r>
          </a:p>
        </p:txBody>
      </p:sp>
    </p:spTree>
    <p:extLst>
      <p:ext uri="{BB962C8B-B14F-4D97-AF65-F5344CB8AC3E}">
        <p14:creationId xmlns:p14="http://schemas.microsoft.com/office/powerpoint/2010/main" val="708513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03A22-57AF-0398-1328-0F9B8DCD7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   "/>
              </a:rPr>
              <a:t>Conclusions and Further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55D9C-449A-F8D0-082B-B9785F7F8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latin typeface="ArialMT"/>
              </a:rPr>
              <a:t>Continue to increase sample size</a:t>
            </a:r>
          </a:p>
          <a:p>
            <a:pPr algn="l"/>
            <a:r>
              <a:rPr lang="en-US" b="0" i="0" u="none" strike="noStrike" baseline="0" dirty="0">
                <a:latin typeface="ArialMT"/>
              </a:rPr>
              <a:t>Quantitative immunohistochemistry (q-IHC)</a:t>
            </a:r>
          </a:p>
          <a:p>
            <a:pPr lvl="1"/>
            <a:r>
              <a:rPr lang="en-US" dirty="0">
                <a:latin typeface="ArialMT"/>
              </a:rPr>
              <a:t>Q</a:t>
            </a:r>
            <a:r>
              <a:rPr lang="en-US" b="0" i="0" u="none" strike="noStrike" baseline="0" dirty="0">
                <a:latin typeface="ArialMT"/>
              </a:rPr>
              <a:t>uantify </a:t>
            </a:r>
            <a:r>
              <a:rPr lang="en-US" b="0" i="1" u="none" strike="noStrike" baseline="0" dirty="0">
                <a:latin typeface="Arial-ItalicMT"/>
              </a:rPr>
              <a:t>oxidative stress</a:t>
            </a:r>
            <a:r>
              <a:rPr lang="en-US" b="0" u="none" strike="noStrike" baseline="0" dirty="0">
                <a:latin typeface="Arial-ItalicMT"/>
              </a:rPr>
              <a:t> </a:t>
            </a:r>
            <a:r>
              <a:rPr lang="en-US" b="0" i="0" u="none" strike="noStrike" baseline="0" dirty="0">
                <a:latin typeface="ArialMT"/>
              </a:rPr>
              <a:t>in the hippocampus and neocortex of P21 and P35 brains by assessing oxidized proteins and lipids with 3-nitrotyrosine and 4-hydroxynenal, respectively</a:t>
            </a:r>
          </a:p>
          <a:p>
            <a:pPr lvl="1"/>
            <a:r>
              <a:rPr lang="en-US" dirty="0">
                <a:latin typeface="ArialMT"/>
              </a:rPr>
              <a:t>Quantify microglia, astrocytes, and neurogenesis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306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6E1B-1E36-8D49-B8A7-18341F12C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Thank you!!!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E28E9-4A4B-6710-BBA5-05964B316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 thanks to Dr. Pam </a:t>
            </a:r>
            <a:r>
              <a:rPr lang="en-US" dirty="0" err="1"/>
              <a:t>Lein</a:t>
            </a:r>
            <a:r>
              <a:rPr lang="en-US" dirty="0"/>
              <a:t>, Rebecca Wilson, Rosalia Mendieta and all other </a:t>
            </a:r>
            <a:r>
              <a:rPr lang="en-US" dirty="0" err="1"/>
              <a:t>Lein</a:t>
            </a:r>
            <a:r>
              <a:rPr lang="en-US" dirty="0"/>
              <a:t> members for helping me throughout the program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3876D6B-2C59-A2BB-B6AB-9017D04F3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992" y="3014896"/>
            <a:ext cx="5943600" cy="333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BDE280-60BA-F220-581B-1763079569B1}"/>
              </a:ext>
            </a:extLst>
          </p:cNvPr>
          <p:cNvSpPr txBox="1"/>
          <p:nvPr/>
        </p:nvSpPr>
        <p:spPr>
          <a:xfrm rot="19937113">
            <a:off x="3657600" y="3113790"/>
            <a:ext cx="83227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</a:rPr>
              <a:t>PCBs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E28F73-1782-56AF-96B4-026CC58464BB}"/>
              </a:ext>
            </a:extLst>
          </p:cNvPr>
          <p:cNvSpPr txBox="1"/>
          <p:nvPr/>
        </p:nvSpPr>
        <p:spPr>
          <a:xfrm>
            <a:off x="7279609" y="4391634"/>
            <a:ext cx="165898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</a:rPr>
              <a:t>The world minding its business</a:t>
            </a:r>
          </a:p>
        </p:txBody>
      </p:sp>
    </p:spTree>
    <p:extLst>
      <p:ext uri="{BB962C8B-B14F-4D97-AF65-F5344CB8AC3E}">
        <p14:creationId xmlns:p14="http://schemas.microsoft.com/office/powerpoint/2010/main" val="176693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D59E0-13A8-9079-D376-B18D7630A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29" y="335517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b="1" dirty="0">
                <a:latin typeface="+mn-lt"/>
              </a:rPr>
              <a:t>What are PCBS?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24CC5-9A8B-1B92-AAA6-4876589A5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570" y="1464928"/>
            <a:ext cx="5851098" cy="4614595"/>
          </a:xfrm>
        </p:spPr>
        <p:txBody>
          <a:bodyPr>
            <a:noAutofit/>
          </a:bodyPr>
          <a:lstStyle/>
          <a:p>
            <a:r>
              <a:rPr lang="en-US" sz="2500" dirty="0"/>
              <a:t>PCB = Polychlorinated Biphenyls</a:t>
            </a:r>
          </a:p>
          <a:p>
            <a:r>
              <a:rPr lang="en-US" sz="2500" dirty="0"/>
              <a:t>Anthropogenic origin</a:t>
            </a:r>
          </a:p>
          <a:p>
            <a:r>
              <a:rPr lang="en-US" sz="2500" dirty="0"/>
              <a:t>Pervasive environmental pollutants despite ban on their production for several decades</a:t>
            </a:r>
          </a:p>
          <a:p>
            <a:r>
              <a:rPr lang="en-US" sz="2500" dirty="0">
                <a:ea typeface="Calibri" panose="020F0502020204030204" pitchFamily="34" charset="0"/>
              </a:rPr>
              <a:t>Pr</a:t>
            </a:r>
            <a:r>
              <a:rPr lang="en-US" sz="2500" dirty="0">
                <a:effectLst/>
                <a:ea typeface="Calibri" panose="020F0502020204030204" pitchFamily="34" charset="0"/>
              </a:rPr>
              <a:t>oduced through degradation of legacy PCBs or inadvertent byproducts of contemporary pigment production</a:t>
            </a:r>
          </a:p>
          <a:p>
            <a:r>
              <a:rPr lang="en-US" sz="2500" dirty="0"/>
              <a:t>Long half-life</a:t>
            </a:r>
          </a:p>
          <a:p>
            <a:r>
              <a:rPr lang="en-US" sz="2500" dirty="0"/>
              <a:t>Frequently detected in environmental samples and human tissues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38D134-329B-74F6-6B10-D78CAB86A53B}"/>
              </a:ext>
            </a:extLst>
          </p:cNvPr>
          <p:cNvGrpSpPr/>
          <p:nvPr/>
        </p:nvGrpSpPr>
        <p:grpSpPr>
          <a:xfrm>
            <a:off x="7395736" y="562636"/>
            <a:ext cx="3907293" cy="4750282"/>
            <a:chOff x="6045229" y="264480"/>
            <a:chExt cx="4924871" cy="5442397"/>
          </a:xfrm>
        </p:grpSpPr>
        <p:pic>
          <p:nvPicPr>
            <p:cNvPr id="5" name="Graphic 4" descr="Power Plant with solid fill">
              <a:extLst>
                <a:ext uri="{FF2B5EF4-FFF2-40B4-BE49-F238E27FC236}">
                  <a16:creationId xmlns:a16="http://schemas.microsoft.com/office/drawing/2014/main" id="{88D1638D-0C9D-6F0D-91CC-52D07C139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13000" y="264480"/>
              <a:ext cx="1286808" cy="1286808"/>
            </a:xfrm>
            <a:prstGeom prst="rect">
              <a:avLst/>
            </a:prstGeom>
          </p:spPr>
        </p:pic>
        <p:pic>
          <p:nvPicPr>
            <p:cNvPr id="6" name="Graphic 5" descr="Fishing with solid fill">
              <a:extLst>
                <a:ext uri="{FF2B5EF4-FFF2-40B4-BE49-F238E27FC236}">
                  <a16:creationId xmlns:a16="http://schemas.microsoft.com/office/drawing/2014/main" id="{64D518A6-1315-3D72-865C-4BB222C85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97443" y="2208181"/>
              <a:ext cx="1116476" cy="1116476"/>
            </a:xfrm>
            <a:prstGeom prst="rect">
              <a:avLst/>
            </a:prstGeom>
          </p:spPr>
        </p:pic>
        <p:pic>
          <p:nvPicPr>
            <p:cNvPr id="7" name="Graphic 6" descr="Head with gears with solid fill">
              <a:extLst>
                <a:ext uri="{FF2B5EF4-FFF2-40B4-BE49-F238E27FC236}">
                  <a16:creationId xmlns:a16="http://schemas.microsoft.com/office/drawing/2014/main" id="{840126E4-CF5B-572D-1CCC-B27D0CD30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127780" y="4792477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Plant with solid fill">
              <a:extLst>
                <a:ext uri="{FF2B5EF4-FFF2-40B4-BE49-F238E27FC236}">
                  <a16:creationId xmlns:a16="http://schemas.microsoft.com/office/drawing/2014/main" id="{6C610F8C-52C8-3581-F259-16EABE4B2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433832" y="2279747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Cow with solid fill">
              <a:extLst>
                <a:ext uri="{FF2B5EF4-FFF2-40B4-BE49-F238E27FC236}">
                  <a16:creationId xmlns:a16="http://schemas.microsoft.com/office/drawing/2014/main" id="{09ABF7C2-B7BF-2880-866F-59D6AAB5E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055700" y="3881550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Arrow Up with solid fill">
              <a:extLst>
                <a:ext uri="{FF2B5EF4-FFF2-40B4-BE49-F238E27FC236}">
                  <a16:creationId xmlns:a16="http://schemas.microsoft.com/office/drawing/2014/main" id="{649967CC-2017-0BCC-1F7B-97207CFB4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9262278">
              <a:off x="9874349" y="3148501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Arrow Up with solid fill">
              <a:extLst>
                <a:ext uri="{FF2B5EF4-FFF2-40B4-BE49-F238E27FC236}">
                  <a16:creationId xmlns:a16="http://schemas.microsoft.com/office/drawing/2014/main" id="{CDE4753F-48EB-0C3E-7D2E-708A8C684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12338517">
              <a:off x="8966890" y="3176956"/>
              <a:ext cx="914400" cy="1345711"/>
            </a:xfrm>
            <a:prstGeom prst="rect">
              <a:avLst/>
            </a:prstGeom>
          </p:spPr>
        </p:pic>
        <p:pic>
          <p:nvPicPr>
            <p:cNvPr id="12" name="Graphic 11" descr="Arrow Up with solid fill">
              <a:extLst>
                <a:ext uri="{FF2B5EF4-FFF2-40B4-BE49-F238E27FC236}">
                  <a16:creationId xmlns:a16="http://schemas.microsoft.com/office/drawing/2014/main" id="{FA0D55F9-AE67-5F20-28C9-6A5E2EADC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8886369">
              <a:off x="8995118" y="1490460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Arrow Up with solid fill">
              <a:extLst>
                <a:ext uri="{FF2B5EF4-FFF2-40B4-BE49-F238E27FC236}">
                  <a16:creationId xmlns:a16="http://schemas.microsoft.com/office/drawing/2014/main" id="{632470EA-5BA2-5B57-68BC-921D80DA0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13894342">
              <a:off x="9163335" y="4397909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Arrow Up with solid fill">
              <a:extLst>
                <a:ext uri="{FF2B5EF4-FFF2-40B4-BE49-F238E27FC236}">
                  <a16:creationId xmlns:a16="http://schemas.microsoft.com/office/drawing/2014/main" id="{92D85965-0531-1986-3D7B-B32B18E7F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10800000">
              <a:off x="8127780" y="1586592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Arrow Up with solid fill">
              <a:extLst>
                <a:ext uri="{FF2B5EF4-FFF2-40B4-BE49-F238E27FC236}">
                  <a16:creationId xmlns:a16="http://schemas.microsoft.com/office/drawing/2014/main" id="{C5A8C315-0FCD-1E11-2E8B-09C15D2FF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10800000">
              <a:off x="8098481" y="3259803"/>
              <a:ext cx="914400" cy="1219950"/>
            </a:xfrm>
            <a:prstGeom prst="rect">
              <a:avLst/>
            </a:prstGeom>
          </p:spPr>
        </p:pic>
        <p:pic>
          <p:nvPicPr>
            <p:cNvPr id="16" name="Graphic 15" descr="Water Bottle with solid fill">
              <a:extLst>
                <a:ext uri="{FF2B5EF4-FFF2-40B4-BE49-F238E27FC236}">
                  <a16:creationId xmlns:a16="http://schemas.microsoft.com/office/drawing/2014/main" id="{22F89DD6-00FE-2F35-95F6-A2C7B216B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205464" y="2044471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Arrow Up with solid fill">
              <a:extLst>
                <a:ext uri="{FF2B5EF4-FFF2-40B4-BE49-F238E27FC236}">
                  <a16:creationId xmlns:a16="http://schemas.microsoft.com/office/drawing/2014/main" id="{8C1C8A14-0019-1181-32C0-17F3913F4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13159182">
              <a:off x="7263194" y="1487407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Paint outline">
              <a:extLst>
                <a:ext uri="{FF2B5EF4-FFF2-40B4-BE49-F238E27FC236}">
                  <a16:creationId xmlns:a16="http://schemas.microsoft.com/office/drawing/2014/main" id="{17DF9CD1-F23B-3AC8-E24C-75C1901C0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777235" y="2382486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Home with solid fill">
              <a:extLst>
                <a:ext uri="{FF2B5EF4-FFF2-40B4-BE49-F238E27FC236}">
                  <a16:creationId xmlns:a16="http://schemas.microsoft.com/office/drawing/2014/main" id="{510E3B3B-6097-0FA0-6C78-62B7FB6B4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045229" y="3911926"/>
              <a:ext cx="841971" cy="841971"/>
            </a:xfrm>
            <a:prstGeom prst="rect">
              <a:avLst/>
            </a:prstGeom>
          </p:spPr>
        </p:pic>
        <p:pic>
          <p:nvPicPr>
            <p:cNvPr id="20" name="Graphic 19" descr="Arrow Up with solid fill">
              <a:extLst>
                <a:ext uri="{FF2B5EF4-FFF2-40B4-BE49-F238E27FC236}">
                  <a16:creationId xmlns:a16="http://schemas.microsoft.com/office/drawing/2014/main" id="{1B7DAFD9-A6B0-0C82-EE71-65DDA3B67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7705709">
              <a:off x="7030712" y="4415063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Arrow Up with solid fill">
              <a:extLst>
                <a:ext uri="{FF2B5EF4-FFF2-40B4-BE49-F238E27FC236}">
                  <a16:creationId xmlns:a16="http://schemas.microsoft.com/office/drawing/2014/main" id="{B37DE388-58BF-18BF-BABA-89CEA163F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12337722" flipH="1">
              <a:off x="6198254" y="3124177"/>
              <a:ext cx="914400" cy="914400"/>
            </a:xfrm>
            <a:prstGeom prst="rect">
              <a:avLst/>
            </a:prstGeom>
          </p:spPr>
        </p:pic>
        <p:pic>
          <p:nvPicPr>
            <p:cNvPr id="22" name="Graphic 21" descr="Arrow Up with solid fill">
              <a:extLst>
                <a:ext uri="{FF2B5EF4-FFF2-40B4-BE49-F238E27FC236}">
                  <a16:creationId xmlns:a16="http://schemas.microsoft.com/office/drawing/2014/main" id="{5764559D-8C8F-D387-9312-8151F09E7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9261483" flipH="1">
              <a:off x="7230830" y="3208694"/>
              <a:ext cx="914400" cy="1345711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5690C12-7C76-E6B6-99C4-5948DA19B2A9}"/>
              </a:ext>
            </a:extLst>
          </p:cNvPr>
          <p:cNvSpPr txBox="1"/>
          <p:nvPr/>
        </p:nvSpPr>
        <p:spPr>
          <a:xfrm>
            <a:off x="6917414" y="5530911"/>
            <a:ext cx="51557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How PCBs bioaccumulate up the food chain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C7F296-DC0B-922D-D92C-446B746BAC7E}"/>
              </a:ext>
            </a:extLst>
          </p:cNvPr>
          <p:cNvSpPr txBox="1"/>
          <p:nvPr/>
        </p:nvSpPr>
        <p:spPr>
          <a:xfrm>
            <a:off x="10513058" y="4910613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Wilson</a:t>
            </a:r>
          </a:p>
        </p:txBody>
      </p:sp>
    </p:spTree>
    <p:extLst>
      <p:ext uri="{BB962C8B-B14F-4D97-AF65-F5344CB8AC3E}">
        <p14:creationId xmlns:p14="http://schemas.microsoft.com/office/powerpoint/2010/main" val="2720812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7D737-030B-3D85-A883-77A94CA59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320" y="316436"/>
            <a:ext cx="6777446" cy="1325563"/>
          </a:xfrm>
        </p:spPr>
        <p:txBody>
          <a:bodyPr>
            <a:normAutofit/>
          </a:bodyPr>
          <a:lstStyle/>
          <a:p>
            <a:r>
              <a:rPr lang="en-US" sz="3500" b="1" dirty="0">
                <a:latin typeface="+mn-lt"/>
              </a:rPr>
              <a:t>Congeners: HC-PCBs vs. LC-PCBs</a:t>
            </a:r>
          </a:p>
        </p:txBody>
      </p:sp>
      <p:pic>
        <p:nvPicPr>
          <p:cNvPr id="2050" name="Picture 2" descr="Toxics | Free Full-Text | Polychlorinated Biphenyls (PCBs) in the  Environment: Occupational and Exposure Events, Effects on Human Health and  Fertility">
            <a:extLst>
              <a:ext uri="{FF2B5EF4-FFF2-40B4-BE49-F238E27FC236}">
                <a16:creationId xmlns:a16="http://schemas.microsoft.com/office/drawing/2014/main" id="{D0D0EFBE-A1A5-3551-7295-F7FADCF566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38063"/>
            <a:ext cx="5607526" cy="306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DED583-8BD6-4449-EB48-3D8E8A6F39A2}"/>
              </a:ext>
            </a:extLst>
          </p:cNvPr>
          <p:cNvSpPr txBox="1"/>
          <p:nvPr/>
        </p:nvSpPr>
        <p:spPr>
          <a:xfrm>
            <a:off x="204435" y="3365371"/>
            <a:ext cx="75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C5622E-2069-68C2-7CA2-E3DE6407F26F}"/>
              </a:ext>
            </a:extLst>
          </p:cNvPr>
          <p:cNvSpPr txBox="1"/>
          <p:nvPr/>
        </p:nvSpPr>
        <p:spPr>
          <a:xfrm>
            <a:off x="983194" y="2060020"/>
            <a:ext cx="66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E65B95-66E5-915D-3DCD-6FB93C8DF12B}"/>
              </a:ext>
            </a:extLst>
          </p:cNvPr>
          <p:cNvSpPr txBox="1"/>
          <p:nvPr/>
        </p:nvSpPr>
        <p:spPr>
          <a:xfrm>
            <a:off x="2387867" y="206002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ortho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942A45-7AE5-A22E-5139-7DB02378B7BB}"/>
              </a:ext>
            </a:extLst>
          </p:cNvPr>
          <p:cNvSpPr txBox="1"/>
          <p:nvPr/>
        </p:nvSpPr>
        <p:spPr>
          <a:xfrm>
            <a:off x="6591942" y="1957294"/>
            <a:ext cx="54635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Higher chlorinated (HC)-PCBs: </a:t>
            </a:r>
          </a:p>
          <a:p>
            <a:r>
              <a:rPr lang="en-US" sz="2500" b="1" dirty="0"/>
              <a:t>&gt; 4 chlorine substituents</a:t>
            </a:r>
          </a:p>
          <a:p>
            <a:r>
              <a:rPr lang="en-US" sz="2500" b="1" dirty="0"/>
              <a:t>Lower chlorinated (LC)- PCBS: </a:t>
            </a:r>
          </a:p>
          <a:p>
            <a:r>
              <a:rPr lang="en-US" sz="2500" b="1" u="sng" dirty="0"/>
              <a:t>&lt;</a:t>
            </a:r>
            <a:r>
              <a:rPr lang="en-US" sz="2500" b="1" dirty="0"/>
              <a:t> 4 chlorine substituents </a:t>
            </a:r>
          </a:p>
          <a:p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Variable chlorine substituents </a:t>
            </a:r>
            <a:r>
              <a:rPr lang="en-US" sz="2500" dirty="0">
                <a:sym typeface="Wingdings" panose="05000000000000000000" pitchFamily="2" charset="2"/>
              </a:rPr>
              <a:t> 209 congeners!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ym typeface="Wingdings" panose="05000000000000000000" pitchFamily="2" charset="2"/>
              </a:rPr>
              <a:t>More chlorinated congeners generally more resistant to degradation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ym typeface="Wingdings" panose="05000000000000000000" pitchFamily="2" charset="2"/>
              </a:rPr>
              <a:t>Contemporary samples tend to have more LC-PCBS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999191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65D9-237D-5F01-D6E1-845E4089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5" y="348814"/>
            <a:ext cx="113538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Markers of Autism Risk in Babies Learning Early Signs (MARBLES)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D73D0-2E6B-DCF5-5B55-5AD5B773D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891" y="1604473"/>
            <a:ext cx="360640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00"/>
                </a:solidFill>
                <a:latin typeface="AdvTT5843c571"/>
              </a:rPr>
              <a:t>PCB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dvTT5843c571"/>
              </a:rPr>
              <a:t> exposure in utero  positively associated with increased risk for neurodevelopmental disorders (NDDs), including autism spectrum disorder and attention-de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dvTT5843c571+fb"/>
              </a:rPr>
              <a:t>fi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dvTT5843c571"/>
              </a:rPr>
              <a:t>cit/hyperactivity disorder (ADHD)</a:t>
            </a:r>
          </a:p>
          <a:p>
            <a:r>
              <a:rPr lang="en-US" dirty="0">
                <a:solidFill>
                  <a:srgbClr val="000000"/>
                </a:solidFill>
                <a:latin typeface="AdvTT5843c571"/>
              </a:rPr>
              <a:t>Impairments in executive function, learning, and memory</a:t>
            </a:r>
            <a:endParaRPr lang="en-US" sz="2800" b="0" i="0" u="none" strike="noStrike" baseline="0" dirty="0">
              <a:solidFill>
                <a:srgbClr val="000000"/>
              </a:solidFill>
              <a:latin typeface="AdvTT5843c571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C1C284-992E-7010-B219-FAD12CAB9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04473"/>
            <a:ext cx="3606405" cy="4490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E9AC43-3EBB-F867-AEE6-044A11934384}"/>
              </a:ext>
            </a:extLst>
          </p:cNvPr>
          <p:cNvSpPr txBox="1"/>
          <p:nvPr/>
        </p:nvSpPr>
        <p:spPr>
          <a:xfrm>
            <a:off x="838200" y="2273300"/>
            <a:ext cx="660400" cy="2800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098" name="Picture 2" descr="PCB No. 11 | CAS 2050-67-1 | LGC Standards">
            <a:extLst>
              <a:ext uri="{FF2B5EF4-FFF2-40B4-BE49-F238E27FC236}">
                <a16:creationId xmlns:a16="http://schemas.microsoft.com/office/drawing/2014/main" id="{256F85A1-B3B4-ADE2-E500-2BA93A912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523" y="2273300"/>
            <a:ext cx="2520576" cy="252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36111E-658C-B45D-C999-6D994C31512D}"/>
              </a:ext>
            </a:extLst>
          </p:cNvPr>
          <p:cNvSpPr txBox="1"/>
          <p:nvPr/>
        </p:nvSpPr>
        <p:spPr>
          <a:xfrm>
            <a:off x="5856570" y="460921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PCB 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0D91A-6430-D7AE-9100-5B085AFBDB49}"/>
              </a:ext>
            </a:extLst>
          </p:cNvPr>
          <p:cNvSpPr txBox="1"/>
          <p:nvPr/>
        </p:nvSpPr>
        <p:spPr>
          <a:xfrm>
            <a:off x="1498600" y="6209758"/>
            <a:ext cx="1695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Sethi et al. 2019</a:t>
            </a:r>
          </a:p>
        </p:txBody>
      </p:sp>
    </p:spTree>
    <p:extLst>
      <p:ext uri="{BB962C8B-B14F-4D97-AF65-F5344CB8AC3E}">
        <p14:creationId xmlns:p14="http://schemas.microsoft.com/office/powerpoint/2010/main" val="2479156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3193E6B-4FC2-36A9-1415-55171B9532C0}"/>
              </a:ext>
            </a:extLst>
          </p:cNvPr>
          <p:cNvGrpSpPr/>
          <p:nvPr/>
        </p:nvGrpSpPr>
        <p:grpSpPr>
          <a:xfrm>
            <a:off x="146000" y="1362211"/>
            <a:ext cx="11212832" cy="3410501"/>
            <a:chOff x="274587" y="1476511"/>
            <a:chExt cx="11212832" cy="3410501"/>
          </a:xfrm>
        </p:grpSpPr>
        <p:pic>
          <p:nvPicPr>
            <p:cNvPr id="2" name="Graphic 1" descr="Rat with solid fill">
              <a:extLst>
                <a:ext uri="{FF2B5EF4-FFF2-40B4-BE49-F238E27FC236}">
                  <a16:creationId xmlns:a16="http://schemas.microsoft.com/office/drawing/2014/main" id="{AE8B8BAA-8E21-30BB-323A-12596898B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6377439" y="2088315"/>
              <a:ext cx="2569298" cy="2569298"/>
            </a:xfrm>
            <a:prstGeom prst="rect">
              <a:avLst/>
            </a:prstGeom>
          </p:spPr>
        </p:pic>
        <p:pic>
          <p:nvPicPr>
            <p:cNvPr id="3" name="Picture 2" descr="Peanut butter - Free food icons">
              <a:extLst>
                <a:ext uri="{FF2B5EF4-FFF2-40B4-BE49-F238E27FC236}">
                  <a16:creationId xmlns:a16="http://schemas.microsoft.com/office/drawing/2014/main" id="{DB37520A-56C8-C08D-4278-EECDBD0A8C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4459" y="2408661"/>
              <a:ext cx="1785857" cy="1785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Graphic 4" descr="Line arrow: Counter-clockwise curve with solid fill">
              <a:extLst>
                <a:ext uri="{FF2B5EF4-FFF2-40B4-BE49-F238E27FC236}">
                  <a16:creationId xmlns:a16="http://schemas.microsoft.com/office/drawing/2014/main" id="{2DFAB3CA-0543-4BC9-8134-09914EF10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4100403" flipH="1">
              <a:off x="2150788" y="2450670"/>
              <a:ext cx="1483091" cy="1483091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1A675A9-4FA7-D537-77D3-F6389F1E0472}"/>
                </a:ext>
              </a:extLst>
            </p:cNvPr>
            <p:cNvGrpSpPr/>
            <p:nvPr/>
          </p:nvGrpSpPr>
          <p:grpSpPr>
            <a:xfrm>
              <a:off x="274587" y="1476511"/>
              <a:ext cx="3109727" cy="3109727"/>
              <a:chOff x="468628" y="1970697"/>
              <a:chExt cx="3109727" cy="3109727"/>
            </a:xfrm>
          </p:grpSpPr>
          <p:pic>
            <p:nvPicPr>
              <p:cNvPr id="6" name="Graphic 5" descr="Flask outline">
                <a:extLst>
                  <a:ext uri="{FF2B5EF4-FFF2-40B4-BE49-F238E27FC236}">
                    <a16:creationId xmlns:a16="http://schemas.microsoft.com/office/drawing/2014/main" id="{99085AC0-93D5-0AC2-F50A-D9498909DC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68628" y="1970697"/>
                <a:ext cx="3109727" cy="3109727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2F9AB5-B813-57F7-E7EC-24C15842336F}"/>
                  </a:ext>
                </a:extLst>
              </p:cNvPr>
              <p:cNvSpPr txBox="1"/>
              <p:nvPr/>
            </p:nvSpPr>
            <p:spPr>
              <a:xfrm>
                <a:off x="1337103" y="4085145"/>
                <a:ext cx="134420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PCB Mixture</a:t>
                </a:r>
              </a:p>
            </p:txBody>
          </p:sp>
        </p:grpSp>
        <p:pic>
          <p:nvPicPr>
            <p:cNvPr id="9" name="Graphic 8" descr="Line arrow: Counter-clockwise curve with solid fill">
              <a:extLst>
                <a:ext uri="{FF2B5EF4-FFF2-40B4-BE49-F238E27FC236}">
                  <a16:creationId xmlns:a16="http://schemas.microsoft.com/office/drawing/2014/main" id="{43036BB2-F2D2-A6E5-C8F6-823FCDD29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4100403" flipH="1">
              <a:off x="5089382" y="2450669"/>
              <a:ext cx="1483091" cy="1483091"/>
            </a:xfrm>
            <a:prstGeom prst="rect">
              <a:avLst/>
            </a:prstGeom>
          </p:spPr>
        </p:pic>
        <p:pic>
          <p:nvPicPr>
            <p:cNvPr id="10" name="Graphic 9" descr="Line arrow: Counter-clockwise curve with solid fill">
              <a:extLst>
                <a:ext uri="{FF2B5EF4-FFF2-40B4-BE49-F238E27FC236}">
                  <a16:creationId xmlns:a16="http://schemas.microsoft.com/office/drawing/2014/main" id="{FBDA1118-2E22-EC89-8300-3C154E9A4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4100403" flipH="1">
              <a:off x="8788804" y="2479243"/>
              <a:ext cx="1483091" cy="1483091"/>
            </a:xfrm>
            <a:prstGeom prst="rect">
              <a:avLst/>
            </a:prstGeom>
          </p:spPr>
        </p:pic>
        <p:pic>
          <p:nvPicPr>
            <p:cNvPr id="11" name="Graphic 10" descr="Rat with solid fill">
              <a:extLst>
                <a:ext uri="{FF2B5EF4-FFF2-40B4-BE49-F238E27FC236}">
                  <a16:creationId xmlns:a16="http://schemas.microsoft.com/office/drawing/2014/main" id="{F7E18727-BC18-1E5F-534C-FADBC207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0159582" y="1892951"/>
              <a:ext cx="1327837" cy="1327837"/>
            </a:xfrm>
            <a:prstGeom prst="rect">
              <a:avLst/>
            </a:prstGeom>
          </p:spPr>
        </p:pic>
        <p:pic>
          <p:nvPicPr>
            <p:cNvPr id="12" name="Graphic 11" descr="Rat with solid fill">
              <a:extLst>
                <a:ext uri="{FF2B5EF4-FFF2-40B4-BE49-F238E27FC236}">
                  <a16:creationId xmlns:a16="http://schemas.microsoft.com/office/drawing/2014/main" id="{1ADCAFB1-5890-14EF-A04E-CF71B58CF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0145298" y="2737621"/>
              <a:ext cx="1327837" cy="1327837"/>
            </a:xfrm>
            <a:prstGeom prst="rect">
              <a:avLst/>
            </a:prstGeom>
          </p:spPr>
        </p:pic>
        <p:pic>
          <p:nvPicPr>
            <p:cNvPr id="13" name="Graphic 12" descr="Rat with solid fill">
              <a:extLst>
                <a:ext uri="{FF2B5EF4-FFF2-40B4-BE49-F238E27FC236}">
                  <a16:creationId xmlns:a16="http://schemas.microsoft.com/office/drawing/2014/main" id="{049280D8-98DB-DBE3-A595-AB61B6740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0131006" y="3559175"/>
              <a:ext cx="1327837" cy="132783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379C805-E72A-4E3D-D08E-48F6BE63A1D5}"/>
              </a:ext>
            </a:extLst>
          </p:cNvPr>
          <p:cNvSpPr txBox="1"/>
          <p:nvPr/>
        </p:nvSpPr>
        <p:spPr>
          <a:xfrm>
            <a:off x="3887436" y="623185"/>
            <a:ext cx="379956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/>
              <a:t>PCB Administration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A4AB7B-5451-B4D2-A62C-EDC24D3E3604}"/>
              </a:ext>
            </a:extLst>
          </p:cNvPr>
          <p:cNvSpPr txBox="1"/>
          <p:nvPr/>
        </p:nvSpPr>
        <p:spPr>
          <a:xfrm>
            <a:off x="7327900" y="428727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C34B49-9E64-3C12-E477-63A86892AD29}"/>
              </a:ext>
            </a:extLst>
          </p:cNvPr>
          <p:cNvSpPr txBox="1"/>
          <p:nvPr/>
        </p:nvSpPr>
        <p:spPr>
          <a:xfrm>
            <a:off x="10364651" y="4596861"/>
            <a:ext cx="709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33A126-3F29-64A3-0683-A18FBEBA976C}"/>
              </a:ext>
            </a:extLst>
          </p:cNvPr>
          <p:cNvSpPr txBox="1"/>
          <p:nvPr/>
        </p:nvSpPr>
        <p:spPr>
          <a:xfrm>
            <a:off x="5308806" y="34290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PCB 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B38EAD-A830-69DE-4248-964FE2E067E3}"/>
              </a:ext>
            </a:extLst>
          </p:cNvPr>
          <p:cNvSpPr txBox="1"/>
          <p:nvPr/>
        </p:nvSpPr>
        <p:spPr>
          <a:xfrm>
            <a:off x="8717463" y="3538214"/>
            <a:ext cx="1313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PCB 11 + PCB 11 metabolites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3D435B-022F-4C1C-2FB6-4C02A83EEF3F}"/>
              </a:ext>
            </a:extLst>
          </p:cNvPr>
          <p:cNvSpPr txBox="1"/>
          <p:nvPr/>
        </p:nvSpPr>
        <p:spPr>
          <a:xfrm>
            <a:off x="1443789" y="5136903"/>
            <a:ext cx="1005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   "/>
                <a:cs typeface="Arial" panose="020B0604020202020204" pitchFamily="34" charset="0"/>
              </a:rPr>
              <a:t>4 groups: Vehicle, 0.1 mg/kg, 1 mg/kg, 6 mg/kg</a:t>
            </a:r>
          </a:p>
          <a:p>
            <a:pPr algn="ctr"/>
            <a:r>
              <a:rPr lang="en-US" sz="2800" dirty="0">
                <a:latin typeface="Calibri   "/>
                <a:cs typeface="Arial" panose="020B0604020202020204" pitchFamily="34" charset="0"/>
              </a:rPr>
              <a:t>Goal: </a:t>
            </a:r>
            <a:r>
              <a:rPr lang="en-US" sz="2800" dirty="0">
                <a:latin typeface="Calibri   "/>
              </a:rPr>
              <a:t>Determine dose-dependent </a:t>
            </a:r>
            <a:r>
              <a:rPr lang="en-US" sz="2800" u="none" strike="noStrike" baseline="0" dirty="0">
                <a:latin typeface="Calibri   "/>
              </a:rPr>
              <a:t>exposure to LC-PCBs relevant to the human gestational environment disrupts neurodevelopment</a:t>
            </a:r>
            <a:endParaRPr lang="en-US" sz="2800" dirty="0">
              <a:latin typeface="Calibri   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EBDC24-E1DA-7E26-EE15-D54DA801996A}"/>
              </a:ext>
            </a:extLst>
          </p:cNvPr>
          <p:cNvSpPr txBox="1"/>
          <p:nvPr/>
        </p:nvSpPr>
        <p:spPr>
          <a:xfrm>
            <a:off x="10694913" y="1476451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Wilson</a:t>
            </a:r>
          </a:p>
        </p:txBody>
      </p:sp>
    </p:spTree>
    <p:extLst>
      <p:ext uri="{BB962C8B-B14F-4D97-AF65-F5344CB8AC3E}">
        <p14:creationId xmlns:p14="http://schemas.microsoft.com/office/powerpoint/2010/main" val="4241554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DAA52-76DB-8E85-3B24-723376D4C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109" y="365125"/>
            <a:ext cx="9209314" cy="1325563"/>
          </a:xfrm>
        </p:spPr>
        <p:txBody>
          <a:bodyPr>
            <a:normAutofit/>
          </a:bodyPr>
          <a:lstStyle/>
          <a:p>
            <a:r>
              <a:rPr lang="en-US" sz="3500" b="1" dirty="0">
                <a:latin typeface="+mn-lt"/>
              </a:rPr>
              <a:t>PCB 11 and Cytochrome P450 (CYP) Metabolites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8CFDE1D-5A68-B7F0-5509-6DB2FE3C55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064" y="1690688"/>
            <a:ext cx="8105652" cy="286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BF9616-A137-938D-0092-0DFF7DE24268}"/>
              </a:ext>
            </a:extLst>
          </p:cNvPr>
          <p:cNvSpPr txBox="1"/>
          <p:nvPr/>
        </p:nvSpPr>
        <p:spPr>
          <a:xfrm>
            <a:off x="199258" y="5070999"/>
            <a:ext cx="112366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0" i="0" u="none" strike="noStrike" baseline="0" dirty="0">
                <a:latin typeface="ArialMT"/>
              </a:rPr>
              <a:t>PCBs are metabolized by human CYP2A6 and CYP2B6 to OH-PCBs</a:t>
            </a:r>
          </a:p>
          <a:p>
            <a:pPr algn="ctr"/>
            <a:r>
              <a:rPr lang="en-US" sz="2500" dirty="0">
                <a:latin typeface="ArialMT"/>
              </a:rPr>
              <a:t>Goal: Compare effects of PCB 11 and its human-relevant metabolites in developing brain</a:t>
            </a:r>
            <a:endParaRPr lang="en-US" sz="2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FA658A-A23C-8D40-7AFB-0EB3EA4C4D5D}"/>
              </a:ext>
            </a:extLst>
          </p:cNvPr>
          <p:cNvSpPr txBox="1"/>
          <p:nvPr/>
        </p:nvSpPr>
        <p:spPr>
          <a:xfrm>
            <a:off x="8484825" y="4701667"/>
            <a:ext cx="1568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Roy et al. 2020</a:t>
            </a:r>
          </a:p>
        </p:txBody>
      </p:sp>
    </p:spTree>
    <p:extLst>
      <p:ext uri="{BB962C8B-B14F-4D97-AF65-F5344CB8AC3E}">
        <p14:creationId xmlns:p14="http://schemas.microsoft.com/office/powerpoint/2010/main" val="1406947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0E1AA-A75E-4F55-B728-106F1DA8F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79" y="214548"/>
            <a:ext cx="9478324" cy="1325562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latin typeface="+mn-lt"/>
              </a:rPr>
              <a:t>Species Differences in CYP-mediated metabolism: CYP-humanized models</a:t>
            </a:r>
            <a:endParaRPr lang="en-US" sz="3500" dirty="0">
              <a:latin typeface="+mn-lt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DC1576AD-8DB4-C1B8-7F48-507B47F973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88"/>
          <a:stretch/>
        </p:blipFill>
        <p:spPr>
          <a:xfrm>
            <a:off x="1397079" y="1658182"/>
            <a:ext cx="9620866" cy="42301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545D29-613E-C0D2-8563-1053C355166B}"/>
              </a:ext>
            </a:extLst>
          </p:cNvPr>
          <p:cNvSpPr txBox="1"/>
          <p:nvPr/>
        </p:nvSpPr>
        <p:spPr>
          <a:xfrm>
            <a:off x="9788663" y="6006410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Wilson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711FDA-74AB-6EAF-DFC2-AE8D3B820E70}"/>
              </a:ext>
            </a:extLst>
          </p:cNvPr>
          <p:cNvSpPr/>
          <p:nvPr/>
        </p:nvSpPr>
        <p:spPr>
          <a:xfrm>
            <a:off x="8746158" y="1802674"/>
            <a:ext cx="2129245" cy="3866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05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648064E-881A-0D9D-6A7F-553F6D31FC1D}"/>
              </a:ext>
            </a:extLst>
          </p:cNvPr>
          <p:cNvSpPr/>
          <p:nvPr/>
        </p:nvSpPr>
        <p:spPr>
          <a:xfrm>
            <a:off x="0" y="3360997"/>
            <a:ext cx="12192000" cy="274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A348DD0-1AFD-64FC-3F23-DBCD01AAA69C}"/>
              </a:ext>
            </a:extLst>
          </p:cNvPr>
          <p:cNvGrpSpPr/>
          <p:nvPr/>
        </p:nvGrpSpPr>
        <p:grpSpPr>
          <a:xfrm>
            <a:off x="171927" y="3522936"/>
            <a:ext cx="11573848" cy="1709596"/>
            <a:chOff x="171927" y="3522936"/>
            <a:chExt cx="11573848" cy="1709596"/>
          </a:xfrm>
          <a:solidFill>
            <a:schemeClr val="accent1">
              <a:lumMod val="20000"/>
              <a:lumOff val="80000"/>
            </a:schemeClr>
          </a:solidFill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B6C2025-4274-863B-A02E-3BBF58DAA596}"/>
                </a:ext>
              </a:extLst>
            </p:cNvPr>
            <p:cNvCxnSpPr/>
            <p:nvPr/>
          </p:nvCxnSpPr>
          <p:spPr>
            <a:xfrm>
              <a:off x="2370114" y="4066602"/>
              <a:ext cx="9375661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C147B2-44BD-0D52-0747-8F90B9F3665D}"/>
                </a:ext>
              </a:extLst>
            </p:cNvPr>
            <p:cNvCxnSpPr>
              <a:cxnSpLocks/>
            </p:cNvCxnSpPr>
            <p:nvPr/>
          </p:nvCxnSpPr>
          <p:spPr>
            <a:xfrm>
              <a:off x="2894649" y="3926718"/>
              <a:ext cx="0" cy="15069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94A1A52-9AC3-77F7-FBDF-DE21247517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56776" y="3926718"/>
              <a:ext cx="2" cy="5344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8140023-2A1E-54D7-E0F4-16EE71A62557}"/>
                </a:ext>
              </a:extLst>
            </p:cNvPr>
            <p:cNvCxnSpPr>
              <a:cxnSpLocks/>
            </p:cNvCxnSpPr>
            <p:nvPr/>
          </p:nvCxnSpPr>
          <p:spPr>
            <a:xfrm>
              <a:off x="6059961" y="3892256"/>
              <a:ext cx="0" cy="56891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A97DAC8-701A-BE97-2CE1-C6201AD4DECC}"/>
                </a:ext>
              </a:extLst>
            </p:cNvPr>
            <p:cNvCxnSpPr>
              <a:cxnSpLocks/>
            </p:cNvCxnSpPr>
            <p:nvPr/>
          </p:nvCxnSpPr>
          <p:spPr>
            <a:xfrm>
              <a:off x="7410475" y="3909487"/>
              <a:ext cx="0" cy="18515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E58E04C-1D14-B72A-D84F-2EE2ADB61D5A}"/>
                </a:ext>
              </a:extLst>
            </p:cNvPr>
            <p:cNvCxnSpPr>
              <a:cxnSpLocks/>
            </p:cNvCxnSpPr>
            <p:nvPr/>
          </p:nvCxnSpPr>
          <p:spPr>
            <a:xfrm>
              <a:off x="11281906" y="3920293"/>
              <a:ext cx="8126" cy="54088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AFBC233-5DFC-BF80-203B-208D62CE6D29}"/>
                </a:ext>
              </a:extLst>
            </p:cNvPr>
            <p:cNvCxnSpPr>
              <a:cxnSpLocks/>
            </p:cNvCxnSpPr>
            <p:nvPr/>
          </p:nvCxnSpPr>
          <p:spPr>
            <a:xfrm>
              <a:off x="4315245" y="4800600"/>
              <a:ext cx="385261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3B95F99-6687-F4EA-6132-DCDFF91B246B}"/>
                </a:ext>
              </a:extLst>
            </p:cNvPr>
            <p:cNvSpPr txBox="1"/>
            <p:nvPr/>
          </p:nvSpPr>
          <p:spPr>
            <a:xfrm>
              <a:off x="4125540" y="4863200"/>
              <a:ext cx="430201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Pup’s Exposure to PCB through Dam’s diet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AB97F64-5A6E-92F2-30E2-B6181C15566F}"/>
                </a:ext>
              </a:extLst>
            </p:cNvPr>
            <p:cNvSpPr txBox="1"/>
            <p:nvPr/>
          </p:nvSpPr>
          <p:spPr>
            <a:xfrm>
              <a:off x="2498593" y="3532146"/>
              <a:ext cx="792109" cy="29818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 weeks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D6AD284-6076-3117-3383-D04FE30D0AE3}"/>
                </a:ext>
              </a:extLst>
            </p:cNvPr>
            <p:cNvSpPr txBox="1"/>
            <p:nvPr/>
          </p:nvSpPr>
          <p:spPr>
            <a:xfrm>
              <a:off x="3841455" y="3522936"/>
              <a:ext cx="890683" cy="29818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 weeks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E58289B-97D1-A4EC-B3E4-F97D054FFD31}"/>
                </a:ext>
              </a:extLst>
            </p:cNvPr>
            <p:cNvSpPr txBox="1"/>
            <p:nvPr/>
          </p:nvSpPr>
          <p:spPr>
            <a:xfrm>
              <a:off x="5858111" y="3532146"/>
              <a:ext cx="354059" cy="29818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AD223AA-462D-A9FF-9DED-4955FF886ED8}"/>
                </a:ext>
              </a:extLst>
            </p:cNvPr>
            <p:cNvSpPr txBox="1"/>
            <p:nvPr/>
          </p:nvSpPr>
          <p:spPr>
            <a:xfrm>
              <a:off x="4710120" y="4180702"/>
              <a:ext cx="1089273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Gestation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6CD431E-989B-589E-527B-12A533361BC4}"/>
                </a:ext>
              </a:extLst>
            </p:cNvPr>
            <p:cNvSpPr txBox="1"/>
            <p:nvPr/>
          </p:nvSpPr>
          <p:spPr>
            <a:xfrm>
              <a:off x="7871902" y="3547434"/>
              <a:ext cx="575670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P21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31CAA3C-4235-00B9-6CC9-C80B9AEDF3D7}"/>
                </a:ext>
              </a:extLst>
            </p:cNvPr>
            <p:cNvSpPr txBox="1"/>
            <p:nvPr/>
          </p:nvSpPr>
          <p:spPr>
            <a:xfrm>
              <a:off x="10947869" y="3533244"/>
              <a:ext cx="537327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P34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828A5B6-DD6B-4E3D-0580-A86BFAA82C38}"/>
                </a:ext>
              </a:extLst>
            </p:cNvPr>
            <p:cNvSpPr txBox="1"/>
            <p:nvPr/>
          </p:nvSpPr>
          <p:spPr>
            <a:xfrm>
              <a:off x="6668121" y="4187257"/>
              <a:ext cx="881933" cy="29818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Lactation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9A3F231-C6BC-519E-85E0-5EC82422154F}"/>
                </a:ext>
              </a:extLst>
            </p:cNvPr>
            <p:cNvSpPr txBox="1"/>
            <p:nvPr/>
          </p:nvSpPr>
          <p:spPr>
            <a:xfrm>
              <a:off x="171928" y="4216274"/>
              <a:ext cx="186916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Exposure Periods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91BB0A9-3D5B-D206-1022-66177325C659}"/>
                </a:ext>
              </a:extLst>
            </p:cNvPr>
            <p:cNvSpPr txBox="1"/>
            <p:nvPr/>
          </p:nvSpPr>
          <p:spPr>
            <a:xfrm>
              <a:off x="171927" y="3550961"/>
              <a:ext cx="65755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Time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CD41C6CC-3B94-F20F-A7CE-6B0BA4AC8652}"/>
              </a:ext>
            </a:extLst>
          </p:cNvPr>
          <p:cNvSpPr txBox="1"/>
          <p:nvPr/>
        </p:nvSpPr>
        <p:spPr>
          <a:xfrm>
            <a:off x="7212400" y="3523393"/>
            <a:ext cx="44916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P7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4FD71BA-B95E-633D-0DFA-C43DD615BA2C}"/>
              </a:ext>
            </a:extLst>
          </p:cNvPr>
          <p:cNvCxnSpPr>
            <a:cxnSpLocks/>
          </p:cNvCxnSpPr>
          <p:nvPr/>
        </p:nvCxnSpPr>
        <p:spPr>
          <a:xfrm>
            <a:off x="8159737" y="3918006"/>
            <a:ext cx="8126" cy="540882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30EDA7E3-A0AA-4BC5-B4FA-0860561F9A2D}"/>
              </a:ext>
            </a:extLst>
          </p:cNvPr>
          <p:cNvSpPr txBox="1"/>
          <p:nvPr/>
        </p:nvSpPr>
        <p:spPr>
          <a:xfrm>
            <a:off x="5582909" y="5452076"/>
            <a:ext cx="103855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Behavior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BDCE44E-CA27-41B3-B8E6-71CC04B223FC}"/>
              </a:ext>
            </a:extLst>
          </p:cNvPr>
          <p:cNvCxnSpPr>
            <a:cxnSpLocks/>
          </p:cNvCxnSpPr>
          <p:nvPr/>
        </p:nvCxnSpPr>
        <p:spPr>
          <a:xfrm>
            <a:off x="7410475" y="5232532"/>
            <a:ext cx="0" cy="220785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58A6D813-173F-2902-5F45-CCB09BEB8601}"/>
              </a:ext>
            </a:extLst>
          </p:cNvPr>
          <p:cNvSpPr txBox="1"/>
          <p:nvPr/>
        </p:nvSpPr>
        <p:spPr>
          <a:xfrm>
            <a:off x="7078485" y="5452076"/>
            <a:ext cx="68243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USVs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6ADEF6B-A719-7734-3F5F-8027C215BA5B}"/>
              </a:ext>
            </a:extLst>
          </p:cNvPr>
          <p:cNvCxnSpPr>
            <a:cxnSpLocks/>
          </p:cNvCxnSpPr>
          <p:nvPr/>
        </p:nvCxnSpPr>
        <p:spPr>
          <a:xfrm>
            <a:off x="11313243" y="5250521"/>
            <a:ext cx="0" cy="288805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174296A-C145-7165-1EFD-127E84380EA1}"/>
              </a:ext>
            </a:extLst>
          </p:cNvPr>
          <p:cNvSpPr txBox="1"/>
          <p:nvPr/>
        </p:nvSpPr>
        <p:spPr>
          <a:xfrm>
            <a:off x="9685252" y="5453317"/>
            <a:ext cx="82747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SA/SN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A40D7D8-AD83-5FFB-74B4-3896D4A024DE}"/>
              </a:ext>
            </a:extLst>
          </p:cNvPr>
          <p:cNvCxnSpPr>
            <a:cxnSpLocks/>
          </p:cNvCxnSpPr>
          <p:nvPr/>
        </p:nvCxnSpPr>
        <p:spPr>
          <a:xfrm>
            <a:off x="6538722" y="5233772"/>
            <a:ext cx="5207053" cy="0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AF73E91-3DC9-31E7-2E92-4A0471D67569}"/>
              </a:ext>
            </a:extLst>
          </p:cNvPr>
          <p:cNvSpPr txBox="1"/>
          <p:nvPr/>
        </p:nvSpPr>
        <p:spPr>
          <a:xfrm>
            <a:off x="8653836" y="3557386"/>
            <a:ext cx="57368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P24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E3A593-8169-83A7-9F8B-086319AD9F2C}"/>
              </a:ext>
            </a:extLst>
          </p:cNvPr>
          <p:cNvSpPr txBox="1"/>
          <p:nvPr/>
        </p:nvSpPr>
        <p:spPr>
          <a:xfrm>
            <a:off x="9508765" y="3537376"/>
            <a:ext cx="108734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P28- P31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23D4B72-661C-9669-F13E-89BF02C4E217}"/>
              </a:ext>
            </a:extLst>
          </p:cNvPr>
          <p:cNvCxnSpPr>
            <a:cxnSpLocks/>
          </p:cNvCxnSpPr>
          <p:nvPr/>
        </p:nvCxnSpPr>
        <p:spPr>
          <a:xfrm>
            <a:off x="8943256" y="3903514"/>
            <a:ext cx="0" cy="185151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BF8043A-B5F0-E75B-4A3B-3AD557C4898A}"/>
              </a:ext>
            </a:extLst>
          </p:cNvPr>
          <p:cNvCxnSpPr>
            <a:cxnSpLocks/>
          </p:cNvCxnSpPr>
          <p:nvPr/>
        </p:nvCxnSpPr>
        <p:spPr>
          <a:xfrm>
            <a:off x="9771517" y="3886962"/>
            <a:ext cx="0" cy="185151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4DFAC02-A8FF-DF8B-D514-3E36A192B0DE}"/>
              </a:ext>
            </a:extLst>
          </p:cNvPr>
          <p:cNvCxnSpPr>
            <a:cxnSpLocks/>
          </p:cNvCxnSpPr>
          <p:nvPr/>
        </p:nvCxnSpPr>
        <p:spPr>
          <a:xfrm>
            <a:off x="10169082" y="3890262"/>
            <a:ext cx="0" cy="185151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2DCBA2A-7BB9-B0BC-0955-2673D2E513F0}"/>
              </a:ext>
            </a:extLst>
          </p:cNvPr>
          <p:cNvCxnSpPr>
            <a:cxnSpLocks/>
          </p:cNvCxnSpPr>
          <p:nvPr/>
        </p:nvCxnSpPr>
        <p:spPr>
          <a:xfrm>
            <a:off x="9983552" y="3886867"/>
            <a:ext cx="0" cy="185151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CB400D3-B69E-227F-5457-650D4F37F1EA}"/>
              </a:ext>
            </a:extLst>
          </p:cNvPr>
          <p:cNvCxnSpPr>
            <a:cxnSpLocks/>
          </p:cNvCxnSpPr>
          <p:nvPr/>
        </p:nvCxnSpPr>
        <p:spPr>
          <a:xfrm>
            <a:off x="10387743" y="3880241"/>
            <a:ext cx="0" cy="185151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B8069A0-62A8-81FB-21DB-CE04F693D62F}"/>
              </a:ext>
            </a:extLst>
          </p:cNvPr>
          <p:cNvCxnSpPr>
            <a:cxnSpLocks/>
          </p:cNvCxnSpPr>
          <p:nvPr/>
        </p:nvCxnSpPr>
        <p:spPr>
          <a:xfrm>
            <a:off x="9983552" y="5257147"/>
            <a:ext cx="0" cy="185151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E389A00-062C-462E-747B-65FFEFB731F9}"/>
              </a:ext>
            </a:extLst>
          </p:cNvPr>
          <p:cNvCxnSpPr>
            <a:cxnSpLocks/>
          </p:cNvCxnSpPr>
          <p:nvPr/>
        </p:nvCxnSpPr>
        <p:spPr>
          <a:xfrm>
            <a:off x="10180373" y="5250521"/>
            <a:ext cx="0" cy="185151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C42DEED-4661-D436-31B9-B033F77C5B34}"/>
              </a:ext>
            </a:extLst>
          </p:cNvPr>
          <p:cNvCxnSpPr>
            <a:cxnSpLocks/>
          </p:cNvCxnSpPr>
          <p:nvPr/>
        </p:nvCxnSpPr>
        <p:spPr>
          <a:xfrm>
            <a:off x="10374491" y="5254914"/>
            <a:ext cx="0" cy="185151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13AC39F-3EAA-6DCB-87BF-969A72B2431E}"/>
              </a:ext>
            </a:extLst>
          </p:cNvPr>
          <p:cNvCxnSpPr>
            <a:cxnSpLocks/>
          </p:cNvCxnSpPr>
          <p:nvPr/>
        </p:nvCxnSpPr>
        <p:spPr>
          <a:xfrm>
            <a:off x="9796060" y="5245183"/>
            <a:ext cx="0" cy="185151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9F73EDA-AB89-60E5-65B1-BC522440C5AF}"/>
              </a:ext>
            </a:extLst>
          </p:cNvPr>
          <p:cNvCxnSpPr>
            <a:cxnSpLocks/>
          </p:cNvCxnSpPr>
          <p:nvPr/>
        </p:nvCxnSpPr>
        <p:spPr>
          <a:xfrm>
            <a:off x="8949813" y="5254914"/>
            <a:ext cx="0" cy="220785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46A72CC2-85A1-D723-65E7-3DD829C2BB41}"/>
              </a:ext>
            </a:extLst>
          </p:cNvPr>
          <p:cNvSpPr txBox="1"/>
          <p:nvPr/>
        </p:nvSpPr>
        <p:spPr>
          <a:xfrm>
            <a:off x="8510718" y="5446475"/>
            <a:ext cx="87818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Y-Maze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3750979-F55E-1D47-2766-AC42A1467097}"/>
              </a:ext>
            </a:extLst>
          </p:cNvPr>
          <p:cNvSpPr txBox="1"/>
          <p:nvPr/>
        </p:nvSpPr>
        <p:spPr>
          <a:xfrm>
            <a:off x="11063501" y="5446475"/>
            <a:ext cx="4427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OF</a:t>
            </a:r>
          </a:p>
        </p:txBody>
      </p:sp>
      <p:pic>
        <p:nvPicPr>
          <p:cNvPr id="115" name="Graphic 114" descr="Rat outline">
            <a:extLst>
              <a:ext uri="{FF2B5EF4-FFF2-40B4-BE49-F238E27FC236}">
                <a16:creationId xmlns:a16="http://schemas.microsoft.com/office/drawing/2014/main" id="{83364DF2-B415-6853-EB62-9579008C0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199193" y="2171879"/>
            <a:ext cx="1390911" cy="1333107"/>
          </a:xfrm>
          <a:prstGeom prst="rect">
            <a:avLst/>
          </a:prstGeom>
        </p:spPr>
      </p:pic>
      <p:pic>
        <p:nvPicPr>
          <p:cNvPr id="116" name="Graphic 115" descr="Rat outline">
            <a:extLst>
              <a:ext uri="{FF2B5EF4-FFF2-40B4-BE49-F238E27FC236}">
                <a16:creationId xmlns:a16="http://schemas.microsoft.com/office/drawing/2014/main" id="{7345BC4B-41FE-168B-465A-2501FE5EB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939619" y="1400536"/>
            <a:ext cx="1390911" cy="1333107"/>
          </a:xfrm>
          <a:prstGeom prst="rect">
            <a:avLst/>
          </a:prstGeom>
        </p:spPr>
      </p:pic>
      <p:pic>
        <p:nvPicPr>
          <p:cNvPr id="117" name="Graphic 116" descr="Rat outline">
            <a:extLst>
              <a:ext uri="{FF2B5EF4-FFF2-40B4-BE49-F238E27FC236}">
                <a16:creationId xmlns:a16="http://schemas.microsoft.com/office/drawing/2014/main" id="{F72D8B09-6A83-5073-2459-B8708992F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3939618" y="2186258"/>
            <a:ext cx="1390911" cy="1333107"/>
          </a:xfrm>
          <a:prstGeom prst="rect">
            <a:avLst/>
          </a:prstGeom>
        </p:spPr>
      </p:pic>
      <p:pic>
        <p:nvPicPr>
          <p:cNvPr id="118" name="Graphic 117" descr="Rat outline">
            <a:extLst>
              <a:ext uri="{FF2B5EF4-FFF2-40B4-BE49-F238E27FC236}">
                <a16:creationId xmlns:a16="http://schemas.microsoft.com/office/drawing/2014/main" id="{E790814B-DB21-4B21-46CF-71F3B4003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355779" y="2124444"/>
            <a:ext cx="1455406" cy="1394922"/>
          </a:xfrm>
          <a:prstGeom prst="rect">
            <a:avLst/>
          </a:prstGeom>
        </p:spPr>
      </p:pic>
      <p:pic>
        <p:nvPicPr>
          <p:cNvPr id="119" name="Graphic 118" descr="Rat outline">
            <a:extLst>
              <a:ext uri="{FF2B5EF4-FFF2-40B4-BE49-F238E27FC236}">
                <a16:creationId xmlns:a16="http://schemas.microsoft.com/office/drawing/2014/main" id="{ABA91BD7-986D-5746-A14C-89CD4F2629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479470" y="1974885"/>
            <a:ext cx="536170" cy="513888"/>
          </a:xfrm>
          <a:prstGeom prst="rect">
            <a:avLst/>
          </a:prstGeom>
        </p:spPr>
      </p:pic>
      <p:pic>
        <p:nvPicPr>
          <p:cNvPr id="120" name="Graphic 119" descr="Rat outline">
            <a:extLst>
              <a:ext uri="{FF2B5EF4-FFF2-40B4-BE49-F238E27FC236}">
                <a16:creationId xmlns:a16="http://schemas.microsoft.com/office/drawing/2014/main" id="{4C760B06-453C-E84E-FEF2-0D92EED6DD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6115729" y="1974885"/>
            <a:ext cx="536170" cy="513888"/>
          </a:xfrm>
          <a:prstGeom prst="rect">
            <a:avLst/>
          </a:prstGeom>
        </p:spPr>
      </p:pic>
      <p:pic>
        <p:nvPicPr>
          <p:cNvPr id="121" name="Graphic 120" descr="Rat outline">
            <a:extLst>
              <a:ext uri="{FF2B5EF4-FFF2-40B4-BE49-F238E27FC236}">
                <a16:creationId xmlns:a16="http://schemas.microsoft.com/office/drawing/2014/main" id="{D43D3C1B-D5B5-099B-F54E-0F26C8C6D8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479470" y="1548634"/>
            <a:ext cx="536170" cy="513888"/>
          </a:xfrm>
          <a:prstGeom prst="rect">
            <a:avLst/>
          </a:prstGeom>
        </p:spPr>
      </p:pic>
      <p:pic>
        <p:nvPicPr>
          <p:cNvPr id="122" name="Graphic 121" descr="Rat outline">
            <a:extLst>
              <a:ext uri="{FF2B5EF4-FFF2-40B4-BE49-F238E27FC236}">
                <a16:creationId xmlns:a16="http://schemas.microsoft.com/office/drawing/2014/main" id="{7553C83B-D56E-9051-CD43-24D9A6A309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6115729" y="1551024"/>
            <a:ext cx="536170" cy="513888"/>
          </a:xfrm>
          <a:prstGeom prst="rect">
            <a:avLst/>
          </a:prstGeom>
        </p:spPr>
      </p:pic>
      <p:pic>
        <p:nvPicPr>
          <p:cNvPr id="123" name="Graphic 122" descr="Rat outline">
            <a:extLst>
              <a:ext uri="{FF2B5EF4-FFF2-40B4-BE49-F238E27FC236}">
                <a16:creationId xmlns:a16="http://schemas.microsoft.com/office/drawing/2014/main" id="{0390728A-B4B8-D691-8130-8F7AD3B3BC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529515" y="1147857"/>
            <a:ext cx="536170" cy="513888"/>
          </a:xfrm>
          <a:prstGeom prst="rect">
            <a:avLst/>
          </a:prstGeom>
        </p:spPr>
      </p:pic>
      <p:pic>
        <p:nvPicPr>
          <p:cNvPr id="124" name="Graphic 123" descr="Rat outline">
            <a:extLst>
              <a:ext uri="{FF2B5EF4-FFF2-40B4-BE49-F238E27FC236}">
                <a16:creationId xmlns:a16="http://schemas.microsoft.com/office/drawing/2014/main" id="{FA23354C-9E25-9F88-41FD-327BCA932A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6115729" y="1150900"/>
            <a:ext cx="536170" cy="513888"/>
          </a:xfrm>
          <a:prstGeom prst="rect">
            <a:avLst/>
          </a:prstGeom>
        </p:spPr>
      </p:pic>
      <p:pic>
        <p:nvPicPr>
          <p:cNvPr id="125" name="Graphic 124" descr="Rat outline">
            <a:extLst>
              <a:ext uri="{FF2B5EF4-FFF2-40B4-BE49-F238E27FC236}">
                <a16:creationId xmlns:a16="http://schemas.microsoft.com/office/drawing/2014/main" id="{4E2C90FC-7F21-A817-0EFE-B841A0DD22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7891382" y="2779218"/>
            <a:ext cx="536170" cy="513888"/>
          </a:xfrm>
          <a:prstGeom prst="rect">
            <a:avLst/>
          </a:prstGeom>
        </p:spPr>
      </p:pic>
      <p:pic>
        <p:nvPicPr>
          <p:cNvPr id="126" name="Graphic 125" descr="Rat outline">
            <a:extLst>
              <a:ext uri="{FF2B5EF4-FFF2-40B4-BE49-F238E27FC236}">
                <a16:creationId xmlns:a16="http://schemas.microsoft.com/office/drawing/2014/main" id="{D10C647C-2F6C-4687-C8E8-B862B25558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7890772" y="2374701"/>
            <a:ext cx="536170" cy="513888"/>
          </a:xfrm>
          <a:prstGeom prst="rect">
            <a:avLst/>
          </a:prstGeom>
        </p:spPr>
      </p:pic>
      <p:pic>
        <p:nvPicPr>
          <p:cNvPr id="127" name="Graphic 126" descr="Rat outline">
            <a:extLst>
              <a:ext uri="{FF2B5EF4-FFF2-40B4-BE49-F238E27FC236}">
                <a16:creationId xmlns:a16="http://schemas.microsoft.com/office/drawing/2014/main" id="{2497343F-7F50-27AA-BB0D-D8D6D93A15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10905048" y="2779218"/>
            <a:ext cx="536170" cy="513888"/>
          </a:xfrm>
          <a:prstGeom prst="rect">
            <a:avLst/>
          </a:prstGeom>
        </p:spPr>
      </p:pic>
      <p:pic>
        <p:nvPicPr>
          <p:cNvPr id="128" name="Graphic 127" descr="Rat outline">
            <a:extLst>
              <a:ext uri="{FF2B5EF4-FFF2-40B4-BE49-F238E27FC236}">
                <a16:creationId xmlns:a16="http://schemas.microsoft.com/office/drawing/2014/main" id="{DABC9E31-3D97-508B-FF67-3EF489DF2C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10904438" y="2374701"/>
            <a:ext cx="536170" cy="513888"/>
          </a:xfrm>
          <a:prstGeom prst="rect">
            <a:avLst/>
          </a:prstGeom>
        </p:spPr>
      </p:pic>
      <p:pic>
        <p:nvPicPr>
          <p:cNvPr id="129" name="Graphic 128" descr="Rat outline">
            <a:extLst>
              <a:ext uri="{FF2B5EF4-FFF2-40B4-BE49-F238E27FC236}">
                <a16:creationId xmlns:a16="http://schemas.microsoft.com/office/drawing/2014/main" id="{371466BB-BDB5-3737-B6D5-F1D7E735F6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0907805" y="1934066"/>
            <a:ext cx="536170" cy="513888"/>
          </a:xfrm>
          <a:prstGeom prst="rect">
            <a:avLst/>
          </a:prstGeom>
        </p:spPr>
      </p:pic>
      <p:pic>
        <p:nvPicPr>
          <p:cNvPr id="130" name="Graphic 129" descr="Rat outline">
            <a:extLst>
              <a:ext uri="{FF2B5EF4-FFF2-40B4-BE49-F238E27FC236}">
                <a16:creationId xmlns:a16="http://schemas.microsoft.com/office/drawing/2014/main" id="{9E055494-B631-5D50-1B00-A166C5E92C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0907195" y="1529549"/>
            <a:ext cx="536170" cy="513888"/>
          </a:xfrm>
          <a:prstGeom prst="rect">
            <a:avLst/>
          </a:prstGeom>
        </p:spPr>
      </p:pic>
      <p:pic>
        <p:nvPicPr>
          <p:cNvPr id="131" name="Picture 6" descr="Peanut Butter Clip Art - Peanut Butter Image | Peanut butter image, Peanut  butter, Peanut">
            <a:extLst>
              <a:ext uri="{FF2B5EF4-FFF2-40B4-BE49-F238E27FC236}">
                <a16:creationId xmlns:a16="http://schemas.microsoft.com/office/drawing/2014/main" id="{114CFB58-2128-C62A-043B-92C2F01CD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126">
            <a:off x="2435347" y="800893"/>
            <a:ext cx="1032127" cy="124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80EB51CA-ECFF-4F32-369B-ECA196F2523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69091" b="69922"/>
          <a:stretch/>
        </p:blipFill>
        <p:spPr>
          <a:xfrm rot="20166223">
            <a:off x="55678" y="494595"/>
            <a:ext cx="2287113" cy="877895"/>
          </a:xfrm>
          <a:prstGeom prst="rect">
            <a:avLst/>
          </a:prstGeom>
          <a:ln w="28575">
            <a:noFill/>
          </a:ln>
        </p:spPr>
      </p:pic>
      <p:pic>
        <p:nvPicPr>
          <p:cNvPr id="133" name="Graphic 132" descr="Add with solid fill">
            <a:extLst>
              <a:ext uri="{FF2B5EF4-FFF2-40B4-BE49-F238E27FC236}">
                <a16:creationId xmlns:a16="http://schemas.microsoft.com/office/drawing/2014/main" id="{59C47715-8AAC-28A2-1ADE-826C362725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606769" y="1232831"/>
            <a:ext cx="457200" cy="457200"/>
          </a:xfrm>
          <a:prstGeom prst="rect">
            <a:avLst/>
          </a:prstGeom>
        </p:spPr>
      </p:pic>
      <p:pic>
        <p:nvPicPr>
          <p:cNvPr id="134" name="Graphic 133" descr="Arrow: Clockwise curve with solid fill">
            <a:extLst>
              <a:ext uri="{FF2B5EF4-FFF2-40B4-BE49-F238E27FC236}">
                <a16:creationId xmlns:a16="http://schemas.microsoft.com/office/drawing/2014/main" id="{E05486B5-206A-98EE-8A61-E4052510545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7737103" flipH="1">
            <a:off x="1469616" y="2050157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E80D0C-3340-469D-EC46-68E875AEF019}"/>
              </a:ext>
            </a:extLst>
          </p:cNvPr>
          <p:cNvSpPr txBox="1"/>
          <p:nvPr/>
        </p:nvSpPr>
        <p:spPr>
          <a:xfrm>
            <a:off x="827460" y="154863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PCB 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9044FB-D6A8-943B-CE6F-72CA249F4ADC}"/>
              </a:ext>
            </a:extLst>
          </p:cNvPr>
          <p:cNvSpPr txBox="1"/>
          <p:nvPr/>
        </p:nvSpPr>
        <p:spPr>
          <a:xfrm>
            <a:off x="10786528" y="6194214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Wilson</a:t>
            </a:r>
          </a:p>
        </p:txBody>
      </p:sp>
    </p:spTree>
    <p:extLst>
      <p:ext uri="{BB962C8B-B14F-4D97-AF65-F5344CB8AC3E}">
        <p14:creationId xmlns:p14="http://schemas.microsoft.com/office/powerpoint/2010/main" val="3704942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841E8-ABF8-A044-8FF9-93B5ED477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 b="1" dirty="0">
                <a:latin typeface="+mn-lt"/>
              </a:rPr>
              <a:t>General Development and Maternal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114D1-0D30-4881-FCA4-531C24483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were no significant changes in measures for general development including weight gain and anogenital distance at P7</a:t>
            </a:r>
          </a:p>
          <a:p>
            <a:r>
              <a:rPr lang="en-US" dirty="0"/>
              <a:t>There were also no significant changes in temperatures of pups, indicating no abnormalities in maternal care</a:t>
            </a:r>
          </a:p>
        </p:txBody>
      </p:sp>
    </p:spTree>
    <p:extLst>
      <p:ext uri="{BB962C8B-B14F-4D97-AF65-F5344CB8AC3E}">
        <p14:creationId xmlns:p14="http://schemas.microsoft.com/office/powerpoint/2010/main" val="2148001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4133</TotalTime>
  <Words>569</Words>
  <Application>Microsoft Office PowerPoint</Application>
  <PresentationFormat>Widescreen</PresentationFormat>
  <Paragraphs>125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AdvTT5843c571</vt:lpstr>
      <vt:lpstr>AdvTT5843c571+fb</vt:lpstr>
      <vt:lpstr>Arial</vt:lpstr>
      <vt:lpstr>Arial-ItalicMT</vt:lpstr>
      <vt:lpstr>ArialMT</vt:lpstr>
      <vt:lpstr>Calibri</vt:lpstr>
      <vt:lpstr>Calibri   </vt:lpstr>
      <vt:lpstr>Calibri Light</vt:lpstr>
      <vt:lpstr>Source Sans Pro</vt:lpstr>
      <vt:lpstr>Office Theme</vt:lpstr>
      <vt:lpstr>Developmental Neurotoxicity of PCB 11</vt:lpstr>
      <vt:lpstr>What are PCBS?</vt:lpstr>
      <vt:lpstr>Congeners: HC-PCBs vs. LC-PCBs</vt:lpstr>
      <vt:lpstr>Markers of Autism Risk in Babies Learning Early Signs (MARBLES)</vt:lpstr>
      <vt:lpstr>PowerPoint Presentation</vt:lpstr>
      <vt:lpstr>PCB 11 and Cytochrome P450 (CYP) Metabolites</vt:lpstr>
      <vt:lpstr>Species Differences in CYP-mediated metabolism: CYP-humanized models</vt:lpstr>
      <vt:lpstr>PowerPoint Presentation</vt:lpstr>
      <vt:lpstr>General Development and Maternal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and Further Studies</vt:lpstr>
      <vt:lpstr>Thank you!!!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Figs for Ash</dc:title>
  <dc:creator>Rebecca Jean Wilson</dc:creator>
  <cp:lastModifiedBy>Ashley Batra</cp:lastModifiedBy>
  <cp:revision>3</cp:revision>
  <dcterms:created xsi:type="dcterms:W3CDTF">2023-07-20T02:24:35Z</dcterms:created>
  <dcterms:modified xsi:type="dcterms:W3CDTF">2023-07-24T16:32:25Z</dcterms:modified>
</cp:coreProperties>
</file>