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17"/>
  </p:notesMasterIdLst>
  <p:sldIdLst>
    <p:sldId id="256" r:id="rId5"/>
    <p:sldId id="257" r:id="rId6"/>
    <p:sldId id="258" r:id="rId7"/>
    <p:sldId id="260" r:id="rId8"/>
    <p:sldId id="267" r:id="rId9"/>
    <p:sldId id="270" r:id="rId10"/>
    <p:sldId id="262" r:id="rId11"/>
    <p:sldId id="263" r:id="rId12"/>
    <p:sldId id="268" r:id="rId13"/>
    <p:sldId id="264"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nashe Chigerwe" initials="MC" lastIdx="10" clrIdx="0">
    <p:extLst>
      <p:ext uri="{19B8F6BF-5375-455C-9EA6-DF929625EA0E}">
        <p15:presenceInfo xmlns:p15="http://schemas.microsoft.com/office/powerpoint/2012/main" userId="Munashe Chigerw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17" autoAdjust="0"/>
  </p:normalViewPr>
  <p:slideViewPr>
    <p:cSldViewPr snapToGrid="0">
      <p:cViewPr>
        <p:scale>
          <a:sx n="70" d="100"/>
          <a:sy n="70" d="100"/>
        </p:scale>
        <p:origin x="1142" y="-214"/>
      </p:cViewPr>
      <p:guideLst/>
    </p:cSldViewPr>
  </p:slideViewPr>
  <p:notesTextViewPr>
    <p:cViewPr>
      <p:scale>
        <a:sx n="1" d="1"/>
        <a:sy n="1" d="1"/>
      </p:scale>
      <p:origin x="0" y="-35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robst" userId="1eeb3a1599ca1c95" providerId="LiveId" clId="{7661D249-6A14-47BE-8C08-1BFCCDD01EF5}"/>
    <pc:docChg chg="custSel modSld">
      <pc:chgData name="Megan Brobst" userId="1eeb3a1599ca1c95" providerId="LiveId" clId="{7661D249-6A14-47BE-8C08-1BFCCDD01EF5}" dt="2022-07-28T15:28:10.226" v="360" actId="20577"/>
      <pc:docMkLst>
        <pc:docMk/>
      </pc:docMkLst>
      <pc:sldChg chg="delCm modNotesTx">
        <pc:chgData name="Megan Brobst" userId="1eeb3a1599ca1c95" providerId="LiveId" clId="{7661D249-6A14-47BE-8C08-1BFCCDD01EF5}" dt="2022-07-28T15:24:28.468" v="282" actId="20577"/>
        <pc:sldMkLst>
          <pc:docMk/>
          <pc:sldMk cId="2630148810" sldId="257"/>
        </pc:sldMkLst>
      </pc:sldChg>
      <pc:sldChg chg="modSp mod delCm modNotesTx">
        <pc:chgData name="Megan Brobst" userId="1eeb3a1599ca1c95" providerId="LiveId" clId="{7661D249-6A14-47BE-8C08-1BFCCDD01EF5}" dt="2022-07-28T14:51:36.107" v="280" actId="20577"/>
        <pc:sldMkLst>
          <pc:docMk/>
          <pc:sldMk cId="1654917224" sldId="258"/>
        </pc:sldMkLst>
        <pc:spChg chg="mod">
          <ac:chgData name="Megan Brobst" userId="1eeb3a1599ca1c95" providerId="LiveId" clId="{7661D249-6A14-47BE-8C08-1BFCCDD01EF5}" dt="2022-07-28T14:51:30.759" v="273" actId="20577"/>
          <ac:spMkLst>
            <pc:docMk/>
            <pc:sldMk cId="1654917224" sldId="258"/>
            <ac:spMk id="4" creationId="{2DE63C6A-7327-11E1-0C79-6BAEA36086BD}"/>
          </ac:spMkLst>
        </pc:spChg>
        <pc:spChg chg="mod">
          <ac:chgData name="Megan Brobst" userId="1eeb3a1599ca1c95" providerId="LiveId" clId="{7661D249-6A14-47BE-8C08-1BFCCDD01EF5}" dt="2022-07-28T14:51:36.107" v="280" actId="20577"/>
          <ac:spMkLst>
            <pc:docMk/>
            <pc:sldMk cId="1654917224" sldId="258"/>
            <ac:spMk id="5" creationId="{A1612691-C3F0-4ECE-4484-1AA23A3947DB}"/>
          </ac:spMkLst>
        </pc:spChg>
        <pc:spChg chg="mod">
          <ac:chgData name="Megan Brobst" userId="1eeb3a1599ca1c95" providerId="LiveId" clId="{7661D249-6A14-47BE-8C08-1BFCCDD01EF5}" dt="2022-07-28T14:50:46.173" v="250" actId="1076"/>
          <ac:spMkLst>
            <pc:docMk/>
            <pc:sldMk cId="1654917224" sldId="258"/>
            <ac:spMk id="8" creationId="{6E84DF11-BB27-3553-3729-911804B7F476}"/>
          </ac:spMkLst>
        </pc:spChg>
        <pc:spChg chg="mod">
          <ac:chgData name="Megan Brobst" userId="1eeb3a1599ca1c95" providerId="LiveId" clId="{7661D249-6A14-47BE-8C08-1BFCCDD01EF5}" dt="2022-07-28T14:50:50.459" v="251" actId="1076"/>
          <ac:spMkLst>
            <pc:docMk/>
            <pc:sldMk cId="1654917224" sldId="258"/>
            <ac:spMk id="9" creationId="{28EC406A-552C-9938-7DCF-05A47E843308}"/>
          </ac:spMkLst>
        </pc:spChg>
      </pc:sldChg>
      <pc:sldChg chg="modNotesTx">
        <pc:chgData name="Megan Brobst" userId="1eeb3a1599ca1c95" providerId="LiveId" clId="{7661D249-6A14-47BE-8C08-1BFCCDD01EF5}" dt="2022-07-28T15:25:04.630" v="287" actId="20577"/>
        <pc:sldMkLst>
          <pc:docMk/>
          <pc:sldMk cId="2088883357" sldId="260"/>
        </pc:sldMkLst>
      </pc:sldChg>
      <pc:sldChg chg="delCm modNotesTx">
        <pc:chgData name="Megan Brobst" userId="1eeb3a1599ca1c95" providerId="LiveId" clId="{7661D249-6A14-47BE-8C08-1BFCCDD01EF5}" dt="2022-07-28T15:26:27.638" v="320" actId="20577"/>
        <pc:sldMkLst>
          <pc:docMk/>
          <pc:sldMk cId="3150886427" sldId="262"/>
        </pc:sldMkLst>
      </pc:sldChg>
      <pc:sldChg chg="modNotesTx">
        <pc:chgData name="Megan Brobst" userId="1eeb3a1599ca1c95" providerId="LiveId" clId="{7661D249-6A14-47BE-8C08-1BFCCDD01EF5}" dt="2022-07-28T15:26:53.767" v="329" actId="20577"/>
        <pc:sldMkLst>
          <pc:docMk/>
          <pc:sldMk cId="308402164" sldId="263"/>
        </pc:sldMkLst>
      </pc:sldChg>
      <pc:sldChg chg="modSp mod delCm modNotesTx">
        <pc:chgData name="Megan Brobst" userId="1eeb3a1599ca1c95" providerId="LiveId" clId="{7661D249-6A14-47BE-8C08-1BFCCDD01EF5}" dt="2022-07-28T15:28:10.226" v="360" actId="20577"/>
        <pc:sldMkLst>
          <pc:docMk/>
          <pc:sldMk cId="3856369220" sldId="264"/>
        </pc:sldMkLst>
        <pc:spChg chg="mod">
          <ac:chgData name="Megan Brobst" userId="1eeb3a1599ca1c95" providerId="LiveId" clId="{7661D249-6A14-47BE-8C08-1BFCCDD01EF5}" dt="2022-07-28T13:52:05.496" v="213" actId="20577"/>
          <ac:spMkLst>
            <pc:docMk/>
            <pc:sldMk cId="3856369220" sldId="264"/>
            <ac:spMk id="6" creationId="{F3FEDF70-FA09-97A6-22C3-8FE7DA91CF21}"/>
          </ac:spMkLst>
        </pc:spChg>
      </pc:sldChg>
      <pc:sldChg chg="modNotesTx">
        <pc:chgData name="Megan Brobst" userId="1eeb3a1599ca1c95" providerId="LiveId" clId="{7661D249-6A14-47BE-8C08-1BFCCDD01EF5}" dt="2022-07-28T13:34:59.343" v="9" actId="20577"/>
        <pc:sldMkLst>
          <pc:docMk/>
          <pc:sldMk cId="3010874978" sldId="265"/>
        </pc:sldMkLst>
      </pc:sldChg>
      <pc:sldChg chg="modNotesTx">
        <pc:chgData name="Megan Brobst" userId="1eeb3a1599ca1c95" providerId="LiveId" clId="{7661D249-6A14-47BE-8C08-1BFCCDD01EF5}" dt="2022-07-28T15:23:57.156" v="281" actId="20577"/>
        <pc:sldMkLst>
          <pc:docMk/>
          <pc:sldMk cId="3791816712" sldId="266"/>
        </pc:sldMkLst>
      </pc:sldChg>
      <pc:sldChg chg="modSp mod modNotesTx">
        <pc:chgData name="Megan Brobst" userId="1eeb3a1599ca1c95" providerId="LiveId" clId="{7661D249-6A14-47BE-8C08-1BFCCDD01EF5}" dt="2022-07-28T15:25:33.239" v="317" actId="20577"/>
        <pc:sldMkLst>
          <pc:docMk/>
          <pc:sldMk cId="499229282" sldId="267"/>
        </pc:sldMkLst>
        <pc:spChg chg="mod">
          <ac:chgData name="Megan Brobst" userId="1eeb3a1599ca1c95" providerId="LiveId" clId="{7661D249-6A14-47BE-8C08-1BFCCDD01EF5}" dt="2022-07-28T15:25:33.239" v="317" actId="20577"/>
          <ac:spMkLst>
            <pc:docMk/>
            <pc:sldMk cId="499229282" sldId="267"/>
            <ac:spMk id="19" creationId="{A361EA40-1EE6-91B3-4699-1A0494430FF8}"/>
          </ac:spMkLst>
        </pc:spChg>
      </pc:sldChg>
      <pc:sldChg chg="modNotesTx">
        <pc:chgData name="Megan Brobst" userId="1eeb3a1599ca1c95" providerId="LiveId" clId="{7661D249-6A14-47BE-8C08-1BFCCDD01EF5}" dt="2022-07-28T15:27:42.381" v="331" actId="20577"/>
        <pc:sldMkLst>
          <pc:docMk/>
          <pc:sldMk cId="3400007008" sldId="268"/>
        </pc:sldMkLst>
      </pc:sldChg>
      <pc:sldChg chg="delCm modNotesTx">
        <pc:chgData name="Megan Brobst" userId="1eeb3a1599ca1c95" providerId="LiveId" clId="{7661D249-6A14-47BE-8C08-1BFCCDD01EF5}" dt="2022-07-28T15:26:10.718" v="319" actId="20577"/>
        <pc:sldMkLst>
          <pc:docMk/>
          <pc:sldMk cId="228727359"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24B85-8A65-4490-8B68-64AC0B878076}"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4DE1F-F091-4CC1-8F35-3EAB4F4BFAF3}" type="slidenum">
              <a:rPr lang="en-US" smtClean="0"/>
              <a:t>‹#›</a:t>
            </a:fld>
            <a:endParaRPr lang="en-US"/>
          </a:p>
        </p:txBody>
      </p:sp>
    </p:spTree>
    <p:extLst>
      <p:ext uri="{BB962C8B-B14F-4D97-AF65-F5344CB8AC3E}">
        <p14:creationId xmlns:p14="http://schemas.microsoft.com/office/powerpoint/2010/main" val="299744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CGMS: what we are testing, seen in image. </a:t>
            </a:r>
          </a:p>
          <a:p>
            <a:r>
              <a:rPr lang="en-US" dirty="0"/>
              <a:t>can last 14 days. </a:t>
            </a:r>
          </a:p>
          <a:p>
            <a:endParaRPr lang="en-US" dirty="0"/>
          </a:p>
          <a:p>
            <a:r>
              <a:rPr lang="en-US" dirty="0"/>
              <a:t>1 sensor per reader (one time purchase). </a:t>
            </a:r>
          </a:p>
          <a:p>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2</a:t>
            </a:fld>
            <a:endParaRPr lang="en-US"/>
          </a:p>
        </p:txBody>
      </p:sp>
    </p:spTree>
    <p:extLst>
      <p:ext uri="{BB962C8B-B14F-4D97-AF65-F5344CB8AC3E}">
        <p14:creationId xmlns:p14="http://schemas.microsoft.com/office/powerpoint/2010/main" val="318199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11</a:t>
            </a:fld>
            <a:endParaRPr lang="en-US"/>
          </a:p>
        </p:txBody>
      </p:sp>
    </p:spTree>
    <p:extLst>
      <p:ext uri="{BB962C8B-B14F-4D97-AF65-F5344CB8AC3E}">
        <p14:creationId xmlns:p14="http://schemas.microsoft.com/office/powerpoint/2010/main" val="420718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xylazine is </a:t>
            </a:r>
            <a:r>
              <a:rPr lang="el-GR" dirty="0"/>
              <a:t>α</a:t>
            </a:r>
            <a:r>
              <a:rPr lang="en-US" dirty="0"/>
              <a:t>2-adrenoceptor agonist </a:t>
            </a:r>
            <a:r>
              <a:rPr lang="en-US" dirty="0">
                <a:sym typeface="Wingdings" panose="05000000000000000000" pitchFamily="2" charset="2"/>
              </a:rPr>
              <a:t> inhibits pancreatic B cell release of insulin  increased blood glucose</a:t>
            </a:r>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12</a:t>
            </a:fld>
            <a:endParaRPr lang="en-US"/>
          </a:p>
        </p:txBody>
      </p:sp>
    </p:spTree>
    <p:extLst>
      <p:ext uri="{BB962C8B-B14F-4D97-AF65-F5344CB8AC3E}">
        <p14:creationId xmlns:p14="http://schemas.microsoft.com/office/powerpoint/2010/main" val="429293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hypothesis is that when we compare those 4 methods “…” which is our reference method </a:t>
            </a:r>
          </a:p>
          <a:p>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3</a:t>
            </a:fld>
            <a:endParaRPr lang="en-US"/>
          </a:p>
        </p:txBody>
      </p:sp>
    </p:spTree>
    <p:extLst>
      <p:ext uri="{BB962C8B-B14F-4D97-AF65-F5344CB8AC3E}">
        <p14:creationId xmlns:p14="http://schemas.microsoft.com/office/powerpoint/2010/main" val="253899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rest of this presentation I will be talking about the goat half of the study, but the calf portion will follow the same design.</a:t>
            </a:r>
          </a:p>
        </p:txBody>
      </p:sp>
      <p:sp>
        <p:nvSpPr>
          <p:cNvPr id="4" name="Slide Number Placeholder 3"/>
          <p:cNvSpPr>
            <a:spLocks noGrp="1"/>
          </p:cNvSpPr>
          <p:nvPr>
            <p:ph type="sldNum" sz="quarter" idx="5"/>
          </p:nvPr>
        </p:nvSpPr>
        <p:spPr/>
        <p:txBody>
          <a:bodyPr/>
          <a:lstStyle/>
          <a:p>
            <a:fld id="{ED34DE1F-F091-4CC1-8F35-3EAB4F4BFAF3}" type="slidenum">
              <a:rPr lang="en-US" smtClean="0"/>
              <a:t>4</a:t>
            </a:fld>
            <a:endParaRPr lang="en-US"/>
          </a:p>
        </p:txBody>
      </p:sp>
    </p:spTree>
    <p:extLst>
      <p:ext uri="{BB962C8B-B14F-4D97-AF65-F5344CB8AC3E}">
        <p14:creationId xmlns:p14="http://schemas.microsoft.com/office/powerpoint/2010/main" val="128197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installed on animal, can be used for up to 14 days, once calibrated </a:t>
            </a:r>
            <a:r>
              <a:rPr lang="en-US" dirty="0">
                <a:sym typeface="Wingdings" panose="05000000000000000000" pitchFamily="2" charset="2"/>
              </a:rPr>
              <a:t> unlimited readings</a:t>
            </a:r>
            <a:r>
              <a:rPr lang="en-US" dirty="0"/>
              <a:t>. </a:t>
            </a:r>
          </a:p>
          <a:p>
            <a:r>
              <a:rPr lang="en-US" dirty="0"/>
              <a:t>Has thin filament that sits under skin and measures glucose concentrations in interstitial fluid, so no blood draws are required </a:t>
            </a:r>
            <a:r>
              <a:rPr lang="en-US" dirty="0">
                <a:sym typeface="Wingdings" panose="05000000000000000000" pitchFamily="2" charset="2"/>
              </a:rPr>
              <a:t> less stress for animals b/c less handling. </a:t>
            </a:r>
          </a:p>
          <a:p>
            <a:r>
              <a:rPr lang="en-US" dirty="0">
                <a:sym typeface="Wingdings" panose="05000000000000000000" pitchFamily="2" charset="2"/>
              </a:rPr>
              <a:t>Hold scanner w/in 4cm of sensor. </a:t>
            </a:r>
          </a:p>
          <a:p>
            <a:endParaRPr lang="en-US" dirty="0"/>
          </a:p>
          <a:p>
            <a:r>
              <a:rPr lang="en-US" dirty="0"/>
              <a:t>How we installed devices:</a:t>
            </a:r>
          </a:p>
          <a:p>
            <a:r>
              <a:rPr lang="en-US" dirty="0"/>
              <a:t>Clip area </a:t>
            </a:r>
            <a:r>
              <a:rPr lang="en-US" dirty="0">
                <a:sym typeface="Wingdings" panose="05000000000000000000" pitchFamily="2" charset="2"/>
              </a:rPr>
              <a:t> scrub w betadine  wipe w alcohol  let dry  glue  apply device (press down with applicator), goats didn’t seem to care  </a:t>
            </a:r>
            <a:r>
              <a:rPr lang="en-US" dirty="0" err="1">
                <a:sym typeface="Wingdings" panose="05000000000000000000" pitchFamily="2" charset="2"/>
              </a:rPr>
              <a:t>elastikon</a:t>
            </a:r>
            <a:r>
              <a:rPr lang="en-US" dirty="0">
                <a:sym typeface="Wingdings" panose="05000000000000000000" pitchFamily="2" charset="2"/>
              </a:rPr>
              <a:t>  1 </a:t>
            </a:r>
            <a:r>
              <a:rPr lang="en-US" dirty="0" err="1">
                <a:sym typeface="Wingdings" panose="05000000000000000000" pitchFamily="2" charset="2"/>
              </a:rPr>
              <a:t>hr</a:t>
            </a:r>
            <a:r>
              <a:rPr lang="en-US" dirty="0">
                <a:sym typeface="Wingdings" panose="05000000000000000000" pitchFamily="2" charset="2"/>
              </a:rPr>
              <a:t> calibration</a:t>
            </a:r>
          </a:p>
          <a:p>
            <a:endParaRPr lang="en-US" dirty="0">
              <a:sym typeface="Wingdings" panose="05000000000000000000" pitchFamily="2" charset="2"/>
            </a:endParaRPr>
          </a:p>
          <a:p>
            <a:r>
              <a:rPr lang="en-US" dirty="0">
                <a:sym typeface="Wingdings" panose="05000000000000000000" pitchFamily="2" charset="2"/>
              </a:rPr>
              <a:t>If the sensors stopped working or came detached during the study, we applied a new one using the same procedure.</a:t>
            </a:r>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5</a:t>
            </a:fld>
            <a:endParaRPr lang="en-US"/>
          </a:p>
        </p:txBody>
      </p:sp>
    </p:spTree>
    <p:extLst>
      <p:ext uri="{BB962C8B-B14F-4D97-AF65-F5344CB8AC3E}">
        <p14:creationId xmlns:p14="http://schemas.microsoft.com/office/powerpoint/2010/main" val="316792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uses a randomized crossover design.</a:t>
            </a:r>
          </a:p>
          <a:p>
            <a:endParaRPr lang="en-US" dirty="0"/>
          </a:p>
          <a:p>
            <a:r>
              <a:rPr lang="en-US" dirty="0"/>
              <a:t>The goats went through hyperglycemic, normoglycemic, and hypoglycemic states. In each state we took glucose readings using the CGMS, POC, ICU, and chem every 2 hours for 12 hours.</a:t>
            </a:r>
          </a:p>
          <a:p>
            <a:endParaRPr lang="en-US" dirty="0"/>
          </a:p>
          <a:p>
            <a:r>
              <a:rPr lang="en-US" dirty="0"/>
              <a:t>The first state the cohort of goats went through was hyperglycemia. At T0 we took glucose readings using all 4 methods, and then administered 0.15 mg/kg of xylazine IV to induce hyperglycemia. We then took glucose measurements at T2, 4, 6, 8, 10, and 12 for a total of 7 timepoints.</a:t>
            </a:r>
          </a:p>
          <a:p>
            <a:endParaRPr lang="en-US" dirty="0"/>
          </a:p>
          <a:p>
            <a:r>
              <a:rPr lang="en-US" dirty="0"/>
              <a:t>The goats then had a 2  day washout period to ensure the xylazine was no longer affecting them</a:t>
            </a:r>
          </a:p>
          <a:p>
            <a:endParaRPr lang="en-US" dirty="0"/>
          </a:p>
          <a:p>
            <a:r>
              <a:rPr lang="en-US" dirty="0"/>
              <a:t>We then had our control day where the goats were in a normoglycemic state. We took glucose measurements at the same timepoints using all 4 methods.</a:t>
            </a:r>
          </a:p>
          <a:p>
            <a:endParaRPr lang="en-US" dirty="0"/>
          </a:p>
          <a:p>
            <a:r>
              <a:rPr lang="en-US" dirty="0"/>
              <a:t>The goats got another 2 day washout period, and then went into their hypoglycemia day. After taking our T0 glucose measurements, we attempted to induce hypoglycemia using 0.1 units/kg of insulin IM. After that we took our glucose measurements every 2 hours for a total of 12 hours.</a:t>
            </a:r>
          </a:p>
        </p:txBody>
      </p:sp>
      <p:sp>
        <p:nvSpPr>
          <p:cNvPr id="4" name="Slide Number Placeholder 3"/>
          <p:cNvSpPr>
            <a:spLocks noGrp="1"/>
          </p:cNvSpPr>
          <p:nvPr>
            <p:ph type="sldNum" sz="quarter" idx="5"/>
          </p:nvPr>
        </p:nvSpPr>
        <p:spPr/>
        <p:txBody>
          <a:bodyPr/>
          <a:lstStyle/>
          <a:p>
            <a:fld id="{ED34DE1F-F091-4CC1-8F35-3EAB4F4BFAF3}" type="slidenum">
              <a:rPr lang="en-US" smtClean="0"/>
              <a:t>6</a:t>
            </a:fld>
            <a:endParaRPr lang="en-US"/>
          </a:p>
        </p:txBody>
      </p:sp>
    </p:spTree>
    <p:extLst>
      <p:ext uri="{BB962C8B-B14F-4D97-AF65-F5344CB8AC3E}">
        <p14:creationId xmlns:p14="http://schemas.microsoft.com/office/powerpoint/2010/main" val="405736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time point where we were measuring glucose we took temp, scanned CGMS over </a:t>
            </a:r>
            <a:r>
              <a:rPr lang="en-US" dirty="0" err="1"/>
              <a:t>elastikon</a:t>
            </a:r>
            <a:r>
              <a:rPr lang="en-US" dirty="0"/>
              <a:t>, collected blood into a heparinized tube, used drop of blood from syringe to get POC reading, put GTT on ice. Repeat until have blood from all 7 goats in cooler. Bring samples to VMTH, run ICU panels, spin down, remove serum, place in -20 freezer, later submitted to clin path to get chemistry analyzer reading. </a:t>
            </a:r>
          </a:p>
        </p:txBody>
      </p:sp>
      <p:sp>
        <p:nvSpPr>
          <p:cNvPr id="4" name="Slide Number Placeholder 3"/>
          <p:cNvSpPr>
            <a:spLocks noGrp="1"/>
          </p:cNvSpPr>
          <p:nvPr>
            <p:ph type="sldNum" sz="quarter" idx="5"/>
          </p:nvPr>
        </p:nvSpPr>
        <p:spPr/>
        <p:txBody>
          <a:bodyPr/>
          <a:lstStyle/>
          <a:p>
            <a:fld id="{ED34DE1F-F091-4CC1-8F35-3EAB4F4BFAF3}" type="slidenum">
              <a:rPr lang="en-US" smtClean="0"/>
              <a:t>7</a:t>
            </a:fld>
            <a:endParaRPr lang="en-US"/>
          </a:p>
        </p:txBody>
      </p:sp>
    </p:spTree>
    <p:extLst>
      <p:ext uri="{BB962C8B-B14F-4D97-AF65-F5344CB8AC3E}">
        <p14:creationId xmlns:p14="http://schemas.microsoft.com/office/powerpoint/2010/main" val="370980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y-axis: average glucose concentration of the cohort of goats as determined by each of our 4 methods, and the x-axis shows time. </a:t>
            </a:r>
          </a:p>
          <a:p>
            <a:r>
              <a:rPr lang="en-US" dirty="0"/>
              <a:t>You can see that all 4 methods picked up on glucose concentration changes after we administered both the xylazine and insulin at T0.</a:t>
            </a:r>
          </a:p>
        </p:txBody>
      </p:sp>
      <p:sp>
        <p:nvSpPr>
          <p:cNvPr id="4" name="Slide Number Placeholder 3"/>
          <p:cNvSpPr>
            <a:spLocks noGrp="1"/>
          </p:cNvSpPr>
          <p:nvPr>
            <p:ph type="sldNum" sz="quarter" idx="5"/>
          </p:nvPr>
        </p:nvSpPr>
        <p:spPr/>
        <p:txBody>
          <a:bodyPr/>
          <a:lstStyle/>
          <a:p>
            <a:fld id="{ED34DE1F-F091-4CC1-8F35-3EAB4F4BFAF3}" type="slidenum">
              <a:rPr lang="en-US" smtClean="0"/>
              <a:t>8</a:t>
            </a:fld>
            <a:endParaRPr lang="en-US"/>
          </a:p>
        </p:txBody>
      </p:sp>
    </p:spTree>
    <p:extLst>
      <p:ext uri="{BB962C8B-B14F-4D97-AF65-F5344CB8AC3E}">
        <p14:creationId xmlns:p14="http://schemas.microsoft.com/office/powerpoint/2010/main" val="29046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compare the CGMS to the chemistry analyzer, our main aim of this study, we used bland-</a:t>
            </a:r>
            <a:r>
              <a:rPr lang="en-US" dirty="0" err="1"/>
              <a:t>altman</a:t>
            </a:r>
            <a:r>
              <a:rPr lang="en-US" dirty="0"/>
              <a:t> plots for repeated measures.</a:t>
            </a:r>
          </a:p>
          <a:p>
            <a:endParaRPr lang="en-US" dirty="0"/>
          </a:p>
          <a:p>
            <a:r>
              <a:rPr lang="en-US" dirty="0"/>
              <a:t>Positive bias  of z means CGMS on average overestimates glucose concentrations by z mg/dL when compared to chem analyzer.</a:t>
            </a:r>
          </a:p>
          <a:p>
            <a:r>
              <a:rPr lang="en-US" dirty="0"/>
              <a:t>95% limits of agreement – 95% of differences in glucose determination between CGMS and chem are expected to fall within this range.</a:t>
            </a:r>
          </a:p>
        </p:txBody>
      </p:sp>
      <p:sp>
        <p:nvSpPr>
          <p:cNvPr id="4" name="Slide Number Placeholder 3"/>
          <p:cNvSpPr>
            <a:spLocks noGrp="1"/>
          </p:cNvSpPr>
          <p:nvPr>
            <p:ph type="sldNum" sz="quarter" idx="5"/>
          </p:nvPr>
        </p:nvSpPr>
        <p:spPr/>
        <p:txBody>
          <a:bodyPr/>
          <a:lstStyle/>
          <a:p>
            <a:fld id="{ED34DE1F-F091-4CC1-8F35-3EAB4F4BFAF3}" type="slidenum">
              <a:rPr lang="en-US" smtClean="0"/>
              <a:t>9</a:t>
            </a:fld>
            <a:endParaRPr lang="en-US"/>
          </a:p>
        </p:txBody>
      </p:sp>
    </p:spTree>
    <p:extLst>
      <p:ext uri="{BB962C8B-B14F-4D97-AF65-F5344CB8AC3E}">
        <p14:creationId xmlns:p14="http://schemas.microsoft.com/office/powerpoint/2010/main" val="62446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Conclusions:</a:t>
            </a:r>
          </a:p>
          <a:p>
            <a:pPr marL="171450" indent="-171450">
              <a:buFontTx/>
              <a:buChar char="-"/>
            </a:pPr>
            <a:r>
              <a:rPr lang="en-US" dirty="0"/>
              <a:t>Accuracy isn’t perfect, but is good enough to be relevant in a clinical setting</a:t>
            </a:r>
          </a:p>
          <a:p>
            <a:endParaRPr lang="en-US" dirty="0"/>
          </a:p>
          <a:p>
            <a:r>
              <a:rPr lang="en-US" dirty="0"/>
              <a:t>Challenges:</a:t>
            </a:r>
          </a:p>
          <a:p>
            <a:pPr marL="171450" indent="-171450">
              <a:buFontTx/>
              <a:buChar char="-"/>
            </a:pPr>
            <a:r>
              <a:rPr lang="en-US" dirty="0"/>
              <a:t>Trouble keeping sensors in. Goat feeder rub neck, probably contributed along with goats rubbing against each other. Longest time sensors (2) lasted little over 4 days, were removed because end of study. (because healthy patients in groups)</a:t>
            </a:r>
          </a:p>
          <a:p>
            <a:pPr marL="171450" indent="-171450">
              <a:buFontTx/>
              <a:buChar char="-"/>
            </a:pPr>
            <a:r>
              <a:rPr lang="en-US" dirty="0"/>
              <a:t>Didn’t achieve true hypoglycemia in the goats; difficult to do induce in healthy animals because liver kicks in.</a:t>
            </a:r>
          </a:p>
          <a:p>
            <a:pPr marL="171450" indent="-171450">
              <a:buFontTx/>
              <a:buChar char="-"/>
            </a:pPr>
            <a:endParaRPr lang="en-US" dirty="0"/>
          </a:p>
          <a:p>
            <a:pPr marL="0" indent="0">
              <a:buFontTx/>
              <a:buNone/>
            </a:pPr>
            <a:r>
              <a:rPr lang="en-US" dirty="0"/>
              <a:t>Further invest:</a:t>
            </a:r>
          </a:p>
          <a:p>
            <a:pPr marL="171450" indent="-171450">
              <a:buFontTx/>
              <a:buChar char="-"/>
            </a:pPr>
            <a:r>
              <a:rPr lang="en-US" dirty="0"/>
              <a:t>We think the devices will stay in place better in sick animals who are moving less and have less things to be rubbing it on in hospital environment. (VARIOUS DZ CONDITIONS AND HYDRATION STATES AFFECTING INTERSTITIAL GLUCOSE)</a:t>
            </a:r>
          </a:p>
          <a:p>
            <a:pPr marL="171450" indent="-171450">
              <a:buFontTx/>
              <a:buChar char="-"/>
            </a:pPr>
            <a:r>
              <a:rPr lang="en-US" dirty="0"/>
              <a:t>Dog study showed skin thickness affects accuracy of CGMS (thicker = </a:t>
            </a:r>
            <a:r>
              <a:rPr lang="en-US"/>
              <a:t>more accurate)</a:t>
            </a:r>
            <a:endParaRPr lang="en-US" dirty="0"/>
          </a:p>
        </p:txBody>
      </p:sp>
      <p:sp>
        <p:nvSpPr>
          <p:cNvPr id="4" name="Slide Number Placeholder 3"/>
          <p:cNvSpPr>
            <a:spLocks noGrp="1"/>
          </p:cNvSpPr>
          <p:nvPr>
            <p:ph type="sldNum" sz="quarter" idx="5"/>
          </p:nvPr>
        </p:nvSpPr>
        <p:spPr/>
        <p:txBody>
          <a:bodyPr/>
          <a:lstStyle/>
          <a:p>
            <a:fld id="{ED34DE1F-F091-4CC1-8F35-3EAB4F4BFAF3}" type="slidenum">
              <a:rPr lang="en-US" smtClean="0"/>
              <a:t>10</a:t>
            </a:fld>
            <a:endParaRPr lang="en-US"/>
          </a:p>
        </p:txBody>
      </p:sp>
    </p:spTree>
    <p:extLst>
      <p:ext uri="{BB962C8B-B14F-4D97-AF65-F5344CB8AC3E}">
        <p14:creationId xmlns:p14="http://schemas.microsoft.com/office/powerpoint/2010/main" val="809333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7/27/2022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749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4939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7/27/2022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1453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0062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7/27/2022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73896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6526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0770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402186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5989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7/27/2022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91545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8606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7/27/2022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10269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C636FE-0C71-94C6-EB28-2C85AE8E71F2}"/>
              </a:ext>
            </a:extLst>
          </p:cNvPr>
          <p:cNvSpPr>
            <a:spLocks noGrp="1"/>
          </p:cNvSpPr>
          <p:nvPr>
            <p:ph type="subTitle" idx="4294967295"/>
          </p:nvPr>
        </p:nvSpPr>
        <p:spPr>
          <a:xfrm>
            <a:off x="598487" y="5253945"/>
            <a:ext cx="10995025" cy="590550"/>
          </a:xfrm>
        </p:spPr>
        <p:txBody>
          <a:bodyPr>
            <a:normAutofit/>
          </a:bodyPr>
          <a:lstStyle/>
          <a:p>
            <a:pPr marL="0" indent="0" algn="ctr">
              <a:buNone/>
            </a:pPr>
            <a:r>
              <a:rPr lang="en-US" sz="2000" dirty="0"/>
              <a:t>Megan Brobst</a:t>
            </a:r>
          </a:p>
        </p:txBody>
      </p:sp>
      <p:cxnSp>
        <p:nvCxnSpPr>
          <p:cNvPr id="4" name="Straight Arrow Connector 3">
            <a:extLst>
              <a:ext uri="{FF2B5EF4-FFF2-40B4-BE49-F238E27FC236}">
                <a16:creationId xmlns:a16="http://schemas.microsoft.com/office/drawing/2014/main" id="{853870CF-4968-A368-F278-CD90A1AF550D}"/>
              </a:ext>
            </a:extLst>
          </p:cNvPr>
          <p:cNvCxnSpPr>
            <a:cxnSpLocks/>
          </p:cNvCxnSpPr>
          <p:nvPr/>
        </p:nvCxnSpPr>
        <p:spPr>
          <a:xfrm>
            <a:off x="1006495" y="4360125"/>
            <a:ext cx="10179008" cy="0"/>
          </a:xfrm>
          <a:prstGeom prst="straightConnector1">
            <a:avLst/>
          </a:prstGeom>
          <a:ln/>
        </p:spPr>
        <p:style>
          <a:lnRef idx="2">
            <a:schemeClr val="accent2"/>
          </a:lnRef>
          <a:fillRef idx="0">
            <a:schemeClr val="accent2"/>
          </a:fillRef>
          <a:effectRef idx="1">
            <a:schemeClr val="accent2"/>
          </a:effectRef>
          <a:fontRef idx="minor">
            <a:schemeClr val="tx1"/>
          </a:fontRef>
        </p:style>
      </p:cxnSp>
      <p:sp>
        <p:nvSpPr>
          <p:cNvPr id="5" name="TextBox 4">
            <a:extLst>
              <a:ext uri="{FF2B5EF4-FFF2-40B4-BE49-F238E27FC236}">
                <a16:creationId xmlns:a16="http://schemas.microsoft.com/office/drawing/2014/main" id="{77EBBC88-1E87-397B-B65D-16E1DA213B6D}"/>
              </a:ext>
            </a:extLst>
          </p:cNvPr>
          <p:cNvSpPr txBox="1"/>
          <p:nvPr/>
        </p:nvSpPr>
        <p:spPr>
          <a:xfrm>
            <a:off x="712123" y="1897710"/>
            <a:ext cx="10767752" cy="1200329"/>
          </a:xfrm>
          <a:prstGeom prst="rect">
            <a:avLst/>
          </a:prstGeom>
          <a:noFill/>
        </p:spPr>
        <p:txBody>
          <a:bodyPr wrap="square" rtlCol="0">
            <a:spAutoFit/>
          </a:bodyPr>
          <a:lstStyle/>
          <a:p>
            <a:pPr algn="ctr"/>
            <a:r>
              <a:rPr lang="en-US" sz="3600" b="1" dirty="0">
                <a:solidFill>
                  <a:schemeClr val="accent1"/>
                </a:solidFill>
              </a:rPr>
              <a:t>Evaluation of a Continuous Glucose Monitoring System For Use in Goats and Calves</a:t>
            </a:r>
          </a:p>
        </p:txBody>
      </p:sp>
    </p:spTree>
    <p:extLst>
      <p:ext uri="{BB962C8B-B14F-4D97-AF65-F5344CB8AC3E}">
        <p14:creationId xmlns:p14="http://schemas.microsoft.com/office/powerpoint/2010/main" val="3704321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2971-213E-5A44-5E81-AD5D274A2249}"/>
              </a:ext>
            </a:extLst>
          </p:cNvPr>
          <p:cNvSpPr>
            <a:spLocks noGrp="1"/>
          </p:cNvSpPr>
          <p:nvPr>
            <p:ph type="title"/>
          </p:nvPr>
        </p:nvSpPr>
        <p:spPr/>
        <p:txBody>
          <a:bodyPr/>
          <a:lstStyle/>
          <a:p>
            <a:r>
              <a:rPr lang="en-US" dirty="0"/>
              <a:t>Discussion</a:t>
            </a:r>
          </a:p>
        </p:txBody>
      </p:sp>
      <p:sp>
        <p:nvSpPr>
          <p:cNvPr id="5" name="Text Placeholder 4">
            <a:extLst>
              <a:ext uri="{FF2B5EF4-FFF2-40B4-BE49-F238E27FC236}">
                <a16:creationId xmlns:a16="http://schemas.microsoft.com/office/drawing/2014/main" id="{C578680C-8F11-212C-BFF1-7A610FD07BC3}"/>
              </a:ext>
            </a:extLst>
          </p:cNvPr>
          <p:cNvSpPr>
            <a:spLocks noGrp="1"/>
          </p:cNvSpPr>
          <p:nvPr>
            <p:ph type="body" idx="1"/>
          </p:nvPr>
        </p:nvSpPr>
        <p:spPr>
          <a:xfrm>
            <a:off x="5370231" y="2303479"/>
            <a:ext cx="1451535" cy="499698"/>
          </a:xfrm>
        </p:spPr>
        <p:txBody>
          <a:bodyPr/>
          <a:lstStyle/>
          <a:p>
            <a:pPr algn="ctr"/>
            <a:r>
              <a:rPr lang="en-US" dirty="0">
                <a:solidFill>
                  <a:schemeClr val="accent3">
                    <a:lumMod val="50000"/>
                  </a:schemeClr>
                </a:solidFill>
              </a:rPr>
              <a:t>Challenges</a:t>
            </a:r>
          </a:p>
        </p:txBody>
      </p:sp>
      <p:sp>
        <p:nvSpPr>
          <p:cNvPr id="3" name="Content Placeholder 2">
            <a:extLst>
              <a:ext uri="{FF2B5EF4-FFF2-40B4-BE49-F238E27FC236}">
                <a16:creationId xmlns:a16="http://schemas.microsoft.com/office/drawing/2014/main" id="{3BB9CA22-25CC-1A69-937F-3B3830349B2A}"/>
              </a:ext>
            </a:extLst>
          </p:cNvPr>
          <p:cNvSpPr>
            <a:spLocks noGrp="1"/>
          </p:cNvSpPr>
          <p:nvPr>
            <p:ph sz="half" idx="2"/>
          </p:nvPr>
        </p:nvSpPr>
        <p:spPr>
          <a:xfrm>
            <a:off x="5046162" y="2926049"/>
            <a:ext cx="2099675" cy="1083241"/>
          </a:xfrm>
        </p:spPr>
        <p:txBody>
          <a:bodyPr/>
          <a:lstStyle/>
          <a:p>
            <a:pPr>
              <a:buClr>
                <a:schemeClr val="accent3">
                  <a:lumMod val="50000"/>
                </a:schemeClr>
              </a:buClr>
            </a:pPr>
            <a:r>
              <a:rPr lang="en-US" dirty="0"/>
              <a:t>Goat feeders</a:t>
            </a:r>
          </a:p>
          <a:p>
            <a:pPr>
              <a:buClr>
                <a:schemeClr val="accent3">
                  <a:lumMod val="50000"/>
                </a:schemeClr>
              </a:buClr>
            </a:pPr>
            <a:r>
              <a:rPr lang="en-US" dirty="0"/>
              <a:t>Hypoglycemia</a:t>
            </a:r>
          </a:p>
        </p:txBody>
      </p:sp>
      <p:sp>
        <p:nvSpPr>
          <p:cNvPr id="6" name="Text Placeholder 5">
            <a:extLst>
              <a:ext uri="{FF2B5EF4-FFF2-40B4-BE49-F238E27FC236}">
                <a16:creationId xmlns:a16="http://schemas.microsoft.com/office/drawing/2014/main" id="{F3FEDF70-FA09-97A6-22C3-8FE7DA91CF21}"/>
              </a:ext>
            </a:extLst>
          </p:cNvPr>
          <p:cNvSpPr>
            <a:spLocks noGrp="1"/>
          </p:cNvSpPr>
          <p:nvPr>
            <p:ph type="body" sz="quarter" idx="3"/>
          </p:nvPr>
        </p:nvSpPr>
        <p:spPr>
          <a:xfrm>
            <a:off x="8564158" y="2256815"/>
            <a:ext cx="2655278" cy="553373"/>
          </a:xfrm>
        </p:spPr>
        <p:txBody>
          <a:bodyPr/>
          <a:lstStyle/>
          <a:p>
            <a:pPr algn="ctr"/>
            <a:r>
              <a:rPr lang="en-US" dirty="0">
                <a:solidFill>
                  <a:schemeClr val="accent3">
                    <a:lumMod val="50000"/>
                  </a:schemeClr>
                </a:solidFill>
              </a:rPr>
              <a:t>Further Investigation </a:t>
            </a:r>
          </a:p>
        </p:txBody>
      </p:sp>
      <p:sp>
        <p:nvSpPr>
          <p:cNvPr id="4" name="Content Placeholder 3">
            <a:extLst>
              <a:ext uri="{FF2B5EF4-FFF2-40B4-BE49-F238E27FC236}">
                <a16:creationId xmlns:a16="http://schemas.microsoft.com/office/drawing/2014/main" id="{8D0E4E73-6543-5456-F9B1-5B74AC2380D6}"/>
              </a:ext>
            </a:extLst>
          </p:cNvPr>
          <p:cNvSpPr>
            <a:spLocks noGrp="1"/>
          </p:cNvSpPr>
          <p:nvPr>
            <p:ph sz="quarter" idx="4"/>
          </p:nvPr>
        </p:nvSpPr>
        <p:spPr>
          <a:xfrm>
            <a:off x="8376138" y="2926049"/>
            <a:ext cx="2496117" cy="2934999"/>
          </a:xfrm>
        </p:spPr>
        <p:txBody>
          <a:bodyPr/>
          <a:lstStyle/>
          <a:p>
            <a:pPr>
              <a:buClr>
                <a:schemeClr val="accent3">
                  <a:lumMod val="50000"/>
                </a:schemeClr>
              </a:buClr>
            </a:pPr>
            <a:r>
              <a:rPr lang="en-US" dirty="0"/>
              <a:t>Sick animals</a:t>
            </a:r>
          </a:p>
          <a:p>
            <a:pPr>
              <a:buClr>
                <a:schemeClr val="accent3">
                  <a:lumMod val="50000"/>
                </a:schemeClr>
              </a:buClr>
            </a:pPr>
            <a:r>
              <a:rPr lang="en-US" dirty="0"/>
              <a:t>Skin thickness </a:t>
            </a:r>
          </a:p>
        </p:txBody>
      </p:sp>
      <p:pic>
        <p:nvPicPr>
          <p:cNvPr id="7" name="Picture 7">
            <a:extLst>
              <a:ext uri="{FF2B5EF4-FFF2-40B4-BE49-F238E27FC236}">
                <a16:creationId xmlns:a16="http://schemas.microsoft.com/office/drawing/2014/main" id="{A5CD8B2A-FEDB-916D-2355-149D3A966C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0230" y="3865975"/>
            <a:ext cx="2171535" cy="2702748"/>
          </a:xfrm>
          <a:prstGeom prst="rect">
            <a:avLst/>
          </a:prstGeom>
        </p:spPr>
      </p:pic>
      <p:sp>
        <p:nvSpPr>
          <p:cNvPr id="8" name="Text Placeholder 4">
            <a:extLst>
              <a:ext uri="{FF2B5EF4-FFF2-40B4-BE49-F238E27FC236}">
                <a16:creationId xmlns:a16="http://schemas.microsoft.com/office/drawing/2014/main" id="{8A0A3BC3-DE9D-3C4A-B1A7-09677520EFE5}"/>
              </a:ext>
            </a:extLst>
          </p:cNvPr>
          <p:cNvSpPr txBox="1">
            <a:spLocks/>
          </p:cNvSpPr>
          <p:nvPr/>
        </p:nvSpPr>
        <p:spPr>
          <a:xfrm>
            <a:off x="971047" y="2303479"/>
            <a:ext cx="1665129" cy="499698"/>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algn="ctr"/>
            <a:r>
              <a:rPr lang="en-US" dirty="0">
                <a:solidFill>
                  <a:schemeClr val="accent3">
                    <a:lumMod val="50000"/>
                  </a:schemeClr>
                </a:solidFill>
              </a:rPr>
              <a:t>Conclusions</a:t>
            </a:r>
          </a:p>
        </p:txBody>
      </p:sp>
      <p:sp>
        <p:nvSpPr>
          <p:cNvPr id="9" name="Content Placeholder 2">
            <a:extLst>
              <a:ext uri="{FF2B5EF4-FFF2-40B4-BE49-F238E27FC236}">
                <a16:creationId xmlns:a16="http://schemas.microsoft.com/office/drawing/2014/main" id="{109B880F-82C0-A461-25F6-8A17503308CF}"/>
              </a:ext>
            </a:extLst>
          </p:cNvPr>
          <p:cNvSpPr txBox="1">
            <a:spLocks/>
          </p:cNvSpPr>
          <p:nvPr/>
        </p:nvSpPr>
        <p:spPr>
          <a:xfrm>
            <a:off x="788762" y="2926050"/>
            <a:ext cx="3167776" cy="339855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chemeClr val="accent3">
                  <a:lumMod val="50000"/>
                </a:schemeClr>
              </a:buClr>
            </a:pPr>
            <a:r>
              <a:rPr lang="en-US" dirty="0"/>
              <a:t>CGMS fairly accurate at measuring glucose</a:t>
            </a:r>
          </a:p>
          <a:p>
            <a:pPr>
              <a:buClr>
                <a:schemeClr val="accent3">
                  <a:lumMod val="50000"/>
                </a:schemeClr>
              </a:buClr>
            </a:pPr>
            <a:r>
              <a:rPr lang="en-US" dirty="0"/>
              <a:t> In goats, most accurate in hyperglycemic state</a:t>
            </a:r>
          </a:p>
          <a:p>
            <a:pPr marL="0" indent="0">
              <a:buClr>
                <a:schemeClr val="accent3">
                  <a:lumMod val="50000"/>
                </a:schemeClr>
              </a:buClr>
              <a:buNone/>
            </a:pPr>
            <a:endParaRPr lang="en-US" dirty="0"/>
          </a:p>
        </p:txBody>
      </p:sp>
    </p:spTree>
    <p:extLst>
      <p:ext uri="{BB962C8B-B14F-4D97-AF65-F5344CB8AC3E}">
        <p14:creationId xmlns:p14="http://schemas.microsoft.com/office/powerpoint/2010/main" val="385636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Snipped 9">
            <a:extLst>
              <a:ext uri="{FF2B5EF4-FFF2-40B4-BE49-F238E27FC236}">
                <a16:creationId xmlns:a16="http://schemas.microsoft.com/office/drawing/2014/main" id="{19B3957C-8D5B-2412-A988-394005C202A0}"/>
              </a:ext>
            </a:extLst>
          </p:cNvPr>
          <p:cNvSpPr/>
          <p:nvPr/>
        </p:nvSpPr>
        <p:spPr>
          <a:xfrm>
            <a:off x="3642896" y="3690679"/>
            <a:ext cx="4751362" cy="1253970"/>
          </a:xfrm>
          <a:prstGeom prst="snip2Diag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F8E359-C0CF-8709-BFB3-23303B9BF9FC}"/>
              </a:ext>
            </a:extLst>
          </p:cNvPr>
          <p:cNvSpPr>
            <a:spLocks noGrp="1"/>
          </p:cNvSpPr>
          <p:nvPr>
            <p:ph type="title"/>
          </p:nvPr>
        </p:nvSpPr>
        <p:spPr/>
        <p:txBody>
          <a:bodyPr/>
          <a:lstStyle/>
          <a:p>
            <a:r>
              <a:rPr lang="en-US"/>
              <a:t>Acknowledgements </a:t>
            </a:r>
          </a:p>
        </p:txBody>
      </p:sp>
      <p:sp>
        <p:nvSpPr>
          <p:cNvPr id="7" name="Rectangle: Diagonal Corners Snipped 6">
            <a:extLst>
              <a:ext uri="{FF2B5EF4-FFF2-40B4-BE49-F238E27FC236}">
                <a16:creationId xmlns:a16="http://schemas.microsoft.com/office/drawing/2014/main" id="{97B719EC-921E-9B7E-D488-5C0DA3D361E2}"/>
              </a:ext>
            </a:extLst>
          </p:cNvPr>
          <p:cNvSpPr/>
          <p:nvPr/>
        </p:nvSpPr>
        <p:spPr>
          <a:xfrm>
            <a:off x="3720318" y="3604901"/>
            <a:ext cx="4751363" cy="1253970"/>
          </a:xfrm>
          <a:prstGeom prst="snip2DiagRect">
            <a:avLst/>
          </a:prstGeom>
          <a:solidFill>
            <a:schemeClr val="accent2">
              <a:lumMod val="75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indent="0">
              <a:buClr>
                <a:schemeClr val="accent3">
                  <a:lumMod val="50000"/>
                </a:schemeClr>
              </a:buClr>
              <a:buNone/>
            </a:pPr>
            <a:r>
              <a:rPr lang="en-US" sz="1800" dirty="0"/>
              <a:t>Financial support was provided by the Students Training in Advanced Research (STAR) Program through an endowment in the SVM</a:t>
            </a:r>
          </a:p>
        </p:txBody>
      </p:sp>
      <p:sp>
        <p:nvSpPr>
          <p:cNvPr id="12" name="Rectangle: Diagonal Corners Snipped 11">
            <a:extLst>
              <a:ext uri="{FF2B5EF4-FFF2-40B4-BE49-F238E27FC236}">
                <a16:creationId xmlns:a16="http://schemas.microsoft.com/office/drawing/2014/main" id="{B2376FB7-CFB1-F93C-1EDB-30C93E38C004}"/>
              </a:ext>
            </a:extLst>
          </p:cNvPr>
          <p:cNvSpPr/>
          <p:nvPr/>
        </p:nvSpPr>
        <p:spPr>
          <a:xfrm>
            <a:off x="3642896" y="5337507"/>
            <a:ext cx="4751362" cy="1253970"/>
          </a:xfrm>
          <a:prstGeom prst="snip2Diag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3" name="Rectangle: Diagonal Corners Snipped 12">
            <a:extLst>
              <a:ext uri="{FF2B5EF4-FFF2-40B4-BE49-F238E27FC236}">
                <a16:creationId xmlns:a16="http://schemas.microsoft.com/office/drawing/2014/main" id="{E5F2630D-2A11-7DC8-4B46-310B86CE2FAD}"/>
              </a:ext>
            </a:extLst>
          </p:cNvPr>
          <p:cNvSpPr/>
          <p:nvPr/>
        </p:nvSpPr>
        <p:spPr>
          <a:xfrm>
            <a:off x="3720318" y="5251729"/>
            <a:ext cx="4751363" cy="1253970"/>
          </a:xfrm>
          <a:prstGeom prst="snip2DiagRect">
            <a:avLst/>
          </a:prstGeom>
          <a:solidFill>
            <a:schemeClr val="accent2">
              <a:lumMod val="5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indent="0" algn="ctr">
              <a:buClr>
                <a:schemeClr val="accent3">
                  <a:lumMod val="50000"/>
                </a:schemeClr>
              </a:buClr>
              <a:buNone/>
            </a:pPr>
            <a:r>
              <a:rPr lang="en-US" dirty="0"/>
              <a:t>Research</a:t>
            </a:r>
            <a:r>
              <a:rPr lang="en-US" sz="1800" dirty="0"/>
              <a:t> funding was provided by the </a:t>
            </a:r>
          </a:p>
          <a:p>
            <a:pPr marL="0" indent="0" algn="ctr">
              <a:buClr>
                <a:schemeClr val="accent3">
                  <a:lumMod val="50000"/>
                </a:schemeClr>
              </a:buClr>
              <a:buNone/>
            </a:pPr>
            <a:r>
              <a:rPr lang="en-US" sz="1800" dirty="0"/>
              <a:t>Center for Companion Animal Health</a:t>
            </a:r>
          </a:p>
        </p:txBody>
      </p:sp>
      <p:sp>
        <p:nvSpPr>
          <p:cNvPr id="14" name="Rectangle: Diagonal Corners Snipped 13">
            <a:extLst>
              <a:ext uri="{FF2B5EF4-FFF2-40B4-BE49-F238E27FC236}">
                <a16:creationId xmlns:a16="http://schemas.microsoft.com/office/drawing/2014/main" id="{F8577251-D518-7487-4D7A-62C627675E07}"/>
              </a:ext>
            </a:extLst>
          </p:cNvPr>
          <p:cNvSpPr/>
          <p:nvPr/>
        </p:nvSpPr>
        <p:spPr>
          <a:xfrm>
            <a:off x="3565473" y="2043851"/>
            <a:ext cx="4751362" cy="1253970"/>
          </a:xfrm>
          <a:prstGeom prst="snip2Diag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5" name="Rectangle: Diagonal Corners Snipped 14">
            <a:extLst>
              <a:ext uri="{FF2B5EF4-FFF2-40B4-BE49-F238E27FC236}">
                <a16:creationId xmlns:a16="http://schemas.microsoft.com/office/drawing/2014/main" id="{55304690-951C-8899-6A99-42364D153CE1}"/>
              </a:ext>
            </a:extLst>
          </p:cNvPr>
          <p:cNvSpPr/>
          <p:nvPr/>
        </p:nvSpPr>
        <p:spPr>
          <a:xfrm>
            <a:off x="3642895" y="1958073"/>
            <a:ext cx="4751363" cy="1253970"/>
          </a:xfrm>
          <a:prstGeom prst="snip2DiagRect">
            <a:avLst/>
          </a:prstGeom>
          <a:solidFill>
            <a:schemeClr val="accent3">
              <a:lumMod val="5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Dr. </a:t>
            </a:r>
            <a:r>
              <a:rPr lang="en-US" dirty="0" err="1"/>
              <a:t>Munashe</a:t>
            </a:r>
            <a:r>
              <a:rPr lang="en-US" dirty="0"/>
              <a:t> </a:t>
            </a:r>
            <a:r>
              <a:rPr lang="en-US" dirty="0" err="1"/>
              <a:t>Chigerwe</a:t>
            </a:r>
            <a:endParaRPr lang="en-US" dirty="0"/>
          </a:p>
        </p:txBody>
      </p:sp>
    </p:spTree>
    <p:extLst>
      <p:ext uri="{BB962C8B-B14F-4D97-AF65-F5344CB8AC3E}">
        <p14:creationId xmlns:p14="http://schemas.microsoft.com/office/powerpoint/2010/main" val="301087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0B0DB-5745-C594-80F0-4354BC4C462B}"/>
              </a:ext>
            </a:extLst>
          </p:cNvPr>
          <p:cNvSpPr>
            <a:spLocks noGrp="1"/>
          </p:cNvSpPr>
          <p:nvPr>
            <p:ph type="ctrTitle"/>
          </p:nvPr>
        </p:nvSpPr>
        <p:spPr>
          <a:xfrm>
            <a:off x="4449960" y="1507414"/>
            <a:ext cx="7295507" cy="3703320"/>
          </a:xfrm>
        </p:spPr>
        <p:txBody>
          <a:bodyPr anchor="ctr">
            <a:normAutofit/>
          </a:bodyPr>
          <a:lstStyle/>
          <a:p>
            <a:r>
              <a:rPr lang="en-US" sz="4800"/>
              <a:t>Questions?</a:t>
            </a:r>
          </a:p>
        </p:txBody>
      </p:sp>
      <p:sp>
        <p:nvSpPr>
          <p:cNvPr id="3" name="Content Placeholder 2">
            <a:extLst>
              <a:ext uri="{FF2B5EF4-FFF2-40B4-BE49-F238E27FC236}">
                <a16:creationId xmlns:a16="http://schemas.microsoft.com/office/drawing/2014/main" id="{D5060EB6-8141-BDE0-01D7-1403FFC4ED7B}"/>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solidFill>
                  <a:schemeClr val="accent3">
                    <a:lumMod val="50000"/>
                  </a:schemeClr>
                </a:solidFill>
              </a:rPr>
              <a:t>Thank you!</a:t>
            </a:r>
          </a:p>
        </p:txBody>
      </p:sp>
      <p:sp>
        <p:nvSpPr>
          <p:cNvPr id="28"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9181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31C4-88D2-D82A-8D1E-D1F5F049FAF2}"/>
              </a:ext>
            </a:extLst>
          </p:cNvPr>
          <p:cNvSpPr>
            <a:spLocks noGrp="1"/>
          </p:cNvSpPr>
          <p:nvPr>
            <p:ph type="title"/>
          </p:nvPr>
        </p:nvSpPr>
        <p:spPr/>
        <p:txBody>
          <a:bodyPr/>
          <a:lstStyle/>
          <a:p>
            <a:r>
              <a:rPr lang="en-US"/>
              <a:t>Introduction</a:t>
            </a:r>
          </a:p>
        </p:txBody>
      </p:sp>
      <p:sp>
        <p:nvSpPr>
          <p:cNvPr id="5" name="Text Placeholder 4">
            <a:extLst>
              <a:ext uri="{FF2B5EF4-FFF2-40B4-BE49-F238E27FC236}">
                <a16:creationId xmlns:a16="http://schemas.microsoft.com/office/drawing/2014/main" id="{EB9CD1C6-39F3-85C4-1334-0C898FE9025F}"/>
              </a:ext>
            </a:extLst>
          </p:cNvPr>
          <p:cNvSpPr>
            <a:spLocks noGrp="1"/>
          </p:cNvSpPr>
          <p:nvPr>
            <p:ph type="body" idx="1"/>
          </p:nvPr>
        </p:nvSpPr>
        <p:spPr>
          <a:xfrm>
            <a:off x="1325759" y="2268260"/>
            <a:ext cx="4067336" cy="536005"/>
          </a:xfrm>
        </p:spPr>
        <p:txBody>
          <a:bodyPr/>
          <a:lstStyle/>
          <a:p>
            <a:r>
              <a:rPr lang="en-US" dirty="0">
                <a:solidFill>
                  <a:schemeClr val="accent3">
                    <a:lumMod val="50000"/>
                  </a:schemeClr>
                </a:solidFill>
              </a:rPr>
              <a:t>Glucose</a:t>
            </a:r>
            <a:r>
              <a:rPr lang="en-US" dirty="0"/>
              <a:t> </a:t>
            </a:r>
            <a:r>
              <a:rPr lang="en-US" dirty="0">
                <a:solidFill>
                  <a:schemeClr val="accent3">
                    <a:lumMod val="50000"/>
                  </a:schemeClr>
                </a:solidFill>
              </a:rPr>
              <a:t>Monitoring</a:t>
            </a:r>
          </a:p>
        </p:txBody>
      </p:sp>
      <p:sp>
        <p:nvSpPr>
          <p:cNvPr id="3" name="Content Placeholder 2">
            <a:extLst>
              <a:ext uri="{FF2B5EF4-FFF2-40B4-BE49-F238E27FC236}">
                <a16:creationId xmlns:a16="http://schemas.microsoft.com/office/drawing/2014/main" id="{9C1AB9EA-EEC3-3A99-A953-AF0FAAD19937}"/>
              </a:ext>
            </a:extLst>
          </p:cNvPr>
          <p:cNvSpPr>
            <a:spLocks noGrp="1"/>
          </p:cNvSpPr>
          <p:nvPr>
            <p:ph sz="half" idx="2"/>
          </p:nvPr>
        </p:nvSpPr>
        <p:spPr>
          <a:xfrm>
            <a:off x="1057055" y="3073881"/>
            <a:ext cx="4205410" cy="2934999"/>
          </a:xfrm>
        </p:spPr>
        <p:txBody>
          <a:bodyPr>
            <a:normAutofit/>
          </a:bodyPr>
          <a:lstStyle/>
          <a:p>
            <a:pPr>
              <a:buClr>
                <a:schemeClr val="accent3">
                  <a:lumMod val="50000"/>
                </a:schemeClr>
              </a:buClr>
            </a:pPr>
            <a:r>
              <a:rPr lang="en-US" dirty="0"/>
              <a:t>Pregnancy toxemia</a:t>
            </a:r>
          </a:p>
          <a:p>
            <a:pPr>
              <a:buClr>
                <a:schemeClr val="accent3">
                  <a:lumMod val="50000"/>
                </a:schemeClr>
              </a:buClr>
            </a:pPr>
            <a:r>
              <a:rPr lang="en-US" dirty="0"/>
              <a:t>Diarrhea</a:t>
            </a:r>
          </a:p>
        </p:txBody>
      </p:sp>
      <p:sp>
        <p:nvSpPr>
          <p:cNvPr id="6" name="Text Placeholder 5">
            <a:extLst>
              <a:ext uri="{FF2B5EF4-FFF2-40B4-BE49-F238E27FC236}">
                <a16:creationId xmlns:a16="http://schemas.microsoft.com/office/drawing/2014/main" id="{5CE64216-9CE4-4D9A-8B5B-9C04A681F6F9}"/>
              </a:ext>
            </a:extLst>
          </p:cNvPr>
          <p:cNvSpPr>
            <a:spLocks noGrp="1"/>
          </p:cNvSpPr>
          <p:nvPr>
            <p:ph type="body" sz="quarter" idx="3"/>
          </p:nvPr>
        </p:nvSpPr>
        <p:spPr>
          <a:xfrm>
            <a:off x="7104927" y="2268260"/>
            <a:ext cx="5087073" cy="553373"/>
          </a:xfrm>
        </p:spPr>
        <p:txBody>
          <a:bodyPr/>
          <a:lstStyle/>
          <a:p>
            <a:r>
              <a:rPr lang="en-US" dirty="0">
                <a:solidFill>
                  <a:schemeClr val="accent3">
                    <a:lumMod val="50000"/>
                  </a:schemeClr>
                </a:solidFill>
              </a:rPr>
              <a:t>Measurement Options</a:t>
            </a:r>
          </a:p>
        </p:txBody>
      </p:sp>
      <p:graphicFrame>
        <p:nvGraphicFramePr>
          <p:cNvPr id="7" name="Table 7">
            <a:extLst>
              <a:ext uri="{FF2B5EF4-FFF2-40B4-BE49-F238E27FC236}">
                <a16:creationId xmlns:a16="http://schemas.microsoft.com/office/drawing/2014/main" id="{A9C7753C-A202-EE79-39EF-11F42E0236EF}"/>
              </a:ext>
            </a:extLst>
          </p:cNvPr>
          <p:cNvGraphicFramePr>
            <a:graphicFrameLocks noGrp="1"/>
          </p:cNvGraphicFramePr>
          <p:nvPr>
            <p:extLst>
              <p:ext uri="{D42A27DB-BD31-4B8C-83A1-F6EECF244321}">
                <p14:modId xmlns:p14="http://schemas.microsoft.com/office/powerpoint/2010/main" val="1122801717"/>
              </p:ext>
            </p:extLst>
          </p:nvPr>
        </p:nvGraphicFramePr>
        <p:xfrm>
          <a:off x="6096000" y="3159621"/>
          <a:ext cx="4856584" cy="2763520"/>
        </p:xfrm>
        <a:graphic>
          <a:graphicData uri="http://schemas.openxmlformats.org/drawingml/2006/table">
            <a:tbl>
              <a:tblPr firstRow="1" bandRow="1">
                <a:tableStyleId>{5C22544A-7EE6-4342-B048-85BDC9FD1C3A}</a:tableStyleId>
              </a:tblPr>
              <a:tblGrid>
                <a:gridCol w="2428292">
                  <a:extLst>
                    <a:ext uri="{9D8B030D-6E8A-4147-A177-3AD203B41FA5}">
                      <a16:colId xmlns:a16="http://schemas.microsoft.com/office/drawing/2014/main" val="3026356218"/>
                    </a:ext>
                  </a:extLst>
                </a:gridCol>
                <a:gridCol w="2428292">
                  <a:extLst>
                    <a:ext uri="{9D8B030D-6E8A-4147-A177-3AD203B41FA5}">
                      <a16:colId xmlns:a16="http://schemas.microsoft.com/office/drawing/2014/main" val="3331384063"/>
                    </a:ext>
                  </a:extLst>
                </a:gridCol>
              </a:tblGrid>
              <a:tr h="370840">
                <a:tc>
                  <a:txBody>
                    <a:bodyPr/>
                    <a:lstStyle/>
                    <a:p>
                      <a:r>
                        <a:rPr lang="en-US"/>
                        <a:t>Test</a:t>
                      </a:r>
                    </a:p>
                  </a:txBody>
                  <a:tcPr/>
                </a:tc>
                <a:tc>
                  <a:txBody>
                    <a:bodyPr/>
                    <a:lstStyle/>
                    <a:p>
                      <a:r>
                        <a:rPr lang="en-US"/>
                        <a:t>Price</a:t>
                      </a:r>
                    </a:p>
                  </a:txBody>
                  <a:tcPr/>
                </a:tc>
                <a:extLst>
                  <a:ext uri="{0D108BD9-81ED-4DB2-BD59-A6C34878D82A}">
                    <a16:rowId xmlns:a16="http://schemas.microsoft.com/office/drawing/2014/main" val="272012490"/>
                  </a:ext>
                </a:extLst>
              </a:tr>
              <a:tr h="370840">
                <a:tc>
                  <a:txBody>
                    <a:bodyPr/>
                    <a:lstStyle/>
                    <a:p>
                      <a:r>
                        <a:rPr lang="en-US"/>
                        <a:t>Chemistry analyzer</a:t>
                      </a:r>
                    </a:p>
                  </a:txBody>
                  <a:tcPr/>
                </a:tc>
                <a:tc>
                  <a:txBody>
                    <a:bodyPr/>
                    <a:lstStyle/>
                    <a:p>
                      <a:r>
                        <a:rPr lang="en-US"/>
                        <a:t>$55/test</a:t>
                      </a:r>
                    </a:p>
                  </a:txBody>
                  <a:tcPr/>
                </a:tc>
                <a:extLst>
                  <a:ext uri="{0D108BD9-81ED-4DB2-BD59-A6C34878D82A}">
                    <a16:rowId xmlns:a16="http://schemas.microsoft.com/office/drawing/2014/main" val="3969655614"/>
                  </a:ext>
                </a:extLst>
              </a:tr>
              <a:tr h="370840">
                <a:tc>
                  <a:txBody>
                    <a:bodyPr/>
                    <a:lstStyle/>
                    <a:p>
                      <a:r>
                        <a:rPr lang="en-US"/>
                        <a:t>ICU machine</a:t>
                      </a:r>
                    </a:p>
                  </a:txBody>
                  <a:tcPr/>
                </a:tc>
                <a:tc>
                  <a:txBody>
                    <a:bodyPr/>
                    <a:lstStyle/>
                    <a:p>
                      <a:r>
                        <a:rPr lang="en-US" dirty="0"/>
                        <a:t>$40/test</a:t>
                      </a:r>
                    </a:p>
                  </a:txBody>
                  <a:tcPr/>
                </a:tc>
                <a:extLst>
                  <a:ext uri="{0D108BD9-81ED-4DB2-BD59-A6C34878D82A}">
                    <a16:rowId xmlns:a16="http://schemas.microsoft.com/office/drawing/2014/main" val="3849150213"/>
                  </a:ext>
                </a:extLst>
              </a:tr>
              <a:tr h="370840">
                <a:tc>
                  <a:txBody>
                    <a:bodyPr/>
                    <a:lstStyle/>
                    <a:p>
                      <a:r>
                        <a:rPr lang="en-US" dirty="0"/>
                        <a:t>POC glucometer</a:t>
                      </a:r>
                    </a:p>
                  </a:txBody>
                  <a:tcPr/>
                </a:tc>
                <a:tc>
                  <a:txBody>
                    <a:bodyPr/>
                    <a:lstStyle/>
                    <a:p>
                      <a:r>
                        <a:rPr lang="en-US"/>
                        <a:t>$7/test</a:t>
                      </a:r>
                    </a:p>
                  </a:txBody>
                  <a:tcPr/>
                </a:tc>
                <a:extLst>
                  <a:ext uri="{0D108BD9-81ED-4DB2-BD59-A6C34878D82A}">
                    <a16:rowId xmlns:a16="http://schemas.microsoft.com/office/drawing/2014/main" val="53371710"/>
                  </a:ext>
                </a:extLst>
              </a:tr>
              <a:tr h="370840">
                <a:tc>
                  <a:txBody>
                    <a:bodyPr/>
                    <a:lstStyle/>
                    <a:p>
                      <a:r>
                        <a:rPr lang="en-US" dirty="0"/>
                        <a:t>Freestyle Libre (CGMS)                               Sensor</a:t>
                      </a:r>
                    </a:p>
                  </a:txBody>
                  <a:tcPr/>
                </a:tc>
                <a:tc>
                  <a:txBody>
                    <a:bodyPr/>
                    <a:lstStyle/>
                    <a:p>
                      <a:r>
                        <a:rPr lang="en-US" dirty="0"/>
                        <a:t>$94/14 days </a:t>
                      </a:r>
                      <a:r>
                        <a:rPr lang="en-US" dirty="0">
                          <a:sym typeface="Wingdings" panose="05000000000000000000" pitchFamily="2" charset="2"/>
                        </a:rPr>
                        <a:t> $7/day</a:t>
                      </a:r>
                      <a:endParaRPr lang="en-US" dirty="0"/>
                    </a:p>
                  </a:txBody>
                  <a:tcPr/>
                </a:tc>
                <a:extLst>
                  <a:ext uri="{0D108BD9-81ED-4DB2-BD59-A6C34878D82A}">
                    <a16:rowId xmlns:a16="http://schemas.microsoft.com/office/drawing/2014/main" val="364450736"/>
                  </a:ext>
                </a:extLst>
              </a:tr>
              <a:tr h="370840">
                <a:tc>
                  <a:txBody>
                    <a:bodyPr/>
                    <a:lstStyle/>
                    <a:p>
                      <a:r>
                        <a:rPr lang="en-US" dirty="0"/>
                        <a:t>Freestyle Libre (CGMS) Reader</a:t>
                      </a:r>
                    </a:p>
                  </a:txBody>
                  <a:tcPr/>
                </a:tc>
                <a:tc>
                  <a:txBody>
                    <a:bodyPr/>
                    <a:lstStyle/>
                    <a:p>
                      <a:r>
                        <a:rPr lang="en-US" dirty="0"/>
                        <a:t>$0 or $107</a:t>
                      </a:r>
                    </a:p>
                  </a:txBody>
                  <a:tcPr/>
                </a:tc>
                <a:extLst>
                  <a:ext uri="{0D108BD9-81ED-4DB2-BD59-A6C34878D82A}">
                    <a16:rowId xmlns:a16="http://schemas.microsoft.com/office/drawing/2014/main" val="2448646042"/>
                  </a:ext>
                </a:extLst>
              </a:tr>
            </a:tbl>
          </a:graphicData>
        </a:graphic>
      </p:graphicFrame>
      <p:pic>
        <p:nvPicPr>
          <p:cNvPr id="8" name="Picture 7">
            <a:extLst>
              <a:ext uri="{FF2B5EF4-FFF2-40B4-BE49-F238E27FC236}">
                <a16:creationId xmlns:a16="http://schemas.microsoft.com/office/drawing/2014/main" id="{71379223-995E-9412-F6F4-9B6B225C2840}"/>
              </a:ext>
            </a:extLst>
          </p:cNvPr>
          <p:cNvPicPr>
            <a:picLocks noChangeAspect="1"/>
          </p:cNvPicPr>
          <p:nvPr/>
        </p:nvPicPr>
        <p:blipFill>
          <a:blip r:embed="rId3"/>
          <a:stretch>
            <a:fillRect/>
          </a:stretch>
        </p:blipFill>
        <p:spPr>
          <a:xfrm>
            <a:off x="825286" y="3954198"/>
            <a:ext cx="4668947" cy="2623004"/>
          </a:xfrm>
          <a:prstGeom prst="rect">
            <a:avLst/>
          </a:prstGeom>
          <a:effectLst>
            <a:softEdge rad="228600"/>
          </a:effectLst>
        </p:spPr>
      </p:pic>
    </p:spTree>
    <p:extLst>
      <p:ext uri="{BB962C8B-B14F-4D97-AF65-F5344CB8AC3E}">
        <p14:creationId xmlns:p14="http://schemas.microsoft.com/office/powerpoint/2010/main" val="263014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9109-9AEE-7B2C-7785-EDE6524A6507}"/>
              </a:ext>
            </a:extLst>
          </p:cNvPr>
          <p:cNvSpPr>
            <a:spLocks noGrp="1"/>
          </p:cNvSpPr>
          <p:nvPr>
            <p:ph type="title"/>
          </p:nvPr>
        </p:nvSpPr>
        <p:spPr/>
        <p:txBody>
          <a:bodyPr/>
          <a:lstStyle/>
          <a:p>
            <a:r>
              <a:rPr lang="en-US"/>
              <a:t>Hypothesis </a:t>
            </a:r>
          </a:p>
        </p:txBody>
      </p:sp>
      <p:sp>
        <p:nvSpPr>
          <p:cNvPr id="3" name="Content Placeholder 2">
            <a:extLst>
              <a:ext uri="{FF2B5EF4-FFF2-40B4-BE49-F238E27FC236}">
                <a16:creationId xmlns:a16="http://schemas.microsoft.com/office/drawing/2014/main" id="{2140D36A-25F1-28CC-AFB8-7B6282E73510}"/>
              </a:ext>
            </a:extLst>
          </p:cNvPr>
          <p:cNvSpPr>
            <a:spLocks noGrp="1"/>
          </p:cNvSpPr>
          <p:nvPr>
            <p:ph idx="1"/>
          </p:nvPr>
        </p:nvSpPr>
        <p:spPr>
          <a:xfrm>
            <a:off x="1889302" y="2142859"/>
            <a:ext cx="8413396" cy="951459"/>
          </a:xfrm>
        </p:spPr>
        <p:txBody>
          <a:bodyPr>
            <a:normAutofit/>
          </a:bodyPr>
          <a:lstStyle/>
          <a:p>
            <a:pPr marL="0" indent="0" algn="ctr">
              <a:buNone/>
            </a:pPr>
            <a:r>
              <a:rPr lang="en-US" sz="2100" dirty="0"/>
              <a:t>Glucose measurements determined by Freestyle Libre will be similar to those determined by the chemistry analyzer </a:t>
            </a:r>
          </a:p>
        </p:txBody>
      </p:sp>
      <p:sp>
        <p:nvSpPr>
          <p:cNvPr id="4" name="Rectangle 3">
            <a:extLst>
              <a:ext uri="{FF2B5EF4-FFF2-40B4-BE49-F238E27FC236}">
                <a16:creationId xmlns:a16="http://schemas.microsoft.com/office/drawing/2014/main" id="{2DE63C6A-7327-11E1-0C79-6BAEA36086BD}"/>
              </a:ext>
            </a:extLst>
          </p:cNvPr>
          <p:cNvSpPr/>
          <p:nvPr/>
        </p:nvSpPr>
        <p:spPr>
          <a:xfrm>
            <a:off x="633505" y="4087906"/>
            <a:ext cx="4520881" cy="2318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determine the accuracy of a CGMS by comparing glucose concentrations measured over time as determined by the CGMS, the ICU machine, and the POC glucometer as compared to the chemistry analyzer in normoglycemic, hypoglycemic, and hyperglycemic goats and calves</a:t>
            </a:r>
            <a:endParaRPr lang="en-US" dirty="0"/>
          </a:p>
        </p:txBody>
      </p:sp>
      <p:sp>
        <p:nvSpPr>
          <p:cNvPr id="5" name="Rectangle 4">
            <a:extLst>
              <a:ext uri="{FF2B5EF4-FFF2-40B4-BE49-F238E27FC236}">
                <a16:creationId xmlns:a16="http://schemas.microsoft.com/office/drawing/2014/main" id="{A1612691-C3F0-4ECE-4484-1AA23A3947DB}"/>
              </a:ext>
            </a:extLst>
          </p:cNvPr>
          <p:cNvSpPr/>
          <p:nvPr/>
        </p:nvSpPr>
        <p:spPr>
          <a:xfrm>
            <a:off x="7037615" y="4087906"/>
            <a:ext cx="4520881" cy="2318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determine the correlation among the glucose concentrations as determined by the CGMS, the chemistry analyzer, the ICU machine, and the POC glucometer in normoglycemic, induced hypoglycemic, and  hyperglycemic goats and calves</a:t>
            </a:r>
          </a:p>
        </p:txBody>
      </p:sp>
      <p:sp>
        <p:nvSpPr>
          <p:cNvPr id="8" name="TextBox 7">
            <a:extLst>
              <a:ext uri="{FF2B5EF4-FFF2-40B4-BE49-F238E27FC236}">
                <a16:creationId xmlns:a16="http://schemas.microsoft.com/office/drawing/2014/main" id="{6E84DF11-BB27-3553-3729-911804B7F476}"/>
              </a:ext>
            </a:extLst>
          </p:cNvPr>
          <p:cNvSpPr txBox="1"/>
          <p:nvPr/>
        </p:nvSpPr>
        <p:spPr>
          <a:xfrm>
            <a:off x="796204" y="3521221"/>
            <a:ext cx="4195482" cy="430887"/>
          </a:xfrm>
          <a:prstGeom prst="rect">
            <a:avLst/>
          </a:prstGeom>
          <a:noFill/>
        </p:spPr>
        <p:txBody>
          <a:bodyPr wrap="square" rtlCol="0">
            <a:spAutoFit/>
          </a:bodyPr>
          <a:lstStyle/>
          <a:p>
            <a:pPr algn="ctr"/>
            <a:r>
              <a:rPr lang="en-US" sz="2200" dirty="0">
                <a:solidFill>
                  <a:schemeClr val="accent3">
                    <a:lumMod val="50000"/>
                  </a:schemeClr>
                </a:solidFill>
              </a:rPr>
              <a:t>Objective 1</a:t>
            </a:r>
          </a:p>
        </p:txBody>
      </p:sp>
      <p:sp>
        <p:nvSpPr>
          <p:cNvPr id="9" name="TextBox 8">
            <a:extLst>
              <a:ext uri="{FF2B5EF4-FFF2-40B4-BE49-F238E27FC236}">
                <a16:creationId xmlns:a16="http://schemas.microsoft.com/office/drawing/2014/main" id="{28EC406A-552C-9938-7DCF-05A47E843308}"/>
              </a:ext>
            </a:extLst>
          </p:cNvPr>
          <p:cNvSpPr txBox="1"/>
          <p:nvPr/>
        </p:nvSpPr>
        <p:spPr>
          <a:xfrm>
            <a:off x="7200316" y="3521220"/>
            <a:ext cx="4195482" cy="430887"/>
          </a:xfrm>
          <a:prstGeom prst="rect">
            <a:avLst/>
          </a:prstGeom>
          <a:noFill/>
        </p:spPr>
        <p:txBody>
          <a:bodyPr wrap="square" rtlCol="0">
            <a:spAutoFit/>
          </a:bodyPr>
          <a:lstStyle/>
          <a:p>
            <a:pPr algn="ctr"/>
            <a:r>
              <a:rPr lang="en-US" sz="2200" dirty="0">
                <a:solidFill>
                  <a:schemeClr val="accent3">
                    <a:lumMod val="50000"/>
                  </a:schemeClr>
                </a:solidFill>
              </a:rPr>
              <a:t>Objective 2</a:t>
            </a:r>
          </a:p>
        </p:txBody>
      </p:sp>
    </p:spTree>
    <p:extLst>
      <p:ext uri="{BB962C8B-B14F-4D97-AF65-F5344CB8AC3E}">
        <p14:creationId xmlns:p14="http://schemas.microsoft.com/office/powerpoint/2010/main" val="165491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6F78-36B5-1639-D33A-9EF85F65E644}"/>
              </a:ext>
            </a:extLst>
          </p:cNvPr>
          <p:cNvSpPr>
            <a:spLocks noGrp="1"/>
          </p:cNvSpPr>
          <p:nvPr>
            <p:ph type="title"/>
          </p:nvPr>
        </p:nvSpPr>
        <p:spPr/>
        <p:txBody>
          <a:bodyPr/>
          <a:lstStyle/>
          <a:p>
            <a:r>
              <a:rPr lang="en-US"/>
              <a:t>Methods</a:t>
            </a:r>
          </a:p>
        </p:txBody>
      </p:sp>
      <p:sp>
        <p:nvSpPr>
          <p:cNvPr id="4" name="Text Placeholder 3">
            <a:extLst>
              <a:ext uri="{FF2B5EF4-FFF2-40B4-BE49-F238E27FC236}">
                <a16:creationId xmlns:a16="http://schemas.microsoft.com/office/drawing/2014/main" id="{4136C709-73F2-099A-0E90-9EA56F16CE1C}"/>
              </a:ext>
            </a:extLst>
          </p:cNvPr>
          <p:cNvSpPr>
            <a:spLocks noGrp="1"/>
          </p:cNvSpPr>
          <p:nvPr>
            <p:ph type="body" idx="1"/>
          </p:nvPr>
        </p:nvSpPr>
        <p:spPr/>
        <p:txBody>
          <a:bodyPr/>
          <a:lstStyle/>
          <a:p>
            <a:r>
              <a:rPr lang="en-US">
                <a:solidFill>
                  <a:schemeClr val="accent3">
                    <a:lumMod val="50000"/>
                  </a:schemeClr>
                </a:solidFill>
              </a:rPr>
              <a:t>7 Goats</a:t>
            </a:r>
          </a:p>
        </p:txBody>
      </p:sp>
      <p:sp>
        <p:nvSpPr>
          <p:cNvPr id="3" name="Content Placeholder 2">
            <a:extLst>
              <a:ext uri="{FF2B5EF4-FFF2-40B4-BE49-F238E27FC236}">
                <a16:creationId xmlns:a16="http://schemas.microsoft.com/office/drawing/2014/main" id="{FE9A415E-6D04-399B-9D10-6D9ED65EA444}"/>
              </a:ext>
            </a:extLst>
          </p:cNvPr>
          <p:cNvSpPr>
            <a:spLocks noGrp="1"/>
          </p:cNvSpPr>
          <p:nvPr>
            <p:ph sz="half" idx="2"/>
          </p:nvPr>
        </p:nvSpPr>
        <p:spPr/>
        <p:txBody>
          <a:bodyPr/>
          <a:lstStyle/>
          <a:p>
            <a:pPr>
              <a:buClr>
                <a:schemeClr val="accent3">
                  <a:lumMod val="50000"/>
                </a:schemeClr>
              </a:buClr>
            </a:pPr>
            <a:r>
              <a:rPr lang="en-US"/>
              <a:t>Female</a:t>
            </a:r>
          </a:p>
          <a:p>
            <a:pPr>
              <a:buClr>
                <a:schemeClr val="accent3">
                  <a:lumMod val="50000"/>
                </a:schemeClr>
              </a:buClr>
            </a:pPr>
            <a:r>
              <a:rPr lang="en-US"/>
              <a:t>13-14 months old</a:t>
            </a:r>
          </a:p>
          <a:p>
            <a:pPr>
              <a:buClr>
                <a:schemeClr val="accent3">
                  <a:lumMod val="50000"/>
                </a:schemeClr>
              </a:buClr>
            </a:pPr>
            <a:r>
              <a:rPr lang="en-US"/>
              <a:t>63-73 kg</a:t>
            </a:r>
          </a:p>
          <a:p>
            <a:pPr>
              <a:buClr>
                <a:schemeClr val="accent3">
                  <a:lumMod val="50000"/>
                </a:schemeClr>
              </a:buClr>
            </a:pPr>
            <a:r>
              <a:rPr lang="en-US"/>
              <a:t>3 </a:t>
            </a:r>
            <a:r>
              <a:rPr lang="en-US" err="1"/>
              <a:t>Saanen</a:t>
            </a:r>
            <a:endParaRPr lang="en-US"/>
          </a:p>
          <a:p>
            <a:pPr>
              <a:buClr>
                <a:schemeClr val="accent3">
                  <a:lumMod val="50000"/>
                </a:schemeClr>
              </a:buClr>
            </a:pPr>
            <a:r>
              <a:rPr lang="en-US"/>
              <a:t>2 Alpine</a:t>
            </a:r>
          </a:p>
          <a:p>
            <a:pPr>
              <a:buClr>
                <a:schemeClr val="accent3">
                  <a:lumMod val="50000"/>
                </a:schemeClr>
              </a:buClr>
            </a:pPr>
            <a:r>
              <a:rPr lang="en-US"/>
              <a:t>2 </a:t>
            </a:r>
            <a:r>
              <a:rPr lang="en-US" err="1"/>
              <a:t>Lamancha</a:t>
            </a:r>
            <a:r>
              <a:rPr lang="en-US"/>
              <a:t> x Alpine</a:t>
            </a:r>
          </a:p>
          <a:p>
            <a:endParaRPr lang="en-US"/>
          </a:p>
          <a:p>
            <a:endParaRPr lang="en-US"/>
          </a:p>
        </p:txBody>
      </p:sp>
      <p:sp>
        <p:nvSpPr>
          <p:cNvPr id="5" name="Text Placeholder 4">
            <a:extLst>
              <a:ext uri="{FF2B5EF4-FFF2-40B4-BE49-F238E27FC236}">
                <a16:creationId xmlns:a16="http://schemas.microsoft.com/office/drawing/2014/main" id="{2F3893D6-7EF4-9804-ACCA-8A23742D6D9F}"/>
              </a:ext>
            </a:extLst>
          </p:cNvPr>
          <p:cNvSpPr>
            <a:spLocks noGrp="1"/>
          </p:cNvSpPr>
          <p:nvPr>
            <p:ph type="body" sz="quarter" idx="3"/>
          </p:nvPr>
        </p:nvSpPr>
        <p:spPr>
          <a:xfrm>
            <a:off x="7086600" y="2233524"/>
            <a:ext cx="2161051" cy="553373"/>
          </a:xfrm>
        </p:spPr>
        <p:txBody>
          <a:bodyPr/>
          <a:lstStyle/>
          <a:p>
            <a:r>
              <a:rPr lang="en-US">
                <a:solidFill>
                  <a:schemeClr val="accent3">
                    <a:lumMod val="50000"/>
                  </a:schemeClr>
                </a:solidFill>
              </a:rPr>
              <a:t>7 Calves</a:t>
            </a:r>
          </a:p>
        </p:txBody>
      </p:sp>
      <p:sp>
        <p:nvSpPr>
          <p:cNvPr id="6" name="Content Placeholder 5">
            <a:extLst>
              <a:ext uri="{FF2B5EF4-FFF2-40B4-BE49-F238E27FC236}">
                <a16:creationId xmlns:a16="http://schemas.microsoft.com/office/drawing/2014/main" id="{9E320B2E-551C-E0B9-0CBF-55F473DB8BFD}"/>
              </a:ext>
            </a:extLst>
          </p:cNvPr>
          <p:cNvSpPr>
            <a:spLocks noGrp="1"/>
          </p:cNvSpPr>
          <p:nvPr>
            <p:ph sz="quarter" idx="4"/>
          </p:nvPr>
        </p:nvSpPr>
        <p:spPr>
          <a:xfrm>
            <a:off x="6784471" y="2926051"/>
            <a:ext cx="4826335" cy="2934999"/>
          </a:xfrm>
        </p:spPr>
        <p:txBody>
          <a:bodyPr/>
          <a:lstStyle/>
          <a:p>
            <a:pPr>
              <a:buClr>
                <a:schemeClr val="accent3">
                  <a:lumMod val="50000"/>
                </a:schemeClr>
              </a:buClr>
            </a:pPr>
            <a:r>
              <a:rPr lang="en-US" dirty="0"/>
              <a:t>Male </a:t>
            </a:r>
          </a:p>
          <a:p>
            <a:pPr>
              <a:buClr>
                <a:schemeClr val="accent3">
                  <a:lumMod val="50000"/>
                </a:schemeClr>
              </a:buClr>
            </a:pPr>
            <a:r>
              <a:rPr lang="en-US" dirty="0"/>
              <a:t>&lt;2 weeks old</a:t>
            </a:r>
          </a:p>
          <a:p>
            <a:pPr>
              <a:buClr>
                <a:schemeClr val="accent3">
                  <a:lumMod val="50000"/>
                </a:schemeClr>
              </a:buClr>
            </a:pPr>
            <a:r>
              <a:rPr lang="en-US" dirty="0"/>
              <a:t>Jersey</a:t>
            </a:r>
          </a:p>
        </p:txBody>
      </p:sp>
      <p:pic>
        <p:nvPicPr>
          <p:cNvPr id="9" name="Picture 9">
            <a:extLst>
              <a:ext uri="{FF2B5EF4-FFF2-40B4-BE49-F238E27FC236}">
                <a16:creationId xmlns:a16="http://schemas.microsoft.com/office/drawing/2014/main" id="{F3F8F432-C2C8-8065-A687-96C37D2785DE}"/>
              </a:ext>
            </a:extLst>
          </p:cNvPr>
          <p:cNvPicPr>
            <a:picLocks noChangeAspect="1"/>
          </p:cNvPicPr>
          <p:nvPr/>
        </p:nvPicPr>
        <p:blipFill>
          <a:blip r:embed="rId3"/>
          <a:stretch>
            <a:fillRect/>
          </a:stretch>
        </p:blipFill>
        <p:spPr>
          <a:xfrm>
            <a:off x="2851042" y="3019386"/>
            <a:ext cx="3366666" cy="1951146"/>
          </a:xfrm>
          <a:prstGeom prst="rect">
            <a:avLst/>
          </a:prstGeom>
        </p:spPr>
      </p:pic>
      <p:pic>
        <p:nvPicPr>
          <p:cNvPr id="10" name="Picture 10">
            <a:extLst>
              <a:ext uri="{FF2B5EF4-FFF2-40B4-BE49-F238E27FC236}">
                <a16:creationId xmlns:a16="http://schemas.microsoft.com/office/drawing/2014/main" id="{D0CAC08B-C327-9181-F187-32CF8DDA8E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66112" y="2926051"/>
            <a:ext cx="2053224" cy="2737631"/>
          </a:xfrm>
          <a:prstGeom prst="rect">
            <a:avLst/>
          </a:prstGeom>
        </p:spPr>
      </p:pic>
    </p:spTree>
    <p:extLst>
      <p:ext uri="{BB962C8B-B14F-4D97-AF65-F5344CB8AC3E}">
        <p14:creationId xmlns:p14="http://schemas.microsoft.com/office/powerpoint/2010/main" val="208888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8A49F-F078-71B1-0C5A-41DAF641A7C4}"/>
              </a:ext>
            </a:extLst>
          </p:cNvPr>
          <p:cNvSpPr>
            <a:spLocks noGrp="1"/>
          </p:cNvSpPr>
          <p:nvPr>
            <p:ph type="title"/>
          </p:nvPr>
        </p:nvSpPr>
        <p:spPr/>
        <p:txBody>
          <a:bodyPr/>
          <a:lstStyle/>
          <a:p>
            <a:r>
              <a:rPr lang="en-US"/>
              <a:t>Methods</a:t>
            </a:r>
          </a:p>
        </p:txBody>
      </p:sp>
      <p:pic>
        <p:nvPicPr>
          <p:cNvPr id="5" name="Picture 4" descr="Text&#10;&#10;Description automatically generated">
            <a:extLst>
              <a:ext uri="{FF2B5EF4-FFF2-40B4-BE49-F238E27FC236}">
                <a16:creationId xmlns:a16="http://schemas.microsoft.com/office/drawing/2014/main" id="{F521B891-F22C-46E0-9539-9768D8518DE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10337" y="2397160"/>
            <a:ext cx="3242832" cy="1703644"/>
          </a:xfrm>
          <a:prstGeom prst="rect">
            <a:avLst/>
          </a:prstGeom>
        </p:spPr>
      </p:pic>
      <p:pic>
        <p:nvPicPr>
          <p:cNvPr id="7" name="Picture 6" descr="A picture containing text, floor, indoor, cup&#10;&#10;Description automatically generated">
            <a:extLst>
              <a:ext uri="{FF2B5EF4-FFF2-40B4-BE49-F238E27FC236}">
                <a16:creationId xmlns:a16="http://schemas.microsoft.com/office/drawing/2014/main" id="{9D7066AE-6368-3453-EE24-795E0425117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009229" y="2397160"/>
            <a:ext cx="2448716" cy="1703644"/>
          </a:xfrm>
          <a:prstGeom prst="rect">
            <a:avLst/>
          </a:prstGeom>
        </p:spPr>
      </p:pic>
      <p:pic>
        <p:nvPicPr>
          <p:cNvPr id="9" name="Picture 8" descr="A picture containing person, indoor, child, blue&#10;&#10;Description automatically generated">
            <a:extLst>
              <a:ext uri="{FF2B5EF4-FFF2-40B4-BE49-F238E27FC236}">
                <a16:creationId xmlns:a16="http://schemas.microsoft.com/office/drawing/2014/main" id="{4636E38B-037A-5B13-DF62-EE2D67AAE8E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514005" y="2397160"/>
            <a:ext cx="2146846" cy="1697729"/>
          </a:xfrm>
          <a:prstGeom prst="rect">
            <a:avLst/>
          </a:prstGeom>
        </p:spPr>
      </p:pic>
      <p:pic>
        <p:nvPicPr>
          <p:cNvPr id="11" name="Picture 10" descr="A close up of a bird&#10;&#10;Description automatically generated with low confidence">
            <a:extLst>
              <a:ext uri="{FF2B5EF4-FFF2-40B4-BE49-F238E27FC236}">
                <a16:creationId xmlns:a16="http://schemas.microsoft.com/office/drawing/2014/main" id="{903B7915-6CF8-43AA-A428-63D57A8FD0E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35909" y="4400136"/>
            <a:ext cx="2871495" cy="1914330"/>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118F8FAC-9ED5-EFDB-F54B-4401A35CF8F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2947" y="4400136"/>
            <a:ext cx="2871495" cy="1914330"/>
          </a:xfrm>
          <a:prstGeom prst="rect">
            <a:avLst/>
          </a:prstGeom>
        </p:spPr>
      </p:pic>
      <p:sp>
        <p:nvSpPr>
          <p:cNvPr id="15" name="TextBox 14">
            <a:extLst>
              <a:ext uri="{FF2B5EF4-FFF2-40B4-BE49-F238E27FC236}">
                <a16:creationId xmlns:a16="http://schemas.microsoft.com/office/drawing/2014/main" id="{8659D521-019F-CED6-F5B3-3124AB087F40}"/>
              </a:ext>
            </a:extLst>
          </p:cNvPr>
          <p:cNvSpPr txBox="1"/>
          <p:nvPr/>
        </p:nvSpPr>
        <p:spPr>
          <a:xfrm>
            <a:off x="581192" y="4291033"/>
            <a:ext cx="3393649" cy="646331"/>
          </a:xfrm>
          <a:prstGeom prst="rect">
            <a:avLst/>
          </a:prstGeom>
          <a:noFill/>
        </p:spPr>
        <p:txBody>
          <a:bodyPr wrap="square" rtlCol="0">
            <a:spAutoFit/>
          </a:bodyPr>
          <a:lstStyle/>
          <a:p>
            <a:pPr marL="285750" indent="-285750">
              <a:buClr>
                <a:schemeClr val="accent3">
                  <a:lumMod val="50000"/>
                </a:schemeClr>
              </a:buClr>
              <a:buFont typeface="Wingdings" panose="05000000000000000000" pitchFamily="2" charset="2"/>
              <a:buChar char="§"/>
            </a:pPr>
            <a:endParaRPr lang="en-US"/>
          </a:p>
          <a:p>
            <a:endParaRPr lang="en-US"/>
          </a:p>
        </p:txBody>
      </p:sp>
      <p:sp>
        <p:nvSpPr>
          <p:cNvPr id="17" name="TextBox 16">
            <a:extLst>
              <a:ext uri="{FF2B5EF4-FFF2-40B4-BE49-F238E27FC236}">
                <a16:creationId xmlns:a16="http://schemas.microsoft.com/office/drawing/2014/main" id="{A512A87F-5669-EE90-9F2D-FA51AEF12A56}"/>
              </a:ext>
            </a:extLst>
          </p:cNvPr>
          <p:cNvSpPr txBox="1"/>
          <p:nvPr/>
        </p:nvSpPr>
        <p:spPr>
          <a:xfrm>
            <a:off x="732452" y="2516281"/>
            <a:ext cx="2276670" cy="430887"/>
          </a:xfrm>
          <a:prstGeom prst="rect">
            <a:avLst/>
          </a:prstGeom>
          <a:noFill/>
        </p:spPr>
        <p:txBody>
          <a:bodyPr wrap="square">
            <a:spAutoFit/>
          </a:bodyPr>
          <a:lstStyle/>
          <a:p>
            <a:r>
              <a:rPr lang="en-US" sz="2200">
                <a:solidFill>
                  <a:schemeClr val="accent3">
                    <a:lumMod val="50000"/>
                  </a:schemeClr>
                </a:solidFill>
              </a:rPr>
              <a:t>CGMS Features</a:t>
            </a:r>
            <a:endParaRPr lang="en-US" sz="2200"/>
          </a:p>
        </p:txBody>
      </p:sp>
      <p:sp>
        <p:nvSpPr>
          <p:cNvPr id="19" name="TextBox 18">
            <a:extLst>
              <a:ext uri="{FF2B5EF4-FFF2-40B4-BE49-F238E27FC236}">
                <a16:creationId xmlns:a16="http://schemas.microsoft.com/office/drawing/2014/main" id="{A361EA40-1EE6-91B3-4699-1A0494430FF8}"/>
              </a:ext>
            </a:extLst>
          </p:cNvPr>
          <p:cNvSpPr txBox="1"/>
          <p:nvPr/>
        </p:nvSpPr>
        <p:spPr>
          <a:xfrm>
            <a:off x="561178" y="3178343"/>
            <a:ext cx="3093099" cy="1477328"/>
          </a:xfrm>
          <a:prstGeom prst="rect">
            <a:avLst/>
          </a:prstGeom>
          <a:noFill/>
        </p:spPr>
        <p:txBody>
          <a:bodyPr wrap="square">
            <a:spAutoFit/>
          </a:bodyPr>
          <a:lstStyle/>
          <a:p>
            <a:pPr marL="285750" indent="-285750">
              <a:buClr>
                <a:schemeClr val="accent3">
                  <a:lumMod val="50000"/>
                </a:schemeClr>
              </a:buClr>
              <a:buFont typeface="Wingdings" panose="05000000000000000000" pitchFamily="2" charset="2"/>
              <a:buChar char="§"/>
            </a:pPr>
            <a:r>
              <a:rPr lang="en-US" dirty="0">
                <a:solidFill>
                  <a:schemeClr val="tx2"/>
                </a:solidFill>
              </a:rPr>
              <a:t>14 day use</a:t>
            </a:r>
          </a:p>
          <a:p>
            <a:pPr marL="285750" indent="-285750">
              <a:buClr>
                <a:schemeClr val="accent3">
                  <a:lumMod val="50000"/>
                </a:schemeClr>
              </a:buClr>
              <a:buFont typeface="Wingdings" panose="05000000000000000000" pitchFamily="2" charset="2"/>
              <a:buChar char="§"/>
            </a:pPr>
            <a:endParaRPr lang="en-US" dirty="0">
              <a:solidFill>
                <a:schemeClr val="tx2"/>
              </a:solidFill>
            </a:endParaRPr>
          </a:p>
          <a:p>
            <a:pPr marL="285750" indent="-285750">
              <a:buClr>
                <a:schemeClr val="accent3">
                  <a:lumMod val="50000"/>
                </a:schemeClr>
              </a:buClr>
              <a:buFont typeface="Wingdings" panose="05000000000000000000" pitchFamily="2" charset="2"/>
              <a:buChar char="§"/>
            </a:pPr>
            <a:r>
              <a:rPr lang="en-US" dirty="0">
                <a:solidFill>
                  <a:schemeClr val="tx2"/>
                </a:solidFill>
              </a:rPr>
              <a:t>Unlimited glucose readings</a:t>
            </a:r>
          </a:p>
          <a:p>
            <a:pPr>
              <a:buClr>
                <a:schemeClr val="accent3">
                  <a:lumMod val="50000"/>
                </a:schemeClr>
              </a:buClr>
            </a:pPr>
            <a:endParaRPr lang="en-US" dirty="0">
              <a:solidFill>
                <a:schemeClr val="tx2"/>
              </a:solidFill>
            </a:endParaRPr>
          </a:p>
          <a:p>
            <a:pPr marL="285750" indent="-285750">
              <a:buClr>
                <a:schemeClr val="accent3">
                  <a:lumMod val="50000"/>
                </a:schemeClr>
              </a:buClr>
              <a:buFont typeface="Wingdings" panose="05000000000000000000" pitchFamily="2" charset="2"/>
              <a:buChar char="§"/>
            </a:pPr>
            <a:r>
              <a:rPr lang="en-US" dirty="0">
                <a:solidFill>
                  <a:schemeClr val="tx2"/>
                </a:solidFill>
              </a:rPr>
              <a:t>No blood draw </a:t>
            </a:r>
          </a:p>
        </p:txBody>
      </p:sp>
    </p:spTree>
    <p:extLst>
      <p:ext uri="{BB962C8B-B14F-4D97-AF65-F5344CB8AC3E}">
        <p14:creationId xmlns:p14="http://schemas.microsoft.com/office/powerpoint/2010/main" val="49922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C59C-3A03-CA03-9501-F40BEEEBA36A}"/>
              </a:ext>
            </a:extLst>
          </p:cNvPr>
          <p:cNvSpPr>
            <a:spLocks noGrp="1"/>
          </p:cNvSpPr>
          <p:nvPr>
            <p:ph type="title"/>
          </p:nvPr>
        </p:nvSpPr>
        <p:spPr/>
        <p:txBody>
          <a:bodyPr/>
          <a:lstStyle/>
          <a:p>
            <a:r>
              <a:rPr lang="en-US"/>
              <a:t>Methods</a:t>
            </a:r>
          </a:p>
        </p:txBody>
      </p:sp>
      <p:graphicFrame>
        <p:nvGraphicFramePr>
          <p:cNvPr id="8" name="Table 8">
            <a:extLst>
              <a:ext uri="{FF2B5EF4-FFF2-40B4-BE49-F238E27FC236}">
                <a16:creationId xmlns:a16="http://schemas.microsoft.com/office/drawing/2014/main" id="{7FCFA5DB-0C0E-CDAB-CCE8-05F6E4DE9BC9}"/>
              </a:ext>
            </a:extLst>
          </p:cNvPr>
          <p:cNvGraphicFramePr>
            <a:graphicFrameLocks noGrp="1"/>
          </p:cNvGraphicFramePr>
          <p:nvPr>
            <p:extLst>
              <p:ext uri="{D42A27DB-BD31-4B8C-83A1-F6EECF244321}">
                <p14:modId xmlns:p14="http://schemas.microsoft.com/office/powerpoint/2010/main" val="450273508"/>
              </p:ext>
            </p:extLst>
          </p:nvPr>
        </p:nvGraphicFramePr>
        <p:xfrm>
          <a:off x="3234486" y="2489764"/>
          <a:ext cx="8306622" cy="395824"/>
        </p:xfrm>
        <a:graphic>
          <a:graphicData uri="http://schemas.openxmlformats.org/drawingml/2006/table">
            <a:tbl>
              <a:tblPr>
                <a:tableStyleId>{5C22544A-7EE6-4342-B048-85BDC9FD1C3A}</a:tableStyleId>
              </a:tblPr>
              <a:tblGrid>
                <a:gridCol w="296493">
                  <a:extLst>
                    <a:ext uri="{9D8B030D-6E8A-4147-A177-3AD203B41FA5}">
                      <a16:colId xmlns:a16="http://schemas.microsoft.com/office/drawing/2014/main" val="119683791"/>
                    </a:ext>
                  </a:extLst>
                </a:gridCol>
                <a:gridCol w="1285606">
                  <a:extLst>
                    <a:ext uri="{9D8B030D-6E8A-4147-A177-3AD203B41FA5}">
                      <a16:colId xmlns:a16="http://schemas.microsoft.com/office/drawing/2014/main" val="1819387214"/>
                    </a:ext>
                  </a:extLst>
                </a:gridCol>
                <a:gridCol w="1285606">
                  <a:extLst>
                    <a:ext uri="{9D8B030D-6E8A-4147-A177-3AD203B41FA5}">
                      <a16:colId xmlns:a16="http://schemas.microsoft.com/office/drawing/2014/main" val="3365361530"/>
                    </a:ext>
                  </a:extLst>
                </a:gridCol>
                <a:gridCol w="1285606">
                  <a:extLst>
                    <a:ext uri="{9D8B030D-6E8A-4147-A177-3AD203B41FA5}">
                      <a16:colId xmlns:a16="http://schemas.microsoft.com/office/drawing/2014/main" val="2937753567"/>
                    </a:ext>
                  </a:extLst>
                </a:gridCol>
                <a:gridCol w="1285606">
                  <a:extLst>
                    <a:ext uri="{9D8B030D-6E8A-4147-A177-3AD203B41FA5}">
                      <a16:colId xmlns:a16="http://schemas.microsoft.com/office/drawing/2014/main" val="1797787373"/>
                    </a:ext>
                  </a:extLst>
                </a:gridCol>
                <a:gridCol w="1285606">
                  <a:extLst>
                    <a:ext uri="{9D8B030D-6E8A-4147-A177-3AD203B41FA5}">
                      <a16:colId xmlns:a16="http://schemas.microsoft.com/office/drawing/2014/main" val="2830482874"/>
                    </a:ext>
                  </a:extLst>
                </a:gridCol>
                <a:gridCol w="1285606">
                  <a:extLst>
                    <a:ext uri="{9D8B030D-6E8A-4147-A177-3AD203B41FA5}">
                      <a16:colId xmlns:a16="http://schemas.microsoft.com/office/drawing/2014/main" val="1725690333"/>
                    </a:ext>
                  </a:extLst>
                </a:gridCol>
                <a:gridCol w="296493">
                  <a:extLst>
                    <a:ext uri="{9D8B030D-6E8A-4147-A177-3AD203B41FA5}">
                      <a16:colId xmlns:a16="http://schemas.microsoft.com/office/drawing/2014/main" val="2735445152"/>
                    </a:ext>
                  </a:extLst>
                </a:gridCol>
              </a:tblGrid>
              <a:tr h="143316">
                <a:tc>
                  <a:txBody>
                    <a:bodyPr/>
                    <a:lstStyle/>
                    <a:p>
                      <a:endParaRPr lang="en-US" sz="30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2813635"/>
                  </a:ext>
                </a:extLst>
              </a:tr>
              <a:tr h="252508">
                <a:tc>
                  <a:txBody>
                    <a:bodyPr/>
                    <a:lstStyle/>
                    <a:p>
                      <a:endParaRPr lang="en-US" sz="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868457399"/>
                  </a:ext>
                </a:extLst>
              </a:tr>
            </a:tbl>
          </a:graphicData>
        </a:graphic>
      </p:graphicFrame>
      <p:sp>
        <p:nvSpPr>
          <p:cNvPr id="10" name="TextBox 9">
            <a:extLst>
              <a:ext uri="{FF2B5EF4-FFF2-40B4-BE49-F238E27FC236}">
                <a16:creationId xmlns:a16="http://schemas.microsoft.com/office/drawing/2014/main" id="{AC29766B-5AE9-11AC-06FB-799EB0633307}"/>
              </a:ext>
            </a:extLst>
          </p:cNvPr>
          <p:cNvSpPr txBox="1"/>
          <p:nvPr/>
        </p:nvSpPr>
        <p:spPr>
          <a:xfrm>
            <a:off x="3310902" y="2815608"/>
            <a:ext cx="601824" cy="369332"/>
          </a:xfrm>
          <a:prstGeom prst="rect">
            <a:avLst/>
          </a:prstGeom>
          <a:noFill/>
        </p:spPr>
        <p:txBody>
          <a:bodyPr wrap="square" rtlCol="0">
            <a:spAutoFit/>
          </a:bodyPr>
          <a:lstStyle/>
          <a:p>
            <a:r>
              <a:rPr lang="en-US"/>
              <a:t>T0</a:t>
            </a:r>
          </a:p>
        </p:txBody>
      </p:sp>
      <p:sp>
        <p:nvSpPr>
          <p:cNvPr id="12" name="TextBox 11">
            <a:extLst>
              <a:ext uri="{FF2B5EF4-FFF2-40B4-BE49-F238E27FC236}">
                <a16:creationId xmlns:a16="http://schemas.microsoft.com/office/drawing/2014/main" id="{67665216-7D7D-39C4-68F1-F7D03DDF8BB3}"/>
              </a:ext>
            </a:extLst>
          </p:cNvPr>
          <p:cNvSpPr txBox="1"/>
          <p:nvPr/>
        </p:nvSpPr>
        <p:spPr>
          <a:xfrm>
            <a:off x="4590966" y="2815608"/>
            <a:ext cx="721956" cy="369332"/>
          </a:xfrm>
          <a:prstGeom prst="rect">
            <a:avLst/>
          </a:prstGeom>
          <a:noFill/>
        </p:spPr>
        <p:txBody>
          <a:bodyPr wrap="square">
            <a:spAutoFit/>
          </a:bodyPr>
          <a:lstStyle/>
          <a:p>
            <a:r>
              <a:rPr lang="en-US"/>
              <a:t>T2</a:t>
            </a:r>
          </a:p>
        </p:txBody>
      </p:sp>
      <p:sp>
        <p:nvSpPr>
          <p:cNvPr id="14" name="TextBox 13">
            <a:extLst>
              <a:ext uri="{FF2B5EF4-FFF2-40B4-BE49-F238E27FC236}">
                <a16:creationId xmlns:a16="http://schemas.microsoft.com/office/drawing/2014/main" id="{4CF0FFBE-6E10-BC67-245C-22F1C736C9EF}"/>
              </a:ext>
            </a:extLst>
          </p:cNvPr>
          <p:cNvSpPr txBox="1"/>
          <p:nvPr/>
        </p:nvSpPr>
        <p:spPr>
          <a:xfrm>
            <a:off x="5878590" y="2815608"/>
            <a:ext cx="601824" cy="369332"/>
          </a:xfrm>
          <a:prstGeom prst="rect">
            <a:avLst/>
          </a:prstGeom>
          <a:noFill/>
        </p:spPr>
        <p:txBody>
          <a:bodyPr wrap="square">
            <a:spAutoFit/>
          </a:bodyPr>
          <a:lstStyle/>
          <a:p>
            <a:r>
              <a:rPr lang="en-US"/>
              <a:t>T4</a:t>
            </a:r>
          </a:p>
        </p:txBody>
      </p:sp>
      <p:sp>
        <p:nvSpPr>
          <p:cNvPr id="16" name="TextBox 15">
            <a:extLst>
              <a:ext uri="{FF2B5EF4-FFF2-40B4-BE49-F238E27FC236}">
                <a16:creationId xmlns:a16="http://schemas.microsoft.com/office/drawing/2014/main" id="{5CC39F5E-79D1-2CFE-03F8-4AFB12BB7101}"/>
              </a:ext>
            </a:extLst>
          </p:cNvPr>
          <p:cNvSpPr txBox="1"/>
          <p:nvPr/>
        </p:nvSpPr>
        <p:spPr>
          <a:xfrm>
            <a:off x="7175545" y="2815608"/>
            <a:ext cx="493918" cy="369332"/>
          </a:xfrm>
          <a:prstGeom prst="rect">
            <a:avLst/>
          </a:prstGeom>
          <a:noFill/>
        </p:spPr>
        <p:txBody>
          <a:bodyPr wrap="square">
            <a:spAutoFit/>
          </a:bodyPr>
          <a:lstStyle/>
          <a:p>
            <a:r>
              <a:rPr lang="en-US"/>
              <a:t>T6</a:t>
            </a:r>
          </a:p>
        </p:txBody>
      </p:sp>
      <p:sp>
        <p:nvSpPr>
          <p:cNvPr id="18" name="TextBox 17">
            <a:extLst>
              <a:ext uri="{FF2B5EF4-FFF2-40B4-BE49-F238E27FC236}">
                <a16:creationId xmlns:a16="http://schemas.microsoft.com/office/drawing/2014/main" id="{47934F2A-0BAA-C180-503C-0A750BA13F51}"/>
              </a:ext>
            </a:extLst>
          </p:cNvPr>
          <p:cNvSpPr txBox="1"/>
          <p:nvPr/>
        </p:nvSpPr>
        <p:spPr>
          <a:xfrm>
            <a:off x="8449174" y="2815608"/>
            <a:ext cx="493918" cy="369332"/>
          </a:xfrm>
          <a:prstGeom prst="rect">
            <a:avLst/>
          </a:prstGeom>
          <a:noFill/>
        </p:spPr>
        <p:txBody>
          <a:bodyPr wrap="square">
            <a:spAutoFit/>
          </a:bodyPr>
          <a:lstStyle/>
          <a:p>
            <a:r>
              <a:rPr lang="en-US"/>
              <a:t>T8</a:t>
            </a:r>
          </a:p>
        </p:txBody>
      </p:sp>
      <p:sp>
        <p:nvSpPr>
          <p:cNvPr id="20" name="TextBox 19">
            <a:extLst>
              <a:ext uri="{FF2B5EF4-FFF2-40B4-BE49-F238E27FC236}">
                <a16:creationId xmlns:a16="http://schemas.microsoft.com/office/drawing/2014/main" id="{5980DFF3-7179-429A-E807-E8E21411804F}"/>
              </a:ext>
            </a:extLst>
          </p:cNvPr>
          <p:cNvSpPr txBox="1"/>
          <p:nvPr/>
        </p:nvSpPr>
        <p:spPr>
          <a:xfrm>
            <a:off x="9685480" y="2815608"/>
            <a:ext cx="601824" cy="369332"/>
          </a:xfrm>
          <a:prstGeom prst="rect">
            <a:avLst/>
          </a:prstGeom>
          <a:noFill/>
        </p:spPr>
        <p:txBody>
          <a:bodyPr wrap="square">
            <a:spAutoFit/>
          </a:bodyPr>
          <a:lstStyle/>
          <a:p>
            <a:r>
              <a:rPr lang="en-US"/>
              <a:t>T10</a:t>
            </a:r>
          </a:p>
        </p:txBody>
      </p:sp>
      <p:sp>
        <p:nvSpPr>
          <p:cNvPr id="22" name="TextBox 21">
            <a:extLst>
              <a:ext uri="{FF2B5EF4-FFF2-40B4-BE49-F238E27FC236}">
                <a16:creationId xmlns:a16="http://schemas.microsoft.com/office/drawing/2014/main" id="{FFE0DE3E-84F5-A8DF-1846-397014C76311}"/>
              </a:ext>
            </a:extLst>
          </p:cNvPr>
          <p:cNvSpPr txBox="1"/>
          <p:nvPr/>
        </p:nvSpPr>
        <p:spPr>
          <a:xfrm>
            <a:off x="10970498" y="2803558"/>
            <a:ext cx="640310" cy="369332"/>
          </a:xfrm>
          <a:prstGeom prst="rect">
            <a:avLst/>
          </a:prstGeom>
          <a:noFill/>
        </p:spPr>
        <p:txBody>
          <a:bodyPr wrap="square">
            <a:spAutoFit/>
          </a:bodyPr>
          <a:lstStyle/>
          <a:p>
            <a:r>
              <a:rPr lang="en-US"/>
              <a:t>T12</a:t>
            </a:r>
          </a:p>
        </p:txBody>
      </p:sp>
      <p:sp>
        <p:nvSpPr>
          <p:cNvPr id="24" name="Alternate Process 4">
            <a:extLst>
              <a:ext uri="{FF2B5EF4-FFF2-40B4-BE49-F238E27FC236}">
                <a16:creationId xmlns:a16="http://schemas.microsoft.com/office/drawing/2014/main" id="{A4F92836-7424-0792-D5E7-5BF78FCDB1C8}"/>
              </a:ext>
            </a:extLst>
          </p:cNvPr>
          <p:cNvSpPr/>
          <p:nvPr/>
        </p:nvSpPr>
        <p:spPr>
          <a:xfrm>
            <a:off x="1303216" y="2383738"/>
            <a:ext cx="1825124" cy="548174"/>
          </a:xfrm>
          <a:prstGeom prst="flowChartAlternateProcess">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Hyperglycemia</a:t>
            </a:r>
          </a:p>
        </p:txBody>
      </p:sp>
      <p:pic>
        <p:nvPicPr>
          <p:cNvPr id="26" name="Graphic 25" descr="Needle with solid fill">
            <a:extLst>
              <a:ext uri="{FF2B5EF4-FFF2-40B4-BE49-F238E27FC236}">
                <a16:creationId xmlns:a16="http://schemas.microsoft.com/office/drawing/2014/main" id="{A54DF706-3190-D729-EB1D-084081DDE1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878421">
            <a:off x="3395208" y="2172020"/>
            <a:ext cx="427188" cy="427188"/>
          </a:xfrm>
          <a:prstGeom prst="rect">
            <a:avLst/>
          </a:prstGeom>
        </p:spPr>
      </p:pic>
      <p:sp>
        <p:nvSpPr>
          <p:cNvPr id="27" name="TextBox 26">
            <a:extLst>
              <a:ext uri="{FF2B5EF4-FFF2-40B4-BE49-F238E27FC236}">
                <a16:creationId xmlns:a16="http://schemas.microsoft.com/office/drawing/2014/main" id="{2BD24752-05F0-31E2-F9FA-D50259950E65}"/>
              </a:ext>
            </a:extLst>
          </p:cNvPr>
          <p:cNvSpPr txBox="1"/>
          <p:nvPr/>
        </p:nvSpPr>
        <p:spPr>
          <a:xfrm>
            <a:off x="3126308" y="1882977"/>
            <a:ext cx="1078221" cy="338554"/>
          </a:xfrm>
          <a:prstGeom prst="rect">
            <a:avLst/>
          </a:prstGeom>
          <a:noFill/>
        </p:spPr>
        <p:txBody>
          <a:bodyPr wrap="square" rtlCol="0">
            <a:spAutoFit/>
          </a:bodyPr>
          <a:lstStyle/>
          <a:p>
            <a:r>
              <a:rPr lang="en-US" sz="1600" b="1">
                <a:solidFill>
                  <a:schemeClr val="accent1">
                    <a:lumMod val="60000"/>
                    <a:lumOff val="40000"/>
                  </a:schemeClr>
                </a:solidFill>
              </a:rPr>
              <a:t>Xylazine</a:t>
            </a:r>
          </a:p>
        </p:txBody>
      </p:sp>
      <p:graphicFrame>
        <p:nvGraphicFramePr>
          <p:cNvPr id="28" name="Table 8">
            <a:extLst>
              <a:ext uri="{FF2B5EF4-FFF2-40B4-BE49-F238E27FC236}">
                <a16:creationId xmlns:a16="http://schemas.microsoft.com/office/drawing/2014/main" id="{1D9E7AA2-01BF-F280-01E1-A8F9CB9EBA02}"/>
              </a:ext>
            </a:extLst>
          </p:cNvPr>
          <p:cNvGraphicFramePr>
            <a:graphicFrameLocks noGrp="1"/>
          </p:cNvGraphicFramePr>
          <p:nvPr>
            <p:extLst>
              <p:ext uri="{D42A27DB-BD31-4B8C-83A1-F6EECF244321}">
                <p14:modId xmlns:p14="http://schemas.microsoft.com/office/powerpoint/2010/main" val="2157818357"/>
              </p:ext>
            </p:extLst>
          </p:nvPr>
        </p:nvGraphicFramePr>
        <p:xfrm>
          <a:off x="3234486" y="4269183"/>
          <a:ext cx="8306622" cy="395824"/>
        </p:xfrm>
        <a:graphic>
          <a:graphicData uri="http://schemas.openxmlformats.org/drawingml/2006/table">
            <a:tbl>
              <a:tblPr>
                <a:tableStyleId>{5C22544A-7EE6-4342-B048-85BDC9FD1C3A}</a:tableStyleId>
              </a:tblPr>
              <a:tblGrid>
                <a:gridCol w="296493">
                  <a:extLst>
                    <a:ext uri="{9D8B030D-6E8A-4147-A177-3AD203B41FA5}">
                      <a16:colId xmlns:a16="http://schemas.microsoft.com/office/drawing/2014/main" val="119683791"/>
                    </a:ext>
                  </a:extLst>
                </a:gridCol>
                <a:gridCol w="1285606">
                  <a:extLst>
                    <a:ext uri="{9D8B030D-6E8A-4147-A177-3AD203B41FA5}">
                      <a16:colId xmlns:a16="http://schemas.microsoft.com/office/drawing/2014/main" val="1819387214"/>
                    </a:ext>
                  </a:extLst>
                </a:gridCol>
                <a:gridCol w="1285606">
                  <a:extLst>
                    <a:ext uri="{9D8B030D-6E8A-4147-A177-3AD203B41FA5}">
                      <a16:colId xmlns:a16="http://schemas.microsoft.com/office/drawing/2014/main" val="3365361530"/>
                    </a:ext>
                  </a:extLst>
                </a:gridCol>
                <a:gridCol w="1285606">
                  <a:extLst>
                    <a:ext uri="{9D8B030D-6E8A-4147-A177-3AD203B41FA5}">
                      <a16:colId xmlns:a16="http://schemas.microsoft.com/office/drawing/2014/main" val="2937753567"/>
                    </a:ext>
                  </a:extLst>
                </a:gridCol>
                <a:gridCol w="1285606">
                  <a:extLst>
                    <a:ext uri="{9D8B030D-6E8A-4147-A177-3AD203B41FA5}">
                      <a16:colId xmlns:a16="http://schemas.microsoft.com/office/drawing/2014/main" val="1797787373"/>
                    </a:ext>
                  </a:extLst>
                </a:gridCol>
                <a:gridCol w="1285606">
                  <a:extLst>
                    <a:ext uri="{9D8B030D-6E8A-4147-A177-3AD203B41FA5}">
                      <a16:colId xmlns:a16="http://schemas.microsoft.com/office/drawing/2014/main" val="2830482874"/>
                    </a:ext>
                  </a:extLst>
                </a:gridCol>
                <a:gridCol w="1285606">
                  <a:extLst>
                    <a:ext uri="{9D8B030D-6E8A-4147-A177-3AD203B41FA5}">
                      <a16:colId xmlns:a16="http://schemas.microsoft.com/office/drawing/2014/main" val="1725690333"/>
                    </a:ext>
                  </a:extLst>
                </a:gridCol>
                <a:gridCol w="296493">
                  <a:extLst>
                    <a:ext uri="{9D8B030D-6E8A-4147-A177-3AD203B41FA5}">
                      <a16:colId xmlns:a16="http://schemas.microsoft.com/office/drawing/2014/main" val="2735445152"/>
                    </a:ext>
                  </a:extLst>
                </a:gridCol>
              </a:tblGrid>
              <a:tr h="143316">
                <a:tc>
                  <a:txBody>
                    <a:bodyPr/>
                    <a:lstStyle/>
                    <a:p>
                      <a:endParaRPr lang="en-US" sz="30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2813635"/>
                  </a:ext>
                </a:extLst>
              </a:tr>
              <a:tr h="252508">
                <a:tc>
                  <a:txBody>
                    <a:bodyPr/>
                    <a:lstStyle/>
                    <a:p>
                      <a:endParaRPr lang="en-US" sz="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868457399"/>
                  </a:ext>
                </a:extLst>
              </a:tr>
            </a:tbl>
          </a:graphicData>
        </a:graphic>
      </p:graphicFrame>
      <p:sp>
        <p:nvSpPr>
          <p:cNvPr id="29" name="TextBox 28">
            <a:extLst>
              <a:ext uri="{FF2B5EF4-FFF2-40B4-BE49-F238E27FC236}">
                <a16:creationId xmlns:a16="http://schemas.microsoft.com/office/drawing/2014/main" id="{0843CC0E-45E1-94EE-1C3B-58620A0946EB}"/>
              </a:ext>
            </a:extLst>
          </p:cNvPr>
          <p:cNvSpPr txBox="1"/>
          <p:nvPr/>
        </p:nvSpPr>
        <p:spPr>
          <a:xfrm>
            <a:off x="3310902" y="4595027"/>
            <a:ext cx="601824" cy="369332"/>
          </a:xfrm>
          <a:prstGeom prst="rect">
            <a:avLst/>
          </a:prstGeom>
          <a:noFill/>
        </p:spPr>
        <p:txBody>
          <a:bodyPr wrap="square" rtlCol="0">
            <a:spAutoFit/>
          </a:bodyPr>
          <a:lstStyle/>
          <a:p>
            <a:r>
              <a:rPr lang="en-US"/>
              <a:t>T0</a:t>
            </a:r>
          </a:p>
        </p:txBody>
      </p:sp>
      <p:sp>
        <p:nvSpPr>
          <p:cNvPr id="30" name="TextBox 29">
            <a:extLst>
              <a:ext uri="{FF2B5EF4-FFF2-40B4-BE49-F238E27FC236}">
                <a16:creationId xmlns:a16="http://schemas.microsoft.com/office/drawing/2014/main" id="{4B30000E-5D57-43B2-DE43-5CF8F8B69379}"/>
              </a:ext>
            </a:extLst>
          </p:cNvPr>
          <p:cNvSpPr txBox="1"/>
          <p:nvPr/>
        </p:nvSpPr>
        <p:spPr>
          <a:xfrm>
            <a:off x="4590966" y="4595027"/>
            <a:ext cx="721956" cy="369332"/>
          </a:xfrm>
          <a:prstGeom prst="rect">
            <a:avLst/>
          </a:prstGeom>
          <a:noFill/>
        </p:spPr>
        <p:txBody>
          <a:bodyPr wrap="square">
            <a:spAutoFit/>
          </a:bodyPr>
          <a:lstStyle/>
          <a:p>
            <a:r>
              <a:rPr lang="en-US"/>
              <a:t>T2</a:t>
            </a:r>
          </a:p>
        </p:txBody>
      </p:sp>
      <p:sp>
        <p:nvSpPr>
          <p:cNvPr id="31" name="TextBox 30">
            <a:extLst>
              <a:ext uri="{FF2B5EF4-FFF2-40B4-BE49-F238E27FC236}">
                <a16:creationId xmlns:a16="http://schemas.microsoft.com/office/drawing/2014/main" id="{61E722DC-603D-5191-D982-3A8A2559E84A}"/>
              </a:ext>
            </a:extLst>
          </p:cNvPr>
          <p:cNvSpPr txBox="1"/>
          <p:nvPr/>
        </p:nvSpPr>
        <p:spPr>
          <a:xfrm>
            <a:off x="5878590" y="4595027"/>
            <a:ext cx="601824" cy="369332"/>
          </a:xfrm>
          <a:prstGeom prst="rect">
            <a:avLst/>
          </a:prstGeom>
          <a:noFill/>
        </p:spPr>
        <p:txBody>
          <a:bodyPr wrap="square">
            <a:spAutoFit/>
          </a:bodyPr>
          <a:lstStyle/>
          <a:p>
            <a:r>
              <a:rPr lang="en-US"/>
              <a:t>T4</a:t>
            </a:r>
          </a:p>
        </p:txBody>
      </p:sp>
      <p:sp>
        <p:nvSpPr>
          <p:cNvPr id="32" name="TextBox 31">
            <a:extLst>
              <a:ext uri="{FF2B5EF4-FFF2-40B4-BE49-F238E27FC236}">
                <a16:creationId xmlns:a16="http://schemas.microsoft.com/office/drawing/2014/main" id="{10210C32-C702-09BA-D842-FE37289078E2}"/>
              </a:ext>
            </a:extLst>
          </p:cNvPr>
          <p:cNvSpPr txBox="1"/>
          <p:nvPr/>
        </p:nvSpPr>
        <p:spPr>
          <a:xfrm>
            <a:off x="7175545" y="4595027"/>
            <a:ext cx="493918" cy="369332"/>
          </a:xfrm>
          <a:prstGeom prst="rect">
            <a:avLst/>
          </a:prstGeom>
          <a:noFill/>
        </p:spPr>
        <p:txBody>
          <a:bodyPr wrap="square">
            <a:spAutoFit/>
          </a:bodyPr>
          <a:lstStyle/>
          <a:p>
            <a:r>
              <a:rPr lang="en-US"/>
              <a:t>T6</a:t>
            </a:r>
          </a:p>
        </p:txBody>
      </p:sp>
      <p:sp>
        <p:nvSpPr>
          <p:cNvPr id="33" name="TextBox 32">
            <a:extLst>
              <a:ext uri="{FF2B5EF4-FFF2-40B4-BE49-F238E27FC236}">
                <a16:creationId xmlns:a16="http://schemas.microsoft.com/office/drawing/2014/main" id="{C1C96B9C-B7E0-650B-3EE1-55C5205F7B00}"/>
              </a:ext>
            </a:extLst>
          </p:cNvPr>
          <p:cNvSpPr txBox="1"/>
          <p:nvPr/>
        </p:nvSpPr>
        <p:spPr>
          <a:xfrm>
            <a:off x="8449174" y="4595027"/>
            <a:ext cx="493918" cy="369332"/>
          </a:xfrm>
          <a:prstGeom prst="rect">
            <a:avLst/>
          </a:prstGeom>
          <a:noFill/>
        </p:spPr>
        <p:txBody>
          <a:bodyPr wrap="square">
            <a:spAutoFit/>
          </a:bodyPr>
          <a:lstStyle/>
          <a:p>
            <a:r>
              <a:rPr lang="en-US"/>
              <a:t>T8</a:t>
            </a:r>
          </a:p>
        </p:txBody>
      </p:sp>
      <p:sp>
        <p:nvSpPr>
          <p:cNvPr id="34" name="TextBox 33">
            <a:extLst>
              <a:ext uri="{FF2B5EF4-FFF2-40B4-BE49-F238E27FC236}">
                <a16:creationId xmlns:a16="http://schemas.microsoft.com/office/drawing/2014/main" id="{8967086A-7437-B9C6-ABDE-4EDEB9AAFCD0}"/>
              </a:ext>
            </a:extLst>
          </p:cNvPr>
          <p:cNvSpPr txBox="1"/>
          <p:nvPr/>
        </p:nvSpPr>
        <p:spPr>
          <a:xfrm>
            <a:off x="9685480" y="4595027"/>
            <a:ext cx="601824" cy="369332"/>
          </a:xfrm>
          <a:prstGeom prst="rect">
            <a:avLst/>
          </a:prstGeom>
          <a:noFill/>
        </p:spPr>
        <p:txBody>
          <a:bodyPr wrap="square">
            <a:spAutoFit/>
          </a:bodyPr>
          <a:lstStyle/>
          <a:p>
            <a:r>
              <a:rPr lang="en-US"/>
              <a:t>T10</a:t>
            </a:r>
          </a:p>
        </p:txBody>
      </p:sp>
      <p:sp>
        <p:nvSpPr>
          <p:cNvPr id="35" name="TextBox 34">
            <a:extLst>
              <a:ext uri="{FF2B5EF4-FFF2-40B4-BE49-F238E27FC236}">
                <a16:creationId xmlns:a16="http://schemas.microsoft.com/office/drawing/2014/main" id="{3BFBA1C1-3925-1186-C34F-AD44C7C7BDAC}"/>
              </a:ext>
            </a:extLst>
          </p:cNvPr>
          <p:cNvSpPr txBox="1"/>
          <p:nvPr/>
        </p:nvSpPr>
        <p:spPr>
          <a:xfrm>
            <a:off x="10970498" y="4582977"/>
            <a:ext cx="640310" cy="369332"/>
          </a:xfrm>
          <a:prstGeom prst="rect">
            <a:avLst/>
          </a:prstGeom>
          <a:noFill/>
        </p:spPr>
        <p:txBody>
          <a:bodyPr wrap="square">
            <a:spAutoFit/>
          </a:bodyPr>
          <a:lstStyle/>
          <a:p>
            <a:r>
              <a:rPr lang="en-US"/>
              <a:t>T12</a:t>
            </a:r>
          </a:p>
        </p:txBody>
      </p:sp>
      <p:graphicFrame>
        <p:nvGraphicFramePr>
          <p:cNvPr id="38" name="Table 8">
            <a:extLst>
              <a:ext uri="{FF2B5EF4-FFF2-40B4-BE49-F238E27FC236}">
                <a16:creationId xmlns:a16="http://schemas.microsoft.com/office/drawing/2014/main" id="{0E18982E-60B3-9D4C-70C5-7956F7AB524B}"/>
              </a:ext>
            </a:extLst>
          </p:cNvPr>
          <p:cNvGraphicFramePr>
            <a:graphicFrameLocks noGrp="1"/>
          </p:cNvGraphicFramePr>
          <p:nvPr>
            <p:extLst>
              <p:ext uri="{D42A27DB-BD31-4B8C-83A1-F6EECF244321}">
                <p14:modId xmlns:p14="http://schemas.microsoft.com/office/powerpoint/2010/main" val="3789154848"/>
              </p:ext>
            </p:extLst>
          </p:nvPr>
        </p:nvGraphicFramePr>
        <p:xfrm>
          <a:off x="3234486" y="5966482"/>
          <a:ext cx="8306622" cy="395824"/>
        </p:xfrm>
        <a:graphic>
          <a:graphicData uri="http://schemas.openxmlformats.org/drawingml/2006/table">
            <a:tbl>
              <a:tblPr>
                <a:tableStyleId>{5C22544A-7EE6-4342-B048-85BDC9FD1C3A}</a:tableStyleId>
              </a:tblPr>
              <a:tblGrid>
                <a:gridCol w="296493">
                  <a:extLst>
                    <a:ext uri="{9D8B030D-6E8A-4147-A177-3AD203B41FA5}">
                      <a16:colId xmlns:a16="http://schemas.microsoft.com/office/drawing/2014/main" val="119683791"/>
                    </a:ext>
                  </a:extLst>
                </a:gridCol>
                <a:gridCol w="1285606">
                  <a:extLst>
                    <a:ext uri="{9D8B030D-6E8A-4147-A177-3AD203B41FA5}">
                      <a16:colId xmlns:a16="http://schemas.microsoft.com/office/drawing/2014/main" val="1819387214"/>
                    </a:ext>
                  </a:extLst>
                </a:gridCol>
                <a:gridCol w="1285606">
                  <a:extLst>
                    <a:ext uri="{9D8B030D-6E8A-4147-A177-3AD203B41FA5}">
                      <a16:colId xmlns:a16="http://schemas.microsoft.com/office/drawing/2014/main" val="3365361530"/>
                    </a:ext>
                  </a:extLst>
                </a:gridCol>
                <a:gridCol w="1285606">
                  <a:extLst>
                    <a:ext uri="{9D8B030D-6E8A-4147-A177-3AD203B41FA5}">
                      <a16:colId xmlns:a16="http://schemas.microsoft.com/office/drawing/2014/main" val="2937753567"/>
                    </a:ext>
                  </a:extLst>
                </a:gridCol>
                <a:gridCol w="1285606">
                  <a:extLst>
                    <a:ext uri="{9D8B030D-6E8A-4147-A177-3AD203B41FA5}">
                      <a16:colId xmlns:a16="http://schemas.microsoft.com/office/drawing/2014/main" val="1797787373"/>
                    </a:ext>
                  </a:extLst>
                </a:gridCol>
                <a:gridCol w="1285606">
                  <a:extLst>
                    <a:ext uri="{9D8B030D-6E8A-4147-A177-3AD203B41FA5}">
                      <a16:colId xmlns:a16="http://schemas.microsoft.com/office/drawing/2014/main" val="2830482874"/>
                    </a:ext>
                  </a:extLst>
                </a:gridCol>
                <a:gridCol w="1285606">
                  <a:extLst>
                    <a:ext uri="{9D8B030D-6E8A-4147-A177-3AD203B41FA5}">
                      <a16:colId xmlns:a16="http://schemas.microsoft.com/office/drawing/2014/main" val="1725690333"/>
                    </a:ext>
                  </a:extLst>
                </a:gridCol>
                <a:gridCol w="296493">
                  <a:extLst>
                    <a:ext uri="{9D8B030D-6E8A-4147-A177-3AD203B41FA5}">
                      <a16:colId xmlns:a16="http://schemas.microsoft.com/office/drawing/2014/main" val="2735445152"/>
                    </a:ext>
                  </a:extLst>
                </a:gridCol>
              </a:tblGrid>
              <a:tr h="143316">
                <a:tc>
                  <a:txBody>
                    <a:bodyPr/>
                    <a:lstStyle/>
                    <a:p>
                      <a:endParaRPr lang="en-US" sz="30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3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2813635"/>
                  </a:ext>
                </a:extLst>
              </a:tr>
              <a:tr h="252508">
                <a:tc>
                  <a:txBody>
                    <a:bodyPr/>
                    <a:lstStyle/>
                    <a:p>
                      <a:endParaRPr lang="en-US" sz="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868457399"/>
                  </a:ext>
                </a:extLst>
              </a:tr>
            </a:tbl>
          </a:graphicData>
        </a:graphic>
      </p:graphicFrame>
      <p:sp>
        <p:nvSpPr>
          <p:cNvPr id="39" name="TextBox 38">
            <a:extLst>
              <a:ext uri="{FF2B5EF4-FFF2-40B4-BE49-F238E27FC236}">
                <a16:creationId xmlns:a16="http://schemas.microsoft.com/office/drawing/2014/main" id="{12374A51-5624-7F38-90AC-8DD245FCDD76}"/>
              </a:ext>
            </a:extLst>
          </p:cNvPr>
          <p:cNvSpPr txBox="1"/>
          <p:nvPr/>
        </p:nvSpPr>
        <p:spPr>
          <a:xfrm>
            <a:off x="3310902" y="6292326"/>
            <a:ext cx="601824" cy="369332"/>
          </a:xfrm>
          <a:prstGeom prst="rect">
            <a:avLst/>
          </a:prstGeom>
          <a:noFill/>
        </p:spPr>
        <p:txBody>
          <a:bodyPr wrap="square" rtlCol="0">
            <a:spAutoFit/>
          </a:bodyPr>
          <a:lstStyle/>
          <a:p>
            <a:r>
              <a:rPr lang="en-US"/>
              <a:t>T0</a:t>
            </a:r>
          </a:p>
        </p:txBody>
      </p:sp>
      <p:sp>
        <p:nvSpPr>
          <p:cNvPr id="40" name="TextBox 39">
            <a:extLst>
              <a:ext uri="{FF2B5EF4-FFF2-40B4-BE49-F238E27FC236}">
                <a16:creationId xmlns:a16="http://schemas.microsoft.com/office/drawing/2014/main" id="{D330EC33-A053-896D-C4E0-EFD35136A23A}"/>
              </a:ext>
            </a:extLst>
          </p:cNvPr>
          <p:cNvSpPr txBox="1"/>
          <p:nvPr/>
        </p:nvSpPr>
        <p:spPr>
          <a:xfrm>
            <a:off x="4590966" y="6292326"/>
            <a:ext cx="721956" cy="369332"/>
          </a:xfrm>
          <a:prstGeom prst="rect">
            <a:avLst/>
          </a:prstGeom>
          <a:noFill/>
        </p:spPr>
        <p:txBody>
          <a:bodyPr wrap="square">
            <a:spAutoFit/>
          </a:bodyPr>
          <a:lstStyle/>
          <a:p>
            <a:r>
              <a:rPr lang="en-US"/>
              <a:t>T2</a:t>
            </a:r>
          </a:p>
        </p:txBody>
      </p:sp>
      <p:sp>
        <p:nvSpPr>
          <p:cNvPr id="41" name="TextBox 40">
            <a:extLst>
              <a:ext uri="{FF2B5EF4-FFF2-40B4-BE49-F238E27FC236}">
                <a16:creationId xmlns:a16="http://schemas.microsoft.com/office/drawing/2014/main" id="{C536B2D5-19C1-9F8E-3EAB-16C1443A39BE}"/>
              </a:ext>
            </a:extLst>
          </p:cNvPr>
          <p:cNvSpPr txBox="1"/>
          <p:nvPr/>
        </p:nvSpPr>
        <p:spPr>
          <a:xfrm>
            <a:off x="5878590" y="6292326"/>
            <a:ext cx="601824" cy="369332"/>
          </a:xfrm>
          <a:prstGeom prst="rect">
            <a:avLst/>
          </a:prstGeom>
          <a:noFill/>
        </p:spPr>
        <p:txBody>
          <a:bodyPr wrap="square">
            <a:spAutoFit/>
          </a:bodyPr>
          <a:lstStyle/>
          <a:p>
            <a:r>
              <a:rPr lang="en-US"/>
              <a:t>T4</a:t>
            </a:r>
          </a:p>
        </p:txBody>
      </p:sp>
      <p:sp>
        <p:nvSpPr>
          <p:cNvPr id="42" name="TextBox 41">
            <a:extLst>
              <a:ext uri="{FF2B5EF4-FFF2-40B4-BE49-F238E27FC236}">
                <a16:creationId xmlns:a16="http://schemas.microsoft.com/office/drawing/2014/main" id="{CA88C22C-0D12-9513-A8AA-586381170077}"/>
              </a:ext>
            </a:extLst>
          </p:cNvPr>
          <p:cNvSpPr txBox="1"/>
          <p:nvPr/>
        </p:nvSpPr>
        <p:spPr>
          <a:xfrm>
            <a:off x="7175545" y="6292326"/>
            <a:ext cx="493918" cy="369332"/>
          </a:xfrm>
          <a:prstGeom prst="rect">
            <a:avLst/>
          </a:prstGeom>
          <a:noFill/>
        </p:spPr>
        <p:txBody>
          <a:bodyPr wrap="square">
            <a:spAutoFit/>
          </a:bodyPr>
          <a:lstStyle/>
          <a:p>
            <a:r>
              <a:rPr lang="en-US"/>
              <a:t>T6</a:t>
            </a:r>
          </a:p>
        </p:txBody>
      </p:sp>
      <p:sp>
        <p:nvSpPr>
          <p:cNvPr id="43" name="TextBox 42">
            <a:extLst>
              <a:ext uri="{FF2B5EF4-FFF2-40B4-BE49-F238E27FC236}">
                <a16:creationId xmlns:a16="http://schemas.microsoft.com/office/drawing/2014/main" id="{9F294FA7-48DB-6B30-289C-8A575B608474}"/>
              </a:ext>
            </a:extLst>
          </p:cNvPr>
          <p:cNvSpPr txBox="1"/>
          <p:nvPr/>
        </p:nvSpPr>
        <p:spPr>
          <a:xfrm>
            <a:off x="8449174" y="6292326"/>
            <a:ext cx="493918" cy="369332"/>
          </a:xfrm>
          <a:prstGeom prst="rect">
            <a:avLst/>
          </a:prstGeom>
          <a:noFill/>
        </p:spPr>
        <p:txBody>
          <a:bodyPr wrap="square">
            <a:spAutoFit/>
          </a:bodyPr>
          <a:lstStyle/>
          <a:p>
            <a:r>
              <a:rPr lang="en-US"/>
              <a:t>T8</a:t>
            </a:r>
          </a:p>
        </p:txBody>
      </p:sp>
      <p:sp>
        <p:nvSpPr>
          <p:cNvPr id="44" name="TextBox 43">
            <a:extLst>
              <a:ext uri="{FF2B5EF4-FFF2-40B4-BE49-F238E27FC236}">
                <a16:creationId xmlns:a16="http://schemas.microsoft.com/office/drawing/2014/main" id="{0426ED81-3CC1-567C-D441-4F8797E7FD7F}"/>
              </a:ext>
            </a:extLst>
          </p:cNvPr>
          <p:cNvSpPr txBox="1"/>
          <p:nvPr/>
        </p:nvSpPr>
        <p:spPr>
          <a:xfrm>
            <a:off x="9685480" y="6292326"/>
            <a:ext cx="601824" cy="369332"/>
          </a:xfrm>
          <a:prstGeom prst="rect">
            <a:avLst/>
          </a:prstGeom>
          <a:noFill/>
        </p:spPr>
        <p:txBody>
          <a:bodyPr wrap="square">
            <a:spAutoFit/>
          </a:bodyPr>
          <a:lstStyle/>
          <a:p>
            <a:r>
              <a:rPr lang="en-US"/>
              <a:t>T10</a:t>
            </a:r>
          </a:p>
        </p:txBody>
      </p:sp>
      <p:sp>
        <p:nvSpPr>
          <p:cNvPr id="45" name="TextBox 44">
            <a:extLst>
              <a:ext uri="{FF2B5EF4-FFF2-40B4-BE49-F238E27FC236}">
                <a16:creationId xmlns:a16="http://schemas.microsoft.com/office/drawing/2014/main" id="{EEC7B2BD-2EE4-1E23-CFD0-7FC6E43EB92F}"/>
              </a:ext>
            </a:extLst>
          </p:cNvPr>
          <p:cNvSpPr txBox="1"/>
          <p:nvPr/>
        </p:nvSpPr>
        <p:spPr>
          <a:xfrm>
            <a:off x="10970498" y="6280276"/>
            <a:ext cx="640310" cy="369332"/>
          </a:xfrm>
          <a:prstGeom prst="rect">
            <a:avLst/>
          </a:prstGeom>
          <a:noFill/>
        </p:spPr>
        <p:txBody>
          <a:bodyPr wrap="square">
            <a:spAutoFit/>
          </a:bodyPr>
          <a:lstStyle/>
          <a:p>
            <a:r>
              <a:rPr lang="en-US"/>
              <a:t>T12</a:t>
            </a:r>
          </a:p>
        </p:txBody>
      </p:sp>
      <p:pic>
        <p:nvPicPr>
          <p:cNvPr id="47" name="Graphic 46" descr="Needle with solid fill">
            <a:extLst>
              <a:ext uri="{FF2B5EF4-FFF2-40B4-BE49-F238E27FC236}">
                <a16:creationId xmlns:a16="http://schemas.microsoft.com/office/drawing/2014/main" id="{9E4051CE-FC10-3AE0-544B-D593994492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878421">
            <a:off x="3395208" y="5648738"/>
            <a:ext cx="427188" cy="427188"/>
          </a:xfrm>
          <a:prstGeom prst="rect">
            <a:avLst/>
          </a:prstGeom>
        </p:spPr>
      </p:pic>
      <p:sp>
        <p:nvSpPr>
          <p:cNvPr id="48" name="TextBox 47">
            <a:extLst>
              <a:ext uri="{FF2B5EF4-FFF2-40B4-BE49-F238E27FC236}">
                <a16:creationId xmlns:a16="http://schemas.microsoft.com/office/drawing/2014/main" id="{20952094-006A-DF5E-47D5-3E7D24F4FCF4}"/>
              </a:ext>
            </a:extLst>
          </p:cNvPr>
          <p:cNvSpPr txBox="1"/>
          <p:nvPr/>
        </p:nvSpPr>
        <p:spPr>
          <a:xfrm>
            <a:off x="3234486" y="5362358"/>
            <a:ext cx="878112" cy="338554"/>
          </a:xfrm>
          <a:prstGeom prst="rect">
            <a:avLst/>
          </a:prstGeom>
          <a:noFill/>
        </p:spPr>
        <p:txBody>
          <a:bodyPr wrap="square" rtlCol="0">
            <a:spAutoFit/>
          </a:bodyPr>
          <a:lstStyle/>
          <a:p>
            <a:r>
              <a:rPr lang="en-US" sz="1600" b="1">
                <a:solidFill>
                  <a:schemeClr val="accent1">
                    <a:lumMod val="60000"/>
                    <a:lumOff val="40000"/>
                  </a:schemeClr>
                </a:solidFill>
              </a:rPr>
              <a:t>Insulin</a:t>
            </a:r>
          </a:p>
        </p:txBody>
      </p:sp>
      <p:sp>
        <p:nvSpPr>
          <p:cNvPr id="50" name="Arrow: Circular 49">
            <a:extLst>
              <a:ext uri="{FF2B5EF4-FFF2-40B4-BE49-F238E27FC236}">
                <a16:creationId xmlns:a16="http://schemas.microsoft.com/office/drawing/2014/main" id="{C3FA4CB6-12F3-9415-D6AF-50B0AAFFD9CF}"/>
              </a:ext>
            </a:extLst>
          </p:cNvPr>
          <p:cNvSpPr/>
          <p:nvPr/>
        </p:nvSpPr>
        <p:spPr>
          <a:xfrm rot="5400000" flipV="1">
            <a:off x="345264" y="2731844"/>
            <a:ext cx="1785278" cy="1696943"/>
          </a:xfrm>
          <a:prstGeom prst="circularArrow">
            <a:avLst>
              <a:gd name="adj1" fmla="val 5433"/>
              <a:gd name="adj2" fmla="val 1093620"/>
              <a:gd name="adj3" fmla="val 20505797"/>
              <a:gd name="adj4" fmla="val 10799998"/>
              <a:gd name="adj5" fmla="val 9302"/>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54" name="Alternate Process 4">
            <a:extLst>
              <a:ext uri="{FF2B5EF4-FFF2-40B4-BE49-F238E27FC236}">
                <a16:creationId xmlns:a16="http://schemas.microsoft.com/office/drawing/2014/main" id="{C071C46D-71F3-3B32-E1A4-693C0A7FFDC9}"/>
              </a:ext>
            </a:extLst>
          </p:cNvPr>
          <p:cNvSpPr/>
          <p:nvPr/>
        </p:nvSpPr>
        <p:spPr>
          <a:xfrm>
            <a:off x="1301184" y="4193008"/>
            <a:ext cx="1825124" cy="548174"/>
          </a:xfrm>
          <a:prstGeom prst="flowChartAlternateProcess">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Normoglycemia</a:t>
            </a:r>
          </a:p>
        </p:txBody>
      </p:sp>
      <p:sp>
        <p:nvSpPr>
          <p:cNvPr id="55" name="Alternate Process 4">
            <a:extLst>
              <a:ext uri="{FF2B5EF4-FFF2-40B4-BE49-F238E27FC236}">
                <a16:creationId xmlns:a16="http://schemas.microsoft.com/office/drawing/2014/main" id="{DC1AF698-3ACF-DC2B-1EE9-35BFBF5FF82E}"/>
              </a:ext>
            </a:extLst>
          </p:cNvPr>
          <p:cNvSpPr/>
          <p:nvPr/>
        </p:nvSpPr>
        <p:spPr>
          <a:xfrm>
            <a:off x="1304859" y="5890307"/>
            <a:ext cx="1825124" cy="548174"/>
          </a:xfrm>
          <a:prstGeom prst="flowChartAlternateProcess">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Hypoglycemia</a:t>
            </a:r>
          </a:p>
        </p:txBody>
      </p:sp>
      <p:sp>
        <p:nvSpPr>
          <p:cNvPr id="57" name="Arrow: Circular 56">
            <a:extLst>
              <a:ext uri="{FF2B5EF4-FFF2-40B4-BE49-F238E27FC236}">
                <a16:creationId xmlns:a16="http://schemas.microsoft.com/office/drawing/2014/main" id="{A68EE541-A7D7-9C37-CEEA-667334296947}"/>
              </a:ext>
            </a:extLst>
          </p:cNvPr>
          <p:cNvSpPr/>
          <p:nvPr/>
        </p:nvSpPr>
        <p:spPr>
          <a:xfrm rot="5400000" flipV="1">
            <a:off x="400994" y="4476502"/>
            <a:ext cx="1704040" cy="1696943"/>
          </a:xfrm>
          <a:prstGeom prst="circularArrow">
            <a:avLst>
              <a:gd name="adj1" fmla="val 5433"/>
              <a:gd name="adj2" fmla="val 1093620"/>
              <a:gd name="adj3" fmla="val 20505797"/>
              <a:gd name="adj4" fmla="val 10799998"/>
              <a:gd name="adj5" fmla="val 9302"/>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A3CD4632-18B5-FD39-1BBC-B1455DF59CE1}"/>
              </a:ext>
            </a:extLst>
          </p:cNvPr>
          <p:cNvSpPr txBox="1"/>
          <p:nvPr/>
        </p:nvSpPr>
        <p:spPr>
          <a:xfrm>
            <a:off x="612661" y="3252059"/>
            <a:ext cx="1000125" cy="646331"/>
          </a:xfrm>
          <a:prstGeom prst="rect">
            <a:avLst/>
          </a:prstGeom>
          <a:noFill/>
        </p:spPr>
        <p:txBody>
          <a:bodyPr wrap="square" rtlCol="0">
            <a:spAutoFit/>
          </a:bodyPr>
          <a:lstStyle/>
          <a:p>
            <a:r>
              <a:rPr lang="en-US" dirty="0"/>
              <a:t>2 day washout</a:t>
            </a:r>
          </a:p>
        </p:txBody>
      </p:sp>
      <p:sp>
        <p:nvSpPr>
          <p:cNvPr id="59" name="TextBox 58">
            <a:extLst>
              <a:ext uri="{FF2B5EF4-FFF2-40B4-BE49-F238E27FC236}">
                <a16:creationId xmlns:a16="http://schemas.microsoft.com/office/drawing/2014/main" id="{50025074-1ABB-1A0E-58C0-EC557B0A7C97}"/>
              </a:ext>
            </a:extLst>
          </p:cNvPr>
          <p:cNvSpPr txBox="1"/>
          <p:nvPr/>
        </p:nvSpPr>
        <p:spPr>
          <a:xfrm>
            <a:off x="618445" y="5001807"/>
            <a:ext cx="1000125" cy="646331"/>
          </a:xfrm>
          <a:prstGeom prst="rect">
            <a:avLst/>
          </a:prstGeom>
          <a:noFill/>
        </p:spPr>
        <p:txBody>
          <a:bodyPr wrap="square" rtlCol="0">
            <a:spAutoFit/>
          </a:bodyPr>
          <a:lstStyle/>
          <a:p>
            <a:r>
              <a:rPr lang="en-US"/>
              <a:t>2 day washout</a:t>
            </a:r>
          </a:p>
        </p:txBody>
      </p:sp>
    </p:spTree>
    <p:extLst>
      <p:ext uri="{BB962C8B-B14F-4D97-AF65-F5344CB8AC3E}">
        <p14:creationId xmlns:p14="http://schemas.microsoft.com/office/powerpoint/2010/main" val="22872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E2FD-979A-31B9-A406-1C862FC5C7DE}"/>
              </a:ext>
            </a:extLst>
          </p:cNvPr>
          <p:cNvSpPr>
            <a:spLocks noGrp="1"/>
          </p:cNvSpPr>
          <p:nvPr>
            <p:ph type="title"/>
          </p:nvPr>
        </p:nvSpPr>
        <p:spPr/>
        <p:txBody>
          <a:bodyPr/>
          <a:lstStyle/>
          <a:p>
            <a:r>
              <a:rPr lang="en-US"/>
              <a:t>Methods</a:t>
            </a:r>
          </a:p>
        </p:txBody>
      </p:sp>
      <p:sp>
        <p:nvSpPr>
          <p:cNvPr id="6" name="Flowchart: Alternate Process 5">
            <a:extLst>
              <a:ext uri="{FF2B5EF4-FFF2-40B4-BE49-F238E27FC236}">
                <a16:creationId xmlns:a16="http://schemas.microsoft.com/office/drawing/2014/main" id="{4EE9460D-7252-9190-2C17-6617A59E7ECF}"/>
              </a:ext>
            </a:extLst>
          </p:cNvPr>
          <p:cNvSpPr/>
          <p:nvPr/>
        </p:nvSpPr>
        <p:spPr>
          <a:xfrm>
            <a:off x="3220250" y="2695643"/>
            <a:ext cx="1064856" cy="651296"/>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CGMS</a:t>
            </a:r>
          </a:p>
        </p:txBody>
      </p:sp>
      <p:sp>
        <p:nvSpPr>
          <p:cNvPr id="8" name="Flowchart: Terminator 7">
            <a:extLst>
              <a:ext uri="{FF2B5EF4-FFF2-40B4-BE49-F238E27FC236}">
                <a16:creationId xmlns:a16="http://schemas.microsoft.com/office/drawing/2014/main" id="{8F3D6DC1-ABF6-9269-55AD-8A6F3EC80D6F}"/>
              </a:ext>
            </a:extLst>
          </p:cNvPr>
          <p:cNvSpPr/>
          <p:nvPr/>
        </p:nvSpPr>
        <p:spPr>
          <a:xfrm rot="5400000">
            <a:off x="5706922" y="3045057"/>
            <a:ext cx="807098" cy="191278"/>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007C2BC-44D7-CBAF-7447-4E1FD809204F}"/>
              </a:ext>
            </a:extLst>
          </p:cNvPr>
          <p:cNvSpPr/>
          <p:nvPr/>
        </p:nvSpPr>
        <p:spPr>
          <a:xfrm>
            <a:off x="5963515" y="2629845"/>
            <a:ext cx="298580" cy="282736"/>
          </a:xfrm>
          <a:prstGeom prst="roundRect">
            <a:avLst/>
          </a:prstGeom>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 name="Flowchart: Alternate Process 9">
            <a:extLst>
              <a:ext uri="{FF2B5EF4-FFF2-40B4-BE49-F238E27FC236}">
                <a16:creationId xmlns:a16="http://schemas.microsoft.com/office/drawing/2014/main" id="{FC8360AA-39CD-F891-2970-AC59026046B6}"/>
              </a:ext>
            </a:extLst>
          </p:cNvPr>
          <p:cNvSpPr/>
          <p:nvPr/>
        </p:nvSpPr>
        <p:spPr>
          <a:xfrm>
            <a:off x="7935836" y="2695643"/>
            <a:ext cx="1383652" cy="651296"/>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POC Glucometer</a:t>
            </a:r>
          </a:p>
        </p:txBody>
      </p:sp>
      <p:sp>
        <p:nvSpPr>
          <p:cNvPr id="13" name="Flowchart: Alternate Process 12">
            <a:extLst>
              <a:ext uri="{FF2B5EF4-FFF2-40B4-BE49-F238E27FC236}">
                <a16:creationId xmlns:a16="http://schemas.microsoft.com/office/drawing/2014/main" id="{193273CA-FCA5-F90F-313C-05E0D841E2F9}"/>
              </a:ext>
            </a:extLst>
          </p:cNvPr>
          <p:cNvSpPr/>
          <p:nvPr/>
        </p:nvSpPr>
        <p:spPr>
          <a:xfrm>
            <a:off x="1388543" y="5551281"/>
            <a:ext cx="1186929" cy="651296"/>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ICU Machine</a:t>
            </a:r>
          </a:p>
        </p:txBody>
      </p:sp>
      <p:sp>
        <p:nvSpPr>
          <p:cNvPr id="14" name="Flowchart: Alternate Process 13">
            <a:extLst>
              <a:ext uri="{FF2B5EF4-FFF2-40B4-BE49-F238E27FC236}">
                <a16:creationId xmlns:a16="http://schemas.microsoft.com/office/drawing/2014/main" id="{5463A868-DBA6-07E1-D741-080F52B6D4BA}"/>
              </a:ext>
            </a:extLst>
          </p:cNvPr>
          <p:cNvSpPr/>
          <p:nvPr/>
        </p:nvSpPr>
        <p:spPr>
          <a:xfrm>
            <a:off x="10220357" y="5551281"/>
            <a:ext cx="1232613" cy="651296"/>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Chemistry Analyzer</a:t>
            </a:r>
          </a:p>
        </p:txBody>
      </p:sp>
      <p:pic>
        <p:nvPicPr>
          <p:cNvPr id="16" name="Picture 15" descr="Shape&#10;&#10;Description automatically generated with low confidence">
            <a:extLst>
              <a:ext uri="{FF2B5EF4-FFF2-40B4-BE49-F238E27FC236}">
                <a16:creationId xmlns:a16="http://schemas.microsoft.com/office/drawing/2014/main" id="{383010C3-739C-20F1-335D-FF8CD746916A}"/>
              </a:ext>
            </a:extLst>
          </p:cNvPr>
          <p:cNvPicPr>
            <a:picLocks noChangeAspect="1"/>
          </p:cNvPicPr>
          <p:nvPr/>
        </p:nvPicPr>
        <p:blipFill>
          <a:blip r:embed="rId3"/>
          <a:stretch>
            <a:fillRect/>
          </a:stretch>
        </p:blipFill>
        <p:spPr>
          <a:xfrm>
            <a:off x="3666683" y="5212287"/>
            <a:ext cx="1262180" cy="1262180"/>
          </a:xfrm>
          <a:prstGeom prst="rect">
            <a:avLst/>
          </a:prstGeom>
        </p:spPr>
      </p:pic>
      <p:pic>
        <p:nvPicPr>
          <p:cNvPr id="18" name="Picture 17" descr="Graphical user interface, icon&#10;&#10;Description automatically generated">
            <a:extLst>
              <a:ext uri="{FF2B5EF4-FFF2-40B4-BE49-F238E27FC236}">
                <a16:creationId xmlns:a16="http://schemas.microsoft.com/office/drawing/2014/main" id="{9A0EF4FA-3FA6-94EE-DD60-760EAC256F6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789871" y="2629845"/>
            <a:ext cx="914401" cy="807098"/>
          </a:xfrm>
          <a:prstGeom prst="rect">
            <a:avLst/>
          </a:prstGeom>
          <a:effectLst>
            <a:softEdge rad="38100"/>
          </a:effectLst>
        </p:spPr>
      </p:pic>
      <p:pic>
        <p:nvPicPr>
          <p:cNvPr id="23" name="Picture 22" descr="A picture containing icon&#10;&#10;Description automatically generated">
            <a:extLst>
              <a:ext uri="{FF2B5EF4-FFF2-40B4-BE49-F238E27FC236}">
                <a16:creationId xmlns:a16="http://schemas.microsoft.com/office/drawing/2014/main" id="{819D8724-8B55-5D5D-3E97-F0E13FF6D23B}"/>
              </a:ext>
            </a:extLst>
          </p:cNvPr>
          <p:cNvPicPr>
            <a:picLocks noChangeAspect="1"/>
          </p:cNvPicPr>
          <p:nvPr/>
        </p:nvPicPr>
        <p:blipFill>
          <a:blip r:embed="rId5"/>
          <a:stretch>
            <a:fillRect/>
          </a:stretch>
        </p:blipFill>
        <p:spPr>
          <a:xfrm>
            <a:off x="5826619" y="5284761"/>
            <a:ext cx="1084856" cy="1084856"/>
          </a:xfrm>
          <a:prstGeom prst="rect">
            <a:avLst/>
          </a:prstGeom>
        </p:spPr>
      </p:pic>
      <p:pic>
        <p:nvPicPr>
          <p:cNvPr id="33" name="Picture 32" descr="A picture containing icon&#10;&#10;Description automatically generated">
            <a:extLst>
              <a:ext uri="{FF2B5EF4-FFF2-40B4-BE49-F238E27FC236}">
                <a16:creationId xmlns:a16="http://schemas.microsoft.com/office/drawing/2014/main" id="{EBF6477C-50C5-5C6A-F825-4AA7C50A162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79134" y="2471654"/>
            <a:ext cx="1027454" cy="1013800"/>
          </a:xfrm>
          <a:prstGeom prst="rect">
            <a:avLst/>
          </a:prstGeom>
          <a:effectLst>
            <a:softEdge rad="38100"/>
          </a:effectLst>
        </p:spPr>
      </p:pic>
      <p:cxnSp>
        <p:nvCxnSpPr>
          <p:cNvPr id="35" name="Straight Arrow Connector 34">
            <a:extLst>
              <a:ext uri="{FF2B5EF4-FFF2-40B4-BE49-F238E27FC236}">
                <a16:creationId xmlns:a16="http://schemas.microsoft.com/office/drawing/2014/main" id="{355D3227-0405-FAB6-8681-C3E686D13C32}"/>
              </a:ext>
            </a:extLst>
          </p:cNvPr>
          <p:cNvCxnSpPr>
            <a:cxnSpLocks/>
          </p:cNvCxnSpPr>
          <p:nvPr/>
        </p:nvCxnSpPr>
        <p:spPr>
          <a:xfrm>
            <a:off x="1918489" y="3021291"/>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53956CCF-0E93-760B-82AC-9FB996674215}"/>
              </a:ext>
            </a:extLst>
          </p:cNvPr>
          <p:cNvCxnSpPr>
            <a:cxnSpLocks/>
          </p:cNvCxnSpPr>
          <p:nvPr/>
        </p:nvCxnSpPr>
        <p:spPr>
          <a:xfrm>
            <a:off x="4560641" y="3021291"/>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91E560DA-E3E9-ABC9-F0EB-86BE029F1E5F}"/>
              </a:ext>
            </a:extLst>
          </p:cNvPr>
          <p:cNvCxnSpPr>
            <a:cxnSpLocks/>
          </p:cNvCxnSpPr>
          <p:nvPr/>
        </p:nvCxnSpPr>
        <p:spPr>
          <a:xfrm>
            <a:off x="6491271" y="3021291"/>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B87E51AB-9339-63D1-257B-3F2FA6F97546}"/>
              </a:ext>
            </a:extLst>
          </p:cNvPr>
          <p:cNvCxnSpPr>
            <a:cxnSpLocks/>
          </p:cNvCxnSpPr>
          <p:nvPr/>
        </p:nvCxnSpPr>
        <p:spPr>
          <a:xfrm>
            <a:off x="9545116" y="3036072"/>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E05630B9-A5DC-BEF4-2D45-644969D81D42}"/>
              </a:ext>
            </a:extLst>
          </p:cNvPr>
          <p:cNvCxnSpPr>
            <a:cxnSpLocks/>
          </p:cNvCxnSpPr>
          <p:nvPr/>
        </p:nvCxnSpPr>
        <p:spPr>
          <a:xfrm>
            <a:off x="2671190" y="5843377"/>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82D4597A-DE3D-87AC-4C3B-539544F49EE2}"/>
              </a:ext>
            </a:extLst>
          </p:cNvPr>
          <p:cNvCxnSpPr>
            <a:cxnSpLocks/>
          </p:cNvCxnSpPr>
          <p:nvPr/>
        </p:nvCxnSpPr>
        <p:spPr>
          <a:xfrm>
            <a:off x="4787901" y="5876929"/>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4684354B-E90B-3444-1817-926054EAB747}"/>
              </a:ext>
            </a:extLst>
          </p:cNvPr>
          <p:cNvCxnSpPr>
            <a:cxnSpLocks/>
          </p:cNvCxnSpPr>
          <p:nvPr/>
        </p:nvCxnSpPr>
        <p:spPr>
          <a:xfrm>
            <a:off x="6616126" y="5876929"/>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2" name="Picture 51" descr="Shape&#10;&#10;Description automatically generated with low confidence">
            <a:extLst>
              <a:ext uri="{FF2B5EF4-FFF2-40B4-BE49-F238E27FC236}">
                <a16:creationId xmlns:a16="http://schemas.microsoft.com/office/drawing/2014/main" id="{43F7F629-72B9-8F3A-B701-E54B8581C016}"/>
              </a:ext>
            </a:extLst>
          </p:cNvPr>
          <p:cNvPicPr>
            <a:picLocks noChangeAspect="1"/>
          </p:cNvPicPr>
          <p:nvPr/>
        </p:nvPicPr>
        <p:blipFill>
          <a:blip r:embed="rId7"/>
          <a:stretch>
            <a:fillRect/>
          </a:stretch>
        </p:blipFill>
        <p:spPr>
          <a:xfrm>
            <a:off x="7996331" y="5212287"/>
            <a:ext cx="717311" cy="1177126"/>
          </a:xfrm>
          <a:prstGeom prst="rect">
            <a:avLst/>
          </a:prstGeom>
        </p:spPr>
      </p:pic>
      <p:cxnSp>
        <p:nvCxnSpPr>
          <p:cNvPr id="53" name="Straight Arrow Connector 52">
            <a:extLst>
              <a:ext uri="{FF2B5EF4-FFF2-40B4-BE49-F238E27FC236}">
                <a16:creationId xmlns:a16="http://schemas.microsoft.com/office/drawing/2014/main" id="{05E6A40B-876D-9964-062C-F97320B210FF}"/>
              </a:ext>
            </a:extLst>
          </p:cNvPr>
          <p:cNvCxnSpPr>
            <a:cxnSpLocks/>
          </p:cNvCxnSpPr>
          <p:nvPr/>
        </p:nvCxnSpPr>
        <p:spPr>
          <a:xfrm>
            <a:off x="8880591" y="5843377"/>
            <a:ext cx="1172817"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6" name="Freeform: Shape 55">
            <a:extLst>
              <a:ext uri="{FF2B5EF4-FFF2-40B4-BE49-F238E27FC236}">
                <a16:creationId xmlns:a16="http://schemas.microsoft.com/office/drawing/2014/main" id="{1D18EBB2-B729-88DB-AB25-FD42683365F3}"/>
              </a:ext>
            </a:extLst>
          </p:cNvPr>
          <p:cNvSpPr/>
          <p:nvPr/>
        </p:nvSpPr>
        <p:spPr>
          <a:xfrm>
            <a:off x="1978159" y="3466549"/>
            <a:ext cx="9328749" cy="1979419"/>
          </a:xfrm>
          <a:custGeom>
            <a:avLst/>
            <a:gdLst>
              <a:gd name="connsiteX0" fmla="*/ 4669 w 9347451"/>
              <a:gd name="connsiteY0" fmla="*/ 1818861 h 1818861"/>
              <a:gd name="connsiteX1" fmla="*/ 432051 w 9347451"/>
              <a:gd name="connsiteY1" fmla="*/ 1192696 h 1818861"/>
              <a:gd name="connsiteX2" fmla="*/ 2732960 w 9347451"/>
              <a:gd name="connsiteY2" fmla="*/ 849796 h 1818861"/>
              <a:gd name="connsiteX3" fmla="*/ 6489951 w 9347451"/>
              <a:gd name="connsiteY3" fmla="*/ 690770 h 1818861"/>
              <a:gd name="connsiteX4" fmla="*/ 8875343 w 9347451"/>
              <a:gd name="connsiteY4" fmla="*/ 636105 h 1818861"/>
              <a:gd name="connsiteX5" fmla="*/ 9347451 w 9347451"/>
              <a:gd name="connsiteY5" fmla="*/ 0 h 18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7451" h="1818861">
                <a:moveTo>
                  <a:pt x="4669" y="1818861"/>
                </a:moveTo>
                <a:cubicBezTo>
                  <a:pt x="-8998" y="1586534"/>
                  <a:pt x="-22664" y="1354207"/>
                  <a:pt x="432051" y="1192696"/>
                </a:cubicBezTo>
                <a:cubicBezTo>
                  <a:pt x="886766" y="1031185"/>
                  <a:pt x="1723310" y="933450"/>
                  <a:pt x="2732960" y="849796"/>
                </a:cubicBezTo>
                <a:cubicBezTo>
                  <a:pt x="3742610" y="766142"/>
                  <a:pt x="5466221" y="726385"/>
                  <a:pt x="6489951" y="690770"/>
                </a:cubicBezTo>
                <a:cubicBezTo>
                  <a:pt x="7513681" y="655155"/>
                  <a:pt x="8399093" y="751233"/>
                  <a:pt x="8875343" y="636105"/>
                </a:cubicBezTo>
                <a:cubicBezTo>
                  <a:pt x="9351593" y="520977"/>
                  <a:pt x="9346623" y="233570"/>
                  <a:pt x="9347451" y="0"/>
                </a:cubicBezTo>
              </a:path>
            </a:pathLst>
          </a:custGeom>
          <a:noFill/>
          <a:ln>
            <a:prstDash val="lgDash"/>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descr="Car with solid fill">
            <a:extLst>
              <a:ext uri="{FF2B5EF4-FFF2-40B4-BE49-F238E27FC236}">
                <a16:creationId xmlns:a16="http://schemas.microsoft.com/office/drawing/2014/main" id="{E0302EF8-8FDE-9143-171A-D340C97C00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01809" flipH="1">
            <a:off x="5036305" y="3712694"/>
            <a:ext cx="856478" cy="856478"/>
          </a:xfrm>
          <a:prstGeom prst="rect">
            <a:avLst/>
          </a:prstGeom>
        </p:spPr>
      </p:pic>
      <p:sp>
        <p:nvSpPr>
          <p:cNvPr id="61" name="Oval 60">
            <a:extLst>
              <a:ext uri="{FF2B5EF4-FFF2-40B4-BE49-F238E27FC236}">
                <a16:creationId xmlns:a16="http://schemas.microsoft.com/office/drawing/2014/main" id="{70C73F0D-F32E-319C-AF7E-264EC0AACE3E}"/>
              </a:ext>
            </a:extLst>
          </p:cNvPr>
          <p:cNvSpPr/>
          <p:nvPr/>
        </p:nvSpPr>
        <p:spPr>
          <a:xfrm>
            <a:off x="523796" y="2204521"/>
            <a:ext cx="1158881" cy="6914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Goat Facility</a:t>
            </a:r>
          </a:p>
        </p:txBody>
      </p:sp>
      <p:sp>
        <p:nvSpPr>
          <p:cNvPr id="62" name="Oval 61">
            <a:extLst>
              <a:ext uri="{FF2B5EF4-FFF2-40B4-BE49-F238E27FC236}">
                <a16:creationId xmlns:a16="http://schemas.microsoft.com/office/drawing/2014/main" id="{F726EFD4-6CA1-4460-8DED-6EB7B812376B}"/>
              </a:ext>
            </a:extLst>
          </p:cNvPr>
          <p:cNvSpPr/>
          <p:nvPr/>
        </p:nvSpPr>
        <p:spPr>
          <a:xfrm>
            <a:off x="521250" y="4807223"/>
            <a:ext cx="1158881" cy="6914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VMTH</a:t>
            </a:r>
          </a:p>
        </p:txBody>
      </p:sp>
    </p:spTree>
    <p:extLst>
      <p:ext uri="{BB962C8B-B14F-4D97-AF65-F5344CB8AC3E}">
        <p14:creationId xmlns:p14="http://schemas.microsoft.com/office/powerpoint/2010/main" val="3150886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2263-F4E4-EA72-DA9B-754394F6544F}"/>
              </a:ext>
            </a:extLst>
          </p:cNvPr>
          <p:cNvSpPr>
            <a:spLocks noGrp="1"/>
          </p:cNvSpPr>
          <p:nvPr>
            <p:ph type="title"/>
          </p:nvPr>
        </p:nvSpPr>
        <p:spPr/>
        <p:txBody>
          <a:bodyPr vert="horz" lIns="91440" tIns="45720" rIns="91440" bIns="45720" rtlCol="0" anchor="b">
            <a:normAutofit/>
          </a:bodyPr>
          <a:lstStyle/>
          <a:p>
            <a:r>
              <a:rPr lang="en-US">
                <a:solidFill>
                  <a:srgbClr val="FFFFFF"/>
                </a:solidFill>
              </a:rPr>
              <a:t>Results</a:t>
            </a:r>
          </a:p>
        </p:txBody>
      </p:sp>
      <p:pic>
        <p:nvPicPr>
          <p:cNvPr id="6" name="Picture 6">
            <a:extLst>
              <a:ext uri="{FF2B5EF4-FFF2-40B4-BE49-F238E27FC236}">
                <a16:creationId xmlns:a16="http://schemas.microsoft.com/office/drawing/2014/main" id="{10C92F23-C267-10F7-0388-5CBB55E1981D}"/>
              </a:ext>
            </a:extLst>
          </p:cNvPr>
          <p:cNvPicPr>
            <a:picLocks noGrp="1" noChangeAspect="1"/>
          </p:cNvPicPr>
          <p:nvPr>
            <p:ph sz="half" idx="4294967295"/>
          </p:nvPr>
        </p:nvPicPr>
        <p:blipFill rotWithShape="1">
          <a:blip r:embed="rId3">
            <a:extLst>
              <a:ext uri="{28A0092B-C50C-407E-A947-70E740481C1C}">
                <a14:useLocalDpi xmlns:a14="http://schemas.microsoft.com/office/drawing/2010/main"/>
              </a:ext>
            </a:extLst>
          </a:blip>
          <a:srcRect/>
          <a:stretch/>
        </p:blipFill>
        <p:spPr>
          <a:xfrm>
            <a:off x="3697778" y="2837436"/>
            <a:ext cx="3763715" cy="3094559"/>
          </a:xfrm>
          <a:prstGeom prst="rect">
            <a:avLst/>
          </a:prstGeom>
        </p:spPr>
      </p:pic>
      <p:pic>
        <p:nvPicPr>
          <p:cNvPr id="5" name="Picture 5">
            <a:extLst>
              <a:ext uri="{FF2B5EF4-FFF2-40B4-BE49-F238E27FC236}">
                <a16:creationId xmlns:a16="http://schemas.microsoft.com/office/drawing/2014/main" id="{060E94AB-E596-E580-A5FE-16166AF92EFC}"/>
              </a:ext>
            </a:extLst>
          </p:cNvPr>
          <p:cNvPicPr>
            <a:picLocks noGrp="1" noChangeAspect="1"/>
          </p:cNvPicPr>
          <p:nvPr>
            <p:ph sz="half" idx="4294967295"/>
          </p:nvPr>
        </p:nvPicPr>
        <p:blipFill rotWithShape="1">
          <a:blip r:embed="rId4">
            <a:extLst>
              <a:ext uri="{28A0092B-C50C-407E-A947-70E740481C1C}">
                <a14:useLocalDpi xmlns:a14="http://schemas.microsoft.com/office/drawing/2010/main"/>
              </a:ext>
            </a:extLst>
          </a:blip>
          <a:srcRect/>
          <a:stretch/>
        </p:blipFill>
        <p:spPr>
          <a:xfrm>
            <a:off x="0" y="2837436"/>
            <a:ext cx="3697778" cy="3221894"/>
          </a:xfrm>
          <a:prstGeom prst="rect">
            <a:avLst/>
          </a:prstGeom>
        </p:spPr>
      </p:pic>
      <p:pic>
        <p:nvPicPr>
          <p:cNvPr id="7" name="Picture 7">
            <a:extLst>
              <a:ext uri="{FF2B5EF4-FFF2-40B4-BE49-F238E27FC236}">
                <a16:creationId xmlns:a16="http://schemas.microsoft.com/office/drawing/2014/main" id="{E218CB71-4772-B0FD-2828-9D97C24651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61493" y="2837436"/>
            <a:ext cx="4686392" cy="3221893"/>
          </a:xfrm>
          <a:prstGeom prst="rect">
            <a:avLst/>
          </a:prstGeom>
        </p:spPr>
      </p:pic>
    </p:spTree>
    <p:extLst>
      <p:ext uri="{BB962C8B-B14F-4D97-AF65-F5344CB8AC3E}">
        <p14:creationId xmlns:p14="http://schemas.microsoft.com/office/powerpoint/2010/main" val="30840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45FE-95D8-59E3-4996-D02AFDAE44D7}"/>
              </a:ext>
            </a:extLst>
          </p:cNvPr>
          <p:cNvSpPr>
            <a:spLocks noGrp="1"/>
          </p:cNvSpPr>
          <p:nvPr>
            <p:ph type="title"/>
          </p:nvPr>
        </p:nvSpPr>
        <p:spPr/>
        <p:txBody>
          <a:bodyPr/>
          <a:lstStyle/>
          <a:p>
            <a:r>
              <a:rPr lang="en-US"/>
              <a:t>Results</a:t>
            </a:r>
          </a:p>
        </p:txBody>
      </p:sp>
      <p:graphicFrame>
        <p:nvGraphicFramePr>
          <p:cNvPr id="3" name="Table 3">
            <a:extLst>
              <a:ext uri="{FF2B5EF4-FFF2-40B4-BE49-F238E27FC236}">
                <a16:creationId xmlns:a16="http://schemas.microsoft.com/office/drawing/2014/main" id="{FBD08185-0957-FD81-F3AD-5DB9AC5F3A71}"/>
              </a:ext>
            </a:extLst>
          </p:cNvPr>
          <p:cNvGraphicFramePr>
            <a:graphicFrameLocks noGrp="1"/>
          </p:cNvGraphicFramePr>
          <p:nvPr>
            <p:extLst>
              <p:ext uri="{D42A27DB-BD31-4B8C-83A1-F6EECF244321}">
                <p14:modId xmlns:p14="http://schemas.microsoft.com/office/powerpoint/2010/main" val="4065588156"/>
              </p:ext>
            </p:extLst>
          </p:nvPr>
        </p:nvGraphicFramePr>
        <p:xfrm>
          <a:off x="575894" y="4315795"/>
          <a:ext cx="3384062" cy="1010920"/>
        </p:xfrm>
        <a:graphic>
          <a:graphicData uri="http://schemas.openxmlformats.org/drawingml/2006/table">
            <a:tbl>
              <a:tblPr firstRow="1" bandRow="1">
                <a:tableStyleId>{5C22544A-7EE6-4342-B048-85BDC9FD1C3A}</a:tableStyleId>
              </a:tblPr>
              <a:tblGrid>
                <a:gridCol w="1692031">
                  <a:extLst>
                    <a:ext uri="{9D8B030D-6E8A-4147-A177-3AD203B41FA5}">
                      <a16:colId xmlns:a16="http://schemas.microsoft.com/office/drawing/2014/main" val="2170428118"/>
                    </a:ext>
                  </a:extLst>
                </a:gridCol>
                <a:gridCol w="1692031">
                  <a:extLst>
                    <a:ext uri="{9D8B030D-6E8A-4147-A177-3AD203B41FA5}">
                      <a16:colId xmlns:a16="http://schemas.microsoft.com/office/drawing/2014/main" val="4156312698"/>
                    </a:ext>
                  </a:extLst>
                </a:gridCol>
              </a:tblGrid>
              <a:tr h="370840">
                <a:tc>
                  <a:txBody>
                    <a:bodyPr/>
                    <a:lstStyle/>
                    <a:p>
                      <a:pPr algn="ctr"/>
                      <a:r>
                        <a:rPr lang="en-US" dirty="0"/>
                        <a:t>Bias</a:t>
                      </a:r>
                    </a:p>
                  </a:txBody>
                  <a:tcPr/>
                </a:tc>
                <a:tc>
                  <a:txBody>
                    <a:bodyPr/>
                    <a:lstStyle/>
                    <a:p>
                      <a:pPr algn="ctr"/>
                      <a:r>
                        <a:rPr lang="en-US" dirty="0"/>
                        <a:t>95% Limits of Agreement</a:t>
                      </a:r>
                    </a:p>
                  </a:txBody>
                  <a:tcPr/>
                </a:tc>
                <a:extLst>
                  <a:ext uri="{0D108BD9-81ED-4DB2-BD59-A6C34878D82A}">
                    <a16:rowId xmlns:a16="http://schemas.microsoft.com/office/drawing/2014/main" val="618532113"/>
                  </a:ext>
                </a:extLst>
              </a:tr>
              <a:tr h="370840">
                <a:tc>
                  <a:txBody>
                    <a:bodyPr/>
                    <a:lstStyle/>
                    <a:p>
                      <a:pPr algn="ctr"/>
                      <a:r>
                        <a:rPr lang="en-US" dirty="0"/>
                        <a:t>1.7 mg/dL</a:t>
                      </a:r>
                    </a:p>
                  </a:txBody>
                  <a:tcPr/>
                </a:tc>
                <a:tc>
                  <a:txBody>
                    <a:bodyPr/>
                    <a:lstStyle/>
                    <a:p>
                      <a:pPr algn="ctr"/>
                      <a:r>
                        <a:rPr lang="en-US" dirty="0"/>
                        <a:t>-43.5 to 46.8</a:t>
                      </a:r>
                    </a:p>
                  </a:txBody>
                  <a:tcPr/>
                </a:tc>
                <a:extLst>
                  <a:ext uri="{0D108BD9-81ED-4DB2-BD59-A6C34878D82A}">
                    <a16:rowId xmlns:a16="http://schemas.microsoft.com/office/drawing/2014/main" val="3035396184"/>
                  </a:ext>
                </a:extLst>
              </a:tr>
            </a:tbl>
          </a:graphicData>
        </a:graphic>
      </p:graphicFrame>
      <p:graphicFrame>
        <p:nvGraphicFramePr>
          <p:cNvPr id="4" name="Table 3">
            <a:extLst>
              <a:ext uri="{FF2B5EF4-FFF2-40B4-BE49-F238E27FC236}">
                <a16:creationId xmlns:a16="http://schemas.microsoft.com/office/drawing/2014/main" id="{2763BF72-7EBA-2241-4183-5D3F1F19E657}"/>
              </a:ext>
            </a:extLst>
          </p:cNvPr>
          <p:cNvGraphicFramePr>
            <a:graphicFrameLocks noGrp="1"/>
          </p:cNvGraphicFramePr>
          <p:nvPr>
            <p:extLst>
              <p:ext uri="{D42A27DB-BD31-4B8C-83A1-F6EECF244321}">
                <p14:modId xmlns:p14="http://schemas.microsoft.com/office/powerpoint/2010/main" val="3815765756"/>
              </p:ext>
            </p:extLst>
          </p:nvPr>
        </p:nvGraphicFramePr>
        <p:xfrm>
          <a:off x="4398670" y="4315795"/>
          <a:ext cx="3384062" cy="1010920"/>
        </p:xfrm>
        <a:graphic>
          <a:graphicData uri="http://schemas.openxmlformats.org/drawingml/2006/table">
            <a:tbl>
              <a:tblPr firstRow="1" bandRow="1">
                <a:tableStyleId>{5C22544A-7EE6-4342-B048-85BDC9FD1C3A}</a:tableStyleId>
              </a:tblPr>
              <a:tblGrid>
                <a:gridCol w="1692031">
                  <a:extLst>
                    <a:ext uri="{9D8B030D-6E8A-4147-A177-3AD203B41FA5}">
                      <a16:colId xmlns:a16="http://schemas.microsoft.com/office/drawing/2014/main" val="2170428118"/>
                    </a:ext>
                  </a:extLst>
                </a:gridCol>
                <a:gridCol w="1692031">
                  <a:extLst>
                    <a:ext uri="{9D8B030D-6E8A-4147-A177-3AD203B41FA5}">
                      <a16:colId xmlns:a16="http://schemas.microsoft.com/office/drawing/2014/main" val="4156312698"/>
                    </a:ext>
                  </a:extLst>
                </a:gridCol>
              </a:tblGrid>
              <a:tr h="370840">
                <a:tc>
                  <a:txBody>
                    <a:bodyPr/>
                    <a:lstStyle/>
                    <a:p>
                      <a:pPr algn="ctr"/>
                      <a:r>
                        <a:rPr lang="en-US" dirty="0"/>
                        <a:t>Bias</a:t>
                      </a:r>
                    </a:p>
                  </a:txBody>
                  <a:tcPr/>
                </a:tc>
                <a:tc>
                  <a:txBody>
                    <a:bodyPr/>
                    <a:lstStyle/>
                    <a:p>
                      <a:pPr algn="ctr"/>
                      <a:r>
                        <a:rPr lang="en-US" dirty="0"/>
                        <a:t>95% Limits of Agreement</a:t>
                      </a:r>
                    </a:p>
                  </a:txBody>
                  <a:tcPr/>
                </a:tc>
                <a:extLst>
                  <a:ext uri="{0D108BD9-81ED-4DB2-BD59-A6C34878D82A}">
                    <a16:rowId xmlns:a16="http://schemas.microsoft.com/office/drawing/2014/main" val="618532113"/>
                  </a:ext>
                </a:extLst>
              </a:tr>
              <a:tr h="370840">
                <a:tc>
                  <a:txBody>
                    <a:bodyPr/>
                    <a:lstStyle/>
                    <a:p>
                      <a:pPr algn="ctr"/>
                      <a:r>
                        <a:rPr lang="en-US" dirty="0"/>
                        <a:t>10.2 mg/dL</a:t>
                      </a:r>
                    </a:p>
                  </a:txBody>
                  <a:tcPr/>
                </a:tc>
                <a:tc>
                  <a:txBody>
                    <a:bodyPr/>
                    <a:lstStyle/>
                    <a:p>
                      <a:pPr algn="ctr"/>
                      <a:r>
                        <a:rPr lang="en-US" dirty="0"/>
                        <a:t>8.9 to 29.2</a:t>
                      </a:r>
                    </a:p>
                  </a:txBody>
                  <a:tcPr/>
                </a:tc>
                <a:extLst>
                  <a:ext uri="{0D108BD9-81ED-4DB2-BD59-A6C34878D82A}">
                    <a16:rowId xmlns:a16="http://schemas.microsoft.com/office/drawing/2014/main" val="3035396184"/>
                  </a:ext>
                </a:extLst>
              </a:tr>
            </a:tbl>
          </a:graphicData>
        </a:graphic>
      </p:graphicFrame>
      <p:graphicFrame>
        <p:nvGraphicFramePr>
          <p:cNvPr id="5" name="Table 3">
            <a:extLst>
              <a:ext uri="{FF2B5EF4-FFF2-40B4-BE49-F238E27FC236}">
                <a16:creationId xmlns:a16="http://schemas.microsoft.com/office/drawing/2014/main" id="{223993CE-4289-AE43-11AB-EF2853A24CA9}"/>
              </a:ext>
            </a:extLst>
          </p:cNvPr>
          <p:cNvGraphicFramePr>
            <a:graphicFrameLocks noGrp="1"/>
          </p:cNvGraphicFramePr>
          <p:nvPr>
            <p:extLst>
              <p:ext uri="{D42A27DB-BD31-4B8C-83A1-F6EECF244321}">
                <p14:modId xmlns:p14="http://schemas.microsoft.com/office/powerpoint/2010/main" val="1243075174"/>
              </p:ext>
            </p:extLst>
          </p:nvPr>
        </p:nvGraphicFramePr>
        <p:xfrm>
          <a:off x="8232046" y="4315795"/>
          <a:ext cx="3384062" cy="1010920"/>
        </p:xfrm>
        <a:graphic>
          <a:graphicData uri="http://schemas.openxmlformats.org/drawingml/2006/table">
            <a:tbl>
              <a:tblPr firstRow="1" bandRow="1">
                <a:tableStyleId>{5C22544A-7EE6-4342-B048-85BDC9FD1C3A}</a:tableStyleId>
              </a:tblPr>
              <a:tblGrid>
                <a:gridCol w="1692031">
                  <a:extLst>
                    <a:ext uri="{9D8B030D-6E8A-4147-A177-3AD203B41FA5}">
                      <a16:colId xmlns:a16="http://schemas.microsoft.com/office/drawing/2014/main" val="2170428118"/>
                    </a:ext>
                  </a:extLst>
                </a:gridCol>
                <a:gridCol w="1692031">
                  <a:extLst>
                    <a:ext uri="{9D8B030D-6E8A-4147-A177-3AD203B41FA5}">
                      <a16:colId xmlns:a16="http://schemas.microsoft.com/office/drawing/2014/main" val="4156312698"/>
                    </a:ext>
                  </a:extLst>
                </a:gridCol>
              </a:tblGrid>
              <a:tr h="370840">
                <a:tc>
                  <a:txBody>
                    <a:bodyPr/>
                    <a:lstStyle/>
                    <a:p>
                      <a:pPr algn="ctr"/>
                      <a:r>
                        <a:rPr lang="en-US" dirty="0"/>
                        <a:t>Bias</a:t>
                      </a:r>
                    </a:p>
                  </a:txBody>
                  <a:tcPr/>
                </a:tc>
                <a:tc>
                  <a:txBody>
                    <a:bodyPr/>
                    <a:lstStyle/>
                    <a:p>
                      <a:pPr algn="ctr"/>
                      <a:r>
                        <a:rPr lang="en-US" dirty="0"/>
                        <a:t>95% Limits of Agreement</a:t>
                      </a:r>
                    </a:p>
                  </a:txBody>
                  <a:tcPr/>
                </a:tc>
                <a:extLst>
                  <a:ext uri="{0D108BD9-81ED-4DB2-BD59-A6C34878D82A}">
                    <a16:rowId xmlns:a16="http://schemas.microsoft.com/office/drawing/2014/main" val="618532113"/>
                  </a:ext>
                </a:extLst>
              </a:tr>
              <a:tr h="370840">
                <a:tc>
                  <a:txBody>
                    <a:bodyPr/>
                    <a:lstStyle/>
                    <a:p>
                      <a:pPr algn="ctr"/>
                      <a:r>
                        <a:rPr lang="en-US" dirty="0"/>
                        <a:t>8.8 mg/dL</a:t>
                      </a:r>
                    </a:p>
                  </a:txBody>
                  <a:tcPr/>
                </a:tc>
                <a:tc>
                  <a:txBody>
                    <a:bodyPr/>
                    <a:lstStyle/>
                    <a:p>
                      <a:pPr algn="ctr"/>
                      <a:r>
                        <a:rPr lang="en-US" dirty="0"/>
                        <a:t>-13.8 to 31.2</a:t>
                      </a:r>
                    </a:p>
                  </a:txBody>
                  <a:tcPr/>
                </a:tc>
                <a:extLst>
                  <a:ext uri="{0D108BD9-81ED-4DB2-BD59-A6C34878D82A}">
                    <a16:rowId xmlns:a16="http://schemas.microsoft.com/office/drawing/2014/main" val="3035396184"/>
                  </a:ext>
                </a:extLst>
              </a:tr>
            </a:tbl>
          </a:graphicData>
        </a:graphic>
      </p:graphicFrame>
      <p:sp>
        <p:nvSpPr>
          <p:cNvPr id="6" name="TextBox 5">
            <a:extLst>
              <a:ext uri="{FF2B5EF4-FFF2-40B4-BE49-F238E27FC236}">
                <a16:creationId xmlns:a16="http://schemas.microsoft.com/office/drawing/2014/main" id="{9FEAA744-39CC-01B9-D697-530FAE8CBD79}"/>
              </a:ext>
            </a:extLst>
          </p:cNvPr>
          <p:cNvSpPr txBox="1"/>
          <p:nvPr/>
        </p:nvSpPr>
        <p:spPr>
          <a:xfrm>
            <a:off x="3520417" y="2147454"/>
            <a:ext cx="5140569" cy="461665"/>
          </a:xfrm>
          <a:prstGeom prst="rect">
            <a:avLst/>
          </a:prstGeom>
          <a:noFill/>
        </p:spPr>
        <p:txBody>
          <a:bodyPr wrap="square" rtlCol="0">
            <a:spAutoFit/>
          </a:bodyPr>
          <a:lstStyle/>
          <a:p>
            <a:pPr algn="ctr"/>
            <a:r>
              <a:rPr lang="en-US" sz="2400" dirty="0">
                <a:solidFill>
                  <a:schemeClr val="accent3">
                    <a:lumMod val="50000"/>
                  </a:schemeClr>
                </a:solidFill>
              </a:rPr>
              <a:t>Bland-Altman Analysis</a:t>
            </a:r>
          </a:p>
        </p:txBody>
      </p:sp>
      <p:sp>
        <p:nvSpPr>
          <p:cNvPr id="7" name="TextBox 6">
            <a:extLst>
              <a:ext uri="{FF2B5EF4-FFF2-40B4-BE49-F238E27FC236}">
                <a16:creationId xmlns:a16="http://schemas.microsoft.com/office/drawing/2014/main" id="{8B0615CA-1614-EA1A-60C5-09512DFC20C0}"/>
              </a:ext>
            </a:extLst>
          </p:cNvPr>
          <p:cNvSpPr txBox="1"/>
          <p:nvPr/>
        </p:nvSpPr>
        <p:spPr>
          <a:xfrm>
            <a:off x="986369" y="3723287"/>
            <a:ext cx="2563112" cy="400110"/>
          </a:xfrm>
          <a:prstGeom prst="rect">
            <a:avLst/>
          </a:prstGeom>
          <a:noFill/>
        </p:spPr>
        <p:txBody>
          <a:bodyPr wrap="square" rtlCol="0">
            <a:spAutoFit/>
          </a:bodyPr>
          <a:lstStyle/>
          <a:p>
            <a:pPr algn="ctr"/>
            <a:r>
              <a:rPr lang="en-US" sz="2000" dirty="0"/>
              <a:t>Hyperglycemia</a:t>
            </a:r>
          </a:p>
        </p:txBody>
      </p:sp>
      <p:sp>
        <p:nvSpPr>
          <p:cNvPr id="8" name="TextBox 7">
            <a:extLst>
              <a:ext uri="{FF2B5EF4-FFF2-40B4-BE49-F238E27FC236}">
                <a16:creationId xmlns:a16="http://schemas.microsoft.com/office/drawing/2014/main" id="{C0090679-0BF1-6EDD-531A-2FB773D86CDB}"/>
              </a:ext>
            </a:extLst>
          </p:cNvPr>
          <p:cNvSpPr txBox="1"/>
          <p:nvPr/>
        </p:nvSpPr>
        <p:spPr>
          <a:xfrm>
            <a:off x="4858077" y="3723287"/>
            <a:ext cx="2563112" cy="400110"/>
          </a:xfrm>
          <a:prstGeom prst="rect">
            <a:avLst/>
          </a:prstGeom>
          <a:noFill/>
        </p:spPr>
        <p:txBody>
          <a:bodyPr wrap="square" rtlCol="0">
            <a:spAutoFit/>
          </a:bodyPr>
          <a:lstStyle/>
          <a:p>
            <a:pPr algn="ctr"/>
            <a:r>
              <a:rPr lang="en-US" sz="2000" dirty="0"/>
              <a:t>Control</a:t>
            </a:r>
          </a:p>
        </p:txBody>
      </p:sp>
      <p:sp>
        <p:nvSpPr>
          <p:cNvPr id="9" name="TextBox 8">
            <a:extLst>
              <a:ext uri="{FF2B5EF4-FFF2-40B4-BE49-F238E27FC236}">
                <a16:creationId xmlns:a16="http://schemas.microsoft.com/office/drawing/2014/main" id="{5F15820A-4EEE-5308-F424-1A0326C81490}"/>
              </a:ext>
            </a:extLst>
          </p:cNvPr>
          <p:cNvSpPr txBox="1"/>
          <p:nvPr/>
        </p:nvSpPr>
        <p:spPr>
          <a:xfrm>
            <a:off x="8729785" y="3723287"/>
            <a:ext cx="2563112" cy="400110"/>
          </a:xfrm>
          <a:prstGeom prst="rect">
            <a:avLst/>
          </a:prstGeom>
          <a:noFill/>
        </p:spPr>
        <p:txBody>
          <a:bodyPr wrap="square" rtlCol="0">
            <a:spAutoFit/>
          </a:bodyPr>
          <a:lstStyle/>
          <a:p>
            <a:pPr algn="ctr"/>
            <a:r>
              <a:rPr lang="en-US" sz="2000" dirty="0"/>
              <a:t>Hypoglycemia</a:t>
            </a:r>
          </a:p>
        </p:txBody>
      </p:sp>
      <p:sp>
        <p:nvSpPr>
          <p:cNvPr id="10" name="Oval 9">
            <a:extLst>
              <a:ext uri="{FF2B5EF4-FFF2-40B4-BE49-F238E27FC236}">
                <a16:creationId xmlns:a16="http://schemas.microsoft.com/office/drawing/2014/main" id="{0D504F19-E77F-6F92-ACCC-547C1393A3DD}"/>
              </a:ext>
            </a:extLst>
          </p:cNvPr>
          <p:cNvSpPr/>
          <p:nvPr/>
        </p:nvSpPr>
        <p:spPr>
          <a:xfrm>
            <a:off x="633506" y="4123397"/>
            <a:ext cx="1559859" cy="1494485"/>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0000700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A0B14C6163C546B30DC9111562E2FF" ma:contentTypeVersion="14" ma:contentTypeDescription="Create a new document." ma:contentTypeScope="" ma:versionID="784a1cf199f43840c9e451901462c31e">
  <xsd:schema xmlns:xsd="http://www.w3.org/2001/XMLSchema" xmlns:xs="http://www.w3.org/2001/XMLSchema" xmlns:p="http://schemas.microsoft.com/office/2006/metadata/properties" xmlns:ns3="6635cef5-5f00-4ba2-add7-5f1efe9e3c00" xmlns:ns4="518f82be-ef48-45ea-af59-54f4e8428e08" targetNamespace="http://schemas.microsoft.com/office/2006/metadata/properties" ma:root="true" ma:fieldsID="e395e298636b404024cc61a32023051d" ns3:_="" ns4:_="">
    <xsd:import namespace="6635cef5-5f00-4ba2-add7-5f1efe9e3c00"/>
    <xsd:import namespace="518f82be-ef48-45ea-af59-54f4e8428e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5cef5-5f00-4ba2-add7-5f1efe9e3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8f82be-ef48-45ea-af59-54f4e8428e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0D2FDC-829B-4169-926E-D412DA586180}">
  <ds:schemaRefs>
    <ds:schemaRef ds:uri="http://purl.org/dc/terms/"/>
    <ds:schemaRef ds:uri="http://schemas.microsoft.com/office/2006/documentManagement/types"/>
    <ds:schemaRef ds:uri="518f82be-ef48-45ea-af59-54f4e8428e08"/>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6635cef5-5f00-4ba2-add7-5f1efe9e3c00"/>
  </ds:schemaRefs>
</ds:datastoreItem>
</file>

<file path=customXml/itemProps2.xml><?xml version="1.0" encoding="utf-8"?>
<ds:datastoreItem xmlns:ds="http://schemas.openxmlformats.org/officeDocument/2006/customXml" ds:itemID="{E3BC3E4F-9680-445E-A0E8-90CF75067F2A}">
  <ds:schemaRefs>
    <ds:schemaRef ds:uri="http://schemas.microsoft.com/sharepoint/v3/contenttype/forms"/>
  </ds:schemaRefs>
</ds:datastoreItem>
</file>

<file path=customXml/itemProps3.xml><?xml version="1.0" encoding="utf-8"?>
<ds:datastoreItem xmlns:ds="http://schemas.openxmlformats.org/officeDocument/2006/customXml" ds:itemID="{A797DDA5-9432-4A35-93AF-147AEE704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35cef5-5f00-4ba2-add7-5f1efe9e3c00"/>
    <ds:schemaRef ds:uri="518f82be-ef48-45ea-af59-54f4e8428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1339</TotalTime>
  <Words>1142</Words>
  <Application>Microsoft Office PowerPoint</Application>
  <PresentationFormat>Widescreen</PresentationFormat>
  <Paragraphs>169</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Gill Sans MT</vt:lpstr>
      <vt:lpstr>Wingdings</vt:lpstr>
      <vt:lpstr>Wingdings 2</vt:lpstr>
      <vt:lpstr>Dividend</vt:lpstr>
      <vt:lpstr>PowerPoint Presentation</vt:lpstr>
      <vt:lpstr>Introduction</vt:lpstr>
      <vt:lpstr>Hypothesis </vt:lpstr>
      <vt:lpstr>Methods</vt:lpstr>
      <vt:lpstr>Methods</vt:lpstr>
      <vt:lpstr>Methods</vt:lpstr>
      <vt:lpstr>Methods</vt:lpstr>
      <vt:lpstr>Results</vt:lpstr>
      <vt:lpstr>Results</vt:lpstr>
      <vt:lpstr>Discussion</vt:lpstr>
      <vt:lpstr>Acknowledgements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a continuous glucose monitoring system for use in goats and calves</dc:title>
  <dc:creator>Megan Brobst</dc:creator>
  <cp:lastModifiedBy>Megan Brobst</cp:lastModifiedBy>
  <cp:revision>9</cp:revision>
  <dcterms:created xsi:type="dcterms:W3CDTF">2022-07-22T05:43:03Z</dcterms:created>
  <dcterms:modified xsi:type="dcterms:W3CDTF">2022-07-28T15:28:12Z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0x0101002DA0B14C6163C546B30DC9111562E2FF</vt:lpwstr>
  </property>
</Properties>
</file>