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15"/>
  </p:notesMasterIdLst>
  <p:sldIdLst>
    <p:sldId id="256" r:id="rId2"/>
    <p:sldId id="277" r:id="rId3"/>
    <p:sldId id="275" r:id="rId4"/>
    <p:sldId id="257" r:id="rId5"/>
    <p:sldId id="258" r:id="rId6"/>
    <p:sldId id="267" r:id="rId7"/>
    <p:sldId id="268" r:id="rId8"/>
    <p:sldId id="259" r:id="rId9"/>
    <p:sldId id="271" r:id="rId10"/>
    <p:sldId id="265" r:id="rId11"/>
    <p:sldId id="263" r:id="rId12"/>
    <p:sldId id="276" r:id="rId13"/>
    <p:sldId id="274" r:id="rId14"/>
  </p:sldIdLst>
  <p:sldSz cx="14630400" cy="7407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EA4"/>
    <a:srgbClr val="8397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2"/>
    <p:restoredTop sz="81879"/>
  </p:normalViewPr>
  <p:slideViewPr>
    <p:cSldViewPr snapToGrid="0">
      <p:cViewPr>
        <p:scale>
          <a:sx n="85" d="100"/>
          <a:sy n="85" d="100"/>
        </p:scale>
        <p:origin x="392" y="-192"/>
      </p:cViewPr>
      <p:guideLst/>
    </p:cSldViewPr>
  </p:slideViewPr>
  <p:notesTextViewPr>
    <p:cViewPr>
      <p:scale>
        <a:sx n="80" d="100"/>
        <a:sy n="8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4BB8C-2BEC-3F42-AEE4-61CC1B0D1DAC}" type="doc">
      <dgm:prSet loTypeId="urn:microsoft.com/office/officeart/2005/8/layout/pyramid3" loCatId="" qsTypeId="urn:microsoft.com/office/officeart/2005/8/quickstyle/simple1" qsCatId="simple" csTypeId="urn:microsoft.com/office/officeart/2005/8/colors/accent2_3" csCatId="accent2" phldr="1"/>
      <dgm:spPr/>
    </dgm:pt>
    <dgm:pt modelId="{7C9176FD-1CB8-7940-815E-47EEE7E2FFFA}">
      <dgm:prSet phldrT="[Text]" custT="1"/>
      <dgm:spPr/>
      <dgm:t>
        <a:bodyPr/>
        <a:lstStyle/>
        <a:p>
          <a:r>
            <a:rPr lang="en-US" sz="4000" dirty="0"/>
            <a:t>39,403,287 </a:t>
          </a:r>
        </a:p>
      </dgm:t>
    </dgm:pt>
    <dgm:pt modelId="{C60A79B3-1A0D-A341-BC36-21F54ABA6CB0}" type="parTrans" cxnId="{CB31ECB4-9822-D448-BBC0-77DFD6731573}">
      <dgm:prSet/>
      <dgm:spPr/>
      <dgm:t>
        <a:bodyPr/>
        <a:lstStyle/>
        <a:p>
          <a:endParaRPr lang="en-US"/>
        </a:p>
      </dgm:t>
    </dgm:pt>
    <dgm:pt modelId="{B8705FFE-0116-0F48-BB73-DADEB4D992B3}" type="sibTrans" cxnId="{CB31ECB4-9822-D448-BBC0-77DFD6731573}">
      <dgm:prSet/>
      <dgm:spPr/>
      <dgm:t>
        <a:bodyPr/>
        <a:lstStyle/>
        <a:p>
          <a:endParaRPr lang="en-US"/>
        </a:p>
      </dgm:t>
    </dgm:pt>
    <dgm:pt modelId="{5C48C6E1-3674-0740-957F-7E7C96ED1E6E}">
      <dgm:prSet phldrT="[Text]" custT="1"/>
      <dgm:spPr/>
      <dgm:t>
        <a:bodyPr/>
        <a:lstStyle/>
        <a:p>
          <a:endParaRPr lang="en-US" sz="3000" b="0" dirty="0"/>
        </a:p>
        <a:p>
          <a:r>
            <a:rPr lang="en-US" sz="3000" b="0" dirty="0"/>
            <a:t>623,767</a:t>
          </a:r>
        </a:p>
        <a:p>
          <a:r>
            <a:rPr lang="en-US" sz="2600" b="0" dirty="0"/>
            <a:t> </a:t>
          </a:r>
          <a:endParaRPr lang="en-US" sz="2000" b="0" dirty="0"/>
        </a:p>
        <a:p>
          <a:endParaRPr lang="en-US" sz="2500" b="0" dirty="0"/>
        </a:p>
      </dgm:t>
    </dgm:pt>
    <dgm:pt modelId="{3D1040ED-BB13-E741-8B7D-ACC5BC49B6BE}" type="parTrans" cxnId="{E7CD86B3-6F1B-B44C-A9C5-F4F9188DA52B}">
      <dgm:prSet/>
      <dgm:spPr/>
      <dgm:t>
        <a:bodyPr/>
        <a:lstStyle/>
        <a:p>
          <a:endParaRPr lang="en-US"/>
        </a:p>
      </dgm:t>
    </dgm:pt>
    <dgm:pt modelId="{62C104CA-A58F-634A-A5BA-C3171F83D53A}" type="sibTrans" cxnId="{E7CD86B3-6F1B-B44C-A9C5-F4F9188DA52B}">
      <dgm:prSet/>
      <dgm:spPr/>
      <dgm:t>
        <a:bodyPr/>
        <a:lstStyle/>
        <a:p>
          <a:endParaRPr lang="en-US"/>
        </a:p>
      </dgm:t>
    </dgm:pt>
    <dgm:pt modelId="{E2B8FB48-3EE9-A84B-98D2-02EF25EC1AFD}">
      <dgm:prSet custT="1"/>
      <dgm:spPr/>
      <dgm:t>
        <a:bodyPr/>
        <a:lstStyle/>
        <a:p>
          <a:r>
            <a:rPr lang="en-US" sz="4000" dirty="0"/>
            <a:t>…</a:t>
          </a:r>
        </a:p>
      </dgm:t>
    </dgm:pt>
    <dgm:pt modelId="{14D5B841-EB17-6C47-8914-3932297639C5}" type="parTrans" cxnId="{7FFCA3ED-AF94-9D48-B8AF-8BEB8B8E85B3}">
      <dgm:prSet/>
      <dgm:spPr/>
      <dgm:t>
        <a:bodyPr/>
        <a:lstStyle/>
        <a:p>
          <a:endParaRPr lang="en-US"/>
        </a:p>
      </dgm:t>
    </dgm:pt>
    <dgm:pt modelId="{E2912617-E093-6F48-B1BA-FA0666611BC8}" type="sibTrans" cxnId="{7FFCA3ED-AF94-9D48-B8AF-8BEB8B8E85B3}">
      <dgm:prSet/>
      <dgm:spPr/>
      <dgm:t>
        <a:bodyPr/>
        <a:lstStyle/>
        <a:p>
          <a:endParaRPr lang="en-US"/>
        </a:p>
      </dgm:t>
    </dgm:pt>
    <dgm:pt modelId="{56989DC3-41EC-A249-AADA-B9813464B639}" type="pres">
      <dgm:prSet presAssocID="{73A4BB8C-2BEC-3F42-AEE4-61CC1B0D1DAC}" presName="Name0" presStyleCnt="0">
        <dgm:presLayoutVars>
          <dgm:dir/>
          <dgm:animLvl val="lvl"/>
          <dgm:resizeHandles val="exact"/>
        </dgm:presLayoutVars>
      </dgm:prSet>
      <dgm:spPr/>
    </dgm:pt>
    <dgm:pt modelId="{CC5CF156-A2FB-E148-BDB8-5C2419AF7F45}" type="pres">
      <dgm:prSet presAssocID="{7C9176FD-1CB8-7940-815E-47EEE7E2FFFA}" presName="Name8" presStyleCnt="0"/>
      <dgm:spPr/>
    </dgm:pt>
    <dgm:pt modelId="{7967CFAC-79FC-2E4B-995D-7AB1EA0A6EEC}" type="pres">
      <dgm:prSet presAssocID="{7C9176FD-1CB8-7940-815E-47EEE7E2FFFA}" presName="level" presStyleLbl="node1" presStyleIdx="0" presStyleCnt="3" custLinFactNeighborX="52046" custLinFactNeighborY="-8962">
        <dgm:presLayoutVars>
          <dgm:chMax val="1"/>
          <dgm:bulletEnabled val="1"/>
        </dgm:presLayoutVars>
      </dgm:prSet>
      <dgm:spPr/>
    </dgm:pt>
    <dgm:pt modelId="{D0B5A5BC-997B-6847-9D24-C0DB9617A9A8}" type="pres">
      <dgm:prSet presAssocID="{7C9176FD-1CB8-7940-815E-47EEE7E2FFFA}" presName="levelTx" presStyleLbl="revTx" presStyleIdx="0" presStyleCnt="0">
        <dgm:presLayoutVars>
          <dgm:chMax val="1"/>
          <dgm:bulletEnabled val="1"/>
        </dgm:presLayoutVars>
      </dgm:prSet>
      <dgm:spPr/>
    </dgm:pt>
    <dgm:pt modelId="{6C1B2DAF-8B85-5E4E-9F3F-053EF04339F3}" type="pres">
      <dgm:prSet presAssocID="{5C48C6E1-3674-0740-957F-7E7C96ED1E6E}" presName="Name8" presStyleCnt="0"/>
      <dgm:spPr/>
    </dgm:pt>
    <dgm:pt modelId="{32400F58-1B78-7241-8FB1-B08E406D520C}" type="pres">
      <dgm:prSet presAssocID="{5C48C6E1-3674-0740-957F-7E7C96ED1E6E}" presName="level" presStyleLbl="node1" presStyleIdx="1" presStyleCnt="3">
        <dgm:presLayoutVars>
          <dgm:chMax val="1"/>
          <dgm:bulletEnabled val="1"/>
        </dgm:presLayoutVars>
      </dgm:prSet>
      <dgm:spPr/>
    </dgm:pt>
    <dgm:pt modelId="{A32E5865-7B21-B847-99B1-46F88FA54760}" type="pres">
      <dgm:prSet presAssocID="{5C48C6E1-3674-0740-957F-7E7C96ED1E6E}" presName="levelTx" presStyleLbl="revTx" presStyleIdx="0" presStyleCnt="0">
        <dgm:presLayoutVars>
          <dgm:chMax val="1"/>
          <dgm:bulletEnabled val="1"/>
        </dgm:presLayoutVars>
      </dgm:prSet>
      <dgm:spPr/>
    </dgm:pt>
    <dgm:pt modelId="{1BD6F8BB-1838-6749-9D8F-CF2DFFD52343}" type="pres">
      <dgm:prSet presAssocID="{E2B8FB48-3EE9-A84B-98D2-02EF25EC1AFD}" presName="Name8" presStyleCnt="0"/>
      <dgm:spPr/>
    </dgm:pt>
    <dgm:pt modelId="{7315A72C-4569-6649-B0ED-F1ED3E06A38F}" type="pres">
      <dgm:prSet presAssocID="{E2B8FB48-3EE9-A84B-98D2-02EF25EC1AFD}" presName="level" presStyleLbl="node1" presStyleIdx="2" presStyleCnt="3">
        <dgm:presLayoutVars>
          <dgm:chMax val="1"/>
          <dgm:bulletEnabled val="1"/>
        </dgm:presLayoutVars>
      </dgm:prSet>
      <dgm:spPr/>
    </dgm:pt>
    <dgm:pt modelId="{67D9F34F-5BD6-8B4E-B9FF-1753C7EF3594}" type="pres">
      <dgm:prSet presAssocID="{E2B8FB48-3EE9-A84B-98D2-02EF25EC1AFD}" presName="levelTx" presStyleLbl="revTx" presStyleIdx="0" presStyleCnt="0">
        <dgm:presLayoutVars>
          <dgm:chMax val="1"/>
          <dgm:bulletEnabled val="1"/>
        </dgm:presLayoutVars>
      </dgm:prSet>
      <dgm:spPr/>
    </dgm:pt>
  </dgm:ptLst>
  <dgm:cxnLst>
    <dgm:cxn modelId="{00FBD229-18F7-C547-A7A4-46C354B2538C}" type="presOf" srcId="{5C48C6E1-3674-0740-957F-7E7C96ED1E6E}" destId="{A32E5865-7B21-B847-99B1-46F88FA54760}" srcOrd="1" destOrd="0" presId="urn:microsoft.com/office/officeart/2005/8/layout/pyramid3"/>
    <dgm:cxn modelId="{70525B3D-9D84-594E-9BF6-1932DC7C29A4}" type="presOf" srcId="{E2B8FB48-3EE9-A84B-98D2-02EF25EC1AFD}" destId="{67D9F34F-5BD6-8B4E-B9FF-1753C7EF3594}" srcOrd="1" destOrd="0" presId="urn:microsoft.com/office/officeart/2005/8/layout/pyramid3"/>
    <dgm:cxn modelId="{5FB83C56-65D8-4E42-9D00-43449C84F89A}" type="presOf" srcId="{73A4BB8C-2BEC-3F42-AEE4-61CC1B0D1DAC}" destId="{56989DC3-41EC-A249-AADA-B9813464B639}" srcOrd="0" destOrd="0" presId="urn:microsoft.com/office/officeart/2005/8/layout/pyramid3"/>
    <dgm:cxn modelId="{A7C6EC5C-0CCE-B148-992F-D975280AAAA3}" type="presOf" srcId="{5C48C6E1-3674-0740-957F-7E7C96ED1E6E}" destId="{32400F58-1B78-7241-8FB1-B08E406D520C}" srcOrd="0" destOrd="0" presId="urn:microsoft.com/office/officeart/2005/8/layout/pyramid3"/>
    <dgm:cxn modelId="{CB792873-DA02-204C-A947-272891D9F834}" type="presOf" srcId="{E2B8FB48-3EE9-A84B-98D2-02EF25EC1AFD}" destId="{7315A72C-4569-6649-B0ED-F1ED3E06A38F}" srcOrd="0" destOrd="0" presId="urn:microsoft.com/office/officeart/2005/8/layout/pyramid3"/>
    <dgm:cxn modelId="{589F6689-8273-3740-9075-808C50213D38}" type="presOf" srcId="{7C9176FD-1CB8-7940-815E-47EEE7E2FFFA}" destId="{D0B5A5BC-997B-6847-9D24-C0DB9617A9A8}" srcOrd="1" destOrd="0" presId="urn:microsoft.com/office/officeart/2005/8/layout/pyramid3"/>
    <dgm:cxn modelId="{EA2D9F8D-9B20-D448-815C-B7D02ED01554}" type="presOf" srcId="{7C9176FD-1CB8-7940-815E-47EEE7E2FFFA}" destId="{7967CFAC-79FC-2E4B-995D-7AB1EA0A6EEC}" srcOrd="0" destOrd="0" presId="urn:microsoft.com/office/officeart/2005/8/layout/pyramid3"/>
    <dgm:cxn modelId="{E7CD86B3-6F1B-B44C-A9C5-F4F9188DA52B}" srcId="{73A4BB8C-2BEC-3F42-AEE4-61CC1B0D1DAC}" destId="{5C48C6E1-3674-0740-957F-7E7C96ED1E6E}" srcOrd="1" destOrd="0" parTransId="{3D1040ED-BB13-E741-8B7D-ACC5BC49B6BE}" sibTransId="{62C104CA-A58F-634A-A5BA-C3171F83D53A}"/>
    <dgm:cxn modelId="{CB31ECB4-9822-D448-BBC0-77DFD6731573}" srcId="{73A4BB8C-2BEC-3F42-AEE4-61CC1B0D1DAC}" destId="{7C9176FD-1CB8-7940-815E-47EEE7E2FFFA}" srcOrd="0" destOrd="0" parTransId="{C60A79B3-1A0D-A341-BC36-21F54ABA6CB0}" sibTransId="{B8705FFE-0116-0F48-BB73-DADEB4D992B3}"/>
    <dgm:cxn modelId="{7FFCA3ED-AF94-9D48-B8AF-8BEB8B8E85B3}" srcId="{73A4BB8C-2BEC-3F42-AEE4-61CC1B0D1DAC}" destId="{E2B8FB48-3EE9-A84B-98D2-02EF25EC1AFD}" srcOrd="2" destOrd="0" parTransId="{14D5B841-EB17-6C47-8914-3932297639C5}" sibTransId="{E2912617-E093-6F48-B1BA-FA0666611BC8}"/>
    <dgm:cxn modelId="{EFFB8D0F-0748-E544-9095-A8BB18837B9A}" type="presParOf" srcId="{56989DC3-41EC-A249-AADA-B9813464B639}" destId="{CC5CF156-A2FB-E148-BDB8-5C2419AF7F45}" srcOrd="0" destOrd="0" presId="urn:microsoft.com/office/officeart/2005/8/layout/pyramid3"/>
    <dgm:cxn modelId="{A9A44B0D-CA61-5B4B-A910-9E02F6A56990}" type="presParOf" srcId="{CC5CF156-A2FB-E148-BDB8-5C2419AF7F45}" destId="{7967CFAC-79FC-2E4B-995D-7AB1EA0A6EEC}" srcOrd="0" destOrd="0" presId="urn:microsoft.com/office/officeart/2005/8/layout/pyramid3"/>
    <dgm:cxn modelId="{A4435461-E9DE-544E-AD37-CC65D0EE8DDF}" type="presParOf" srcId="{CC5CF156-A2FB-E148-BDB8-5C2419AF7F45}" destId="{D0B5A5BC-997B-6847-9D24-C0DB9617A9A8}" srcOrd="1" destOrd="0" presId="urn:microsoft.com/office/officeart/2005/8/layout/pyramid3"/>
    <dgm:cxn modelId="{E51D097C-B2DC-724F-98A6-C0BC2FC999D4}" type="presParOf" srcId="{56989DC3-41EC-A249-AADA-B9813464B639}" destId="{6C1B2DAF-8B85-5E4E-9F3F-053EF04339F3}" srcOrd="1" destOrd="0" presId="urn:microsoft.com/office/officeart/2005/8/layout/pyramid3"/>
    <dgm:cxn modelId="{E392CCCA-BDC7-594F-8137-1FE1CC297F3B}" type="presParOf" srcId="{6C1B2DAF-8B85-5E4E-9F3F-053EF04339F3}" destId="{32400F58-1B78-7241-8FB1-B08E406D520C}" srcOrd="0" destOrd="0" presId="urn:microsoft.com/office/officeart/2005/8/layout/pyramid3"/>
    <dgm:cxn modelId="{D911E933-E454-2645-9E21-132FED516539}" type="presParOf" srcId="{6C1B2DAF-8B85-5E4E-9F3F-053EF04339F3}" destId="{A32E5865-7B21-B847-99B1-46F88FA54760}" srcOrd="1" destOrd="0" presId="urn:microsoft.com/office/officeart/2005/8/layout/pyramid3"/>
    <dgm:cxn modelId="{3D2137AF-48A2-3946-898C-D3B1B3EC5328}" type="presParOf" srcId="{56989DC3-41EC-A249-AADA-B9813464B639}" destId="{1BD6F8BB-1838-6749-9D8F-CF2DFFD52343}" srcOrd="2" destOrd="0" presId="urn:microsoft.com/office/officeart/2005/8/layout/pyramid3"/>
    <dgm:cxn modelId="{2A1123A8-67F7-CE4B-89AA-5D2DB24BA02A}" type="presParOf" srcId="{1BD6F8BB-1838-6749-9D8F-CF2DFFD52343}" destId="{7315A72C-4569-6649-B0ED-F1ED3E06A38F}" srcOrd="0" destOrd="0" presId="urn:microsoft.com/office/officeart/2005/8/layout/pyramid3"/>
    <dgm:cxn modelId="{CB397B0D-1292-024C-9B8B-0BDFE6488195}" type="presParOf" srcId="{1BD6F8BB-1838-6749-9D8F-CF2DFFD52343}" destId="{67D9F34F-5BD6-8B4E-B9FF-1753C7EF359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CFAC-79FC-2E4B-995D-7AB1EA0A6EEC}">
      <dsp:nvSpPr>
        <dsp:cNvPr id="0" name=""/>
        <dsp:cNvSpPr/>
      </dsp:nvSpPr>
      <dsp:spPr>
        <a:xfrm rot="10800000">
          <a:off x="0" y="0"/>
          <a:ext cx="8374380" cy="1768623"/>
        </a:xfrm>
        <a:prstGeom prst="trapezoid">
          <a:avLst>
            <a:gd name="adj" fmla="val 78916"/>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39,403,287 </a:t>
          </a:r>
        </a:p>
      </dsp:txBody>
      <dsp:txXfrm rot="-10800000">
        <a:off x="1465516" y="0"/>
        <a:ext cx="5443347" cy="1768623"/>
      </dsp:txXfrm>
    </dsp:sp>
    <dsp:sp modelId="{32400F58-1B78-7241-8FB1-B08E406D520C}">
      <dsp:nvSpPr>
        <dsp:cNvPr id="0" name=""/>
        <dsp:cNvSpPr/>
      </dsp:nvSpPr>
      <dsp:spPr>
        <a:xfrm rot="10800000">
          <a:off x="1395730" y="1768623"/>
          <a:ext cx="5582920" cy="1768623"/>
        </a:xfrm>
        <a:prstGeom prst="trapezoid">
          <a:avLst>
            <a:gd name="adj" fmla="val 78916"/>
          </a:avLst>
        </a:prstGeom>
        <a:solidFill>
          <a:schemeClr val="accent2">
            <a:shade val="80000"/>
            <a:hueOff val="16578"/>
            <a:satOff val="829"/>
            <a:lumOff val="93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0" kern="1200" dirty="0"/>
        </a:p>
        <a:p>
          <a:pPr marL="0" lvl="0" indent="0" algn="ctr" defTabSz="1333500">
            <a:lnSpc>
              <a:spcPct val="90000"/>
            </a:lnSpc>
            <a:spcBef>
              <a:spcPct val="0"/>
            </a:spcBef>
            <a:spcAft>
              <a:spcPct val="35000"/>
            </a:spcAft>
            <a:buNone/>
          </a:pPr>
          <a:r>
            <a:rPr lang="en-US" sz="3000" b="0" kern="1200" dirty="0"/>
            <a:t>623,767</a:t>
          </a:r>
        </a:p>
        <a:p>
          <a:pPr marL="0" lvl="0" indent="0" algn="ctr" defTabSz="1333500">
            <a:lnSpc>
              <a:spcPct val="90000"/>
            </a:lnSpc>
            <a:spcBef>
              <a:spcPct val="0"/>
            </a:spcBef>
            <a:spcAft>
              <a:spcPct val="35000"/>
            </a:spcAft>
            <a:buNone/>
          </a:pPr>
          <a:r>
            <a:rPr lang="en-US" sz="2600" b="0" kern="1200" dirty="0"/>
            <a:t> </a:t>
          </a:r>
          <a:endParaRPr lang="en-US" sz="2000" b="0" kern="1200" dirty="0"/>
        </a:p>
        <a:p>
          <a:pPr marL="0" lvl="0" indent="0" algn="ctr" defTabSz="1333500">
            <a:lnSpc>
              <a:spcPct val="90000"/>
            </a:lnSpc>
            <a:spcBef>
              <a:spcPct val="0"/>
            </a:spcBef>
            <a:spcAft>
              <a:spcPct val="35000"/>
            </a:spcAft>
            <a:buNone/>
          </a:pPr>
          <a:endParaRPr lang="en-US" sz="2500" b="0" kern="1200" dirty="0"/>
        </a:p>
      </dsp:txBody>
      <dsp:txXfrm rot="-10800000">
        <a:off x="2372740" y="1768623"/>
        <a:ext cx="3628898" cy="1768623"/>
      </dsp:txXfrm>
    </dsp:sp>
    <dsp:sp modelId="{7315A72C-4569-6649-B0ED-F1ED3E06A38F}">
      <dsp:nvSpPr>
        <dsp:cNvPr id="0" name=""/>
        <dsp:cNvSpPr/>
      </dsp:nvSpPr>
      <dsp:spPr>
        <a:xfrm rot="10800000">
          <a:off x="2791460" y="3537246"/>
          <a:ext cx="2791460" cy="1768623"/>
        </a:xfrm>
        <a:prstGeom prst="trapezoid">
          <a:avLst>
            <a:gd name="adj" fmla="val 78916"/>
          </a:avLst>
        </a:prstGeom>
        <a:solidFill>
          <a:schemeClr val="accent2">
            <a:shade val="80000"/>
            <a:hueOff val="33157"/>
            <a:satOff val="1658"/>
            <a:lumOff val="187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a:t>
          </a:r>
        </a:p>
      </dsp:txBody>
      <dsp:txXfrm rot="-10800000">
        <a:off x="2791460" y="3537246"/>
        <a:ext cx="2791460" cy="17686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025D0-B3F9-D74D-B6EE-DA2A1F68AFC9}" type="datetimeFigureOut">
              <a:rPr lang="en-US" smtClean="0"/>
              <a:t>7/27/22</a:t>
            </a:fld>
            <a:endParaRPr lang="en-US"/>
          </a:p>
        </p:txBody>
      </p:sp>
      <p:sp>
        <p:nvSpPr>
          <p:cNvPr id="4" name="Slide Image Placeholder 3"/>
          <p:cNvSpPr>
            <a:spLocks noGrp="1" noRot="1" noChangeAspect="1"/>
          </p:cNvSpPr>
          <p:nvPr>
            <p:ph type="sldImg" idx="2"/>
          </p:nvPr>
        </p:nvSpPr>
        <p:spPr>
          <a:xfrm>
            <a:off x="382588" y="1143000"/>
            <a:ext cx="6092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83087-516F-9F49-A222-A8DDD8A7F7D2}" type="slidenum">
              <a:rPr lang="en-US" smtClean="0"/>
              <a:t>‹#›</a:t>
            </a:fld>
            <a:endParaRPr lang="en-US"/>
          </a:p>
        </p:txBody>
      </p:sp>
    </p:spTree>
    <p:extLst>
      <p:ext uri="{BB962C8B-B14F-4D97-AF65-F5344CB8AC3E}">
        <p14:creationId xmlns:p14="http://schemas.microsoft.com/office/powerpoint/2010/main" val="2469023519"/>
      </p:ext>
    </p:extLst>
  </p:cSld>
  <p:clrMap bg1="lt1" tx1="dk1" bg2="lt2" tx2="dk2" accent1="accent1" accent2="accent2" accent3="accent3" accent4="accent4" accent5="accent5" accent6="accent6" hlink="hlink" folHlink="folHlink"/>
  <p:notesStyle>
    <a:lvl1pPr marL="0" algn="l" defTabSz="1006572" rtl="0" eaLnBrk="1" latinLnBrk="0" hangingPunct="1">
      <a:defRPr sz="1321" kern="1200">
        <a:solidFill>
          <a:schemeClr val="tx1"/>
        </a:solidFill>
        <a:latin typeface="+mn-lt"/>
        <a:ea typeface="+mn-ea"/>
        <a:cs typeface="+mn-cs"/>
      </a:defRPr>
    </a:lvl1pPr>
    <a:lvl2pPr marL="503286" algn="l" defTabSz="1006572" rtl="0" eaLnBrk="1" latinLnBrk="0" hangingPunct="1">
      <a:defRPr sz="1321" kern="1200">
        <a:solidFill>
          <a:schemeClr val="tx1"/>
        </a:solidFill>
        <a:latin typeface="+mn-lt"/>
        <a:ea typeface="+mn-ea"/>
        <a:cs typeface="+mn-cs"/>
      </a:defRPr>
    </a:lvl2pPr>
    <a:lvl3pPr marL="1006572" algn="l" defTabSz="1006572" rtl="0" eaLnBrk="1" latinLnBrk="0" hangingPunct="1">
      <a:defRPr sz="1321" kern="1200">
        <a:solidFill>
          <a:schemeClr val="tx1"/>
        </a:solidFill>
        <a:latin typeface="+mn-lt"/>
        <a:ea typeface="+mn-ea"/>
        <a:cs typeface="+mn-cs"/>
      </a:defRPr>
    </a:lvl3pPr>
    <a:lvl4pPr marL="1509857" algn="l" defTabSz="1006572" rtl="0" eaLnBrk="1" latinLnBrk="0" hangingPunct="1">
      <a:defRPr sz="1321" kern="1200">
        <a:solidFill>
          <a:schemeClr val="tx1"/>
        </a:solidFill>
        <a:latin typeface="+mn-lt"/>
        <a:ea typeface="+mn-ea"/>
        <a:cs typeface="+mn-cs"/>
      </a:defRPr>
    </a:lvl4pPr>
    <a:lvl5pPr marL="2013143" algn="l" defTabSz="1006572" rtl="0" eaLnBrk="1" latinLnBrk="0" hangingPunct="1">
      <a:defRPr sz="1321" kern="1200">
        <a:solidFill>
          <a:schemeClr val="tx1"/>
        </a:solidFill>
        <a:latin typeface="+mn-lt"/>
        <a:ea typeface="+mn-ea"/>
        <a:cs typeface="+mn-cs"/>
      </a:defRPr>
    </a:lvl5pPr>
    <a:lvl6pPr marL="2516429" algn="l" defTabSz="1006572" rtl="0" eaLnBrk="1" latinLnBrk="0" hangingPunct="1">
      <a:defRPr sz="1321" kern="1200">
        <a:solidFill>
          <a:schemeClr val="tx1"/>
        </a:solidFill>
        <a:latin typeface="+mn-lt"/>
        <a:ea typeface="+mn-ea"/>
        <a:cs typeface="+mn-cs"/>
      </a:defRPr>
    </a:lvl6pPr>
    <a:lvl7pPr marL="3019715" algn="l" defTabSz="1006572" rtl="0" eaLnBrk="1" latinLnBrk="0" hangingPunct="1">
      <a:defRPr sz="1321" kern="1200">
        <a:solidFill>
          <a:schemeClr val="tx1"/>
        </a:solidFill>
        <a:latin typeface="+mn-lt"/>
        <a:ea typeface="+mn-ea"/>
        <a:cs typeface="+mn-cs"/>
      </a:defRPr>
    </a:lvl7pPr>
    <a:lvl8pPr marL="3523000" algn="l" defTabSz="1006572" rtl="0" eaLnBrk="1" latinLnBrk="0" hangingPunct="1">
      <a:defRPr sz="1321" kern="1200">
        <a:solidFill>
          <a:schemeClr val="tx1"/>
        </a:solidFill>
        <a:latin typeface="+mn-lt"/>
        <a:ea typeface="+mn-ea"/>
        <a:cs typeface="+mn-cs"/>
      </a:defRPr>
    </a:lvl8pPr>
    <a:lvl9pPr marL="4026286" algn="l" defTabSz="1006572"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Sudden death and cardiomyopathy associated with a mutation in the LMNA gene in NSDTR</a:t>
            </a:r>
          </a:p>
        </p:txBody>
      </p:sp>
      <p:sp>
        <p:nvSpPr>
          <p:cNvPr id="4" name="Slide Number Placeholder 3"/>
          <p:cNvSpPr>
            <a:spLocks noGrp="1"/>
          </p:cNvSpPr>
          <p:nvPr>
            <p:ph type="sldNum" sz="quarter" idx="5"/>
          </p:nvPr>
        </p:nvSpPr>
        <p:spPr/>
        <p:txBody>
          <a:bodyPr/>
          <a:lstStyle/>
          <a:p>
            <a:fld id="{F9D83087-516F-9F49-A222-A8DDD8A7F7D2}" type="slidenum">
              <a:rPr lang="en-US" smtClean="0"/>
              <a:t>1</a:t>
            </a:fld>
            <a:endParaRPr lang="en-US"/>
          </a:p>
        </p:txBody>
      </p:sp>
    </p:spTree>
    <p:extLst>
      <p:ext uri="{BB962C8B-B14F-4D97-AF65-F5344CB8AC3E}">
        <p14:creationId xmlns:p14="http://schemas.microsoft.com/office/powerpoint/2010/main" val="1644391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6572" rtl="0" eaLnBrk="1" fontAlgn="auto" latinLnBrk="0" hangingPunct="1">
              <a:lnSpc>
                <a:spcPct val="100000"/>
              </a:lnSpc>
              <a:spcBef>
                <a:spcPts val="0"/>
              </a:spcBef>
              <a:spcAft>
                <a:spcPts val="0"/>
              </a:spcAft>
              <a:buClrTx/>
              <a:buSzTx/>
              <a:buFontTx/>
              <a:buNone/>
              <a:tabLst/>
              <a:defRPr/>
            </a:pPr>
            <a:r>
              <a:rPr lang="en-US" dirty="0"/>
              <a:t>Position in protein: 576</a:t>
            </a:r>
          </a:p>
          <a:p>
            <a:pPr marL="0" marR="0" lvl="0" indent="0" algn="l" defTabSz="1006572" rtl="0" eaLnBrk="1" fontAlgn="auto" latinLnBrk="0" hangingPunct="1">
              <a:lnSpc>
                <a:spcPct val="100000"/>
              </a:lnSpc>
              <a:spcBef>
                <a:spcPts val="0"/>
              </a:spcBef>
              <a:spcAft>
                <a:spcPts val="0"/>
              </a:spcAft>
              <a:buClrTx/>
              <a:buSzTx/>
              <a:buFontTx/>
              <a:buNone/>
              <a:tabLst/>
              <a:defRPr/>
            </a:pPr>
            <a:r>
              <a:rPr lang="en-US" dirty="0"/>
              <a:t>D to T</a:t>
            </a:r>
          </a:p>
          <a:p>
            <a:pPr marL="0" marR="0" lvl="0" indent="0" algn="l" defTabSz="1006572" rtl="0" eaLnBrk="1" fontAlgn="auto" latinLnBrk="0" hangingPunct="1">
              <a:lnSpc>
                <a:spcPct val="100000"/>
              </a:lnSpc>
              <a:spcBef>
                <a:spcPts val="0"/>
              </a:spcBef>
              <a:spcAft>
                <a:spcPts val="0"/>
              </a:spcAft>
              <a:buClrTx/>
              <a:buSzTx/>
              <a:buFontTx/>
              <a:buNone/>
              <a:tabLst/>
              <a:defRPr/>
            </a:pPr>
            <a:r>
              <a:rPr lang="en-US" dirty="0"/>
              <a:t>Amino acid change: DPAEY...CSIM*(91 aa)/TPPST...MGGA*(125 aa)</a:t>
            </a:r>
          </a:p>
          <a:p>
            <a:endParaRPr lang="en-US" dirty="0"/>
          </a:p>
          <a:p>
            <a:endParaRPr lang="en-US" dirty="0"/>
          </a:p>
          <a:p>
            <a:r>
              <a:rPr lang="en-US" dirty="0"/>
              <a:t>-boxes for c and SYLLG</a:t>
            </a:r>
          </a:p>
        </p:txBody>
      </p:sp>
      <p:sp>
        <p:nvSpPr>
          <p:cNvPr id="4" name="Slide Number Placeholder 3"/>
          <p:cNvSpPr>
            <a:spLocks noGrp="1"/>
          </p:cNvSpPr>
          <p:nvPr>
            <p:ph type="sldNum" sz="quarter" idx="5"/>
          </p:nvPr>
        </p:nvSpPr>
        <p:spPr/>
        <p:txBody>
          <a:bodyPr/>
          <a:lstStyle/>
          <a:p>
            <a:fld id="{F9D83087-516F-9F49-A222-A8DDD8A7F7D2}" type="slidenum">
              <a:rPr lang="en-US" smtClean="0"/>
              <a:t>11</a:t>
            </a:fld>
            <a:endParaRPr lang="en-US"/>
          </a:p>
        </p:txBody>
      </p:sp>
    </p:spTree>
    <p:extLst>
      <p:ext uri="{BB962C8B-B14F-4D97-AF65-F5344CB8AC3E}">
        <p14:creationId xmlns:p14="http://schemas.microsoft.com/office/powerpoint/2010/main" val="218328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out</a:t>
            </a:r>
          </a:p>
          <a:p>
            <a:endParaRPr lang="en-US" dirty="0"/>
          </a:p>
          <a:p>
            <a:r>
              <a:rPr lang="en-US" dirty="0"/>
              <a:t>-what else is pending</a:t>
            </a:r>
          </a:p>
          <a:p>
            <a:r>
              <a:rPr lang="en-US" dirty="0"/>
              <a:t>IHC--&gt; </a:t>
            </a:r>
            <a:r>
              <a:rPr lang="en-US" dirty="0" err="1"/>
              <a:t>parafin</a:t>
            </a:r>
            <a:r>
              <a:rPr lang="en-US" dirty="0"/>
              <a:t> embedded heart tissue </a:t>
            </a:r>
          </a:p>
          <a:p>
            <a:r>
              <a:rPr lang="en-US" dirty="0"/>
              <a:t>writing this for </a:t>
            </a:r>
            <a:r>
              <a:rPr lang="en-US" dirty="0" err="1"/>
              <a:t>publicaiton</a:t>
            </a:r>
            <a:endParaRPr lang="en-US" dirty="0"/>
          </a:p>
          <a:p>
            <a:r>
              <a:rPr lang="en-US" dirty="0"/>
              <a:t>antibodies for IHC one case and </a:t>
            </a:r>
            <a:r>
              <a:rPr lang="en-US" dirty="0" err="1"/>
              <a:t>mulptple</a:t>
            </a:r>
            <a:r>
              <a:rPr lang="en-US" dirty="0"/>
              <a:t> to see a difference and fibrosis </a:t>
            </a:r>
          </a:p>
          <a:p>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12</a:t>
            </a:fld>
            <a:endParaRPr lang="en-US"/>
          </a:p>
        </p:txBody>
      </p:sp>
    </p:spTree>
    <p:extLst>
      <p:ext uri="{BB962C8B-B14F-4D97-AF65-F5344CB8AC3E}">
        <p14:creationId xmlns:p14="http://schemas.microsoft.com/office/powerpoint/2010/main" val="100503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13</a:t>
            </a:fld>
            <a:endParaRPr lang="en-US"/>
          </a:p>
        </p:txBody>
      </p:sp>
    </p:spTree>
    <p:extLst>
      <p:ext uri="{BB962C8B-B14F-4D97-AF65-F5344CB8AC3E}">
        <p14:creationId xmlns:p14="http://schemas.microsoft.com/office/powerpoint/2010/main" val="3281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21" b="0" i="0" u="none" strike="noStrike" kern="1200" dirty="0" err="1">
                <a:solidFill>
                  <a:schemeClr val="tx1"/>
                </a:solidFill>
                <a:effectLst/>
                <a:latin typeface="+mn-lt"/>
                <a:ea typeface="+mn-ea"/>
                <a:cs typeface="+mn-cs"/>
              </a:rPr>
              <a:t>LVIDd</a:t>
            </a:r>
            <a:r>
              <a:rPr lang="en-US" sz="1321" b="0" i="0" u="none" strike="noStrike" kern="1200" dirty="0">
                <a:solidFill>
                  <a:schemeClr val="tx1"/>
                </a:solidFill>
                <a:effectLst/>
                <a:latin typeface="+mn-lt"/>
                <a:ea typeface="+mn-ea"/>
                <a:cs typeface="+mn-cs"/>
              </a:rPr>
              <a:t>- left ventricle internal dimension diastolic</a:t>
            </a:r>
          </a:p>
          <a:p>
            <a:r>
              <a:rPr lang="en-US" sz="1321" b="0" i="0" u="none" strike="noStrike" kern="1200" dirty="0">
                <a:solidFill>
                  <a:schemeClr val="tx1"/>
                </a:solidFill>
                <a:effectLst/>
                <a:latin typeface="+mn-lt"/>
                <a:ea typeface="+mn-ea"/>
                <a:cs typeface="+mn-cs"/>
              </a:rPr>
              <a:t>LVIDs- left ventricle internal dimension systolic</a:t>
            </a:r>
          </a:p>
          <a:p>
            <a:pPr marL="0" marR="0" indent="0" algn="l" defTabSz="1006572" rtl="0" eaLnBrk="1" fontAlgn="auto" latinLnBrk="0" hangingPunct="1">
              <a:lnSpc>
                <a:spcPct val="100000"/>
              </a:lnSpc>
              <a:spcBef>
                <a:spcPts val="0"/>
              </a:spcBef>
              <a:spcAft>
                <a:spcPts val="0"/>
              </a:spcAft>
              <a:buClrTx/>
              <a:buSzTx/>
              <a:buFontTx/>
              <a:buNone/>
              <a:tabLst/>
              <a:defRPr/>
            </a:pPr>
            <a:r>
              <a:rPr lang="en-US" sz="1321" b="0" i="0" u="none" strike="noStrike" kern="1200" dirty="0">
                <a:solidFill>
                  <a:schemeClr val="tx1"/>
                </a:solidFill>
                <a:effectLst/>
                <a:latin typeface="+mn-lt"/>
                <a:ea typeface="+mn-ea"/>
                <a:cs typeface="+mn-cs"/>
              </a:rPr>
              <a:t>Fractional shortening- </a:t>
            </a:r>
            <a:r>
              <a:rPr lang="en-US" sz="1321" b="0" i="0" kern="1200" dirty="0">
                <a:solidFill>
                  <a:schemeClr val="tx1"/>
                </a:solidFill>
                <a:effectLst/>
                <a:latin typeface="+mn-lt"/>
                <a:ea typeface="+mn-ea"/>
                <a:cs typeface="+mn-cs"/>
              </a:rPr>
              <a:t>measure of the heart's muscular contractility, The reduction of the length of the end-diastolic diameter that occurs by the end of systole</a:t>
            </a:r>
          </a:p>
          <a:p>
            <a:pPr marL="0" marR="0" indent="0" algn="l" defTabSz="1006572" rtl="0" eaLnBrk="1" fontAlgn="auto" latinLnBrk="0" hangingPunct="1">
              <a:lnSpc>
                <a:spcPct val="100000"/>
              </a:lnSpc>
              <a:spcBef>
                <a:spcPts val="0"/>
              </a:spcBef>
              <a:spcAft>
                <a:spcPts val="0"/>
              </a:spcAft>
              <a:buClrTx/>
              <a:buSzTx/>
              <a:buFontTx/>
              <a:buNone/>
              <a:tabLst/>
              <a:defRPr/>
            </a:pPr>
            <a:r>
              <a:rPr lang="en-US" sz="1321" b="0" i="0" kern="1200" dirty="0" err="1">
                <a:solidFill>
                  <a:schemeClr val="tx1"/>
                </a:solidFill>
                <a:effectLst/>
                <a:latin typeface="+mn-lt"/>
                <a:ea typeface="+mn-ea"/>
                <a:cs typeface="+mn-cs"/>
              </a:rPr>
              <a:t>LVIDDn</a:t>
            </a:r>
            <a:r>
              <a:rPr lang="en-US" sz="1321" b="0" i="0" kern="1200" dirty="0">
                <a:solidFill>
                  <a:schemeClr val="tx1"/>
                </a:solidFill>
                <a:effectLst/>
                <a:latin typeface="+mn-lt"/>
                <a:ea typeface="+mn-ea"/>
                <a:cs typeface="+mn-cs"/>
              </a:rPr>
              <a:t>- </a:t>
            </a:r>
            <a:r>
              <a:rPr lang="en-US" sz="1321" b="0" i="0" u="none" strike="noStrike" kern="1200" dirty="0">
                <a:solidFill>
                  <a:schemeClr val="tx1"/>
                </a:solidFill>
                <a:effectLst/>
                <a:latin typeface="+mn-lt"/>
                <a:ea typeface="+mn-ea"/>
                <a:cs typeface="+mn-cs"/>
              </a:rPr>
              <a:t>Is LV size normalized to body weight</a:t>
            </a:r>
          </a:p>
          <a:p>
            <a:pPr marL="0" marR="0" indent="0" algn="l" defTabSz="1006572" rtl="0" eaLnBrk="1" fontAlgn="auto" latinLnBrk="0" hangingPunct="1">
              <a:lnSpc>
                <a:spcPct val="100000"/>
              </a:lnSpc>
              <a:spcBef>
                <a:spcPts val="0"/>
              </a:spcBef>
              <a:spcAft>
                <a:spcPts val="0"/>
              </a:spcAft>
              <a:buClrTx/>
              <a:buSzTx/>
              <a:buFontTx/>
              <a:buNone/>
              <a:tabLst/>
              <a:defRPr/>
            </a:pPr>
            <a:r>
              <a:rPr lang="en-US" sz="1321" b="0" i="0" u="none" strike="noStrike" kern="1200" dirty="0">
                <a:solidFill>
                  <a:schemeClr val="tx1"/>
                </a:solidFill>
                <a:effectLst/>
                <a:latin typeface="+mn-lt"/>
                <a:ea typeface="+mn-ea"/>
                <a:cs typeface="+mn-cs"/>
              </a:rPr>
              <a:t>LA:AO: left atrial to </a:t>
            </a:r>
            <a:r>
              <a:rPr lang="en-US" sz="1321" b="0" i="0" u="none" strike="noStrike" kern="1200" dirty="0" err="1">
                <a:solidFill>
                  <a:schemeClr val="tx1"/>
                </a:solidFill>
                <a:effectLst/>
                <a:latin typeface="+mn-lt"/>
                <a:ea typeface="+mn-ea"/>
                <a:cs typeface="+mn-cs"/>
              </a:rPr>
              <a:t>arotic</a:t>
            </a:r>
            <a:r>
              <a:rPr lang="en-US" sz="1321" b="0" i="0" u="none" strike="noStrike" kern="1200" dirty="0">
                <a:solidFill>
                  <a:schemeClr val="tx1"/>
                </a:solidFill>
                <a:effectLst/>
                <a:latin typeface="+mn-lt"/>
                <a:ea typeface="+mn-ea"/>
                <a:cs typeface="+mn-cs"/>
              </a:rPr>
              <a:t> root ratio looks at pulmonary flow</a:t>
            </a:r>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3</a:t>
            </a:fld>
            <a:endParaRPr lang="en-US"/>
          </a:p>
        </p:txBody>
      </p:sp>
    </p:spTree>
    <p:extLst>
      <p:ext uri="{BB962C8B-B14F-4D97-AF65-F5344CB8AC3E}">
        <p14:creationId xmlns:p14="http://schemas.microsoft.com/office/powerpoint/2010/main" val="9014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pedigrees color affected as black and unaffected as white. We questioned the premise on which this was made convention and decided to color our unaffected as black and affected as white w/ red glow.</a:t>
            </a:r>
          </a:p>
          <a:p>
            <a:endParaRPr lang="en-US" dirty="0"/>
          </a:p>
          <a:p>
            <a:r>
              <a:rPr lang="en-US" dirty="0"/>
              <a:t>2necropsy reports, 2 cardiac workups, </a:t>
            </a:r>
          </a:p>
          <a:p>
            <a:r>
              <a:rPr lang="en-US" dirty="0"/>
              <a:t>The breeder of litter 1 reached out to use about the 2 sudden death puppies</a:t>
            </a:r>
          </a:p>
          <a:p>
            <a:r>
              <a:rPr lang="en-US" dirty="0"/>
              <a:t>Using our extensive knowledge of Tollers we began making the pedigree and discovered litter 2.</a:t>
            </a:r>
          </a:p>
          <a:p>
            <a:r>
              <a:rPr lang="en-US" dirty="0"/>
              <a:t>We received a necropsy from one dog in litter 1 and one dog in litter 2 both showed evidence of DCM-MCF</a:t>
            </a:r>
          </a:p>
          <a:p>
            <a:r>
              <a:rPr lang="en-US" dirty="0"/>
              <a:t>Based on pedigree mutation has a RECESSIVE MODE OF INHERITANCE</a:t>
            </a:r>
          </a:p>
          <a:p>
            <a:endParaRPr lang="en-US" dirty="0"/>
          </a:p>
          <a:p>
            <a:r>
              <a:rPr lang="en-US" dirty="0"/>
              <a:t>We added 11 Tollers  from this pedigree to sequence for our genome wide association study </a:t>
            </a:r>
          </a:p>
          <a:p>
            <a:r>
              <a:rPr lang="en-US" dirty="0"/>
              <a:t>We already had 26 tollers sequenced 26 tollers</a:t>
            </a:r>
          </a:p>
          <a:p>
            <a:endParaRPr lang="en-US" baseline="0" dirty="0"/>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F9D83087-516F-9F49-A222-A8DDD8A7F7D2}" type="slidenum">
              <a:rPr lang="en-US" smtClean="0"/>
              <a:t>4</a:t>
            </a:fld>
            <a:endParaRPr lang="en-US"/>
          </a:p>
        </p:txBody>
      </p:sp>
    </p:spTree>
    <p:extLst>
      <p:ext uri="{BB962C8B-B14F-4D97-AF65-F5344CB8AC3E}">
        <p14:creationId xmlns:p14="http://schemas.microsoft.com/office/powerpoint/2010/main" val="89332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21" b="0" i="0" u="none" strike="noStrike" kern="1200" dirty="0">
                <a:solidFill>
                  <a:schemeClr val="tx1"/>
                </a:solidFill>
                <a:effectLst/>
                <a:latin typeface="+mn-lt"/>
                <a:ea typeface="+mn-ea"/>
                <a:cs typeface="+mn-cs"/>
              </a:rPr>
              <a:t>Association and homozygosity mapping using two cases of DCM-MCF NSDTR and 35 unaffected controls identified four candidate regions homozygous in the two cases on canine chromosome (CFA)3, 7, 24, and 19.</a:t>
            </a:r>
          </a:p>
          <a:p>
            <a:endParaRPr lang="en-US" sz="1321" b="0" i="0" u="none" strike="noStrike" kern="1200" dirty="0">
              <a:solidFill>
                <a:schemeClr val="tx1"/>
              </a:solidFill>
              <a:effectLst/>
              <a:latin typeface="+mn-lt"/>
              <a:ea typeface="+mn-ea"/>
              <a:cs typeface="+mn-cs"/>
            </a:endParaRPr>
          </a:p>
          <a:p>
            <a:r>
              <a:rPr lang="en-US" sz="1321" b="0" i="0" u="none" strike="noStrike" kern="1200" dirty="0">
                <a:solidFill>
                  <a:schemeClr val="tx1"/>
                </a:solidFill>
                <a:effectLst/>
                <a:latin typeface="+mn-lt"/>
                <a:ea typeface="+mn-ea"/>
                <a:cs typeface="+mn-cs"/>
              </a:rPr>
              <a:t>2 cases, 35 related controls. Set criteria to be homozygous in the 2 cases (</a:t>
            </a:r>
            <a:r>
              <a:rPr lang="en-US" sz="1321" b="0" i="0" u="none" strike="noStrike" kern="1200" dirty="0" err="1">
                <a:solidFill>
                  <a:schemeClr val="tx1"/>
                </a:solidFill>
                <a:effectLst/>
                <a:latin typeface="+mn-lt"/>
                <a:ea typeface="+mn-ea"/>
                <a:cs typeface="+mn-cs"/>
              </a:rPr>
              <a:t>ie</a:t>
            </a:r>
            <a:r>
              <a:rPr lang="en-US" sz="1321" b="0" i="0" u="none" strike="noStrike" kern="1200" dirty="0">
                <a:solidFill>
                  <a:schemeClr val="tx1"/>
                </a:solidFill>
                <a:effectLst/>
                <a:latin typeface="+mn-lt"/>
                <a:ea typeface="+mn-ea"/>
                <a:cs typeface="+mn-cs"/>
              </a:rPr>
              <a:t> FA=1)</a:t>
            </a:r>
          </a:p>
          <a:p>
            <a:r>
              <a:rPr lang="en-US" sz="1321" b="0" i="0" u="none" strike="noStrike" kern="1200" dirty="0">
                <a:solidFill>
                  <a:schemeClr val="tx1"/>
                </a:solidFill>
                <a:effectLst/>
                <a:latin typeface="+mn-lt"/>
                <a:ea typeface="+mn-ea"/>
                <a:cs typeface="+mn-cs"/>
              </a:rPr>
              <a:t>Because mode of inheritance is recessive and the mutations is likely contained to this pedigree we wanted to see what regions of the chromosome were shared with the 2 cases</a:t>
            </a:r>
          </a:p>
          <a:p>
            <a:endParaRPr lang="en-US" sz="1321" b="0" i="0" u="none" strike="noStrike" kern="1200" dirty="0">
              <a:solidFill>
                <a:schemeClr val="tx1"/>
              </a:solidFill>
              <a:effectLst/>
              <a:latin typeface="+mn-lt"/>
              <a:ea typeface="+mn-ea"/>
              <a:cs typeface="+mn-cs"/>
            </a:endParaRPr>
          </a:p>
          <a:p>
            <a:r>
              <a:rPr lang="en-US" sz="1321" b="0" i="0" u="none" strike="noStrike" kern="1200" dirty="0">
                <a:solidFill>
                  <a:schemeClr val="tx1"/>
                </a:solidFill>
                <a:effectLst/>
                <a:latin typeface="+mn-lt"/>
                <a:ea typeface="+mn-ea"/>
                <a:cs typeface="+mn-cs"/>
              </a:rPr>
              <a:t>ROH: contiguous regions of the genome where an </a:t>
            </a:r>
            <a:r>
              <a:rPr lang="en-US" sz="1321" b="0" i="0" u="none" strike="noStrike" kern="1200" dirty="0" err="1">
                <a:solidFill>
                  <a:schemeClr val="tx1"/>
                </a:solidFill>
                <a:effectLst/>
                <a:latin typeface="+mn-lt"/>
                <a:ea typeface="+mn-ea"/>
                <a:cs typeface="+mn-cs"/>
              </a:rPr>
              <a:t>indiviudla</a:t>
            </a:r>
            <a:r>
              <a:rPr lang="en-US" sz="1321" b="0" i="0" u="none" strike="noStrike" kern="1200" dirty="0">
                <a:solidFill>
                  <a:schemeClr val="tx1"/>
                </a:solidFill>
                <a:effectLst/>
                <a:latin typeface="+mn-lt"/>
                <a:ea typeface="+mn-ea"/>
                <a:cs typeface="+mn-cs"/>
              </a:rPr>
              <a:t> is homozygous across all sites</a:t>
            </a:r>
          </a:p>
          <a:p>
            <a:r>
              <a:rPr lang="en-US" sz="1321" b="0" i="0" u="none" strike="noStrike" kern="1200" dirty="0">
                <a:solidFill>
                  <a:schemeClr val="tx1"/>
                </a:solidFill>
                <a:effectLst/>
                <a:latin typeface="+mn-lt"/>
                <a:ea typeface="+mn-ea"/>
                <a:cs typeface="+mn-cs"/>
              </a:rPr>
              <a:t>-inheritance of identical haplotypes from an ancestor created ROH</a:t>
            </a:r>
          </a:p>
          <a:p>
            <a:endParaRPr lang="en-US" sz="1321" b="0" i="0" u="none" strike="noStrike" kern="1200" dirty="0">
              <a:solidFill>
                <a:schemeClr val="tx1"/>
              </a:solidFill>
              <a:effectLst/>
              <a:latin typeface="+mn-lt"/>
              <a:ea typeface="+mn-ea"/>
              <a:cs typeface="+mn-cs"/>
            </a:endParaRPr>
          </a:p>
          <a:p>
            <a:r>
              <a:rPr lang="en-US" sz="1321" b="0" i="0" u="none" strike="noStrike" kern="1200" dirty="0">
                <a:solidFill>
                  <a:schemeClr val="tx1"/>
                </a:solidFill>
                <a:effectLst/>
                <a:latin typeface="+mn-lt"/>
                <a:ea typeface="+mn-ea"/>
                <a:cs typeface="+mn-cs"/>
              </a:rPr>
              <a:t>-GWAS is usually performed with using unrelated dogs but we used related dogs because we thought the mutation was consolidated to this pedigree and would not be in Tollers outside of this pedigree, </a:t>
            </a:r>
          </a:p>
          <a:p>
            <a:r>
              <a:rPr lang="en-US" sz="1321" b="0" i="0" u="none" strike="noStrike" kern="1200" dirty="0">
                <a:solidFill>
                  <a:schemeClr val="tx1"/>
                </a:solidFill>
                <a:effectLst/>
                <a:latin typeface="+mn-lt"/>
                <a:ea typeface="+mn-ea"/>
                <a:cs typeface="+mn-cs"/>
              </a:rPr>
              <a:t>-more likely the region that is causing the sudden death is homozygous in the cases</a:t>
            </a:r>
          </a:p>
          <a:p>
            <a:endParaRPr lang="en-US" sz="1321" b="0" i="0" u="none" strike="noStrike" kern="1200" dirty="0">
              <a:solidFill>
                <a:schemeClr val="tx1"/>
              </a:solidFill>
              <a:effectLst/>
              <a:latin typeface="+mn-lt"/>
              <a:ea typeface="+mn-ea"/>
              <a:cs typeface="+mn-cs"/>
            </a:endParaRPr>
          </a:p>
          <a:p>
            <a:r>
              <a:rPr lang="en-US" sz="1321" b="0" i="0" u="none" strike="noStrike" kern="1200" dirty="0">
                <a:solidFill>
                  <a:schemeClr val="tx1"/>
                </a:solidFill>
                <a:effectLst/>
                <a:latin typeface="+mn-lt"/>
                <a:ea typeface="+mn-ea"/>
                <a:cs typeface="+mn-cs"/>
              </a:rPr>
              <a:t>-p value of 1.37x10-5</a:t>
            </a:r>
          </a:p>
          <a:p>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5</a:t>
            </a:fld>
            <a:endParaRPr lang="en-US"/>
          </a:p>
        </p:txBody>
      </p:sp>
    </p:spTree>
    <p:extLst>
      <p:ext uri="{BB962C8B-B14F-4D97-AF65-F5344CB8AC3E}">
        <p14:creationId xmlns:p14="http://schemas.microsoft.com/office/powerpoint/2010/main" val="211486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GATKA- variant analysis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6</a:t>
            </a:fld>
            <a:endParaRPr lang="en-US"/>
          </a:p>
        </p:txBody>
      </p:sp>
    </p:spTree>
    <p:extLst>
      <p:ext uri="{BB962C8B-B14F-4D97-AF65-F5344CB8AC3E}">
        <p14:creationId xmlns:p14="http://schemas.microsoft.com/office/powerpoint/2010/main" val="346929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21" b="0" i="0" u="none" strike="noStrike" kern="1200" dirty="0">
                <a:solidFill>
                  <a:schemeClr val="tx1"/>
                </a:solidFill>
                <a:effectLst/>
                <a:latin typeface="+mn-lt"/>
                <a:ea typeface="+mn-ea"/>
                <a:cs typeface="+mn-cs"/>
              </a:rPr>
              <a:t>Whole genome sequencing data from an affected NSDTR, two obligate carriers, and 129 unaffected control dogs were then analyzed for protein-coding variants unique to the affected and carrier dogs. A deletion causing a frameshift mutation in the LMNA gene was identified in the affected NSDTR. Chr 1 variant excluded bases on GWAS and ROH </a:t>
            </a:r>
          </a:p>
          <a:p>
            <a:endParaRPr lang="en-US" sz="1321" b="0" i="0" u="none" strike="noStrike" kern="1200" dirty="0">
              <a:solidFill>
                <a:schemeClr val="tx1"/>
              </a:solidFill>
              <a:effectLst/>
              <a:latin typeface="+mn-lt"/>
              <a:ea typeface="+mn-ea"/>
              <a:cs typeface="+mn-cs"/>
            </a:endParaRPr>
          </a:p>
          <a:p>
            <a:r>
              <a:rPr lang="en-US" sz="1321" b="0" i="0" u="none" strike="noStrike" kern="1200" dirty="0" err="1">
                <a:solidFill>
                  <a:schemeClr val="tx1"/>
                </a:solidFill>
                <a:effectLst/>
                <a:latin typeface="+mn-lt"/>
                <a:ea typeface="+mn-ea"/>
                <a:cs typeface="+mn-cs"/>
              </a:rPr>
              <a:t>canFam</a:t>
            </a:r>
            <a:r>
              <a:rPr lang="en-US" sz="1321" b="0" i="0" u="none" strike="noStrike" kern="1200" dirty="0">
                <a:solidFill>
                  <a:schemeClr val="tx1"/>
                </a:solidFill>
                <a:effectLst/>
                <a:latin typeface="+mn-lt"/>
                <a:ea typeface="+mn-ea"/>
                <a:cs typeface="+mn-cs"/>
              </a:rPr>
              <a:t> 4</a:t>
            </a:r>
          </a:p>
          <a:p>
            <a:endParaRPr lang="en-US" sz="1321" b="0" i="0" u="none" strike="noStrike" kern="1200" dirty="0">
              <a:solidFill>
                <a:schemeClr val="tx1"/>
              </a:solidFill>
              <a:effectLst/>
              <a:latin typeface="+mn-lt"/>
              <a:ea typeface="+mn-ea"/>
              <a:cs typeface="+mn-cs"/>
            </a:endParaRPr>
          </a:p>
          <a:p>
            <a:r>
              <a:rPr lang="en-US" sz="1321" b="0" i="0" u="none" strike="noStrike" kern="1200" dirty="0">
                <a:solidFill>
                  <a:schemeClr val="tx1"/>
                </a:solidFill>
                <a:effectLst/>
                <a:latin typeface="+mn-lt"/>
                <a:ea typeface="+mn-ea"/>
                <a:cs typeface="+mn-cs"/>
              </a:rPr>
              <a:t>Chr 1- </a:t>
            </a:r>
            <a:r>
              <a:rPr lang="en-US" dirty="0"/>
              <a:t>error-prone DNA polymerase involved in DNA repair</a:t>
            </a:r>
          </a:p>
          <a:p>
            <a:endParaRPr lang="en-US" dirty="0"/>
          </a:p>
          <a:p>
            <a:r>
              <a:rPr lang="en-US" dirty="0"/>
              <a:t>put ROH on slide and arrow label</a:t>
            </a:r>
          </a:p>
          <a:p>
            <a:endParaRPr lang="en-US" dirty="0"/>
          </a:p>
          <a:p>
            <a:r>
              <a:rPr lang="en-US" dirty="0"/>
              <a:t>Chr 7 </a:t>
            </a:r>
            <a:r>
              <a:rPr lang="en-US" dirty="0" err="1"/>
              <a:t>segrated</a:t>
            </a:r>
            <a:r>
              <a:rPr lang="en-US" dirty="0"/>
              <a:t> perfectly in the expanded pedigree of the </a:t>
            </a:r>
            <a:r>
              <a:rPr lang="en-US" dirty="0" err="1"/>
              <a:t>orginal</a:t>
            </a:r>
            <a:r>
              <a:rPr lang="en-US" dirty="0"/>
              <a:t> family and animals </a:t>
            </a:r>
            <a:r>
              <a:rPr lang="en-US" dirty="0" err="1"/>
              <a:t>homozy</a:t>
            </a:r>
            <a:r>
              <a:rPr lang="en-US" dirty="0"/>
              <a:t> for this variant were not found in the other 816 that were sequenced</a:t>
            </a:r>
          </a:p>
          <a:p>
            <a:r>
              <a:rPr lang="en-US" dirty="0"/>
              <a:t>-I genotyped this variant in a large number of tollers in our </a:t>
            </a:r>
            <a:r>
              <a:rPr lang="en-US" dirty="0" err="1"/>
              <a:t>databse</a:t>
            </a:r>
            <a:endParaRPr lang="en-US" dirty="0"/>
          </a:p>
          <a:p>
            <a:endParaRPr lang="en-US" dirty="0"/>
          </a:p>
          <a:p>
            <a:endParaRPr lang="en-US" dirty="0"/>
          </a:p>
          <a:p>
            <a:r>
              <a:rPr lang="en-US" dirty="0"/>
              <a:t>722</a:t>
            </a:r>
            <a:r>
              <a:rPr lang="en-US" dirty="0">
                <a:sym typeface="Wingdings" pitchFamily="2" charset="2"/>
              </a:rPr>
              <a:t> available to the public </a:t>
            </a:r>
          </a:p>
          <a:p>
            <a:r>
              <a:rPr lang="en-US" dirty="0">
                <a:sym typeface="Wingdings" pitchFamily="2" charset="2"/>
              </a:rPr>
              <a:t>816-&gt; not published anywhere</a:t>
            </a:r>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7</a:t>
            </a:fld>
            <a:endParaRPr lang="en-US"/>
          </a:p>
        </p:txBody>
      </p:sp>
    </p:spTree>
    <p:extLst>
      <p:ext uri="{BB962C8B-B14F-4D97-AF65-F5344CB8AC3E}">
        <p14:creationId xmlns:p14="http://schemas.microsoft.com/office/powerpoint/2010/main" val="61159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months</a:t>
            </a:r>
          </a:p>
          <a:p>
            <a:r>
              <a:rPr lang="en-US" dirty="0"/>
              <a:t>Necropsy- DCM</a:t>
            </a:r>
          </a:p>
          <a:p>
            <a:endParaRPr lang="en-US" dirty="0"/>
          </a:p>
          <a:p>
            <a:r>
              <a:rPr lang="en-US" dirty="0"/>
              <a:t>1. genotyped </a:t>
            </a:r>
            <a:r>
              <a:rPr lang="en-US" dirty="0" err="1"/>
              <a:t>orginal</a:t>
            </a:r>
            <a:r>
              <a:rPr lang="en-US" dirty="0"/>
              <a:t> pedigree-- </a:t>
            </a:r>
            <a:r>
              <a:rPr lang="en-US" dirty="0" err="1"/>
              <a:t>segretated</a:t>
            </a:r>
            <a:r>
              <a:rPr lang="en-US" dirty="0"/>
              <a:t> as expected; mutation looks older than </a:t>
            </a:r>
            <a:r>
              <a:rPr lang="en-US" dirty="0" err="1"/>
              <a:t>orginal</a:t>
            </a:r>
            <a:r>
              <a:rPr lang="en-US" dirty="0"/>
              <a:t> pedigree</a:t>
            </a:r>
          </a:p>
          <a:p>
            <a:r>
              <a:rPr lang="en-US" dirty="0"/>
              <a:t>2. used </a:t>
            </a:r>
            <a:r>
              <a:rPr lang="en-US" dirty="0" err="1"/>
              <a:t>extenseive</a:t>
            </a:r>
            <a:r>
              <a:rPr lang="en-US" dirty="0"/>
              <a:t> database to look for sudden death had sample for </a:t>
            </a:r>
            <a:r>
              <a:rPr lang="en-US" dirty="0" err="1"/>
              <a:t>adrelanilitis</a:t>
            </a:r>
            <a:r>
              <a:rPr lang="en-US" dirty="0"/>
              <a:t>--&gt; necropsy DCM w/ mutation</a:t>
            </a:r>
          </a:p>
          <a:p>
            <a:r>
              <a:rPr lang="en-US" dirty="0"/>
              <a:t>3. link between </a:t>
            </a:r>
            <a:r>
              <a:rPr lang="en-US" dirty="0" err="1"/>
              <a:t>pedigress</a:t>
            </a:r>
            <a:r>
              <a:rPr lang="en-US" dirty="0"/>
              <a:t> is very old </a:t>
            </a:r>
          </a:p>
          <a:p>
            <a:endParaRPr lang="en-US" dirty="0"/>
          </a:p>
          <a:p>
            <a:endParaRPr lang="en-US" dirty="0"/>
          </a:p>
          <a:p>
            <a:r>
              <a:rPr lang="en-US" dirty="0"/>
              <a:t>-pending results from another dog form </a:t>
            </a:r>
            <a:r>
              <a:rPr lang="en-US" dirty="0" err="1"/>
              <a:t>europe</a:t>
            </a:r>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8</a:t>
            </a:fld>
            <a:endParaRPr lang="en-US"/>
          </a:p>
        </p:txBody>
      </p:sp>
    </p:spTree>
    <p:extLst>
      <p:ext uri="{BB962C8B-B14F-4D97-AF65-F5344CB8AC3E}">
        <p14:creationId xmlns:p14="http://schemas.microsoft.com/office/powerpoint/2010/main" val="352492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up how many mutations in humans-get source</a:t>
            </a:r>
          </a:p>
          <a:p>
            <a:r>
              <a:rPr lang="en-US" dirty="0"/>
              <a:t>-complicated field</a:t>
            </a:r>
          </a:p>
          <a:p>
            <a:r>
              <a:rPr lang="en-US" dirty="0"/>
              <a:t>-</a:t>
            </a:r>
          </a:p>
          <a:p>
            <a:endParaRPr lang="en-US" dirty="0"/>
          </a:p>
        </p:txBody>
      </p:sp>
      <p:sp>
        <p:nvSpPr>
          <p:cNvPr id="4" name="Slide Number Placeholder 3"/>
          <p:cNvSpPr>
            <a:spLocks noGrp="1"/>
          </p:cNvSpPr>
          <p:nvPr>
            <p:ph type="sldNum" sz="quarter" idx="5"/>
          </p:nvPr>
        </p:nvSpPr>
        <p:spPr/>
        <p:txBody>
          <a:bodyPr/>
          <a:lstStyle/>
          <a:p>
            <a:fld id="{F9D83087-516F-9F49-A222-A8DDD8A7F7D2}" type="slidenum">
              <a:rPr lang="en-US" smtClean="0"/>
              <a:t>9</a:t>
            </a:fld>
            <a:endParaRPr lang="en-US"/>
          </a:p>
        </p:txBody>
      </p:sp>
    </p:spTree>
    <p:extLst>
      <p:ext uri="{BB962C8B-B14F-4D97-AF65-F5344CB8AC3E}">
        <p14:creationId xmlns:p14="http://schemas.microsoft.com/office/powerpoint/2010/main" val="319480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this way to </a:t>
            </a:r>
            <a:r>
              <a:rPr lang="en-US" dirty="0" err="1"/>
              <a:t>lamin</a:t>
            </a:r>
            <a:r>
              <a:rPr lang="en-US" dirty="0"/>
              <a:t> c and this way to a thru a complicated: key exon and 11 and 12 --&gt; processing </a:t>
            </a:r>
          </a:p>
          <a:p>
            <a:endParaRPr lang="en-US" dirty="0"/>
          </a:p>
          <a:p>
            <a:r>
              <a:rPr lang="en-US" dirty="0"/>
              <a:t>LMNA </a:t>
            </a:r>
          </a:p>
          <a:p>
            <a:endParaRPr lang="en-US" dirty="0"/>
          </a:p>
          <a:p>
            <a:r>
              <a:rPr lang="en-US" dirty="0"/>
              <a:t>-take off enzyme names</a:t>
            </a:r>
          </a:p>
          <a:p>
            <a:r>
              <a:rPr lang="en-US" dirty="0"/>
              <a:t>-simpler steps</a:t>
            </a:r>
          </a:p>
        </p:txBody>
      </p:sp>
      <p:sp>
        <p:nvSpPr>
          <p:cNvPr id="4" name="Slide Number Placeholder 3"/>
          <p:cNvSpPr>
            <a:spLocks noGrp="1"/>
          </p:cNvSpPr>
          <p:nvPr>
            <p:ph type="sldNum" sz="quarter" idx="5"/>
          </p:nvPr>
        </p:nvSpPr>
        <p:spPr/>
        <p:txBody>
          <a:bodyPr/>
          <a:lstStyle/>
          <a:p>
            <a:fld id="{F9D83087-516F-9F49-A222-A8DDD8A7F7D2}" type="slidenum">
              <a:rPr lang="en-US" smtClean="0"/>
              <a:t>10</a:t>
            </a:fld>
            <a:endParaRPr lang="en-US"/>
          </a:p>
        </p:txBody>
      </p:sp>
    </p:spTree>
    <p:extLst>
      <p:ext uri="{BB962C8B-B14F-4D97-AF65-F5344CB8AC3E}">
        <p14:creationId xmlns:p14="http://schemas.microsoft.com/office/powerpoint/2010/main" val="198988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0240" y="2577905"/>
            <a:ext cx="10789920" cy="1777746"/>
          </a:xfrm>
          <a:solidFill>
            <a:srgbClr val="FFFFFF"/>
          </a:solidFill>
          <a:ln w="38100">
            <a:solidFill>
              <a:srgbClr val="404040"/>
            </a:solidFill>
          </a:ln>
        </p:spPr>
        <p:txBody>
          <a:bodyPr lIns="274320" rIns="274320" anchor="ctr" anchorCtr="1">
            <a:normAutofit/>
          </a:bodyPr>
          <a:lstStyle>
            <a:lvl1pPr algn="ctr">
              <a:defRPr sz="4104">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3234233" y="4701151"/>
            <a:ext cx="8161934" cy="1339200"/>
          </a:xfrm>
          <a:noFill/>
        </p:spPr>
        <p:txBody>
          <a:bodyPr>
            <a:normAutofit/>
          </a:bodyPr>
          <a:lstStyle>
            <a:lvl1pPr marL="0" indent="0" algn="ctr">
              <a:buNone/>
              <a:defRPr sz="2160">
                <a:solidFill>
                  <a:schemeClr val="tx1">
                    <a:lumMod val="75000"/>
                    <a:lumOff val="25000"/>
                  </a:schemeClr>
                </a:solidFill>
              </a:defRPr>
            </a:lvl1pPr>
            <a:lvl2pPr marL="493822" indent="0" algn="ctr">
              <a:buNone/>
              <a:defRPr sz="2160"/>
            </a:lvl2pPr>
            <a:lvl3pPr marL="987643" indent="0" algn="ctr">
              <a:buNone/>
              <a:defRPr sz="1944"/>
            </a:lvl3pPr>
            <a:lvl4pPr marL="1481465" indent="0" algn="ctr">
              <a:buNone/>
              <a:defRPr sz="1728"/>
            </a:lvl4pPr>
            <a:lvl5pPr marL="1975287" indent="0" algn="ctr">
              <a:buNone/>
              <a:defRPr sz="1728"/>
            </a:lvl5pPr>
            <a:lvl6pPr marL="2469109" indent="0" algn="ctr">
              <a:buNone/>
              <a:defRPr sz="1728"/>
            </a:lvl6pPr>
            <a:lvl7pPr marL="2962930" indent="0" algn="ctr">
              <a:buNone/>
              <a:defRPr sz="1728"/>
            </a:lvl7pPr>
            <a:lvl8pPr marL="3456752" indent="0" algn="ctr">
              <a:buNone/>
              <a:defRPr sz="1728"/>
            </a:lvl8pPr>
            <a:lvl9pPr marL="3950574" indent="0" algn="ctr">
              <a:buNone/>
              <a:defRPr sz="172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84D5A7-39E5-D643-97ED-F6D734E735FB}" type="datetimeFigureOut">
              <a:rPr lang="en-US" smtClean="0"/>
              <a:t>7/27/22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228648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4D5A7-39E5-D643-97ED-F6D734E735FB}" type="datetimeFigureOut">
              <a:rPr lang="en-US" smtClean="0"/>
              <a:t>7/27/22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410231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3734" y="1012328"/>
            <a:ext cx="1558330" cy="53826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77364" y="1012328"/>
            <a:ext cx="7438187" cy="53826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4D5A7-39E5-D643-97ED-F6D734E735FB}" type="datetimeFigureOut">
              <a:rPr lang="en-US" smtClean="0"/>
              <a:t>7/27/22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336405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4D5A7-39E5-D643-97ED-F6D734E735FB}" type="datetimeFigureOut">
              <a:rPr lang="en-US" smtClean="0"/>
              <a:t>7/27/22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232842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0240" y="2577905"/>
            <a:ext cx="10789920" cy="1777746"/>
          </a:xfrm>
          <a:solidFill>
            <a:srgbClr val="FFFFFF"/>
          </a:solidFill>
          <a:ln w="38100">
            <a:solidFill>
              <a:srgbClr val="404040"/>
            </a:solidFill>
          </a:ln>
        </p:spPr>
        <p:txBody>
          <a:bodyPr lIns="274320" rIns="274320" anchor="ctr" anchorCtr="1">
            <a:normAutofit/>
          </a:bodyPr>
          <a:lstStyle>
            <a:lvl1pPr>
              <a:defRPr sz="4104">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34233" y="4701065"/>
            <a:ext cx="8161934" cy="1366406"/>
          </a:xfrm>
        </p:spPr>
        <p:txBody>
          <a:bodyPr anchor="t" anchorCtr="1">
            <a:normAutofit/>
          </a:bodyPr>
          <a:lstStyle>
            <a:lvl1pPr marL="0" indent="0">
              <a:buNone/>
              <a:defRPr sz="2160">
                <a:solidFill>
                  <a:schemeClr val="tx1"/>
                </a:solidFill>
              </a:defRPr>
            </a:lvl1pPr>
            <a:lvl2pPr marL="493822" indent="0">
              <a:buNone/>
              <a:defRPr sz="2160">
                <a:solidFill>
                  <a:schemeClr val="tx1">
                    <a:tint val="75000"/>
                  </a:schemeClr>
                </a:solidFill>
              </a:defRPr>
            </a:lvl2pPr>
            <a:lvl3pPr marL="987643" indent="0">
              <a:buNone/>
              <a:defRPr sz="1944">
                <a:solidFill>
                  <a:schemeClr val="tx1">
                    <a:tint val="75000"/>
                  </a:schemeClr>
                </a:solidFill>
              </a:defRPr>
            </a:lvl3pPr>
            <a:lvl4pPr marL="1481465" indent="0">
              <a:buNone/>
              <a:defRPr sz="1728">
                <a:solidFill>
                  <a:schemeClr val="tx1">
                    <a:tint val="75000"/>
                  </a:schemeClr>
                </a:solidFill>
              </a:defRPr>
            </a:lvl4pPr>
            <a:lvl5pPr marL="1975287" indent="0">
              <a:buNone/>
              <a:defRPr sz="1728">
                <a:solidFill>
                  <a:schemeClr val="tx1">
                    <a:tint val="75000"/>
                  </a:schemeClr>
                </a:solidFill>
              </a:defRPr>
            </a:lvl5pPr>
            <a:lvl6pPr marL="2469109" indent="0">
              <a:buNone/>
              <a:defRPr sz="1728">
                <a:solidFill>
                  <a:schemeClr val="tx1">
                    <a:tint val="75000"/>
                  </a:schemeClr>
                </a:solidFill>
              </a:defRPr>
            </a:lvl6pPr>
            <a:lvl7pPr marL="2962930" indent="0">
              <a:buNone/>
              <a:defRPr sz="1728">
                <a:solidFill>
                  <a:schemeClr val="tx1">
                    <a:tint val="75000"/>
                  </a:schemeClr>
                </a:solidFill>
              </a:defRPr>
            </a:lvl7pPr>
            <a:lvl8pPr marL="3456752" indent="0">
              <a:buNone/>
              <a:defRPr sz="1728">
                <a:solidFill>
                  <a:schemeClr val="tx1">
                    <a:tint val="75000"/>
                  </a:schemeClr>
                </a:solidFill>
              </a:defRPr>
            </a:lvl8pPr>
            <a:lvl9pPr marL="3950574" indent="0">
              <a:buNone/>
              <a:defRPr sz="17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4D5A7-39E5-D643-97ED-F6D734E735FB}" type="datetimeFigureOut">
              <a:rPr lang="en-US" smtClean="0"/>
              <a:t>7/27/22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188955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98295" y="2849332"/>
            <a:ext cx="5126125" cy="3350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05979" y="2849332"/>
            <a:ext cx="5124296" cy="3350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484D5A7-39E5-D643-97ED-F6D734E735FB}" type="datetimeFigureOut">
              <a:rPr lang="en-US" smtClean="0"/>
              <a:t>7/27/22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313102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0123" y="2498722"/>
            <a:ext cx="5124298" cy="760479"/>
          </a:xfrm>
        </p:spPr>
        <p:txBody>
          <a:bodyPr anchor="b" anchorCtr="1">
            <a:normAutofit/>
          </a:bodyPr>
          <a:lstStyle>
            <a:lvl1pPr marL="0" indent="0" algn="ctr">
              <a:buNone/>
              <a:defRPr sz="2052" b="0" cap="all" spc="108" baseline="0">
                <a:solidFill>
                  <a:schemeClr val="tx2"/>
                </a:solidFill>
              </a:defRPr>
            </a:lvl1pPr>
            <a:lvl2pPr marL="493822" indent="0">
              <a:buNone/>
              <a:defRPr sz="2052" b="1"/>
            </a:lvl2pPr>
            <a:lvl3pPr marL="987643" indent="0">
              <a:buNone/>
              <a:defRPr sz="1944" b="1"/>
            </a:lvl3pPr>
            <a:lvl4pPr marL="1481465" indent="0">
              <a:buNone/>
              <a:defRPr sz="1728" b="1"/>
            </a:lvl4pPr>
            <a:lvl5pPr marL="1975287" indent="0">
              <a:buNone/>
              <a:defRPr sz="1728" b="1"/>
            </a:lvl5pPr>
            <a:lvl6pPr marL="2469109" indent="0">
              <a:buNone/>
              <a:defRPr sz="1728" b="1"/>
            </a:lvl6pPr>
            <a:lvl7pPr marL="2962930" indent="0">
              <a:buNone/>
              <a:defRPr sz="1728" b="1"/>
            </a:lvl7pPr>
            <a:lvl8pPr marL="3456752" indent="0">
              <a:buNone/>
              <a:defRPr sz="1728" b="1"/>
            </a:lvl8pPr>
            <a:lvl9pPr marL="3950574" indent="0">
              <a:buNone/>
              <a:defRPr sz="1728" b="1"/>
            </a:lvl9pPr>
          </a:lstStyle>
          <a:p>
            <a:pPr lvl="0"/>
            <a:r>
              <a:rPr lang="en-US"/>
              <a:t>Click to edit Master text styles</a:t>
            </a:r>
          </a:p>
        </p:txBody>
      </p:sp>
      <p:sp>
        <p:nvSpPr>
          <p:cNvPr id="4" name="Content Placeholder 3"/>
          <p:cNvSpPr>
            <a:spLocks noGrp="1"/>
          </p:cNvSpPr>
          <p:nvPr>
            <p:ph sz="half" idx="2"/>
          </p:nvPr>
        </p:nvSpPr>
        <p:spPr>
          <a:xfrm>
            <a:off x="1900123" y="3395001"/>
            <a:ext cx="5124298" cy="2804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7605979" y="3395001"/>
            <a:ext cx="5104181" cy="2804759"/>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7605979" y="2498722"/>
            <a:ext cx="5124298" cy="760479"/>
          </a:xfrm>
        </p:spPr>
        <p:txBody>
          <a:bodyPr anchor="b" anchorCtr="1">
            <a:normAutofit/>
          </a:bodyPr>
          <a:lstStyle>
            <a:lvl1pPr marL="0" indent="0" algn="ctr">
              <a:buNone/>
              <a:defRPr sz="2052" b="0" cap="all" spc="108" baseline="0">
                <a:solidFill>
                  <a:schemeClr val="tx2"/>
                </a:solidFill>
              </a:defRPr>
            </a:lvl1pPr>
            <a:lvl2pPr marL="493822" indent="0">
              <a:buNone/>
              <a:defRPr sz="2052" b="1"/>
            </a:lvl2pPr>
            <a:lvl3pPr marL="987643" indent="0">
              <a:buNone/>
              <a:defRPr sz="1944" b="1"/>
            </a:lvl3pPr>
            <a:lvl4pPr marL="1481465" indent="0">
              <a:buNone/>
              <a:defRPr sz="1728" b="1"/>
            </a:lvl4pPr>
            <a:lvl5pPr marL="1975287" indent="0">
              <a:buNone/>
              <a:defRPr sz="1728" b="1"/>
            </a:lvl5pPr>
            <a:lvl6pPr marL="2469109" indent="0">
              <a:buNone/>
              <a:defRPr sz="1728" b="1"/>
            </a:lvl6pPr>
            <a:lvl7pPr marL="2962930" indent="0">
              <a:buNone/>
              <a:defRPr sz="1728" b="1"/>
            </a:lvl7pPr>
            <a:lvl8pPr marL="3456752" indent="0">
              <a:buNone/>
              <a:defRPr sz="1728" b="1"/>
            </a:lvl8pPr>
            <a:lvl9pPr marL="3950574" indent="0">
              <a:buNone/>
              <a:defRPr sz="1728" b="1"/>
            </a:lvl9pPr>
          </a:lstStyle>
          <a:p>
            <a:pPr lvl="0"/>
            <a:r>
              <a:rPr lang="en-US"/>
              <a:t>Click to edit Master text styles</a:t>
            </a:r>
          </a:p>
        </p:txBody>
      </p:sp>
      <p:sp>
        <p:nvSpPr>
          <p:cNvPr id="7" name="Date Placeholder 6"/>
          <p:cNvSpPr>
            <a:spLocks noGrp="1"/>
          </p:cNvSpPr>
          <p:nvPr>
            <p:ph type="dt" sz="half" idx="10"/>
          </p:nvPr>
        </p:nvSpPr>
        <p:spPr/>
        <p:txBody>
          <a:bodyPr/>
          <a:lstStyle/>
          <a:p>
            <a:fld id="{D484D5A7-39E5-D643-97ED-F6D734E735FB}" type="datetimeFigureOut">
              <a:rPr lang="en-US" smtClean="0"/>
              <a:t>7/27/22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A39C-0CF7-5443-8C36-F1909F643FA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7680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84D5A7-39E5-D643-97ED-F6D734E735FB}" type="datetimeFigureOut">
              <a:rPr lang="en-US" smtClean="0"/>
              <a:t>7/27/22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257577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4D5A7-39E5-D643-97ED-F6D734E735FB}" type="datetimeFigureOut">
              <a:rPr lang="en-US" smtClean="0"/>
              <a:t>7/27/22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362644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7315200" y="0"/>
            <a:ext cx="7315200" cy="740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5607" y="2423543"/>
            <a:ext cx="5383987" cy="1232922"/>
          </a:xfrm>
          <a:solidFill>
            <a:srgbClr val="FFFFFF"/>
          </a:solidFill>
          <a:ln>
            <a:solidFill>
              <a:srgbClr val="404040"/>
            </a:solidFill>
          </a:ln>
        </p:spPr>
        <p:txBody>
          <a:bodyPr anchor="ctr" anchorCtr="1">
            <a:normAutofit/>
          </a:bodyPr>
          <a:lstStyle>
            <a:lvl1pPr>
              <a:defRPr sz="2376">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8083296" y="869121"/>
            <a:ext cx="5779008" cy="5669034"/>
          </a:xfrm>
        </p:spPr>
        <p:txBody>
          <a:bodyPr>
            <a:normAutofit/>
          </a:bodyPr>
          <a:lstStyle>
            <a:lvl1pPr>
              <a:defRPr sz="2052">
                <a:solidFill>
                  <a:schemeClr val="tx1"/>
                </a:solidFill>
              </a:defRPr>
            </a:lvl1pPr>
            <a:lvl2pPr>
              <a:defRPr sz="1728">
                <a:solidFill>
                  <a:schemeClr val="tx1"/>
                </a:solidFill>
              </a:defRPr>
            </a:lvl2pPr>
            <a:lvl3pPr>
              <a:defRPr sz="1728">
                <a:solidFill>
                  <a:schemeClr val="tx1"/>
                </a:solidFill>
              </a:defRPr>
            </a:lvl3pPr>
            <a:lvl4pPr>
              <a:defRPr sz="1728">
                <a:solidFill>
                  <a:schemeClr val="tx1"/>
                </a:solidFill>
              </a:defRPr>
            </a:lvl4pPr>
            <a:lvl5pPr>
              <a:defRPr sz="1728">
                <a:solidFill>
                  <a:schemeClr val="tx1"/>
                </a:solidFill>
              </a:defRPr>
            </a:lvl5pPr>
            <a:lvl6pPr>
              <a:defRPr sz="1728"/>
            </a:lvl6pPr>
            <a:lvl7pPr>
              <a:defRPr sz="1728"/>
            </a:lvl7pPr>
            <a:lvl8pPr>
              <a:defRPr sz="1728"/>
            </a:lvl8pPr>
            <a:lvl9pPr>
              <a:defRPr sz="17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8682" y="3834240"/>
            <a:ext cx="4553712" cy="2369762"/>
          </a:xfrm>
        </p:spPr>
        <p:txBody>
          <a:bodyPr anchor="t" anchorCtr="1">
            <a:normAutofit/>
          </a:bodyPr>
          <a:lstStyle>
            <a:lvl1pPr marL="0" indent="0" algn="ctr">
              <a:buNone/>
              <a:defRPr sz="1620">
                <a:solidFill>
                  <a:schemeClr val="tx1"/>
                </a:solidFill>
              </a:defRPr>
            </a:lvl1pPr>
            <a:lvl2pPr marL="493822" indent="0">
              <a:buNone/>
              <a:defRPr sz="1512"/>
            </a:lvl2pPr>
            <a:lvl3pPr marL="987643" indent="0">
              <a:buNone/>
              <a:defRPr sz="1296"/>
            </a:lvl3pPr>
            <a:lvl4pPr marL="1481465" indent="0">
              <a:buNone/>
              <a:defRPr sz="1080"/>
            </a:lvl4pPr>
            <a:lvl5pPr marL="1975287" indent="0">
              <a:buNone/>
              <a:defRPr sz="1080"/>
            </a:lvl5pPr>
            <a:lvl6pPr marL="2469109" indent="0">
              <a:buNone/>
              <a:defRPr sz="1080"/>
            </a:lvl6pPr>
            <a:lvl7pPr marL="2962930" indent="0">
              <a:buNone/>
              <a:defRPr sz="1080"/>
            </a:lvl7pPr>
            <a:lvl8pPr marL="3456752" indent="0">
              <a:buNone/>
              <a:defRPr sz="1080"/>
            </a:lvl8pPr>
            <a:lvl9pPr marL="3950574" indent="0">
              <a:buNone/>
              <a:defRPr sz="1080"/>
            </a:lvl9pPr>
          </a:lstStyle>
          <a:p>
            <a:pPr lvl="0"/>
            <a:r>
              <a:rPr lang="en-US"/>
              <a:t>Click to edit Master text styles</a:t>
            </a:r>
          </a:p>
        </p:txBody>
      </p:sp>
      <p:sp>
        <p:nvSpPr>
          <p:cNvPr id="9" name="Date Placeholder 8"/>
          <p:cNvSpPr>
            <a:spLocks noGrp="1"/>
          </p:cNvSpPr>
          <p:nvPr>
            <p:ph type="dt" sz="half" idx="10"/>
          </p:nvPr>
        </p:nvSpPr>
        <p:spPr/>
        <p:txBody>
          <a:bodyPr/>
          <a:lstStyle/>
          <a:p>
            <a:fld id="{D484D5A7-39E5-D643-97ED-F6D734E735FB}" type="datetimeFigureOut">
              <a:rPr lang="en-US" smtClean="0"/>
              <a:t>7/27/22</a:t>
            </a:fld>
            <a:endParaRPr lang="en-US"/>
          </a:p>
        </p:txBody>
      </p:sp>
      <p:sp>
        <p:nvSpPr>
          <p:cNvPr id="10" name="Footer Placeholder 9"/>
          <p:cNvSpPr>
            <a:spLocks noGrp="1"/>
          </p:cNvSpPr>
          <p:nvPr>
            <p:ph type="ftr" sz="quarter" idx="11"/>
          </p:nvPr>
        </p:nvSpPr>
        <p:spPr>
          <a:xfrm>
            <a:off x="965607" y="6735682"/>
            <a:ext cx="6149756" cy="345673"/>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324083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227" y="2423542"/>
            <a:ext cx="5393998" cy="1225516"/>
          </a:xfrm>
          <a:solidFill>
            <a:srgbClr val="FFFFFF"/>
          </a:solidFill>
          <a:ln>
            <a:solidFill>
              <a:srgbClr val="404040"/>
            </a:solidFill>
          </a:ln>
        </p:spPr>
        <p:txBody>
          <a:bodyPr anchor="ctr" anchorCtr="1">
            <a:noAutofit/>
          </a:bodyPr>
          <a:lstStyle>
            <a:lvl1pPr>
              <a:defRPr sz="2376">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200" y="0"/>
            <a:ext cx="7322516" cy="7407275"/>
          </a:xfrm>
          <a:solidFill>
            <a:schemeClr val="bg1">
              <a:lumMod val="85000"/>
            </a:schemeClr>
          </a:solidFill>
        </p:spPr>
        <p:txBody>
          <a:bodyPr anchor="t"/>
          <a:lstStyle>
            <a:lvl1pPr marL="0" indent="0">
              <a:buNone/>
              <a:defRPr sz="3456">
                <a:solidFill>
                  <a:schemeClr val="bg1">
                    <a:lumMod val="50000"/>
                  </a:schemeClr>
                </a:solidFill>
              </a:defRPr>
            </a:lvl1pPr>
            <a:lvl2pPr marL="493822" indent="0">
              <a:buNone/>
              <a:defRPr sz="3024"/>
            </a:lvl2pPr>
            <a:lvl3pPr marL="987643" indent="0">
              <a:buNone/>
              <a:defRPr sz="2592"/>
            </a:lvl3pPr>
            <a:lvl4pPr marL="1481465" indent="0">
              <a:buNone/>
              <a:defRPr sz="2160"/>
            </a:lvl4pPr>
            <a:lvl5pPr marL="1975287" indent="0">
              <a:buNone/>
              <a:defRPr sz="2160"/>
            </a:lvl5pPr>
            <a:lvl6pPr marL="2469109" indent="0">
              <a:buNone/>
              <a:defRPr sz="2160"/>
            </a:lvl6pPr>
            <a:lvl7pPr marL="2962930" indent="0">
              <a:buNone/>
              <a:defRPr sz="2160"/>
            </a:lvl7pPr>
            <a:lvl8pPr marL="3456752" indent="0">
              <a:buNone/>
              <a:defRPr sz="2160"/>
            </a:lvl8pPr>
            <a:lvl9pPr marL="3950574" indent="0">
              <a:buNone/>
              <a:defRPr sz="2160"/>
            </a:lvl9pPr>
          </a:lstStyle>
          <a:p>
            <a:r>
              <a:rPr lang="en-US"/>
              <a:t>Click icon to add picture</a:t>
            </a:r>
            <a:endParaRPr lang="en-US" dirty="0"/>
          </a:p>
        </p:txBody>
      </p:sp>
      <p:sp>
        <p:nvSpPr>
          <p:cNvPr id="4" name="Text Placeholder 3"/>
          <p:cNvSpPr>
            <a:spLocks noGrp="1"/>
          </p:cNvSpPr>
          <p:nvPr>
            <p:ph type="body" sz="half" idx="2"/>
          </p:nvPr>
        </p:nvSpPr>
        <p:spPr>
          <a:xfrm>
            <a:off x="1338682" y="3834241"/>
            <a:ext cx="4553712" cy="2369763"/>
          </a:xfrm>
        </p:spPr>
        <p:txBody>
          <a:bodyPr anchor="t" anchorCtr="1">
            <a:normAutofit/>
          </a:bodyPr>
          <a:lstStyle>
            <a:lvl1pPr marL="0" indent="0" algn="ctr">
              <a:buNone/>
              <a:defRPr sz="1620">
                <a:solidFill>
                  <a:schemeClr val="tx1"/>
                </a:solidFill>
              </a:defRPr>
            </a:lvl1pPr>
            <a:lvl2pPr marL="493822" indent="0">
              <a:buNone/>
              <a:defRPr sz="1512"/>
            </a:lvl2pPr>
            <a:lvl3pPr marL="987643" indent="0">
              <a:buNone/>
              <a:defRPr sz="1296"/>
            </a:lvl3pPr>
            <a:lvl4pPr marL="1481465" indent="0">
              <a:buNone/>
              <a:defRPr sz="1080"/>
            </a:lvl4pPr>
            <a:lvl5pPr marL="1975287" indent="0">
              <a:buNone/>
              <a:defRPr sz="1080"/>
            </a:lvl5pPr>
            <a:lvl6pPr marL="2469109" indent="0">
              <a:buNone/>
              <a:defRPr sz="1080"/>
            </a:lvl6pPr>
            <a:lvl7pPr marL="2962930" indent="0">
              <a:buNone/>
              <a:defRPr sz="1080"/>
            </a:lvl7pPr>
            <a:lvl8pPr marL="3456752" indent="0">
              <a:buNone/>
              <a:defRPr sz="1080"/>
            </a:lvl8pPr>
            <a:lvl9pPr marL="3950574" indent="0">
              <a:buNone/>
              <a:defRPr sz="108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484D5A7-39E5-D643-97ED-F6D734E735FB}" type="datetimeFigureOut">
              <a:rPr lang="en-US" smtClean="0"/>
              <a:t>7/27/22</a:t>
            </a:fld>
            <a:endParaRPr lang="en-US"/>
          </a:p>
        </p:txBody>
      </p:sp>
      <p:sp>
        <p:nvSpPr>
          <p:cNvPr id="9" name="Footer Placeholder 8"/>
          <p:cNvSpPr>
            <a:spLocks noGrp="1"/>
          </p:cNvSpPr>
          <p:nvPr>
            <p:ph type="ftr" sz="quarter" idx="11"/>
          </p:nvPr>
        </p:nvSpPr>
        <p:spPr>
          <a:xfrm>
            <a:off x="965607" y="6735682"/>
            <a:ext cx="6149756" cy="345673"/>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005CA39C-0CF7-5443-8C36-F1909F643FA3}" type="slidenum">
              <a:rPr lang="en-US" smtClean="0"/>
              <a:t>‹#›</a:t>
            </a:fld>
            <a:endParaRPr lang="en-US"/>
          </a:p>
        </p:txBody>
      </p:sp>
    </p:spTree>
    <p:extLst>
      <p:ext uri="{BB962C8B-B14F-4D97-AF65-F5344CB8AC3E}">
        <p14:creationId xmlns:p14="http://schemas.microsoft.com/office/powerpoint/2010/main" val="181811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7363" y="1041957"/>
            <a:ext cx="9275674" cy="1283928"/>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77363" y="2849332"/>
            <a:ext cx="9275674" cy="33504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5715" y="6738499"/>
            <a:ext cx="3304495" cy="349915"/>
          </a:xfrm>
          <a:prstGeom prst="rect">
            <a:avLst/>
          </a:prstGeom>
        </p:spPr>
        <p:txBody>
          <a:bodyPr vert="horz" lIns="91440" tIns="45720" rIns="91440" bIns="45720" rtlCol="0" anchor="ctr"/>
          <a:lstStyle>
            <a:lvl1pPr algn="r">
              <a:defRPr sz="1134">
                <a:solidFill>
                  <a:schemeClr val="tx1">
                    <a:alpha val="70000"/>
                  </a:schemeClr>
                </a:solidFill>
              </a:defRPr>
            </a:lvl1pPr>
          </a:lstStyle>
          <a:p>
            <a:fld id="{D484D5A7-39E5-D643-97ED-F6D734E735FB}" type="datetimeFigureOut">
              <a:rPr lang="en-US" smtClean="0"/>
              <a:t>7/27/22</a:t>
            </a:fld>
            <a:endParaRPr lang="en-US"/>
          </a:p>
        </p:txBody>
      </p:sp>
      <p:sp>
        <p:nvSpPr>
          <p:cNvPr id="5" name="Footer Placeholder 4"/>
          <p:cNvSpPr>
            <a:spLocks noGrp="1"/>
          </p:cNvSpPr>
          <p:nvPr>
            <p:ph type="ftr" sz="quarter" idx="3"/>
          </p:nvPr>
        </p:nvSpPr>
        <p:spPr>
          <a:xfrm>
            <a:off x="1920241" y="6735682"/>
            <a:ext cx="7081427" cy="345673"/>
          </a:xfrm>
          <a:prstGeom prst="rect">
            <a:avLst/>
          </a:prstGeom>
        </p:spPr>
        <p:txBody>
          <a:bodyPr vert="horz" lIns="91440" tIns="45720" rIns="91440" bIns="45720" rtlCol="0" anchor="ctr"/>
          <a:lstStyle>
            <a:lvl1pPr algn="l">
              <a:defRPr sz="1134">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2910706" y="6715929"/>
            <a:ext cx="438912" cy="395055"/>
          </a:xfrm>
          <a:prstGeom prst="ellipse">
            <a:avLst/>
          </a:prstGeom>
          <a:solidFill>
            <a:srgbClr val="1D1D1D">
              <a:alpha val="70000"/>
            </a:srgbClr>
          </a:solidFill>
        </p:spPr>
        <p:txBody>
          <a:bodyPr vert="horz" lIns="18288" tIns="45720" rIns="18288" bIns="45720" rtlCol="0" anchor="ctr">
            <a:noAutofit/>
          </a:bodyPr>
          <a:lstStyle>
            <a:lvl1pPr algn="ctr">
              <a:defRPr sz="1188" spc="0" baseline="0">
                <a:solidFill>
                  <a:srgbClr val="FFFFFF"/>
                </a:solidFill>
              </a:defRPr>
            </a:lvl1pPr>
          </a:lstStyle>
          <a:p>
            <a:fld id="{005CA39C-0CF7-5443-8C36-F1909F643FA3}" type="slidenum">
              <a:rPr lang="en-US" smtClean="0"/>
              <a:t>‹#›</a:t>
            </a:fld>
            <a:endParaRPr lang="en-US"/>
          </a:p>
        </p:txBody>
      </p:sp>
    </p:spTree>
    <p:extLst>
      <p:ext uri="{BB962C8B-B14F-4D97-AF65-F5344CB8AC3E}">
        <p14:creationId xmlns:p14="http://schemas.microsoft.com/office/powerpoint/2010/main" val="312792470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87643" rtl="0" eaLnBrk="1" latinLnBrk="0" hangingPunct="1">
        <a:lnSpc>
          <a:spcPct val="90000"/>
        </a:lnSpc>
        <a:spcBef>
          <a:spcPct val="0"/>
        </a:spcBef>
        <a:buNone/>
        <a:defRPr sz="3024" kern="1200" cap="all" spc="216" baseline="0">
          <a:solidFill>
            <a:schemeClr val="tx1">
              <a:lumMod val="85000"/>
              <a:lumOff val="15000"/>
            </a:schemeClr>
          </a:solidFill>
          <a:latin typeface="+mj-lt"/>
          <a:ea typeface="+mj-ea"/>
          <a:cs typeface="+mj-cs"/>
        </a:defRPr>
      </a:lvl1pPr>
    </p:titleStyle>
    <p:bodyStyle>
      <a:lvl1pPr marL="246911" indent="-246911" algn="l" defTabSz="987643" rtl="0" eaLnBrk="1" latinLnBrk="0" hangingPunct="1">
        <a:lnSpc>
          <a:spcPct val="100000"/>
        </a:lnSpc>
        <a:spcBef>
          <a:spcPts val="1080"/>
        </a:spcBef>
        <a:buClr>
          <a:schemeClr val="accent2"/>
        </a:buClr>
        <a:buFont typeface="Arial" panose="020B0604020202020204" pitchFamily="34" charset="0"/>
        <a:buChar char="•"/>
        <a:defRPr sz="1944" kern="1200">
          <a:solidFill>
            <a:schemeClr val="tx1">
              <a:lumMod val="85000"/>
              <a:lumOff val="15000"/>
            </a:schemeClr>
          </a:solidFill>
          <a:latin typeface="+mn-lt"/>
          <a:ea typeface="+mn-ea"/>
          <a:cs typeface="+mn-cs"/>
        </a:defRPr>
      </a:lvl1pPr>
      <a:lvl2pPr marL="493822"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2pPr>
      <a:lvl3pPr marL="74073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3pPr>
      <a:lvl4pPr marL="98764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4pPr>
      <a:lvl5pPr marL="1234554"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5pPr>
      <a:lvl6pPr marL="141802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solidFill>
          <a:latin typeface="+mn-lt"/>
          <a:ea typeface="+mn-ea"/>
          <a:cs typeface="+mn-cs"/>
        </a:defRPr>
      </a:lvl6pPr>
      <a:lvl7pPr marL="1603206"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solidFill>
          <a:latin typeface="+mn-lt"/>
          <a:ea typeface="+mn-ea"/>
          <a:cs typeface="+mn-cs"/>
        </a:defRPr>
      </a:lvl7pPr>
      <a:lvl8pPr marL="1790104"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baseline="0">
          <a:solidFill>
            <a:schemeClr val="tx1"/>
          </a:solidFill>
          <a:latin typeface="+mn-lt"/>
          <a:ea typeface="+mn-ea"/>
          <a:cs typeface="+mn-cs"/>
        </a:defRPr>
      </a:lvl8pPr>
      <a:lvl9pPr marL="2033585"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baseline="0">
          <a:solidFill>
            <a:schemeClr val="tx1"/>
          </a:solidFill>
          <a:latin typeface="+mn-lt"/>
          <a:ea typeface="+mn-ea"/>
          <a:cs typeface="+mn-cs"/>
        </a:defRPr>
      </a:lvl9pPr>
    </p:bodyStyle>
    <p:otherStyle>
      <a:defPPr>
        <a:defRPr lang="en-US"/>
      </a:defPPr>
      <a:lvl1pPr marL="0" algn="l" defTabSz="987643" rtl="0" eaLnBrk="1" latinLnBrk="0" hangingPunct="1">
        <a:defRPr sz="1944" kern="1200">
          <a:solidFill>
            <a:schemeClr val="tx1"/>
          </a:solidFill>
          <a:latin typeface="+mn-lt"/>
          <a:ea typeface="+mn-ea"/>
          <a:cs typeface="+mn-cs"/>
        </a:defRPr>
      </a:lvl1pPr>
      <a:lvl2pPr marL="493822" algn="l" defTabSz="987643" rtl="0" eaLnBrk="1" latinLnBrk="0" hangingPunct="1">
        <a:defRPr sz="1944" kern="1200">
          <a:solidFill>
            <a:schemeClr val="tx1"/>
          </a:solidFill>
          <a:latin typeface="+mn-lt"/>
          <a:ea typeface="+mn-ea"/>
          <a:cs typeface="+mn-cs"/>
        </a:defRPr>
      </a:lvl2pPr>
      <a:lvl3pPr marL="987643" algn="l" defTabSz="987643" rtl="0" eaLnBrk="1" latinLnBrk="0" hangingPunct="1">
        <a:defRPr sz="1944" kern="1200">
          <a:solidFill>
            <a:schemeClr val="tx1"/>
          </a:solidFill>
          <a:latin typeface="+mn-lt"/>
          <a:ea typeface="+mn-ea"/>
          <a:cs typeface="+mn-cs"/>
        </a:defRPr>
      </a:lvl3pPr>
      <a:lvl4pPr marL="1481465" algn="l" defTabSz="987643" rtl="0" eaLnBrk="1" latinLnBrk="0" hangingPunct="1">
        <a:defRPr sz="1944" kern="1200">
          <a:solidFill>
            <a:schemeClr val="tx1"/>
          </a:solidFill>
          <a:latin typeface="+mn-lt"/>
          <a:ea typeface="+mn-ea"/>
          <a:cs typeface="+mn-cs"/>
        </a:defRPr>
      </a:lvl4pPr>
      <a:lvl5pPr marL="1975287" algn="l" defTabSz="987643" rtl="0" eaLnBrk="1" latinLnBrk="0" hangingPunct="1">
        <a:defRPr sz="1944" kern="1200">
          <a:solidFill>
            <a:schemeClr val="tx1"/>
          </a:solidFill>
          <a:latin typeface="+mn-lt"/>
          <a:ea typeface="+mn-ea"/>
          <a:cs typeface="+mn-cs"/>
        </a:defRPr>
      </a:lvl5pPr>
      <a:lvl6pPr marL="2469109" algn="l" defTabSz="987643" rtl="0" eaLnBrk="1" latinLnBrk="0" hangingPunct="1">
        <a:defRPr sz="1944" kern="1200">
          <a:solidFill>
            <a:schemeClr val="tx1"/>
          </a:solidFill>
          <a:latin typeface="+mn-lt"/>
          <a:ea typeface="+mn-ea"/>
          <a:cs typeface="+mn-cs"/>
        </a:defRPr>
      </a:lvl6pPr>
      <a:lvl7pPr marL="2962930" algn="l" defTabSz="987643" rtl="0" eaLnBrk="1" latinLnBrk="0" hangingPunct="1">
        <a:defRPr sz="1944" kern="1200">
          <a:solidFill>
            <a:schemeClr val="tx1"/>
          </a:solidFill>
          <a:latin typeface="+mn-lt"/>
          <a:ea typeface="+mn-ea"/>
          <a:cs typeface="+mn-cs"/>
        </a:defRPr>
      </a:lvl7pPr>
      <a:lvl8pPr marL="3456752" algn="l" defTabSz="987643" rtl="0" eaLnBrk="1" latinLnBrk="0" hangingPunct="1">
        <a:defRPr sz="1944" kern="1200">
          <a:solidFill>
            <a:schemeClr val="tx1"/>
          </a:solidFill>
          <a:latin typeface="+mn-lt"/>
          <a:ea typeface="+mn-ea"/>
          <a:cs typeface="+mn-cs"/>
        </a:defRPr>
      </a:lvl8pPr>
      <a:lvl9pPr marL="3950574" algn="l" defTabSz="987643"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0A35-48D0-3ED8-FC83-B5F32978B56A}"/>
              </a:ext>
            </a:extLst>
          </p:cNvPr>
          <p:cNvSpPr>
            <a:spLocks noGrp="1"/>
          </p:cNvSpPr>
          <p:nvPr>
            <p:ph type="ctrTitle"/>
          </p:nvPr>
        </p:nvSpPr>
        <p:spPr>
          <a:xfrm>
            <a:off x="1150572" y="2489363"/>
            <a:ext cx="6906797" cy="1917569"/>
          </a:xfrm>
        </p:spPr>
        <p:txBody>
          <a:bodyPr>
            <a:normAutofit/>
          </a:bodyPr>
          <a:lstStyle/>
          <a:p>
            <a:r>
              <a:rPr lang="en-US" sz="2446" dirty="0"/>
              <a:t>Sudden death and cardiomyopathy associated with </a:t>
            </a:r>
            <a:r>
              <a:rPr lang="en-US" sz="2446" i="1" dirty="0"/>
              <a:t>LMNA </a:t>
            </a:r>
            <a:r>
              <a:rPr lang="en-US" sz="2446" dirty="0"/>
              <a:t>in the Nova Scotia Duck Tolling Retriever</a:t>
            </a:r>
          </a:p>
        </p:txBody>
      </p:sp>
      <p:pic>
        <p:nvPicPr>
          <p:cNvPr id="5" name="Picture 4" descr="A dog standing on a beach&#10;&#10;Description automatically generated">
            <a:extLst>
              <a:ext uri="{FF2B5EF4-FFF2-40B4-BE49-F238E27FC236}">
                <a16:creationId xmlns:a16="http://schemas.microsoft.com/office/drawing/2014/main" id="{4ED2A2A5-52B1-8F40-A00D-324B3ABC7A9D}"/>
              </a:ext>
            </a:extLst>
          </p:cNvPr>
          <p:cNvPicPr>
            <a:picLocks noChangeAspect="1"/>
          </p:cNvPicPr>
          <p:nvPr/>
        </p:nvPicPr>
        <p:blipFill rotWithShape="1">
          <a:blip r:embed="rId3"/>
          <a:srcRect l="6982" r="2530"/>
          <a:stretch/>
        </p:blipFill>
        <p:spPr>
          <a:xfrm>
            <a:off x="9603321" y="0"/>
            <a:ext cx="5027079" cy="7407275"/>
          </a:xfrm>
          <a:prstGeom prst="rect">
            <a:avLst/>
          </a:prstGeom>
        </p:spPr>
      </p:pic>
      <p:sp>
        <p:nvSpPr>
          <p:cNvPr id="3" name="Title 1">
            <a:extLst>
              <a:ext uri="{FF2B5EF4-FFF2-40B4-BE49-F238E27FC236}">
                <a16:creationId xmlns:a16="http://schemas.microsoft.com/office/drawing/2014/main" id="{5095AF6C-87AC-2965-8F3F-3354C87BED6C}"/>
              </a:ext>
            </a:extLst>
          </p:cNvPr>
          <p:cNvSpPr txBox="1">
            <a:spLocks/>
          </p:cNvSpPr>
          <p:nvPr/>
        </p:nvSpPr>
        <p:spPr>
          <a:xfrm>
            <a:off x="163286" y="4659749"/>
            <a:ext cx="8768443" cy="1428817"/>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87643" rtl="0" eaLnBrk="1" latinLnBrk="0" hangingPunct="1">
              <a:lnSpc>
                <a:spcPct val="90000"/>
              </a:lnSpc>
              <a:spcBef>
                <a:spcPct val="0"/>
              </a:spcBef>
              <a:buNone/>
              <a:defRPr sz="4104" kern="1200" cap="all" spc="216" baseline="0">
                <a:solidFill>
                  <a:srgbClr val="262626"/>
                </a:solidFill>
                <a:latin typeface="+mj-lt"/>
                <a:ea typeface="+mj-ea"/>
                <a:cs typeface="+mj-cs"/>
              </a:defRPr>
            </a:lvl1pPr>
          </a:lstStyle>
          <a:p>
            <a:r>
              <a:rPr lang="en-US" sz="2200" u="sng" dirty="0">
                <a:latin typeface="Baghdad" pitchFamily="2" charset="-78"/>
                <a:cs typeface="Baghdad" pitchFamily="2" charset="-78"/>
              </a:rPr>
              <a:t>Danielle T. Oertle </a:t>
            </a:r>
            <a:r>
              <a:rPr lang="en-US" sz="2200" dirty="0">
                <a:latin typeface="Baghdad" pitchFamily="2" charset="-78"/>
                <a:cs typeface="Baghdad" pitchFamily="2" charset="-78"/>
              </a:rPr>
              <a:t>, Kevin L. Batcher, Joshua A. Stern, Indiana E. Madden, Julia Vo, Ronald H.L. Li, and Danika L. </a:t>
            </a:r>
            <a:r>
              <a:rPr lang="en-US" sz="2200" dirty="0" err="1">
                <a:latin typeface="Baghdad" pitchFamily="2" charset="-78"/>
                <a:cs typeface="Baghdad" pitchFamily="2" charset="-78"/>
              </a:rPr>
              <a:t>Bannasch</a:t>
            </a:r>
            <a:endParaRPr lang="en-US" sz="2200" dirty="0"/>
          </a:p>
        </p:txBody>
      </p:sp>
    </p:spTree>
    <p:extLst>
      <p:ext uri="{BB962C8B-B14F-4D97-AF65-F5344CB8AC3E}">
        <p14:creationId xmlns:p14="http://schemas.microsoft.com/office/powerpoint/2010/main" val="376388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4E424AAD-6251-EFBE-CE01-CB138A329404}"/>
              </a:ext>
            </a:extLst>
          </p:cNvPr>
          <p:cNvPicPr>
            <a:picLocks noChangeAspect="1"/>
          </p:cNvPicPr>
          <p:nvPr/>
        </p:nvPicPr>
        <p:blipFill>
          <a:blip r:embed="rId3"/>
          <a:stretch>
            <a:fillRect/>
          </a:stretch>
        </p:blipFill>
        <p:spPr>
          <a:xfrm>
            <a:off x="1600199" y="0"/>
            <a:ext cx="11805558" cy="7417534"/>
          </a:xfrm>
          <a:prstGeom prst="rect">
            <a:avLst/>
          </a:prstGeom>
        </p:spPr>
      </p:pic>
    </p:spTree>
    <p:extLst>
      <p:ext uri="{BB962C8B-B14F-4D97-AF65-F5344CB8AC3E}">
        <p14:creationId xmlns:p14="http://schemas.microsoft.com/office/powerpoint/2010/main" val="313446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graphical user interface&#10;&#10;Description automatically generated">
            <a:extLst>
              <a:ext uri="{FF2B5EF4-FFF2-40B4-BE49-F238E27FC236}">
                <a16:creationId xmlns:a16="http://schemas.microsoft.com/office/drawing/2014/main" id="{A553EB8C-C8FA-938C-D8FC-732E27FE503D}"/>
              </a:ext>
            </a:extLst>
          </p:cNvPr>
          <p:cNvPicPr>
            <a:picLocks noChangeAspect="1"/>
          </p:cNvPicPr>
          <p:nvPr/>
        </p:nvPicPr>
        <p:blipFill>
          <a:blip r:embed="rId3"/>
          <a:stretch>
            <a:fillRect/>
          </a:stretch>
        </p:blipFill>
        <p:spPr>
          <a:xfrm>
            <a:off x="0" y="4816778"/>
            <a:ext cx="13563634" cy="1726058"/>
          </a:xfrm>
          <a:prstGeom prst="rect">
            <a:avLst/>
          </a:prstGeom>
        </p:spPr>
      </p:pic>
      <p:pic>
        <p:nvPicPr>
          <p:cNvPr id="29" name="Picture 28">
            <a:extLst>
              <a:ext uri="{FF2B5EF4-FFF2-40B4-BE49-F238E27FC236}">
                <a16:creationId xmlns:a16="http://schemas.microsoft.com/office/drawing/2014/main" id="{94DB4320-3B2B-0DFB-5409-023EF57BAA03}"/>
              </a:ext>
            </a:extLst>
          </p:cNvPr>
          <p:cNvPicPr>
            <a:picLocks noChangeAspect="1"/>
          </p:cNvPicPr>
          <p:nvPr/>
        </p:nvPicPr>
        <p:blipFill>
          <a:blip r:embed="rId4"/>
          <a:stretch>
            <a:fillRect/>
          </a:stretch>
        </p:blipFill>
        <p:spPr>
          <a:xfrm>
            <a:off x="-16273" y="0"/>
            <a:ext cx="14614130" cy="1587974"/>
          </a:xfrm>
          <a:prstGeom prst="rect">
            <a:avLst/>
          </a:prstGeom>
        </p:spPr>
      </p:pic>
      <p:pic>
        <p:nvPicPr>
          <p:cNvPr id="31" name="Picture 30">
            <a:extLst>
              <a:ext uri="{FF2B5EF4-FFF2-40B4-BE49-F238E27FC236}">
                <a16:creationId xmlns:a16="http://schemas.microsoft.com/office/drawing/2014/main" id="{19114D3B-4078-C10F-4E0D-BB91D396DAD9}"/>
              </a:ext>
            </a:extLst>
          </p:cNvPr>
          <p:cNvPicPr>
            <a:picLocks noChangeAspect="1"/>
          </p:cNvPicPr>
          <p:nvPr/>
        </p:nvPicPr>
        <p:blipFill>
          <a:blip r:embed="rId5"/>
          <a:stretch>
            <a:fillRect/>
          </a:stretch>
        </p:blipFill>
        <p:spPr>
          <a:xfrm>
            <a:off x="-16272" y="1584309"/>
            <a:ext cx="14630401" cy="1648160"/>
          </a:xfrm>
          <a:prstGeom prst="rect">
            <a:avLst/>
          </a:prstGeom>
        </p:spPr>
      </p:pic>
      <p:pic>
        <p:nvPicPr>
          <p:cNvPr id="33" name="Picture 32">
            <a:extLst>
              <a:ext uri="{FF2B5EF4-FFF2-40B4-BE49-F238E27FC236}">
                <a16:creationId xmlns:a16="http://schemas.microsoft.com/office/drawing/2014/main" id="{81D2B066-DB89-2AE0-8F15-A318531BBA3F}"/>
              </a:ext>
            </a:extLst>
          </p:cNvPr>
          <p:cNvPicPr>
            <a:picLocks noChangeAspect="1"/>
          </p:cNvPicPr>
          <p:nvPr/>
        </p:nvPicPr>
        <p:blipFill>
          <a:blip r:embed="rId6"/>
          <a:stretch>
            <a:fillRect/>
          </a:stretch>
        </p:blipFill>
        <p:spPr>
          <a:xfrm>
            <a:off x="-16273" y="3248480"/>
            <a:ext cx="14614332" cy="1527048"/>
          </a:xfrm>
          <a:prstGeom prst="rect">
            <a:avLst/>
          </a:prstGeom>
        </p:spPr>
      </p:pic>
      <p:sp>
        <p:nvSpPr>
          <p:cNvPr id="36" name="5-Point Star 35">
            <a:extLst>
              <a:ext uri="{FF2B5EF4-FFF2-40B4-BE49-F238E27FC236}">
                <a16:creationId xmlns:a16="http://schemas.microsoft.com/office/drawing/2014/main" id="{B4215F6C-7154-1A98-E8B9-9D124533956B}"/>
              </a:ext>
            </a:extLst>
          </p:cNvPr>
          <p:cNvSpPr/>
          <p:nvPr/>
        </p:nvSpPr>
        <p:spPr>
          <a:xfrm>
            <a:off x="6139330" y="1584309"/>
            <a:ext cx="547220" cy="503390"/>
          </a:xfrm>
          <a:prstGeom prst="star5">
            <a:avLst>
              <a:gd name="adj" fmla="val 21665"/>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2" dirty="0"/>
          </a:p>
        </p:txBody>
      </p:sp>
      <p:sp>
        <p:nvSpPr>
          <p:cNvPr id="2" name="Rectangle 1">
            <a:extLst>
              <a:ext uri="{FF2B5EF4-FFF2-40B4-BE49-F238E27FC236}">
                <a16:creationId xmlns:a16="http://schemas.microsoft.com/office/drawing/2014/main" id="{7EC65E7C-BEB4-093E-9D3A-D6A0538542CE}"/>
              </a:ext>
            </a:extLst>
          </p:cNvPr>
          <p:cNvSpPr/>
          <p:nvPr/>
        </p:nvSpPr>
        <p:spPr>
          <a:xfrm>
            <a:off x="4622800" y="5448300"/>
            <a:ext cx="939800" cy="10709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47C3544-FE02-FF93-31E9-9936E3F61B8C}"/>
              </a:ext>
            </a:extLst>
          </p:cNvPr>
          <p:cNvSpPr/>
          <p:nvPr/>
        </p:nvSpPr>
        <p:spPr>
          <a:xfrm>
            <a:off x="11607800" y="3703637"/>
            <a:ext cx="939800" cy="10735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1CAF185-2151-5350-0CDF-6AC21CC48E36}"/>
              </a:ext>
            </a:extLst>
          </p:cNvPr>
          <p:cNvCxnSpPr>
            <a:cxnSpLocks/>
          </p:cNvCxnSpPr>
          <p:nvPr/>
        </p:nvCxnSpPr>
        <p:spPr>
          <a:xfrm>
            <a:off x="4472473" y="1744824"/>
            <a:ext cx="0" cy="558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2E050C-04D2-C573-081E-C6086617418A}"/>
              </a:ext>
            </a:extLst>
          </p:cNvPr>
          <p:cNvCxnSpPr/>
          <p:nvPr/>
        </p:nvCxnSpPr>
        <p:spPr>
          <a:xfrm>
            <a:off x="5562600" y="5822966"/>
            <a:ext cx="800103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8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AD4D-BBF7-E046-A380-1C8C3EEE4261}"/>
              </a:ext>
            </a:extLst>
          </p:cNvPr>
          <p:cNvSpPr>
            <a:spLocks noGrp="1"/>
          </p:cNvSpPr>
          <p:nvPr>
            <p:ph type="title"/>
          </p:nvPr>
        </p:nvSpPr>
        <p:spPr/>
        <p:txBody>
          <a:bodyPr/>
          <a:lstStyle/>
          <a:p>
            <a:r>
              <a:rPr lang="en-US" dirty="0"/>
              <a:t>continuing WORK</a:t>
            </a:r>
          </a:p>
        </p:txBody>
      </p:sp>
      <p:sp>
        <p:nvSpPr>
          <p:cNvPr id="4" name="Content Placeholder 2">
            <a:extLst>
              <a:ext uri="{FF2B5EF4-FFF2-40B4-BE49-F238E27FC236}">
                <a16:creationId xmlns:a16="http://schemas.microsoft.com/office/drawing/2014/main" id="{E06D4A42-C26B-6221-60AC-BC4BA9915A26}"/>
              </a:ext>
            </a:extLst>
          </p:cNvPr>
          <p:cNvSpPr txBox="1">
            <a:spLocks/>
          </p:cNvSpPr>
          <p:nvPr/>
        </p:nvSpPr>
        <p:spPr>
          <a:xfrm>
            <a:off x="2677363" y="2849332"/>
            <a:ext cx="9275674" cy="3350429"/>
          </a:xfrm>
          <a:prstGeom prst="rect">
            <a:avLst/>
          </a:prstGeom>
        </p:spPr>
        <p:txBody>
          <a:bodyPr>
            <a:normAutofit/>
          </a:bodyPr>
          <a:lstStyle>
            <a:lvl1pPr marL="246911" indent="-246911" algn="l" defTabSz="987643" rtl="0" eaLnBrk="1" latinLnBrk="0" hangingPunct="1">
              <a:lnSpc>
                <a:spcPct val="100000"/>
              </a:lnSpc>
              <a:spcBef>
                <a:spcPts val="1080"/>
              </a:spcBef>
              <a:buClr>
                <a:schemeClr val="accent2"/>
              </a:buClr>
              <a:buFont typeface="Arial" panose="020B0604020202020204" pitchFamily="34" charset="0"/>
              <a:buChar char="•"/>
              <a:defRPr sz="1944" kern="1200">
                <a:solidFill>
                  <a:schemeClr val="tx1">
                    <a:lumMod val="85000"/>
                    <a:lumOff val="15000"/>
                  </a:schemeClr>
                </a:solidFill>
                <a:latin typeface="+mn-lt"/>
                <a:ea typeface="+mn-ea"/>
                <a:cs typeface="+mn-cs"/>
              </a:defRPr>
            </a:lvl1pPr>
            <a:lvl2pPr marL="493822"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2pPr>
            <a:lvl3pPr marL="74073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3pPr>
            <a:lvl4pPr marL="98764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4pPr>
            <a:lvl5pPr marL="1234554"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5pPr>
            <a:lvl6pPr marL="141802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solidFill>
                <a:latin typeface="+mn-lt"/>
                <a:ea typeface="+mn-ea"/>
                <a:cs typeface="+mn-cs"/>
              </a:defRPr>
            </a:lvl6pPr>
            <a:lvl7pPr marL="1603206"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solidFill>
                <a:latin typeface="+mn-lt"/>
                <a:ea typeface="+mn-ea"/>
                <a:cs typeface="+mn-cs"/>
              </a:defRPr>
            </a:lvl7pPr>
            <a:lvl8pPr marL="1790104"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baseline="0">
                <a:solidFill>
                  <a:schemeClr val="tx1"/>
                </a:solidFill>
                <a:latin typeface="+mn-lt"/>
                <a:ea typeface="+mn-ea"/>
                <a:cs typeface="+mn-cs"/>
              </a:defRPr>
            </a:lvl8pPr>
            <a:lvl9pPr marL="2033585"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baseline="0">
                <a:solidFill>
                  <a:schemeClr val="tx1"/>
                </a:solidFill>
                <a:latin typeface="+mn-lt"/>
                <a:ea typeface="+mn-ea"/>
                <a:cs typeface="+mn-cs"/>
              </a:defRPr>
            </a:lvl9pPr>
          </a:lstStyle>
          <a:p>
            <a:endParaRPr lang="en-US" sz="2500" dirty="0"/>
          </a:p>
        </p:txBody>
      </p:sp>
      <p:sp>
        <p:nvSpPr>
          <p:cNvPr id="3" name="Content Placeholder 2">
            <a:extLst>
              <a:ext uri="{FF2B5EF4-FFF2-40B4-BE49-F238E27FC236}">
                <a16:creationId xmlns:a16="http://schemas.microsoft.com/office/drawing/2014/main" id="{8B0159C5-9AD0-BAD0-1CE3-BDC56063603E}"/>
              </a:ext>
            </a:extLst>
          </p:cNvPr>
          <p:cNvSpPr txBox="1">
            <a:spLocks/>
          </p:cNvSpPr>
          <p:nvPr/>
        </p:nvSpPr>
        <p:spPr>
          <a:xfrm>
            <a:off x="2677363" y="2658832"/>
            <a:ext cx="9275674" cy="3350429"/>
          </a:xfrm>
          <a:prstGeom prst="rect">
            <a:avLst/>
          </a:prstGeom>
        </p:spPr>
        <p:txBody>
          <a:bodyPr>
            <a:normAutofit/>
          </a:bodyPr>
          <a:lstStyle>
            <a:lvl1pPr marL="246911" indent="-246911" algn="l" defTabSz="987643" rtl="0" eaLnBrk="1" latinLnBrk="0" hangingPunct="1">
              <a:lnSpc>
                <a:spcPct val="100000"/>
              </a:lnSpc>
              <a:spcBef>
                <a:spcPts val="1080"/>
              </a:spcBef>
              <a:buClr>
                <a:schemeClr val="accent2"/>
              </a:buClr>
              <a:buFont typeface="Arial" panose="020B0604020202020204" pitchFamily="34" charset="0"/>
              <a:buChar char="•"/>
              <a:defRPr sz="1944" kern="1200">
                <a:solidFill>
                  <a:schemeClr val="tx1">
                    <a:lumMod val="85000"/>
                    <a:lumOff val="15000"/>
                  </a:schemeClr>
                </a:solidFill>
                <a:latin typeface="+mn-lt"/>
                <a:ea typeface="+mn-ea"/>
                <a:cs typeface="+mn-cs"/>
              </a:defRPr>
            </a:lvl1pPr>
            <a:lvl2pPr marL="493822"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2pPr>
            <a:lvl3pPr marL="74073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3pPr>
            <a:lvl4pPr marL="98764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4pPr>
            <a:lvl5pPr marL="1234554"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lumMod val="85000"/>
                    <a:lumOff val="15000"/>
                  </a:schemeClr>
                </a:solidFill>
                <a:latin typeface="+mn-lt"/>
                <a:ea typeface="+mn-ea"/>
                <a:cs typeface="+mn-cs"/>
              </a:defRPr>
            </a:lvl5pPr>
            <a:lvl6pPr marL="1418023"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solidFill>
                <a:latin typeface="+mn-lt"/>
                <a:ea typeface="+mn-ea"/>
                <a:cs typeface="+mn-cs"/>
              </a:defRPr>
            </a:lvl6pPr>
            <a:lvl7pPr marL="1603206"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a:solidFill>
                  <a:schemeClr val="tx1"/>
                </a:solidFill>
                <a:latin typeface="+mn-lt"/>
                <a:ea typeface="+mn-ea"/>
                <a:cs typeface="+mn-cs"/>
              </a:defRPr>
            </a:lvl7pPr>
            <a:lvl8pPr marL="1790104"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baseline="0">
                <a:solidFill>
                  <a:schemeClr val="tx1"/>
                </a:solidFill>
                <a:latin typeface="+mn-lt"/>
                <a:ea typeface="+mn-ea"/>
                <a:cs typeface="+mn-cs"/>
              </a:defRPr>
            </a:lvl8pPr>
            <a:lvl9pPr marL="2033585" indent="-246911" algn="l" defTabSz="987643" rtl="0" eaLnBrk="1" latinLnBrk="0" hangingPunct="1">
              <a:lnSpc>
                <a:spcPct val="100000"/>
              </a:lnSpc>
              <a:spcBef>
                <a:spcPts val="1080"/>
              </a:spcBef>
              <a:buClr>
                <a:schemeClr val="accent2"/>
              </a:buClr>
              <a:buFont typeface="Arial" panose="020B0604020202020204" pitchFamily="34" charset="0"/>
              <a:buChar char="•"/>
              <a:defRPr sz="1728" kern="1200" baseline="0">
                <a:solidFill>
                  <a:schemeClr val="tx1"/>
                </a:solidFill>
                <a:latin typeface="+mn-lt"/>
                <a:ea typeface="+mn-ea"/>
                <a:cs typeface="+mn-cs"/>
              </a:defRPr>
            </a:lvl9pPr>
          </a:lstStyle>
          <a:p>
            <a:r>
              <a:rPr lang="en-US" sz="2500" dirty="0"/>
              <a:t>Immune histochemistry of paraffin embedded heart tissue from a case and multiple control heart tissues</a:t>
            </a:r>
          </a:p>
          <a:p>
            <a:pPr lvl="1"/>
            <a:r>
              <a:rPr lang="en-US" sz="2284" dirty="0"/>
              <a:t>Using antibodies specific to Lamin A and Lamin C residues</a:t>
            </a:r>
          </a:p>
          <a:p>
            <a:pPr lvl="1"/>
            <a:r>
              <a:rPr lang="en-US" sz="2284" dirty="0"/>
              <a:t>As well as looking and comparing fibrosis of heart tissue between cases and controls</a:t>
            </a:r>
          </a:p>
          <a:p>
            <a:r>
              <a:rPr lang="en-US" sz="2500" dirty="0"/>
              <a:t>Currently writing a manuscript describing the work</a:t>
            </a:r>
            <a:endParaRPr lang="en-US" sz="2284" dirty="0"/>
          </a:p>
        </p:txBody>
      </p:sp>
    </p:spTree>
    <p:extLst>
      <p:ext uri="{BB962C8B-B14F-4D97-AF65-F5344CB8AC3E}">
        <p14:creationId xmlns:p14="http://schemas.microsoft.com/office/powerpoint/2010/main" val="21277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D39E-0ACF-A10B-9DE0-E6D9E4CA9F2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9FFB8203-DF54-E0B2-72DE-42DB00BFD0A9}"/>
              </a:ext>
            </a:extLst>
          </p:cNvPr>
          <p:cNvSpPr>
            <a:spLocks noGrp="1"/>
          </p:cNvSpPr>
          <p:nvPr>
            <p:ph idx="1"/>
          </p:nvPr>
        </p:nvSpPr>
        <p:spPr/>
        <p:txBody>
          <a:bodyPr>
            <a:normAutofit/>
          </a:bodyPr>
          <a:lstStyle/>
          <a:p>
            <a:r>
              <a:rPr lang="en-US" sz="2700" dirty="0"/>
              <a:t>Thank you to all the owners who sent in samples</a:t>
            </a:r>
          </a:p>
          <a:p>
            <a:r>
              <a:rPr lang="en-US" sz="2700" dirty="0">
                <a:latin typeface="Helvetica" pitchFamily="2" charset="0"/>
              </a:rPr>
              <a:t>Financial support was provided by the Students Training in Advanced Research (STAR) Program UC Davis through NIH T35 OD010956</a:t>
            </a:r>
          </a:p>
          <a:p>
            <a:r>
              <a:rPr lang="en-US" sz="2700" dirty="0">
                <a:latin typeface="Helvetica" pitchFamily="2" charset="0"/>
              </a:rPr>
              <a:t>Research grant was provided by Center for Companion Animal Health Grant 2021-88F</a:t>
            </a:r>
          </a:p>
          <a:p>
            <a:endParaRPr lang="en-US" sz="2700" dirty="0">
              <a:latin typeface="Helvetica" pitchFamily="2" charset="0"/>
            </a:endParaRPr>
          </a:p>
          <a:p>
            <a:endParaRPr lang="en-US" sz="2500" dirty="0"/>
          </a:p>
        </p:txBody>
      </p:sp>
    </p:spTree>
    <p:extLst>
      <p:ext uri="{BB962C8B-B14F-4D97-AF65-F5344CB8AC3E}">
        <p14:creationId xmlns:p14="http://schemas.microsoft.com/office/powerpoint/2010/main" val="52176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FA0B-7083-B7FE-A92E-0DD8BAB12F5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9F8DA2B-E701-C7DF-EA3F-87C9A546E7E9}"/>
              </a:ext>
            </a:extLst>
          </p:cNvPr>
          <p:cNvSpPr>
            <a:spLocks noGrp="1"/>
          </p:cNvSpPr>
          <p:nvPr>
            <p:ph idx="1"/>
          </p:nvPr>
        </p:nvSpPr>
        <p:spPr/>
        <p:txBody>
          <a:bodyPr/>
          <a:lstStyle/>
          <a:p>
            <a:r>
              <a:rPr lang="en-US" sz="2900" dirty="0"/>
              <a:t>Dilated cardiomyopathy phenotype</a:t>
            </a:r>
          </a:p>
          <a:p>
            <a:r>
              <a:rPr lang="en-US" sz="2900" dirty="0"/>
              <a:t>Pedigree data and mode of inheritance</a:t>
            </a:r>
          </a:p>
          <a:p>
            <a:r>
              <a:rPr lang="en-US" sz="2900" dirty="0"/>
              <a:t>Genetic mapping and </a:t>
            </a:r>
            <a:r>
              <a:rPr lang="en-US" sz="2900" i="1" dirty="0"/>
              <a:t>LMNA</a:t>
            </a:r>
            <a:r>
              <a:rPr lang="en-US" sz="2900" dirty="0"/>
              <a:t> variant discovery</a:t>
            </a:r>
          </a:p>
          <a:p>
            <a:r>
              <a:rPr lang="en-US" sz="2900" dirty="0"/>
              <a:t>Genotype verification of </a:t>
            </a:r>
            <a:r>
              <a:rPr lang="en-US" sz="2900" i="1" dirty="0"/>
              <a:t>LMNA</a:t>
            </a:r>
          </a:p>
          <a:p>
            <a:r>
              <a:rPr lang="en-US" sz="2900" dirty="0"/>
              <a:t>Functional prediction of effect on Lamin A/C</a:t>
            </a:r>
          </a:p>
          <a:p>
            <a:endParaRPr lang="en-US" dirty="0"/>
          </a:p>
        </p:txBody>
      </p:sp>
    </p:spTree>
    <p:extLst>
      <p:ext uri="{BB962C8B-B14F-4D97-AF65-F5344CB8AC3E}">
        <p14:creationId xmlns:p14="http://schemas.microsoft.com/office/powerpoint/2010/main" val="23390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5ED4BC8D-1EC0-CFC6-9D03-CD4D277B6153}"/>
              </a:ext>
            </a:extLst>
          </p:cNvPr>
          <p:cNvGraphicFramePr>
            <a:graphicFrameLocks noGrp="1"/>
          </p:cNvGraphicFramePr>
          <p:nvPr>
            <p:extLst>
              <p:ext uri="{D42A27DB-BD31-4B8C-83A1-F6EECF244321}">
                <p14:modId xmlns:p14="http://schemas.microsoft.com/office/powerpoint/2010/main" val="33105197"/>
              </p:ext>
            </p:extLst>
          </p:nvPr>
        </p:nvGraphicFramePr>
        <p:xfrm>
          <a:off x="544858" y="1877069"/>
          <a:ext cx="13540684" cy="4371594"/>
        </p:xfrm>
        <a:graphic>
          <a:graphicData uri="http://schemas.openxmlformats.org/drawingml/2006/table">
            <a:tbl>
              <a:tblPr firstRow="1" firstCol="1" bandRow="1">
                <a:tableStyleId>{21E4AEA4-8DFA-4A89-87EB-49C32662AFE0}</a:tableStyleId>
              </a:tblPr>
              <a:tblGrid>
                <a:gridCol w="1774316">
                  <a:extLst>
                    <a:ext uri="{9D8B030D-6E8A-4147-A177-3AD203B41FA5}">
                      <a16:colId xmlns:a16="http://schemas.microsoft.com/office/drawing/2014/main" val="1723790468"/>
                    </a:ext>
                  </a:extLst>
                </a:gridCol>
                <a:gridCol w="2272751">
                  <a:extLst>
                    <a:ext uri="{9D8B030D-6E8A-4147-A177-3AD203B41FA5}">
                      <a16:colId xmlns:a16="http://schemas.microsoft.com/office/drawing/2014/main" val="812972216"/>
                    </a:ext>
                  </a:extLst>
                </a:gridCol>
                <a:gridCol w="1862666">
                  <a:extLst>
                    <a:ext uri="{9D8B030D-6E8A-4147-A177-3AD203B41FA5}">
                      <a16:colId xmlns:a16="http://schemas.microsoft.com/office/drawing/2014/main" val="2805447103"/>
                    </a:ext>
                  </a:extLst>
                </a:gridCol>
                <a:gridCol w="1187531">
                  <a:extLst>
                    <a:ext uri="{9D8B030D-6E8A-4147-A177-3AD203B41FA5}">
                      <a16:colId xmlns:a16="http://schemas.microsoft.com/office/drawing/2014/main" val="2917659306"/>
                    </a:ext>
                  </a:extLst>
                </a:gridCol>
                <a:gridCol w="1120470">
                  <a:extLst>
                    <a:ext uri="{9D8B030D-6E8A-4147-A177-3AD203B41FA5}">
                      <a16:colId xmlns:a16="http://schemas.microsoft.com/office/drawing/2014/main" val="89222964"/>
                    </a:ext>
                  </a:extLst>
                </a:gridCol>
                <a:gridCol w="2036432">
                  <a:extLst>
                    <a:ext uri="{9D8B030D-6E8A-4147-A177-3AD203B41FA5}">
                      <a16:colId xmlns:a16="http://schemas.microsoft.com/office/drawing/2014/main" val="3015601421"/>
                    </a:ext>
                  </a:extLst>
                </a:gridCol>
                <a:gridCol w="1512202">
                  <a:extLst>
                    <a:ext uri="{9D8B030D-6E8A-4147-A177-3AD203B41FA5}">
                      <a16:colId xmlns:a16="http://schemas.microsoft.com/office/drawing/2014/main" val="1681571736"/>
                    </a:ext>
                  </a:extLst>
                </a:gridCol>
                <a:gridCol w="1774316">
                  <a:extLst>
                    <a:ext uri="{9D8B030D-6E8A-4147-A177-3AD203B41FA5}">
                      <a16:colId xmlns:a16="http://schemas.microsoft.com/office/drawing/2014/main" val="3388600906"/>
                    </a:ext>
                  </a:extLst>
                </a:gridCol>
              </a:tblGrid>
              <a:tr h="1467067">
                <a:tc>
                  <a:txBody>
                    <a:bodyPr/>
                    <a:lstStyle/>
                    <a:p>
                      <a:endParaRPr lang="en-US" sz="2400" dirty="0"/>
                    </a:p>
                  </a:txBody>
                  <a:tcPr/>
                </a:tc>
                <a:tc>
                  <a:txBody>
                    <a:bodyPr/>
                    <a:lstStyle/>
                    <a:p>
                      <a:pPr algn="ctr"/>
                      <a:endParaRPr lang="en-US" sz="2400" dirty="0"/>
                    </a:p>
                    <a:p>
                      <a:pPr algn="ctr"/>
                      <a:r>
                        <a:rPr lang="en-US" sz="2400" dirty="0"/>
                        <a:t>Status</a:t>
                      </a:r>
                    </a:p>
                  </a:txBody>
                  <a:tcPr/>
                </a:tc>
                <a:tc>
                  <a:txBody>
                    <a:bodyPr/>
                    <a:lstStyle/>
                    <a:p>
                      <a:pPr algn="ctr"/>
                      <a:endParaRPr lang="en-US" sz="2400" dirty="0"/>
                    </a:p>
                    <a:p>
                      <a:pPr algn="ctr"/>
                      <a:r>
                        <a:rPr lang="en-US" sz="2400" dirty="0"/>
                        <a:t>WT (kg)</a:t>
                      </a:r>
                    </a:p>
                  </a:txBody>
                  <a:tcPr/>
                </a:tc>
                <a:tc>
                  <a:txBody>
                    <a:bodyPr/>
                    <a:lstStyle/>
                    <a:p>
                      <a:pPr algn="ctr"/>
                      <a:endParaRPr lang="en-US" sz="2400" dirty="0"/>
                    </a:p>
                    <a:p>
                      <a:pPr algn="ctr"/>
                      <a:r>
                        <a:rPr lang="en-US" sz="2400" dirty="0" err="1"/>
                        <a:t>LVIDd</a:t>
                      </a:r>
                      <a:endParaRPr lang="en-US" sz="2400" dirty="0"/>
                    </a:p>
                  </a:txBody>
                  <a:tcPr/>
                </a:tc>
                <a:tc>
                  <a:txBody>
                    <a:bodyPr/>
                    <a:lstStyle/>
                    <a:p>
                      <a:pPr algn="ctr"/>
                      <a:endParaRPr lang="en-US" sz="2400" dirty="0"/>
                    </a:p>
                    <a:p>
                      <a:pPr algn="ctr"/>
                      <a:r>
                        <a:rPr lang="en-US" sz="2400" dirty="0"/>
                        <a:t>LVIDs</a:t>
                      </a:r>
                    </a:p>
                  </a:txBody>
                  <a:tcPr/>
                </a:tc>
                <a:tc>
                  <a:txBody>
                    <a:bodyPr/>
                    <a:lstStyle/>
                    <a:p>
                      <a:pPr algn="ctr"/>
                      <a:r>
                        <a:rPr lang="en-US" sz="2400" dirty="0"/>
                        <a:t>Fractional Shortening (normal &gt;25%)</a:t>
                      </a:r>
                    </a:p>
                  </a:txBody>
                  <a:tcPr/>
                </a:tc>
                <a:tc>
                  <a:txBody>
                    <a:bodyPr/>
                    <a:lstStyle/>
                    <a:p>
                      <a:pPr algn="ctr"/>
                      <a:r>
                        <a:rPr lang="en-US" sz="2400" dirty="0" err="1"/>
                        <a:t>LVIDDn</a:t>
                      </a:r>
                      <a:endParaRPr lang="en-US" sz="2400" dirty="0"/>
                    </a:p>
                    <a:p>
                      <a:pPr algn="ctr"/>
                      <a:r>
                        <a:rPr lang="en-US" sz="2400" dirty="0"/>
                        <a:t>(normal &lt;1.7)</a:t>
                      </a:r>
                    </a:p>
                  </a:txBody>
                  <a:tcPr/>
                </a:tc>
                <a:tc>
                  <a:txBody>
                    <a:bodyPr/>
                    <a:lstStyle/>
                    <a:p>
                      <a:pPr algn="ctr"/>
                      <a:r>
                        <a:rPr lang="en-US" sz="2400" dirty="0" err="1"/>
                        <a:t>LA:Ao</a:t>
                      </a:r>
                      <a:endParaRPr lang="en-US" sz="2400" dirty="0"/>
                    </a:p>
                    <a:p>
                      <a:pPr algn="ctr"/>
                      <a:r>
                        <a:rPr lang="en-US" sz="2400" dirty="0"/>
                        <a:t>(normal &lt;1.6)</a:t>
                      </a:r>
                    </a:p>
                  </a:txBody>
                  <a:tcPr/>
                </a:tc>
                <a:extLst>
                  <a:ext uri="{0D108BD9-81ED-4DB2-BD59-A6C34878D82A}">
                    <a16:rowId xmlns:a16="http://schemas.microsoft.com/office/drawing/2014/main" val="166837105"/>
                  </a:ext>
                </a:extLst>
              </a:tr>
              <a:tr h="613955">
                <a:tc>
                  <a:txBody>
                    <a:bodyPr/>
                    <a:lstStyle/>
                    <a:p>
                      <a:r>
                        <a:rPr lang="en-US" sz="2400" dirty="0"/>
                        <a:t>Sibling</a:t>
                      </a:r>
                    </a:p>
                  </a:txBody>
                  <a:tcPr/>
                </a:tc>
                <a:tc>
                  <a:txBody>
                    <a:bodyPr/>
                    <a:lstStyle/>
                    <a:p>
                      <a:r>
                        <a:rPr lang="en-US" sz="2400" dirty="0"/>
                        <a:t>Sudden death</a:t>
                      </a:r>
                    </a:p>
                  </a:txBody>
                  <a:tcPr/>
                </a:tc>
                <a:tc>
                  <a:txBody>
                    <a:bodyPr/>
                    <a:lstStyle/>
                    <a:p>
                      <a:r>
                        <a:rPr lang="en-US" sz="2400" dirty="0"/>
                        <a:t>11.3kg</a:t>
                      </a:r>
                    </a:p>
                  </a:txBody>
                  <a:tcPr/>
                </a:tc>
                <a:tc>
                  <a:txBody>
                    <a:bodyPr/>
                    <a:lstStyle/>
                    <a:p>
                      <a:r>
                        <a:rPr lang="en-US" sz="2400" dirty="0"/>
                        <a:t>3.9cm</a:t>
                      </a:r>
                    </a:p>
                  </a:txBody>
                  <a:tcPr/>
                </a:tc>
                <a:tc>
                  <a:txBody>
                    <a:bodyPr/>
                    <a:lstStyle/>
                    <a:p>
                      <a:r>
                        <a:rPr lang="en-US" sz="2400" dirty="0"/>
                        <a:t>3.4cm</a:t>
                      </a:r>
                    </a:p>
                  </a:txBody>
                  <a:tcPr/>
                </a:tc>
                <a:tc>
                  <a:txBody>
                    <a:bodyPr/>
                    <a:lstStyle/>
                    <a:p>
                      <a:r>
                        <a:rPr lang="en-US" sz="2400" dirty="0"/>
                        <a:t>13.5%</a:t>
                      </a:r>
                    </a:p>
                  </a:txBody>
                  <a:tcPr/>
                </a:tc>
                <a:tc>
                  <a:txBody>
                    <a:bodyPr/>
                    <a:lstStyle/>
                    <a:p>
                      <a:r>
                        <a:rPr lang="en-US" sz="2400" dirty="0"/>
                        <a:t>1.9</a:t>
                      </a:r>
                    </a:p>
                  </a:txBody>
                  <a:tcPr/>
                </a:tc>
                <a:tc>
                  <a:txBody>
                    <a:bodyPr/>
                    <a:lstStyle/>
                    <a:p>
                      <a:r>
                        <a:rPr lang="en-US" sz="2400" dirty="0"/>
                        <a:t>2.5</a:t>
                      </a:r>
                    </a:p>
                  </a:txBody>
                  <a:tcPr/>
                </a:tc>
                <a:extLst>
                  <a:ext uri="{0D108BD9-81ED-4DB2-BD59-A6C34878D82A}">
                    <a16:rowId xmlns:a16="http://schemas.microsoft.com/office/drawing/2014/main" val="1070333377"/>
                  </a:ext>
                </a:extLst>
              </a:tr>
              <a:tr h="508000">
                <a:tc>
                  <a:txBody>
                    <a:bodyPr/>
                    <a:lstStyle/>
                    <a:p>
                      <a:r>
                        <a:rPr lang="en-US" sz="2400" dirty="0"/>
                        <a:t>Sibling</a:t>
                      </a:r>
                    </a:p>
                  </a:txBody>
                  <a:tcPr/>
                </a:tc>
                <a:tc>
                  <a:txBody>
                    <a:bodyPr/>
                    <a:lstStyle/>
                    <a:p>
                      <a:r>
                        <a:rPr lang="en-US" sz="2400" dirty="0"/>
                        <a:t>Sudden death</a:t>
                      </a:r>
                    </a:p>
                  </a:txBody>
                  <a:tcPr/>
                </a:tc>
                <a:tc>
                  <a:txBody>
                    <a:bodyPr/>
                    <a:lstStyle/>
                    <a:p>
                      <a:r>
                        <a:rPr lang="en-US" sz="2400" dirty="0"/>
                        <a:t>15.4kg</a:t>
                      </a:r>
                    </a:p>
                  </a:txBody>
                  <a:tcPr/>
                </a:tc>
                <a:tc>
                  <a:txBody>
                    <a:bodyPr/>
                    <a:lstStyle/>
                    <a:p>
                      <a:r>
                        <a:rPr lang="en-US" sz="2400" dirty="0"/>
                        <a:t>4.5cm</a:t>
                      </a:r>
                    </a:p>
                  </a:txBody>
                  <a:tcPr/>
                </a:tc>
                <a:tc>
                  <a:txBody>
                    <a:bodyPr/>
                    <a:lstStyle/>
                    <a:p>
                      <a:r>
                        <a:rPr lang="en-US" sz="2400" dirty="0"/>
                        <a:t>3.6cm</a:t>
                      </a:r>
                    </a:p>
                  </a:txBody>
                  <a:tcPr/>
                </a:tc>
                <a:tc>
                  <a:txBody>
                    <a:bodyPr/>
                    <a:lstStyle/>
                    <a:p>
                      <a:r>
                        <a:rPr lang="en-US" sz="2400" dirty="0"/>
                        <a:t>20%</a:t>
                      </a:r>
                    </a:p>
                  </a:txBody>
                  <a:tcPr/>
                </a:tc>
                <a:tc>
                  <a:txBody>
                    <a:bodyPr/>
                    <a:lstStyle/>
                    <a:p>
                      <a:r>
                        <a:rPr lang="en-US" sz="2400" dirty="0"/>
                        <a:t>2.0</a:t>
                      </a:r>
                    </a:p>
                  </a:txBody>
                  <a:tcPr/>
                </a:tc>
                <a:tc>
                  <a:txBody>
                    <a:bodyPr/>
                    <a:lstStyle/>
                    <a:p>
                      <a:r>
                        <a:rPr lang="en-US" sz="2400" dirty="0"/>
                        <a:t>2.4</a:t>
                      </a:r>
                    </a:p>
                  </a:txBody>
                  <a:tcPr/>
                </a:tc>
                <a:extLst>
                  <a:ext uri="{0D108BD9-81ED-4DB2-BD59-A6C34878D82A}">
                    <a16:rowId xmlns:a16="http://schemas.microsoft.com/office/drawing/2014/main" val="1282929120"/>
                  </a:ext>
                </a:extLst>
              </a:tr>
              <a:tr h="599572">
                <a:tc>
                  <a:txBody>
                    <a:bodyPr/>
                    <a:lstStyle/>
                    <a:p>
                      <a:r>
                        <a:rPr lang="en-US" sz="2400" dirty="0"/>
                        <a:t>Sibling</a:t>
                      </a:r>
                    </a:p>
                  </a:txBody>
                  <a:tcPr/>
                </a:tc>
                <a:tc>
                  <a:txBody>
                    <a:bodyPr/>
                    <a:lstStyle/>
                    <a:p>
                      <a:r>
                        <a:rPr lang="en-US" sz="2400" dirty="0"/>
                        <a:t>alive</a:t>
                      </a:r>
                    </a:p>
                  </a:txBody>
                  <a:tcPr/>
                </a:tc>
                <a:tc>
                  <a:txBody>
                    <a:bodyPr/>
                    <a:lstStyle/>
                    <a:p>
                      <a:r>
                        <a:rPr lang="en-US" sz="2400" dirty="0"/>
                        <a:t>17.6kg</a:t>
                      </a:r>
                    </a:p>
                  </a:txBody>
                  <a:tcPr/>
                </a:tc>
                <a:tc>
                  <a:txBody>
                    <a:bodyPr/>
                    <a:lstStyle/>
                    <a:p>
                      <a:r>
                        <a:rPr lang="en-US" sz="2400" dirty="0"/>
                        <a:t>3.6cm</a:t>
                      </a:r>
                    </a:p>
                  </a:txBody>
                  <a:tcPr/>
                </a:tc>
                <a:tc>
                  <a:txBody>
                    <a:bodyPr/>
                    <a:lstStyle/>
                    <a:p>
                      <a:r>
                        <a:rPr lang="en-US" sz="2400" dirty="0"/>
                        <a:t>1.7cm</a:t>
                      </a:r>
                    </a:p>
                  </a:txBody>
                  <a:tcPr/>
                </a:tc>
                <a:tc>
                  <a:txBody>
                    <a:bodyPr/>
                    <a:lstStyle/>
                    <a:p>
                      <a:r>
                        <a:rPr lang="en-US" sz="2400" dirty="0"/>
                        <a:t>53%</a:t>
                      </a:r>
                    </a:p>
                  </a:txBody>
                  <a:tcPr/>
                </a:tc>
                <a:tc>
                  <a:txBody>
                    <a:bodyPr/>
                    <a:lstStyle/>
                    <a:p>
                      <a:r>
                        <a:rPr lang="en-US" sz="2400" dirty="0"/>
                        <a:t>1.6</a:t>
                      </a:r>
                    </a:p>
                  </a:txBody>
                  <a:tcPr/>
                </a:tc>
                <a:tc>
                  <a:txBody>
                    <a:bodyPr/>
                    <a:lstStyle/>
                    <a:p>
                      <a:r>
                        <a:rPr lang="en-US" sz="2400" dirty="0"/>
                        <a:t>1.3</a:t>
                      </a:r>
                    </a:p>
                  </a:txBody>
                  <a:tcPr/>
                </a:tc>
                <a:extLst>
                  <a:ext uri="{0D108BD9-81ED-4DB2-BD59-A6C34878D82A}">
                    <a16:rowId xmlns:a16="http://schemas.microsoft.com/office/drawing/2014/main" val="435452312"/>
                  </a:ext>
                </a:extLst>
              </a:tr>
              <a:tr h="496015">
                <a:tc>
                  <a:txBody>
                    <a:bodyPr/>
                    <a:lstStyle/>
                    <a:p>
                      <a:r>
                        <a:rPr lang="en-US" sz="2400" dirty="0"/>
                        <a:t>Parent</a:t>
                      </a:r>
                    </a:p>
                  </a:txBody>
                  <a:tcPr/>
                </a:tc>
                <a:tc>
                  <a:txBody>
                    <a:bodyPr/>
                    <a:lstStyle/>
                    <a:p>
                      <a:r>
                        <a:rPr lang="en-US" sz="2400" dirty="0"/>
                        <a:t>alive</a:t>
                      </a:r>
                    </a:p>
                  </a:txBody>
                  <a:tcPr/>
                </a:tc>
                <a:tc>
                  <a:txBody>
                    <a:bodyPr/>
                    <a:lstStyle/>
                    <a:p>
                      <a:r>
                        <a:rPr lang="en-US" sz="2400" dirty="0"/>
                        <a:t>19.5kg</a:t>
                      </a:r>
                    </a:p>
                  </a:txBody>
                  <a:tcPr/>
                </a:tc>
                <a:tc>
                  <a:txBody>
                    <a:bodyPr/>
                    <a:lstStyle/>
                    <a:p>
                      <a:r>
                        <a:rPr lang="en-US" sz="2400" dirty="0"/>
                        <a:t>2.8cm</a:t>
                      </a:r>
                    </a:p>
                  </a:txBody>
                  <a:tcPr/>
                </a:tc>
                <a:tc>
                  <a:txBody>
                    <a:bodyPr/>
                    <a:lstStyle/>
                    <a:p>
                      <a:r>
                        <a:rPr lang="en-US" sz="2400" dirty="0"/>
                        <a:t>1.9cm</a:t>
                      </a:r>
                    </a:p>
                  </a:txBody>
                  <a:tcPr/>
                </a:tc>
                <a:tc>
                  <a:txBody>
                    <a:bodyPr/>
                    <a:lstStyle/>
                    <a:p>
                      <a:r>
                        <a:rPr lang="en-US" sz="2400" dirty="0"/>
                        <a:t>35%</a:t>
                      </a:r>
                    </a:p>
                  </a:txBody>
                  <a:tcPr/>
                </a:tc>
                <a:tc>
                  <a:txBody>
                    <a:bodyPr/>
                    <a:lstStyle/>
                    <a:p>
                      <a:r>
                        <a:rPr lang="en-US" sz="2400" dirty="0"/>
                        <a:t>1.2</a:t>
                      </a:r>
                    </a:p>
                  </a:txBody>
                  <a:tcPr/>
                </a:tc>
                <a:tc>
                  <a:txBody>
                    <a:bodyPr/>
                    <a:lstStyle/>
                    <a:p>
                      <a:r>
                        <a:rPr lang="en-US" sz="2400" dirty="0"/>
                        <a:t>1.0</a:t>
                      </a:r>
                    </a:p>
                  </a:txBody>
                  <a:tcPr/>
                </a:tc>
                <a:extLst>
                  <a:ext uri="{0D108BD9-81ED-4DB2-BD59-A6C34878D82A}">
                    <a16:rowId xmlns:a16="http://schemas.microsoft.com/office/drawing/2014/main" val="414891201"/>
                  </a:ext>
                </a:extLst>
              </a:tr>
              <a:tr h="599572">
                <a:tc>
                  <a:txBody>
                    <a:bodyPr/>
                    <a:lstStyle/>
                    <a:p>
                      <a:r>
                        <a:rPr lang="en-US" sz="2400" dirty="0"/>
                        <a:t>Parent</a:t>
                      </a:r>
                    </a:p>
                  </a:txBody>
                  <a:tcPr/>
                </a:tc>
                <a:tc>
                  <a:txBody>
                    <a:bodyPr/>
                    <a:lstStyle/>
                    <a:p>
                      <a:r>
                        <a:rPr lang="en-US" sz="2400" dirty="0"/>
                        <a:t>alive</a:t>
                      </a:r>
                    </a:p>
                  </a:txBody>
                  <a:tcPr/>
                </a:tc>
                <a:tc>
                  <a:txBody>
                    <a:bodyPr/>
                    <a:lstStyle/>
                    <a:p>
                      <a:r>
                        <a:rPr lang="en-US" sz="2400" dirty="0"/>
                        <a:t>16.3kg</a:t>
                      </a:r>
                    </a:p>
                  </a:txBody>
                  <a:tcPr/>
                </a:tc>
                <a:tc>
                  <a:txBody>
                    <a:bodyPr/>
                    <a:lstStyle/>
                    <a:p>
                      <a:r>
                        <a:rPr lang="en-US" sz="2400" dirty="0"/>
                        <a:t>3.3cm</a:t>
                      </a:r>
                    </a:p>
                  </a:txBody>
                  <a:tcPr/>
                </a:tc>
                <a:tc>
                  <a:txBody>
                    <a:bodyPr/>
                    <a:lstStyle/>
                    <a:p>
                      <a:r>
                        <a:rPr lang="en-US" sz="2400" dirty="0"/>
                        <a:t>1.6cm</a:t>
                      </a:r>
                    </a:p>
                  </a:txBody>
                  <a:tcPr/>
                </a:tc>
                <a:tc>
                  <a:txBody>
                    <a:bodyPr/>
                    <a:lstStyle/>
                    <a:p>
                      <a:r>
                        <a:rPr lang="en-US" sz="2400" dirty="0"/>
                        <a:t>54%</a:t>
                      </a:r>
                    </a:p>
                  </a:txBody>
                  <a:tcPr/>
                </a:tc>
                <a:tc>
                  <a:txBody>
                    <a:bodyPr/>
                    <a:lstStyle/>
                    <a:p>
                      <a:r>
                        <a:rPr lang="en-US" sz="2400" dirty="0"/>
                        <a:t>1.4</a:t>
                      </a:r>
                    </a:p>
                  </a:txBody>
                  <a:tcPr/>
                </a:tc>
                <a:tc>
                  <a:txBody>
                    <a:bodyPr/>
                    <a:lstStyle/>
                    <a:p>
                      <a:r>
                        <a:rPr lang="en-US" sz="2400" dirty="0"/>
                        <a:t>1.1</a:t>
                      </a:r>
                    </a:p>
                  </a:txBody>
                  <a:tcPr/>
                </a:tc>
                <a:extLst>
                  <a:ext uri="{0D108BD9-81ED-4DB2-BD59-A6C34878D82A}">
                    <a16:rowId xmlns:a16="http://schemas.microsoft.com/office/drawing/2014/main" val="460800825"/>
                  </a:ext>
                </a:extLst>
              </a:tr>
            </a:tbl>
          </a:graphicData>
        </a:graphic>
      </p:graphicFrame>
      <p:sp>
        <p:nvSpPr>
          <p:cNvPr id="2" name="Title 1">
            <a:extLst>
              <a:ext uri="{FF2B5EF4-FFF2-40B4-BE49-F238E27FC236}">
                <a16:creationId xmlns:a16="http://schemas.microsoft.com/office/drawing/2014/main" id="{A0A39BD4-E90A-8FFB-CD14-E6F432DB39F4}"/>
              </a:ext>
            </a:extLst>
          </p:cNvPr>
          <p:cNvSpPr>
            <a:spLocks noGrp="1"/>
          </p:cNvSpPr>
          <p:nvPr>
            <p:ph type="title"/>
          </p:nvPr>
        </p:nvSpPr>
        <p:spPr>
          <a:xfrm>
            <a:off x="3533241" y="221341"/>
            <a:ext cx="8171079" cy="807359"/>
          </a:xfrm>
        </p:spPr>
        <p:txBody>
          <a:bodyPr>
            <a:normAutofit/>
          </a:bodyPr>
          <a:lstStyle/>
          <a:p>
            <a:r>
              <a:rPr lang="en-US" dirty="0"/>
              <a:t>Echocardiogram Of </a:t>
            </a:r>
            <a:r>
              <a:rPr lang="en-US" dirty="0" err="1"/>
              <a:t>tOLLER</a:t>
            </a:r>
            <a:r>
              <a:rPr lang="en-US" dirty="0"/>
              <a:t> Family</a:t>
            </a:r>
          </a:p>
        </p:txBody>
      </p:sp>
    </p:spTree>
    <p:extLst>
      <p:ext uri="{BB962C8B-B14F-4D97-AF65-F5344CB8AC3E}">
        <p14:creationId xmlns:p14="http://schemas.microsoft.com/office/powerpoint/2010/main" val="90303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258B9-9EFC-FD89-B33D-B9C86BFB0814}"/>
              </a:ext>
            </a:extLst>
          </p:cNvPr>
          <p:cNvSpPr>
            <a:spLocks noGrp="1"/>
          </p:cNvSpPr>
          <p:nvPr>
            <p:ph type="title"/>
          </p:nvPr>
        </p:nvSpPr>
        <p:spPr>
          <a:xfrm>
            <a:off x="3537905" y="363223"/>
            <a:ext cx="7273579" cy="812903"/>
          </a:xfrm>
        </p:spPr>
        <p:txBody>
          <a:bodyPr/>
          <a:lstStyle/>
          <a:p>
            <a:r>
              <a:rPr lang="en-US" dirty="0"/>
              <a:t>Pedigree</a:t>
            </a:r>
          </a:p>
        </p:txBody>
      </p:sp>
      <p:sp>
        <p:nvSpPr>
          <p:cNvPr id="3" name="Content Placeholder 2">
            <a:extLst>
              <a:ext uri="{FF2B5EF4-FFF2-40B4-BE49-F238E27FC236}">
                <a16:creationId xmlns:a16="http://schemas.microsoft.com/office/drawing/2014/main" id="{5F83675F-2574-F5E6-62E9-BEEBF60AF640}"/>
              </a:ext>
            </a:extLst>
          </p:cNvPr>
          <p:cNvSpPr>
            <a:spLocks noGrp="1"/>
          </p:cNvSpPr>
          <p:nvPr>
            <p:ph sz="half" idx="1"/>
          </p:nvPr>
        </p:nvSpPr>
        <p:spPr>
          <a:xfrm>
            <a:off x="877379" y="1919212"/>
            <a:ext cx="5126125" cy="5291891"/>
          </a:xfrm>
        </p:spPr>
        <p:txBody>
          <a:bodyPr>
            <a:normAutofit/>
          </a:bodyPr>
          <a:lstStyle/>
          <a:p>
            <a:pPr lvl="1"/>
            <a:r>
              <a:rPr lang="en-US" sz="2800" dirty="0"/>
              <a:t>Litter 1:</a:t>
            </a:r>
          </a:p>
          <a:p>
            <a:pPr lvl="2"/>
            <a:r>
              <a:rPr lang="en-US" sz="2800" dirty="0"/>
              <a:t>10 months  </a:t>
            </a:r>
          </a:p>
          <a:p>
            <a:pPr lvl="2"/>
            <a:r>
              <a:rPr lang="en-US" sz="2800" dirty="0"/>
              <a:t>11 months</a:t>
            </a:r>
          </a:p>
          <a:p>
            <a:pPr lvl="1"/>
            <a:r>
              <a:rPr lang="en-US" sz="2800" dirty="0"/>
              <a:t>Litter 2:</a:t>
            </a:r>
          </a:p>
          <a:p>
            <a:pPr lvl="2"/>
            <a:r>
              <a:rPr lang="en-US" sz="2800" dirty="0"/>
              <a:t>15 months 1 day</a:t>
            </a:r>
          </a:p>
          <a:p>
            <a:pPr lvl="2"/>
            <a:r>
              <a:rPr lang="en-US" sz="2800" dirty="0"/>
              <a:t>15 months 9 days</a:t>
            </a:r>
          </a:p>
          <a:p>
            <a:pPr lvl="2"/>
            <a:r>
              <a:rPr lang="en-US" sz="2800" dirty="0"/>
              <a:t>15months 28 days</a:t>
            </a:r>
          </a:p>
          <a:p>
            <a:r>
              <a:rPr lang="en-US" sz="2800" dirty="0"/>
              <a:t>Evidence of DCM-MCF</a:t>
            </a:r>
          </a:p>
          <a:p>
            <a:pPr lvl="1"/>
            <a:endParaRPr lang="en-US" sz="2184" dirty="0"/>
          </a:p>
          <a:p>
            <a:endParaRPr lang="en-US" dirty="0"/>
          </a:p>
        </p:txBody>
      </p:sp>
      <p:cxnSp>
        <p:nvCxnSpPr>
          <p:cNvPr id="4" name="Straight Connector 3">
            <a:extLst>
              <a:ext uri="{FF2B5EF4-FFF2-40B4-BE49-F238E27FC236}">
                <a16:creationId xmlns:a16="http://schemas.microsoft.com/office/drawing/2014/main" id="{098E6A0B-978B-A9E0-8D29-9BFA596C91AA}"/>
              </a:ext>
            </a:extLst>
          </p:cNvPr>
          <p:cNvCxnSpPr/>
          <p:nvPr/>
        </p:nvCxnSpPr>
        <p:spPr>
          <a:xfrm>
            <a:off x="1390918" y="2374420"/>
            <a:ext cx="1286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151353D-B281-646D-FA84-38D178ADECA1}"/>
              </a:ext>
            </a:extLst>
          </p:cNvPr>
          <p:cNvCxnSpPr/>
          <p:nvPr/>
        </p:nvCxnSpPr>
        <p:spPr>
          <a:xfrm>
            <a:off x="1390918" y="4117924"/>
            <a:ext cx="12864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71E4611B-7C5D-93E7-4D96-69E976D1DAEB}"/>
              </a:ext>
            </a:extLst>
          </p:cNvPr>
          <p:cNvSpPr/>
          <p:nvPr/>
        </p:nvSpPr>
        <p:spPr>
          <a:xfrm>
            <a:off x="8135651" y="2125231"/>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 name="Oval 61">
            <a:extLst>
              <a:ext uri="{FF2B5EF4-FFF2-40B4-BE49-F238E27FC236}">
                <a16:creationId xmlns:a16="http://schemas.microsoft.com/office/drawing/2014/main" id="{69CDE9D5-B612-55D1-C9FB-D0F2B045CC1F}"/>
              </a:ext>
            </a:extLst>
          </p:cNvPr>
          <p:cNvSpPr/>
          <p:nvPr/>
        </p:nvSpPr>
        <p:spPr>
          <a:xfrm>
            <a:off x="9818073" y="2111936"/>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63" name="Straight Connector 62">
            <a:extLst>
              <a:ext uri="{FF2B5EF4-FFF2-40B4-BE49-F238E27FC236}">
                <a16:creationId xmlns:a16="http://schemas.microsoft.com/office/drawing/2014/main" id="{EA769AD8-9771-0AB3-52F2-D8CDB2F51E19}"/>
              </a:ext>
            </a:extLst>
          </p:cNvPr>
          <p:cNvCxnSpPr>
            <a:cxnSpLocks/>
            <a:stCxn id="104" idx="0"/>
          </p:cNvCxnSpPr>
          <p:nvPr/>
        </p:nvCxnSpPr>
        <p:spPr>
          <a:xfrm flipV="1">
            <a:off x="9186527" y="2277074"/>
            <a:ext cx="0" cy="4971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0EC549B-DEE8-876E-FC81-F8FFD2536DE5}"/>
              </a:ext>
            </a:extLst>
          </p:cNvPr>
          <p:cNvCxnSpPr>
            <a:cxnSpLocks/>
          </p:cNvCxnSpPr>
          <p:nvPr/>
        </p:nvCxnSpPr>
        <p:spPr>
          <a:xfrm flipV="1">
            <a:off x="12493955" y="3527029"/>
            <a:ext cx="0" cy="199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9F5D81B-429F-6457-4A05-6E89A3BA2E01}"/>
              </a:ext>
            </a:extLst>
          </p:cNvPr>
          <p:cNvCxnSpPr>
            <a:cxnSpLocks/>
          </p:cNvCxnSpPr>
          <p:nvPr/>
        </p:nvCxnSpPr>
        <p:spPr>
          <a:xfrm flipH="1" flipV="1">
            <a:off x="8456212" y="3836123"/>
            <a:ext cx="3898227" cy="1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A0FDE9D-D9C2-3E13-814F-2D0A2252FEF4}"/>
              </a:ext>
            </a:extLst>
          </p:cNvPr>
          <p:cNvCxnSpPr>
            <a:cxnSpLocks/>
          </p:cNvCxnSpPr>
          <p:nvPr/>
        </p:nvCxnSpPr>
        <p:spPr>
          <a:xfrm flipH="1" flipV="1">
            <a:off x="8456212" y="4000204"/>
            <a:ext cx="17665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A63FA0-E2F2-71D5-7CD8-B961E215D6C4}"/>
              </a:ext>
            </a:extLst>
          </p:cNvPr>
          <p:cNvCxnSpPr>
            <a:cxnSpLocks/>
          </p:cNvCxnSpPr>
          <p:nvPr/>
        </p:nvCxnSpPr>
        <p:spPr>
          <a:xfrm flipH="1">
            <a:off x="9539982" y="4420315"/>
            <a:ext cx="13170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0B2B31-AC07-598C-E5E6-61A6C44CA714}"/>
              </a:ext>
            </a:extLst>
          </p:cNvPr>
          <p:cNvCxnSpPr>
            <a:cxnSpLocks/>
          </p:cNvCxnSpPr>
          <p:nvPr/>
        </p:nvCxnSpPr>
        <p:spPr>
          <a:xfrm flipH="1">
            <a:off x="9281800" y="2944444"/>
            <a:ext cx="21176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40C5100-EA37-2A50-4DBC-45A5C0DD27D9}"/>
              </a:ext>
            </a:extLst>
          </p:cNvPr>
          <p:cNvCxnSpPr>
            <a:cxnSpLocks/>
            <a:endCxn id="207" idx="6"/>
          </p:cNvCxnSpPr>
          <p:nvPr/>
        </p:nvCxnSpPr>
        <p:spPr>
          <a:xfrm flipH="1" flipV="1">
            <a:off x="7688384" y="2928675"/>
            <a:ext cx="13391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16A171-0998-37A5-9A6F-F6381145F945}"/>
              </a:ext>
            </a:extLst>
          </p:cNvPr>
          <p:cNvCxnSpPr>
            <a:cxnSpLocks/>
          </p:cNvCxnSpPr>
          <p:nvPr/>
        </p:nvCxnSpPr>
        <p:spPr>
          <a:xfrm flipV="1">
            <a:off x="10732505" y="5236065"/>
            <a:ext cx="0" cy="436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8A591F6-4422-4CA1-9870-BE7F64B73FC2}"/>
              </a:ext>
            </a:extLst>
          </p:cNvPr>
          <p:cNvCxnSpPr>
            <a:cxnSpLocks/>
            <a:stCxn id="116" idx="6"/>
            <a:endCxn id="72" idx="1"/>
          </p:cNvCxnSpPr>
          <p:nvPr/>
        </p:nvCxnSpPr>
        <p:spPr>
          <a:xfrm flipV="1">
            <a:off x="8264264" y="4959255"/>
            <a:ext cx="985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D953FC72-4CFA-2FF8-E1A4-C472E2E587A5}"/>
              </a:ext>
            </a:extLst>
          </p:cNvPr>
          <p:cNvSpPr/>
          <p:nvPr/>
        </p:nvSpPr>
        <p:spPr>
          <a:xfrm>
            <a:off x="9249885" y="4793065"/>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73" name="Straight Connector 72">
            <a:extLst>
              <a:ext uri="{FF2B5EF4-FFF2-40B4-BE49-F238E27FC236}">
                <a16:creationId xmlns:a16="http://schemas.microsoft.com/office/drawing/2014/main" id="{01A3B5B7-8141-B6BB-9210-0A8A5351AE09}"/>
              </a:ext>
            </a:extLst>
          </p:cNvPr>
          <p:cNvCxnSpPr>
            <a:cxnSpLocks/>
          </p:cNvCxnSpPr>
          <p:nvPr/>
        </p:nvCxnSpPr>
        <p:spPr>
          <a:xfrm flipH="1" flipV="1">
            <a:off x="8795472" y="4959255"/>
            <a:ext cx="0" cy="678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8711983-79C3-9C8B-D83E-C92C33F71CFA}"/>
              </a:ext>
            </a:extLst>
          </p:cNvPr>
          <p:cNvCxnSpPr>
            <a:cxnSpLocks/>
          </p:cNvCxnSpPr>
          <p:nvPr/>
        </p:nvCxnSpPr>
        <p:spPr>
          <a:xfrm flipV="1">
            <a:off x="8100383" y="4467924"/>
            <a:ext cx="0" cy="3417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8692568-C5A3-AFA9-CAFC-FA6FA1A1E2BE}"/>
              </a:ext>
            </a:extLst>
          </p:cNvPr>
          <p:cNvCxnSpPr>
            <a:cxnSpLocks/>
          </p:cNvCxnSpPr>
          <p:nvPr/>
        </p:nvCxnSpPr>
        <p:spPr>
          <a:xfrm flipH="1" flipV="1">
            <a:off x="6775922" y="4474636"/>
            <a:ext cx="1328568" cy="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F8CA071-E338-B5CF-977E-8F546B4D341D}"/>
              </a:ext>
            </a:extLst>
          </p:cNvPr>
          <p:cNvCxnSpPr>
            <a:cxnSpLocks/>
            <a:stCxn id="115" idx="0"/>
          </p:cNvCxnSpPr>
          <p:nvPr/>
        </p:nvCxnSpPr>
        <p:spPr>
          <a:xfrm flipH="1" flipV="1">
            <a:off x="6771814" y="4467924"/>
            <a:ext cx="0" cy="3521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ABF87E-F8C2-A31B-E766-54840348FA45}"/>
              </a:ext>
            </a:extLst>
          </p:cNvPr>
          <p:cNvCxnSpPr>
            <a:cxnSpLocks/>
          </p:cNvCxnSpPr>
          <p:nvPr/>
        </p:nvCxnSpPr>
        <p:spPr>
          <a:xfrm flipV="1">
            <a:off x="7450128" y="3954344"/>
            <a:ext cx="0" cy="520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14B228D-5A82-C4FF-0771-9DE7EBF4A16F}"/>
              </a:ext>
            </a:extLst>
          </p:cNvPr>
          <p:cNvCxnSpPr>
            <a:cxnSpLocks/>
          </p:cNvCxnSpPr>
          <p:nvPr/>
        </p:nvCxnSpPr>
        <p:spPr>
          <a:xfrm flipH="1">
            <a:off x="6305173" y="3958105"/>
            <a:ext cx="1922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FE466AC-620F-229D-F9C4-46FDE1FDAC50}"/>
              </a:ext>
            </a:extLst>
          </p:cNvPr>
          <p:cNvSpPr/>
          <p:nvPr/>
        </p:nvSpPr>
        <p:spPr>
          <a:xfrm>
            <a:off x="6011191" y="3788154"/>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1" name="Oval 80">
            <a:extLst>
              <a:ext uri="{FF2B5EF4-FFF2-40B4-BE49-F238E27FC236}">
                <a16:creationId xmlns:a16="http://schemas.microsoft.com/office/drawing/2014/main" id="{36811C5A-8574-12F9-ACB6-F7DE69D837A4}"/>
              </a:ext>
            </a:extLst>
          </p:cNvPr>
          <p:cNvSpPr/>
          <p:nvPr/>
        </p:nvSpPr>
        <p:spPr>
          <a:xfrm>
            <a:off x="10218356" y="3851128"/>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endParaRPr>
          </a:p>
        </p:txBody>
      </p:sp>
      <p:cxnSp>
        <p:nvCxnSpPr>
          <p:cNvPr id="82" name="Straight Connector 81">
            <a:extLst>
              <a:ext uri="{FF2B5EF4-FFF2-40B4-BE49-F238E27FC236}">
                <a16:creationId xmlns:a16="http://schemas.microsoft.com/office/drawing/2014/main" id="{8AC83E77-6E00-4C34-C154-B44B52AC8A07}"/>
              </a:ext>
            </a:extLst>
          </p:cNvPr>
          <p:cNvCxnSpPr>
            <a:cxnSpLocks/>
          </p:cNvCxnSpPr>
          <p:nvPr/>
        </p:nvCxnSpPr>
        <p:spPr>
          <a:xfrm flipH="1" flipV="1">
            <a:off x="8855856" y="5810860"/>
            <a:ext cx="1765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352A19A-17C0-05C8-F198-A343E2467C6F}"/>
              </a:ext>
            </a:extLst>
          </p:cNvPr>
          <p:cNvSpPr/>
          <p:nvPr/>
        </p:nvSpPr>
        <p:spPr>
          <a:xfrm>
            <a:off x="10213051" y="5074282"/>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84" name="Straight Connector 83">
            <a:extLst>
              <a:ext uri="{FF2B5EF4-FFF2-40B4-BE49-F238E27FC236}">
                <a16:creationId xmlns:a16="http://schemas.microsoft.com/office/drawing/2014/main" id="{5FF37F02-A935-E962-AEF4-F482422CF70D}"/>
              </a:ext>
            </a:extLst>
          </p:cNvPr>
          <p:cNvCxnSpPr>
            <a:cxnSpLocks/>
          </p:cNvCxnSpPr>
          <p:nvPr/>
        </p:nvCxnSpPr>
        <p:spPr>
          <a:xfrm flipH="1" flipV="1">
            <a:off x="10366792" y="4428768"/>
            <a:ext cx="5858" cy="409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9A168AF-FDED-725A-AE8F-3ADE8CF2F234}"/>
              </a:ext>
            </a:extLst>
          </p:cNvPr>
          <p:cNvCxnSpPr>
            <a:cxnSpLocks/>
          </p:cNvCxnSpPr>
          <p:nvPr/>
        </p:nvCxnSpPr>
        <p:spPr>
          <a:xfrm flipH="1" flipV="1">
            <a:off x="9446555" y="3994651"/>
            <a:ext cx="0" cy="27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E0C17EBB-A319-DDD9-E1BB-A97CB710FCD5}"/>
              </a:ext>
            </a:extLst>
          </p:cNvPr>
          <p:cNvSpPr/>
          <p:nvPr/>
        </p:nvSpPr>
        <p:spPr>
          <a:xfrm>
            <a:off x="10856989" y="4252119"/>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88" name="Straight Connector 87">
            <a:extLst>
              <a:ext uri="{FF2B5EF4-FFF2-40B4-BE49-F238E27FC236}">
                <a16:creationId xmlns:a16="http://schemas.microsoft.com/office/drawing/2014/main" id="{2A3A4A26-8811-7821-FA91-63DFF9F593D2}"/>
              </a:ext>
            </a:extLst>
          </p:cNvPr>
          <p:cNvCxnSpPr>
            <a:cxnSpLocks/>
          </p:cNvCxnSpPr>
          <p:nvPr/>
        </p:nvCxnSpPr>
        <p:spPr>
          <a:xfrm flipH="1" flipV="1">
            <a:off x="10520928" y="5236065"/>
            <a:ext cx="445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29D82D-27F3-ABFF-3E7C-1E7A1DB2E3FC}"/>
              </a:ext>
            </a:extLst>
          </p:cNvPr>
          <p:cNvCxnSpPr>
            <a:cxnSpLocks/>
          </p:cNvCxnSpPr>
          <p:nvPr/>
        </p:nvCxnSpPr>
        <p:spPr>
          <a:xfrm flipH="1">
            <a:off x="10366792" y="4838532"/>
            <a:ext cx="1317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CADA308-72D2-E37D-9485-709DCD41DA7D}"/>
              </a:ext>
            </a:extLst>
          </p:cNvPr>
          <p:cNvCxnSpPr>
            <a:cxnSpLocks/>
          </p:cNvCxnSpPr>
          <p:nvPr/>
        </p:nvCxnSpPr>
        <p:spPr>
          <a:xfrm flipV="1">
            <a:off x="11092509" y="4837807"/>
            <a:ext cx="0" cy="223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D202C2F-5B8D-0D0A-F99A-DC1E998B778B}"/>
              </a:ext>
            </a:extLst>
          </p:cNvPr>
          <p:cNvCxnSpPr>
            <a:cxnSpLocks/>
          </p:cNvCxnSpPr>
          <p:nvPr/>
        </p:nvCxnSpPr>
        <p:spPr>
          <a:xfrm flipV="1">
            <a:off x="11684221" y="4831496"/>
            <a:ext cx="0" cy="265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642B324-279D-F50F-4F8D-42C97F22B9A0}"/>
              </a:ext>
            </a:extLst>
          </p:cNvPr>
          <p:cNvSpPr/>
          <p:nvPr/>
        </p:nvSpPr>
        <p:spPr>
          <a:xfrm>
            <a:off x="11533294" y="5038729"/>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93" name="Straight Connector 92">
            <a:extLst>
              <a:ext uri="{FF2B5EF4-FFF2-40B4-BE49-F238E27FC236}">
                <a16:creationId xmlns:a16="http://schemas.microsoft.com/office/drawing/2014/main" id="{62C78700-C695-DCFB-6BE6-A3F6D073E946}"/>
              </a:ext>
            </a:extLst>
          </p:cNvPr>
          <p:cNvCxnSpPr>
            <a:cxnSpLocks/>
          </p:cNvCxnSpPr>
          <p:nvPr/>
        </p:nvCxnSpPr>
        <p:spPr>
          <a:xfrm flipV="1">
            <a:off x="9787794" y="5810860"/>
            <a:ext cx="0" cy="5949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812C3DA-3DD2-AEDF-1932-4B4AD593236C}"/>
              </a:ext>
            </a:extLst>
          </p:cNvPr>
          <p:cNvCxnSpPr>
            <a:cxnSpLocks/>
            <a:stCxn id="109" idx="0"/>
          </p:cNvCxnSpPr>
          <p:nvPr/>
        </p:nvCxnSpPr>
        <p:spPr>
          <a:xfrm flipH="1" flipV="1">
            <a:off x="12114957" y="3836123"/>
            <a:ext cx="0" cy="623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96840A4-C7D5-4E91-202E-080BD8718C94}"/>
              </a:ext>
            </a:extLst>
          </p:cNvPr>
          <p:cNvCxnSpPr>
            <a:cxnSpLocks/>
          </p:cNvCxnSpPr>
          <p:nvPr/>
        </p:nvCxnSpPr>
        <p:spPr>
          <a:xfrm flipH="1">
            <a:off x="11634303" y="4231485"/>
            <a:ext cx="19344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0972FC8-4118-825F-061A-8EA0774580E7}"/>
              </a:ext>
            </a:extLst>
          </p:cNvPr>
          <p:cNvCxnSpPr>
            <a:cxnSpLocks/>
          </p:cNvCxnSpPr>
          <p:nvPr/>
        </p:nvCxnSpPr>
        <p:spPr>
          <a:xfrm flipV="1">
            <a:off x="11634303" y="4226820"/>
            <a:ext cx="8" cy="265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9B79FA-D363-568D-E57E-A8012FC91959}"/>
              </a:ext>
            </a:extLst>
          </p:cNvPr>
          <p:cNvCxnSpPr>
            <a:cxnSpLocks/>
          </p:cNvCxnSpPr>
          <p:nvPr/>
        </p:nvCxnSpPr>
        <p:spPr>
          <a:xfrm flipV="1">
            <a:off x="12620405" y="4236950"/>
            <a:ext cx="0" cy="237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9ADCA97-9128-854B-80C7-ECF7CC02CB7D}"/>
              </a:ext>
            </a:extLst>
          </p:cNvPr>
          <p:cNvCxnSpPr>
            <a:cxnSpLocks/>
          </p:cNvCxnSpPr>
          <p:nvPr/>
        </p:nvCxnSpPr>
        <p:spPr>
          <a:xfrm flipV="1">
            <a:off x="8298196" y="2941852"/>
            <a:ext cx="0" cy="862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8CD7275-556B-0EFF-2687-F54E98418F5E}"/>
              </a:ext>
            </a:extLst>
          </p:cNvPr>
          <p:cNvCxnSpPr>
            <a:cxnSpLocks/>
          </p:cNvCxnSpPr>
          <p:nvPr/>
        </p:nvCxnSpPr>
        <p:spPr>
          <a:xfrm flipH="1" flipV="1">
            <a:off x="11264411" y="3529021"/>
            <a:ext cx="1521032" cy="12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CAC07085-09AE-5C42-5CD5-6D71C0D5B168}"/>
              </a:ext>
            </a:extLst>
          </p:cNvPr>
          <p:cNvSpPr/>
          <p:nvPr/>
        </p:nvSpPr>
        <p:spPr>
          <a:xfrm>
            <a:off x="11062856" y="3365216"/>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4" name="Rectangle 103">
            <a:extLst>
              <a:ext uri="{FF2B5EF4-FFF2-40B4-BE49-F238E27FC236}">
                <a16:creationId xmlns:a16="http://schemas.microsoft.com/office/drawing/2014/main" id="{A9AC1353-2C52-8B3A-2B3C-08CABF425031}"/>
              </a:ext>
            </a:extLst>
          </p:cNvPr>
          <p:cNvSpPr/>
          <p:nvPr/>
        </p:nvSpPr>
        <p:spPr>
          <a:xfrm>
            <a:off x="9027516" y="2774247"/>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5" name="Oval 104">
            <a:extLst>
              <a:ext uri="{FF2B5EF4-FFF2-40B4-BE49-F238E27FC236}">
                <a16:creationId xmlns:a16="http://schemas.microsoft.com/office/drawing/2014/main" id="{3228328E-B29B-CFAB-A445-AB9E75403340}"/>
              </a:ext>
            </a:extLst>
          </p:cNvPr>
          <p:cNvSpPr/>
          <p:nvPr/>
        </p:nvSpPr>
        <p:spPr>
          <a:xfrm>
            <a:off x="11391346" y="2793428"/>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106" name="Straight Connector 105">
            <a:extLst>
              <a:ext uri="{FF2B5EF4-FFF2-40B4-BE49-F238E27FC236}">
                <a16:creationId xmlns:a16="http://schemas.microsoft.com/office/drawing/2014/main" id="{17B6FAC8-3737-F653-C7AB-769A5F394CB1}"/>
              </a:ext>
            </a:extLst>
          </p:cNvPr>
          <p:cNvCxnSpPr>
            <a:cxnSpLocks/>
          </p:cNvCxnSpPr>
          <p:nvPr/>
        </p:nvCxnSpPr>
        <p:spPr>
          <a:xfrm flipH="1" flipV="1">
            <a:off x="11221867" y="2940437"/>
            <a:ext cx="0" cy="424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933F1E9-627B-A991-3F8F-1E1D77185F22}"/>
              </a:ext>
            </a:extLst>
          </p:cNvPr>
          <p:cNvCxnSpPr>
            <a:cxnSpLocks/>
          </p:cNvCxnSpPr>
          <p:nvPr/>
        </p:nvCxnSpPr>
        <p:spPr>
          <a:xfrm flipH="1" flipV="1">
            <a:off x="9186527" y="2290484"/>
            <a:ext cx="0" cy="492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66E0F48-9720-FEFD-3011-1E5DA2915C52}"/>
              </a:ext>
            </a:extLst>
          </p:cNvPr>
          <p:cNvCxnSpPr>
            <a:cxnSpLocks/>
          </p:cNvCxnSpPr>
          <p:nvPr/>
        </p:nvCxnSpPr>
        <p:spPr>
          <a:xfrm flipH="1">
            <a:off x="8415205" y="2282042"/>
            <a:ext cx="1409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87AE25E-205C-E0AD-9F80-3228E4B0F9DB}"/>
              </a:ext>
            </a:extLst>
          </p:cNvPr>
          <p:cNvCxnSpPr>
            <a:cxnSpLocks/>
          </p:cNvCxnSpPr>
          <p:nvPr/>
        </p:nvCxnSpPr>
        <p:spPr>
          <a:xfrm flipV="1">
            <a:off x="13071886" y="4225392"/>
            <a:ext cx="0" cy="255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B269C6F1-BF16-618B-A18A-C2ADA4039D2D}"/>
              </a:ext>
            </a:extLst>
          </p:cNvPr>
          <p:cNvSpPr/>
          <p:nvPr/>
        </p:nvSpPr>
        <p:spPr>
          <a:xfrm>
            <a:off x="10946389" y="5051500"/>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5" name="Oval 114">
            <a:extLst>
              <a:ext uri="{FF2B5EF4-FFF2-40B4-BE49-F238E27FC236}">
                <a16:creationId xmlns:a16="http://schemas.microsoft.com/office/drawing/2014/main" id="{4BD8DA96-0A07-AC5C-E79A-46D67F9D0411}"/>
              </a:ext>
            </a:extLst>
          </p:cNvPr>
          <p:cNvSpPr/>
          <p:nvPr/>
        </p:nvSpPr>
        <p:spPr>
          <a:xfrm>
            <a:off x="6620888" y="4820101"/>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6" name="Oval 115">
            <a:extLst>
              <a:ext uri="{FF2B5EF4-FFF2-40B4-BE49-F238E27FC236}">
                <a16:creationId xmlns:a16="http://schemas.microsoft.com/office/drawing/2014/main" id="{F6B93FED-258C-1125-558D-490127B73B2A}"/>
              </a:ext>
            </a:extLst>
          </p:cNvPr>
          <p:cNvSpPr/>
          <p:nvPr/>
        </p:nvSpPr>
        <p:spPr>
          <a:xfrm>
            <a:off x="7946242" y="4809688"/>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117" name="Straight Connector 116">
            <a:extLst>
              <a:ext uri="{FF2B5EF4-FFF2-40B4-BE49-F238E27FC236}">
                <a16:creationId xmlns:a16="http://schemas.microsoft.com/office/drawing/2014/main" id="{EA0EC740-357A-2A12-6411-3B7201658746}"/>
              </a:ext>
            </a:extLst>
          </p:cNvPr>
          <p:cNvCxnSpPr>
            <a:cxnSpLocks/>
          </p:cNvCxnSpPr>
          <p:nvPr/>
        </p:nvCxnSpPr>
        <p:spPr>
          <a:xfrm flipH="1">
            <a:off x="8910255" y="6412545"/>
            <a:ext cx="17576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049D87B-62C6-9201-E911-43536DE1BFD1}"/>
              </a:ext>
            </a:extLst>
          </p:cNvPr>
          <p:cNvCxnSpPr>
            <a:cxnSpLocks/>
          </p:cNvCxnSpPr>
          <p:nvPr/>
        </p:nvCxnSpPr>
        <p:spPr>
          <a:xfrm flipV="1">
            <a:off x="8910255" y="6405800"/>
            <a:ext cx="0" cy="27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0C5B777-5EFC-3929-9E85-00C67283343D}"/>
              </a:ext>
            </a:extLst>
          </p:cNvPr>
          <p:cNvCxnSpPr>
            <a:cxnSpLocks/>
          </p:cNvCxnSpPr>
          <p:nvPr/>
        </p:nvCxnSpPr>
        <p:spPr>
          <a:xfrm flipV="1">
            <a:off x="9341696" y="6412545"/>
            <a:ext cx="0" cy="27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EBB1266-E697-3DB6-5DFF-03568A5D53BD}"/>
              </a:ext>
            </a:extLst>
          </p:cNvPr>
          <p:cNvCxnSpPr>
            <a:cxnSpLocks/>
          </p:cNvCxnSpPr>
          <p:nvPr/>
        </p:nvCxnSpPr>
        <p:spPr>
          <a:xfrm flipV="1">
            <a:off x="9787794" y="6412545"/>
            <a:ext cx="0" cy="332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21662E8-51A0-B0F6-6907-2BF30C95FD36}"/>
              </a:ext>
            </a:extLst>
          </p:cNvPr>
          <p:cNvCxnSpPr>
            <a:cxnSpLocks/>
          </p:cNvCxnSpPr>
          <p:nvPr/>
        </p:nvCxnSpPr>
        <p:spPr>
          <a:xfrm flipV="1">
            <a:off x="10263959" y="6405800"/>
            <a:ext cx="0" cy="332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F733E6D-AD9F-7177-3DCD-9C222D84EBD6}"/>
              </a:ext>
            </a:extLst>
          </p:cNvPr>
          <p:cNvCxnSpPr>
            <a:cxnSpLocks/>
          </p:cNvCxnSpPr>
          <p:nvPr/>
        </p:nvCxnSpPr>
        <p:spPr>
          <a:xfrm flipV="1">
            <a:off x="10667884" y="6412545"/>
            <a:ext cx="0" cy="27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63513345-3A57-A915-4051-388913A4895E}"/>
              </a:ext>
            </a:extLst>
          </p:cNvPr>
          <p:cNvSpPr/>
          <p:nvPr/>
        </p:nvSpPr>
        <p:spPr>
          <a:xfrm>
            <a:off x="8747094" y="6690913"/>
            <a:ext cx="318022" cy="332381"/>
          </a:xfrm>
          <a:prstGeom prst="rect">
            <a:avLst/>
          </a:prstGeom>
          <a:no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03" name="Oval 202">
            <a:extLst>
              <a:ext uri="{FF2B5EF4-FFF2-40B4-BE49-F238E27FC236}">
                <a16:creationId xmlns:a16="http://schemas.microsoft.com/office/drawing/2014/main" id="{4B4BA8A8-7B3F-6110-3D14-15E674F98613}"/>
              </a:ext>
            </a:extLst>
          </p:cNvPr>
          <p:cNvSpPr/>
          <p:nvPr/>
        </p:nvSpPr>
        <p:spPr>
          <a:xfrm>
            <a:off x="10505656" y="6694332"/>
            <a:ext cx="318022" cy="332381"/>
          </a:xfrm>
          <a:prstGeom prst="ellipse">
            <a:avLst/>
          </a:prstGeom>
          <a:noFill/>
          <a:ln w="19050">
            <a:solidFill>
              <a:schemeClr val="tx1"/>
            </a:solidFill>
          </a:ln>
          <a:effectLst>
            <a:glow rad="4632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204" name="Straight Connector 203">
            <a:extLst>
              <a:ext uri="{FF2B5EF4-FFF2-40B4-BE49-F238E27FC236}">
                <a16:creationId xmlns:a16="http://schemas.microsoft.com/office/drawing/2014/main" id="{65D0146D-AD09-A54F-3ADF-2314B86F50F8}"/>
              </a:ext>
            </a:extLst>
          </p:cNvPr>
          <p:cNvCxnSpPr>
            <a:cxnSpLocks/>
          </p:cNvCxnSpPr>
          <p:nvPr/>
        </p:nvCxnSpPr>
        <p:spPr>
          <a:xfrm flipV="1">
            <a:off x="13568776" y="4225391"/>
            <a:ext cx="0" cy="265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id="{00154998-A4F7-F100-A1D3-66F9E141ECEC}"/>
              </a:ext>
            </a:extLst>
          </p:cNvPr>
          <p:cNvSpPr/>
          <p:nvPr/>
        </p:nvSpPr>
        <p:spPr>
          <a:xfrm>
            <a:off x="12749641" y="3360839"/>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7" name="Oval 206">
            <a:extLst>
              <a:ext uri="{FF2B5EF4-FFF2-40B4-BE49-F238E27FC236}">
                <a16:creationId xmlns:a16="http://schemas.microsoft.com/office/drawing/2014/main" id="{8629A743-42B1-026E-85BF-7854178A2E37}"/>
              </a:ext>
            </a:extLst>
          </p:cNvPr>
          <p:cNvSpPr/>
          <p:nvPr/>
        </p:nvSpPr>
        <p:spPr>
          <a:xfrm>
            <a:off x="7370362" y="2762484"/>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endParaRPr>
          </a:p>
        </p:txBody>
      </p:sp>
      <p:grpSp>
        <p:nvGrpSpPr>
          <p:cNvPr id="58" name="Group 57">
            <a:extLst>
              <a:ext uri="{FF2B5EF4-FFF2-40B4-BE49-F238E27FC236}">
                <a16:creationId xmlns:a16="http://schemas.microsoft.com/office/drawing/2014/main" id="{57BBAD57-CF6E-1402-819B-11A0F387EE07}"/>
              </a:ext>
            </a:extLst>
          </p:cNvPr>
          <p:cNvGrpSpPr/>
          <p:nvPr/>
        </p:nvGrpSpPr>
        <p:grpSpPr>
          <a:xfrm>
            <a:off x="7433588" y="3952372"/>
            <a:ext cx="3663895" cy="2791004"/>
            <a:chOff x="7462575" y="3996748"/>
            <a:chExt cx="3663895" cy="2791004"/>
          </a:xfrm>
        </p:grpSpPr>
        <p:cxnSp>
          <p:nvCxnSpPr>
            <p:cNvPr id="131" name="Straight Connector 130">
              <a:extLst>
                <a:ext uri="{FF2B5EF4-FFF2-40B4-BE49-F238E27FC236}">
                  <a16:creationId xmlns:a16="http://schemas.microsoft.com/office/drawing/2014/main" id="{A98918C0-03D1-56BD-C07B-DD6DD6F042C4}"/>
                </a:ext>
              </a:extLst>
            </p:cNvPr>
            <p:cNvCxnSpPr>
              <a:cxnSpLocks/>
            </p:cNvCxnSpPr>
            <p:nvPr/>
          </p:nvCxnSpPr>
          <p:spPr>
            <a:xfrm flipH="1" flipV="1">
              <a:off x="8816542" y="5002081"/>
              <a:ext cx="0" cy="678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8A61DB5-55BA-DDBC-4EA9-A86C1603F2C3}"/>
                </a:ext>
              </a:extLst>
            </p:cNvPr>
            <p:cNvCxnSpPr>
              <a:cxnSpLocks/>
            </p:cNvCxnSpPr>
            <p:nvPr/>
          </p:nvCxnSpPr>
          <p:spPr>
            <a:xfrm flipV="1">
              <a:off x="8121453" y="4510750"/>
              <a:ext cx="0" cy="3417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E3A0F4E-AF00-1E7C-3287-CEF5F0A03BE3}"/>
                </a:ext>
              </a:extLst>
            </p:cNvPr>
            <p:cNvCxnSpPr>
              <a:cxnSpLocks/>
            </p:cNvCxnSpPr>
            <p:nvPr/>
          </p:nvCxnSpPr>
          <p:spPr>
            <a:xfrm flipV="1">
              <a:off x="7471198" y="3996748"/>
              <a:ext cx="0" cy="520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07DA34D-303A-2F64-34FE-CC6B2A36F789}"/>
                </a:ext>
              </a:extLst>
            </p:cNvPr>
            <p:cNvCxnSpPr>
              <a:cxnSpLocks/>
            </p:cNvCxnSpPr>
            <p:nvPr/>
          </p:nvCxnSpPr>
          <p:spPr>
            <a:xfrm flipH="1" flipV="1">
              <a:off x="8876926" y="5853686"/>
              <a:ext cx="17657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F98092A-6530-CCBC-E250-E0A8357D9C1A}"/>
                </a:ext>
              </a:extLst>
            </p:cNvPr>
            <p:cNvCxnSpPr>
              <a:cxnSpLocks/>
            </p:cNvCxnSpPr>
            <p:nvPr/>
          </p:nvCxnSpPr>
          <p:spPr>
            <a:xfrm flipV="1">
              <a:off x="9808864" y="5853686"/>
              <a:ext cx="0" cy="5949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1C22231-3C0D-F4C3-1B9B-6EFBCFBC36AA}"/>
                </a:ext>
              </a:extLst>
            </p:cNvPr>
            <p:cNvCxnSpPr>
              <a:cxnSpLocks/>
            </p:cNvCxnSpPr>
            <p:nvPr/>
          </p:nvCxnSpPr>
          <p:spPr>
            <a:xfrm flipH="1">
              <a:off x="8931325" y="6455371"/>
              <a:ext cx="17576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59123F4-F582-7117-A371-1E7D54F0350E}"/>
                </a:ext>
              </a:extLst>
            </p:cNvPr>
            <p:cNvCxnSpPr>
              <a:cxnSpLocks/>
            </p:cNvCxnSpPr>
            <p:nvPr/>
          </p:nvCxnSpPr>
          <p:spPr>
            <a:xfrm flipV="1">
              <a:off x="8931325" y="6448626"/>
              <a:ext cx="0" cy="27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2D31451-2FED-C623-784F-CC1B3C5999CE}"/>
                </a:ext>
              </a:extLst>
            </p:cNvPr>
            <p:cNvCxnSpPr>
              <a:cxnSpLocks/>
            </p:cNvCxnSpPr>
            <p:nvPr/>
          </p:nvCxnSpPr>
          <p:spPr>
            <a:xfrm flipV="1">
              <a:off x="9362766" y="6455371"/>
              <a:ext cx="0" cy="27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18EA38C-E61B-AF68-0973-EFAFCB31DE6D}"/>
                </a:ext>
              </a:extLst>
            </p:cNvPr>
            <p:cNvCxnSpPr>
              <a:cxnSpLocks/>
            </p:cNvCxnSpPr>
            <p:nvPr/>
          </p:nvCxnSpPr>
          <p:spPr>
            <a:xfrm flipV="1">
              <a:off x="9808864" y="6455371"/>
              <a:ext cx="0" cy="3323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B8D207B-E90A-CCEB-76CE-1A1C6267FD42}"/>
                </a:ext>
              </a:extLst>
            </p:cNvPr>
            <p:cNvCxnSpPr>
              <a:cxnSpLocks/>
            </p:cNvCxnSpPr>
            <p:nvPr/>
          </p:nvCxnSpPr>
          <p:spPr>
            <a:xfrm flipV="1">
              <a:off x="10285029" y="6448626"/>
              <a:ext cx="0" cy="3323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86F0BB0-A686-CCAB-6B28-FCC5A6064FFF}"/>
                </a:ext>
              </a:extLst>
            </p:cNvPr>
            <p:cNvCxnSpPr>
              <a:cxnSpLocks/>
            </p:cNvCxnSpPr>
            <p:nvPr/>
          </p:nvCxnSpPr>
          <p:spPr>
            <a:xfrm flipV="1">
              <a:off x="10688954" y="6455371"/>
              <a:ext cx="0" cy="27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2F60F03-680A-4CFA-1505-171CBD939985}"/>
                </a:ext>
              </a:extLst>
            </p:cNvPr>
            <p:cNvCxnSpPr>
              <a:cxnSpLocks/>
            </p:cNvCxnSpPr>
            <p:nvPr/>
          </p:nvCxnSpPr>
          <p:spPr>
            <a:xfrm flipH="1" flipV="1">
              <a:off x="7471198" y="4514996"/>
              <a:ext cx="655125" cy="2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939A53-6770-24FA-A1A7-13B76E08F01E}"/>
                </a:ext>
              </a:extLst>
            </p:cNvPr>
            <p:cNvCxnSpPr>
              <a:cxnSpLocks/>
            </p:cNvCxnSpPr>
            <p:nvPr/>
          </p:nvCxnSpPr>
          <p:spPr>
            <a:xfrm flipH="1">
              <a:off x="8285334" y="5002081"/>
              <a:ext cx="5312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685BB6-2443-9862-F7C0-73D340FBE77A}"/>
                </a:ext>
              </a:extLst>
            </p:cNvPr>
            <p:cNvCxnSpPr>
              <a:cxnSpLocks/>
            </p:cNvCxnSpPr>
            <p:nvPr/>
          </p:nvCxnSpPr>
          <p:spPr>
            <a:xfrm flipH="1" flipV="1">
              <a:off x="7462575" y="3996748"/>
              <a:ext cx="716579" cy="41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0F59EA-7D2F-E447-73C9-A4DDCB0213BA}"/>
                </a:ext>
              </a:extLst>
            </p:cNvPr>
            <p:cNvCxnSpPr>
              <a:cxnSpLocks/>
            </p:cNvCxnSpPr>
            <p:nvPr/>
          </p:nvCxnSpPr>
          <p:spPr>
            <a:xfrm flipH="1" flipV="1">
              <a:off x="8479744" y="4042479"/>
              <a:ext cx="985009" cy="41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BE27A-F9D8-C253-8D4E-E2337A31D6EE}"/>
                </a:ext>
              </a:extLst>
            </p:cNvPr>
            <p:cNvCxnSpPr>
              <a:cxnSpLocks/>
            </p:cNvCxnSpPr>
            <p:nvPr/>
          </p:nvCxnSpPr>
          <p:spPr>
            <a:xfrm flipV="1">
              <a:off x="9464753" y="4044539"/>
              <a:ext cx="0" cy="3417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D3DA70-F8BA-E1A8-CA83-44CF9B7F5D5A}"/>
                </a:ext>
              </a:extLst>
            </p:cNvPr>
            <p:cNvCxnSpPr>
              <a:cxnSpLocks/>
            </p:cNvCxnSpPr>
            <p:nvPr/>
          </p:nvCxnSpPr>
          <p:spPr>
            <a:xfrm flipH="1">
              <a:off x="9614426" y="4461083"/>
              <a:ext cx="7829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5897B0-F91F-CECB-C1B7-D67708CBEA14}"/>
                </a:ext>
              </a:extLst>
            </p:cNvPr>
            <p:cNvCxnSpPr>
              <a:cxnSpLocks/>
            </p:cNvCxnSpPr>
            <p:nvPr/>
          </p:nvCxnSpPr>
          <p:spPr>
            <a:xfrm flipV="1">
              <a:off x="10387862" y="4456444"/>
              <a:ext cx="0" cy="4249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BEEA0EB-55F5-2576-F92D-55DD042211F0}"/>
                </a:ext>
              </a:extLst>
            </p:cNvPr>
            <p:cNvCxnSpPr>
              <a:cxnSpLocks/>
            </p:cNvCxnSpPr>
            <p:nvPr/>
          </p:nvCxnSpPr>
          <p:spPr>
            <a:xfrm flipH="1">
              <a:off x="10387862" y="4881358"/>
              <a:ext cx="738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FD9BF0-F1F1-FE4C-E818-2B33C2EC4F74}"/>
                </a:ext>
              </a:extLst>
            </p:cNvPr>
            <p:cNvCxnSpPr>
              <a:cxnSpLocks/>
            </p:cNvCxnSpPr>
            <p:nvPr/>
          </p:nvCxnSpPr>
          <p:spPr>
            <a:xfrm flipH="1" flipV="1">
              <a:off x="11112841" y="4874322"/>
              <a:ext cx="0" cy="2200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3F7486-7681-2026-DD83-0E4A3B090A2A}"/>
                </a:ext>
              </a:extLst>
            </p:cNvPr>
            <p:cNvCxnSpPr>
              <a:cxnSpLocks/>
            </p:cNvCxnSpPr>
            <p:nvPr/>
          </p:nvCxnSpPr>
          <p:spPr>
            <a:xfrm flipH="1">
              <a:off x="10760188" y="5278891"/>
              <a:ext cx="2072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5CC5D8-DC0C-5346-626D-AAF1523C5D8C}"/>
                </a:ext>
              </a:extLst>
            </p:cNvPr>
            <p:cNvCxnSpPr>
              <a:cxnSpLocks/>
            </p:cNvCxnSpPr>
            <p:nvPr/>
          </p:nvCxnSpPr>
          <p:spPr>
            <a:xfrm flipV="1">
              <a:off x="10760188" y="5260516"/>
              <a:ext cx="0" cy="5949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2" name="Oval 111">
            <a:extLst>
              <a:ext uri="{FF2B5EF4-FFF2-40B4-BE49-F238E27FC236}">
                <a16:creationId xmlns:a16="http://schemas.microsoft.com/office/drawing/2014/main" id="{FD246DC6-3A9D-AC21-E8C4-FB5432752DB0}"/>
              </a:ext>
            </a:extLst>
          </p:cNvPr>
          <p:cNvSpPr/>
          <p:nvPr/>
        </p:nvSpPr>
        <p:spPr>
          <a:xfrm>
            <a:off x="10580107" y="5666917"/>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3" name="Rectangle 112">
            <a:extLst>
              <a:ext uri="{FF2B5EF4-FFF2-40B4-BE49-F238E27FC236}">
                <a16:creationId xmlns:a16="http://schemas.microsoft.com/office/drawing/2014/main" id="{C66EB4DD-0478-BD69-E8D7-484D866DAD03}"/>
              </a:ext>
            </a:extLst>
          </p:cNvPr>
          <p:cNvSpPr/>
          <p:nvPr/>
        </p:nvSpPr>
        <p:spPr>
          <a:xfrm>
            <a:off x="8636634" y="5637772"/>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0" name="Rectangle 199">
            <a:extLst>
              <a:ext uri="{FF2B5EF4-FFF2-40B4-BE49-F238E27FC236}">
                <a16:creationId xmlns:a16="http://schemas.microsoft.com/office/drawing/2014/main" id="{AF6B05C5-D438-34C6-023B-AFCA60D7E836}"/>
              </a:ext>
            </a:extLst>
          </p:cNvPr>
          <p:cNvSpPr/>
          <p:nvPr/>
        </p:nvSpPr>
        <p:spPr>
          <a:xfrm>
            <a:off x="9177910" y="6686365"/>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1" name="Rectangle 200">
            <a:extLst>
              <a:ext uri="{FF2B5EF4-FFF2-40B4-BE49-F238E27FC236}">
                <a16:creationId xmlns:a16="http://schemas.microsoft.com/office/drawing/2014/main" id="{9CA5BD69-00FA-4AAB-40DD-CBF5938D962C}"/>
              </a:ext>
            </a:extLst>
          </p:cNvPr>
          <p:cNvSpPr/>
          <p:nvPr/>
        </p:nvSpPr>
        <p:spPr>
          <a:xfrm>
            <a:off x="9632928" y="6687580"/>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2" name="Oval 201">
            <a:extLst>
              <a:ext uri="{FF2B5EF4-FFF2-40B4-BE49-F238E27FC236}">
                <a16:creationId xmlns:a16="http://schemas.microsoft.com/office/drawing/2014/main" id="{524FA533-0028-B039-B7ED-E1BC4DA87587}"/>
              </a:ext>
            </a:extLst>
          </p:cNvPr>
          <p:cNvSpPr/>
          <p:nvPr/>
        </p:nvSpPr>
        <p:spPr>
          <a:xfrm>
            <a:off x="10105243" y="6686365"/>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9" name="Rectangle 78">
            <a:extLst>
              <a:ext uri="{FF2B5EF4-FFF2-40B4-BE49-F238E27FC236}">
                <a16:creationId xmlns:a16="http://schemas.microsoft.com/office/drawing/2014/main" id="{D9E03B4B-222F-D668-7DAB-910E9E4333EF}"/>
              </a:ext>
            </a:extLst>
          </p:cNvPr>
          <p:cNvSpPr/>
          <p:nvPr/>
        </p:nvSpPr>
        <p:spPr>
          <a:xfrm>
            <a:off x="8152015" y="3801870"/>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6" name="Oval 85">
            <a:extLst>
              <a:ext uri="{FF2B5EF4-FFF2-40B4-BE49-F238E27FC236}">
                <a16:creationId xmlns:a16="http://schemas.microsoft.com/office/drawing/2014/main" id="{A9769B0B-A174-7B76-9247-15555DB665B7}"/>
              </a:ext>
            </a:extLst>
          </p:cNvPr>
          <p:cNvSpPr/>
          <p:nvPr/>
        </p:nvSpPr>
        <p:spPr>
          <a:xfrm>
            <a:off x="9284672" y="4267267"/>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9" name="Oval 98">
            <a:extLst>
              <a:ext uri="{FF2B5EF4-FFF2-40B4-BE49-F238E27FC236}">
                <a16:creationId xmlns:a16="http://schemas.microsoft.com/office/drawing/2014/main" id="{F1E0593B-21C4-7C26-19A0-D6FFAD743D8E}"/>
              </a:ext>
            </a:extLst>
          </p:cNvPr>
          <p:cNvSpPr/>
          <p:nvPr/>
        </p:nvSpPr>
        <p:spPr>
          <a:xfrm>
            <a:off x="12468513" y="4467924"/>
            <a:ext cx="318022" cy="332381"/>
          </a:xfrm>
          <a:prstGeom prst="ellipse">
            <a:avLst/>
          </a:prstGeom>
          <a:no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0" name="Oval 99">
            <a:extLst>
              <a:ext uri="{FF2B5EF4-FFF2-40B4-BE49-F238E27FC236}">
                <a16:creationId xmlns:a16="http://schemas.microsoft.com/office/drawing/2014/main" id="{93D0D731-C558-CA21-0F80-1231C4EF7FF1}"/>
              </a:ext>
            </a:extLst>
          </p:cNvPr>
          <p:cNvSpPr/>
          <p:nvPr/>
        </p:nvSpPr>
        <p:spPr>
          <a:xfrm>
            <a:off x="11476285" y="4480752"/>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9" name="Rectangle 108">
            <a:extLst>
              <a:ext uri="{FF2B5EF4-FFF2-40B4-BE49-F238E27FC236}">
                <a16:creationId xmlns:a16="http://schemas.microsoft.com/office/drawing/2014/main" id="{EE140C9A-E62A-811F-7AD1-68766DFFB2E9}"/>
              </a:ext>
            </a:extLst>
          </p:cNvPr>
          <p:cNvSpPr/>
          <p:nvPr/>
        </p:nvSpPr>
        <p:spPr>
          <a:xfrm>
            <a:off x="11966039" y="4459251"/>
            <a:ext cx="318022" cy="332381"/>
          </a:xfrm>
          <a:prstGeom prst="rect">
            <a:avLst/>
          </a:prstGeom>
          <a:noFill/>
          <a:ln w="19050">
            <a:solidFill>
              <a:schemeClr val="tx1"/>
            </a:solidFill>
          </a:ln>
          <a:effectLst>
            <a:glow rad="38100">
              <a:srgbClr val="FF1A0B">
                <a:alpha val="45882"/>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1" name="Oval 110">
            <a:extLst>
              <a:ext uri="{FF2B5EF4-FFF2-40B4-BE49-F238E27FC236}">
                <a16:creationId xmlns:a16="http://schemas.microsoft.com/office/drawing/2014/main" id="{B9FD4482-D10A-B3AA-40FD-CA3A134B9951}"/>
              </a:ext>
            </a:extLst>
          </p:cNvPr>
          <p:cNvSpPr/>
          <p:nvPr/>
        </p:nvSpPr>
        <p:spPr>
          <a:xfrm>
            <a:off x="12913744" y="4474841"/>
            <a:ext cx="318022" cy="332381"/>
          </a:xfrm>
          <a:prstGeom prst="ellipse">
            <a:avLst/>
          </a:prstGeom>
          <a:no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05" name="Oval 204">
            <a:extLst>
              <a:ext uri="{FF2B5EF4-FFF2-40B4-BE49-F238E27FC236}">
                <a16:creationId xmlns:a16="http://schemas.microsoft.com/office/drawing/2014/main" id="{C4B40973-6BD3-7A31-799D-256E46799F2E}"/>
              </a:ext>
            </a:extLst>
          </p:cNvPr>
          <p:cNvSpPr/>
          <p:nvPr/>
        </p:nvSpPr>
        <p:spPr>
          <a:xfrm>
            <a:off x="13417850" y="4467924"/>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11" name="Group 210">
            <a:extLst>
              <a:ext uri="{FF2B5EF4-FFF2-40B4-BE49-F238E27FC236}">
                <a16:creationId xmlns:a16="http://schemas.microsoft.com/office/drawing/2014/main" id="{7BB77BB8-3382-ADD3-E429-E501710A5C60}"/>
              </a:ext>
            </a:extLst>
          </p:cNvPr>
          <p:cNvGrpSpPr/>
          <p:nvPr/>
        </p:nvGrpSpPr>
        <p:grpSpPr>
          <a:xfrm>
            <a:off x="8294662" y="2928674"/>
            <a:ext cx="5273054" cy="1572030"/>
            <a:chOff x="8294662" y="2928674"/>
            <a:chExt cx="5273054" cy="1572030"/>
          </a:xfrm>
        </p:grpSpPr>
        <p:cxnSp>
          <p:nvCxnSpPr>
            <p:cNvPr id="153" name="Straight Connector 152">
              <a:extLst>
                <a:ext uri="{FF2B5EF4-FFF2-40B4-BE49-F238E27FC236}">
                  <a16:creationId xmlns:a16="http://schemas.microsoft.com/office/drawing/2014/main" id="{E4CF23E7-105E-A2A9-0D62-B709AAA50560}"/>
                </a:ext>
              </a:extLst>
            </p:cNvPr>
            <p:cNvCxnSpPr>
              <a:cxnSpLocks/>
            </p:cNvCxnSpPr>
            <p:nvPr/>
          </p:nvCxnSpPr>
          <p:spPr>
            <a:xfrm flipH="1" flipV="1">
              <a:off x="12114957" y="3844103"/>
              <a:ext cx="0" cy="62312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33EFDEF-8393-4587-DB5E-B6566F0E10CE}"/>
                </a:ext>
              </a:extLst>
            </p:cNvPr>
            <p:cNvCxnSpPr>
              <a:cxnSpLocks/>
            </p:cNvCxnSpPr>
            <p:nvPr/>
          </p:nvCxnSpPr>
          <p:spPr>
            <a:xfrm flipH="1">
              <a:off x="11620451" y="4230913"/>
              <a:ext cx="193447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64BCD31-AAA6-F9A8-D4D4-B660449C3F78}"/>
                </a:ext>
              </a:extLst>
            </p:cNvPr>
            <p:cNvCxnSpPr>
              <a:cxnSpLocks/>
            </p:cNvCxnSpPr>
            <p:nvPr/>
          </p:nvCxnSpPr>
          <p:spPr>
            <a:xfrm flipV="1">
              <a:off x="11634303" y="4234800"/>
              <a:ext cx="8" cy="26590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9319F4D-E7A2-D2E6-34C7-4F9A6DC8FA9A}"/>
                </a:ext>
              </a:extLst>
            </p:cNvPr>
            <p:cNvCxnSpPr>
              <a:cxnSpLocks/>
            </p:cNvCxnSpPr>
            <p:nvPr/>
          </p:nvCxnSpPr>
          <p:spPr>
            <a:xfrm flipV="1">
              <a:off x="12620405" y="4244930"/>
              <a:ext cx="0" cy="23768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EE9BBB6-8E7D-EEF4-6D8D-25A838AEC960}"/>
                </a:ext>
              </a:extLst>
            </p:cNvPr>
            <p:cNvCxnSpPr>
              <a:cxnSpLocks/>
            </p:cNvCxnSpPr>
            <p:nvPr/>
          </p:nvCxnSpPr>
          <p:spPr>
            <a:xfrm flipV="1">
              <a:off x="8298196" y="2949832"/>
              <a:ext cx="0" cy="86289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388BCBC-39E7-41CF-7C6F-328100A0EE38}"/>
                </a:ext>
              </a:extLst>
            </p:cNvPr>
            <p:cNvCxnSpPr>
              <a:cxnSpLocks/>
            </p:cNvCxnSpPr>
            <p:nvPr/>
          </p:nvCxnSpPr>
          <p:spPr>
            <a:xfrm flipH="1" flipV="1">
              <a:off x="11221867" y="2948417"/>
              <a:ext cx="0" cy="42477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65ED324-1B18-D5D4-AD72-8D311952DA32}"/>
                </a:ext>
              </a:extLst>
            </p:cNvPr>
            <p:cNvCxnSpPr>
              <a:cxnSpLocks/>
            </p:cNvCxnSpPr>
            <p:nvPr/>
          </p:nvCxnSpPr>
          <p:spPr>
            <a:xfrm flipV="1">
              <a:off x="13071886" y="4233372"/>
              <a:ext cx="0" cy="25536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D20912-7392-CADA-1105-F038FE5C3755}"/>
                </a:ext>
              </a:extLst>
            </p:cNvPr>
            <p:cNvCxnSpPr>
              <a:cxnSpLocks/>
            </p:cNvCxnSpPr>
            <p:nvPr/>
          </p:nvCxnSpPr>
          <p:spPr>
            <a:xfrm flipH="1" flipV="1">
              <a:off x="8470851" y="3837175"/>
              <a:ext cx="399766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4FCB69-5766-2F24-69F2-175802E78696}"/>
                </a:ext>
              </a:extLst>
            </p:cNvPr>
            <p:cNvCxnSpPr>
              <a:cxnSpLocks/>
            </p:cNvCxnSpPr>
            <p:nvPr/>
          </p:nvCxnSpPr>
          <p:spPr>
            <a:xfrm flipH="1" flipV="1">
              <a:off x="8294662" y="2928674"/>
              <a:ext cx="73285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3F5E28-ABE7-8956-1FDF-48492A012C4F}"/>
                </a:ext>
              </a:extLst>
            </p:cNvPr>
            <p:cNvCxnSpPr>
              <a:cxnSpLocks/>
            </p:cNvCxnSpPr>
            <p:nvPr/>
          </p:nvCxnSpPr>
          <p:spPr>
            <a:xfrm flipH="1">
              <a:off x="9341696" y="2940437"/>
              <a:ext cx="187632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3B9A87E-04C8-73CB-6670-69D2ACBD5B93}"/>
                </a:ext>
              </a:extLst>
            </p:cNvPr>
            <p:cNvCxnSpPr>
              <a:cxnSpLocks/>
            </p:cNvCxnSpPr>
            <p:nvPr/>
          </p:nvCxnSpPr>
          <p:spPr>
            <a:xfrm flipH="1">
              <a:off x="11380878" y="3527029"/>
              <a:ext cx="111307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24A3C1E-3410-BFF6-34C1-6A90151DFD6B}"/>
                </a:ext>
              </a:extLst>
            </p:cNvPr>
            <p:cNvCxnSpPr>
              <a:cxnSpLocks/>
            </p:cNvCxnSpPr>
            <p:nvPr/>
          </p:nvCxnSpPr>
          <p:spPr>
            <a:xfrm flipV="1">
              <a:off x="13567716" y="4225391"/>
              <a:ext cx="0" cy="25536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2A6CD6A-B0EF-1F0C-E29B-B26B5D1B0AB3}"/>
                </a:ext>
              </a:extLst>
            </p:cNvPr>
            <p:cNvCxnSpPr>
              <a:cxnSpLocks/>
            </p:cNvCxnSpPr>
            <p:nvPr/>
          </p:nvCxnSpPr>
          <p:spPr>
            <a:xfrm flipV="1">
              <a:off x="12493955" y="3527029"/>
              <a:ext cx="0" cy="23768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4" name="Oval 93">
            <a:extLst>
              <a:ext uri="{FF2B5EF4-FFF2-40B4-BE49-F238E27FC236}">
                <a16:creationId xmlns:a16="http://schemas.microsoft.com/office/drawing/2014/main" id="{789F1969-7E54-800C-9651-EBE7CB5305DA}"/>
              </a:ext>
            </a:extLst>
          </p:cNvPr>
          <p:cNvSpPr/>
          <p:nvPr/>
        </p:nvSpPr>
        <p:spPr>
          <a:xfrm>
            <a:off x="12334944" y="3712814"/>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633" name="Picture 632">
            <a:extLst>
              <a:ext uri="{FF2B5EF4-FFF2-40B4-BE49-F238E27FC236}">
                <a16:creationId xmlns:a16="http://schemas.microsoft.com/office/drawing/2014/main" id="{5ABF3C96-5D6E-BFDB-A2A1-287D84AF201A}"/>
              </a:ext>
            </a:extLst>
          </p:cNvPr>
          <p:cNvPicPr>
            <a:picLocks noChangeAspect="1"/>
          </p:cNvPicPr>
          <p:nvPr/>
        </p:nvPicPr>
        <p:blipFill>
          <a:blip r:embed="rId3"/>
          <a:stretch>
            <a:fillRect/>
          </a:stretch>
        </p:blipFill>
        <p:spPr>
          <a:xfrm>
            <a:off x="5765756" y="2021268"/>
            <a:ext cx="7945993" cy="5291892"/>
          </a:xfrm>
          <a:prstGeom prst="rect">
            <a:avLst/>
          </a:prstGeom>
        </p:spPr>
      </p:pic>
      <p:grpSp>
        <p:nvGrpSpPr>
          <p:cNvPr id="634" name="Group 633">
            <a:extLst>
              <a:ext uri="{FF2B5EF4-FFF2-40B4-BE49-F238E27FC236}">
                <a16:creationId xmlns:a16="http://schemas.microsoft.com/office/drawing/2014/main" id="{739A505E-7261-7076-F8C4-334FB0F24570}"/>
              </a:ext>
            </a:extLst>
          </p:cNvPr>
          <p:cNvGrpSpPr/>
          <p:nvPr/>
        </p:nvGrpSpPr>
        <p:grpSpPr>
          <a:xfrm>
            <a:off x="6000374" y="2109325"/>
            <a:ext cx="7724681" cy="4914777"/>
            <a:chOff x="3615463" y="1727888"/>
            <a:chExt cx="7724681" cy="4914777"/>
          </a:xfrm>
        </p:grpSpPr>
        <p:sp>
          <p:nvSpPr>
            <p:cNvPr id="635" name="Rectangle 634">
              <a:extLst>
                <a:ext uri="{FF2B5EF4-FFF2-40B4-BE49-F238E27FC236}">
                  <a16:creationId xmlns:a16="http://schemas.microsoft.com/office/drawing/2014/main" id="{08F64248-B3AF-ABC9-8C22-949C9528D272}"/>
                </a:ext>
              </a:extLst>
            </p:cNvPr>
            <p:cNvSpPr/>
            <p:nvPr/>
          </p:nvSpPr>
          <p:spPr>
            <a:xfrm>
              <a:off x="5739923" y="1741183"/>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6" name="Oval 635">
              <a:extLst>
                <a:ext uri="{FF2B5EF4-FFF2-40B4-BE49-F238E27FC236}">
                  <a16:creationId xmlns:a16="http://schemas.microsoft.com/office/drawing/2014/main" id="{EE2475C3-E1E3-8B94-D4F1-FA1EC108EBED}"/>
                </a:ext>
              </a:extLst>
            </p:cNvPr>
            <p:cNvSpPr/>
            <p:nvPr/>
          </p:nvSpPr>
          <p:spPr>
            <a:xfrm>
              <a:off x="7422345" y="1727888"/>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637" name="Straight Connector 636">
              <a:extLst>
                <a:ext uri="{FF2B5EF4-FFF2-40B4-BE49-F238E27FC236}">
                  <a16:creationId xmlns:a16="http://schemas.microsoft.com/office/drawing/2014/main" id="{EFDBF139-529B-E1AF-9418-DA1481FD4942}"/>
                </a:ext>
              </a:extLst>
            </p:cNvPr>
            <p:cNvCxnSpPr>
              <a:cxnSpLocks/>
              <a:stCxn id="673" idx="0"/>
            </p:cNvCxnSpPr>
            <p:nvPr/>
          </p:nvCxnSpPr>
          <p:spPr>
            <a:xfrm flipV="1">
              <a:off x="6790799" y="1893026"/>
              <a:ext cx="0" cy="4971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F9341C91-31D1-84BF-4A9C-B8ACDBA8398A}"/>
                </a:ext>
              </a:extLst>
            </p:cNvPr>
            <p:cNvCxnSpPr>
              <a:cxnSpLocks/>
            </p:cNvCxnSpPr>
            <p:nvPr/>
          </p:nvCxnSpPr>
          <p:spPr>
            <a:xfrm flipV="1">
              <a:off x="10098227" y="3142981"/>
              <a:ext cx="0" cy="199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A277C92E-A314-83DD-5701-F51B52DDD420}"/>
                </a:ext>
              </a:extLst>
            </p:cNvPr>
            <p:cNvCxnSpPr>
              <a:cxnSpLocks/>
            </p:cNvCxnSpPr>
            <p:nvPr/>
          </p:nvCxnSpPr>
          <p:spPr>
            <a:xfrm flipH="1" flipV="1">
              <a:off x="6060484" y="3452075"/>
              <a:ext cx="3898227" cy="1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90331D09-4B00-6354-E65B-7DA44C1FBAF2}"/>
                </a:ext>
              </a:extLst>
            </p:cNvPr>
            <p:cNvCxnSpPr>
              <a:cxnSpLocks/>
            </p:cNvCxnSpPr>
            <p:nvPr/>
          </p:nvCxnSpPr>
          <p:spPr>
            <a:xfrm flipH="1" flipV="1">
              <a:off x="6060484" y="3616156"/>
              <a:ext cx="17665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CCF01498-E312-EC90-6D11-22C4A19B9330}"/>
                </a:ext>
              </a:extLst>
            </p:cNvPr>
            <p:cNvCxnSpPr>
              <a:cxnSpLocks/>
            </p:cNvCxnSpPr>
            <p:nvPr/>
          </p:nvCxnSpPr>
          <p:spPr>
            <a:xfrm flipH="1">
              <a:off x="7144254" y="4036267"/>
              <a:ext cx="13170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03275F0C-C231-898C-AE1D-AF8F13FC600C}"/>
                </a:ext>
              </a:extLst>
            </p:cNvPr>
            <p:cNvCxnSpPr>
              <a:cxnSpLocks/>
            </p:cNvCxnSpPr>
            <p:nvPr/>
          </p:nvCxnSpPr>
          <p:spPr>
            <a:xfrm flipH="1">
              <a:off x="6886072" y="2560396"/>
              <a:ext cx="21176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B5FAFE34-4DF3-7205-A6D8-FB61A42348B8}"/>
                </a:ext>
              </a:extLst>
            </p:cNvPr>
            <p:cNvCxnSpPr>
              <a:cxnSpLocks/>
              <a:endCxn id="692" idx="6"/>
            </p:cNvCxnSpPr>
            <p:nvPr/>
          </p:nvCxnSpPr>
          <p:spPr>
            <a:xfrm flipH="1" flipV="1">
              <a:off x="5292656" y="2544627"/>
              <a:ext cx="13391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4A498A0B-E739-B6C3-1BBA-6F5A726C6ACE}"/>
                </a:ext>
              </a:extLst>
            </p:cNvPr>
            <p:cNvCxnSpPr>
              <a:cxnSpLocks/>
            </p:cNvCxnSpPr>
            <p:nvPr/>
          </p:nvCxnSpPr>
          <p:spPr>
            <a:xfrm flipV="1">
              <a:off x="8336777" y="4852017"/>
              <a:ext cx="0" cy="436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D59A1B47-7161-8857-22E5-F97008872076}"/>
                </a:ext>
              </a:extLst>
            </p:cNvPr>
            <p:cNvCxnSpPr>
              <a:cxnSpLocks/>
              <a:stCxn id="681" idx="6"/>
              <a:endCxn id="646" idx="1"/>
            </p:cNvCxnSpPr>
            <p:nvPr/>
          </p:nvCxnSpPr>
          <p:spPr>
            <a:xfrm flipV="1">
              <a:off x="5868536" y="4575207"/>
              <a:ext cx="985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6" name="Rectangle 645">
              <a:extLst>
                <a:ext uri="{FF2B5EF4-FFF2-40B4-BE49-F238E27FC236}">
                  <a16:creationId xmlns:a16="http://schemas.microsoft.com/office/drawing/2014/main" id="{107C68C5-9B00-476E-87FF-D83B7BA594D2}"/>
                </a:ext>
              </a:extLst>
            </p:cNvPr>
            <p:cNvSpPr/>
            <p:nvPr/>
          </p:nvSpPr>
          <p:spPr>
            <a:xfrm>
              <a:off x="6854157" y="4409017"/>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647" name="Straight Connector 646">
              <a:extLst>
                <a:ext uri="{FF2B5EF4-FFF2-40B4-BE49-F238E27FC236}">
                  <a16:creationId xmlns:a16="http://schemas.microsoft.com/office/drawing/2014/main" id="{070CB658-CDFE-F903-7DEA-A3B707E65C2F}"/>
                </a:ext>
              </a:extLst>
            </p:cNvPr>
            <p:cNvCxnSpPr>
              <a:cxnSpLocks/>
            </p:cNvCxnSpPr>
            <p:nvPr/>
          </p:nvCxnSpPr>
          <p:spPr>
            <a:xfrm flipH="1" flipV="1">
              <a:off x="6399744" y="4575207"/>
              <a:ext cx="0" cy="678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9E523D66-6A60-1483-46F8-8B169B10985F}"/>
                </a:ext>
              </a:extLst>
            </p:cNvPr>
            <p:cNvCxnSpPr>
              <a:cxnSpLocks/>
            </p:cNvCxnSpPr>
            <p:nvPr/>
          </p:nvCxnSpPr>
          <p:spPr>
            <a:xfrm flipV="1">
              <a:off x="5704655" y="4083876"/>
              <a:ext cx="0" cy="3417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AD00E2A1-9911-EB4C-5D26-8EE389100183}"/>
                </a:ext>
              </a:extLst>
            </p:cNvPr>
            <p:cNvCxnSpPr>
              <a:cxnSpLocks/>
            </p:cNvCxnSpPr>
            <p:nvPr/>
          </p:nvCxnSpPr>
          <p:spPr>
            <a:xfrm flipH="1" flipV="1">
              <a:off x="4380194" y="4090588"/>
              <a:ext cx="1328568" cy="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34135C66-0224-0FFC-0C9D-D9C790077A6E}"/>
                </a:ext>
              </a:extLst>
            </p:cNvPr>
            <p:cNvCxnSpPr>
              <a:cxnSpLocks/>
              <a:stCxn id="680" idx="0"/>
            </p:cNvCxnSpPr>
            <p:nvPr/>
          </p:nvCxnSpPr>
          <p:spPr>
            <a:xfrm flipH="1" flipV="1">
              <a:off x="4376086" y="4083876"/>
              <a:ext cx="0" cy="3521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A60763BD-F782-C9FC-843B-AFDFE7C618A4}"/>
                </a:ext>
              </a:extLst>
            </p:cNvPr>
            <p:cNvCxnSpPr>
              <a:cxnSpLocks/>
            </p:cNvCxnSpPr>
            <p:nvPr/>
          </p:nvCxnSpPr>
          <p:spPr>
            <a:xfrm flipV="1">
              <a:off x="5054400" y="3570296"/>
              <a:ext cx="0" cy="520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7FB6B611-8013-E387-4511-59387D2559C4}"/>
                </a:ext>
              </a:extLst>
            </p:cNvPr>
            <p:cNvCxnSpPr>
              <a:cxnSpLocks/>
            </p:cNvCxnSpPr>
            <p:nvPr/>
          </p:nvCxnSpPr>
          <p:spPr>
            <a:xfrm flipH="1">
              <a:off x="3909445" y="3574057"/>
              <a:ext cx="1922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3" name="Oval 652">
              <a:extLst>
                <a:ext uri="{FF2B5EF4-FFF2-40B4-BE49-F238E27FC236}">
                  <a16:creationId xmlns:a16="http://schemas.microsoft.com/office/drawing/2014/main" id="{75AA8C24-7E81-D21A-9F65-FE0F8471207A}"/>
                </a:ext>
              </a:extLst>
            </p:cNvPr>
            <p:cNvSpPr/>
            <p:nvPr/>
          </p:nvSpPr>
          <p:spPr>
            <a:xfrm>
              <a:off x="3615463" y="3404106"/>
              <a:ext cx="318022" cy="332381"/>
            </a:xfrm>
            <a:prstGeom prst="ellipse">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54" name="Oval 653">
              <a:extLst>
                <a:ext uri="{FF2B5EF4-FFF2-40B4-BE49-F238E27FC236}">
                  <a16:creationId xmlns:a16="http://schemas.microsoft.com/office/drawing/2014/main" id="{53C4A32B-E9AF-1985-5C0D-98E0D0A91154}"/>
                </a:ext>
              </a:extLst>
            </p:cNvPr>
            <p:cNvSpPr/>
            <p:nvPr/>
          </p:nvSpPr>
          <p:spPr>
            <a:xfrm>
              <a:off x="7822628" y="3467080"/>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endParaRPr>
            </a:p>
          </p:txBody>
        </p:sp>
        <p:cxnSp>
          <p:nvCxnSpPr>
            <p:cNvPr id="655" name="Straight Connector 654">
              <a:extLst>
                <a:ext uri="{FF2B5EF4-FFF2-40B4-BE49-F238E27FC236}">
                  <a16:creationId xmlns:a16="http://schemas.microsoft.com/office/drawing/2014/main" id="{69A3AE94-B37D-95B7-1BF0-00D818B8216B}"/>
                </a:ext>
              </a:extLst>
            </p:cNvPr>
            <p:cNvCxnSpPr>
              <a:cxnSpLocks/>
            </p:cNvCxnSpPr>
            <p:nvPr/>
          </p:nvCxnSpPr>
          <p:spPr>
            <a:xfrm flipH="1" flipV="1">
              <a:off x="6460128" y="5426812"/>
              <a:ext cx="1765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6" name="Rectangle 655">
              <a:extLst>
                <a:ext uri="{FF2B5EF4-FFF2-40B4-BE49-F238E27FC236}">
                  <a16:creationId xmlns:a16="http://schemas.microsoft.com/office/drawing/2014/main" id="{6EFE7C95-37FB-DA0D-D882-D367275B0994}"/>
                </a:ext>
              </a:extLst>
            </p:cNvPr>
            <p:cNvSpPr/>
            <p:nvPr/>
          </p:nvSpPr>
          <p:spPr>
            <a:xfrm>
              <a:off x="7817323" y="4690234"/>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657" name="Straight Connector 656">
              <a:extLst>
                <a:ext uri="{FF2B5EF4-FFF2-40B4-BE49-F238E27FC236}">
                  <a16:creationId xmlns:a16="http://schemas.microsoft.com/office/drawing/2014/main" id="{4D02DE71-D0F3-A80E-0AE7-FAFC3CAC9F03}"/>
                </a:ext>
              </a:extLst>
            </p:cNvPr>
            <p:cNvCxnSpPr>
              <a:cxnSpLocks/>
            </p:cNvCxnSpPr>
            <p:nvPr/>
          </p:nvCxnSpPr>
          <p:spPr>
            <a:xfrm flipH="1" flipV="1">
              <a:off x="7971064" y="4044720"/>
              <a:ext cx="5858" cy="409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EAC0A368-19B9-D09A-D89D-F25D3744412D}"/>
                </a:ext>
              </a:extLst>
            </p:cNvPr>
            <p:cNvCxnSpPr>
              <a:cxnSpLocks/>
            </p:cNvCxnSpPr>
            <p:nvPr/>
          </p:nvCxnSpPr>
          <p:spPr>
            <a:xfrm flipH="1" flipV="1">
              <a:off x="7050827" y="3610603"/>
              <a:ext cx="0" cy="27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Rectangle 658">
              <a:extLst>
                <a:ext uri="{FF2B5EF4-FFF2-40B4-BE49-F238E27FC236}">
                  <a16:creationId xmlns:a16="http://schemas.microsoft.com/office/drawing/2014/main" id="{DEC52DE3-495B-B2B5-0A25-8DA6E83F9A31}"/>
                </a:ext>
              </a:extLst>
            </p:cNvPr>
            <p:cNvSpPr/>
            <p:nvPr/>
          </p:nvSpPr>
          <p:spPr>
            <a:xfrm>
              <a:off x="8461261" y="3868071"/>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660" name="Straight Connector 659">
              <a:extLst>
                <a:ext uri="{FF2B5EF4-FFF2-40B4-BE49-F238E27FC236}">
                  <a16:creationId xmlns:a16="http://schemas.microsoft.com/office/drawing/2014/main" id="{1546BF9C-F1FC-2E1E-C635-DB186A40C7BB}"/>
                </a:ext>
              </a:extLst>
            </p:cNvPr>
            <p:cNvCxnSpPr>
              <a:cxnSpLocks/>
            </p:cNvCxnSpPr>
            <p:nvPr/>
          </p:nvCxnSpPr>
          <p:spPr>
            <a:xfrm flipH="1" flipV="1">
              <a:off x="8125200" y="4852017"/>
              <a:ext cx="445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52F22C9A-C45D-27C6-DE8A-666213B44DE4}"/>
                </a:ext>
              </a:extLst>
            </p:cNvPr>
            <p:cNvCxnSpPr>
              <a:cxnSpLocks/>
            </p:cNvCxnSpPr>
            <p:nvPr/>
          </p:nvCxnSpPr>
          <p:spPr>
            <a:xfrm flipH="1">
              <a:off x="7971064" y="4454484"/>
              <a:ext cx="1317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F2D2847E-E965-463E-8E9B-C253AA528811}"/>
                </a:ext>
              </a:extLst>
            </p:cNvPr>
            <p:cNvCxnSpPr>
              <a:cxnSpLocks/>
            </p:cNvCxnSpPr>
            <p:nvPr/>
          </p:nvCxnSpPr>
          <p:spPr>
            <a:xfrm flipV="1">
              <a:off x="8696781" y="4453759"/>
              <a:ext cx="0" cy="223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8007FF7F-8C9F-753A-1E05-82A066F679F0}"/>
                </a:ext>
              </a:extLst>
            </p:cNvPr>
            <p:cNvCxnSpPr>
              <a:cxnSpLocks/>
            </p:cNvCxnSpPr>
            <p:nvPr/>
          </p:nvCxnSpPr>
          <p:spPr>
            <a:xfrm flipV="1">
              <a:off x="9288493" y="4447448"/>
              <a:ext cx="0" cy="265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4" name="Rectangle 663">
              <a:extLst>
                <a:ext uri="{FF2B5EF4-FFF2-40B4-BE49-F238E27FC236}">
                  <a16:creationId xmlns:a16="http://schemas.microsoft.com/office/drawing/2014/main" id="{1D16C9FB-32C0-D1D3-B387-F34698A618DB}"/>
                </a:ext>
              </a:extLst>
            </p:cNvPr>
            <p:cNvSpPr/>
            <p:nvPr/>
          </p:nvSpPr>
          <p:spPr>
            <a:xfrm>
              <a:off x="9137566" y="4654681"/>
              <a:ext cx="318022" cy="332381"/>
            </a:xfrm>
            <a:prstGeom prst="rect">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665" name="Straight Connector 664">
              <a:extLst>
                <a:ext uri="{FF2B5EF4-FFF2-40B4-BE49-F238E27FC236}">
                  <a16:creationId xmlns:a16="http://schemas.microsoft.com/office/drawing/2014/main" id="{75C78D59-3406-B6B9-5B05-9011694028EB}"/>
                </a:ext>
              </a:extLst>
            </p:cNvPr>
            <p:cNvCxnSpPr>
              <a:cxnSpLocks/>
            </p:cNvCxnSpPr>
            <p:nvPr/>
          </p:nvCxnSpPr>
          <p:spPr>
            <a:xfrm flipV="1">
              <a:off x="7392066" y="5426812"/>
              <a:ext cx="0" cy="5949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4F583E23-98D1-2006-DE14-A2AA43192D22}"/>
                </a:ext>
              </a:extLst>
            </p:cNvPr>
            <p:cNvCxnSpPr>
              <a:cxnSpLocks/>
              <a:stCxn id="702" idx="0"/>
            </p:cNvCxnSpPr>
            <p:nvPr/>
          </p:nvCxnSpPr>
          <p:spPr>
            <a:xfrm flipH="1" flipV="1">
              <a:off x="9719229" y="3452075"/>
              <a:ext cx="0" cy="623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CDBEE13C-F8C3-441E-5E18-28EE535E5A0B}"/>
                </a:ext>
              </a:extLst>
            </p:cNvPr>
            <p:cNvCxnSpPr>
              <a:cxnSpLocks/>
            </p:cNvCxnSpPr>
            <p:nvPr/>
          </p:nvCxnSpPr>
          <p:spPr>
            <a:xfrm flipH="1">
              <a:off x="9238575" y="3847437"/>
              <a:ext cx="19344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7FF2AA32-D8EB-2620-1F9E-D69D28877D99}"/>
                </a:ext>
              </a:extLst>
            </p:cNvPr>
            <p:cNvCxnSpPr>
              <a:cxnSpLocks/>
            </p:cNvCxnSpPr>
            <p:nvPr/>
          </p:nvCxnSpPr>
          <p:spPr>
            <a:xfrm flipV="1">
              <a:off x="9238575" y="3842772"/>
              <a:ext cx="8" cy="265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ECDB9BC1-3B32-A1D6-9B23-A6AC2B448607}"/>
                </a:ext>
              </a:extLst>
            </p:cNvPr>
            <p:cNvCxnSpPr>
              <a:cxnSpLocks/>
            </p:cNvCxnSpPr>
            <p:nvPr/>
          </p:nvCxnSpPr>
          <p:spPr>
            <a:xfrm flipV="1">
              <a:off x="10224677" y="3852902"/>
              <a:ext cx="0" cy="237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00E8A6C7-B63E-FC53-1279-21C4EA056C39}"/>
                </a:ext>
              </a:extLst>
            </p:cNvPr>
            <p:cNvCxnSpPr>
              <a:cxnSpLocks/>
            </p:cNvCxnSpPr>
            <p:nvPr/>
          </p:nvCxnSpPr>
          <p:spPr>
            <a:xfrm flipV="1">
              <a:off x="5902468" y="2557804"/>
              <a:ext cx="0" cy="8628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8CDCC134-E7F7-352B-9298-7F40CEDA1601}"/>
                </a:ext>
              </a:extLst>
            </p:cNvPr>
            <p:cNvCxnSpPr>
              <a:cxnSpLocks/>
            </p:cNvCxnSpPr>
            <p:nvPr/>
          </p:nvCxnSpPr>
          <p:spPr>
            <a:xfrm flipH="1" flipV="1">
              <a:off x="8868683" y="3144973"/>
              <a:ext cx="1521032" cy="12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2" name="Oval 671">
              <a:extLst>
                <a:ext uri="{FF2B5EF4-FFF2-40B4-BE49-F238E27FC236}">
                  <a16:creationId xmlns:a16="http://schemas.microsoft.com/office/drawing/2014/main" id="{D120C1F4-8226-7421-9C79-6AF16E5B69FF}"/>
                </a:ext>
              </a:extLst>
            </p:cNvPr>
            <p:cNvSpPr/>
            <p:nvPr/>
          </p:nvSpPr>
          <p:spPr>
            <a:xfrm>
              <a:off x="8667128" y="2981168"/>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73" name="Rectangle 672">
              <a:extLst>
                <a:ext uri="{FF2B5EF4-FFF2-40B4-BE49-F238E27FC236}">
                  <a16:creationId xmlns:a16="http://schemas.microsoft.com/office/drawing/2014/main" id="{B613DB85-E056-9619-DBAE-5F650AFFADCF}"/>
                </a:ext>
              </a:extLst>
            </p:cNvPr>
            <p:cNvSpPr/>
            <p:nvPr/>
          </p:nvSpPr>
          <p:spPr>
            <a:xfrm>
              <a:off x="6631788" y="2390199"/>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4" name="Oval 673">
              <a:extLst>
                <a:ext uri="{FF2B5EF4-FFF2-40B4-BE49-F238E27FC236}">
                  <a16:creationId xmlns:a16="http://schemas.microsoft.com/office/drawing/2014/main" id="{20AA451A-E763-0291-3B33-E871168A8833}"/>
                </a:ext>
              </a:extLst>
            </p:cNvPr>
            <p:cNvSpPr/>
            <p:nvPr/>
          </p:nvSpPr>
          <p:spPr>
            <a:xfrm>
              <a:off x="8995618" y="2409380"/>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675" name="Straight Connector 674">
              <a:extLst>
                <a:ext uri="{FF2B5EF4-FFF2-40B4-BE49-F238E27FC236}">
                  <a16:creationId xmlns:a16="http://schemas.microsoft.com/office/drawing/2014/main" id="{4A53EB61-7A93-6EC9-9E7C-D915338DAADE}"/>
                </a:ext>
              </a:extLst>
            </p:cNvPr>
            <p:cNvCxnSpPr>
              <a:cxnSpLocks/>
            </p:cNvCxnSpPr>
            <p:nvPr/>
          </p:nvCxnSpPr>
          <p:spPr>
            <a:xfrm flipH="1" flipV="1">
              <a:off x="8826139" y="2556389"/>
              <a:ext cx="0" cy="424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1AC7F77A-0932-A9A6-8B97-F7D0C2731A32}"/>
                </a:ext>
              </a:extLst>
            </p:cNvPr>
            <p:cNvCxnSpPr>
              <a:cxnSpLocks/>
            </p:cNvCxnSpPr>
            <p:nvPr/>
          </p:nvCxnSpPr>
          <p:spPr>
            <a:xfrm flipH="1" flipV="1">
              <a:off x="6790799" y="1906436"/>
              <a:ext cx="0" cy="492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D1AF1BA2-A169-B4FA-9122-9602A829A4F3}"/>
                </a:ext>
              </a:extLst>
            </p:cNvPr>
            <p:cNvCxnSpPr>
              <a:cxnSpLocks/>
            </p:cNvCxnSpPr>
            <p:nvPr/>
          </p:nvCxnSpPr>
          <p:spPr>
            <a:xfrm flipH="1">
              <a:off x="6019477" y="1897994"/>
              <a:ext cx="1409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50B6DBA5-F15F-C325-FFBF-3620F19D5480}"/>
                </a:ext>
              </a:extLst>
            </p:cNvPr>
            <p:cNvCxnSpPr>
              <a:cxnSpLocks/>
            </p:cNvCxnSpPr>
            <p:nvPr/>
          </p:nvCxnSpPr>
          <p:spPr>
            <a:xfrm flipV="1">
              <a:off x="10676158" y="3841344"/>
              <a:ext cx="0" cy="255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9" name="Oval 678">
              <a:extLst>
                <a:ext uri="{FF2B5EF4-FFF2-40B4-BE49-F238E27FC236}">
                  <a16:creationId xmlns:a16="http://schemas.microsoft.com/office/drawing/2014/main" id="{5FE9C58F-4B23-8E74-20EA-A330B1B8F26E}"/>
                </a:ext>
              </a:extLst>
            </p:cNvPr>
            <p:cNvSpPr/>
            <p:nvPr/>
          </p:nvSpPr>
          <p:spPr>
            <a:xfrm>
              <a:off x="8550661" y="4667452"/>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80" name="Oval 679">
              <a:extLst>
                <a:ext uri="{FF2B5EF4-FFF2-40B4-BE49-F238E27FC236}">
                  <a16:creationId xmlns:a16="http://schemas.microsoft.com/office/drawing/2014/main" id="{BAEE4C09-5A04-4C52-9BF6-14BE7986F0DF}"/>
                </a:ext>
              </a:extLst>
            </p:cNvPr>
            <p:cNvSpPr/>
            <p:nvPr/>
          </p:nvSpPr>
          <p:spPr>
            <a:xfrm>
              <a:off x="4225160" y="4436053"/>
              <a:ext cx="318022" cy="332381"/>
            </a:xfrm>
            <a:prstGeom prst="ellipse">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81" name="Oval 680">
              <a:extLst>
                <a:ext uri="{FF2B5EF4-FFF2-40B4-BE49-F238E27FC236}">
                  <a16:creationId xmlns:a16="http://schemas.microsoft.com/office/drawing/2014/main" id="{DB16DE95-4EE1-B757-91F1-A085449A2FCD}"/>
                </a:ext>
              </a:extLst>
            </p:cNvPr>
            <p:cNvSpPr/>
            <p:nvPr/>
          </p:nvSpPr>
          <p:spPr>
            <a:xfrm>
              <a:off x="5550514" y="4425640"/>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682" name="Straight Connector 681">
              <a:extLst>
                <a:ext uri="{FF2B5EF4-FFF2-40B4-BE49-F238E27FC236}">
                  <a16:creationId xmlns:a16="http://schemas.microsoft.com/office/drawing/2014/main" id="{007734BA-1C91-1AE3-35C1-6C5C2B178A1D}"/>
                </a:ext>
              </a:extLst>
            </p:cNvPr>
            <p:cNvCxnSpPr>
              <a:cxnSpLocks/>
            </p:cNvCxnSpPr>
            <p:nvPr/>
          </p:nvCxnSpPr>
          <p:spPr>
            <a:xfrm flipH="1">
              <a:off x="6514527" y="6028497"/>
              <a:ext cx="17576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EA7AC80E-B84B-0C2D-36DD-4974D1782AF9}"/>
                </a:ext>
              </a:extLst>
            </p:cNvPr>
            <p:cNvCxnSpPr>
              <a:cxnSpLocks/>
            </p:cNvCxnSpPr>
            <p:nvPr/>
          </p:nvCxnSpPr>
          <p:spPr>
            <a:xfrm flipV="1">
              <a:off x="6514527" y="6021752"/>
              <a:ext cx="0" cy="27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04C48DEC-2E9B-D3E1-9172-A2DBEEAF91C2}"/>
                </a:ext>
              </a:extLst>
            </p:cNvPr>
            <p:cNvCxnSpPr>
              <a:cxnSpLocks/>
            </p:cNvCxnSpPr>
            <p:nvPr/>
          </p:nvCxnSpPr>
          <p:spPr>
            <a:xfrm flipV="1">
              <a:off x="6945968" y="6028497"/>
              <a:ext cx="0" cy="27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95173C0C-8F57-931C-83D2-94B4E747333A}"/>
                </a:ext>
              </a:extLst>
            </p:cNvPr>
            <p:cNvCxnSpPr>
              <a:cxnSpLocks/>
            </p:cNvCxnSpPr>
            <p:nvPr/>
          </p:nvCxnSpPr>
          <p:spPr>
            <a:xfrm flipV="1">
              <a:off x="7392066" y="6028497"/>
              <a:ext cx="0" cy="332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4807BE8E-53BD-0229-1549-BF4423E5FBC3}"/>
                </a:ext>
              </a:extLst>
            </p:cNvPr>
            <p:cNvCxnSpPr>
              <a:cxnSpLocks/>
            </p:cNvCxnSpPr>
            <p:nvPr/>
          </p:nvCxnSpPr>
          <p:spPr>
            <a:xfrm flipV="1">
              <a:off x="7868231" y="6021752"/>
              <a:ext cx="0" cy="332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1DD62648-AE9E-2C74-7F2D-A078E240EC40}"/>
                </a:ext>
              </a:extLst>
            </p:cNvPr>
            <p:cNvCxnSpPr>
              <a:cxnSpLocks/>
            </p:cNvCxnSpPr>
            <p:nvPr/>
          </p:nvCxnSpPr>
          <p:spPr>
            <a:xfrm flipV="1">
              <a:off x="8272156" y="6028497"/>
              <a:ext cx="0" cy="27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8" name="Rectangle 687">
              <a:extLst>
                <a:ext uri="{FF2B5EF4-FFF2-40B4-BE49-F238E27FC236}">
                  <a16:creationId xmlns:a16="http://schemas.microsoft.com/office/drawing/2014/main" id="{3726987E-6077-531A-9C0A-FDAF686CDF09}"/>
                </a:ext>
              </a:extLst>
            </p:cNvPr>
            <p:cNvSpPr/>
            <p:nvPr/>
          </p:nvSpPr>
          <p:spPr>
            <a:xfrm>
              <a:off x="6351366" y="6306865"/>
              <a:ext cx="318022" cy="332381"/>
            </a:xfrm>
            <a:prstGeom prst="rect">
              <a:avLst/>
            </a:prstGeom>
            <a:noFill/>
            <a:ln w="19050">
              <a:solidFill>
                <a:schemeClr val="tx1"/>
              </a:solidFill>
            </a:ln>
            <a:effectLst>
              <a:glow rad="381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89" name="Oval 688">
              <a:extLst>
                <a:ext uri="{FF2B5EF4-FFF2-40B4-BE49-F238E27FC236}">
                  <a16:creationId xmlns:a16="http://schemas.microsoft.com/office/drawing/2014/main" id="{7BC1EA76-FD6D-1449-DB20-02220120E00E}"/>
                </a:ext>
              </a:extLst>
            </p:cNvPr>
            <p:cNvSpPr/>
            <p:nvPr/>
          </p:nvSpPr>
          <p:spPr>
            <a:xfrm>
              <a:off x="8109928" y="6310284"/>
              <a:ext cx="318022" cy="332381"/>
            </a:xfrm>
            <a:prstGeom prst="ellipse">
              <a:avLst/>
            </a:prstGeom>
            <a:noFill/>
            <a:ln w="19050">
              <a:solidFill>
                <a:schemeClr val="tx1"/>
              </a:solidFill>
            </a:ln>
            <a:effectLst>
              <a:glow rad="4632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690" name="Straight Connector 689">
              <a:extLst>
                <a:ext uri="{FF2B5EF4-FFF2-40B4-BE49-F238E27FC236}">
                  <a16:creationId xmlns:a16="http://schemas.microsoft.com/office/drawing/2014/main" id="{698CDFB5-8192-0332-7828-9F0F0AA15968}"/>
                </a:ext>
              </a:extLst>
            </p:cNvPr>
            <p:cNvCxnSpPr>
              <a:cxnSpLocks/>
            </p:cNvCxnSpPr>
            <p:nvPr/>
          </p:nvCxnSpPr>
          <p:spPr>
            <a:xfrm flipV="1">
              <a:off x="11173048" y="3841343"/>
              <a:ext cx="0" cy="265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1" name="Rectangle 690">
              <a:extLst>
                <a:ext uri="{FF2B5EF4-FFF2-40B4-BE49-F238E27FC236}">
                  <a16:creationId xmlns:a16="http://schemas.microsoft.com/office/drawing/2014/main" id="{972EDF04-517B-333B-FB55-321E84149D23}"/>
                </a:ext>
              </a:extLst>
            </p:cNvPr>
            <p:cNvSpPr/>
            <p:nvPr/>
          </p:nvSpPr>
          <p:spPr>
            <a:xfrm>
              <a:off x="10353913" y="2976791"/>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2" name="Oval 691">
              <a:extLst>
                <a:ext uri="{FF2B5EF4-FFF2-40B4-BE49-F238E27FC236}">
                  <a16:creationId xmlns:a16="http://schemas.microsoft.com/office/drawing/2014/main" id="{F9FD2D51-EBFF-5EE8-675B-425C1BA9CBEC}"/>
                </a:ext>
              </a:extLst>
            </p:cNvPr>
            <p:cNvSpPr/>
            <p:nvPr/>
          </p:nvSpPr>
          <p:spPr>
            <a:xfrm>
              <a:off x="4974634" y="2378436"/>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endParaRPr>
            </a:p>
          </p:txBody>
        </p:sp>
        <p:sp>
          <p:nvSpPr>
            <p:cNvPr id="693" name="Oval 692">
              <a:extLst>
                <a:ext uri="{FF2B5EF4-FFF2-40B4-BE49-F238E27FC236}">
                  <a16:creationId xmlns:a16="http://schemas.microsoft.com/office/drawing/2014/main" id="{761EBFC7-FF55-832C-9E69-8126088E1A09}"/>
                </a:ext>
              </a:extLst>
            </p:cNvPr>
            <p:cNvSpPr/>
            <p:nvPr/>
          </p:nvSpPr>
          <p:spPr>
            <a:xfrm>
              <a:off x="8184379" y="5282869"/>
              <a:ext cx="318022" cy="332381"/>
            </a:xfrm>
            <a:prstGeom prst="ellipse">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94" name="Rectangle 693">
              <a:extLst>
                <a:ext uri="{FF2B5EF4-FFF2-40B4-BE49-F238E27FC236}">
                  <a16:creationId xmlns:a16="http://schemas.microsoft.com/office/drawing/2014/main" id="{A454572C-8DE9-15A2-AFEE-49104E77BC4F}"/>
                </a:ext>
              </a:extLst>
            </p:cNvPr>
            <p:cNvSpPr/>
            <p:nvPr/>
          </p:nvSpPr>
          <p:spPr>
            <a:xfrm>
              <a:off x="6240906" y="5253724"/>
              <a:ext cx="318022" cy="332381"/>
            </a:xfrm>
            <a:prstGeom prst="rect">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5" name="Rectangle 694">
              <a:extLst>
                <a:ext uri="{FF2B5EF4-FFF2-40B4-BE49-F238E27FC236}">
                  <a16:creationId xmlns:a16="http://schemas.microsoft.com/office/drawing/2014/main" id="{205D019F-B0A9-445B-EF03-8B1A65F31AB1}"/>
                </a:ext>
              </a:extLst>
            </p:cNvPr>
            <p:cNvSpPr/>
            <p:nvPr/>
          </p:nvSpPr>
          <p:spPr>
            <a:xfrm>
              <a:off x="6782182" y="6302317"/>
              <a:ext cx="318022" cy="332381"/>
            </a:xfrm>
            <a:prstGeom prst="rect">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6" name="Rectangle 695">
              <a:extLst>
                <a:ext uri="{FF2B5EF4-FFF2-40B4-BE49-F238E27FC236}">
                  <a16:creationId xmlns:a16="http://schemas.microsoft.com/office/drawing/2014/main" id="{7D8A9FC5-2F76-3144-D8CD-EDC124B1E329}"/>
                </a:ext>
              </a:extLst>
            </p:cNvPr>
            <p:cNvSpPr/>
            <p:nvPr/>
          </p:nvSpPr>
          <p:spPr>
            <a:xfrm>
              <a:off x="7237200" y="6303532"/>
              <a:ext cx="318022" cy="332381"/>
            </a:xfrm>
            <a:prstGeom prst="rect">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7" name="Oval 696">
              <a:extLst>
                <a:ext uri="{FF2B5EF4-FFF2-40B4-BE49-F238E27FC236}">
                  <a16:creationId xmlns:a16="http://schemas.microsoft.com/office/drawing/2014/main" id="{07BDB8AE-30F3-C3AF-FA79-AC086E73D4E1}"/>
                </a:ext>
              </a:extLst>
            </p:cNvPr>
            <p:cNvSpPr/>
            <p:nvPr/>
          </p:nvSpPr>
          <p:spPr>
            <a:xfrm>
              <a:off x="7709515" y="6302317"/>
              <a:ext cx="318022" cy="332381"/>
            </a:xfrm>
            <a:prstGeom prst="ellipse">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98" name="Rectangle 697">
              <a:extLst>
                <a:ext uri="{FF2B5EF4-FFF2-40B4-BE49-F238E27FC236}">
                  <a16:creationId xmlns:a16="http://schemas.microsoft.com/office/drawing/2014/main" id="{2DA34A7C-8A4B-3E08-026B-7C69257093AD}"/>
                </a:ext>
              </a:extLst>
            </p:cNvPr>
            <p:cNvSpPr/>
            <p:nvPr/>
          </p:nvSpPr>
          <p:spPr>
            <a:xfrm>
              <a:off x="5756287" y="3417822"/>
              <a:ext cx="318022" cy="33238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9" name="Oval 698">
              <a:extLst>
                <a:ext uri="{FF2B5EF4-FFF2-40B4-BE49-F238E27FC236}">
                  <a16:creationId xmlns:a16="http://schemas.microsoft.com/office/drawing/2014/main" id="{179A3A09-66D4-9E15-8742-BCE30D61BACC}"/>
                </a:ext>
              </a:extLst>
            </p:cNvPr>
            <p:cNvSpPr/>
            <p:nvPr/>
          </p:nvSpPr>
          <p:spPr>
            <a:xfrm>
              <a:off x="6888944" y="3883219"/>
              <a:ext cx="318022" cy="332381"/>
            </a:xfrm>
            <a:prstGeom prst="ellipse">
              <a:avLst/>
            </a:prstGeom>
            <a:solidFill>
              <a:schemeClr val="tx1">
                <a:lumMod val="75000"/>
                <a:lumOff val="25000"/>
              </a:schemeClr>
            </a:solidFill>
            <a:ln w="19050">
              <a:noFill/>
            </a:ln>
            <a:effectLst>
              <a:glow rad="127000">
                <a:srgbClr val="92D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00" name="Oval 699">
              <a:extLst>
                <a:ext uri="{FF2B5EF4-FFF2-40B4-BE49-F238E27FC236}">
                  <a16:creationId xmlns:a16="http://schemas.microsoft.com/office/drawing/2014/main" id="{F07824E2-25E2-9DA5-2A7F-35811A2E79E9}"/>
                </a:ext>
              </a:extLst>
            </p:cNvPr>
            <p:cNvSpPr/>
            <p:nvPr/>
          </p:nvSpPr>
          <p:spPr>
            <a:xfrm>
              <a:off x="10072785" y="4083876"/>
              <a:ext cx="318022" cy="332381"/>
            </a:xfrm>
            <a:prstGeom prst="ellipse">
              <a:avLst/>
            </a:prstGeom>
            <a:no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01" name="Oval 700">
              <a:extLst>
                <a:ext uri="{FF2B5EF4-FFF2-40B4-BE49-F238E27FC236}">
                  <a16:creationId xmlns:a16="http://schemas.microsoft.com/office/drawing/2014/main" id="{0D59C887-D54B-7F7D-72A5-E2420DD9D782}"/>
                </a:ext>
              </a:extLst>
            </p:cNvPr>
            <p:cNvSpPr/>
            <p:nvPr/>
          </p:nvSpPr>
          <p:spPr>
            <a:xfrm>
              <a:off x="9080557" y="4096704"/>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02" name="Rectangle 701">
              <a:extLst>
                <a:ext uri="{FF2B5EF4-FFF2-40B4-BE49-F238E27FC236}">
                  <a16:creationId xmlns:a16="http://schemas.microsoft.com/office/drawing/2014/main" id="{59CBAA12-1C81-7462-D842-10567351F44E}"/>
                </a:ext>
              </a:extLst>
            </p:cNvPr>
            <p:cNvSpPr/>
            <p:nvPr/>
          </p:nvSpPr>
          <p:spPr>
            <a:xfrm>
              <a:off x="9570311" y="4075203"/>
              <a:ext cx="318022" cy="332381"/>
            </a:xfrm>
            <a:prstGeom prst="rect">
              <a:avLst/>
            </a:prstGeom>
            <a:noFill/>
            <a:ln w="19050">
              <a:solidFill>
                <a:schemeClr val="tx1"/>
              </a:solidFill>
            </a:ln>
            <a:effectLst>
              <a:glow rad="38100">
                <a:srgbClr val="FF1A0B">
                  <a:alpha val="45882"/>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03" name="Oval 702">
              <a:extLst>
                <a:ext uri="{FF2B5EF4-FFF2-40B4-BE49-F238E27FC236}">
                  <a16:creationId xmlns:a16="http://schemas.microsoft.com/office/drawing/2014/main" id="{B78482B1-D93E-8057-17C1-15D49F29D52E}"/>
                </a:ext>
              </a:extLst>
            </p:cNvPr>
            <p:cNvSpPr/>
            <p:nvPr/>
          </p:nvSpPr>
          <p:spPr>
            <a:xfrm>
              <a:off x="10518016" y="4090793"/>
              <a:ext cx="318022" cy="332381"/>
            </a:xfrm>
            <a:prstGeom prst="ellipse">
              <a:avLst/>
            </a:prstGeom>
            <a:no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04" name="Oval 703">
              <a:extLst>
                <a:ext uri="{FF2B5EF4-FFF2-40B4-BE49-F238E27FC236}">
                  <a16:creationId xmlns:a16="http://schemas.microsoft.com/office/drawing/2014/main" id="{BC407CE8-B46A-3422-49B9-A3558C9A53B1}"/>
                </a:ext>
              </a:extLst>
            </p:cNvPr>
            <p:cNvSpPr/>
            <p:nvPr/>
          </p:nvSpPr>
          <p:spPr>
            <a:xfrm>
              <a:off x="11022122" y="4083876"/>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05" name="Oval 704">
              <a:extLst>
                <a:ext uri="{FF2B5EF4-FFF2-40B4-BE49-F238E27FC236}">
                  <a16:creationId xmlns:a16="http://schemas.microsoft.com/office/drawing/2014/main" id="{0610CDC8-A7FA-6D7A-743A-23AFC8B2EAFC}"/>
                </a:ext>
              </a:extLst>
            </p:cNvPr>
            <p:cNvSpPr/>
            <p:nvPr/>
          </p:nvSpPr>
          <p:spPr>
            <a:xfrm>
              <a:off x="9939216" y="3328766"/>
              <a:ext cx="318022" cy="332381"/>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215" name="TextBox 214">
            <a:extLst>
              <a:ext uri="{FF2B5EF4-FFF2-40B4-BE49-F238E27FC236}">
                <a16:creationId xmlns:a16="http://schemas.microsoft.com/office/drawing/2014/main" id="{64048A6C-29C0-15BB-786F-95AEE06DFA1E}"/>
              </a:ext>
            </a:extLst>
          </p:cNvPr>
          <p:cNvSpPr txBox="1"/>
          <p:nvPr/>
        </p:nvSpPr>
        <p:spPr>
          <a:xfrm>
            <a:off x="12541139" y="1023141"/>
            <a:ext cx="2513198" cy="1677295"/>
          </a:xfrm>
          <a:prstGeom prst="rect">
            <a:avLst/>
          </a:prstGeom>
          <a:noFill/>
        </p:spPr>
        <p:txBody>
          <a:bodyPr wrap="square" rtlCol="0">
            <a:spAutoFit/>
          </a:bodyPr>
          <a:lstStyle/>
          <a:p>
            <a:endParaRPr lang="en-US" dirty="0"/>
          </a:p>
          <a:p>
            <a:r>
              <a:rPr lang="en-US" dirty="0"/>
              <a:t>         -unaffected</a:t>
            </a:r>
          </a:p>
          <a:p>
            <a:endParaRPr lang="en-US" dirty="0"/>
          </a:p>
          <a:p>
            <a:r>
              <a:rPr lang="en-US" dirty="0"/>
              <a:t>         -affected</a:t>
            </a:r>
          </a:p>
          <a:p>
            <a:endParaRPr lang="en-US" dirty="0"/>
          </a:p>
          <a:p>
            <a:endParaRPr lang="en-US" dirty="0"/>
          </a:p>
        </p:txBody>
      </p:sp>
      <p:sp>
        <p:nvSpPr>
          <p:cNvPr id="214" name="Rectangle 213">
            <a:extLst>
              <a:ext uri="{FF2B5EF4-FFF2-40B4-BE49-F238E27FC236}">
                <a16:creationId xmlns:a16="http://schemas.microsoft.com/office/drawing/2014/main" id="{7A3EA1EA-C4AB-2DEA-FF52-AAA6C516756F}"/>
              </a:ext>
            </a:extLst>
          </p:cNvPr>
          <p:cNvSpPr/>
          <p:nvPr/>
        </p:nvSpPr>
        <p:spPr>
          <a:xfrm>
            <a:off x="12240816" y="1004081"/>
            <a:ext cx="2299185" cy="1428528"/>
          </a:xfrm>
          <a:prstGeom prst="rect">
            <a:avLst/>
          </a:prstGeom>
          <a:noFill/>
          <a:ln w="38100">
            <a:solidFill>
              <a:srgbClr val="839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769E3BB0-D5AC-87B2-5C7A-854E9E760919}"/>
              </a:ext>
            </a:extLst>
          </p:cNvPr>
          <p:cNvSpPr/>
          <p:nvPr/>
        </p:nvSpPr>
        <p:spPr>
          <a:xfrm>
            <a:off x="12444242" y="1294670"/>
            <a:ext cx="395814" cy="394073"/>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2"/>
          </a:p>
        </p:txBody>
      </p:sp>
      <p:sp>
        <p:nvSpPr>
          <p:cNvPr id="217" name="Oval 216">
            <a:extLst>
              <a:ext uri="{FF2B5EF4-FFF2-40B4-BE49-F238E27FC236}">
                <a16:creationId xmlns:a16="http://schemas.microsoft.com/office/drawing/2014/main" id="{906D433D-FA68-33FC-E623-1C79AD3A1F1A}"/>
              </a:ext>
            </a:extLst>
          </p:cNvPr>
          <p:cNvSpPr/>
          <p:nvPr/>
        </p:nvSpPr>
        <p:spPr>
          <a:xfrm>
            <a:off x="12444242" y="1851473"/>
            <a:ext cx="395814" cy="394073"/>
          </a:xfrm>
          <a:prstGeom prst="ellipse">
            <a:avLst/>
          </a:prstGeom>
          <a:solidFill>
            <a:schemeClr val="bg1"/>
          </a:solid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2" dirty="0"/>
          </a:p>
        </p:txBody>
      </p:sp>
    </p:spTree>
    <p:extLst>
      <p:ext uri="{BB962C8B-B14F-4D97-AF65-F5344CB8AC3E}">
        <p14:creationId xmlns:p14="http://schemas.microsoft.com/office/powerpoint/2010/main" val="34667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BB83D6E-16FC-5B29-D480-C663FEF3A133}"/>
              </a:ext>
            </a:extLst>
          </p:cNvPr>
          <p:cNvGrpSpPr/>
          <p:nvPr/>
        </p:nvGrpSpPr>
        <p:grpSpPr>
          <a:xfrm>
            <a:off x="165708" y="2867978"/>
            <a:ext cx="6268077" cy="3700177"/>
            <a:chOff x="7074708" y="629955"/>
            <a:chExt cx="7007059" cy="4026263"/>
          </a:xfrm>
        </p:grpSpPr>
        <p:pic>
          <p:nvPicPr>
            <p:cNvPr id="7" name="Picture 6" descr="Chart, scatter chart&#10;&#10;Description automatically generated">
              <a:extLst>
                <a:ext uri="{FF2B5EF4-FFF2-40B4-BE49-F238E27FC236}">
                  <a16:creationId xmlns:a16="http://schemas.microsoft.com/office/drawing/2014/main" id="{633A1B87-7546-9852-F788-05C55C3792B8}"/>
                </a:ext>
              </a:extLst>
            </p:cNvPr>
            <p:cNvPicPr>
              <a:picLocks noChangeAspect="1"/>
            </p:cNvPicPr>
            <p:nvPr/>
          </p:nvPicPr>
          <p:blipFill>
            <a:blip r:embed="rId3"/>
            <a:stretch>
              <a:fillRect/>
            </a:stretch>
          </p:blipFill>
          <p:spPr>
            <a:xfrm>
              <a:off x="7074708" y="707439"/>
              <a:ext cx="7007059" cy="3948779"/>
            </a:xfrm>
            <a:prstGeom prst="rect">
              <a:avLst/>
            </a:prstGeom>
            <a:ln w="12700">
              <a:solidFill>
                <a:schemeClr val="tx1"/>
              </a:solidFill>
            </a:ln>
          </p:spPr>
        </p:pic>
        <p:sp>
          <p:nvSpPr>
            <p:cNvPr id="2" name="Rectangle 1">
              <a:extLst>
                <a:ext uri="{FF2B5EF4-FFF2-40B4-BE49-F238E27FC236}">
                  <a16:creationId xmlns:a16="http://schemas.microsoft.com/office/drawing/2014/main" id="{2DA0DEE1-D7EB-D6BA-E238-2A1EE1A1993E}"/>
                </a:ext>
              </a:extLst>
            </p:cNvPr>
            <p:cNvSpPr/>
            <p:nvPr/>
          </p:nvSpPr>
          <p:spPr>
            <a:xfrm>
              <a:off x="9629816" y="4337061"/>
              <a:ext cx="1896842" cy="31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Chromosome</a:t>
              </a:r>
            </a:p>
          </p:txBody>
        </p:sp>
        <p:pic>
          <p:nvPicPr>
            <p:cNvPr id="9" name="Picture 8" descr="A picture containing circle&#10;&#10;Description automatically generated">
              <a:extLst>
                <a:ext uri="{FF2B5EF4-FFF2-40B4-BE49-F238E27FC236}">
                  <a16:creationId xmlns:a16="http://schemas.microsoft.com/office/drawing/2014/main" id="{E8B62A58-AD1D-0FC7-91B0-F5C6F67681A7}"/>
                </a:ext>
              </a:extLst>
            </p:cNvPr>
            <p:cNvPicPr>
              <a:picLocks noChangeAspect="1"/>
            </p:cNvPicPr>
            <p:nvPr/>
          </p:nvPicPr>
          <p:blipFill>
            <a:blip r:embed="rId4"/>
            <a:stretch>
              <a:fillRect/>
            </a:stretch>
          </p:blipFill>
          <p:spPr>
            <a:xfrm>
              <a:off x="7074708" y="2028510"/>
              <a:ext cx="340307" cy="1101551"/>
            </a:xfrm>
            <a:prstGeom prst="rect">
              <a:avLst/>
            </a:prstGeom>
          </p:spPr>
        </p:pic>
        <p:sp>
          <p:nvSpPr>
            <p:cNvPr id="10" name="Rectangle 9">
              <a:extLst>
                <a:ext uri="{FF2B5EF4-FFF2-40B4-BE49-F238E27FC236}">
                  <a16:creationId xmlns:a16="http://schemas.microsoft.com/office/drawing/2014/main" id="{B36DF8AB-888F-D4CD-21D9-37BBF600943D}"/>
                </a:ext>
              </a:extLst>
            </p:cNvPr>
            <p:cNvSpPr/>
            <p:nvPr/>
          </p:nvSpPr>
          <p:spPr>
            <a:xfrm>
              <a:off x="8480496" y="707439"/>
              <a:ext cx="4195482" cy="6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B34EBFD-C417-4453-2E3C-46DF9406A079}"/>
                </a:ext>
              </a:extLst>
            </p:cNvPr>
            <p:cNvCxnSpPr/>
            <p:nvPr/>
          </p:nvCxnSpPr>
          <p:spPr>
            <a:xfrm>
              <a:off x="8480496" y="1139588"/>
              <a:ext cx="0" cy="53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54CA94-4E25-16A0-92A7-FA663C25AB7A}"/>
                </a:ext>
              </a:extLst>
            </p:cNvPr>
            <p:cNvSpPr txBox="1"/>
            <p:nvPr/>
          </p:nvSpPr>
          <p:spPr>
            <a:xfrm>
              <a:off x="8065827" y="771099"/>
              <a:ext cx="846161" cy="369332"/>
            </a:xfrm>
            <a:prstGeom prst="rect">
              <a:avLst/>
            </a:prstGeom>
            <a:noFill/>
          </p:spPr>
          <p:txBody>
            <a:bodyPr wrap="square" rtlCol="0">
              <a:spAutoFit/>
            </a:bodyPr>
            <a:lstStyle/>
            <a:p>
              <a:r>
                <a:rPr lang="en-US" dirty="0"/>
                <a:t>Chr 3</a:t>
              </a:r>
            </a:p>
          </p:txBody>
        </p:sp>
        <p:cxnSp>
          <p:nvCxnSpPr>
            <p:cNvPr id="14" name="Straight Arrow Connector 13">
              <a:extLst>
                <a:ext uri="{FF2B5EF4-FFF2-40B4-BE49-F238E27FC236}">
                  <a16:creationId xmlns:a16="http://schemas.microsoft.com/office/drawing/2014/main" id="{753D2EB1-7B58-7B37-BAB8-33A3431F0E80}"/>
                </a:ext>
              </a:extLst>
            </p:cNvPr>
            <p:cNvCxnSpPr/>
            <p:nvPr/>
          </p:nvCxnSpPr>
          <p:spPr>
            <a:xfrm>
              <a:off x="9363052" y="989346"/>
              <a:ext cx="0" cy="53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44D3CA-8F5A-646C-5D0B-15F02F7128E6}"/>
                </a:ext>
              </a:extLst>
            </p:cNvPr>
            <p:cNvSpPr txBox="1"/>
            <p:nvPr/>
          </p:nvSpPr>
          <p:spPr>
            <a:xfrm>
              <a:off x="8939971" y="629955"/>
              <a:ext cx="846161" cy="369332"/>
            </a:xfrm>
            <a:prstGeom prst="rect">
              <a:avLst/>
            </a:prstGeom>
            <a:noFill/>
          </p:spPr>
          <p:txBody>
            <a:bodyPr wrap="square" rtlCol="0">
              <a:spAutoFit/>
            </a:bodyPr>
            <a:lstStyle/>
            <a:p>
              <a:r>
                <a:rPr lang="en-US" dirty="0"/>
                <a:t>Chr 7</a:t>
              </a:r>
            </a:p>
          </p:txBody>
        </p:sp>
        <p:cxnSp>
          <p:nvCxnSpPr>
            <p:cNvPr id="16" name="Straight Arrow Connector 15">
              <a:extLst>
                <a:ext uri="{FF2B5EF4-FFF2-40B4-BE49-F238E27FC236}">
                  <a16:creationId xmlns:a16="http://schemas.microsoft.com/office/drawing/2014/main" id="{ECCD2452-BEB6-CFF9-0D14-B88E845E9D8E}"/>
                </a:ext>
              </a:extLst>
            </p:cNvPr>
            <p:cNvCxnSpPr/>
            <p:nvPr/>
          </p:nvCxnSpPr>
          <p:spPr>
            <a:xfrm>
              <a:off x="11676287" y="1250812"/>
              <a:ext cx="0" cy="53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9415C5-615D-97B9-9423-5E01CF40A189}"/>
                </a:ext>
              </a:extLst>
            </p:cNvPr>
            <p:cNvSpPr txBox="1"/>
            <p:nvPr/>
          </p:nvSpPr>
          <p:spPr>
            <a:xfrm>
              <a:off x="11124779" y="908870"/>
              <a:ext cx="1103017" cy="401880"/>
            </a:xfrm>
            <a:prstGeom prst="rect">
              <a:avLst/>
            </a:prstGeom>
            <a:noFill/>
          </p:spPr>
          <p:txBody>
            <a:bodyPr wrap="square" rtlCol="0">
              <a:spAutoFit/>
            </a:bodyPr>
            <a:lstStyle/>
            <a:p>
              <a:r>
                <a:rPr lang="en-US" dirty="0"/>
                <a:t>Chr 19</a:t>
              </a:r>
            </a:p>
          </p:txBody>
        </p:sp>
        <p:cxnSp>
          <p:nvCxnSpPr>
            <p:cNvPr id="18" name="Straight Arrow Connector 17">
              <a:extLst>
                <a:ext uri="{FF2B5EF4-FFF2-40B4-BE49-F238E27FC236}">
                  <a16:creationId xmlns:a16="http://schemas.microsoft.com/office/drawing/2014/main" id="{8BBAF743-9072-D4E1-EA3A-B37A9AF3A586}"/>
                </a:ext>
              </a:extLst>
            </p:cNvPr>
            <p:cNvCxnSpPr/>
            <p:nvPr/>
          </p:nvCxnSpPr>
          <p:spPr>
            <a:xfrm>
              <a:off x="12258592" y="981268"/>
              <a:ext cx="0" cy="53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1422FAD-5F8C-CD0E-78FD-B12A724899BD}"/>
                </a:ext>
              </a:extLst>
            </p:cNvPr>
            <p:cNvSpPr txBox="1"/>
            <p:nvPr/>
          </p:nvSpPr>
          <p:spPr>
            <a:xfrm>
              <a:off x="11829817" y="629955"/>
              <a:ext cx="1103017" cy="401880"/>
            </a:xfrm>
            <a:prstGeom prst="rect">
              <a:avLst/>
            </a:prstGeom>
            <a:noFill/>
          </p:spPr>
          <p:txBody>
            <a:bodyPr wrap="square" rtlCol="0">
              <a:spAutoFit/>
            </a:bodyPr>
            <a:lstStyle/>
            <a:p>
              <a:r>
                <a:rPr lang="en-US" dirty="0"/>
                <a:t>Chr 24</a:t>
              </a:r>
            </a:p>
          </p:txBody>
        </p:sp>
      </p:grpSp>
      <p:sp>
        <p:nvSpPr>
          <p:cNvPr id="20" name="Title 7">
            <a:extLst>
              <a:ext uri="{FF2B5EF4-FFF2-40B4-BE49-F238E27FC236}">
                <a16:creationId xmlns:a16="http://schemas.microsoft.com/office/drawing/2014/main" id="{B57FA45D-2F2E-7A7C-622A-DD749AFD74AC}"/>
              </a:ext>
            </a:extLst>
          </p:cNvPr>
          <p:cNvSpPr>
            <a:spLocks noGrp="1"/>
          </p:cNvSpPr>
          <p:nvPr>
            <p:ph type="title"/>
          </p:nvPr>
        </p:nvSpPr>
        <p:spPr>
          <a:xfrm>
            <a:off x="751671" y="2233461"/>
            <a:ext cx="5027108" cy="657134"/>
          </a:xfrm>
          <a:ln w="12700"/>
        </p:spPr>
        <p:txBody>
          <a:bodyPr>
            <a:noAutofit/>
          </a:bodyPr>
          <a:lstStyle/>
          <a:p>
            <a:r>
              <a:rPr lang="en-US" sz="2000" dirty="0"/>
              <a:t>2 cases, 35 related controls</a:t>
            </a:r>
            <a:br>
              <a:rPr lang="en-US" sz="2000" dirty="0"/>
            </a:br>
            <a:r>
              <a:rPr lang="en-US" sz="2000" dirty="0"/>
              <a:t>Allele Frequency =1 in cases</a:t>
            </a:r>
          </a:p>
        </p:txBody>
      </p:sp>
      <p:sp>
        <p:nvSpPr>
          <p:cNvPr id="22" name="Title 7">
            <a:extLst>
              <a:ext uri="{FF2B5EF4-FFF2-40B4-BE49-F238E27FC236}">
                <a16:creationId xmlns:a16="http://schemas.microsoft.com/office/drawing/2014/main" id="{446F8538-9A58-28A8-F3D1-2FD91DB353F3}"/>
              </a:ext>
            </a:extLst>
          </p:cNvPr>
          <p:cNvSpPr txBox="1">
            <a:spLocks/>
          </p:cNvSpPr>
          <p:nvPr/>
        </p:nvSpPr>
        <p:spPr>
          <a:xfrm>
            <a:off x="1973630" y="136267"/>
            <a:ext cx="10735468" cy="802656"/>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87643" rtl="0" eaLnBrk="1" latinLnBrk="0" hangingPunct="1">
              <a:lnSpc>
                <a:spcPct val="90000"/>
              </a:lnSpc>
              <a:spcBef>
                <a:spcPct val="0"/>
              </a:spcBef>
              <a:buNone/>
              <a:defRPr sz="3024" kern="1200" cap="all" spc="216" baseline="0">
                <a:solidFill>
                  <a:schemeClr val="tx1">
                    <a:lumMod val="85000"/>
                    <a:lumOff val="15000"/>
                  </a:schemeClr>
                </a:solidFill>
                <a:latin typeface="+mj-lt"/>
                <a:ea typeface="+mj-ea"/>
                <a:cs typeface="+mj-cs"/>
              </a:defRPr>
            </a:lvl1pPr>
          </a:lstStyle>
          <a:p>
            <a:r>
              <a:rPr lang="en-US" sz="3000" dirty="0"/>
              <a:t>genome wide association study</a:t>
            </a:r>
          </a:p>
          <a:p>
            <a:r>
              <a:rPr lang="en-US" sz="3000" dirty="0"/>
              <a:t>AND runs OF homozygosity</a:t>
            </a:r>
          </a:p>
        </p:txBody>
      </p:sp>
      <p:grpSp>
        <p:nvGrpSpPr>
          <p:cNvPr id="25" name="Group 24">
            <a:extLst>
              <a:ext uri="{FF2B5EF4-FFF2-40B4-BE49-F238E27FC236}">
                <a16:creationId xmlns:a16="http://schemas.microsoft.com/office/drawing/2014/main" id="{F43576BB-CEB4-1379-E2F5-4E2A6BAE10A3}"/>
              </a:ext>
            </a:extLst>
          </p:cNvPr>
          <p:cNvGrpSpPr/>
          <p:nvPr/>
        </p:nvGrpSpPr>
        <p:grpSpPr>
          <a:xfrm>
            <a:off x="6557194" y="1434353"/>
            <a:ext cx="7793736" cy="5647764"/>
            <a:chOff x="0" y="0"/>
            <a:chExt cx="13567584" cy="7355840"/>
          </a:xfrm>
        </p:grpSpPr>
        <p:pic>
          <p:nvPicPr>
            <p:cNvPr id="26" name="Picture 25" descr="Timeline&#10;&#10;Description automatically generated">
              <a:extLst>
                <a:ext uri="{FF2B5EF4-FFF2-40B4-BE49-F238E27FC236}">
                  <a16:creationId xmlns:a16="http://schemas.microsoft.com/office/drawing/2014/main" id="{9D8330D5-5FEF-8C30-919B-B609FE461F73}"/>
                </a:ext>
              </a:extLst>
            </p:cNvPr>
            <p:cNvPicPr>
              <a:picLocks noChangeAspect="1"/>
            </p:cNvPicPr>
            <p:nvPr/>
          </p:nvPicPr>
          <p:blipFill rotWithShape="1">
            <a:blip r:embed="rId5"/>
            <a:srcRect t="3448" b="8684"/>
            <a:stretch/>
          </p:blipFill>
          <p:spPr>
            <a:xfrm>
              <a:off x="0" y="0"/>
              <a:ext cx="13567584" cy="7355840"/>
            </a:xfrm>
            <a:prstGeom prst="rect">
              <a:avLst/>
            </a:prstGeom>
            <a:ln w="12700">
              <a:solidFill>
                <a:schemeClr val="tx1"/>
              </a:solidFill>
            </a:ln>
          </p:spPr>
        </p:pic>
        <p:cxnSp>
          <p:nvCxnSpPr>
            <p:cNvPr id="27" name="Straight Arrow Connector 26">
              <a:extLst>
                <a:ext uri="{FF2B5EF4-FFF2-40B4-BE49-F238E27FC236}">
                  <a16:creationId xmlns:a16="http://schemas.microsoft.com/office/drawing/2014/main" id="{52E181D5-8F64-AA32-7DE5-B388839D5354}"/>
                </a:ext>
              </a:extLst>
            </p:cNvPr>
            <p:cNvCxnSpPr>
              <a:cxnSpLocks/>
            </p:cNvCxnSpPr>
            <p:nvPr/>
          </p:nvCxnSpPr>
          <p:spPr>
            <a:xfrm flipH="1">
              <a:off x="9212139" y="1364119"/>
              <a:ext cx="2249392" cy="0"/>
            </a:xfrm>
            <a:prstGeom prst="straightConnector1">
              <a:avLst/>
            </a:prstGeom>
            <a:ln w="412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319FEC3F-0D73-EDC9-FA83-94F11423E433}"/>
                </a:ext>
              </a:extLst>
            </p:cNvPr>
            <p:cNvCxnSpPr>
              <a:cxnSpLocks/>
            </p:cNvCxnSpPr>
            <p:nvPr/>
          </p:nvCxnSpPr>
          <p:spPr>
            <a:xfrm flipH="1">
              <a:off x="6492240" y="3621024"/>
              <a:ext cx="2249392" cy="0"/>
            </a:xfrm>
            <a:prstGeom prst="straightConnector1">
              <a:avLst/>
            </a:prstGeom>
            <a:ln w="412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0F69697A-456D-56E2-6839-22E2E8C21C85}"/>
                </a:ext>
              </a:extLst>
            </p:cNvPr>
            <p:cNvCxnSpPr>
              <a:cxnSpLocks/>
            </p:cNvCxnSpPr>
            <p:nvPr/>
          </p:nvCxnSpPr>
          <p:spPr>
            <a:xfrm flipH="1">
              <a:off x="5935192" y="4577465"/>
              <a:ext cx="2249392" cy="0"/>
            </a:xfrm>
            <a:prstGeom prst="straightConnector1">
              <a:avLst/>
            </a:prstGeom>
            <a:ln w="412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0" name="Picture 29" descr="Text&#10;&#10;Description automatically generated">
              <a:extLst>
                <a:ext uri="{FF2B5EF4-FFF2-40B4-BE49-F238E27FC236}">
                  <a16:creationId xmlns:a16="http://schemas.microsoft.com/office/drawing/2014/main" id="{823FD2F0-2D5A-5E18-2CBD-53E7C3BEB526}"/>
                </a:ext>
              </a:extLst>
            </p:cNvPr>
            <p:cNvPicPr>
              <a:picLocks noChangeAspect="1"/>
            </p:cNvPicPr>
            <p:nvPr/>
          </p:nvPicPr>
          <p:blipFill rotWithShape="1">
            <a:blip r:embed="rId6"/>
            <a:srcRect l="1266" r="2076" b="11049"/>
            <a:stretch/>
          </p:blipFill>
          <p:spPr>
            <a:xfrm>
              <a:off x="7616935" y="6009997"/>
              <a:ext cx="5799839" cy="916451"/>
            </a:xfrm>
            <a:prstGeom prst="rect">
              <a:avLst/>
            </a:prstGeom>
            <a:ln w="12700">
              <a:solidFill>
                <a:schemeClr val="tx1"/>
              </a:solidFill>
            </a:ln>
          </p:spPr>
        </p:pic>
        <p:sp>
          <p:nvSpPr>
            <p:cNvPr id="31" name="TextBox 30">
              <a:extLst>
                <a:ext uri="{FF2B5EF4-FFF2-40B4-BE49-F238E27FC236}">
                  <a16:creationId xmlns:a16="http://schemas.microsoft.com/office/drawing/2014/main" id="{68E4C88E-B931-6DD0-5DC1-07B871FC4AB1}"/>
                </a:ext>
              </a:extLst>
            </p:cNvPr>
            <p:cNvSpPr txBox="1"/>
            <p:nvPr/>
          </p:nvSpPr>
          <p:spPr>
            <a:xfrm>
              <a:off x="11461531" y="1133287"/>
              <a:ext cx="1955243" cy="601288"/>
            </a:xfrm>
            <a:prstGeom prst="rect">
              <a:avLst/>
            </a:prstGeom>
            <a:noFill/>
          </p:spPr>
          <p:txBody>
            <a:bodyPr wrap="square" rtlCol="0">
              <a:spAutoFit/>
            </a:bodyPr>
            <a:lstStyle/>
            <a:p>
              <a:r>
                <a:rPr lang="en-US" sz="2400" dirty="0"/>
                <a:t>Chr 7</a:t>
              </a:r>
            </a:p>
          </p:txBody>
        </p:sp>
        <p:sp>
          <p:nvSpPr>
            <p:cNvPr id="32" name="TextBox 31">
              <a:extLst>
                <a:ext uri="{FF2B5EF4-FFF2-40B4-BE49-F238E27FC236}">
                  <a16:creationId xmlns:a16="http://schemas.microsoft.com/office/drawing/2014/main" id="{469ADF5B-E69C-AE1E-8537-5F4B84C45C82}"/>
                </a:ext>
              </a:extLst>
            </p:cNvPr>
            <p:cNvSpPr txBox="1"/>
            <p:nvPr/>
          </p:nvSpPr>
          <p:spPr>
            <a:xfrm>
              <a:off x="8741632" y="3390193"/>
              <a:ext cx="2249392" cy="601288"/>
            </a:xfrm>
            <a:prstGeom prst="rect">
              <a:avLst/>
            </a:prstGeom>
            <a:noFill/>
          </p:spPr>
          <p:txBody>
            <a:bodyPr wrap="square" rtlCol="0">
              <a:spAutoFit/>
            </a:bodyPr>
            <a:lstStyle/>
            <a:p>
              <a:r>
                <a:rPr lang="en-US" sz="2400" dirty="0"/>
                <a:t>Chr 19</a:t>
              </a:r>
            </a:p>
          </p:txBody>
        </p:sp>
        <p:sp>
          <p:nvSpPr>
            <p:cNvPr id="33" name="TextBox 32">
              <a:extLst>
                <a:ext uri="{FF2B5EF4-FFF2-40B4-BE49-F238E27FC236}">
                  <a16:creationId xmlns:a16="http://schemas.microsoft.com/office/drawing/2014/main" id="{8070F258-E402-50A5-1736-90DF02EC5CE1}"/>
                </a:ext>
              </a:extLst>
            </p:cNvPr>
            <p:cNvSpPr txBox="1"/>
            <p:nvPr/>
          </p:nvSpPr>
          <p:spPr>
            <a:xfrm>
              <a:off x="8184584" y="4276821"/>
              <a:ext cx="2249392" cy="601288"/>
            </a:xfrm>
            <a:prstGeom prst="rect">
              <a:avLst/>
            </a:prstGeom>
            <a:noFill/>
          </p:spPr>
          <p:txBody>
            <a:bodyPr wrap="square" rtlCol="0">
              <a:spAutoFit/>
            </a:bodyPr>
            <a:lstStyle/>
            <a:p>
              <a:r>
                <a:rPr lang="en-US" sz="2400" dirty="0"/>
                <a:t>Chr 24</a:t>
              </a:r>
            </a:p>
          </p:txBody>
        </p:sp>
      </p:grpSp>
    </p:spTree>
    <p:extLst>
      <p:ext uri="{BB962C8B-B14F-4D97-AF65-F5344CB8AC3E}">
        <p14:creationId xmlns:p14="http://schemas.microsoft.com/office/powerpoint/2010/main" val="196559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258B9-9EFC-FD89-B33D-B9C86BFB0814}"/>
              </a:ext>
            </a:extLst>
          </p:cNvPr>
          <p:cNvSpPr>
            <a:spLocks noGrp="1"/>
          </p:cNvSpPr>
          <p:nvPr>
            <p:ph type="title"/>
          </p:nvPr>
        </p:nvSpPr>
        <p:spPr>
          <a:xfrm>
            <a:off x="2677363" y="348608"/>
            <a:ext cx="9275674" cy="1283928"/>
          </a:xfrm>
        </p:spPr>
        <p:txBody>
          <a:bodyPr/>
          <a:lstStyle/>
          <a:p>
            <a:r>
              <a:rPr lang="en-US" dirty="0"/>
              <a:t>Whole Genome Sequencing</a:t>
            </a:r>
          </a:p>
        </p:txBody>
      </p:sp>
      <p:graphicFrame>
        <p:nvGraphicFramePr>
          <p:cNvPr id="9" name="Diagram 8">
            <a:extLst>
              <a:ext uri="{FF2B5EF4-FFF2-40B4-BE49-F238E27FC236}">
                <a16:creationId xmlns:a16="http://schemas.microsoft.com/office/drawing/2014/main" id="{4DE6601A-ABB8-68C8-F8A2-1B11C4812015}"/>
              </a:ext>
            </a:extLst>
          </p:cNvPr>
          <p:cNvGraphicFramePr/>
          <p:nvPr>
            <p:extLst>
              <p:ext uri="{D42A27DB-BD31-4B8C-83A1-F6EECF244321}">
                <p14:modId xmlns:p14="http://schemas.microsoft.com/office/powerpoint/2010/main" val="2582469723"/>
              </p:ext>
            </p:extLst>
          </p:nvPr>
        </p:nvGraphicFramePr>
        <p:xfrm>
          <a:off x="3128010" y="2101406"/>
          <a:ext cx="8374380" cy="5305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a:extLst>
              <a:ext uri="{FF2B5EF4-FFF2-40B4-BE49-F238E27FC236}">
                <a16:creationId xmlns:a16="http://schemas.microsoft.com/office/drawing/2014/main" id="{0AF63E7F-2135-02B4-F75D-7CDB96987713}"/>
              </a:ext>
            </a:extLst>
          </p:cNvPr>
          <p:cNvSpPr/>
          <p:nvPr/>
        </p:nvSpPr>
        <p:spPr>
          <a:xfrm>
            <a:off x="238880" y="2353476"/>
            <a:ext cx="5296276" cy="1283928"/>
          </a:xfrm>
          <a:prstGeom prst="roundRect">
            <a:avLst/>
          </a:prstGeom>
          <a:solidFill>
            <a:schemeClr val="bg1"/>
          </a:solidFill>
          <a:ln w="28575">
            <a:solidFill>
              <a:srgbClr val="8C9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rPr>
              <a:t>129 Dogs</a:t>
            </a:r>
          </a:p>
          <a:p>
            <a:pPr marL="342900" indent="-342900">
              <a:buFont typeface="Arial" panose="020B0604020202020204" pitchFamily="34" charset="0"/>
              <a:buChar char="•"/>
            </a:pPr>
            <a:r>
              <a:rPr lang="en-US" sz="2400" dirty="0">
                <a:solidFill>
                  <a:schemeClr val="tx1"/>
                </a:solidFill>
              </a:rPr>
              <a:t>Aligned to reference genome </a:t>
            </a:r>
            <a:r>
              <a:rPr lang="en-US" sz="2400" dirty="0" err="1">
                <a:solidFill>
                  <a:schemeClr val="tx1"/>
                </a:solidFill>
              </a:rPr>
              <a:t>Mishka</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All variants </a:t>
            </a:r>
          </a:p>
        </p:txBody>
      </p:sp>
      <p:sp>
        <p:nvSpPr>
          <p:cNvPr id="15" name="Rounded Rectangle 14">
            <a:extLst>
              <a:ext uri="{FF2B5EF4-FFF2-40B4-BE49-F238E27FC236}">
                <a16:creationId xmlns:a16="http://schemas.microsoft.com/office/drawing/2014/main" id="{F3765A41-B860-F5D4-C2FD-E13A914B2D34}"/>
              </a:ext>
            </a:extLst>
          </p:cNvPr>
          <p:cNvSpPr/>
          <p:nvPr/>
        </p:nvSpPr>
        <p:spPr>
          <a:xfrm>
            <a:off x="1465964" y="4455731"/>
            <a:ext cx="4438504" cy="562189"/>
          </a:xfrm>
          <a:prstGeom prst="roundRect">
            <a:avLst/>
          </a:prstGeom>
          <a:solidFill>
            <a:schemeClr val="bg1"/>
          </a:solidFill>
          <a:ln w="28575">
            <a:solidFill>
              <a:srgbClr val="8C9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rPr>
              <a:t>Protein Coding Variants</a:t>
            </a:r>
          </a:p>
        </p:txBody>
      </p:sp>
      <p:grpSp>
        <p:nvGrpSpPr>
          <p:cNvPr id="17" name="Group 16">
            <a:extLst>
              <a:ext uri="{FF2B5EF4-FFF2-40B4-BE49-F238E27FC236}">
                <a16:creationId xmlns:a16="http://schemas.microsoft.com/office/drawing/2014/main" id="{422CB2D3-3891-7C90-1CDE-7BA5A9038CF2}"/>
              </a:ext>
            </a:extLst>
          </p:cNvPr>
          <p:cNvGrpSpPr/>
          <p:nvPr/>
        </p:nvGrpSpPr>
        <p:grpSpPr>
          <a:xfrm>
            <a:off x="5904468" y="5638652"/>
            <a:ext cx="2791460" cy="1768623"/>
            <a:chOff x="2791460" y="3537246"/>
            <a:chExt cx="2791460" cy="1768623"/>
          </a:xfrm>
        </p:grpSpPr>
        <p:sp>
          <p:nvSpPr>
            <p:cNvPr id="18" name="Trapezoid 17">
              <a:extLst>
                <a:ext uri="{FF2B5EF4-FFF2-40B4-BE49-F238E27FC236}">
                  <a16:creationId xmlns:a16="http://schemas.microsoft.com/office/drawing/2014/main" id="{38802D9A-6201-51B5-D834-562EC1CF7A0C}"/>
                </a:ext>
              </a:extLst>
            </p:cNvPr>
            <p:cNvSpPr/>
            <p:nvPr/>
          </p:nvSpPr>
          <p:spPr>
            <a:xfrm rot="10800000">
              <a:off x="2791460" y="3537246"/>
              <a:ext cx="2791460" cy="1768623"/>
            </a:xfrm>
            <a:prstGeom prst="trapezoid">
              <a:avLst>
                <a:gd name="adj" fmla="val 78916"/>
              </a:avLst>
            </a:prstGeom>
          </p:spPr>
          <p:style>
            <a:lnRef idx="2">
              <a:schemeClr val="lt1">
                <a:hueOff val="0"/>
                <a:satOff val="0"/>
                <a:lumOff val="0"/>
                <a:alphaOff val="0"/>
              </a:schemeClr>
            </a:lnRef>
            <a:fillRef idx="1">
              <a:schemeClr val="accent2">
                <a:shade val="80000"/>
                <a:hueOff val="33157"/>
                <a:satOff val="1658"/>
                <a:lumOff val="18751"/>
                <a:alphaOff val="0"/>
              </a:schemeClr>
            </a:fillRef>
            <a:effectRef idx="0">
              <a:schemeClr val="accent2">
                <a:shade val="80000"/>
                <a:hueOff val="33157"/>
                <a:satOff val="1658"/>
                <a:lumOff val="18751"/>
                <a:alphaOff val="0"/>
              </a:schemeClr>
            </a:effectRef>
            <a:fontRef idx="minor">
              <a:schemeClr val="lt1"/>
            </a:fontRef>
          </p:style>
        </p:sp>
        <p:sp>
          <p:nvSpPr>
            <p:cNvPr id="19" name="Trapezoid 4">
              <a:extLst>
                <a:ext uri="{FF2B5EF4-FFF2-40B4-BE49-F238E27FC236}">
                  <a16:creationId xmlns:a16="http://schemas.microsoft.com/office/drawing/2014/main" id="{D01BC70F-27CB-78C9-32F5-B58DB2BEEF76}"/>
                </a:ext>
              </a:extLst>
            </p:cNvPr>
            <p:cNvSpPr txBox="1"/>
            <p:nvPr/>
          </p:nvSpPr>
          <p:spPr>
            <a:xfrm>
              <a:off x="2791460" y="3537246"/>
              <a:ext cx="2791460" cy="1768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2</a:t>
              </a:r>
            </a:p>
          </p:txBody>
        </p:sp>
      </p:grpSp>
      <p:sp>
        <p:nvSpPr>
          <p:cNvPr id="16" name="Rounded Rectangle 15">
            <a:extLst>
              <a:ext uri="{FF2B5EF4-FFF2-40B4-BE49-F238E27FC236}">
                <a16:creationId xmlns:a16="http://schemas.microsoft.com/office/drawing/2014/main" id="{B26E5A65-B8E8-DBED-835F-FA17D7D11B5A}"/>
              </a:ext>
            </a:extLst>
          </p:cNvPr>
          <p:cNvSpPr/>
          <p:nvPr/>
        </p:nvSpPr>
        <p:spPr>
          <a:xfrm>
            <a:off x="1465964" y="5955660"/>
            <a:ext cx="5296276" cy="562189"/>
          </a:xfrm>
          <a:prstGeom prst="roundRect">
            <a:avLst/>
          </a:prstGeom>
          <a:solidFill>
            <a:schemeClr val="bg1"/>
          </a:solidFill>
          <a:ln w="28575">
            <a:solidFill>
              <a:srgbClr val="8C9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err="1">
                <a:solidFill>
                  <a:schemeClr val="tx1"/>
                </a:solidFill>
              </a:rPr>
              <a:t>WebGQT</a:t>
            </a:r>
            <a:r>
              <a:rPr lang="en-US" sz="2400" dirty="0">
                <a:solidFill>
                  <a:schemeClr val="tx1"/>
                </a:solidFill>
              </a:rPr>
              <a:t> recessive pedigree model </a:t>
            </a:r>
          </a:p>
        </p:txBody>
      </p:sp>
    </p:spTree>
    <p:extLst>
      <p:ext uri="{BB962C8B-B14F-4D97-AF65-F5344CB8AC3E}">
        <p14:creationId xmlns:p14="http://schemas.microsoft.com/office/powerpoint/2010/main" val="5981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9839FC-EE06-51EB-D2C6-721D2D94249F}"/>
              </a:ext>
            </a:extLst>
          </p:cNvPr>
          <p:cNvSpPr>
            <a:spLocks noGrp="1"/>
          </p:cNvSpPr>
          <p:nvPr>
            <p:ph type="title"/>
          </p:nvPr>
        </p:nvSpPr>
        <p:spPr>
          <a:xfrm>
            <a:off x="2252774" y="1075653"/>
            <a:ext cx="9275674" cy="1283928"/>
          </a:xfrm>
        </p:spPr>
        <p:txBody>
          <a:bodyPr/>
          <a:lstStyle/>
          <a:p>
            <a:r>
              <a:rPr lang="en-US" dirty="0" err="1"/>
              <a:t>Webgqt</a:t>
            </a:r>
            <a:r>
              <a:rPr lang="en-US" dirty="0"/>
              <a:t> Output</a:t>
            </a:r>
          </a:p>
        </p:txBody>
      </p:sp>
      <p:sp>
        <p:nvSpPr>
          <p:cNvPr id="15" name="TextBox 14">
            <a:extLst>
              <a:ext uri="{FF2B5EF4-FFF2-40B4-BE49-F238E27FC236}">
                <a16:creationId xmlns:a16="http://schemas.microsoft.com/office/drawing/2014/main" id="{3E2F7D81-0C1F-AD18-6488-B6831D83C642}"/>
              </a:ext>
            </a:extLst>
          </p:cNvPr>
          <p:cNvSpPr txBox="1"/>
          <p:nvPr/>
        </p:nvSpPr>
        <p:spPr>
          <a:xfrm>
            <a:off x="274366" y="2660717"/>
            <a:ext cx="1800974" cy="477054"/>
          </a:xfrm>
          <a:prstGeom prst="rect">
            <a:avLst/>
          </a:prstGeom>
          <a:noFill/>
        </p:spPr>
        <p:txBody>
          <a:bodyPr wrap="square" rtlCol="0">
            <a:spAutoFit/>
          </a:bodyPr>
          <a:lstStyle/>
          <a:p>
            <a:pPr algn="ctr"/>
            <a:r>
              <a:rPr lang="en-US" sz="2500" b="1" u="sng" dirty="0"/>
              <a:t>Affected</a:t>
            </a:r>
          </a:p>
        </p:txBody>
      </p:sp>
      <p:sp>
        <p:nvSpPr>
          <p:cNvPr id="16" name="TextBox 15">
            <a:extLst>
              <a:ext uri="{FF2B5EF4-FFF2-40B4-BE49-F238E27FC236}">
                <a16:creationId xmlns:a16="http://schemas.microsoft.com/office/drawing/2014/main" id="{EB3C673C-8B9E-0A11-BEB3-5DADC56EEB7B}"/>
              </a:ext>
            </a:extLst>
          </p:cNvPr>
          <p:cNvSpPr txBox="1"/>
          <p:nvPr/>
        </p:nvSpPr>
        <p:spPr>
          <a:xfrm>
            <a:off x="2252774" y="2660717"/>
            <a:ext cx="1456841" cy="477054"/>
          </a:xfrm>
          <a:prstGeom prst="rect">
            <a:avLst/>
          </a:prstGeom>
          <a:noFill/>
        </p:spPr>
        <p:txBody>
          <a:bodyPr wrap="square" rtlCol="0">
            <a:spAutoFit/>
          </a:bodyPr>
          <a:lstStyle/>
          <a:p>
            <a:pPr algn="ctr"/>
            <a:r>
              <a:rPr lang="en-US" sz="2500" b="1" u="sng" dirty="0"/>
              <a:t>Parent</a:t>
            </a:r>
          </a:p>
        </p:txBody>
      </p:sp>
      <p:sp>
        <p:nvSpPr>
          <p:cNvPr id="17" name="TextBox 16">
            <a:extLst>
              <a:ext uri="{FF2B5EF4-FFF2-40B4-BE49-F238E27FC236}">
                <a16:creationId xmlns:a16="http://schemas.microsoft.com/office/drawing/2014/main" id="{E1A328DA-B908-5962-3731-EF9C29FF019B}"/>
              </a:ext>
            </a:extLst>
          </p:cNvPr>
          <p:cNvSpPr txBox="1"/>
          <p:nvPr/>
        </p:nvSpPr>
        <p:spPr>
          <a:xfrm>
            <a:off x="3887049" y="2660717"/>
            <a:ext cx="2174929" cy="477054"/>
          </a:xfrm>
          <a:prstGeom prst="rect">
            <a:avLst/>
          </a:prstGeom>
          <a:noFill/>
        </p:spPr>
        <p:txBody>
          <a:bodyPr wrap="square" rtlCol="0">
            <a:spAutoFit/>
          </a:bodyPr>
          <a:lstStyle/>
          <a:p>
            <a:pPr algn="ctr"/>
            <a:r>
              <a:rPr lang="en-US" sz="2500" b="1" u="sng" dirty="0"/>
              <a:t>Grandparent</a:t>
            </a:r>
          </a:p>
        </p:txBody>
      </p:sp>
      <p:graphicFrame>
        <p:nvGraphicFramePr>
          <p:cNvPr id="2" name="Table 2">
            <a:extLst>
              <a:ext uri="{FF2B5EF4-FFF2-40B4-BE49-F238E27FC236}">
                <a16:creationId xmlns:a16="http://schemas.microsoft.com/office/drawing/2014/main" id="{34D7A1E7-A0F1-5345-1E80-75FCCF6D1512}"/>
              </a:ext>
            </a:extLst>
          </p:cNvPr>
          <p:cNvGraphicFramePr>
            <a:graphicFrameLocks noGrp="1"/>
          </p:cNvGraphicFramePr>
          <p:nvPr>
            <p:extLst>
              <p:ext uri="{D42A27DB-BD31-4B8C-83A1-F6EECF244321}">
                <p14:modId xmlns:p14="http://schemas.microsoft.com/office/powerpoint/2010/main" val="2517849627"/>
              </p:ext>
            </p:extLst>
          </p:nvPr>
        </p:nvGraphicFramePr>
        <p:xfrm>
          <a:off x="462535" y="3180427"/>
          <a:ext cx="13705330" cy="1371600"/>
        </p:xfrm>
        <a:graphic>
          <a:graphicData uri="http://schemas.openxmlformats.org/drawingml/2006/table">
            <a:tbl>
              <a:tblPr firstRow="1" bandRow="1">
                <a:tableStyleId>{9DCAF9ED-07DC-4A11-8D7F-57B35C25682E}</a:tableStyleId>
              </a:tblPr>
              <a:tblGrid>
                <a:gridCol w="1957904">
                  <a:extLst>
                    <a:ext uri="{9D8B030D-6E8A-4147-A177-3AD203B41FA5}">
                      <a16:colId xmlns:a16="http://schemas.microsoft.com/office/drawing/2014/main" val="522275743"/>
                    </a:ext>
                  </a:extLst>
                </a:gridCol>
                <a:gridCol w="1957904">
                  <a:extLst>
                    <a:ext uri="{9D8B030D-6E8A-4147-A177-3AD203B41FA5}">
                      <a16:colId xmlns:a16="http://schemas.microsoft.com/office/drawing/2014/main" val="3957394940"/>
                    </a:ext>
                  </a:extLst>
                </a:gridCol>
                <a:gridCol w="1957904">
                  <a:extLst>
                    <a:ext uri="{9D8B030D-6E8A-4147-A177-3AD203B41FA5}">
                      <a16:colId xmlns:a16="http://schemas.microsoft.com/office/drawing/2014/main" val="2926157067"/>
                    </a:ext>
                  </a:extLst>
                </a:gridCol>
                <a:gridCol w="1957904">
                  <a:extLst>
                    <a:ext uri="{9D8B030D-6E8A-4147-A177-3AD203B41FA5}">
                      <a16:colId xmlns:a16="http://schemas.microsoft.com/office/drawing/2014/main" val="3904238096"/>
                    </a:ext>
                  </a:extLst>
                </a:gridCol>
                <a:gridCol w="1862902">
                  <a:extLst>
                    <a:ext uri="{9D8B030D-6E8A-4147-A177-3AD203B41FA5}">
                      <a16:colId xmlns:a16="http://schemas.microsoft.com/office/drawing/2014/main" val="3028842976"/>
                    </a:ext>
                  </a:extLst>
                </a:gridCol>
                <a:gridCol w="2420961">
                  <a:extLst>
                    <a:ext uri="{9D8B030D-6E8A-4147-A177-3AD203B41FA5}">
                      <a16:colId xmlns:a16="http://schemas.microsoft.com/office/drawing/2014/main" val="687439622"/>
                    </a:ext>
                  </a:extLst>
                </a:gridCol>
                <a:gridCol w="1589851">
                  <a:extLst>
                    <a:ext uri="{9D8B030D-6E8A-4147-A177-3AD203B41FA5}">
                      <a16:colId xmlns:a16="http://schemas.microsoft.com/office/drawing/2014/main" val="4038486346"/>
                    </a:ext>
                  </a:extLst>
                </a:gridCol>
              </a:tblGrid>
              <a:tr h="370840">
                <a:tc>
                  <a:txBody>
                    <a:bodyPr/>
                    <a:lstStyle/>
                    <a:p>
                      <a:r>
                        <a:rPr lang="en-US" sz="2400" dirty="0"/>
                        <a:t>T898</a:t>
                      </a:r>
                    </a:p>
                  </a:txBody>
                  <a:tcPr/>
                </a:tc>
                <a:tc>
                  <a:txBody>
                    <a:bodyPr/>
                    <a:lstStyle/>
                    <a:p>
                      <a:r>
                        <a:rPr lang="en-US" sz="2400" dirty="0"/>
                        <a:t>T899</a:t>
                      </a:r>
                    </a:p>
                  </a:txBody>
                  <a:tcPr/>
                </a:tc>
                <a:tc>
                  <a:txBody>
                    <a:bodyPr/>
                    <a:lstStyle/>
                    <a:p>
                      <a:r>
                        <a:rPr lang="en-US" sz="2400" dirty="0"/>
                        <a:t>T669</a:t>
                      </a:r>
                    </a:p>
                  </a:txBody>
                  <a:tcPr/>
                </a:tc>
                <a:tc>
                  <a:txBody>
                    <a:bodyPr/>
                    <a:lstStyle/>
                    <a:p>
                      <a:r>
                        <a:rPr lang="en-US" sz="2400" dirty="0"/>
                        <a:t>Chr</a:t>
                      </a:r>
                    </a:p>
                  </a:txBody>
                  <a:tcPr/>
                </a:tc>
                <a:tc>
                  <a:txBody>
                    <a:bodyPr/>
                    <a:lstStyle/>
                    <a:p>
                      <a:r>
                        <a:rPr lang="en-US" sz="2400" dirty="0"/>
                        <a:t>Pos</a:t>
                      </a:r>
                    </a:p>
                  </a:txBody>
                  <a:tcPr/>
                </a:tc>
                <a:tc>
                  <a:txBody>
                    <a:bodyPr/>
                    <a:lstStyle/>
                    <a:p>
                      <a:r>
                        <a:rPr lang="en-US" sz="2400" dirty="0"/>
                        <a:t>Ref</a:t>
                      </a:r>
                    </a:p>
                  </a:txBody>
                  <a:tcPr/>
                </a:tc>
                <a:tc>
                  <a:txBody>
                    <a:bodyPr/>
                    <a:lstStyle/>
                    <a:p>
                      <a:r>
                        <a:rPr lang="en-US" sz="2400" dirty="0"/>
                        <a:t>ALT</a:t>
                      </a:r>
                    </a:p>
                  </a:txBody>
                  <a:tcPr/>
                </a:tc>
                <a:extLst>
                  <a:ext uri="{0D108BD9-81ED-4DB2-BD59-A6C34878D82A}">
                    <a16:rowId xmlns:a16="http://schemas.microsoft.com/office/drawing/2014/main" val="1845583436"/>
                  </a:ext>
                </a:extLst>
              </a:tr>
              <a:tr h="370840">
                <a:tc>
                  <a:txBody>
                    <a:bodyPr/>
                    <a:lstStyle/>
                    <a:p>
                      <a:r>
                        <a:rPr lang="en-US" sz="2400" dirty="0"/>
                        <a:t>1/1</a:t>
                      </a:r>
                    </a:p>
                  </a:txBody>
                  <a:tcPr/>
                </a:tc>
                <a:tc>
                  <a:txBody>
                    <a:bodyPr/>
                    <a:lstStyle/>
                    <a:p>
                      <a:r>
                        <a:rPr lang="en-US" sz="2400" dirty="0"/>
                        <a:t>0/1</a:t>
                      </a:r>
                    </a:p>
                  </a:txBody>
                  <a:tcPr/>
                </a:tc>
                <a:tc>
                  <a:txBody>
                    <a:bodyPr/>
                    <a:lstStyle/>
                    <a:p>
                      <a:r>
                        <a:rPr lang="en-US" sz="2400" dirty="0"/>
                        <a:t>0/1</a:t>
                      </a:r>
                    </a:p>
                  </a:txBody>
                  <a:tcPr/>
                </a:tc>
                <a:tc>
                  <a:txBody>
                    <a:bodyPr/>
                    <a:lstStyle/>
                    <a:p>
                      <a:r>
                        <a:rPr lang="en-US" sz="2400" dirty="0"/>
                        <a:t>Chr 1</a:t>
                      </a:r>
                    </a:p>
                  </a:txBody>
                  <a:tcPr/>
                </a:tc>
                <a:tc>
                  <a:txBody>
                    <a:bodyPr/>
                    <a:lstStyle/>
                    <a:p>
                      <a:r>
                        <a:rPr lang="en-US" sz="2400" dirty="0"/>
                        <a:t>21302952</a:t>
                      </a:r>
                    </a:p>
                  </a:txBody>
                  <a:tcPr/>
                </a:tc>
                <a:tc>
                  <a:txBody>
                    <a:bodyPr/>
                    <a:lstStyle/>
                    <a:p>
                      <a:r>
                        <a:rPr lang="en-US" sz="2400" dirty="0"/>
                        <a:t>GCCCGCCTCC</a:t>
                      </a:r>
                    </a:p>
                  </a:txBody>
                  <a:tcPr/>
                </a:tc>
                <a:tc>
                  <a:txBody>
                    <a:bodyPr/>
                    <a:lstStyle/>
                    <a:p>
                      <a:r>
                        <a:rPr lang="en-US" sz="2400" dirty="0"/>
                        <a:t>G</a:t>
                      </a:r>
                    </a:p>
                  </a:txBody>
                  <a:tcPr/>
                </a:tc>
                <a:extLst>
                  <a:ext uri="{0D108BD9-81ED-4DB2-BD59-A6C34878D82A}">
                    <a16:rowId xmlns:a16="http://schemas.microsoft.com/office/drawing/2014/main" val="5369852"/>
                  </a:ext>
                </a:extLst>
              </a:tr>
              <a:tr h="370840">
                <a:tc>
                  <a:txBody>
                    <a:bodyPr/>
                    <a:lstStyle/>
                    <a:p>
                      <a:r>
                        <a:rPr lang="en-US" sz="2400" dirty="0"/>
                        <a:t>1/1</a:t>
                      </a:r>
                    </a:p>
                  </a:txBody>
                  <a:tcPr/>
                </a:tc>
                <a:tc>
                  <a:txBody>
                    <a:bodyPr/>
                    <a:lstStyle/>
                    <a:p>
                      <a:r>
                        <a:rPr lang="en-US" sz="2400" dirty="0"/>
                        <a:t>0/1</a:t>
                      </a:r>
                    </a:p>
                  </a:txBody>
                  <a:tcPr/>
                </a:tc>
                <a:tc>
                  <a:txBody>
                    <a:bodyPr/>
                    <a:lstStyle/>
                    <a:p>
                      <a:r>
                        <a:rPr lang="en-US" sz="2400" dirty="0"/>
                        <a:t>0/1</a:t>
                      </a:r>
                    </a:p>
                  </a:txBody>
                  <a:tcPr/>
                </a:tc>
                <a:tc>
                  <a:txBody>
                    <a:bodyPr/>
                    <a:lstStyle/>
                    <a:p>
                      <a:r>
                        <a:rPr lang="en-US" sz="2400" dirty="0"/>
                        <a:t>Chr 7</a:t>
                      </a:r>
                    </a:p>
                  </a:txBody>
                  <a:tcPr/>
                </a:tc>
                <a:tc>
                  <a:txBody>
                    <a:bodyPr/>
                    <a:lstStyle/>
                    <a:p>
                      <a:r>
                        <a:rPr lang="en-US" sz="2400" dirty="0"/>
                        <a:t>41688515</a:t>
                      </a:r>
                    </a:p>
                  </a:txBody>
                  <a:tcPr/>
                </a:tc>
                <a:tc>
                  <a:txBody>
                    <a:bodyPr/>
                    <a:lstStyle/>
                    <a:p>
                      <a:r>
                        <a:rPr lang="en-US" sz="2400" dirty="0"/>
                        <a:t>TC</a:t>
                      </a:r>
                    </a:p>
                  </a:txBody>
                  <a:tcPr/>
                </a:tc>
                <a:tc>
                  <a:txBody>
                    <a:bodyPr/>
                    <a:lstStyle/>
                    <a:p>
                      <a:r>
                        <a:rPr lang="en-US" sz="2400" dirty="0"/>
                        <a:t>C</a:t>
                      </a:r>
                    </a:p>
                  </a:txBody>
                  <a:tcPr/>
                </a:tc>
                <a:extLst>
                  <a:ext uri="{0D108BD9-81ED-4DB2-BD59-A6C34878D82A}">
                    <a16:rowId xmlns:a16="http://schemas.microsoft.com/office/drawing/2014/main" val="966412276"/>
                  </a:ext>
                </a:extLst>
              </a:tr>
            </a:tbl>
          </a:graphicData>
        </a:graphic>
      </p:graphicFrame>
      <p:sp>
        <p:nvSpPr>
          <p:cNvPr id="11" name="Rectangle 10">
            <a:extLst>
              <a:ext uri="{FF2B5EF4-FFF2-40B4-BE49-F238E27FC236}">
                <a16:creationId xmlns:a16="http://schemas.microsoft.com/office/drawing/2014/main" id="{D5BDC80C-6AB0-F8CB-596F-818791855150}"/>
              </a:ext>
            </a:extLst>
          </p:cNvPr>
          <p:cNvSpPr/>
          <p:nvPr/>
        </p:nvSpPr>
        <p:spPr>
          <a:xfrm>
            <a:off x="462536" y="4079295"/>
            <a:ext cx="13705330" cy="4940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F23CFCD-040E-281A-7C8F-6B4504C0A278}"/>
              </a:ext>
            </a:extLst>
          </p:cNvPr>
          <p:cNvGrpSpPr/>
          <p:nvPr/>
        </p:nvGrpSpPr>
        <p:grpSpPr>
          <a:xfrm>
            <a:off x="10165809" y="5061857"/>
            <a:ext cx="4235992" cy="2150888"/>
            <a:chOff x="0" y="0"/>
            <a:chExt cx="14507937" cy="7355840"/>
          </a:xfrm>
        </p:grpSpPr>
        <p:pic>
          <p:nvPicPr>
            <p:cNvPr id="4" name="Picture 3" descr="Timeline&#10;&#10;Description automatically generated">
              <a:extLst>
                <a:ext uri="{FF2B5EF4-FFF2-40B4-BE49-F238E27FC236}">
                  <a16:creationId xmlns:a16="http://schemas.microsoft.com/office/drawing/2014/main" id="{E840407D-99AC-55EE-1D77-28943A1D3AD5}"/>
                </a:ext>
              </a:extLst>
            </p:cNvPr>
            <p:cNvPicPr>
              <a:picLocks noChangeAspect="1"/>
            </p:cNvPicPr>
            <p:nvPr/>
          </p:nvPicPr>
          <p:blipFill rotWithShape="1">
            <a:blip r:embed="rId3"/>
            <a:srcRect t="3448" b="8684"/>
            <a:stretch/>
          </p:blipFill>
          <p:spPr>
            <a:xfrm>
              <a:off x="0" y="0"/>
              <a:ext cx="13567584" cy="7355840"/>
            </a:xfrm>
            <a:prstGeom prst="rect">
              <a:avLst/>
            </a:prstGeom>
            <a:ln w="12700">
              <a:solidFill>
                <a:schemeClr val="tx1"/>
              </a:solidFill>
            </a:ln>
          </p:spPr>
        </p:pic>
        <p:cxnSp>
          <p:nvCxnSpPr>
            <p:cNvPr id="5" name="Straight Arrow Connector 4">
              <a:extLst>
                <a:ext uri="{FF2B5EF4-FFF2-40B4-BE49-F238E27FC236}">
                  <a16:creationId xmlns:a16="http://schemas.microsoft.com/office/drawing/2014/main" id="{B21B68EF-77BE-998D-5833-73ECE893AD79}"/>
                </a:ext>
              </a:extLst>
            </p:cNvPr>
            <p:cNvCxnSpPr>
              <a:cxnSpLocks/>
            </p:cNvCxnSpPr>
            <p:nvPr/>
          </p:nvCxnSpPr>
          <p:spPr>
            <a:xfrm flipH="1">
              <a:off x="9212139" y="1364119"/>
              <a:ext cx="2249392" cy="0"/>
            </a:xfrm>
            <a:prstGeom prst="straightConnector1">
              <a:avLst/>
            </a:prstGeom>
            <a:ln w="412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BB57A7F4-D1CD-8CB7-25CA-297D8F9DDB53}"/>
                </a:ext>
              </a:extLst>
            </p:cNvPr>
            <p:cNvCxnSpPr>
              <a:cxnSpLocks/>
            </p:cNvCxnSpPr>
            <p:nvPr/>
          </p:nvCxnSpPr>
          <p:spPr>
            <a:xfrm flipH="1">
              <a:off x="6492240" y="3621024"/>
              <a:ext cx="2249392" cy="0"/>
            </a:xfrm>
            <a:prstGeom prst="straightConnector1">
              <a:avLst/>
            </a:prstGeom>
            <a:ln w="412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70FD47E5-810D-5BCF-DC04-031DC0F50D84}"/>
                </a:ext>
              </a:extLst>
            </p:cNvPr>
            <p:cNvCxnSpPr>
              <a:cxnSpLocks/>
            </p:cNvCxnSpPr>
            <p:nvPr/>
          </p:nvCxnSpPr>
          <p:spPr>
            <a:xfrm flipH="1">
              <a:off x="5935192" y="4577465"/>
              <a:ext cx="2249392" cy="0"/>
            </a:xfrm>
            <a:prstGeom prst="straightConnector1">
              <a:avLst/>
            </a:prstGeom>
            <a:ln w="412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Picture 8" descr="Text&#10;&#10;Description automatically generated">
              <a:extLst>
                <a:ext uri="{FF2B5EF4-FFF2-40B4-BE49-F238E27FC236}">
                  <a16:creationId xmlns:a16="http://schemas.microsoft.com/office/drawing/2014/main" id="{746034AD-BAFB-480F-0E26-DA51983CA31C}"/>
                </a:ext>
              </a:extLst>
            </p:cNvPr>
            <p:cNvPicPr>
              <a:picLocks noChangeAspect="1"/>
            </p:cNvPicPr>
            <p:nvPr/>
          </p:nvPicPr>
          <p:blipFill rotWithShape="1">
            <a:blip r:embed="rId4"/>
            <a:srcRect l="1266" r="2076" b="11049"/>
            <a:stretch/>
          </p:blipFill>
          <p:spPr>
            <a:xfrm>
              <a:off x="7616935" y="6009997"/>
              <a:ext cx="5799839" cy="916451"/>
            </a:xfrm>
            <a:prstGeom prst="rect">
              <a:avLst/>
            </a:prstGeom>
            <a:ln w="12700">
              <a:solidFill>
                <a:schemeClr val="tx1"/>
              </a:solidFill>
            </a:ln>
          </p:spPr>
        </p:pic>
        <p:sp>
          <p:nvSpPr>
            <p:cNvPr id="10" name="TextBox 9">
              <a:extLst>
                <a:ext uri="{FF2B5EF4-FFF2-40B4-BE49-F238E27FC236}">
                  <a16:creationId xmlns:a16="http://schemas.microsoft.com/office/drawing/2014/main" id="{7432ADF7-37CB-C9B4-0B28-AA4037572A52}"/>
                </a:ext>
              </a:extLst>
            </p:cNvPr>
            <p:cNvSpPr txBox="1"/>
            <p:nvPr/>
          </p:nvSpPr>
          <p:spPr>
            <a:xfrm>
              <a:off x="11398840" y="794619"/>
              <a:ext cx="3109097" cy="1210453"/>
            </a:xfrm>
            <a:prstGeom prst="rect">
              <a:avLst/>
            </a:prstGeom>
            <a:noFill/>
          </p:spPr>
          <p:txBody>
            <a:bodyPr wrap="square" rtlCol="0">
              <a:spAutoFit/>
            </a:bodyPr>
            <a:lstStyle/>
            <a:p>
              <a:r>
                <a:rPr lang="en-US" sz="1700" dirty="0"/>
                <a:t>Chr 7</a:t>
              </a:r>
            </a:p>
          </p:txBody>
        </p:sp>
        <p:sp>
          <p:nvSpPr>
            <p:cNvPr id="12" name="TextBox 11">
              <a:extLst>
                <a:ext uri="{FF2B5EF4-FFF2-40B4-BE49-F238E27FC236}">
                  <a16:creationId xmlns:a16="http://schemas.microsoft.com/office/drawing/2014/main" id="{FBFAFFED-2AB4-95ED-B8CC-459A52943D72}"/>
                </a:ext>
              </a:extLst>
            </p:cNvPr>
            <p:cNvSpPr txBox="1"/>
            <p:nvPr/>
          </p:nvSpPr>
          <p:spPr>
            <a:xfrm>
              <a:off x="8741633" y="3390193"/>
              <a:ext cx="3941735" cy="1210453"/>
            </a:xfrm>
            <a:prstGeom prst="rect">
              <a:avLst/>
            </a:prstGeom>
            <a:noFill/>
          </p:spPr>
          <p:txBody>
            <a:bodyPr wrap="square" rtlCol="0">
              <a:spAutoFit/>
            </a:bodyPr>
            <a:lstStyle/>
            <a:p>
              <a:r>
                <a:rPr lang="en-US" sz="1700" dirty="0"/>
                <a:t>Chr 19</a:t>
              </a:r>
            </a:p>
          </p:txBody>
        </p:sp>
        <p:sp>
          <p:nvSpPr>
            <p:cNvPr id="13" name="TextBox 12">
              <a:extLst>
                <a:ext uri="{FF2B5EF4-FFF2-40B4-BE49-F238E27FC236}">
                  <a16:creationId xmlns:a16="http://schemas.microsoft.com/office/drawing/2014/main" id="{649C8893-A454-6E19-83DA-DF8ACD2F6BCF}"/>
                </a:ext>
              </a:extLst>
            </p:cNvPr>
            <p:cNvSpPr txBox="1"/>
            <p:nvPr/>
          </p:nvSpPr>
          <p:spPr>
            <a:xfrm>
              <a:off x="8184584" y="4276821"/>
              <a:ext cx="3276948" cy="1210453"/>
            </a:xfrm>
            <a:prstGeom prst="rect">
              <a:avLst/>
            </a:prstGeom>
            <a:noFill/>
          </p:spPr>
          <p:txBody>
            <a:bodyPr wrap="square" rtlCol="0">
              <a:spAutoFit/>
            </a:bodyPr>
            <a:lstStyle/>
            <a:p>
              <a:r>
                <a:rPr lang="en-US" sz="1700" dirty="0"/>
                <a:t>Chr 24</a:t>
              </a:r>
            </a:p>
          </p:txBody>
        </p:sp>
      </p:grpSp>
    </p:spTree>
    <p:extLst>
      <p:ext uri="{BB962C8B-B14F-4D97-AF65-F5344CB8AC3E}">
        <p14:creationId xmlns:p14="http://schemas.microsoft.com/office/powerpoint/2010/main" val="16330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36CDB8C-89AD-A46D-727D-3D36CE3F969D}"/>
              </a:ext>
            </a:extLst>
          </p:cNvPr>
          <p:cNvGrpSpPr/>
          <p:nvPr/>
        </p:nvGrpSpPr>
        <p:grpSpPr>
          <a:xfrm>
            <a:off x="293214" y="1266853"/>
            <a:ext cx="7319435" cy="6194554"/>
            <a:chOff x="293214" y="1266853"/>
            <a:chExt cx="7319435" cy="6194554"/>
          </a:xfrm>
        </p:grpSpPr>
        <p:cxnSp>
          <p:nvCxnSpPr>
            <p:cNvPr id="22" name="Straight Connector 21">
              <a:extLst>
                <a:ext uri="{FF2B5EF4-FFF2-40B4-BE49-F238E27FC236}">
                  <a16:creationId xmlns:a16="http://schemas.microsoft.com/office/drawing/2014/main" id="{36D6C57E-44A0-675E-9B02-92F6020D9DAE}"/>
                </a:ext>
              </a:extLst>
            </p:cNvPr>
            <p:cNvCxnSpPr>
              <a:cxnSpLocks/>
            </p:cNvCxnSpPr>
            <p:nvPr/>
          </p:nvCxnSpPr>
          <p:spPr>
            <a:xfrm>
              <a:off x="1658132" y="3154576"/>
              <a:ext cx="11670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2778522-4C00-DB83-AEE6-44DFB5AD7B5A}"/>
                </a:ext>
              </a:extLst>
            </p:cNvPr>
            <p:cNvCxnSpPr>
              <a:cxnSpLocks/>
              <a:endCxn id="32" idx="2"/>
            </p:cNvCxnSpPr>
            <p:nvPr/>
          </p:nvCxnSpPr>
          <p:spPr>
            <a:xfrm>
              <a:off x="4191809" y="2015594"/>
              <a:ext cx="26131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44ED00F-7BA9-6157-2D19-5189816C9CA2}"/>
                </a:ext>
              </a:extLst>
            </p:cNvPr>
            <p:cNvCxnSpPr>
              <a:cxnSpLocks/>
            </p:cNvCxnSpPr>
            <p:nvPr/>
          </p:nvCxnSpPr>
          <p:spPr>
            <a:xfrm flipV="1">
              <a:off x="937535" y="1996712"/>
              <a:ext cx="27642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F6ADF4-55EC-721C-6746-0384040C41FB}"/>
                </a:ext>
              </a:extLst>
            </p:cNvPr>
            <p:cNvCxnSpPr>
              <a:cxnSpLocks/>
            </p:cNvCxnSpPr>
            <p:nvPr/>
          </p:nvCxnSpPr>
          <p:spPr>
            <a:xfrm flipH="1" flipV="1">
              <a:off x="1472386" y="1996712"/>
              <a:ext cx="0" cy="9408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3D3243F-1C5E-C0B9-9CBA-99C19F82BC68}"/>
                </a:ext>
              </a:extLst>
            </p:cNvPr>
            <p:cNvSpPr/>
            <p:nvPr/>
          </p:nvSpPr>
          <p:spPr>
            <a:xfrm>
              <a:off x="3704427" y="5101801"/>
              <a:ext cx="749632" cy="773595"/>
            </a:xfrm>
            <a:prstGeom prst="ellipse">
              <a:avLst/>
            </a:prstGeom>
            <a:solidFill>
              <a:schemeClr val="bg1"/>
            </a:solid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FC18397-25D6-A804-500D-39A281EBC95C}"/>
                </a:ext>
              </a:extLst>
            </p:cNvPr>
            <p:cNvSpPr txBox="1"/>
            <p:nvPr/>
          </p:nvSpPr>
          <p:spPr>
            <a:xfrm>
              <a:off x="3629008" y="5041093"/>
              <a:ext cx="974766" cy="646331"/>
            </a:xfrm>
            <a:prstGeom prst="rect">
              <a:avLst/>
            </a:prstGeom>
            <a:noFill/>
          </p:spPr>
          <p:txBody>
            <a:bodyPr wrap="square" rtlCol="0">
              <a:spAutoFit/>
            </a:bodyPr>
            <a:lstStyle/>
            <a:p>
              <a:endParaRPr lang="en-US" dirty="0"/>
            </a:p>
            <a:p>
              <a:r>
                <a:rPr lang="en-US" dirty="0"/>
                <a:t>ΔG/ΔG</a:t>
              </a:r>
            </a:p>
          </p:txBody>
        </p:sp>
        <p:cxnSp>
          <p:nvCxnSpPr>
            <p:cNvPr id="10" name="Straight Connector 9">
              <a:extLst>
                <a:ext uri="{FF2B5EF4-FFF2-40B4-BE49-F238E27FC236}">
                  <a16:creationId xmlns:a16="http://schemas.microsoft.com/office/drawing/2014/main" id="{D791862F-E12A-557C-1B2F-2E0C66F629E7}"/>
                </a:ext>
              </a:extLst>
            </p:cNvPr>
            <p:cNvCxnSpPr>
              <a:cxnSpLocks/>
            </p:cNvCxnSpPr>
            <p:nvPr/>
          </p:nvCxnSpPr>
          <p:spPr>
            <a:xfrm flipV="1">
              <a:off x="4079242" y="4295460"/>
              <a:ext cx="0" cy="797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C38794-B358-B5D9-BFAE-4B2BF3312B58}"/>
                </a:ext>
              </a:extLst>
            </p:cNvPr>
            <p:cNvCxnSpPr>
              <a:cxnSpLocks/>
            </p:cNvCxnSpPr>
            <p:nvPr/>
          </p:nvCxnSpPr>
          <p:spPr>
            <a:xfrm>
              <a:off x="2452469" y="4295459"/>
              <a:ext cx="28922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C28E0CA-BF90-642B-35A9-0C24884277A9}"/>
                </a:ext>
              </a:extLst>
            </p:cNvPr>
            <p:cNvSpPr/>
            <p:nvPr/>
          </p:nvSpPr>
          <p:spPr>
            <a:xfrm>
              <a:off x="1903439" y="3984605"/>
              <a:ext cx="749632" cy="773595"/>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endParaRPr lang="en-US" dirty="0"/>
            </a:p>
          </p:txBody>
        </p:sp>
        <p:sp>
          <p:nvSpPr>
            <p:cNvPr id="13" name="Rectangle 12">
              <a:extLst>
                <a:ext uri="{FF2B5EF4-FFF2-40B4-BE49-F238E27FC236}">
                  <a16:creationId xmlns:a16="http://schemas.microsoft.com/office/drawing/2014/main" id="{20E11907-489F-7C1C-D195-099060487638}"/>
                </a:ext>
              </a:extLst>
            </p:cNvPr>
            <p:cNvSpPr/>
            <p:nvPr/>
          </p:nvSpPr>
          <p:spPr>
            <a:xfrm>
              <a:off x="5344683" y="3999258"/>
              <a:ext cx="666340" cy="687640"/>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2ACD64-578B-0C33-0828-9CEC56AE99ED}"/>
                </a:ext>
              </a:extLst>
            </p:cNvPr>
            <p:cNvSpPr txBox="1"/>
            <p:nvPr/>
          </p:nvSpPr>
          <p:spPr>
            <a:xfrm>
              <a:off x="1909216" y="3898781"/>
              <a:ext cx="71617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ΔG/+</a:t>
              </a:r>
            </a:p>
          </p:txBody>
        </p:sp>
        <p:sp>
          <p:nvSpPr>
            <p:cNvPr id="15" name="TextBox 14">
              <a:extLst>
                <a:ext uri="{FF2B5EF4-FFF2-40B4-BE49-F238E27FC236}">
                  <a16:creationId xmlns:a16="http://schemas.microsoft.com/office/drawing/2014/main" id="{330EDE91-9CF2-7567-DE0C-A302CE1A722C}"/>
                </a:ext>
              </a:extLst>
            </p:cNvPr>
            <p:cNvSpPr txBox="1"/>
            <p:nvPr/>
          </p:nvSpPr>
          <p:spPr>
            <a:xfrm>
              <a:off x="5371274" y="3870947"/>
              <a:ext cx="1047030"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ΔG/+</a:t>
              </a:r>
            </a:p>
          </p:txBody>
        </p:sp>
        <p:cxnSp>
          <p:nvCxnSpPr>
            <p:cNvPr id="16" name="Straight Connector 15">
              <a:extLst>
                <a:ext uri="{FF2B5EF4-FFF2-40B4-BE49-F238E27FC236}">
                  <a16:creationId xmlns:a16="http://schemas.microsoft.com/office/drawing/2014/main" id="{E99E406B-F6EC-33A1-D6B4-F179CB756935}"/>
                </a:ext>
              </a:extLst>
            </p:cNvPr>
            <p:cNvCxnSpPr>
              <a:cxnSpLocks/>
            </p:cNvCxnSpPr>
            <p:nvPr/>
          </p:nvCxnSpPr>
          <p:spPr>
            <a:xfrm flipV="1">
              <a:off x="5624035" y="3154246"/>
              <a:ext cx="0" cy="840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609D3-28AE-DD6C-4568-8B25B6A465E3}"/>
                </a:ext>
              </a:extLst>
            </p:cNvPr>
            <p:cNvCxnSpPr>
              <a:cxnSpLocks/>
            </p:cNvCxnSpPr>
            <p:nvPr/>
          </p:nvCxnSpPr>
          <p:spPr>
            <a:xfrm flipV="1">
              <a:off x="2277899" y="3154247"/>
              <a:ext cx="357" cy="8303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705BAD-4530-4D04-9D39-900596CCB2AA}"/>
                </a:ext>
              </a:extLst>
            </p:cNvPr>
            <p:cNvCxnSpPr>
              <a:cxnSpLocks/>
            </p:cNvCxnSpPr>
            <p:nvPr/>
          </p:nvCxnSpPr>
          <p:spPr>
            <a:xfrm>
              <a:off x="4990421" y="3154247"/>
              <a:ext cx="11670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463C123-87F4-03AC-2176-5290FC77FB0B}"/>
                </a:ext>
              </a:extLst>
            </p:cNvPr>
            <p:cNvSpPr/>
            <p:nvPr/>
          </p:nvSpPr>
          <p:spPr>
            <a:xfrm>
              <a:off x="4476856" y="2800200"/>
              <a:ext cx="666340" cy="687640"/>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E0774C1-34DC-9F0D-550A-0B8B56F891F5}"/>
                </a:ext>
              </a:extLst>
            </p:cNvPr>
            <p:cNvSpPr/>
            <p:nvPr/>
          </p:nvSpPr>
          <p:spPr>
            <a:xfrm>
              <a:off x="6026863" y="2778582"/>
              <a:ext cx="749632" cy="773595"/>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0006D1B-CA28-BAAE-6C63-5A3C778E8923}"/>
                </a:ext>
              </a:extLst>
            </p:cNvPr>
            <p:cNvSpPr txBox="1"/>
            <p:nvPr/>
          </p:nvSpPr>
          <p:spPr>
            <a:xfrm>
              <a:off x="4509183" y="2961420"/>
              <a:ext cx="608959" cy="369332"/>
            </a:xfrm>
            <a:prstGeom prst="rect">
              <a:avLst/>
            </a:prstGeom>
            <a:noFill/>
          </p:spPr>
          <p:txBody>
            <a:bodyPr wrap="square" rtlCol="0">
              <a:spAutoFit/>
            </a:bodyPr>
            <a:lstStyle/>
            <a:p>
              <a:r>
                <a:rPr lang="en-US" dirty="0">
                  <a:solidFill>
                    <a:schemeClr val="bg1"/>
                  </a:solidFill>
                </a:rPr>
                <a:t>+/+</a:t>
              </a:r>
            </a:p>
          </p:txBody>
        </p:sp>
        <p:sp>
          <p:nvSpPr>
            <p:cNvPr id="23" name="Rectangle 22">
              <a:extLst>
                <a:ext uri="{FF2B5EF4-FFF2-40B4-BE49-F238E27FC236}">
                  <a16:creationId xmlns:a16="http://schemas.microsoft.com/office/drawing/2014/main" id="{95B6EE83-1931-77AE-B370-D313262F110B}"/>
                </a:ext>
              </a:extLst>
            </p:cNvPr>
            <p:cNvSpPr/>
            <p:nvPr/>
          </p:nvSpPr>
          <p:spPr>
            <a:xfrm>
              <a:off x="2756418" y="2814653"/>
              <a:ext cx="666340" cy="687640"/>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679DABF-D0C2-1B30-56B4-D4DEDB3A1F74}"/>
                </a:ext>
              </a:extLst>
            </p:cNvPr>
            <p:cNvSpPr txBox="1"/>
            <p:nvPr/>
          </p:nvSpPr>
          <p:spPr>
            <a:xfrm>
              <a:off x="2772227" y="2694601"/>
              <a:ext cx="597360"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a:t>
              </a:r>
            </a:p>
          </p:txBody>
        </p:sp>
        <p:sp>
          <p:nvSpPr>
            <p:cNvPr id="25" name="Oval 24">
              <a:extLst>
                <a:ext uri="{FF2B5EF4-FFF2-40B4-BE49-F238E27FC236}">
                  <a16:creationId xmlns:a16="http://schemas.microsoft.com/office/drawing/2014/main" id="{DE352294-0759-C829-E16B-271A63C69520}"/>
                </a:ext>
              </a:extLst>
            </p:cNvPr>
            <p:cNvSpPr/>
            <p:nvPr/>
          </p:nvSpPr>
          <p:spPr>
            <a:xfrm>
              <a:off x="1123117" y="2823371"/>
              <a:ext cx="749632" cy="773595"/>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24A1DA-8820-E733-FFFB-71B63A1BF7AC}"/>
                </a:ext>
              </a:extLst>
            </p:cNvPr>
            <p:cNvSpPr txBox="1"/>
            <p:nvPr/>
          </p:nvSpPr>
          <p:spPr>
            <a:xfrm>
              <a:off x="1165739" y="2707797"/>
              <a:ext cx="773413" cy="92333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ΔG/+</a:t>
              </a:r>
            </a:p>
            <a:p>
              <a:endParaRPr lang="en-US" dirty="0">
                <a:solidFill>
                  <a:schemeClr val="bg1"/>
                </a:solidFill>
              </a:endParaRPr>
            </a:p>
          </p:txBody>
        </p:sp>
        <p:sp>
          <p:nvSpPr>
            <p:cNvPr id="27" name="Oval 26">
              <a:extLst>
                <a:ext uri="{FF2B5EF4-FFF2-40B4-BE49-F238E27FC236}">
                  <a16:creationId xmlns:a16="http://schemas.microsoft.com/office/drawing/2014/main" id="{8DDA9C9E-20A2-12FF-C3C6-B6BC0CFC882D}"/>
                </a:ext>
              </a:extLst>
            </p:cNvPr>
            <p:cNvSpPr/>
            <p:nvPr/>
          </p:nvSpPr>
          <p:spPr>
            <a:xfrm>
              <a:off x="293214" y="1590184"/>
              <a:ext cx="749632" cy="773595"/>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38998E0-3A45-62FE-1DB3-3208204EF0AB}"/>
                </a:ext>
              </a:extLst>
            </p:cNvPr>
            <p:cNvSpPr txBox="1"/>
            <p:nvPr/>
          </p:nvSpPr>
          <p:spPr>
            <a:xfrm>
              <a:off x="395008" y="1266853"/>
              <a:ext cx="610485"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r>
                <a:rPr lang="en-US" dirty="0">
                  <a:solidFill>
                    <a:schemeClr val="bg1"/>
                  </a:solidFill>
                </a:rPr>
                <a:t>+/+</a:t>
              </a:r>
            </a:p>
            <a:p>
              <a:endParaRPr lang="en-US" dirty="0">
                <a:solidFill>
                  <a:schemeClr val="bg1"/>
                </a:solidFill>
              </a:endParaRPr>
            </a:p>
          </p:txBody>
        </p:sp>
        <p:sp>
          <p:nvSpPr>
            <p:cNvPr id="29" name="Rectangle 28">
              <a:extLst>
                <a:ext uri="{FF2B5EF4-FFF2-40B4-BE49-F238E27FC236}">
                  <a16:creationId xmlns:a16="http://schemas.microsoft.com/office/drawing/2014/main" id="{F9511E67-EA48-9C00-FF98-49504C2DA4FC}"/>
                </a:ext>
              </a:extLst>
            </p:cNvPr>
            <p:cNvSpPr/>
            <p:nvPr/>
          </p:nvSpPr>
          <p:spPr>
            <a:xfrm>
              <a:off x="3701832" y="1676139"/>
              <a:ext cx="666340" cy="687640"/>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297E73E-4F01-D200-E832-6381611D8244}"/>
                </a:ext>
              </a:extLst>
            </p:cNvPr>
            <p:cNvCxnSpPr>
              <a:cxnSpLocks/>
            </p:cNvCxnSpPr>
            <p:nvPr/>
          </p:nvCxnSpPr>
          <p:spPr>
            <a:xfrm flipV="1">
              <a:off x="6375453" y="2008982"/>
              <a:ext cx="0" cy="780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F44954F-8CDF-DD7F-A2F4-13F379EEE207}"/>
                </a:ext>
              </a:extLst>
            </p:cNvPr>
            <p:cNvSpPr/>
            <p:nvPr/>
          </p:nvSpPr>
          <p:spPr>
            <a:xfrm>
              <a:off x="6804994" y="1628797"/>
              <a:ext cx="749632" cy="773595"/>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549A04C-DB44-391B-AFEB-3AC6D840EC08}"/>
                </a:ext>
              </a:extLst>
            </p:cNvPr>
            <p:cNvSpPr txBox="1"/>
            <p:nvPr/>
          </p:nvSpPr>
          <p:spPr>
            <a:xfrm>
              <a:off x="3701832" y="1531879"/>
              <a:ext cx="71617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ΔG/+</a:t>
              </a:r>
            </a:p>
          </p:txBody>
        </p:sp>
        <p:sp>
          <p:nvSpPr>
            <p:cNvPr id="34" name="TextBox 33">
              <a:extLst>
                <a:ext uri="{FF2B5EF4-FFF2-40B4-BE49-F238E27FC236}">
                  <a16:creationId xmlns:a16="http://schemas.microsoft.com/office/drawing/2014/main" id="{DDD76493-1A31-59E7-7758-FCF71CD086C6}"/>
                </a:ext>
              </a:extLst>
            </p:cNvPr>
            <p:cNvSpPr txBox="1"/>
            <p:nvPr/>
          </p:nvSpPr>
          <p:spPr>
            <a:xfrm>
              <a:off x="6863017" y="1543853"/>
              <a:ext cx="749632"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ΔG/+</a:t>
              </a:r>
            </a:p>
          </p:txBody>
        </p:sp>
        <p:sp>
          <p:nvSpPr>
            <p:cNvPr id="2" name="Rectangle 1">
              <a:extLst>
                <a:ext uri="{FF2B5EF4-FFF2-40B4-BE49-F238E27FC236}">
                  <a16:creationId xmlns:a16="http://schemas.microsoft.com/office/drawing/2014/main" id="{3829C20A-1198-02BD-3029-2241D46B7BD2}"/>
                </a:ext>
              </a:extLst>
            </p:cNvPr>
            <p:cNvSpPr/>
            <p:nvPr/>
          </p:nvSpPr>
          <p:spPr>
            <a:xfrm>
              <a:off x="395008" y="5092942"/>
              <a:ext cx="2230384" cy="2056808"/>
            </a:xfrm>
            <a:prstGeom prst="rect">
              <a:avLst/>
            </a:prstGeom>
            <a:noFill/>
            <a:ln w="38100">
              <a:solidFill>
                <a:srgbClr val="839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27D7A5-3296-1796-576F-064FB14B8AA6}"/>
                </a:ext>
              </a:extLst>
            </p:cNvPr>
            <p:cNvSpPr txBox="1"/>
            <p:nvPr/>
          </p:nvSpPr>
          <p:spPr>
            <a:xfrm>
              <a:off x="558090" y="4968417"/>
              <a:ext cx="2613185" cy="2492990"/>
            </a:xfrm>
            <a:prstGeom prst="rect">
              <a:avLst/>
            </a:prstGeom>
            <a:noFill/>
          </p:spPr>
          <p:txBody>
            <a:bodyPr wrap="square" rtlCol="0">
              <a:spAutoFit/>
            </a:bodyPr>
            <a:lstStyle/>
            <a:p>
              <a:endParaRPr lang="en-US" dirty="0"/>
            </a:p>
            <a:p>
              <a:r>
                <a:rPr lang="en-US" dirty="0"/>
                <a:t>         -unaffected</a:t>
              </a:r>
            </a:p>
            <a:p>
              <a:endParaRPr lang="en-US" dirty="0"/>
            </a:p>
            <a:p>
              <a:r>
                <a:rPr lang="en-US" dirty="0"/>
                <a:t>         -affected</a:t>
              </a:r>
            </a:p>
            <a:p>
              <a:endParaRPr lang="en-US" dirty="0"/>
            </a:p>
            <a:p>
              <a:r>
                <a:rPr lang="en-US" sz="2400" dirty="0"/>
                <a:t>ΔG </a:t>
              </a:r>
              <a:r>
                <a:rPr lang="en-US" dirty="0"/>
                <a:t> - Variant allele</a:t>
              </a:r>
            </a:p>
            <a:p>
              <a:r>
                <a:rPr lang="en-US" sz="2400" dirty="0"/>
                <a:t>+</a:t>
              </a:r>
              <a:r>
                <a:rPr lang="en-US" dirty="0"/>
                <a:t>      - WT allele</a:t>
              </a:r>
            </a:p>
            <a:p>
              <a:endParaRPr lang="en-US" dirty="0"/>
            </a:p>
          </p:txBody>
        </p:sp>
        <p:sp>
          <p:nvSpPr>
            <p:cNvPr id="5" name="Rectangle 4">
              <a:extLst>
                <a:ext uri="{FF2B5EF4-FFF2-40B4-BE49-F238E27FC236}">
                  <a16:creationId xmlns:a16="http://schemas.microsoft.com/office/drawing/2014/main" id="{E2714A36-C379-815F-7748-D404F7E35A45}"/>
                </a:ext>
              </a:extLst>
            </p:cNvPr>
            <p:cNvSpPr/>
            <p:nvPr/>
          </p:nvSpPr>
          <p:spPr>
            <a:xfrm>
              <a:off x="569293" y="5206061"/>
              <a:ext cx="411561" cy="412171"/>
            </a:xfrm>
            <a:prstGeom prst="rect">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2"/>
            </a:p>
          </p:txBody>
        </p:sp>
        <p:sp>
          <p:nvSpPr>
            <p:cNvPr id="35" name="Oval 34">
              <a:extLst>
                <a:ext uri="{FF2B5EF4-FFF2-40B4-BE49-F238E27FC236}">
                  <a16:creationId xmlns:a16="http://schemas.microsoft.com/office/drawing/2014/main" id="{71B18A1A-A58D-64E1-DD5D-B0431DCD52FD}"/>
                </a:ext>
              </a:extLst>
            </p:cNvPr>
            <p:cNvSpPr/>
            <p:nvPr/>
          </p:nvSpPr>
          <p:spPr>
            <a:xfrm>
              <a:off x="569293" y="5762059"/>
              <a:ext cx="411561" cy="412171"/>
            </a:xfrm>
            <a:prstGeom prst="ellipse">
              <a:avLst/>
            </a:prstGeom>
            <a:solidFill>
              <a:schemeClr val="bg1"/>
            </a:solidFill>
            <a:ln w="19050">
              <a:solidFill>
                <a:schemeClr val="tx1"/>
              </a:solidFill>
            </a:ln>
            <a:effectLst>
              <a:glow rad="38100">
                <a:srgbClr val="FF0000">
                  <a:alpha val="4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2" dirty="0"/>
            </a:p>
          </p:txBody>
        </p:sp>
      </p:grpSp>
      <p:sp>
        <p:nvSpPr>
          <p:cNvPr id="54" name="Title 53">
            <a:extLst>
              <a:ext uri="{FF2B5EF4-FFF2-40B4-BE49-F238E27FC236}">
                <a16:creationId xmlns:a16="http://schemas.microsoft.com/office/drawing/2014/main" id="{0DDEB4FC-0F70-2824-4B9F-B295D414A16B}"/>
              </a:ext>
            </a:extLst>
          </p:cNvPr>
          <p:cNvSpPr>
            <a:spLocks noGrp="1"/>
          </p:cNvSpPr>
          <p:nvPr>
            <p:ph type="title"/>
          </p:nvPr>
        </p:nvSpPr>
        <p:spPr>
          <a:xfrm>
            <a:off x="4747902" y="123695"/>
            <a:ext cx="4693247" cy="817840"/>
          </a:xfrm>
        </p:spPr>
        <p:txBody>
          <a:bodyPr/>
          <a:lstStyle/>
          <a:p>
            <a:r>
              <a:rPr lang="en-US" dirty="0"/>
              <a:t>Genotyping</a:t>
            </a:r>
          </a:p>
        </p:txBody>
      </p:sp>
      <p:graphicFrame>
        <p:nvGraphicFramePr>
          <p:cNvPr id="36" name="Table 35">
            <a:extLst>
              <a:ext uri="{FF2B5EF4-FFF2-40B4-BE49-F238E27FC236}">
                <a16:creationId xmlns:a16="http://schemas.microsoft.com/office/drawing/2014/main" id="{D4A618EC-6878-D519-5B42-68FB7A14E50B}"/>
              </a:ext>
            </a:extLst>
          </p:cNvPr>
          <p:cNvGraphicFramePr>
            <a:graphicFrameLocks noGrp="1"/>
          </p:cNvGraphicFramePr>
          <p:nvPr>
            <p:extLst>
              <p:ext uri="{D42A27DB-BD31-4B8C-83A1-F6EECF244321}">
                <p14:modId xmlns:p14="http://schemas.microsoft.com/office/powerpoint/2010/main" val="1020761164"/>
              </p:ext>
            </p:extLst>
          </p:nvPr>
        </p:nvGraphicFramePr>
        <p:xfrm>
          <a:off x="8392378" y="2497435"/>
          <a:ext cx="5634590" cy="3596048"/>
        </p:xfrm>
        <a:graphic>
          <a:graphicData uri="http://schemas.openxmlformats.org/drawingml/2006/table">
            <a:tbl>
              <a:tblPr firstRow="1" firstCol="1" bandRow="1">
                <a:tableStyleId>{85BE263C-DBD7-4A20-BB59-AAB30ACAA65A}</a:tableStyleId>
              </a:tblPr>
              <a:tblGrid>
                <a:gridCol w="1622167">
                  <a:extLst>
                    <a:ext uri="{9D8B030D-6E8A-4147-A177-3AD203B41FA5}">
                      <a16:colId xmlns:a16="http://schemas.microsoft.com/office/drawing/2014/main" val="1158889127"/>
                    </a:ext>
                  </a:extLst>
                </a:gridCol>
                <a:gridCol w="1162259">
                  <a:extLst>
                    <a:ext uri="{9D8B030D-6E8A-4147-A177-3AD203B41FA5}">
                      <a16:colId xmlns:a16="http://schemas.microsoft.com/office/drawing/2014/main" val="690125962"/>
                    </a:ext>
                  </a:extLst>
                </a:gridCol>
                <a:gridCol w="1273888">
                  <a:extLst>
                    <a:ext uri="{9D8B030D-6E8A-4147-A177-3AD203B41FA5}">
                      <a16:colId xmlns:a16="http://schemas.microsoft.com/office/drawing/2014/main" val="128547722"/>
                    </a:ext>
                  </a:extLst>
                </a:gridCol>
                <a:gridCol w="1576276">
                  <a:extLst>
                    <a:ext uri="{9D8B030D-6E8A-4147-A177-3AD203B41FA5}">
                      <a16:colId xmlns:a16="http://schemas.microsoft.com/office/drawing/2014/main" val="1543795201"/>
                    </a:ext>
                  </a:extLst>
                </a:gridCol>
              </a:tblGrid>
              <a:tr h="767259">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endParaRPr lang="en-US" sz="1600" b="1" dirty="0"/>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r>
                        <a:rPr lang="en-US" sz="1600" b="1" dirty="0"/>
                        <a:t>Number of Samples</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r>
                        <a:rPr lang="en-US" sz="1600" b="1" dirty="0"/>
                        <a:t>Genotype Frequency</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r>
                        <a:rPr lang="en-US" sz="1600" b="1" dirty="0"/>
                        <a:t>Allele</a:t>
                      </a:r>
                    </a:p>
                    <a:p>
                      <a:pPr algn="ctr"/>
                      <a:r>
                        <a:rPr lang="en-US" sz="1600" b="1" dirty="0"/>
                        <a:t> Frequency</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515863"/>
                  </a:ext>
                </a:extLst>
              </a:tr>
              <a:tr h="767259">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r>
                        <a:rPr lang="en-US" sz="1600" b="1" dirty="0"/>
                        <a:t>WT</a:t>
                      </a:r>
                    </a:p>
                    <a:p>
                      <a:pPr algn="ctr"/>
                      <a:r>
                        <a:rPr lang="en-US" sz="1600" b="1" dirty="0"/>
                        <a:t>+/+</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274</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91.3%</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95.7%</a:t>
                      </a:r>
                    </a:p>
                    <a:p>
                      <a:pPr algn="ctr"/>
                      <a:endParaRPr lang="en-US" sz="1600" b="1" dirty="0"/>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7648799"/>
                  </a:ext>
                </a:extLst>
              </a:tr>
              <a:tr h="767259">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r>
                        <a:rPr lang="en-US" sz="1600" b="1" dirty="0"/>
                        <a:t>Heterozygous </a:t>
                      </a:r>
                    </a:p>
                    <a:p>
                      <a:pPr algn="ctr"/>
                      <a:r>
                        <a:rPr lang="en-US" sz="1600" b="1" dirty="0"/>
                        <a:t>ΔG/+</a:t>
                      </a:r>
                    </a:p>
                    <a:p>
                      <a:pPr algn="ctr"/>
                      <a:endParaRPr lang="en-US" sz="1600" b="1" dirty="0"/>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26</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8.7%</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858317"/>
                  </a:ext>
                </a:extLst>
              </a:tr>
              <a:tr h="990501">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r>
                        <a:rPr lang="en-US" sz="1600" b="1" dirty="0"/>
                        <a:t>Variant</a:t>
                      </a:r>
                    </a:p>
                    <a:p>
                      <a:pPr marL="0" marR="0" lvl="0" indent="0" algn="ctr" defTabSz="987643" rtl="0" eaLnBrk="1" fontAlgn="auto" latinLnBrk="0" hangingPunct="1">
                        <a:lnSpc>
                          <a:spcPct val="100000"/>
                        </a:lnSpc>
                        <a:spcBef>
                          <a:spcPts val="0"/>
                        </a:spcBef>
                        <a:spcAft>
                          <a:spcPts val="0"/>
                        </a:spcAft>
                        <a:buClrTx/>
                        <a:buSzTx/>
                        <a:buFontTx/>
                        <a:buNone/>
                        <a:tabLst/>
                        <a:defRPr/>
                      </a:pPr>
                      <a:r>
                        <a:rPr lang="en-US" sz="1600" b="1" dirty="0"/>
                        <a:t>ΔG/ΔG</a:t>
                      </a:r>
                    </a:p>
                    <a:p>
                      <a:pPr marL="0" marR="0" lvl="0" indent="0" algn="ctr" defTabSz="987643" rtl="0" eaLnBrk="1" fontAlgn="auto" latinLnBrk="0" hangingPunct="1">
                        <a:lnSpc>
                          <a:spcPct val="100000"/>
                        </a:lnSpc>
                        <a:spcBef>
                          <a:spcPts val="0"/>
                        </a:spcBef>
                        <a:spcAft>
                          <a:spcPts val="0"/>
                        </a:spcAft>
                        <a:buClrTx/>
                        <a:buSzTx/>
                        <a:buFontTx/>
                        <a:buNone/>
                        <a:tabLst/>
                        <a:defRPr/>
                      </a:pPr>
                      <a:endParaRPr lang="en-US" sz="1600" b="1" dirty="0"/>
                    </a:p>
                    <a:p>
                      <a:pPr algn="ctr"/>
                      <a:endParaRPr lang="en-US" sz="1600" b="1" dirty="0"/>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0</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algn="ctr"/>
                      <a:endParaRPr lang="en-US" sz="1600" b="1" dirty="0"/>
                    </a:p>
                    <a:p>
                      <a:pPr algn="ctr"/>
                      <a:r>
                        <a:rPr lang="en-US" sz="1600" b="1" dirty="0"/>
                        <a:t>0</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3291840" rtl="0" eaLnBrk="1" latinLnBrk="0" hangingPunct="1">
                        <a:defRPr sz="6480" kern="1200">
                          <a:solidFill>
                            <a:schemeClr val="dk1"/>
                          </a:solidFill>
                          <a:latin typeface="Gill Sans MT" panose="020B0502020104020203"/>
                        </a:defRPr>
                      </a:lvl1pPr>
                      <a:lvl2pPr marL="1645920" algn="l" defTabSz="3291840" rtl="0" eaLnBrk="1" latinLnBrk="0" hangingPunct="1">
                        <a:defRPr sz="6480" kern="1200">
                          <a:solidFill>
                            <a:schemeClr val="dk1"/>
                          </a:solidFill>
                          <a:latin typeface="Gill Sans MT" panose="020B0502020104020203"/>
                        </a:defRPr>
                      </a:lvl2pPr>
                      <a:lvl3pPr marL="3291840" algn="l" defTabSz="3291840" rtl="0" eaLnBrk="1" latinLnBrk="0" hangingPunct="1">
                        <a:defRPr sz="6480" kern="1200">
                          <a:solidFill>
                            <a:schemeClr val="dk1"/>
                          </a:solidFill>
                          <a:latin typeface="Gill Sans MT" panose="020B0502020104020203"/>
                        </a:defRPr>
                      </a:lvl3pPr>
                      <a:lvl4pPr marL="4937760" algn="l" defTabSz="3291840" rtl="0" eaLnBrk="1" latinLnBrk="0" hangingPunct="1">
                        <a:defRPr sz="6480" kern="1200">
                          <a:solidFill>
                            <a:schemeClr val="dk1"/>
                          </a:solidFill>
                          <a:latin typeface="Gill Sans MT" panose="020B0502020104020203"/>
                        </a:defRPr>
                      </a:lvl4pPr>
                      <a:lvl5pPr marL="6583680" algn="l" defTabSz="3291840" rtl="0" eaLnBrk="1" latinLnBrk="0" hangingPunct="1">
                        <a:defRPr sz="6480" kern="1200">
                          <a:solidFill>
                            <a:schemeClr val="dk1"/>
                          </a:solidFill>
                          <a:latin typeface="Gill Sans MT" panose="020B0502020104020203"/>
                        </a:defRPr>
                      </a:lvl5pPr>
                      <a:lvl6pPr marL="8229600" algn="l" defTabSz="3291840" rtl="0" eaLnBrk="1" latinLnBrk="0" hangingPunct="1">
                        <a:defRPr sz="6480" kern="1200">
                          <a:solidFill>
                            <a:schemeClr val="dk1"/>
                          </a:solidFill>
                          <a:latin typeface="Gill Sans MT" panose="020B0502020104020203"/>
                        </a:defRPr>
                      </a:lvl6pPr>
                      <a:lvl7pPr marL="9875520" algn="l" defTabSz="3291840" rtl="0" eaLnBrk="1" latinLnBrk="0" hangingPunct="1">
                        <a:defRPr sz="6480" kern="1200">
                          <a:solidFill>
                            <a:schemeClr val="dk1"/>
                          </a:solidFill>
                          <a:latin typeface="Gill Sans MT" panose="020B0502020104020203"/>
                        </a:defRPr>
                      </a:lvl7pPr>
                      <a:lvl8pPr marL="11521440" algn="l" defTabSz="3291840" rtl="0" eaLnBrk="1" latinLnBrk="0" hangingPunct="1">
                        <a:defRPr sz="6480" kern="1200">
                          <a:solidFill>
                            <a:schemeClr val="dk1"/>
                          </a:solidFill>
                          <a:latin typeface="Gill Sans MT" panose="020B0502020104020203"/>
                        </a:defRPr>
                      </a:lvl8pPr>
                      <a:lvl9pPr marL="13167360" algn="l" defTabSz="3291840" rtl="0" eaLnBrk="1" latinLnBrk="0" hangingPunct="1">
                        <a:defRPr sz="6480" kern="1200">
                          <a:solidFill>
                            <a:schemeClr val="dk1"/>
                          </a:solidFill>
                          <a:latin typeface="Gill Sans MT" panose="020B0502020104020203"/>
                        </a:defRPr>
                      </a:lvl9pPr>
                    </a:lstStyle>
                    <a:p>
                      <a:pPr marL="0" marR="0" lvl="0" indent="0" algn="ctr" defTabSz="987643" rtl="0" eaLnBrk="1" fontAlgn="auto" latinLnBrk="0" hangingPunct="1">
                        <a:lnSpc>
                          <a:spcPct val="100000"/>
                        </a:lnSpc>
                        <a:spcBef>
                          <a:spcPts val="0"/>
                        </a:spcBef>
                        <a:spcAft>
                          <a:spcPts val="0"/>
                        </a:spcAft>
                        <a:buClrTx/>
                        <a:buSzTx/>
                        <a:buFontTx/>
                        <a:buNone/>
                        <a:tabLst/>
                        <a:defRPr/>
                      </a:pPr>
                      <a:endParaRPr lang="en-US" sz="1600" b="1" dirty="0"/>
                    </a:p>
                    <a:p>
                      <a:pPr algn="ctr"/>
                      <a:r>
                        <a:rPr lang="en-US" sz="1600" b="1" dirty="0"/>
                        <a:t>4.3%</a:t>
                      </a:r>
                    </a:p>
                  </a:txBody>
                  <a:tcPr marL="106532" marR="106532" marT="53266" marB="532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816423"/>
                  </a:ext>
                </a:extLst>
              </a:tr>
            </a:tbl>
          </a:graphicData>
        </a:graphic>
      </p:graphicFrame>
    </p:spTree>
    <p:extLst>
      <p:ext uri="{BB962C8B-B14F-4D97-AF65-F5344CB8AC3E}">
        <p14:creationId xmlns:p14="http://schemas.microsoft.com/office/powerpoint/2010/main" val="12560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96E4-DF11-3DE1-5D54-FA19CA834586}"/>
              </a:ext>
            </a:extLst>
          </p:cNvPr>
          <p:cNvSpPr>
            <a:spLocks noGrp="1"/>
          </p:cNvSpPr>
          <p:nvPr>
            <p:ph type="title"/>
          </p:nvPr>
        </p:nvSpPr>
        <p:spPr/>
        <p:txBody>
          <a:bodyPr/>
          <a:lstStyle/>
          <a:p>
            <a:r>
              <a:rPr lang="en-US" i="1" dirty="0"/>
              <a:t>Lamin A/C</a:t>
            </a:r>
          </a:p>
        </p:txBody>
      </p:sp>
      <p:sp>
        <p:nvSpPr>
          <p:cNvPr id="3" name="Content Placeholder 2">
            <a:extLst>
              <a:ext uri="{FF2B5EF4-FFF2-40B4-BE49-F238E27FC236}">
                <a16:creationId xmlns:a16="http://schemas.microsoft.com/office/drawing/2014/main" id="{1C8368D6-4C8A-B99C-E345-2348627FC7E1}"/>
              </a:ext>
            </a:extLst>
          </p:cNvPr>
          <p:cNvSpPr>
            <a:spLocks noGrp="1"/>
          </p:cNvSpPr>
          <p:nvPr>
            <p:ph sz="half" idx="1"/>
          </p:nvPr>
        </p:nvSpPr>
        <p:spPr>
          <a:xfrm>
            <a:off x="1496291" y="2849332"/>
            <a:ext cx="5528129" cy="3350428"/>
          </a:xfrm>
        </p:spPr>
        <p:txBody>
          <a:bodyPr>
            <a:normAutofit lnSpcReduction="10000"/>
          </a:bodyPr>
          <a:lstStyle/>
          <a:p>
            <a:r>
              <a:rPr lang="en-US" sz="2800" dirty="0"/>
              <a:t>Encodes protein Lamin A/C </a:t>
            </a:r>
          </a:p>
          <a:p>
            <a:r>
              <a:rPr lang="en-US" sz="2800" dirty="0"/>
              <a:t>Type 3 intermediate filament</a:t>
            </a:r>
          </a:p>
          <a:p>
            <a:r>
              <a:rPr lang="en-US" sz="2800" dirty="0"/>
              <a:t>Scaffolding of the nuclear envelope</a:t>
            </a:r>
          </a:p>
          <a:p>
            <a:r>
              <a:rPr lang="en-US" sz="2800" dirty="0"/>
              <a:t>Associated with DCM in humans</a:t>
            </a:r>
          </a:p>
          <a:p>
            <a:endParaRPr lang="en-US" dirty="0"/>
          </a:p>
          <a:p>
            <a:endParaRPr lang="en-US" dirty="0"/>
          </a:p>
        </p:txBody>
      </p:sp>
      <p:sp>
        <p:nvSpPr>
          <p:cNvPr id="4" name="Content Placeholder 3">
            <a:extLst>
              <a:ext uri="{FF2B5EF4-FFF2-40B4-BE49-F238E27FC236}">
                <a16:creationId xmlns:a16="http://schemas.microsoft.com/office/drawing/2014/main" id="{18C0C6AE-495E-94D7-0A20-3106B7215B82}"/>
              </a:ext>
            </a:extLst>
          </p:cNvPr>
          <p:cNvSpPr>
            <a:spLocks noGrp="1"/>
          </p:cNvSpPr>
          <p:nvPr>
            <p:ph sz="half" idx="2"/>
          </p:nvPr>
        </p:nvSpPr>
        <p:spPr>
          <a:xfrm>
            <a:off x="8221121" y="2849332"/>
            <a:ext cx="5124296" cy="3350428"/>
          </a:xfrm>
        </p:spPr>
        <p:txBody>
          <a:bodyPr>
            <a:normAutofit lnSpcReduction="10000"/>
          </a:bodyPr>
          <a:lstStyle/>
          <a:p>
            <a:r>
              <a:rPr lang="en-US" sz="2800" dirty="0"/>
              <a:t>Over 400 </a:t>
            </a:r>
            <a:r>
              <a:rPr lang="en-US" sz="2800" i="1" dirty="0"/>
              <a:t>LMNA</a:t>
            </a:r>
            <a:r>
              <a:rPr lang="en-US" sz="2800" dirty="0"/>
              <a:t> mutations in humans cause 4 groups of diseases</a:t>
            </a:r>
          </a:p>
          <a:p>
            <a:pPr lvl="1"/>
            <a:r>
              <a:rPr lang="en-US" sz="2800" dirty="0"/>
              <a:t>Diseases of striated muscles</a:t>
            </a:r>
          </a:p>
          <a:p>
            <a:pPr lvl="1"/>
            <a:r>
              <a:rPr lang="en-US" sz="2800" dirty="0"/>
              <a:t>Peripheral neuropathies</a:t>
            </a:r>
          </a:p>
          <a:p>
            <a:pPr lvl="1"/>
            <a:r>
              <a:rPr lang="en-US" sz="2800" dirty="0"/>
              <a:t>Adipose tissue disorders</a:t>
            </a:r>
          </a:p>
          <a:p>
            <a:pPr lvl="1"/>
            <a:r>
              <a:rPr lang="en-US" sz="2800" dirty="0"/>
              <a:t>Accelerated aging disorders</a:t>
            </a:r>
          </a:p>
        </p:txBody>
      </p:sp>
    </p:spTree>
    <p:extLst>
      <p:ext uri="{BB962C8B-B14F-4D97-AF65-F5344CB8AC3E}">
        <p14:creationId xmlns:p14="http://schemas.microsoft.com/office/powerpoint/2010/main" val="275684364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5673</TotalTime>
  <Words>1167</Words>
  <Application>Microsoft Macintosh PowerPoint</Application>
  <PresentationFormat>Custom</PresentationFormat>
  <Paragraphs>288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Baghdad</vt:lpstr>
      <vt:lpstr>Calibri</vt:lpstr>
      <vt:lpstr>Gill Sans MT</vt:lpstr>
      <vt:lpstr>Helvetica</vt:lpstr>
      <vt:lpstr>Parcel</vt:lpstr>
      <vt:lpstr>Sudden death and cardiomyopathy associated with LMNA in the Nova Scotia Duck Tolling Retriever</vt:lpstr>
      <vt:lpstr>Outline</vt:lpstr>
      <vt:lpstr>Echocardiogram Of tOLLER Family</vt:lpstr>
      <vt:lpstr>Pedigree</vt:lpstr>
      <vt:lpstr>2 cases, 35 related controls Allele Frequency =1 in cases</vt:lpstr>
      <vt:lpstr>Whole Genome Sequencing</vt:lpstr>
      <vt:lpstr>Webgqt Output</vt:lpstr>
      <vt:lpstr>Genotyping</vt:lpstr>
      <vt:lpstr>Lamin A/C</vt:lpstr>
      <vt:lpstr>PowerPoint Presentation</vt:lpstr>
      <vt:lpstr>PowerPoint Presentation</vt:lpstr>
      <vt:lpstr>continuing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Sudden death and cardiomyopathy associated with LMNA in the Nova Scotia Duck Tolling Retriever</dc:title>
  <dc:creator>Danielle Tomko Oertle</dc:creator>
  <cp:lastModifiedBy>Danielle Tomko Oertle</cp:lastModifiedBy>
  <cp:revision>50</cp:revision>
  <dcterms:created xsi:type="dcterms:W3CDTF">2022-07-18T18:21:47Z</dcterms:created>
  <dcterms:modified xsi:type="dcterms:W3CDTF">2022-07-28T04:34:09Z</dcterms:modified>
</cp:coreProperties>
</file>