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0" r:id="rId1"/>
  </p:sldMasterIdLst>
  <p:notesMasterIdLst>
    <p:notesMasterId r:id="rId13"/>
  </p:notesMasterIdLst>
  <p:sldIdLst>
    <p:sldId id="256" r:id="rId2"/>
    <p:sldId id="262" r:id="rId3"/>
    <p:sldId id="263" r:id="rId4"/>
    <p:sldId id="265" r:id="rId5"/>
    <p:sldId id="258" r:id="rId6"/>
    <p:sldId id="273" r:id="rId7"/>
    <p:sldId id="270" r:id="rId8"/>
    <p:sldId id="268" r:id="rId9"/>
    <p:sldId id="261" r:id="rId10"/>
    <p:sldId id="260" r:id="rId11"/>
    <p:sldId id="27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2AB07-72B5-4800-8950-2771E8117205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ACC57D-E7D3-421B-B651-D387F09F5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19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B4BF9-0324-47BF-9A1B-48B7039C817A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10CB-E1A7-4C94-9735-081840B6008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0382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B4BF9-0324-47BF-9A1B-48B7039C817A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10CB-E1A7-4C94-9735-081840B60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876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B4BF9-0324-47BF-9A1B-48B7039C817A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10CB-E1A7-4C94-9735-081840B60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1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B4BF9-0324-47BF-9A1B-48B7039C817A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10CB-E1A7-4C94-9735-081840B60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8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B4BF9-0324-47BF-9A1B-48B7039C817A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10CB-E1A7-4C94-9735-081840B6008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6495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B4BF9-0324-47BF-9A1B-48B7039C817A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10CB-E1A7-4C94-9735-081840B60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037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B4BF9-0324-47BF-9A1B-48B7039C817A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10CB-E1A7-4C94-9735-081840B60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42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B4BF9-0324-47BF-9A1B-48B7039C817A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10CB-E1A7-4C94-9735-081840B60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10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B4BF9-0324-47BF-9A1B-48B7039C817A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10CB-E1A7-4C94-9735-081840B60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92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97B4BF9-0324-47BF-9A1B-48B7039C817A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12810CB-E1A7-4C94-9735-081840B60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24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B4BF9-0324-47BF-9A1B-48B7039C817A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10CB-E1A7-4C94-9735-081840B60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41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97B4BF9-0324-47BF-9A1B-48B7039C817A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12810CB-E1A7-4C94-9735-081840B6008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6930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E50E5-0183-496D-9075-DD8D8A175A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Investigation of a Drug Interaction Between Omeprazole &amp; Vinblastine in an </a:t>
            </a:r>
            <a:r>
              <a:rPr lang="en-US" sz="4400" i="1" dirty="0"/>
              <a:t>In Vitro </a:t>
            </a:r>
            <a:r>
              <a:rPr lang="en-US" sz="4400" dirty="0"/>
              <a:t>Model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B63B44-9894-4C88-8497-68CFBC6917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u="sng" dirty="0"/>
              <a:t>Dominic Baechler</a:t>
            </a:r>
            <a:r>
              <a:rPr lang="en-US" dirty="0"/>
              <a:t>, Nick Oldberg, Dayn Godinez, Luke A. Wittenburg </a:t>
            </a:r>
          </a:p>
        </p:txBody>
      </p:sp>
    </p:spTree>
    <p:extLst>
      <p:ext uri="{BB962C8B-B14F-4D97-AF65-F5344CB8AC3E}">
        <p14:creationId xmlns:p14="http://schemas.microsoft.com/office/powerpoint/2010/main" val="1339995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71336-6854-47AE-B14A-65F7F1BFD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Notable Obstacles and Future Directions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678283-09E0-2FBC-2383-C5074FC3D93D}"/>
              </a:ext>
            </a:extLst>
          </p:cNvPr>
          <p:cNvSpPr txBox="1"/>
          <p:nvPr/>
        </p:nvSpPr>
        <p:spPr>
          <a:xfrm>
            <a:off x="1097278" y="2507694"/>
            <a:ext cx="4804041" cy="112965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1) Due to relatively low mRNA yields, we have transitioned to using 12/24-well collagen coated plates for the drug assay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3370DD-C8C6-5F44-F7D9-CB3555F1ACA8}"/>
              </a:ext>
            </a:extLst>
          </p:cNvPr>
          <p:cNvSpPr txBox="1"/>
          <p:nvPr/>
        </p:nvSpPr>
        <p:spPr>
          <a:xfrm>
            <a:off x="6351638" y="4872942"/>
            <a:ext cx="4804041" cy="112965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3) Use phenobarbital as a control to help us quantify the significance of RNA and protein expression levels. Phenobarbital is a known inducer of Cyp450 enzymes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F53EAC-CD78-34C3-7A07-8272E0FB87D7}"/>
              </a:ext>
            </a:extLst>
          </p:cNvPr>
          <p:cNvSpPr txBox="1"/>
          <p:nvPr/>
        </p:nvSpPr>
        <p:spPr>
          <a:xfrm>
            <a:off x="1097278" y="3743292"/>
            <a:ext cx="4804041" cy="112965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2) Incomplete understanding of omeprazole’s affect on protein expression due to limited sample size and non-specific binding of our primary antibody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0DB773-C90F-C737-FD7F-207E4246B3C3}"/>
              </a:ext>
            </a:extLst>
          </p:cNvPr>
          <p:cNvSpPr txBox="1"/>
          <p:nvPr/>
        </p:nvSpPr>
        <p:spPr>
          <a:xfrm>
            <a:off x="6351639" y="2507155"/>
            <a:ext cx="4804041" cy="112965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1) Assessing the new qPCR data for the entire primer set: Cyp1A1, Cyp1A2, Cyp2B11, Cyp3A12, Cyp3A26, &amp; ABCB1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984C82-9FED-77B2-6955-350B02755E3D}"/>
              </a:ext>
            </a:extLst>
          </p:cNvPr>
          <p:cNvSpPr txBox="1"/>
          <p:nvPr/>
        </p:nvSpPr>
        <p:spPr>
          <a:xfrm>
            <a:off x="6351638" y="3687773"/>
            <a:ext cx="4804041" cy="112965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2) Obtain more reliable data from our LC-MS/MS portion of the experiment to determine whether the increased metabolism of vinblastine at 50uM is consistent.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83F827-F75F-DB1E-C2EC-3B65F13861F1}"/>
              </a:ext>
            </a:extLst>
          </p:cNvPr>
          <p:cNvSpPr txBox="1"/>
          <p:nvPr/>
        </p:nvSpPr>
        <p:spPr>
          <a:xfrm>
            <a:off x="1097277" y="4978890"/>
            <a:ext cx="4804041" cy="112965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3) The internal standard for the LC-MS/MS was not consistent during our first large trial run which undermined our data.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CD1C72-0654-B2A4-4D45-3968DBF95D7F}"/>
              </a:ext>
            </a:extLst>
          </p:cNvPr>
          <p:cNvSpPr txBox="1"/>
          <p:nvPr/>
        </p:nvSpPr>
        <p:spPr>
          <a:xfrm>
            <a:off x="2615879" y="2032414"/>
            <a:ext cx="1296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Obstacles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B61128-0D8B-58AC-0A9E-E742212F75AA}"/>
              </a:ext>
            </a:extLst>
          </p:cNvPr>
          <p:cNvSpPr txBox="1"/>
          <p:nvPr/>
        </p:nvSpPr>
        <p:spPr>
          <a:xfrm>
            <a:off x="7430947" y="2037672"/>
            <a:ext cx="2476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236641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EC6492-D93E-4BE2-9F62-F8444BE43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7547879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DEBC0C-BDD0-4392-B404-7AE359CCC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16835"/>
            <a:ext cx="5977937" cy="1666501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Acknowledgements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A7D719-F2D7-2951-6497-CEED53F52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2688498"/>
            <a:ext cx="5977938" cy="36526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1.  Dr. Luke A. Wittenburg (DVM, PhD, DACVCP)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2.  Nick Oldberg &amp; Dayn Godinez (PhD Students)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3.  UC Davis SVM Students in Advanced Training (STAR) Program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4.  NIH Research Grant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A0270F-2FE0-4D3D-B6BA-FC740DC8B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Picture 2" descr="A person in a lab coat and gloves holding a book&#10;&#10;Description automatically generated">
            <a:extLst>
              <a:ext uri="{FF2B5EF4-FFF2-40B4-BE49-F238E27FC236}">
                <a16:creationId xmlns:a16="http://schemas.microsoft.com/office/drawing/2014/main" id="{9CA887C9-438C-1B21-9BC6-FE184EC394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54"/>
          <a:stretch/>
        </p:blipFill>
        <p:spPr>
          <a:xfrm rot="5400000">
            <a:off x="6472950" y="1138951"/>
            <a:ext cx="6858000" cy="458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371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31024-431D-4F6F-96B8-3270FD3F4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sz="3600" dirty="0"/>
              <a:t>Treatment Protocol for Canine Mast Cell Tumors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DFE8D-BB4E-44C1-B8E3-B4334A12C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773" y="1901126"/>
            <a:ext cx="6724862" cy="435133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b="1" dirty="0"/>
              <a:t> </a:t>
            </a:r>
            <a:r>
              <a:rPr lang="en-US" b="1" dirty="0"/>
              <a:t>Mast Cell Tumors</a:t>
            </a:r>
            <a:r>
              <a:rPr lang="en-US" dirty="0"/>
              <a:t> (MCTs) are the the most common malignant skin tumor in dogs, and represent 20% of all cutaneous skin tumors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 Vinblastine</a:t>
            </a:r>
            <a:r>
              <a:rPr lang="en-US" dirty="0"/>
              <a:t>: chemotherapy agent targeting mast cell tumors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b="1" dirty="0"/>
              <a:t>Omeprazole</a:t>
            </a:r>
            <a:r>
              <a:rPr lang="en-US" dirty="0"/>
              <a:t>: antacid given in conjunction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PPI helps mitigate excessive histamine release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4E5820-9F24-4836-A7F4-1D3B8ACA36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5" t="1874" r="28401" b="2108"/>
          <a:stretch/>
        </p:blipFill>
        <p:spPr>
          <a:xfrm>
            <a:off x="2180929" y="4171450"/>
            <a:ext cx="913616" cy="2081014"/>
          </a:xfrm>
          <a:prstGeom prst="rect">
            <a:avLst/>
          </a:prstGeom>
        </p:spPr>
      </p:pic>
      <p:sp>
        <p:nvSpPr>
          <p:cNvPr id="9" name="Plus Sign 8">
            <a:extLst>
              <a:ext uri="{FF2B5EF4-FFF2-40B4-BE49-F238E27FC236}">
                <a16:creationId xmlns:a16="http://schemas.microsoft.com/office/drawing/2014/main" id="{5C963377-FF8C-4723-91B8-C357A5270CB3}"/>
              </a:ext>
            </a:extLst>
          </p:cNvPr>
          <p:cNvSpPr/>
          <p:nvPr/>
        </p:nvSpPr>
        <p:spPr>
          <a:xfrm>
            <a:off x="3843461" y="4653278"/>
            <a:ext cx="444616" cy="444616"/>
          </a:xfrm>
          <a:prstGeom prst="mathPlu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599CE-813E-4EB9-9D63-BEBBB997D4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0" t="14311" r="31711" b="5077"/>
          <a:stretch/>
        </p:blipFill>
        <p:spPr>
          <a:xfrm>
            <a:off x="5036993" y="4171450"/>
            <a:ext cx="947883" cy="2081014"/>
          </a:xfrm>
          <a:prstGeom prst="rect">
            <a:avLst/>
          </a:prstGeom>
        </p:spPr>
      </p:pic>
      <p:pic>
        <p:nvPicPr>
          <p:cNvPr id="5" name="Picture 4" descr="A graph of a patient's exposure&#10;&#10;Description automatically generated">
            <a:extLst>
              <a:ext uri="{FF2B5EF4-FFF2-40B4-BE49-F238E27FC236}">
                <a16:creationId xmlns:a16="http://schemas.microsoft.com/office/drawing/2014/main" id="{9F921E21-029A-11D8-F822-612578358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934" y="2002041"/>
            <a:ext cx="35941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021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31024-431D-4F6F-96B8-3270FD3F4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sz="3600" dirty="0"/>
              <a:t>Previous Insights from Human Medicine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DFE8D-BB4E-44C1-B8E3-B4334A12C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09515"/>
            <a:ext cx="10317480" cy="435133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b="1" dirty="0"/>
              <a:t>Omeprazole</a:t>
            </a:r>
            <a:r>
              <a:rPr lang="en-US" dirty="0"/>
              <a:t> has been shown to induce the metabolism of co-administered drugs in humans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ym typeface="Wingdings" panose="05000000000000000000" pitchFamily="2" charset="2"/>
              </a:rPr>
              <a:t>Altering </a:t>
            </a:r>
            <a:r>
              <a:rPr lang="en-US" sz="1400" dirty="0"/>
              <a:t>pharmacokinetics (ADME) and increasing the rate of elimination of several co-administered drugs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b="1" dirty="0"/>
              <a:t>Vinblastine is actively metabolized by CYP isoforms in humans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1026" name="Picture 2" descr="pregnane x receptor">
            <a:extLst>
              <a:ext uri="{FF2B5EF4-FFF2-40B4-BE49-F238E27FC236}">
                <a16:creationId xmlns:a16="http://schemas.microsoft.com/office/drawing/2014/main" id="{ACAD2C40-B659-4A08-8DC8-17D72E17F2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" t="3345" r="2074" b="2655"/>
          <a:stretch/>
        </p:blipFill>
        <p:spPr bwMode="auto">
          <a:xfrm>
            <a:off x="1133426" y="2978715"/>
            <a:ext cx="5122594" cy="310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AA1780-2E4C-4E5D-B1F1-1F805E846E25}"/>
              </a:ext>
            </a:extLst>
          </p:cNvPr>
          <p:cNvSpPr txBox="1"/>
          <p:nvPr/>
        </p:nvSpPr>
        <p:spPr>
          <a:xfrm>
            <a:off x="6870581" y="2758598"/>
            <a:ext cx="4443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/>
              <a:t>Mechanism of Action in Human Hepatocytes</a:t>
            </a:r>
            <a:endParaRPr lang="en-US" sz="1600" u="sng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F0F821-E772-45FE-B541-AFE1A8C396DA}"/>
              </a:ext>
            </a:extLst>
          </p:cNvPr>
          <p:cNvSpPr txBox="1"/>
          <p:nvPr/>
        </p:nvSpPr>
        <p:spPr>
          <a:xfrm>
            <a:off x="6693081" y="3227985"/>
            <a:ext cx="4999842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Omeprazole binds PXR transcription factor in hepatocytes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C8E1FC-A082-4C16-B3A5-4DB0B9A3472C}"/>
              </a:ext>
            </a:extLst>
          </p:cNvPr>
          <p:cNvSpPr txBox="1"/>
          <p:nvPr/>
        </p:nvSpPr>
        <p:spPr>
          <a:xfrm>
            <a:off x="6722199" y="3930985"/>
            <a:ext cx="4999842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PXR translocates and binds promoter region of CYP3A4 &amp; P-glycoprotein (P-gp)</a:t>
            </a:r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75D0F5-88D1-46DF-977D-0B3E437C8A23}"/>
              </a:ext>
            </a:extLst>
          </p:cNvPr>
          <p:cNvSpPr txBox="1"/>
          <p:nvPr/>
        </p:nvSpPr>
        <p:spPr>
          <a:xfrm>
            <a:off x="6971248" y="4880475"/>
            <a:ext cx="4443509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↑ CYP3A4 &amp; P-gp RNA &amp; Protein Expression</a:t>
            </a:r>
            <a:endParaRPr lang="en-US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86F890-6B6E-48A8-88BA-5C0EB336D3E8}"/>
              </a:ext>
            </a:extLst>
          </p:cNvPr>
          <p:cNvSpPr txBox="1"/>
          <p:nvPr/>
        </p:nvSpPr>
        <p:spPr>
          <a:xfrm>
            <a:off x="7007397" y="5583206"/>
            <a:ext cx="4443509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↑ Metabolism of Vinblastine</a:t>
            </a:r>
            <a:endParaRPr lang="en-US" sz="1600" dirty="0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B1E9ECE2-1C96-471B-B7FE-1966F9A5F22E}"/>
              </a:ext>
            </a:extLst>
          </p:cNvPr>
          <p:cNvSpPr/>
          <p:nvPr/>
        </p:nvSpPr>
        <p:spPr>
          <a:xfrm>
            <a:off x="9058217" y="3614431"/>
            <a:ext cx="134785" cy="272112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39D1A093-54CD-4DEF-A8D5-63A23B276D4F}"/>
              </a:ext>
            </a:extLst>
          </p:cNvPr>
          <p:cNvSpPr/>
          <p:nvPr/>
        </p:nvSpPr>
        <p:spPr>
          <a:xfrm>
            <a:off x="9058217" y="4568989"/>
            <a:ext cx="134785" cy="272112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A514A634-7E8E-44D7-8BE5-62785918488D}"/>
              </a:ext>
            </a:extLst>
          </p:cNvPr>
          <p:cNvSpPr/>
          <p:nvPr/>
        </p:nvSpPr>
        <p:spPr>
          <a:xfrm>
            <a:off x="9087335" y="5277925"/>
            <a:ext cx="134785" cy="272112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5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3DD6F-2E88-4684-8EDD-E4C890CF6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Objectives and Hypothesis</a:t>
            </a: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3D Model 3" descr="Labrador retriever">
                <a:extLst>
                  <a:ext uri="{FF2B5EF4-FFF2-40B4-BE49-F238E27FC236}">
                    <a16:creationId xmlns:a16="http://schemas.microsoft.com/office/drawing/2014/main" id="{3998E42A-DA0D-432A-A66A-05630EF9E03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06328849"/>
                  </p:ext>
                </p:extLst>
              </p:nvPr>
            </p:nvGraphicFramePr>
            <p:xfrm>
              <a:off x="0" y="2961560"/>
              <a:ext cx="3818777" cy="313311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818777" cy="3133112"/>
                    </a:xfrm>
                    <a:prstGeom prst="rect">
                      <a:avLst/>
                    </a:prstGeom>
                  </am3d:spPr>
                  <am3d:camera>
                    <am3d:pos x="0" y="0" z="547744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80396" d="1000000"/>
                    <am3d:preTrans dx="272" dy="-9739678" dz="471245"/>
                    <am3d:scale>
                      <am3d:sx n="1000000" d="1000000"/>
                      <am3d:sy n="1000000" d="1000000"/>
                      <am3d:sz n="1000000" d="1000000"/>
                    </am3d:scale>
                    <am3d:rot ax="340588" ay="2373008" az="217307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418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3D Model 3" descr="Labrador retriever">
                <a:extLst>
                  <a:ext uri="{FF2B5EF4-FFF2-40B4-BE49-F238E27FC236}">
                    <a16:creationId xmlns:a16="http://schemas.microsoft.com/office/drawing/2014/main" id="{3998E42A-DA0D-432A-A66A-05630EF9E03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2961560"/>
                <a:ext cx="3818777" cy="3133112"/>
              </a:xfrm>
              <a:prstGeom prst="rect">
                <a:avLst/>
              </a:prstGeom>
            </p:spPr>
          </p:pic>
        </mc:Fallback>
      </mc:AlternateContent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7BFDE000-399B-4BC7-95C8-7897A78D59EC}"/>
              </a:ext>
            </a:extLst>
          </p:cNvPr>
          <p:cNvSpPr/>
          <p:nvPr/>
        </p:nvSpPr>
        <p:spPr>
          <a:xfrm>
            <a:off x="5075240" y="1887447"/>
            <a:ext cx="6279440" cy="4207225"/>
          </a:xfrm>
          <a:prstGeom prst="wedgeEllipseCallout">
            <a:avLst>
              <a:gd name="adj1" fmla="val -67326"/>
              <a:gd name="adj2" fmla="val -126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We hypothesize that Omeprazole will activate the canine transcription factor PXR, leading to the increased mRNA &amp; protein expression of CYP450 isoforms and resulting in a faster </a:t>
            </a:r>
            <a:r>
              <a:rPr lang="en-US" sz="2000" i="1" dirty="0">
                <a:solidFill>
                  <a:schemeClr val="tx1"/>
                </a:solidFill>
              </a:rPr>
              <a:t>in vitro</a:t>
            </a:r>
            <a:r>
              <a:rPr lang="en-US" sz="2000" dirty="0">
                <a:solidFill>
                  <a:schemeClr val="tx1"/>
                </a:solidFill>
              </a:rPr>
              <a:t> metabolism of Vinblastine</a:t>
            </a:r>
          </a:p>
        </p:txBody>
      </p:sp>
    </p:spTree>
    <p:extLst>
      <p:ext uri="{BB962C8B-B14F-4D97-AF65-F5344CB8AC3E}">
        <p14:creationId xmlns:p14="http://schemas.microsoft.com/office/powerpoint/2010/main" val="1459770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DCEBB-1949-4236-84D0-F509D20F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PXR Nuclear Receptor Assay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5BDB59-A836-4F95-B930-1BA7A2D2AEA4}"/>
              </a:ext>
            </a:extLst>
          </p:cNvPr>
          <p:cNvSpPr txBox="1"/>
          <p:nvPr/>
        </p:nvSpPr>
        <p:spPr>
          <a:xfrm>
            <a:off x="6527182" y="2039736"/>
            <a:ext cx="4804041" cy="4023360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10000"/>
          </a:bodyPr>
          <a:lstStyle/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Reporter cells expressing the canine Pregnane X Receptor were exposed to clinically relevant concentrations of omeprazole (0uM, 50uM, and 100uM)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 dose-dependent increase in PXR activity measured via luminescence after 24-hour incubation with drugs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Omeprazole induced a 5-fold increase in PXR activity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Explanation for smaller activity may be due to alternative xenobiotic drug metabolizing enzyme involvement, such as the Aryl Hydrocarbon Receptor (AhR)</a:t>
            </a:r>
          </a:p>
        </p:txBody>
      </p:sp>
      <p:pic>
        <p:nvPicPr>
          <p:cNvPr id="6" name="Picture 5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A2EA923D-7120-7CBA-E340-E7B246CEF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79" y="1940825"/>
            <a:ext cx="4804041" cy="412599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3E4218A-6B63-5084-2F39-23F75DD17864}"/>
              </a:ext>
            </a:extLst>
          </p:cNvPr>
          <p:cNvSpPr/>
          <p:nvPr/>
        </p:nvSpPr>
        <p:spPr>
          <a:xfrm>
            <a:off x="1097280" y="2639028"/>
            <a:ext cx="4567540" cy="2199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3D06FA0-A861-2FD2-AC86-77C76B539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78" y="2466611"/>
            <a:ext cx="5134300" cy="254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79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4EFA996-9447-4A4C-B4B1-6958A2CE0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C9C6ED-FD31-4E10-99F5-48CEB4067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27AA6C-8D09-4C91-962A-B16E8B413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252936"/>
            <a:ext cx="10058400" cy="1028715"/>
          </a:xfrm>
        </p:spPr>
        <p:txBody>
          <a:bodyPr>
            <a:normAutofit/>
          </a:bodyPr>
          <a:lstStyle/>
          <a:p>
            <a:pPr algn="ctr"/>
            <a:r>
              <a:rPr lang="en-US" sz="3700" b="1">
                <a:solidFill>
                  <a:srgbClr val="FFFFFF"/>
                </a:solidFill>
              </a:rPr>
              <a:t>Methods: </a:t>
            </a:r>
            <a:r>
              <a:rPr lang="en-US" sz="3700">
                <a:solidFill>
                  <a:srgbClr val="FFFFFF"/>
                </a:solidFill>
              </a:rPr>
              <a:t>CYP RNA Induction Assay &amp; Western Blot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D24EB7-9554-4EE1-B384-E93B7FE9B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7131F7-3EE7-1107-B5DC-FF7C3B0F2582}"/>
              </a:ext>
            </a:extLst>
          </p:cNvPr>
          <p:cNvSpPr/>
          <p:nvPr/>
        </p:nvSpPr>
        <p:spPr>
          <a:xfrm>
            <a:off x="3584411" y="371022"/>
            <a:ext cx="4919798" cy="3188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20624">
              <a:spcAft>
                <a:spcPts val="600"/>
              </a:spcAft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208873-4C91-00B3-ACB1-2258566F0EF2}"/>
              </a:ext>
            </a:extLst>
          </p:cNvPr>
          <p:cNvSpPr txBox="1"/>
          <p:nvPr/>
        </p:nvSpPr>
        <p:spPr>
          <a:xfrm>
            <a:off x="3754325" y="348651"/>
            <a:ext cx="4579969" cy="318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20624">
              <a:spcAft>
                <a:spcPts val="600"/>
              </a:spcAft>
            </a:pPr>
            <a:r>
              <a:rPr lang="en-US" sz="147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Culture Cryopreserved Hepatocytes onto a 96-Well Plate</a:t>
            </a:r>
            <a:endParaRPr lang="en-US" sz="1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405A21-6A16-D6B3-22B6-C49B78F61351}"/>
              </a:ext>
            </a:extLst>
          </p:cNvPr>
          <p:cNvSpPr/>
          <p:nvPr/>
        </p:nvSpPr>
        <p:spPr>
          <a:xfrm>
            <a:off x="1872008" y="2135469"/>
            <a:ext cx="3962205" cy="25870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20624">
              <a:spcAft>
                <a:spcPts val="600"/>
              </a:spcAft>
            </a:pPr>
            <a:r>
              <a:rPr lang="en-US" sz="1656" kern="12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Culture Cryopreserved Hepatocytes onto a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7AB1D0-AE71-53C2-A9A2-D36276552E27}"/>
              </a:ext>
            </a:extLst>
          </p:cNvPr>
          <p:cNvSpPr/>
          <p:nvPr/>
        </p:nvSpPr>
        <p:spPr>
          <a:xfrm>
            <a:off x="6353193" y="2135469"/>
            <a:ext cx="3962205" cy="25493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20624">
              <a:spcAft>
                <a:spcPts val="600"/>
              </a:spcAft>
            </a:pPr>
            <a:r>
              <a:rPr lang="en-US" sz="1656" kern="120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Culture Cryopreserved Hepatocytes onto a 96-Well Plate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3DCC1B-73D7-C32F-EB76-F07528B588FB}"/>
              </a:ext>
            </a:extLst>
          </p:cNvPr>
          <p:cNvSpPr txBox="1"/>
          <p:nvPr/>
        </p:nvSpPr>
        <p:spPr>
          <a:xfrm>
            <a:off x="1563127" y="1721654"/>
            <a:ext cx="4579969" cy="318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20624">
              <a:spcAft>
                <a:spcPts val="600"/>
              </a:spcAft>
            </a:pPr>
            <a:r>
              <a:rPr lang="en-US" sz="1472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RNA Isolation</a:t>
            </a:r>
            <a:endParaRPr lang="en-US" sz="1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752FC5-F0F4-8BA1-4FCB-FCAE447B61E1}"/>
              </a:ext>
            </a:extLst>
          </p:cNvPr>
          <p:cNvSpPr txBox="1"/>
          <p:nvPr/>
        </p:nvSpPr>
        <p:spPr>
          <a:xfrm>
            <a:off x="6044310" y="1744657"/>
            <a:ext cx="4579969" cy="318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20624">
              <a:spcAft>
                <a:spcPts val="600"/>
              </a:spcAft>
            </a:pPr>
            <a:r>
              <a:rPr lang="en-US" sz="1472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Protein Isolation</a:t>
            </a:r>
            <a:endParaRPr lang="en-US" sz="16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02D44C-AC76-B95B-F750-90CC56FCA668}"/>
              </a:ext>
            </a:extLst>
          </p:cNvPr>
          <p:cNvSpPr/>
          <p:nvPr/>
        </p:nvSpPr>
        <p:spPr>
          <a:xfrm>
            <a:off x="3584411" y="1001095"/>
            <a:ext cx="4919798" cy="3188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20624">
              <a:spcAft>
                <a:spcPts val="600"/>
              </a:spcAft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34A119-0C1F-70FF-C38A-B5AF4A919714}"/>
              </a:ext>
            </a:extLst>
          </p:cNvPr>
          <p:cNvSpPr txBox="1"/>
          <p:nvPr/>
        </p:nvSpPr>
        <p:spPr>
          <a:xfrm>
            <a:off x="3639260" y="1019152"/>
            <a:ext cx="4838739" cy="318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20624">
              <a:spcAft>
                <a:spcPts val="600"/>
              </a:spcAft>
            </a:pPr>
            <a:r>
              <a:rPr lang="en-US" sz="147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Administered omeprazole (0uM, 25uM, 50uM) for 48-72hrs</a:t>
            </a:r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7367DB-6405-6A2B-6AC6-D29A9694F8C0}"/>
              </a:ext>
            </a:extLst>
          </p:cNvPr>
          <p:cNvSpPr txBox="1"/>
          <p:nvPr/>
        </p:nvSpPr>
        <p:spPr>
          <a:xfrm>
            <a:off x="1857245" y="2261021"/>
            <a:ext cx="3962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en-US" sz="1600" dirty="0"/>
              <a:t>RNA Extraction Kit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1C706D-8F35-C320-FFB0-273AB9E49DA4}"/>
              </a:ext>
            </a:extLst>
          </p:cNvPr>
          <p:cNvSpPr txBox="1"/>
          <p:nvPr/>
        </p:nvSpPr>
        <p:spPr>
          <a:xfrm>
            <a:off x="1872003" y="2914037"/>
            <a:ext cx="3962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 2.    RNA Assessment (Quantification)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4A92F7-5517-1700-A19B-FED2C807ACB6}"/>
              </a:ext>
            </a:extLst>
          </p:cNvPr>
          <p:cNvSpPr txBox="1"/>
          <p:nvPr/>
        </p:nvSpPr>
        <p:spPr>
          <a:xfrm>
            <a:off x="1872004" y="3550647"/>
            <a:ext cx="3962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 3.    Reverse Transcription (cDNA)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47E88F-D123-B8A8-0A5D-221801CAB28A}"/>
              </a:ext>
            </a:extLst>
          </p:cNvPr>
          <p:cNvSpPr txBox="1"/>
          <p:nvPr/>
        </p:nvSpPr>
        <p:spPr>
          <a:xfrm>
            <a:off x="1872003" y="4193648"/>
            <a:ext cx="3962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 4.    qPCR &amp; Analysis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412FE4-9234-EA2F-C9B9-66B481181A5C}"/>
              </a:ext>
            </a:extLst>
          </p:cNvPr>
          <p:cNvSpPr txBox="1"/>
          <p:nvPr/>
        </p:nvSpPr>
        <p:spPr>
          <a:xfrm>
            <a:off x="6338430" y="2292965"/>
            <a:ext cx="3962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en-US" sz="1600" dirty="0"/>
              <a:t>Protein Lysate Collection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797FFA-3BFB-75DF-6FE3-F1E0DED3FAFF}"/>
              </a:ext>
            </a:extLst>
          </p:cNvPr>
          <p:cNvSpPr txBox="1"/>
          <p:nvPr/>
        </p:nvSpPr>
        <p:spPr>
          <a:xfrm>
            <a:off x="6338430" y="2793406"/>
            <a:ext cx="3962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 2.    BCA Analysis (Quantification)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811D83-B42B-6E11-6BA9-2DEE77BB97DF}"/>
              </a:ext>
            </a:extLst>
          </p:cNvPr>
          <p:cNvSpPr txBox="1"/>
          <p:nvPr/>
        </p:nvSpPr>
        <p:spPr>
          <a:xfrm>
            <a:off x="6338430" y="3293847"/>
            <a:ext cx="3962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 3.    Western Blot &amp; Transfer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52F586-C808-B4F5-950D-E79CC47D636D}"/>
              </a:ext>
            </a:extLst>
          </p:cNvPr>
          <p:cNvSpPr txBox="1"/>
          <p:nvPr/>
        </p:nvSpPr>
        <p:spPr>
          <a:xfrm>
            <a:off x="6353188" y="3794288"/>
            <a:ext cx="3962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 4.    Primary &amp; Secondary Antibodies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8A0FDB-755B-E37C-C45C-F600859F648F}"/>
              </a:ext>
            </a:extLst>
          </p:cNvPr>
          <p:cNvSpPr txBox="1"/>
          <p:nvPr/>
        </p:nvSpPr>
        <p:spPr>
          <a:xfrm>
            <a:off x="6338429" y="4237499"/>
            <a:ext cx="3962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 4.    Imaging &amp; Analysis</a:t>
            </a: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3497B666-9FBC-B319-6237-ECB486F2F3F2}"/>
              </a:ext>
            </a:extLst>
          </p:cNvPr>
          <p:cNvSpPr/>
          <p:nvPr/>
        </p:nvSpPr>
        <p:spPr>
          <a:xfrm rot="5400000">
            <a:off x="5853246" y="749038"/>
            <a:ext cx="270056" cy="1916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2F6061B2-743E-AFBA-2F09-1899DBBDE9FA}"/>
              </a:ext>
            </a:extLst>
          </p:cNvPr>
          <p:cNvSpPr/>
          <p:nvPr/>
        </p:nvSpPr>
        <p:spPr>
          <a:xfrm rot="8499936">
            <a:off x="4488495" y="1510194"/>
            <a:ext cx="649801" cy="26912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FF486BE4-2A21-315E-E1E9-6683A430D878}"/>
              </a:ext>
            </a:extLst>
          </p:cNvPr>
          <p:cNvSpPr/>
          <p:nvPr/>
        </p:nvSpPr>
        <p:spPr>
          <a:xfrm rot="2321884">
            <a:off x="6907565" y="1522690"/>
            <a:ext cx="649801" cy="26912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72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DCEBB-1949-4236-84D0-F509D20F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CYP &amp; P-gp RNA Induction Assay</a:t>
            </a:r>
          </a:p>
        </p:txBody>
      </p:sp>
      <p:pic>
        <p:nvPicPr>
          <p:cNvPr id="13" name="Picture 12" descr="A screenshot of a test&#10;&#10;Description automatically generated">
            <a:extLst>
              <a:ext uri="{FF2B5EF4-FFF2-40B4-BE49-F238E27FC236}">
                <a16:creationId xmlns:a16="http://schemas.microsoft.com/office/drawing/2014/main" id="{04EF7CD3-617F-6194-D9A5-730F3F81FD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83"/>
          <a:stretch/>
        </p:blipFill>
        <p:spPr>
          <a:xfrm>
            <a:off x="1097280" y="1939538"/>
            <a:ext cx="8614980" cy="318110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2795DD8-9AED-0D52-1ACF-A8396F216CD5}"/>
              </a:ext>
            </a:extLst>
          </p:cNvPr>
          <p:cNvSpPr/>
          <p:nvPr/>
        </p:nvSpPr>
        <p:spPr>
          <a:xfrm>
            <a:off x="1238491" y="2462755"/>
            <a:ext cx="4039565" cy="2630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25" name="Picture 24" descr="A graph of a gene expression&#10;&#10;Description automatically generated">
            <a:extLst>
              <a:ext uri="{FF2B5EF4-FFF2-40B4-BE49-F238E27FC236}">
                <a16:creationId xmlns:a16="http://schemas.microsoft.com/office/drawing/2014/main" id="{0C0DEFD5-CD4C-8A2A-6921-76B20EFEAE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92" b="35407"/>
          <a:stretch/>
        </p:blipFill>
        <p:spPr>
          <a:xfrm>
            <a:off x="1229650" y="2255822"/>
            <a:ext cx="4366390" cy="283703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C48BC02-2D05-520A-26E2-BB92170FE4E5}"/>
              </a:ext>
            </a:extLst>
          </p:cNvPr>
          <p:cNvSpPr txBox="1"/>
          <p:nvPr/>
        </p:nvSpPr>
        <p:spPr>
          <a:xfrm>
            <a:off x="1229650" y="5120641"/>
            <a:ext cx="52086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25475" algn="l"/>
                <a:tab pos="1892300" algn="l"/>
              </a:tabLst>
            </a:pPr>
            <a:r>
              <a:rPr lang="en-US" sz="1400" i="1" dirty="0"/>
              <a:t>Figure 3. Quantitative RT-PCR of mRNA expression in canine hepatocytes treated with 50uM omeprazole for 72 hours revealed an 11-fold increase in Cyp1A1 expression and a 1-fold increase in Cyp3A26 / ABCB1 (P-gp) relative to hepatocytes without omeprazole exposure.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5AFFDA-4E16-6875-1FA9-EBB385E4EC39}"/>
              </a:ext>
            </a:extLst>
          </p:cNvPr>
          <p:cNvSpPr txBox="1"/>
          <p:nvPr/>
        </p:nvSpPr>
        <p:spPr>
          <a:xfrm>
            <a:off x="6476319" y="2462755"/>
            <a:ext cx="4872942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Hepatocytes treated with 50uM omeprazole for 72 hours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bg2">
                    <a:lumMod val="50000"/>
                  </a:schemeClr>
                </a:solidFill>
              </a:rPr>
              <a:t>Cyp1A1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had an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11-fold increase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in mRNA expression relative to the control groups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bg2">
                    <a:lumMod val="50000"/>
                  </a:schemeClr>
                </a:solidFill>
              </a:rPr>
              <a:t>Cyp3A26 / ABCB1 (P-gp)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only increased by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1-fold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We just finished running qPCR on RNA samples collected from a 72hr assay with 0uM, 25uM, &amp; 50uM omeprazole concentrations</a:t>
            </a:r>
          </a:p>
          <a:p>
            <a:pPr marL="742950" lvl="1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Data is currently being analyzed for complete primer set (6)</a:t>
            </a:r>
          </a:p>
        </p:txBody>
      </p:sp>
    </p:spTree>
    <p:extLst>
      <p:ext uri="{BB962C8B-B14F-4D97-AF65-F5344CB8AC3E}">
        <p14:creationId xmlns:p14="http://schemas.microsoft.com/office/powerpoint/2010/main" val="3809027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DCEBB-1949-4236-84D0-F509D20F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CYP Western Blot 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5BDB59-A836-4F95-B930-1BA7A2D2AEA4}"/>
              </a:ext>
            </a:extLst>
          </p:cNvPr>
          <p:cNvSpPr txBox="1"/>
          <p:nvPr/>
        </p:nvSpPr>
        <p:spPr>
          <a:xfrm>
            <a:off x="6351639" y="1845734"/>
            <a:ext cx="480404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1" name="Picture 30" descr="A close-up of a graph&#10;&#10;Description automatically generated">
            <a:extLst>
              <a:ext uri="{FF2B5EF4-FFF2-40B4-BE49-F238E27FC236}">
                <a16:creationId xmlns:a16="http://schemas.microsoft.com/office/drawing/2014/main" id="{3C5C170D-CBE5-EF07-9EA2-5B499C6A77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92" b="41794"/>
          <a:stretch/>
        </p:blipFill>
        <p:spPr>
          <a:xfrm>
            <a:off x="6844496" y="1845734"/>
            <a:ext cx="4079690" cy="2300356"/>
          </a:xfrm>
          <a:prstGeom prst="rect">
            <a:avLst/>
          </a:prstGeom>
        </p:spPr>
      </p:pic>
      <p:pic>
        <p:nvPicPr>
          <p:cNvPr id="32" name="Picture 31" descr="A close-up of a graph&#10;&#10;Description automatically generated">
            <a:extLst>
              <a:ext uri="{FF2B5EF4-FFF2-40B4-BE49-F238E27FC236}">
                <a16:creationId xmlns:a16="http://schemas.microsoft.com/office/drawing/2014/main" id="{99BCECFD-D45C-F1CD-DC51-E924A80F28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4" t="7703" b="61419"/>
          <a:stretch/>
        </p:blipFill>
        <p:spPr>
          <a:xfrm>
            <a:off x="7091036" y="3972470"/>
            <a:ext cx="3948897" cy="122036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1FF424B-1943-8040-F144-D9B187F99CFF}"/>
              </a:ext>
            </a:extLst>
          </p:cNvPr>
          <p:cNvSpPr txBox="1"/>
          <p:nvPr/>
        </p:nvSpPr>
        <p:spPr>
          <a:xfrm>
            <a:off x="1168447" y="2134410"/>
            <a:ext cx="4804041" cy="4023360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/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Hepatocytes treated with 0uM, 25uM, &amp; 50uM of omeprazole for 48 hours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Cyp1A1, Cyp1A2, and Cyp3A1 protein expressions were chosen because they are the only proteins that have verified primary antibodies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There were undetectable changes in protein expressions for Cyp1A1, Cyp1A2, and Cyp3A1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 72-hour incubation time may be necessary to visualize changes in protein expression, similar to the changes in mRNA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EB87FE2-1F88-F4B2-BB2D-C6E222C0C622}"/>
              </a:ext>
            </a:extLst>
          </p:cNvPr>
          <p:cNvSpPr txBox="1"/>
          <p:nvPr/>
        </p:nvSpPr>
        <p:spPr>
          <a:xfrm>
            <a:off x="6964102" y="5299435"/>
            <a:ext cx="4804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25475" algn="l"/>
                <a:tab pos="1892300" algn="l"/>
              </a:tabLst>
            </a:pPr>
            <a:r>
              <a:rPr lang="en-US" sz="1400" i="1" dirty="0"/>
              <a:t>Figure 4. Western blot analysis of canine hepatocytes treated with 0uM, 25uM, and 50uM omeprazole for 48 hours revealed minimal to undetectable changes in CYP1A1, Cyp1A2, and Cyp3A1</a:t>
            </a:r>
          </a:p>
        </p:txBody>
      </p:sp>
    </p:spTree>
    <p:extLst>
      <p:ext uri="{BB962C8B-B14F-4D97-AF65-F5344CB8AC3E}">
        <p14:creationId xmlns:p14="http://schemas.microsoft.com/office/powerpoint/2010/main" val="1287034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EBC0C-BDD0-4392-B404-7AE359CCC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In Vitro Metabolism Assay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C59A1C-9307-B641-9AB6-121E3768D99F}"/>
              </a:ext>
            </a:extLst>
          </p:cNvPr>
          <p:cNvSpPr txBox="1"/>
          <p:nvPr/>
        </p:nvSpPr>
        <p:spPr>
          <a:xfrm>
            <a:off x="1097280" y="1996237"/>
            <a:ext cx="6454987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48-hour treatment of hepatocytes with 0uM, 2.5uM, 25um, and 50uM of omeprazole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On day 3, we removed the omeprazole and exposed the cells to vinblastine for 30 minutes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Liquid Chromatography – Tandem Mass Spectrometry measures the ratio of vinblastine to its active metabolite (4-desacetyl-vinblastine)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Greatest loss of parent drug at 50uM indicates that vinblastine metabolism may depend on the dose of omeprazole given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r>
              <a:rPr lang="en-US" i="1" u="sng" dirty="0">
                <a:solidFill>
                  <a:schemeClr val="bg2">
                    <a:lumMod val="50000"/>
                  </a:schemeClr>
                </a:solidFill>
              </a:rPr>
              <a:t>Future Experiments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: the goal is to test varying time points of vinblastine exposure (1 hour, 3 hours, 6 hours, 12, hours, &amp; 24 hours) after 48-72 hours of omeprazole treatment</a:t>
            </a:r>
          </a:p>
          <a:p>
            <a:pPr marL="2857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  <a:buChar char="•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Content Placeholder 4" descr="A graph of a graph with numbers&#10;&#10;Description automatically generated">
            <a:extLst>
              <a:ext uri="{FF2B5EF4-FFF2-40B4-BE49-F238E27FC236}">
                <a16:creationId xmlns:a16="http://schemas.microsoft.com/office/drawing/2014/main" id="{0674C41F-BC15-4FE5-A388-7A4A60A5E5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379" y="1405972"/>
            <a:ext cx="3714669" cy="37146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232527-4A9B-19EE-1A4F-7100E4715FDC}"/>
              </a:ext>
            </a:extLst>
          </p:cNvPr>
          <p:cNvSpPr txBox="1"/>
          <p:nvPr/>
        </p:nvSpPr>
        <p:spPr>
          <a:xfrm>
            <a:off x="7736379" y="5098239"/>
            <a:ext cx="47017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25475" algn="l"/>
                <a:tab pos="1892300" algn="l"/>
              </a:tabLst>
            </a:pPr>
            <a:r>
              <a:rPr lang="en-US" sz="1400" i="1" dirty="0"/>
              <a:t>Figure 5. LC-MS/MS measuring the ratio of parent drug (vinblastine) to active metabolite (4-desacetyl-vinblastine) revealed greater loss of vinblastine among hepatocytes treated with 50uM of omeprazole relative to the other treatment groups.</a:t>
            </a:r>
          </a:p>
        </p:txBody>
      </p:sp>
    </p:spTree>
    <p:extLst>
      <p:ext uri="{BB962C8B-B14F-4D97-AF65-F5344CB8AC3E}">
        <p14:creationId xmlns:p14="http://schemas.microsoft.com/office/powerpoint/2010/main" val="87465218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rgbClr val="FFFFFF"/>
      </a:lt1>
      <a:dk2>
        <a:srgbClr val="46464A"/>
      </a:dk2>
      <a:lt2>
        <a:srgbClr val="D1D9E1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20158</TotalTime>
  <Words>946</Words>
  <Application>Microsoft Office PowerPoint</Application>
  <PresentationFormat>Widescreen</PresentationFormat>
  <Paragraphs>86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Retrospect</vt:lpstr>
      <vt:lpstr>Investigation of a Drug Interaction Between Omeprazole &amp; Vinblastine in an In Vitro Model</vt:lpstr>
      <vt:lpstr>Treatment Protocol for Canine Mast Cell Tumors</vt:lpstr>
      <vt:lpstr>Previous Insights from Human Medicine </vt:lpstr>
      <vt:lpstr>Objectives and Hypothesis</vt:lpstr>
      <vt:lpstr>PXR Nuclear Receptor Assay</vt:lpstr>
      <vt:lpstr>Methods: CYP RNA Induction Assay &amp; Western Blot</vt:lpstr>
      <vt:lpstr>CYP &amp; P-gp RNA Induction Assay</vt:lpstr>
      <vt:lpstr>CYP Western Blot Data</vt:lpstr>
      <vt:lpstr>In Vitro Metabolism Assay </vt:lpstr>
      <vt:lpstr>Notable Obstacles and Future Directions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Investigation of a Drug Interaction Between Omeprazole &amp; Vinblastine in an In Vitro Model</dc:title>
  <dc:creator>Wittenburg, Luke A.</dc:creator>
  <cp:lastModifiedBy>Munsterman, Christine M.</cp:lastModifiedBy>
  <cp:revision>33</cp:revision>
  <dcterms:created xsi:type="dcterms:W3CDTF">2023-07-10T21:22:47Z</dcterms:created>
  <dcterms:modified xsi:type="dcterms:W3CDTF">2023-07-24T22:21:34Z</dcterms:modified>
</cp:coreProperties>
</file>