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09" r:id="rId3"/>
    <p:sldId id="276" r:id="rId4"/>
    <p:sldId id="283" r:id="rId5"/>
    <p:sldId id="306" r:id="rId6"/>
    <p:sldId id="282" r:id="rId7"/>
    <p:sldId id="305" r:id="rId8"/>
    <p:sldId id="302" r:id="rId9"/>
    <p:sldId id="303" r:id="rId10"/>
    <p:sldId id="277" r:id="rId11"/>
    <p:sldId id="304" r:id="rId12"/>
    <p:sldId id="275" r:id="rId13"/>
    <p:sldId id="297" r:id="rId14"/>
    <p:sldId id="292" r:id="rId15"/>
    <p:sldId id="293" r:id="rId16"/>
    <p:sldId id="298" r:id="rId17"/>
    <p:sldId id="300" r:id="rId18"/>
    <p:sldId id="307" r:id="rId19"/>
    <p:sldId id="308" r:id="rId20"/>
    <p:sldId id="269" r:id="rId21"/>
    <p:sldId id="270" r:id="rId22"/>
    <p:sldId id="272" r:id="rId23"/>
    <p:sldId id="271" r:id="rId24"/>
  </p:sldIdLst>
  <p:sldSz cx="12192000" cy="6858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roxima Nova" panose="020B0604020202020204" charset="0"/>
      <p:regular r:id="rId30"/>
      <p:bold r:id="rId31"/>
      <p:italic r:id="rId32"/>
      <p:boldItalic r:id="rId33"/>
    </p:embeddedFont>
    <p:embeddedFont>
      <p:font typeface="Roboto" panose="020B060402020202020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i1iDdUTzfvmTIWGxYEaGsXHxukG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2851"/>
    <a:srgbClr val="1000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CA5E80C-CEE2-4EBA-9719-F804DA1F1E4B}">
  <a:tblStyle styleId="{6CA5E80C-CEE2-4EBA-9719-F804DA1F1E4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97" autoAdjust="0"/>
    <p:restoredTop sz="82296" autoAdjust="0"/>
  </p:normalViewPr>
  <p:slideViewPr>
    <p:cSldViewPr snapToGrid="0">
      <p:cViewPr varScale="1">
        <p:scale>
          <a:sx n="70" d="100"/>
          <a:sy n="70" d="100"/>
        </p:scale>
        <p:origin x="1104" y="58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shle\Desktop\STAR%20PROJECT\Graphs%20of%20enterolith%20data%207.26%20AF.xlt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Graphs%20of%20enterolith%20data%207.26%20AF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600" b="0" i="0" baseline="0" dirty="0">
                <a:solidFill>
                  <a:srgbClr val="000000"/>
                </a:solidFill>
                <a:effectLst/>
              </a:rPr>
              <a:t>Relative Abundance of Microbes Associated with Struvite Formation by Enterolith Depth</a:t>
            </a:r>
            <a:endParaRPr lang="en-US" sz="1600" dirty="0">
              <a:solidFill>
                <a:srgbClr val="000000"/>
              </a:solidFill>
              <a:effectLst/>
            </a:endParaRPr>
          </a:p>
        </c:rich>
      </c:tx>
      <c:layout>
        <c:manualLayout>
          <c:xMode val="edge"/>
          <c:yMode val="edge"/>
          <c:x val="0.11590870421480219"/>
          <c:y val="2.598142089731371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'Graphs 7.26 AF'!$O$3:$O$4</c:f>
              <c:strCache>
                <c:ptCount val="2"/>
                <c:pt idx="0">
                  <c:v>Inner Layers</c:v>
                </c:pt>
                <c:pt idx="1">
                  <c:v>Outer Layers</c:v>
                </c:pt>
              </c:strCache>
            </c:strRef>
          </c:cat>
          <c:val>
            <c:numRef>
              <c:f>'Graphs 7.26 AF'!$P$3:$P$4</c:f>
              <c:numCache>
                <c:formatCode>General</c:formatCode>
                <c:ptCount val="2"/>
                <c:pt idx="0">
                  <c:v>521179</c:v>
                </c:pt>
                <c:pt idx="1">
                  <c:v>122390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64-4F51-8EFB-983A48B957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25662591"/>
        <c:axId val="625661343"/>
      </c:barChart>
      <c:catAx>
        <c:axId val="625662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661343"/>
        <c:crosses val="autoZero"/>
        <c:auto val="1"/>
        <c:lblAlgn val="ctr"/>
        <c:lblOffset val="100"/>
        <c:noMultiLvlLbl val="0"/>
      </c:catAx>
      <c:valAx>
        <c:axId val="62566134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256625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rgbClr val="000000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>
                <a:solidFill>
                  <a:srgbClr val="000000"/>
                </a:solidFill>
              </a:rPr>
              <a:t>Relative Abundance of</a:t>
            </a:r>
            <a:r>
              <a:rPr lang="en-US" sz="1800" baseline="0" dirty="0">
                <a:solidFill>
                  <a:srgbClr val="000000"/>
                </a:solidFill>
              </a:rPr>
              <a:t> Known </a:t>
            </a:r>
            <a:r>
              <a:rPr lang="en-US" sz="1800" b="0" i="0" u="none" strike="noStrike" baseline="0" dirty="0">
                <a:effectLst/>
              </a:rPr>
              <a:t>Struvite Producers by Enterolith Layer</a:t>
            </a:r>
            <a:endParaRPr lang="en-US" sz="1800" dirty="0">
              <a:solidFill>
                <a:srgbClr val="000000"/>
              </a:solidFill>
            </a:endParaRPr>
          </a:p>
        </c:rich>
      </c:tx>
      <c:layout>
        <c:manualLayout>
          <c:xMode val="edge"/>
          <c:yMode val="edge"/>
          <c:x val="2.8910878093031354E-2"/>
          <c:y val="9.6650727688196783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rgbClr val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rAngAx val="0"/>
    </c:view3D>
    <c:floor>
      <c:thickness val="0"/>
      <c:spPr>
        <a:noFill/>
        <a:ln>
          <a:solidFill>
            <a:srgbClr val="000000"/>
          </a:solidFill>
        </a:ln>
        <a:effectLst/>
        <a:sp3d>
          <a:contourClr>
            <a:srgbClr val="000000"/>
          </a:contourClr>
        </a:sp3d>
      </c:spPr>
    </c:floor>
    <c:sideWall>
      <c:thickness val="0"/>
      <c:spPr>
        <a:noFill/>
        <a:ln>
          <a:solidFill>
            <a:srgbClr val="000000"/>
          </a:solidFill>
        </a:ln>
        <a:effectLst/>
        <a:sp3d>
          <a:contourClr>
            <a:srgbClr val="000000"/>
          </a:contourClr>
        </a:sp3d>
      </c:spPr>
    </c:sideWall>
    <c:backWall>
      <c:thickness val="0"/>
      <c:spPr>
        <a:noFill/>
        <a:ln>
          <a:solidFill>
            <a:srgbClr val="000000"/>
          </a:solidFill>
        </a:ln>
        <a:effectLst/>
        <a:sp3d>
          <a:contourClr>
            <a:srgbClr val="000000"/>
          </a:contourClr>
        </a:sp3d>
      </c:spPr>
    </c:backWall>
    <c:plotArea>
      <c:layout/>
      <c:line3DChart>
        <c:grouping val="standard"/>
        <c:varyColors val="0"/>
        <c:ser>
          <c:idx val="4"/>
          <c:order val="0"/>
          <c:tx>
            <c:strRef>
              <c:f>'[Graphs of enterolith data 7.26 AF1]Graphs 7.26 AF'!$F$1</c:f>
              <c:strCache>
                <c:ptCount val="1"/>
                <c:pt idx="0">
                  <c:v>Morganella morganii</c:v>
                </c:pt>
              </c:strCache>
            </c:strRef>
          </c:tx>
          <c:spPr>
            <a:solidFill>
              <a:srgbClr val="BD711D"/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AF'!$F$2:$F$6</c:f>
              <c:numCache>
                <c:formatCode>General</c:formatCode>
                <c:ptCount val="5"/>
                <c:pt idx="0">
                  <c:v>546</c:v>
                </c:pt>
                <c:pt idx="1">
                  <c:v>0</c:v>
                </c:pt>
                <c:pt idx="2">
                  <c:v>0</c:v>
                </c:pt>
                <c:pt idx="3">
                  <c:v>12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899-4AEE-A781-9ACEB1CEEE30}"/>
            </c:ext>
          </c:extLst>
        </c:ser>
        <c:ser>
          <c:idx val="5"/>
          <c:order val="1"/>
          <c:tx>
            <c:strRef>
              <c:f>'[Graphs of enterolith data 7.26 AF1]Graphs 7.26 AF'!$G$1</c:f>
              <c:strCache>
                <c:ptCount val="1"/>
                <c:pt idx="0">
                  <c:v>Corynebacterium urealyticum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AF'!$G$2:$G$6</c:f>
              <c:numCache>
                <c:formatCode>General</c:formatCode>
                <c:ptCount val="5"/>
                <c:pt idx="0">
                  <c:v>181</c:v>
                </c:pt>
                <c:pt idx="1">
                  <c:v>0</c:v>
                </c:pt>
                <c:pt idx="2">
                  <c:v>2046</c:v>
                </c:pt>
                <c:pt idx="3">
                  <c:v>6962</c:v>
                </c:pt>
                <c:pt idx="4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899-4AEE-A781-9ACEB1CEEE30}"/>
            </c:ext>
          </c:extLst>
        </c:ser>
        <c:ser>
          <c:idx val="2"/>
          <c:order val="2"/>
          <c:tx>
            <c:strRef>
              <c:f>'[Graphs of enterolith data 7.26 AF1]Graphs 7.26 AF'!$D$1</c:f>
              <c:strCache>
                <c:ptCount val="1"/>
                <c:pt idx="0">
                  <c:v>Enterococcus faecalis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AF'!$D$2:$D$6</c:f>
              <c:numCache>
                <c:formatCode>General</c:formatCode>
                <c:ptCount val="5"/>
                <c:pt idx="0">
                  <c:v>3663</c:v>
                </c:pt>
                <c:pt idx="1">
                  <c:v>827</c:v>
                </c:pt>
                <c:pt idx="2">
                  <c:v>14047</c:v>
                </c:pt>
                <c:pt idx="3">
                  <c:v>13311</c:v>
                </c:pt>
                <c:pt idx="4">
                  <c:v>4534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899-4AEE-A781-9ACEB1CEEE30}"/>
            </c:ext>
          </c:extLst>
        </c:ser>
        <c:ser>
          <c:idx val="1"/>
          <c:order val="3"/>
          <c:tx>
            <c:strRef>
              <c:f>'[Graphs of enterolith data 7.26 AF1]Graphs 7.26 AF'!$C$1</c:f>
              <c:strCache>
                <c:ptCount val="1"/>
                <c:pt idx="0">
                  <c:v>Proteus mirabilis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AF'!$C$2:$C$6</c:f>
              <c:numCache>
                <c:formatCode>General</c:formatCode>
                <c:ptCount val="5"/>
                <c:pt idx="0">
                  <c:v>2072</c:v>
                </c:pt>
                <c:pt idx="1">
                  <c:v>6</c:v>
                </c:pt>
                <c:pt idx="2">
                  <c:v>1920</c:v>
                </c:pt>
                <c:pt idx="3">
                  <c:v>24347</c:v>
                </c:pt>
                <c:pt idx="4">
                  <c:v>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899-4AEE-A781-9ACEB1CEEE30}"/>
            </c:ext>
          </c:extLst>
        </c:ser>
        <c:ser>
          <c:idx val="0"/>
          <c:order val="4"/>
          <c:tx>
            <c:strRef>
              <c:f>'[Graphs of enterolith data 7.26 AF1]Graphs 7.26 AF'!$B$1</c:f>
              <c:strCache>
                <c:ptCount val="1"/>
                <c:pt idx="0">
                  <c:v>Klebsiella pneumoniae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AF'!$B$2:$B$6</c:f>
              <c:numCache>
                <c:formatCode>General</c:formatCode>
                <c:ptCount val="5"/>
                <c:pt idx="0">
                  <c:v>18425</c:v>
                </c:pt>
                <c:pt idx="1">
                  <c:v>3082</c:v>
                </c:pt>
                <c:pt idx="2">
                  <c:v>24826</c:v>
                </c:pt>
                <c:pt idx="3">
                  <c:v>20424</c:v>
                </c:pt>
                <c:pt idx="4">
                  <c:v>21536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4899-4AEE-A781-9ACEB1CEEE30}"/>
            </c:ext>
          </c:extLst>
        </c:ser>
        <c:ser>
          <c:idx val="3"/>
          <c:order val="5"/>
          <c:tx>
            <c:strRef>
              <c:f>'[Graphs of enterolith data 7.26 AF1]Graphs 7.26 AF'!$E$1</c:f>
              <c:strCache>
                <c:ptCount val="1"/>
                <c:pt idx="0">
                  <c:v>Pseudomonas aeruginosa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AF'!$E$2:$E$6</c:f>
              <c:numCache>
                <c:formatCode>General</c:formatCode>
                <c:ptCount val="5"/>
                <c:pt idx="0">
                  <c:v>1888</c:v>
                </c:pt>
                <c:pt idx="1">
                  <c:v>43</c:v>
                </c:pt>
                <c:pt idx="2">
                  <c:v>3210</c:v>
                </c:pt>
                <c:pt idx="3">
                  <c:v>71057</c:v>
                </c:pt>
                <c:pt idx="4">
                  <c:v>3159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899-4AEE-A781-9ACEB1CEEE30}"/>
            </c:ext>
          </c:extLst>
        </c:ser>
        <c:ser>
          <c:idx val="6"/>
          <c:order val="6"/>
          <c:tx>
            <c:strRef>
              <c:f>'[Graphs of enterolith data 7.26 AF1]Graphs 7.26 AF'!$H$1</c:f>
              <c:strCache>
                <c:ptCount val="1"/>
                <c:pt idx="0">
                  <c:v>Staphylococcus aureus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cat>
            <c:strRef>
              <c:f>'[Graphs of enterolith data 7.26 AF1]Graphs 7.26 AF'!$A$2:$A$6</c:f>
              <c:strCache>
                <c:ptCount val="5"/>
                <c:pt idx="0">
                  <c:v>Outermost</c:v>
                </c:pt>
                <c:pt idx="1">
                  <c:v>Outer 2</c:v>
                </c:pt>
                <c:pt idx="2">
                  <c:v>Inner 3</c:v>
                </c:pt>
                <c:pt idx="3">
                  <c:v>Inner 2</c:v>
                </c:pt>
                <c:pt idx="4">
                  <c:v>Innermost</c:v>
                </c:pt>
              </c:strCache>
            </c:strRef>
          </c:cat>
          <c:val>
            <c:numRef>
              <c:f>'[Graphs of enterolith data 7.26 AF1]Graphs 7.26 AF'!$H$2:$H$6</c:f>
              <c:numCache>
                <c:formatCode>General</c:formatCode>
                <c:ptCount val="5"/>
                <c:pt idx="0">
                  <c:v>81768</c:v>
                </c:pt>
                <c:pt idx="1">
                  <c:v>9889</c:v>
                </c:pt>
                <c:pt idx="2">
                  <c:v>140911</c:v>
                </c:pt>
                <c:pt idx="3">
                  <c:v>153727</c:v>
                </c:pt>
                <c:pt idx="4">
                  <c:v>15138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4899-4AEE-A781-9ACEB1CEEE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22479279"/>
        <c:axId val="2022455151"/>
        <c:axId val="864358383"/>
      </c:line3DChart>
      <c:catAx>
        <c:axId val="20224792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455151"/>
        <c:crosses val="autoZero"/>
        <c:auto val="1"/>
        <c:lblAlgn val="ctr"/>
        <c:lblOffset val="100"/>
        <c:noMultiLvlLbl val="0"/>
      </c:catAx>
      <c:valAx>
        <c:axId val="2022455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000000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479279"/>
        <c:crosses val="autoZero"/>
        <c:crossBetween val="between"/>
      </c:valAx>
      <c:serAx>
        <c:axId val="864358383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455151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0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283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BDB22-3E09-4851-80CE-1BC088E528E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21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5920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62586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BDB22-3E09-4851-80CE-1BC088E528E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248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3761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solidFill>
                <a:srgbClr val="46464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8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41328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13225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27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9" name="Google Shape;309;p14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2" name="Google Shape;21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213" name="Google Shape;213;p6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022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7" name="Google Shape;317;p15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6" name="Google Shape;33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Google Shape;32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7" name="Google Shape;327;p1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7:notes"/>
          <p:cNvSpPr txBox="1">
            <a:spLocks noGrp="1"/>
          </p:cNvSpPr>
          <p:nvPr>
            <p:ph type="hdr" idx="3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600" dirty="0"/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5175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0">
              <a:buFont typeface="Arial" panose="020B0604020202020204" pitchFamily="34" charset="0"/>
              <a:buNone/>
            </a:pPr>
            <a:endParaRPr lang="en-US" sz="36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4541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6775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CT of a pony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8BDB22-3E09-4851-80CE-1BC088E528E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72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02317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378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19"/>
          <p:cNvSpPr/>
          <p:nvPr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B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22;p19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B96"/>
              </a:buClr>
              <a:buSzPts val="2400"/>
              <a:buNone/>
              <a:defRPr sz="2400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2000"/>
              <a:buNone/>
              <a:defRPr sz="2000">
                <a:solidFill>
                  <a:srgbClr val="888B9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800"/>
              <a:buNone/>
              <a:defRPr sz="1800">
                <a:solidFill>
                  <a:srgbClr val="888B9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600"/>
              <a:buNone/>
              <a:defRPr sz="1600">
                <a:solidFill>
                  <a:srgbClr val="888B9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600"/>
              <a:buNone/>
              <a:defRPr sz="1600">
                <a:solidFill>
                  <a:srgbClr val="888B96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600"/>
              <a:buNone/>
              <a:defRPr sz="1600">
                <a:solidFill>
                  <a:srgbClr val="888B96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600"/>
              <a:buNone/>
              <a:defRPr sz="1600">
                <a:solidFill>
                  <a:srgbClr val="888B96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600"/>
              <a:buNone/>
              <a:defRPr sz="1600">
                <a:solidFill>
                  <a:srgbClr val="888B96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B96"/>
              </a:buClr>
              <a:buSzPts val="1600"/>
              <a:buNone/>
              <a:defRPr sz="1600">
                <a:solidFill>
                  <a:srgbClr val="888B96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28"/>
          <p:cNvSpPr/>
          <p:nvPr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Google Shape;86;p28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850" y="6243941"/>
            <a:ext cx="2381613" cy="42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2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wo Content">
  <p:cSld name="2_Two Conte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9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8658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9"/>
          <p:cNvSpPr/>
          <p:nvPr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29"/>
          <p:cNvSpPr txBox="1"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1" name="Google Shape;91;p29" descr="Logo&#10;&#10;Description automatically generated with medium confidence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6916464" y="-809297"/>
            <a:ext cx="7547905" cy="862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wo Content">
  <p:cSld name="3_Two Conten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0"/>
          <p:cNvSpPr txBox="1">
            <a:spLocks noGrp="1"/>
          </p:cNvSpPr>
          <p:nvPr>
            <p:ph type="body" idx="1"/>
          </p:nvPr>
        </p:nvSpPr>
        <p:spPr>
          <a:xfrm>
            <a:off x="838199" y="1825625"/>
            <a:ext cx="6865883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/>
          <p:nvPr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30"/>
          <p:cNvSpPr txBox="1"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30" descr="Logo&#10;&#10;Description automatically generated with medium confidence"/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6916464" y="-809297"/>
            <a:ext cx="7547905" cy="8626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" name="Google Shape;10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31"/>
          <p:cNvSpPr/>
          <p:nvPr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1"/>
          <p:cNvSpPr txBox="1"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1"/>
          <p:cNvSpPr/>
          <p:nvPr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6" name="Google Shape;106;p31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wo Content">
  <p:cSld name="1_Two Content 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3" name="Google Shape;113;p32"/>
          <p:cNvSpPr/>
          <p:nvPr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32"/>
          <p:cNvSpPr txBox="1"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2"/>
          <p:cNvSpPr/>
          <p:nvPr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32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850" y="6243941"/>
            <a:ext cx="2381613" cy="42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2" name="Google Shape;122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3"/>
          <p:cNvSpPr/>
          <p:nvPr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B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7" name="Google Shape;127;p33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3" name="Google Shape;133;p34"/>
          <p:cNvSpPr/>
          <p:nvPr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B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34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4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726440" y="21939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1" name="Google Shape;14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6"/>
          <p:cNvSpPr/>
          <p:nvPr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" name="Google Shape;145;p36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850" y="6243941"/>
            <a:ext cx="2381613" cy="42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0" name="Google Shape;15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3" name="Google Shape;153;p37"/>
          <p:cNvSpPr/>
          <p:nvPr/>
        </p:nvSpPr>
        <p:spPr>
          <a:xfrm>
            <a:off x="0" y="6048103"/>
            <a:ext cx="12344400" cy="809898"/>
          </a:xfrm>
          <a:prstGeom prst="rect">
            <a:avLst/>
          </a:prstGeom>
          <a:solidFill>
            <a:srgbClr val="02285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4" name="Google Shape;154;p37" descr="A picture containing text, clipar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1850" y="6243941"/>
            <a:ext cx="2381613" cy="4260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20"/>
          <p:cNvSpPr/>
          <p:nvPr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20"/>
          <p:cNvSpPr txBox="1"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0"/>
          <p:cNvSpPr/>
          <p:nvPr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 b="0" i="0" u="none" strike="noStrike" cap="none">
              <a:solidFill>
                <a:srgbClr val="FFB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Google Shape;32;p20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>
            <a:spLocks noGrp="1"/>
          </p:cNvSpPr>
          <p:nvPr>
            <p:ph type="ctrTitle"/>
          </p:nvPr>
        </p:nvSpPr>
        <p:spPr>
          <a:xfrm>
            <a:off x="5244663" y="754405"/>
            <a:ext cx="694733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roxima Nov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9"/>
          <p:cNvSpPr txBox="1">
            <a:spLocks noGrp="1"/>
          </p:cNvSpPr>
          <p:nvPr>
            <p:ph type="subTitle" idx="1"/>
          </p:nvPr>
        </p:nvSpPr>
        <p:spPr>
          <a:xfrm>
            <a:off x="5244663" y="3142005"/>
            <a:ext cx="694733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62" name="Google Shape;162;p39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49072" y="5257800"/>
            <a:ext cx="3728405" cy="845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9" descr="A person and a dog posing for the camera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0718" y="515568"/>
            <a:ext cx="7128353" cy="63424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9" name="Google Shape;39;p21"/>
          <p:cNvSpPr/>
          <p:nvPr/>
        </p:nvSpPr>
        <p:spPr>
          <a:xfrm>
            <a:off x="0" y="620110"/>
            <a:ext cx="4708634" cy="630621"/>
          </a:xfrm>
          <a:prstGeom prst="rect">
            <a:avLst/>
          </a:prstGeom>
          <a:solidFill>
            <a:srgbClr val="002060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21"/>
          <p:cNvSpPr txBox="1">
            <a:spLocks noGrp="1"/>
          </p:cNvSpPr>
          <p:nvPr>
            <p:ph type="title"/>
          </p:nvPr>
        </p:nvSpPr>
        <p:spPr>
          <a:xfrm>
            <a:off x="743607" y="51090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1"/>
          <p:cNvSpPr/>
          <p:nvPr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B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" name="Google Shape;42;p21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2"/>
          <p:cNvSpPr txBox="1">
            <a:spLocks noGrp="1"/>
          </p:cNvSpPr>
          <p:nvPr>
            <p:ph type="title"/>
          </p:nvPr>
        </p:nvSpPr>
        <p:spPr>
          <a:xfrm>
            <a:off x="838200" y="192261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3"/>
          <p:cNvSpPr txBox="1">
            <a:spLocks noGrp="1"/>
          </p:cNvSpPr>
          <p:nvPr>
            <p:ph type="subTitle" idx="1"/>
          </p:nvPr>
        </p:nvSpPr>
        <p:spPr>
          <a:xfrm>
            <a:off x="6410960" y="3420933"/>
            <a:ext cx="5338699" cy="60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50" name="Google Shape;50;p23" descr="A picture containing dog, sitting, indoor, black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2553" y="1147415"/>
            <a:ext cx="5597341" cy="5735637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23"/>
          <p:cNvSpPr txBox="1">
            <a:spLocks noGrp="1"/>
          </p:cNvSpPr>
          <p:nvPr>
            <p:ph type="title"/>
          </p:nvPr>
        </p:nvSpPr>
        <p:spPr>
          <a:xfrm>
            <a:off x="6410960" y="1838533"/>
            <a:ext cx="533713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52" name="Google Shape;52;p23"/>
          <p:cNvCxnSpPr/>
          <p:nvPr/>
        </p:nvCxnSpPr>
        <p:spPr>
          <a:xfrm>
            <a:off x="6410960" y="3281819"/>
            <a:ext cx="5781040" cy="0"/>
          </a:xfrm>
          <a:prstGeom prst="straightConnector1">
            <a:avLst/>
          </a:prstGeom>
          <a:noFill/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3" name="Google Shape;53;p2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5427032"/>
            <a:ext cx="3728405" cy="845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 txBox="1">
            <a:spLocks noGrp="1"/>
          </p:cNvSpPr>
          <p:nvPr>
            <p:ph type="title"/>
          </p:nvPr>
        </p:nvSpPr>
        <p:spPr>
          <a:xfrm>
            <a:off x="1164032" y="1991910"/>
            <a:ext cx="9863935" cy="837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6" name="Google Shape;56;p24" descr="A picture containing grass, outdoor, plant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729919"/>
            <a:ext cx="12192000" cy="3128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24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344" y="701208"/>
            <a:ext cx="3728405" cy="845795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4"/>
          <p:cNvSpPr txBox="1">
            <a:spLocks noGrp="1"/>
          </p:cNvSpPr>
          <p:nvPr>
            <p:ph type="subTitle" idx="1"/>
          </p:nvPr>
        </p:nvSpPr>
        <p:spPr>
          <a:xfrm>
            <a:off x="1164032" y="2969268"/>
            <a:ext cx="5338699" cy="60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5"/>
          <p:cNvSpPr txBox="1">
            <a:spLocks noGrp="1"/>
          </p:cNvSpPr>
          <p:nvPr>
            <p:ph type="title"/>
          </p:nvPr>
        </p:nvSpPr>
        <p:spPr>
          <a:xfrm>
            <a:off x="838200" y="2031554"/>
            <a:ext cx="4913120" cy="183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1" name="Google Shape;61;p25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77966" y="743937"/>
            <a:ext cx="3728405" cy="84579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25"/>
          <p:cNvSpPr txBox="1">
            <a:spLocks noGrp="1"/>
          </p:cNvSpPr>
          <p:nvPr>
            <p:ph type="subTitle" idx="1"/>
          </p:nvPr>
        </p:nvSpPr>
        <p:spPr>
          <a:xfrm>
            <a:off x="838200" y="3888336"/>
            <a:ext cx="5338699" cy="609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63" name="Google Shape;63;p25"/>
          <p:cNvCxnSpPr/>
          <p:nvPr/>
        </p:nvCxnSpPr>
        <p:spPr>
          <a:xfrm>
            <a:off x="0" y="3702974"/>
            <a:ext cx="10793338" cy="0"/>
          </a:xfrm>
          <a:prstGeom prst="straightConnector1">
            <a:avLst/>
          </a:prstGeom>
          <a:noFill/>
          <a:ln w="412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4" name="Google Shape;64;p25" descr="A person holding a ca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-1" b="-2031"/>
          <a:stretch/>
        </p:blipFill>
        <p:spPr>
          <a:xfrm>
            <a:off x="6561803" y="153617"/>
            <a:ext cx="502059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wo Content">
  <p:cSld name="4_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3709851" y="1825625"/>
            <a:ext cx="7643949" cy="187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0" name="Google Shape;70;p2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0748" y="6004560"/>
            <a:ext cx="2886608" cy="65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26" descr="A person holding a cat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6389"/>
            <a:ext cx="4560216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wo Content">
  <p:cSld name="5_Two Conten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7"/>
          <p:cNvSpPr txBox="1">
            <a:spLocks noGrp="1"/>
          </p:cNvSpPr>
          <p:nvPr>
            <p:ph type="body" idx="1"/>
          </p:nvPr>
        </p:nvSpPr>
        <p:spPr>
          <a:xfrm>
            <a:off x="3709851" y="1825625"/>
            <a:ext cx="7643949" cy="1871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77" name="Google Shape;77;p27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00748" y="6004560"/>
            <a:ext cx="2886608" cy="654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7" descr="A person holding a do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18307"/>
            <a:ext cx="4904863" cy="73763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roxima Nova"/>
              <a:buNone/>
              <a:defRPr sz="4400" b="1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B9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B96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B9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86/s12917-019-1992-8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111/jvim.1611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g"/><Relationship Id="rId4" Type="http://schemas.openxmlformats.org/officeDocument/2006/relationships/image" Target="../media/image6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85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"/>
          <p:cNvSpPr txBox="1"/>
          <p:nvPr/>
        </p:nvSpPr>
        <p:spPr>
          <a:xfrm>
            <a:off x="0" y="931387"/>
            <a:ext cx="5933279" cy="1901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Struvite Stones and the microbiome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0" name="Google Shape;170;p1"/>
          <p:cNvSpPr txBox="1"/>
          <p:nvPr/>
        </p:nvSpPr>
        <p:spPr>
          <a:xfrm>
            <a:off x="803275" y="3429000"/>
            <a:ext cx="4094713" cy="141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Ashleigh Flores, MS, PhD/DVM Student</a:t>
            </a:r>
            <a:endParaRPr lang="en-US" sz="2800" dirty="0">
              <a:solidFill>
                <a:schemeClr val="bg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PI: Bart Weimer, PhD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DFD8A34-E3C6-B85A-F422-78B446927B43}"/>
              </a:ext>
            </a:extLst>
          </p:cNvPr>
          <p:cNvGrpSpPr/>
          <p:nvPr/>
        </p:nvGrpSpPr>
        <p:grpSpPr>
          <a:xfrm>
            <a:off x="6424098" y="447002"/>
            <a:ext cx="5276850" cy="5403738"/>
            <a:chOff x="6069536" y="816143"/>
            <a:chExt cx="5276850" cy="5403738"/>
          </a:xfrm>
        </p:grpSpPr>
        <p:pic>
          <p:nvPicPr>
            <p:cNvPr id="18" name="Picture 17" descr="A horse skeleton with internal organs&#10;&#10;Description automatically generated">
              <a:extLst>
                <a:ext uri="{FF2B5EF4-FFF2-40B4-BE49-F238E27FC236}">
                  <a16:creationId xmlns:a16="http://schemas.microsoft.com/office/drawing/2014/main" id="{BD50152E-7F95-DA0C-B80B-5684DDF70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69536" y="816143"/>
              <a:ext cx="5276850" cy="4514850"/>
            </a:xfrm>
            <a:prstGeom prst="rect">
              <a:avLst/>
            </a:prstGeom>
          </p:spPr>
        </p:pic>
        <p:pic>
          <p:nvPicPr>
            <p:cNvPr id="19" name="Picture 18" descr="A dog skeleton with red and blue veins&#10;&#10;Description automatically generated">
              <a:extLst>
                <a:ext uri="{FF2B5EF4-FFF2-40B4-BE49-F238E27FC236}">
                  <a16:creationId xmlns:a16="http://schemas.microsoft.com/office/drawing/2014/main" id="{F10DBE5F-10B5-4494-0332-FB11E354AE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4505" y="2276669"/>
              <a:ext cx="4981955" cy="3803614"/>
            </a:xfrm>
            <a:prstGeom prst="rect">
              <a:avLst/>
            </a:prstGeom>
          </p:spPr>
        </p:pic>
        <p:pic>
          <p:nvPicPr>
            <p:cNvPr id="20" name="Picture 19" descr="A dog skeleton with internal organs&#10;&#10;Description automatically generated">
              <a:extLst>
                <a:ext uri="{FF2B5EF4-FFF2-40B4-BE49-F238E27FC236}">
                  <a16:creationId xmlns:a16="http://schemas.microsoft.com/office/drawing/2014/main" id="{C10A3919-154D-5C2C-7455-A5294A1E3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48872" y="3688962"/>
              <a:ext cx="3542046" cy="253091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FC5F2FC-3EEA-E337-8B5B-1984ABE70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4" t="9582" r="2192" b="442"/>
          <a:stretch/>
        </p:blipFill>
        <p:spPr bwMode="auto">
          <a:xfrm>
            <a:off x="95772" y="988598"/>
            <a:ext cx="5904455" cy="355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77420C-9116-C048-9D7B-620A1C06DAA7}"/>
              </a:ext>
            </a:extLst>
          </p:cNvPr>
          <p:cNvSpPr txBox="1"/>
          <p:nvPr/>
        </p:nvSpPr>
        <p:spPr>
          <a:xfrm>
            <a:off x="0" y="6009222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22851"/>
                </a:solidFill>
              </a:rPr>
              <a:t>https://www.veterinary-practice.com/article/nutritional-management-canine-uroliths</a:t>
            </a:r>
          </a:p>
        </p:txBody>
      </p:sp>
      <p:sp>
        <p:nvSpPr>
          <p:cNvPr id="6" name="Google Shape;215;p6">
            <a:extLst>
              <a:ext uri="{FF2B5EF4-FFF2-40B4-BE49-F238E27FC236}">
                <a16:creationId xmlns:a16="http://schemas.microsoft.com/office/drawing/2014/main" id="{80FF2652-2806-299F-C4E2-CDFFC4D49E0F}"/>
              </a:ext>
            </a:extLst>
          </p:cNvPr>
          <p:cNvSpPr txBox="1">
            <a:spLocks/>
          </p:cNvSpPr>
          <p:nvPr/>
        </p:nvSpPr>
        <p:spPr>
          <a:xfrm>
            <a:off x="6352228" y="306510"/>
            <a:ext cx="5524323" cy="65514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  <a:buNone/>
            </a:pPr>
            <a:r>
              <a:rPr lang="en-US" sz="2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common types of bacteria: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en-US" sz="20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Staphylococcus </a:t>
            </a:r>
            <a:r>
              <a:rPr lang="en-US" sz="20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psuedintermedius</a:t>
            </a:r>
            <a:endParaRPr lang="en-US" sz="20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en-US" sz="20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Proteus mirabilis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  <a:buFont typeface="+mj-lt"/>
              <a:buAutoNum type="arabicPeriod"/>
            </a:pPr>
            <a:r>
              <a:rPr lang="en-US" sz="20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Klebsiella 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spp. (known N fixer)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ways to produce NH</a:t>
            </a:r>
            <a:r>
              <a:rPr lang="en-US" sz="2400" b="1" u="sng" baseline="-25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Urease producers- 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Staph. </a:t>
            </a: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4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Proteus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Associated with UTIs and struvite formation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Urease </a:t>
            </a: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0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hydrolysis of urea, forming NH</a:t>
            </a:r>
            <a:r>
              <a:rPr lang="en-US" sz="2000" b="0" i="0" baseline="-2500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0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CO</a:t>
            </a:r>
            <a:r>
              <a:rPr lang="en-US" sz="2000" b="0" i="0" baseline="-2500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</a:t>
            </a:r>
            <a:endParaRPr lang="en-US" sz="2000" i="1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 Fixers-</a:t>
            </a:r>
            <a:r>
              <a:rPr lang="en-US" sz="24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Kelbsiella</a:t>
            </a:r>
            <a:endParaRPr lang="en-US" sz="2400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Nitrogenase</a:t>
            </a: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</a:t>
            </a:r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microbial  production of NH</a:t>
            </a:r>
            <a:r>
              <a:rPr lang="en-US" sz="2000" baseline="-25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7BC221-934E-925F-BC70-B160B475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5137"/>
            <a:ext cx="11353800" cy="893461"/>
          </a:xfrm>
        </p:spPr>
        <p:txBody>
          <a:bodyPr>
            <a:normAutofit/>
          </a:bodyPr>
          <a:lstStyle/>
          <a:p>
            <a:r>
              <a:rPr lang="en-US" sz="3200" dirty="0"/>
              <a:t>Canine UTIs and Struvite Uroliths</a:t>
            </a:r>
          </a:p>
        </p:txBody>
      </p:sp>
    </p:spTree>
    <p:extLst>
      <p:ext uri="{BB962C8B-B14F-4D97-AF65-F5344CB8AC3E}">
        <p14:creationId xmlns:p14="http://schemas.microsoft.com/office/powerpoint/2010/main" val="4292084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3E136D-E0A4-D028-08D2-D892B8D2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/>
          <a:lstStyle/>
          <a:p>
            <a:r>
              <a:rPr lang="en-US" dirty="0"/>
              <a:t>Background: Feline Struvite Uroliths</a:t>
            </a:r>
          </a:p>
        </p:txBody>
      </p:sp>
      <p:sp>
        <p:nvSpPr>
          <p:cNvPr id="2" name="Google Shape;177;p2">
            <a:extLst>
              <a:ext uri="{FF2B5EF4-FFF2-40B4-BE49-F238E27FC236}">
                <a16:creationId xmlns:a16="http://schemas.microsoft.com/office/drawing/2014/main" id="{ABDE29C6-4819-CB13-1A4D-8778D284193F}"/>
              </a:ext>
            </a:extLst>
          </p:cNvPr>
          <p:cNvSpPr txBox="1">
            <a:spLocks/>
          </p:cNvSpPr>
          <p:nvPr/>
        </p:nvSpPr>
        <p:spPr>
          <a:xfrm>
            <a:off x="478465" y="1456660"/>
            <a:ext cx="6996223" cy="48266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endParaRPr lang="en-US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FD937C-505A-2BB6-6CC5-9BDEDFD23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9657" y="0"/>
            <a:ext cx="1872343" cy="28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9DCF2C1-17EF-6E06-42C6-6CD2434ED1CA}"/>
              </a:ext>
            </a:extLst>
          </p:cNvPr>
          <p:cNvGrpSpPr/>
          <p:nvPr/>
        </p:nvGrpSpPr>
        <p:grpSpPr>
          <a:xfrm>
            <a:off x="6351815" y="3526970"/>
            <a:ext cx="5840186" cy="3331029"/>
            <a:chOff x="7164843" y="3550149"/>
            <a:chExt cx="4898065" cy="32110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00E572B-2DCB-E3E3-A642-F7627484DC5F}"/>
                </a:ext>
              </a:extLst>
            </p:cNvPr>
            <p:cNvGrpSpPr/>
            <p:nvPr/>
          </p:nvGrpSpPr>
          <p:grpSpPr>
            <a:xfrm>
              <a:off x="7164843" y="3550149"/>
              <a:ext cx="4898065" cy="3211033"/>
              <a:chOff x="7208874" y="3147237"/>
              <a:chExt cx="4898065" cy="3211033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86A706B8-2B66-AA6A-2F07-359F3336F9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208874" y="3147237"/>
                <a:ext cx="3991970" cy="2881422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E745E431-CB28-C42F-C51F-0F92C2B2E4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7525" y="4574922"/>
                <a:ext cx="2399414" cy="1783348"/>
              </a:xfrm>
              <a:prstGeom prst="rect">
                <a:avLst/>
              </a:prstGeom>
            </p:spPr>
          </p:pic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B247C04-EDD5-5829-37EC-2233D4DB99CB}"/>
                </a:ext>
              </a:extLst>
            </p:cNvPr>
            <p:cNvSpPr/>
            <p:nvPr/>
          </p:nvSpPr>
          <p:spPr>
            <a:xfrm rot="1694950">
              <a:off x="10489233" y="5522356"/>
              <a:ext cx="283820" cy="533485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Google Shape;177;p2">
            <a:extLst>
              <a:ext uri="{FF2B5EF4-FFF2-40B4-BE49-F238E27FC236}">
                <a16:creationId xmlns:a16="http://schemas.microsoft.com/office/drawing/2014/main" id="{DC6C4816-9FE0-8DFC-6E23-B9265ECBC211}"/>
              </a:ext>
            </a:extLst>
          </p:cNvPr>
          <p:cNvSpPr txBox="1">
            <a:spLocks/>
          </p:cNvSpPr>
          <p:nvPr/>
        </p:nvSpPr>
        <p:spPr>
          <a:xfrm>
            <a:off x="228600" y="1645080"/>
            <a:ext cx="6678386" cy="435133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Second most common next to </a:t>
            </a:r>
            <a:r>
              <a:rPr lang="en-US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CaOx</a:t>
            </a: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stones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believed to be associated with UTIs</a:t>
            </a:r>
          </a:p>
          <a:p>
            <a:pPr lvl="1"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However, a urinary microbiome has been identified in cats </a:t>
            </a:r>
            <a:r>
              <a:rPr lang="en-US" sz="18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(Kim et al., 2022)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Stones historically believed to be sterile </a:t>
            </a:r>
            <a:r>
              <a:rPr lang="en-US" b="1" u="sng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Treatment: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Dissolution diets and </a:t>
            </a: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 </a:t>
            </a: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baseline="-25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EB57E96-6E6B-920B-7238-AC45027948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1815" y="243661"/>
            <a:ext cx="3907543" cy="138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8D8327F-E445-0762-0081-4E7F7AACB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t="3488" r="313" b="3488"/>
          <a:stretch>
            <a:fillRect/>
          </a:stretch>
        </p:blipFill>
        <p:spPr bwMode="auto">
          <a:xfrm>
            <a:off x="6096000" y="2043682"/>
            <a:ext cx="6096000" cy="3766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3DCAC2-97A0-5599-5927-E6525D0A4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6" y="2012412"/>
            <a:ext cx="6069454" cy="381122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163DD5-2079-2CD2-054F-A7E8308A1367}"/>
              </a:ext>
            </a:extLst>
          </p:cNvPr>
          <p:cNvCxnSpPr>
            <a:cxnSpLocks/>
          </p:cNvCxnSpPr>
          <p:nvPr/>
        </p:nvCxnSpPr>
        <p:spPr>
          <a:xfrm>
            <a:off x="6096000" y="-491319"/>
            <a:ext cx="0" cy="6537277"/>
          </a:xfrm>
          <a:prstGeom prst="line">
            <a:avLst/>
          </a:prstGeom>
          <a:ln>
            <a:solidFill>
              <a:srgbClr val="100008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19B6329-D8BD-D0E1-BD04-750E5D418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2165" y="97277"/>
            <a:ext cx="5043828" cy="18093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C734A91-B9C9-DD78-4868-4C51EDBED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647" y="87549"/>
            <a:ext cx="5126187" cy="153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32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B74DF-A975-E8B6-A6FC-7B462BBF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Enterolith Pilot Study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A2073-A39B-C669-DD0F-60076EFA16E0}"/>
              </a:ext>
            </a:extLst>
          </p:cNvPr>
          <p:cNvSpPr txBox="1"/>
          <p:nvPr/>
        </p:nvSpPr>
        <p:spPr>
          <a:xfrm>
            <a:off x="143435" y="1075765"/>
            <a:ext cx="5755341" cy="5782235"/>
          </a:xfrm>
          <a:prstGeom prst="rect">
            <a:avLst/>
          </a:prstGeom>
          <a:solidFill>
            <a:schemeClr val="lt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04705D-8B6F-05D0-E2BC-E4C590685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28" y="-1169934"/>
            <a:ext cx="5338890" cy="8027934"/>
          </a:xfrm>
          <a:prstGeom prst="rect">
            <a:avLst/>
          </a:prstGeom>
        </p:spPr>
      </p:pic>
      <p:pic>
        <p:nvPicPr>
          <p:cNvPr id="8" name="Picture 7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BC4399E3-428C-D025-050B-A15AA05DD3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074" y="5459253"/>
            <a:ext cx="3333751" cy="8034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70285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C65C2FD-4F6E-7161-1DCF-B18D19AED37E}"/>
              </a:ext>
            </a:extLst>
          </p:cNvPr>
          <p:cNvGrpSpPr/>
          <p:nvPr/>
        </p:nvGrpSpPr>
        <p:grpSpPr>
          <a:xfrm>
            <a:off x="2691799" y="1480590"/>
            <a:ext cx="6808403" cy="4170122"/>
            <a:chOff x="304778" y="1480590"/>
            <a:chExt cx="6808403" cy="4170122"/>
          </a:xfrm>
        </p:grpSpPr>
        <p:grpSp>
          <p:nvGrpSpPr>
            <p:cNvPr id="232" name="Google Shape;232;p8"/>
            <p:cNvGrpSpPr/>
            <p:nvPr/>
          </p:nvGrpSpPr>
          <p:grpSpPr>
            <a:xfrm>
              <a:off x="304778" y="1480590"/>
              <a:ext cx="6781820" cy="4170122"/>
              <a:chOff x="0" y="0"/>
              <a:chExt cx="6781820" cy="4170122"/>
            </a:xfrm>
          </p:grpSpPr>
          <p:sp>
            <p:nvSpPr>
              <p:cNvPr id="233" name="Google Shape;233;p8"/>
              <p:cNvSpPr/>
              <p:nvPr/>
            </p:nvSpPr>
            <p:spPr>
              <a:xfrm>
                <a:off x="0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8"/>
              <p:cNvSpPr txBox="1"/>
              <p:nvPr/>
            </p:nvSpPr>
            <p:spPr>
              <a:xfrm>
                <a:off x="0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i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1.     Enterolith Separation</a:t>
                </a:r>
                <a:endParaRPr sz="1500" b="1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Google Shape;235;p8"/>
              <p:cNvSpPr/>
              <p:nvPr/>
            </p:nvSpPr>
            <p:spPr>
              <a:xfrm>
                <a:off x="39737" y="250207"/>
                <a:ext cx="1245099" cy="1388650"/>
              </a:xfrm>
              <a:prstGeom prst="ellipse">
                <a:avLst/>
              </a:prstGeom>
              <a:blipFill rotWithShape="1">
                <a:blip r:embed="rId3">
                  <a:alphaModFix/>
                </a:blip>
                <a:stretch>
                  <a:fillRect l="-18999" r="-18999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8"/>
              <p:cNvSpPr/>
              <p:nvPr/>
            </p:nvSpPr>
            <p:spPr>
              <a:xfrm>
                <a:off x="1362099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7" name="Google Shape;237;p8"/>
              <p:cNvSpPr txBox="1"/>
              <p:nvPr/>
            </p:nvSpPr>
            <p:spPr>
              <a:xfrm>
                <a:off x="1362099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2.        Dissolve in Buffer</a:t>
                </a:r>
                <a:endParaRPr dirty="0"/>
              </a:p>
            </p:txBody>
          </p:sp>
          <p:sp>
            <p:nvSpPr>
              <p:cNvPr id="238" name="Google Shape;238;p8"/>
              <p:cNvSpPr/>
              <p:nvPr/>
            </p:nvSpPr>
            <p:spPr>
              <a:xfrm rot="5400000">
                <a:off x="1404048" y="250207"/>
                <a:ext cx="1245099" cy="1388650"/>
              </a:xfrm>
              <a:prstGeom prst="ellipse">
                <a:avLst/>
              </a:prstGeom>
              <a:blipFill rotWithShape="1">
                <a:blip r:embed="rId4">
                  <a:alphaModFix/>
                </a:blip>
                <a:stretch>
                  <a:fillRect l="-16997" r="-16998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8"/>
              <p:cNvSpPr/>
              <p:nvPr/>
            </p:nvSpPr>
            <p:spPr>
              <a:xfrm>
                <a:off x="2665586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8"/>
              <p:cNvSpPr txBox="1"/>
              <p:nvPr/>
            </p:nvSpPr>
            <p:spPr>
              <a:xfrm>
                <a:off x="2665586" y="1591848"/>
                <a:ext cx="1324500" cy="166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3.               RNA Isolation</a:t>
                </a:r>
                <a:endParaRPr dirty="0"/>
              </a:p>
            </p:txBody>
          </p:sp>
          <p:sp>
            <p:nvSpPr>
              <p:cNvPr id="241" name="Google Shape;241;p8"/>
              <p:cNvSpPr/>
              <p:nvPr/>
            </p:nvSpPr>
            <p:spPr>
              <a:xfrm>
                <a:off x="2768360" y="250207"/>
                <a:ext cx="1245099" cy="1388650"/>
              </a:xfrm>
              <a:prstGeom prst="ellipse">
                <a:avLst/>
              </a:prstGeom>
              <a:blipFill rotWithShape="1">
                <a:blip r:embed="rId5">
                  <a:alphaModFix/>
                </a:blip>
                <a:stretch>
                  <a:fillRect l="-24998" r="-24998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8"/>
              <p:cNvSpPr/>
              <p:nvPr/>
            </p:nvSpPr>
            <p:spPr>
              <a:xfrm>
                <a:off x="4092934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8"/>
              <p:cNvSpPr txBox="1"/>
              <p:nvPr/>
            </p:nvSpPr>
            <p:spPr>
              <a:xfrm>
                <a:off x="4092934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4.          Quality Control  </a:t>
                </a:r>
                <a:endParaRPr dirty="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4132672" y="250207"/>
                <a:ext cx="1245099" cy="1388650"/>
              </a:xfrm>
              <a:prstGeom prst="ellipse">
                <a:avLst/>
              </a:prstGeom>
              <a:blipFill rotWithShape="1">
                <a:blip r:embed="rId6">
                  <a:alphaModFix/>
                </a:blip>
                <a:stretch>
                  <a:fillRect l="-5999" r="-5998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5457246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8"/>
              <p:cNvSpPr txBox="1"/>
              <p:nvPr/>
            </p:nvSpPr>
            <p:spPr>
              <a:xfrm>
                <a:off x="5457246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5. Metagenome Sequencing</a:t>
                </a:r>
                <a:endParaRPr/>
              </a:p>
            </p:txBody>
          </p:sp>
          <p:sp>
            <p:nvSpPr>
              <p:cNvPr id="247" name="Google Shape;247;p8"/>
              <p:cNvSpPr/>
              <p:nvPr/>
            </p:nvSpPr>
            <p:spPr>
              <a:xfrm>
                <a:off x="5496983" y="250207"/>
                <a:ext cx="1245099" cy="1388650"/>
              </a:xfrm>
              <a:prstGeom prst="ellipse">
                <a:avLst/>
              </a:prstGeom>
              <a:blipFill rotWithShape="1">
                <a:blip r:embed="rId7">
                  <a:alphaModFix/>
                </a:blip>
                <a:stretch>
                  <a:fillRect l="-23999" r="-23999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8"/>
              <p:cNvSpPr/>
              <p:nvPr/>
            </p:nvSpPr>
            <p:spPr>
              <a:xfrm flipH="1">
                <a:off x="3466249" y="3369975"/>
                <a:ext cx="68070" cy="625518"/>
              </a:xfrm>
              <a:prstGeom prst="mathMinus">
                <a:avLst>
                  <a:gd name="adj1" fmla="val 23520"/>
                </a:avLst>
              </a:prstGeom>
              <a:solidFill>
                <a:srgbClr val="0070C0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5" name="Google Shape;255;p8"/>
            <p:cNvSpPr/>
            <p:nvPr/>
          </p:nvSpPr>
          <p:spPr>
            <a:xfrm>
              <a:off x="304779" y="4873925"/>
              <a:ext cx="6808402" cy="6665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312;p14">
            <a:extLst>
              <a:ext uri="{FF2B5EF4-FFF2-40B4-BE49-F238E27FC236}">
                <a16:creationId xmlns:a16="http://schemas.microsoft.com/office/drawing/2014/main" id="{9DC4541C-6563-66B4-D5B9-DF52CBFC4D3D}"/>
              </a:ext>
            </a:extLst>
          </p:cNvPr>
          <p:cNvSpPr txBox="1">
            <a:spLocks noGrp="1"/>
          </p:cNvSpPr>
          <p:nvPr/>
        </p:nvSpPr>
        <p:spPr>
          <a:xfrm>
            <a:off x="600403" y="59438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dirty="0"/>
              <a:t>Materials and Methods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6749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263;p9">
            <a:extLst>
              <a:ext uri="{FF2B5EF4-FFF2-40B4-BE49-F238E27FC236}">
                <a16:creationId xmlns:a16="http://schemas.microsoft.com/office/drawing/2014/main" id="{64CFD1B5-4F6C-0271-0079-58F1D71A3C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2368733"/>
              </p:ext>
            </p:extLst>
          </p:nvPr>
        </p:nvGraphicFramePr>
        <p:xfrm>
          <a:off x="8020050" y="133350"/>
          <a:ext cx="4019550" cy="33997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Google Shape;262;p9">
            <a:extLst>
              <a:ext uri="{FF2B5EF4-FFF2-40B4-BE49-F238E27FC236}">
                <a16:creationId xmlns:a16="http://schemas.microsoft.com/office/drawing/2014/main" id="{04F66509-3C55-6671-16B8-34B43AF8D09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407"/>
          <a:stretch/>
        </p:blipFill>
        <p:spPr>
          <a:xfrm>
            <a:off x="8965556" y="3619500"/>
            <a:ext cx="2273944" cy="23622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24B41A2-13C2-19BB-FE3A-4D9BBCBE89B5}"/>
              </a:ext>
            </a:extLst>
          </p:cNvPr>
          <p:cNvSpPr/>
          <p:nvPr/>
        </p:nvSpPr>
        <p:spPr>
          <a:xfrm>
            <a:off x="5675243" y="4172099"/>
            <a:ext cx="1808922" cy="1911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FA63F7-C0DC-200A-6220-D447C6A6B34B}"/>
              </a:ext>
            </a:extLst>
          </p:cNvPr>
          <p:cNvSpPr/>
          <p:nvPr/>
        </p:nvSpPr>
        <p:spPr>
          <a:xfrm>
            <a:off x="5546034" y="4387448"/>
            <a:ext cx="1331843" cy="17461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F32483-7A60-0890-9A0C-C683D22F6A9C}"/>
              </a:ext>
            </a:extLst>
          </p:cNvPr>
          <p:cNvSpPr/>
          <p:nvPr/>
        </p:nvSpPr>
        <p:spPr>
          <a:xfrm>
            <a:off x="5926003" y="3837483"/>
            <a:ext cx="1846397" cy="1978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Google Shape;285;p11">
            <a:extLst>
              <a:ext uri="{FF2B5EF4-FFF2-40B4-BE49-F238E27FC236}">
                <a16:creationId xmlns:a16="http://schemas.microsoft.com/office/drawing/2014/main" id="{BE9479CA-B3A5-3EE8-587F-8D9098A453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3373357"/>
              </p:ext>
            </p:extLst>
          </p:nvPr>
        </p:nvGraphicFramePr>
        <p:xfrm>
          <a:off x="-1" y="953385"/>
          <a:ext cx="8989765" cy="5271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1EBEE3E-6A73-EF16-5888-88A89C93C82E}"/>
              </a:ext>
            </a:extLst>
          </p:cNvPr>
          <p:cNvSpPr txBox="1"/>
          <p:nvPr/>
        </p:nvSpPr>
        <p:spPr>
          <a:xfrm>
            <a:off x="5782945" y="5584575"/>
            <a:ext cx="4731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*Additional samples for analysis are in process</a:t>
            </a:r>
          </a:p>
        </p:txBody>
      </p:sp>
    </p:spTree>
    <p:extLst>
      <p:ext uri="{BB962C8B-B14F-4D97-AF65-F5344CB8AC3E}">
        <p14:creationId xmlns:p14="http://schemas.microsoft.com/office/powerpoint/2010/main" val="36701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BEA9B58-EF57-71EE-1C69-5DB1F889A7F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marL="342900" indent="-342900"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u="sng" dirty="0"/>
              <a:t>In collaboration with:</a:t>
            </a:r>
          </a:p>
          <a:p>
            <a:pPr marL="342900" indent="-342900"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dirty="0">
                <a:solidFill>
                  <a:srgbClr val="002060"/>
                </a:solidFill>
              </a:rPr>
              <a:t>Jodi Westropp, PhD, DVM, DACVIM and  </a:t>
            </a:r>
          </a:p>
          <a:p>
            <a:pPr marL="342900" indent="-342900"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dirty="0">
                <a:solidFill>
                  <a:srgbClr val="002060"/>
                </a:solidFill>
              </a:rPr>
              <a:t>Sina </a:t>
            </a:r>
            <a:r>
              <a:rPr lang="en-US" dirty="0" err="1">
                <a:solidFill>
                  <a:srgbClr val="002060"/>
                </a:solidFill>
              </a:rPr>
              <a:t>Marsillo</a:t>
            </a:r>
            <a:r>
              <a:rPr lang="en-US" dirty="0">
                <a:solidFill>
                  <a:srgbClr val="002060"/>
                </a:solidFill>
              </a:rPr>
              <a:t>, PhD, DACVIM (SAIM),  </a:t>
            </a:r>
          </a:p>
          <a:p>
            <a:pPr marL="342900" indent="-342900"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dirty="0">
                <a:solidFill>
                  <a:srgbClr val="002060"/>
                </a:solidFill>
              </a:rPr>
              <a:t>DECVIM-CA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2058DEC-B2AC-4F80-ED6C-3D068D69A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Canine and Feline Urolith Pilot Study</a:t>
            </a:r>
          </a:p>
        </p:txBody>
      </p:sp>
      <p:pic>
        <p:nvPicPr>
          <p:cNvPr id="4" name="Picture 3" descr="A yellow and blue text on a black background&#10;&#10;Description automatically generated">
            <a:extLst>
              <a:ext uri="{FF2B5EF4-FFF2-40B4-BE49-F238E27FC236}">
                <a16:creationId xmlns:a16="http://schemas.microsoft.com/office/drawing/2014/main" id="{C7FE3CC0-90E4-87D6-4C9D-7DDDF6B0399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074" y="5459253"/>
            <a:ext cx="3333751" cy="80343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042838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44EA24-822A-3F0D-375E-9EC71EC9343F}"/>
              </a:ext>
            </a:extLst>
          </p:cNvPr>
          <p:cNvGrpSpPr/>
          <p:nvPr/>
        </p:nvGrpSpPr>
        <p:grpSpPr>
          <a:xfrm>
            <a:off x="3370451" y="1731602"/>
            <a:ext cx="5443940" cy="4170122"/>
            <a:chOff x="3908054" y="1731602"/>
            <a:chExt cx="5443940" cy="4170122"/>
          </a:xfrm>
        </p:grpSpPr>
        <p:grpSp>
          <p:nvGrpSpPr>
            <p:cNvPr id="3" name="Google Shape;232;p8">
              <a:extLst>
                <a:ext uri="{FF2B5EF4-FFF2-40B4-BE49-F238E27FC236}">
                  <a16:creationId xmlns:a16="http://schemas.microsoft.com/office/drawing/2014/main" id="{28D46E24-927F-C37B-3E15-8BB081E67A0A}"/>
                </a:ext>
              </a:extLst>
            </p:cNvPr>
            <p:cNvGrpSpPr/>
            <p:nvPr/>
          </p:nvGrpSpPr>
          <p:grpSpPr>
            <a:xfrm>
              <a:off x="3908054" y="1731602"/>
              <a:ext cx="5419721" cy="4170122"/>
              <a:chOff x="1362099" y="0"/>
              <a:chExt cx="5419721" cy="4170122"/>
            </a:xfrm>
          </p:grpSpPr>
          <p:sp>
            <p:nvSpPr>
              <p:cNvPr id="5" name="Google Shape;236;p8">
                <a:extLst>
                  <a:ext uri="{FF2B5EF4-FFF2-40B4-BE49-F238E27FC236}">
                    <a16:creationId xmlns:a16="http://schemas.microsoft.com/office/drawing/2014/main" id="{DD6F4C21-395D-6ED9-72DB-A5E02121E993}"/>
                  </a:ext>
                </a:extLst>
              </p:cNvPr>
              <p:cNvSpPr/>
              <p:nvPr/>
            </p:nvSpPr>
            <p:spPr>
              <a:xfrm>
                <a:off x="1362099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6" name="Google Shape;237;p8">
                <a:extLst>
                  <a:ext uri="{FF2B5EF4-FFF2-40B4-BE49-F238E27FC236}">
                    <a16:creationId xmlns:a16="http://schemas.microsoft.com/office/drawing/2014/main" id="{6EFF9D55-EB8A-AAE0-94F0-B71C813D309F}"/>
                  </a:ext>
                </a:extLst>
              </p:cNvPr>
              <p:cNvSpPr txBox="1"/>
              <p:nvPr/>
            </p:nvSpPr>
            <p:spPr>
              <a:xfrm>
                <a:off x="1362099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1.</a:t>
                </a:r>
              </a:p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Urolith Separation</a:t>
                </a:r>
                <a:endParaRPr dirty="0"/>
              </a:p>
            </p:txBody>
          </p:sp>
          <p:sp>
            <p:nvSpPr>
              <p:cNvPr id="7" name="Google Shape;238;p8">
                <a:extLst>
                  <a:ext uri="{FF2B5EF4-FFF2-40B4-BE49-F238E27FC236}">
                    <a16:creationId xmlns:a16="http://schemas.microsoft.com/office/drawing/2014/main" id="{39A25DCB-0A1D-4A9F-27B9-327E860EF8BE}"/>
                  </a:ext>
                </a:extLst>
              </p:cNvPr>
              <p:cNvSpPr/>
              <p:nvPr/>
            </p:nvSpPr>
            <p:spPr>
              <a:xfrm>
                <a:off x="1404048" y="250210"/>
                <a:ext cx="1245099" cy="1388650"/>
              </a:xfrm>
              <a:prstGeom prst="ellipse">
                <a:avLst/>
              </a:prstGeom>
              <a:blipFill rotWithShape="1">
                <a:blip r:embed="rId3"/>
                <a:stretch>
                  <a:fillRect l="-16997" r="-16998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8" name="Google Shape;239;p8">
                <a:extLst>
                  <a:ext uri="{FF2B5EF4-FFF2-40B4-BE49-F238E27FC236}">
                    <a16:creationId xmlns:a16="http://schemas.microsoft.com/office/drawing/2014/main" id="{D1606838-B784-2219-88A8-30A59030BB67}"/>
                  </a:ext>
                </a:extLst>
              </p:cNvPr>
              <p:cNvSpPr/>
              <p:nvPr/>
            </p:nvSpPr>
            <p:spPr>
              <a:xfrm>
                <a:off x="2665586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240;p8">
                <a:extLst>
                  <a:ext uri="{FF2B5EF4-FFF2-40B4-BE49-F238E27FC236}">
                    <a16:creationId xmlns:a16="http://schemas.microsoft.com/office/drawing/2014/main" id="{3F4F2D6F-196F-4437-06D0-E3718038D3D2}"/>
                  </a:ext>
                </a:extLst>
              </p:cNvPr>
              <p:cNvSpPr txBox="1"/>
              <p:nvPr/>
            </p:nvSpPr>
            <p:spPr>
              <a:xfrm>
                <a:off x="2665586" y="1591848"/>
                <a:ext cx="1324500" cy="166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2.               RNA Isolation</a:t>
                </a:r>
                <a:endParaRPr dirty="0"/>
              </a:p>
            </p:txBody>
          </p:sp>
          <p:sp>
            <p:nvSpPr>
              <p:cNvPr id="10" name="Google Shape;241;p8">
                <a:extLst>
                  <a:ext uri="{FF2B5EF4-FFF2-40B4-BE49-F238E27FC236}">
                    <a16:creationId xmlns:a16="http://schemas.microsoft.com/office/drawing/2014/main" id="{64036D81-F798-105A-8A22-8BBD16678337}"/>
                  </a:ext>
                </a:extLst>
              </p:cNvPr>
              <p:cNvSpPr/>
              <p:nvPr/>
            </p:nvSpPr>
            <p:spPr>
              <a:xfrm>
                <a:off x="2768360" y="250207"/>
                <a:ext cx="1245099" cy="1388650"/>
              </a:xfrm>
              <a:prstGeom prst="ellipse">
                <a:avLst/>
              </a:prstGeom>
              <a:blipFill rotWithShape="1">
                <a:blip r:embed="rId4"/>
                <a:stretch>
                  <a:fillRect l="-24998" r="-24998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1" name="Google Shape;242;p8">
                <a:extLst>
                  <a:ext uri="{FF2B5EF4-FFF2-40B4-BE49-F238E27FC236}">
                    <a16:creationId xmlns:a16="http://schemas.microsoft.com/office/drawing/2014/main" id="{6288C8F0-4217-571E-D68F-73782DBFCB75}"/>
                  </a:ext>
                </a:extLst>
              </p:cNvPr>
              <p:cNvSpPr/>
              <p:nvPr/>
            </p:nvSpPr>
            <p:spPr>
              <a:xfrm>
                <a:off x="4092934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243;p8">
                <a:extLst>
                  <a:ext uri="{FF2B5EF4-FFF2-40B4-BE49-F238E27FC236}">
                    <a16:creationId xmlns:a16="http://schemas.microsoft.com/office/drawing/2014/main" id="{336772A2-DE09-346A-DEA8-3E824DB09E48}"/>
                  </a:ext>
                </a:extLst>
              </p:cNvPr>
              <p:cNvSpPr txBox="1"/>
              <p:nvPr/>
            </p:nvSpPr>
            <p:spPr>
              <a:xfrm>
                <a:off x="4092934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3.          Quality Control  </a:t>
                </a:r>
                <a:endParaRPr dirty="0"/>
              </a:p>
            </p:txBody>
          </p:sp>
          <p:sp>
            <p:nvSpPr>
              <p:cNvPr id="13" name="Google Shape;244;p8">
                <a:extLst>
                  <a:ext uri="{FF2B5EF4-FFF2-40B4-BE49-F238E27FC236}">
                    <a16:creationId xmlns:a16="http://schemas.microsoft.com/office/drawing/2014/main" id="{D612C605-F3C5-B298-F29A-491FA22E81E8}"/>
                  </a:ext>
                </a:extLst>
              </p:cNvPr>
              <p:cNvSpPr/>
              <p:nvPr/>
            </p:nvSpPr>
            <p:spPr>
              <a:xfrm>
                <a:off x="4132672" y="250207"/>
                <a:ext cx="1245099" cy="1388650"/>
              </a:xfrm>
              <a:prstGeom prst="ellipse">
                <a:avLst/>
              </a:prstGeom>
              <a:blipFill rotWithShape="1">
                <a:blip r:embed="rId5">
                  <a:alphaModFix/>
                </a:blip>
                <a:stretch>
                  <a:fillRect l="-5999" r="-5998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245;p8">
                <a:extLst>
                  <a:ext uri="{FF2B5EF4-FFF2-40B4-BE49-F238E27FC236}">
                    <a16:creationId xmlns:a16="http://schemas.microsoft.com/office/drawing/2014/main" id="{18C1AC3D-564E-A20B-4B3A-0AA9CB47E20A}"/>
                  </a:ext>
                </a:extLst>
              </p:cNvPr>
              <p:cNvSpPr/>
              <p:nvPr/>
            </p:nvSpPr>
            <p:spPr>
              <a:xfrm>
                <a:off x="5457246" y="0"/>
                <a:ext cx="1324574" cy="4170122"/>
              </a:xfrm>
              <a:prstGeom prst="roundRect">
                <a:avLst>
                  <a:gd name="adj" fmla="val 10000"/>
                </a:avLst>
              </a:prstGeom>
              <a:solidFill>
                <a:srgbClr val="D8D8D8"/>
              </a:solid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46;p8">
                <a:extLst>
                  <a:ext uri="{FF2B5EF4-FFF2-40B4-BE49-F238E27FC236}">
                    <a16:creationId xmlns:a16="http://schemas.microsoft.com/office/drawing/2014/main" id="{E33215E5-35B3-7252-64FD-E4C3843A2A25}"/>
                  </a:ext>
                </a:extLst>
              </p:cNvPr>
              <p:cNvSpPr txBox="1"/>
              <p:nvPr/>
            </p:nvSpPr>
            <p:spPr>
              <a:xfrm>
                <a:off x="5457246" y="1668048"/>
                <a:ext cx="1324574" cy="166804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06675" tIns="106675" rIns="106675" bIns="1066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500"/>
                  <a:buFont typeface="Calibri"/>
                  <a:buNone/>
                </a:pPr>
                <a:r>
                  <a:rPr lang="en-US" sz="1500" b="1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4. Metagenome Sequencing</a:t>
                </a:r>
                <a:endParaRPr dirty="0"/>
              </a:p>
            </p:txBody>
          </p:sp>
          <p:sp>
            <p:nvSpPr>
              <p:cNvPr id="16" name="Google Shape;247;p8">
                <a:extLst>
                  <a:ext uri="{FF2B5EF4-FFF2-40B4-BE49-F238E27FC236}">
                    <a16:creationId xmlns:a16="http://schemas.microsoft.com/office/drawing/2014/main" id="{63011935-7666-F688-314A-4E7FE265C0CA}"/>
                  </a:ext>
                </a:extLst>
              </p:cNvPr>
              <p:cNvSpPr/>
              <p:nvPr/>
            </p:nvSpPr>
            <p:spPr>
              <a:xfrm>
                <a:off x="5496983" y="250207"/>
                <a:ext cx="1245099" cy="1388650"/>
              </a:xfrm>
              <a:prstGeom prst="ellipse">
                <a:avLst/>
              </a:prstGeom>
              <a:blipFill rotWithShape="1">
                <a:blip r:embed="rId6">
                  <a:alphaModFix/>
                </a:blip>
                <a:stretch>
                  <a:fillRect l="-23999" r="-23999"/>
                </a:stretch>
              </a:blipFill>
              <a:ln w="12700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" name="Google Shape;255;p8">
              <a:extLst>
                <a:ext uri="{FF2B5EF4-FFF2-40B4-BE49-F238E27FC236}">
                  <a16:creationId xmlns:a16="http://schemas.microsoft.com/office/drawing/2014/main" id="{B7E9800A-5877-9E99-3C53-B7A571B32BDE}"/>
                </a:ext>
              </a:extLst>
            </p:cNvPr>
            <p:cNvSpPr/>
            <p:nvPr/>
          </p:nvSpPr>
          <p:spPr>
            <a:xfrm>
              <a:off x="3926541" y="4873925"/>
              <a:ext cx="5425453" cy="666513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0070C0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9" name="Google Shape;312;p14">
            <a:extLst>
              <a:ext uri="{FF2B5EF4-FFF2-40B4-BE49-F238E27FC236}">
                <a16:creationId xmlns:a16="http://schemas.microsoft.com/office/drawing/2014/main" id="{6F57521D-2E91-714D-3C57-02EAF516BF21}"/>
              </a:ext>
            </a:extLst>
          </p:cNvPr>
          <p:cNvSpPr txBox="1">
            <a:spLocks noGrp="1"/>
          </p:cNvSpPr>
          <p:nvPr/>
        </p:nvSpPr>
        <p:spPr>
          <a:xfrm>
            <a:off x="600403" y="59438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dirty="0"/>
              <a:t>Materials and Methods</a:t>
            </a:r>
            <a:endParaRPr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A1AB1EA-515F-450B-1E54-0578A0508059}"/>
              </a:ext>
            </a:extLst>
          </p:cNvPr>
          <p:cNvSpPr txBox="1"/>
          <p:nvPr/>
        </p:nvSpPr>
        <p:spPr>
          <a:xfrm flipH="1">
            <a:off x="9327229" y="2247003"/>
            <a:ext cx="2364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Optimization of RNA extraction and processing was successful</a:t>
            </a:r>
          </a:p>
        </p:txBody>
      </p:sp>
    </p:spTree>
    <p:extLst>
      <p:ext uri="{BB962C8B-B14F-4D97-AF65-F5344CB8AC3E}">
        <p14:creationId xmlns:p14="http://schemas.microsoft.com/office/powerpoint/2010/main" val="989715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C5EC-C05D-C0E4-AD68-C9CF3EDF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2326" y="484776"/>
            <a:ext cx="5153682" cy="969689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Results-Canine Struvite Urolith Contain Microbial RNA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C8233F-700D-4CE5-434E-A806DBA4E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3423" t="7884" r="23027" b="27169"/>
          <a:stretch/>
        </p:blipFill>
        <p:spPr bwMode="auto">
          <a:xfrm>
            <a:off x="4850691" y="1328071"/>
            <a:ext cx="4749725" cy="466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BF3914-BDE5-278A-91B5-31F0C1C40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30" r="28323" b="13595"/>
          <a:stretch/>
        </p:blipFill>
        <p:spPr>
          <a:xfrm>
            <a:off x="2218764" y="3041277"/>
            <a:ext cx="1680881" cy="2493066"/>
          </a:xfrm>
          <a:prstGeom prst="rect">
            <a:avLst/>
          </a:prstGeom>
          <a:ln>
            <a:solidFill>
              <a:srgbClr val="022851"/>
            </a:solidFill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EA3FF3B-DDAB-8035-0609-C275984F1203}"/>
              </a:ext>
            </a:extLst>
          </p:cNvPr>
          <p:cNvGrpSpPr/>
          <p:nvPr/>
        </p:nvGrpSpPr>
        <p:grpSpPr>
          <a:xfrm>
            <a:off x="0" y="1330479"/>
            <a:ext cx="2410294" cy="2432785"/>
            <a:chOff x="1748117" y="1533026"/>
            <a:chExt cx="2410294" cy="2432785"/>
          </a:xfrm>
        </p:grpSpPr>
        <p:pic>
          <p:nvPicPr>
            <p:cNvPr id="9" name="Picture 8" descr="A bag of food on a table&#10;&#10;Description automatically generated">
              <a:extLst>
                <a:ext uri="{FF2B5EF4-FFF2-40B4-BE49-F238E27FC236}">
                  <a16:creationId xmlns:a16="http://schemas.microsoft.com/office/drawing/2014/main" id="{97CADD79-3F80-EB4B-945E-793A2AE872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000" t="22178" r="14526" b="30960"/>
            <a:stretch/>
          </p:blipFill>
          <p:spPr>
            <a:xfrm rot="5400000">
              <a:off x="1736871" y="1544272"/>
              <a:ext cx="2432785" cy="2410294"/>
            </a:xfrm>
            <a:prstGeom prst="rect">
              <a:avLst/>
            </a:prstGeom>
            <a:ln>
              <a:solidFill>
                <a:srgbClr val="022851"/>
              </a:solidFill>
            </a:ln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2422CDF-E214-E25D-6C2A-510EF012E086}"/>
                </a:ext>
              </a:extLst>
            </p:cNvPr>
            <p:cNvSpPr>
              <a:spLocks/>
            </p:cNvSpPr>
            <p:nvPr/>
          </p:nvSpPr>
          <p:spPr>
            <a:xfrm>
              <a:off x="2066925" y="1800225"/>
              <a:ext cx="609600" cy="69532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Google Shape;215;p6">
            <a:extLst>
              <a:ext uri="{FF2B5EF4-FFF2-40B4-BE49-F238E27FC236}">
                <a16:creationId xmlns:a16="http://schemas.microsoft.com/office/drawing/2014/main" id="{202281C3-F1C1-3FB9-DA24-55207DB19D3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72153" y="1344706"/>
            <a:ext cx="2419847" cy="483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Using Nanodrop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Conc.= 103.5 </a:t>
            </a: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ng/</a:t>
            </a:r>
            <a:r>
              <a:rPr lang="el-GR" sz="20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260/280= 1.98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260/230= 2.19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buClr>
                <a:srgbClr val="002060"/>
              </a:buClr>
              <a:buSzPts val="2400"/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buClr>
                <a:srgbClr val="002060"/>
              </a:buClr>
              <a:buSzPts val="2400"/>
              <a:buNone/>
            </a:pPr>
            <a:endParaRPr lang="en-US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221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2C5EC-C05D-C0E4-AD68-C9CF3EDFA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6215"/>
            <a:ext cx="5191126" cy="80354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Results-Feline Struvite Urolith Contain Microbial RNA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2B4864-21A5-8F05-79C0-FCA9B4BA1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4242" t="7576" r="23047" b="27689"/>
          <a:stretch/>
        </p:blipFill>
        <p:spPr bwMode="auto">
          <a:xfrm>
            <a:off x="4887838" y="1273506"/>
            <a:ext cx="4756114" cy="46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Google Shape;215;p6">
            <a:extLst>
              <a:ext uri="{FF2B5EF4-FFF2-40B4-BE49-F238E27FC236}">
                <a16:creationId xmlns:a16="http://schemas.microsoft.com/office/drawing/2014/main" id="{43F57F70-A4CF-8030-7A3D-13096D168C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772153" y="1344706"/>
            <a:ext cx="2419847" cy="4837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Using Nanodrop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Conc.= 397.0 </a:t>
            </a: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ng/</a:t>
            </a:r>
            <a:r>
              <a:rPr lang="el-GR" sz="20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sz="2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260/280= 1.65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r>
              <a:rPr lang="en-US" sz="2000" dirty="0">
                <a:solidFill>
                  <a:srgbClr val="002060"/>
                </a:solidFill>
              </a:rPr>
              <a:t>260/230= 0.98</a:t>
            </a:r>
          </a:p>
          <a:p>
            <a:pPr marL="0" indent="0">
              <a:buClr>
                <a:srgbClr val="002060"/>
              </a:buClr>
              <a:buSzPts val="2400"/>
              <a:buNone/>
            </a:pPr>
            <a:endParaRPr lang="en-US" sz="2000" dirty="0">
              <a:solidFill>
                <a:srgbClr val="002060"/>
              </a:solidFill>
            </a:endParaRPr>
          </a:p>
          <a:p>
            <a:pPr marL="0" indent="0">
              <a:buClr>
                <a:srgbClr val="002060"/>
              </a:buClr>
              <a:buSzPts val="2400"/>
              <a:buNone/>
            </a:pPr>
            <a:endParaRPr lang="en-US" sz="2000" dirty="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67B66AF-A20F-FFB2-CD50-E9DD3D0E60A8}"/>
              </a:ext>
            </a:extLst>
          </p:cNvPr>
          <p:cNvGrpSpPr/>
          <p:nvPr/>
        </p:nvGrpSpPr>
        <p:grpSpPr>
          <a:xfrm>
            <a:off x="0" y="1371600"/>
            <a:ext cx="4025815" cy="4298016"/>
            <a:chOff x="0" y="1371600"/>
            <a:chExt cx="4025815" cy="4298016"/>
          </a:xfrm>
        </p:grpSpPr>
        <p:pic>
          <p:nvPicPr>
            <p:cNvPr id="8" name="Picture 7" descr="A clear plastic bag with small white and brown balls&#10;&#10;Description automatically generated">
              <a:extLst>
                <a:ext uri="{FF2B5EF4-FFF2-40B4-BE49-F238E27FC236}">
                  <a16:creationId xmlns:a16="http://schemas.microsoft.com/office/drawing/2014/main" id="{AD5F5A99-920B-790B-8183-C30F93D8A9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237" t="23677" r="8491" b="15131"/>
            <a:stretch/>
          </p:blipFill>
          <p:spPr>
            <a:xfrm rot="5400000">
              <a:off x="251510" y="1120090"/>
              <a:ext cx="1896035" cy="2399056"/>
            </a:xfrm>
            <a:prstGeom prst="rect">
              <a:avLst/>
            </a:prstGeom>
            <a:ln>
              <a:solidFill>
                <a:srgbClr val="022851"/>
              </a:solidFill>
            </a:ln>
          </p:spPr>
        </p:pic>
        <p:pic>
          <p:nvPicPr>
            <p:cNvPr id="6" name="Picture 5" descr="A white bowl with a white substance in it&#10;&#10;Description automatically generated">
              <a:extLst>
                <a:ext uri="{FF2B5EF4-FFF2-40B4-BE49-F238E27FC236}">
                  <a16:creationId xmlns:a16="http://schemas.microsoft.com/office/drawing/2014/main" id="{752EBE76-B638-57A8-37DB-DE9D59E967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7874" r="-1" b="12664"/>
            <a:stretch/>
          </p:blipFill>
          <p:spPr>
            <a:xfrm rot="10800000">
              <a:off x="0" y="3390899"/>
              <a:ext cx="2419350" cy="2278717"/>
            </a:xfrm>
            <a:prstGeom prst="rect">
              <a:avLst/>
            </a:prstGeom>
            <a:ln>
              <a:solidFill>
                <a:srgbClr val="022851"/>
              </a:solidFill>
            </a:ln>
          </p:spPr>
        </p:pic>
        <p:pic>
          <p:nvPicPr>
            <p:cNvPr id="7" name="Picture 6" descr="1111A gloved hand holding small objects">
              <a:extLst>
                <a:ext uri="{FF2B5EF4-FFF2-40B4-BE49-F238E27FC236}">
                  <a16:creationId xmlns:a16="http://schemas.microsoft.com/office/drawing/2014/main" id="{A92A960D-172A-EB3D-8F78-082B23307D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43477"/>
            <a:stretch/>
          </p:blipFill>
          <p:spPr>
            <a:xfrm rot="10800000">
              <a:off x="2335305" y="2307432"/>
              <a:ext cx="1690510" cy="2243137"/>
            </a:xfrm>
            <a:prstGeom prst="rect">
              <a:avLst/>
            </a:prstGeom>
            <a:ln>
              <a:solidFill>
                <a:srgbClr val="02285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3450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5DAD-3AE3-6658-B5CD-63414C02C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40518-DCBE-24BD-0E3F-D4CED765C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1600"/>
            <a:ext cx="10515600" cy="4805363"/>
          </a:xfrm>
        </p:spPr>
        <p:txBody>
          <a:bodyPr/>
          <a:lstStyle/>
          <a:p>
            <a:pPr marL="622300" indent="-571500">
              <a:buFont typeface="+mj-lt"/>
              <a:buAutoNum type="romanUcPeriod"/>
            </a:pPr>
            <a:r>
              <a:rPr lang="en-US" dirty="0"/>
              <a:t>Overall Project Significance</a:t>
            </a:r>
          </a:p>
          <a:p>
            <a:pPr marL="622300" indent="-571500">
              <a:buFont typeface="+mj-lt"/>
              <a:buAutoNum type="romanUcPeriod"/>
            </a:pPr>
            <a:r>
              <a:rPr lang="en-US" dirty="0"/>
              <a:t>Hypotheses and Objectives</a:t>
            </a:r>
          </a:p>
          <a:p>
            <a:pPr marL="622300" indent="-571500">
              <a:buFont typeface="+mj-lt"/>
              <a:buAutoNum type="romanUcPeriod"/>
            </a:pPr>
            <a:r>
              <a:rPr lang="en-US" dirty="0"/>
              <a:t>Background</a:t>
            </a:r>
          </a:p>
          <a:p>
            <a:pPr marL="1079500" lvl="1" indent="-571500">
              <a:buFont typeface="+mj-lt"/>
              <a:buAutoNum type="romanUcPeriod"/>
            </a:pPr>
            <a:r>
              <a:rPr lang="en-US" dirty="0"/>
              <a:t>Struvite Chemistry</a:t>
            </a:r>
          </a:p>
          <a:p>
            <a:pPr marL="1079500" lvl="1" indent="-571500">
              <a:buFont typeface="+mj-lt"/>
              <a:buAutoNum type="romanUcPeriod"/>
            </a:pPr>
            <a:r>
              <a:rPr lang="en-US" dirty="0"/>
              <a:t>Enteroliths in horses</a:t>
            </a:r>
          </a:p>
          <a:p>
            <a:pPr marL="1079500" lvl="1" indent="-571500">
              <a:buFont typeface="+mj-lt"/>
              <a:buAutoNum type="romanUcPeriod"/>
            </a:pPr>
            <a:r>
              <a:rPr lang="en-US" dirty="0"/>
              <a:t>Struvite Uroliths in Dogs</a:t>
            </a:r>
          </a:p>
          <a:p>
            <a:pPr marL="1079500" lvl="1" indent="-571500">
              <a:buFont typeface="+mj-lt"/>
              <a:buAutoNum type="romanUcPeriod"/>
            </a:pPr>
            <a:r>
              <a:rPr lang="en-US" dirty="0"/>
              <a:t>Struvite Uroliths in Cats</a:t>
            </a:r>
          </a:p>
          <a:p>
            <a:pPr marL="622300" indent="-571500">
              <a:buFont typeface="+mj-lt"/>
              <a:buAutoNum type="romanUcPeriod"/>
            </a:pPr>
            <a:r>
              <a:rPr lang="en-US" dirty="0"/>
              <a:t>Enterolith Pilot Study</a:t>
            </a:r>
          </a:p>
          <a:p>
            <a:pPr marL="622300" indent="-571500">
              <a:buFont typeface="+mj-lt"/>
              <a:buAutoNum type="romanUcPeriod"/>
            </a:pPr>
            <a:r>
              <a:rPr lang="en-US" dirty="0"/>
              <a:t>Struvite Urolith Pilot Study</a:t>
            </a:r>
          </a:p>
        </p:txBody>
      </p:sp>
    </p:spTree>
    <p:extLst>
      <p:ext uri="{BB962C8B-B14F-4D97-AF65-F5344CB8AC3E}">
        <p14:creationId xmlns:p14="http://schemas.microsoft.com/office/powerpoint/2010/main" val="3284518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311;p14">
            <a:extLst>
              <a:ext uri="{FF2B5EF4-FFF2-40B4-BE49-F238E27FC236}">
                <a16:creationId xmlns:a16="http://schemas.microsoft.com/office/drawing/2014/main" id="{94271E4F-4B02-BA03-5432-81DE000ED981}"/>
              </a:ext>
            </a:extLst>
          </p:cNvPr>
          <p:cNvSpPr txBox="1">
            <a:spLocks noGrp="1"/>
          </p:cNvSpPr>
          <p:nvPr/>
        </p:nvSpPr>
        <p:spPr>
          <a:xfrm>
            <a:off x="771196" y="1912280"/>
            <a:ext cx="62484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dirty="0"/>
              <a:t>Sequence the urolith samples using </a:t>
            </a:r>
            <a:r>
              <a:rPr lang="en-US" sz="2800" dirty="0"/>
              <a:t>deep RNA metagenomic sequencing along with more enterolith samples.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b="1" dirty="0"/>
              <a:t>Future Aim: </a:t>
            </a:r>
            <a:r>
              <a:rPr lang="en-US" dirty="0"/>
              <a:t>Determine whether struvite production is a result of a microbial catabolism of  CH₄N₂O (urea) that ultimately results in excess NH</a:t>
            </a:r>
            <a:r>
              <a:rPr lang="en-US" baseline="-25000" dirty="0"/>
              <a:t>3</a:t>
            </a:r>
            <a:r>
              <a:rPr lang="en-US" dirty="0"/>
              <a:t> within the colonic environment. 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We will work to determine function using transcripts from the metagenome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dirty="0"/>
              <a:t>The transcripts allow identification of genes associated urease, but also broader NH</a:t>
            </a:r>
            <a:r>
              <a:rPr lang="en-US" baseline="-25000" dirty="0"/>
              <a:t>3</a:t>
            </a:r>
            <a:r>
              <a:rPr lang="en-US" dirty="0"/>
              <a:t> and CO</a:t>
            </a:r>
            <a:r>
              <a:rPr lang="en-US" baseline="-25000" dirty="0"/>
              <a:t>2</a:t>
            </a:r>
            <a:r>
              <a:rPr lang="en-US" dirty="0"/>
              <a:t> metabolism associated with struvite formation.</a:t>
            </a:r>
          </a:p>
          <a:p>
            <a:pPr marL="228600" indent="-228600"/>
            <a:r>
              <a:rPr lang="en-US" dirty="0"/>
              <a:t>We plan to investigate </a:t>
            </a:r>
            <a:r>
              <a:rPr lang="en-US" dirty="0" err="1"/>
              <a:t>CaOx</a:t>
            </a:r>
            <a:r>
              <a:rPr lang="en-US" dirty="0"/>
              <a:t> urinary stones after working with struvite stones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</p:txBody>
      </p:sp>
      <p:sp>
        <p:nvSpPr>
          <p:cNvPr id="27" name="Google Shape;312;p14">
            <a:extLst>
              <a:ext uri="{FF2B5EF4-FFF2-40B4-BE49-F238E27FC236}">
                <a16:creationId xmlns:a16="http://schemas.microsoft.com/office/drawing/2014/main" id="{4BD96787-8F2D-8737-ECEA-38B704AC1C94}"/>
              </a:ext>
            </a:extLst>
          </p:cNvPr>
          <p:cNvSpPr txBox="1">
            <a:spLocks noGrp="1"/>
          </p:cNvSpPr>
          <p:nvPr/>
        </p:nvSpPr>
        <p:spPr>
          <a:xfrm>
            <a:off x="0" y="594381"/>
            <a:ext cx="475488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1800" dirty="0"/>
              <a:t>Optimized Processing for Microbiome Analysis</a:t>
            </a:r>
            <a:endParaRPr sz="1800" dirty="0"/>
          </a:p>
        </p:txBody>
      </p:sp>
      <p:pic>
        <p:nvPicPr>
          <p:cNvPr id="28" name="Google Shape;313;p14">
            <a:extLst>
              <a:ext uri="{FF2B5EF4-FFF2-40B4-BE49-F238E27FC236}">
                <a16:creationId xmlns:a16="http://schemas.microsoft.com/office/drawing/2014/main" id="{2BF775EA-051C-1661-E892-FA49B28CDF3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1471"/>
          <a:stretch/>
        </p:blipFill>
        <p:spPr>
          <a:xfrm>
            <a:off x="7105650" y="941695"/>
            <a:ext cx="4485947" cy="50400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4620330-481A-CBD4-2A0C-2577A2788DF1}"/>
              </a:ext>
            </a:extLst>
          </p:cNvPr>
          <p:cNvGrpSpPr>
            <a:grpSpLocks/>
          </p:cNvGrpSpPr>
          <p:nvPr/>
        </p:nvGrpSpPr>
        <p:grpSpPr>
          <a:xfrm>
            <a:off x="7948705" y="2796199"/>
            <a:ext cx="2021735" cy="173356"/>
            <a:chOff x="7852081" y="2834299"/>
            <a:chExt cx="2118360" cy="1733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89E2BE-11D2-B4F1-BE48-5E6628562038}"/>
                </a:ext>
              </a:extLst>
            </p:cNvPr>
            <p:cNvSpPr>
              <a:spLocks/>
            </p:cNvSpPr>
            <p:nvPr/>
          </p:nvSpPr>
          <p:spPr>
            <a:xfrm>
              <a:off x="7852081" y="2860970"/>
              <a:ext cx="2118360" cy="1295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0" name="Google Shape;313;p14">
              <a:extLst>
                <a:ext uri="{FF2B5EF4-FFF2-40B4-BE49-F238E27FC236}">
                  <a16:creationId xmlns:a16="http://schemas.microsoft.com/office/drawing/2014/main" id="{AA768543-CF0C-D9AF-2D6A-C4675E0BF31F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 l="41250" t="36573" r="35209" b="60710"/>
            <a:stretch/>
          </p:blipFill>
          <p:spPr>
            <a:xfrm>
              <a:off x="8829346" y="2855254"/>
              <a:ext cx="1076325" cy="1428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313;p14">
              <a:extLst>
                <a:ext uri="{FF2B5EF4-FFF2-40B4-BE49-F238E27FC236}">
                  <a16:creationId xmlns:a16="http://schemas.microsoft.com/office/drawing/2014/main" id="{F5D98E56-37F0-A62D-7725-29FA6CABB751}"/>
                </a:ext>
              </a:extLst>
            </p:cNvPr>
            <p:cNvPicPr preferRelativeResize="0">
              <a:picLocks/>
            </p:cNvPicPr>
            <p:nvPr/>
          </p:nvPicPr>
          <p:blipFill rotWithShape="1">
            <a:blip r:embed="rId3">
              <a:alphaModFix/>
            </a:blip>
            <a:srcRect l="18167" t="36138" r="67333" b="60566"/>
            <a:stretch/>
          </p:blipFill>
          <p:spPr>
            <a:xfrm>
              <a:off x="8191172" y="2834299"/>
              <a:ext cx="662940" cy="1733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5"/>
          <p:cNvSpPr txBox="1">
            <a:spLocks noGrp="1"/>
          </p:cNvSpPr>
          <p:nvPr>
            <p:ph type="body" idx="1"/>
          </p:nvPr>
        </p:nvSpPr>
        <p:spPr>
          <a:xfrm>
            <a:off x="838199" y="1480590"/>
            <a:ext cx="7419975" cy="4696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</a:pPr>
            <a:r>
              <a:rPr lang="en-US" sz="2400" b="1" dirty="0">
                <a:solidFill>
                  <a:srgbClr val="002060"/>
                </a:solidFill>
              </a:rPr>
              <a:t>Special thanks to:</a:t>
            </a:r>
          </a:p>
          <a:p>
            <a:pPr marL="342900" indent="-342900"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Bart Weimer, PhD</a:t>
            </a:r>
          </a:p>
          <a:p>
            <a:pPr marL="342900" indent="-342900">
              <a:spcBef>
                <a:spcPts val="0"/>
              </a:spcBef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Jodi Westropp, DVM, PhD, DACVIM</a:t>
            </a:r>
          </a:p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Sina </a:t>
            </a:r>
            <a:r>
              <a:rPr lang="en-US" sz="2400" dirty="0" err="1">
                <a:solidFill>
                  <a:srgbClr val="002060"/>
                </a:solidFill>
              </a:rPr>
              <a:t>Marsillo</a:t>
            </a:r>
            <a:r>
              <a:rPr lang="en-US" sz="2400" dirty="0">
                <a:solidFill>
                  <a:srgbClr val="002060"/>
                </a:solidFill>
              </a:rPr>
              <a:t>, PhD, DACVIM (SAIM), DECVIM-CA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Members of the Weimer </a:t>
            </a:r>
            <a:r>
              <a:rPr lang="en-US" sz="2400" dirty="0" err="1">
                <a:solidFill>
                  <a:srgbClr val="002060"/>
                </a:solidFill>
              </a:rPr>
              <a:t>MicroLab</a:t>
            </a:r>
            <a:endParaRPr sz="2400" dirty="0">
              <a:solidFill>
                <a:srgbClr val="002060"/>
              </a:solidFill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dirty="0">
                <a:solidFill>
                  <a:srgbClr val="002060"/>
                </a:solidFill>
              </a:rPr>
              <a:t>Carol Huang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 b="1" dirty="0"/>
              <a:t>Financial support was provided by:</a:t>
            </a:r>
            <a:endParaRPr sz="24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022851"/>
                </a:solidFill>
              </a:rPr>
              <a:t>SVM Endowment Funds through the </a:t>
            </a:r>
            <a:r>
              <a:rPr lang="en-US" sz="2400" dirty="0"/>
              <a:t>Students Training in Advanced Research (STAR) Program</a:t>
            </a:r>
            <a:endParaRPr sz="2400" dirty="0">
              <a:solidFill>
                <a:srgbClr val="022851"/>
              </a:solidFill>
            </a:endParaRPr>
          </a:p>
        </p:txBody>
      </p:sp>
      <p:pic>
        <p:nvPicPr>
          <p:cNvPr id="322" name="Google Shape;322;p15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4388" y="434788"/>
            <a:ext cx="3047357" cy="143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15"/>
          <p:cNvPicPr preferRelativeResize="0"/>
          <p:nvPr/>
        </p:nvPicPr>
        <p:blipFill rotWithShape="1">
          <a:blip r:embed="rId4">
            <a:alphaModFix/>
          </a:blip>
          <a:srcRect l="6466" r="4219" b="-3"/>
          <a:stretch/>
        </p:blipFill>
        <p:spPr>
          <a:xfrm>
            <a:off x="8857095" y="2013560"/>
            <a:ext cx="2955866" cy="24822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312;p14">
            <a:extLst>
              <a:ext uri="{FF2B5EF4-FFF2-40B4-BE49-F238E27FC236}">
                <a16:creationId xmlns:a16="http://schemas.microsoft.com/office/drawing/2014/main" id="{106AAE4B-0C87-D97F-9B27-4DBD944AFBF4}"/>
              </a:ext>
            </a:extLst>
          </p:cNvPr>
          <p:cNvSpPr txBox="1">
            <a:spLocks noGrp="1"/>
          </p:cNvSpPr>
          <p:nvPr/>
        </p:nvSpPr>
        <p:spPr>
          <a:xfrm>
            <a:off x="600403" y="59438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dirty="0"/>
              <a:t>Acknowledgements</a:t>
            </a:r>
            <a:endParaRPr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"/>
          <p:cNvSpPr txBox="1">
            <a:spLocks noGrp="1"/>
          </p:cNvSpPr>
          <p:nvPr>
            <p:ph type="body" idx="1"/>
          </p:nvPr>
        </p:nvSpPr>
        <p:spPr>
          <a:xfrm>
            <a:off x="336697" y="1392865"/>
            <a:ext cx="11752522" cy="4508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23888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Hassel DM, Spier SJ, Aldridge BM, Watnick M, </a:t>
            </a: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Argenzio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RA, Snyder JR. Influence of diet and water supply on mineral content and pH within the large intestine of horses with enterolithiasis. </a:t>
            </a:r>
            <a:r>
              <a:rPr lang="en-US" sz="900" b="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Vet J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2009;182(1):44-49. doi:10.1016/j.tvjl.2008.05.016</a:t>
            </a:r>
            <a:endParaRPr sz="9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Hassel, D. M., Schiffman, P. S., &amp; Snyder, J. R. (2001). Petrographic and </a:t>
            </a:r>
            <a:r>
              <a:rPr lang="en-US" sz="90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geochemic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evaluation of equine enteroliths, </a:t>
            </a:r>
            <a:r>
              <a:rPr lang="en-US" sz="90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American Journal of Veterinary Research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90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62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(3), 350-358. Retrieved Jul 27, 2022, from 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https://avmajournals.avma.org/view/journals/ajvr/62/3/ajvr.2001.62.350.xml</a:t>
            </a: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Nakamae</a:t>
            </a:r>
            <a:r>
              <a:rPr lang="en-US" sz="9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Y, Ishihara A, Itoh M, </a:t>
            </a:r>
            <a:r>
              <a:rPr lang="en-US" sz="9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Yanagawa</a:t>
            </a:r>
            <a:r>
              <a:rPr lang="en-US" sz="9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Sasaki N, Yamada K. Displacement of the large colon in a horse with enterolithiasis due to changed positions observed by computed tomography. </a:t>
            </a:r>
            <a:r>
              <a:rPr lang="en-US" sz="900" b="0" i="1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Equine Sci</a:t>
            </a:r>
            <a:r>
              <a:rPr lang="en-US" sz="9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2018;29(1):9-13. doi:10.1294/jes.29.9</a:t>
            </a: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Dear, J.D., Larsen, J.A., </a:t>
            </a: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Bannasch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 et al. Evaluation of a dry therapeutic urinary diet and concurrent administration of antimicrobials for struvite </a:t>
            </a: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cystolith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dissolution in dogs. BMC Vet Res 15, 273 (2019). 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https://doi.org/10.1186/s12917-019-1992-8</a:t>
            </a:r>
            <a:endParaRPr lang="en-US" sz="9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Burton EN, Cohn LA,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Reinero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CN,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Rindt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Moore SG, Ericsson AC. Characterization of the urinary microbiome in healthy dogs. </a:t>
            </a:r>
            <a:r>
              <a:rPr lang="en-US" sz="800" b="0" i="1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PLoS</a:t>
            </a:r>
            <a:r>
              <a:rPr lang="en-US" sz="800" b="0" i="1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One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2017;12(5):e0177783. Published 2017 May 17. doi:10.1371/journal.pone.0177783</a:t>
            </a: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Kim, Y., Xu, W.,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Barrs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V. </a:t>
            </a:r>
            <a:r>
              <a:rPr lang="en-US" sz="800" b="0" i="1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In-depth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characterisation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the urine metabolome in cats with and without urinary tract diseases. </a:t>
            </a:r>
            <a:r>
              <a:rPr lang="en-US" sz="800" b="0" i="1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Metabolomics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800" b="1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19 (2022). https://doi.org/10.1007/s11306-022-01877-9</a:t>
            </a:r>
            <a:endParaRPr lang="en-US" sz="9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Kopecny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L, Palm CA, </a:t>
            </a: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Segev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G, Larsen JA, Westropp JL. Urolithiasis in cats: Evaluation of trends in urolith composition and risk factors (2005-2018). J Vet Intern Med. 2021;35(3):1397-1405. doi:10.1111/jvim.16121</a:t>
            </a: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Kopecny</a:t>
            </a:r>
            <a:r>
              <a:rPr lang="en-US" sz="9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L, Palm, CA, </a:t>
            </a:r>
            <a:r>
              <a:rPr lang="en-US" sz="9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Segev</a:t>
            </a:r>
            <a:r>
              <a:rPr lang="en-US" sz="9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G, Westropp, JL. Urolithiasis in dogs: Evaluation of trends in urolith composition and risk factors (2006-2018). </a:t>
            </a:r>
            <a:r>
              <a:rPr lang="en-US" sz="900" b="0" i="1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Vet Intern Med</a:t>
            </a:r>
            <a:r>
              <a:rPr lang="en-US" sz="9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 2021; 35: 1406– 1415. </a:t>
            </a:r>
            <a:r>
              <a:rPr lang="en-US" sz="900" b="0" i="0" strike="noStrike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https://doi.org/10.1111/jvim.16114</a:t>
            </a:r>
            <a:endParaRPr lang="en-US" sz="9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Prywer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Jolanta, </a:t>
            </a: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Ewa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Mielniczek-Brzóska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Marcin </a:t>
            </a:r>
            <a:r>
              <a:rPr lang="en-US" sz="9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Olszynski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Struvite crystal growth inhibition by trisodium citrate and the formation of chemical complexes in growth solution. </a:t>
            </a:r>
            <a:r>
              <a:rPr lang="en-US" sz="90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Journal of Crystal Growth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2015;418:92-101. doi:10.1016/j.jcrysgro.2015.02.027.</a:t>
            </a:r>
            <a:endParaRPr sz="900" i="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Schwaderer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AL, Wolfe AJ. The association between bacteria and urinary stones. </a:t>
            </a:r>
            <a:r>
              <a:rPr lang="en-US" sz="90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Ann </a:t>
            </a:r>
            <a:r>
              <a:rPr lang="en-US" sz="900" i="1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Transl</a:t>
            </a:r>
            <a:r>
              <a:rPr lang="en-US" sz="90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Med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2017;5(2):32. doi:10.21037/atm.2016.11.73</a:t>
            </a:r>
            <a:endParaRPr sz="9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Flannigan RK, </a:t>
            </a: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Battison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A, De S, et al. Evaluating factors that dictate struvite stone composition: A multi-institutional clinical experience from the EDGE Research Consortium. </a:t>
            </a:r>
            <a:r>
              <a:rPr lang="en-US" sz="900" b="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</a:t>
            </a:r>
            <a:r>
              <a:rPr lang="en-US" sz="900" b="0" i="1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en-US" sz="900" b="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Assoc J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2018;12(4):131-136. doi:10.5489/cuaj.4804</a:t>
            </a:r>
            <a:endParaRPr sz="900" i="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Flores-Mireles AL, Walker JN, </a:t>
            </a:r>
            <a:r>
              <a:rPr lang="en-US" sz="90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Caparon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Hultgren SJ. Urinary tract infections: epidemiology, mechanisms of infection and treatment options. </a:t>
            </a:r>
            <a:r>
              <a:rPr lang="en-US" sz="90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 Rev </a:t>
            </a:r>
            <a:r>
              <a:rPr lang="en-US" sz="900" i="1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Microbiol</a:t>
            </a:r>
            <a:r>
              <a:rPr lang="en-US" sz="90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2015;13(5):269-284. doi:10.1038/nrmicro3432</a:t>
            </a:r>
            <a:endParaRPr sz="900" b="0" i="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Rekha PD, Hameed A, Manzoor MAP, </a:t>
            </a: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Suryavanshi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MV, Ghate SD, Arun AB, Rao SS, </a:t>
            </a: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Athmika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Bajire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SK, </a:t>
            </a: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Mujeeburahiman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M, Young C-C. First Report of Pathogenic Bacterium </a:t>
            </a:r>
            <a:r>
              <a:rPr lang="en-US" sz="900" b="0" i="1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Kalamiella</a:t>
            </a:r>
            <a:r>
              <a:rPr lang="en-US" sz="900" b="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900" b="0" i="1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piersonii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Isolated from Urine of a Kidney Stone Patient: Draft Genome and Evidence for Role in Struvite Crystallization. </a:t>
            </a:r>
            <a:r>
              <a:rPr lang="en-US" sz="900" b="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Pathogens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2020; 9(9):711. </a:t>
            </a:r>
            <a:r>
              <a:rPr lang="en-US" sz="9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https://doi.org/10.3390/pathogens90907111</a:t>
            </a: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900" b="0" i="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Parkhomenko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E, De Fazio A, Tran T, Thai J, Blum K, Gupta M. A Multi-Institutional Study of Struvite Stones: Patterns of Infection and Colonization. </a:t>
            </a:r>
            <a:r>
              <a:rPr lang="en-US" sz="900" b="0" i="1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 </a:t>
            </a:r>
            <a:r>
              <a:rPr lang="en-US" sz="900" b="0" i="1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Endourol</a:t>
            </a:r>
            <a:r>
              <a:rPr lang="en-US" sz="900" b="0" i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2017;31(5):533-537. doi:10.1089/end.2016.0885</a:t>
            </a:r>
          </a:p>
          <a:p>
            <a:pPr marL="623888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Daudon M,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Bouzidi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H,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Bazin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D. Composition and morphology of phosphate stones and their relation with etiology.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Urol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Res. 2010 Dec;38(6):459-67.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10.1007/s00240-010-0320-3.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Epub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2010 Oct 22. PMID: 20967436.</a:t>
            </a:r>
          </a:p>
          <a:p>
            <a:pPr marL="623888" indent="-514350">
              <a:buClr>
                <a:srgbClr val="022851"/>
              </a:buClr>
              <a:buSzPts val="1200"/>
              <a:buFont typeface="Calibri"/>
              <a:buAutoNum type="arabicPeriod"/>
            </a:pP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Burdett LG, Osborne CA. Enterolith with a stingray spine nidus in an Atlantic bottlenose dolphin (Tursiops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truncatus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J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Wildl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Dis. 2010 Jan;46(1):311-5. </a:t>
            </a:r>
            <a:r>
              <a:rPr lang="en-US" sz="800" b="0" i="0" dirty="0" err="1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doi</a:t>
            </a:r>
            <a: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10.7589/0090-3558-46.1.311. PMID: 20090051.</a:t>
            </a:r>
            <a:br>
              <a:rPr lang="en-US" sz="800" b="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sz="9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312;p14">
            <a:extLst>
              <a:ext uri="{FF2B5EF4-FFF2-40B4-BE49-F238E27FC236}">
                <a16:creationId xmlns:a16="http://schemas.microsoft.com/office/drawing/2014/main" id="{20138F04-7519-60DC-C452-9BB3D6BD1BF4}"/>
              </a:ext>
            </a:extLst>
          </p:cNvPr>
          <p:cNvSpPr txBox="1">
            <a:spLocks noGrp="1"/>
          </p:cNvSpPr>
          <p:nvPr/>
        </p:nvSpPr>
        <p:spPr>
          <a:xfrm>
            <a:off x="600403" y="594381"/>
            <a:ext cx="4038600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dirty="0"/>
              <a:t>References</a:t>
            </a:r>
            <a:endParaRPr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7"/>
          <p:cNvSpPr txBox="1">
            <a:spLocks noGrp="1"/>
          </p:cNvSpPr>
          <p:nvPr>
            <p:ph type="title"/>
          </p:nvPr>
        </p:nvSpPr>
        <p:spPr>
          <a:xfrm>
            <a:off x="651294" y="94628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Calibri"/>
              <a:buNone/>
            </a:pPr>
            <a:r>
              <a:rPr lang="en-US" dirty="0"/>
              <a:t>Thank you for your attention!</a:t>
            </a:r>
            <a:br>
              <a:rPr lang="en-US" dirty="0"/>
            </a:br>
            <a:r>
              <a:rPr lang="en-US" dirty="0"/>
              <a:t>Any questions?</a:t>
            </a:r>
            <a:endParaRPr dirty="0"/>
          </a:p>
        </p:txBody>
      </p:sp>
      <p:sp>
        <p:nvSpPr>
          <p:cNvPr id="330" name="Google Shape;330;p17"/>
          <p:cNvSpPr/>
          <p:nvPr/>
        </p:nvSpPr>
        <p:spPr>
          <a:xfrm>
            <a:off x="0" y="6048103"/>
            <a:ext cx="12192000" cy="809897"/>
          </a:xfrm>
          <a:prstGeom prst="rect">
            <a:avLst/>
          </a:prstGeom>
          <a:solidFill>
            <a:srgbClr val="FFB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1">
              <a:solidFill>
                <a:srgbClr val="FFB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1" name="Google Shape;331;p17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9939" y="6141901"/>
            <a:ext cx="2743200" cy="62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7"/>
          <p:cNvSpPr txBox="1"/>
          <p:nvPr/>
        </p:nvSpPr>
        <p:spPr>
          <a:xfrm>
            <a:off x="8465882" y="6019528"/>
            <a:ext cx="4218037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Photo credit: Jodi Westropp, DVM, PhD, DACVIM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9A9B17-B15A-5717-061A-A30CDC5CE8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3"/>
          <a:stretch/>
        </p:blipFill>
        <p:spPr>
          <a:xfrm>
            <a:off x="8738757" y="0"/>
            <a:ext cx="3453243" cy="4369981"/>
          </a:xfrm>
          <a:prstGeom prst="rect">
            <a:avLst/>
          </a:prstGeom>
        </p:spPr>
      </p:pic>
      <p:pic>
        <p:nvPicPr>
          <p:cNvPr id="332" name="Google Shape;332;p17" descr="A picture containing mammal, standing, horse, clos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09907"/>
            <a:ext cx="3157870" cy="35831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C8E10D-6C6A-2060-2C38-74A145E8838F}"/>
              </a:ext>
            </a:extLst>
          </p:cNvPr>
          <p:cNvSpPr txBox="1"/>
          <p:nvPr/>
        </p:nvSpPr>
        <p:spPr>
          <a:xfrm>
            <a:off x="-1619250" y="6027837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Photo credit: Julie </a:t>
            </a:r>
            <a:r>
              <a:rPr lang="en-US" sz="1000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Dechant</a:t>
            </a:r>
            <a:r>
              <a:rPr lang="en-US" sz="1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DVM, DACVECC, DACVS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312;p14">
            <a:extLst>
              <a:ext uri="{FF2B5EF4-FFF2-40B4-BE49-F238E27FC236}">
                <a16:creationId xmlns:a16="http://schemas.microsoft.com/office/drawing/2014/main" id="{054AA548-7C1E-34C0-9D6E-6DCA491FAD01}"/>
              </a:ext>
            </a:extLst>
          </p:cNvPr>
          <p:cNvSpPr txBox="1">
            <a:spLocks noGrp="1"/>
          </p:cNvSpPr>
          <p:nvPr/>
        </p:nvSpPr>
        <p:spPr>
          <a:xfrm>
            <a:off x="0" y="594381"/>
            <a:ext cx="4639003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dirty="0"/>
              <a:t>Overall Project Significance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8C71C2-6F5A-8205-5C1D-D5150F60B6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6" t="8584" r="10682" b="14352"/>
          <a:stretch/>
        </p:blipFill>
        <p:spPr>
          <a:xfrm>
            <a:off x="6868634" y="4008473"/>
            <a:ext cx="2222204" cy="19765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B524F6-15EF-053B-F3BC-AEE48F1972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59" t="7895" r="10230"/>
          <a:stretch/>
        </p:blipFill>
        <p:spPr>
          <a:xfrm>
            <a:off x="9133367" y="4263657"/>
            <a:ext cx="2977117" cy="1726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7FFBA8-BD15-D53F-7D93-A8B5C5465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0"/>
            <a:ext cx="2307749" cy="1524614"/>
          </a:xfrm>
          <a:prstGeom prst="rect">
            <a:avLst/>
          </a:prstGeom>
        </p:spPr>
      </p:pic>
      <p:sp>
        <p:nvSpPr>
          <p:cNvPr id="14" name="Google Shape;215;p6">
            <a:extLst>
              <a:ext uri="{FF2B5EF4-FFF2-40B4-BE49-F238E27FC236}">
                <a16:creationId xmlns:a16="http://schemas.microsoft.com/office/drawing/2014/main" id="{B8BFFE86-5110-8F63-34ED-9EFFD7F043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79614" y="1359300"/>
            <a:ext cx="6596743" cy="468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Urolithiasis occurs in a vast array of species</a:t>
            </a:r>
          </a:p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Primary stones that occur are struvite and </a:t>
            </a:r>
            <a:r>
              <a:rPr lang="en-US" sz="2400" dirty="0" err="1">
                <a:solidFill>
                  <a:srgbClr val="002060"/>
                </a:solidFill>
              </a:rPr>
              <a:t>CaOx</a:t>
            </a:r>
            <a:endParaRPr lang="en-US" sz="2400" dirty="0">
              <a:solidFill>
                <a:srgbClr val="002060"/>
              </a:solidFill>
            </a:endParaRPr>
          </a:p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Struvite is the common denominator, but stone similarities and differences have not been investigated in depth.</a:t>
            </a:r>
          </a:p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The link between the microbiome and its role in these diseases has not been studied.</a:t>
            </a:r>
          </a:p>
          <a:p>
            <a:pPr marL="685800" lvl="1" indent="-228600">
              <a:buClr>
                <a:srgbClr val="002060"/>
              </a:buClr>
            </a:pPr>
            <a:r>
              <a:rPr lang="en-US" sz="2000" dirty="0">
                <a:solidFill>
                  <a:srgbClr val="002060"/>
                </a:solidFill>
              </a:rPr>
              <a:t>The presence of a microbiome in the horse GI tract as well as in cat and dog urinary tracts have been reported</a:t>
            </a:r>
          </a:p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Provide insight </a:t>
            </a:r>
            <a:r>
              <a:rPr lang="en-US" sz="2400" dirty="0">
                <a:solidFill>
                  <a:srgbClr val="002060"/>
                </a:solidFill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002060"/>
                </a:solidFill>
              </a:rPr>
              <a:t> improved clinical outcomes</a:t>
            </a:r>
          </a:p>
          <a:p>
            <a:pPr marL="228600" indent="-228600">
              <a:buClr>
                <a:srgbClr val="002060"/>
              </a:buClr>
              <a:buSzPts val="2400"/>
            </a:pPr>
            <a:r>
              <a:rPr lang="en-US" sz="2400" dirty="0">
                <a:solidFill>
                  <a:srgbClr val="002060"/>
                </a:solidFill>
              </a:rPr>
              <a:t>Methods can be applied to other types of urinary stones.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Translational applications exist for both humans and many veterinary species.</a:t>
            </a:r>
          </a:p>
        </p:txBody>
      </p:sp>
      <p:pic>
        <p:nvPicPr>
          <p:cNvPr id="16" name="Google Shape;217;p6" descr="A picture containing text, music, sliced&#10;&#10;Description automatically generated">
            <a:extLst>
              <a:ext uri="{FF2B5EF4-FFF2-40B4-BE49-F238E27FC236}">
                <a16:creationId xmlns:a16="http://schemas.microsoft.com/office/drawing/2014/main" id="{F219E501-230B-BF71-4172-540099EB28E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6845" r="7604"/>
          <a:stretch/>
        </p:blipFill>
        <p:spPr>
          <a:xfrm>
            <a:off x="6847367" y="1611718"/>
            <a:ext cx="2328531" cy="231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64258E5D-FAD1-E084-4A46-97B07978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575" y="1"/>
            <a:ext cx="2849063" cy="418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32C05A-F40B-43C6-F834-AB64D91F3F1A}"/>
              </a:ext>
            </a:extLst>
          </p:cNvPr>
          <p:cNvSpPr txBox="1"/>
          <p:nvPr/>
        </p:nvSpPr>
        <p:spPr>
          <a:xfrm>
            <a:off x="6368902" y="6156535"/>
            <a:ext cx="582309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credit: Daudon et. al, 2010</a:t>
            </a:r>
          </a:p>
          <a:p>
            <a:r>
              <a:rPr lang="en-US" sz="1000" dirty="0">
                <a:solidFill>
                  <a:srgbClr val="022851"/>
                </a:solidFill>
                <a:latin typeface="Calibri"/>
                <a:ea typeface="Calibri"/>
                <a:cs typeface="Calibri"/>
                <a:sym typeface="Calibri"/>
              </a:rPr>
              <a:t>Julie </a:t>
            </a:r>
            <a:r>
              <a:rPr lang="en-US" sz="1000" dirty="0" err="1">
                <a:solidFill>
                  <a:srgbClr val="022851"/>
                </a:solidFill>
                <a:latin typeface="Calibri"/>
                <a:ea typeface="Calibri"/>
                <a:cs typeface="Calibri"/>
                <a:sym typeface="Calibri"/>
              </a:rPr>
              <a:t>Dechant</a:t>
            </a:r>
            <a:r>
              <a:rPr lang="en-US" sz="1000" dirty="0">
                <a:solidFill>
                  <a:srgbClr val="022851"/>
                </a:solidFill>
                <a:latin typeface="Calibri"/>
                <a:ea typeface="Calibri"/>
                <a:cs typeface="Calibri"/>
                <a:sym typeface="Calibri"/>
              </a:rPr>
              <a:t>, DVM, DACVECC, DACVS</a:t>
            </a:r>
          </a:p>
          <a:p>
            <a:r>
              <a:rPr lang="en-US" sz="1000" b="0" i="0" dirty="0">
                <a:solidFill>
                  <a:srgbClr val="022851"/>
                </a:solidFill>
                <a:effectLst/>
                <a:latin typeface="BlinkMacSystemFont"/>
              </a:rPr>
              <a:t>Burdett et. al, 2010</a:t>
            </a:r>
            <a:endParaRPr lang="en-US" sz="10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https://www.vetmed.ucdavis.edu/news/uc-davis-exotic-animal-specialists-treat-80-year-old-desert-tortoise</a:t>
            </a:r>
          </a:p>
        </p:txBody>
      </p:sp>
    </p:spTree>
    <p:extLst>
      <p:ext uri="{BB962C8B-B14F-4D97-AF65-F5344CB8AC3E}">
        <p14:creationId xmlns:p14="http://schemas.microsoft.com/office/powerpoint/2010/main" val="177082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7"/>
          <p:cNvSpPr txBox="1">
            <a:spLocks noGrp="1"/>
          </p:cNvSpPr>
          <p:nvPr>
            <p:ph type="body" idx="1"/>
          </p:nvPr>
        </p:nvSpPr>
        <p:spPr>
          <a:xfrm>
            <a:off x="838199" y="1224644"/>
            <a:ext cx="11183912" cy="475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350" b="1" u="sng" dirty="0"/>
              <a:t>Hypotheses: 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350" dirty="0"/>
              <a:t>A microbial community exists (microbiome) within struvite urinary stones in both dogs and cats that contributes to stone formation.</a:t>
            </a:r>
          </a:p>
          <a:p>
            <a:pPr marL="514350" lvl="0" indent="-5143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+mj-lt"/>
              <a:buAutoNum type="arabicPeriod"/>
            </a:pPr>
            <a:r>
              <a:rPr lang="en-US" sz="2350" dirty="0"/>
              <a:t>Based on previous findings, we postulate that a similar microbiome occurs in equine enteroliths and dog/cat struvite urinary stones. Members of the microbiomes contribute to an environment that favors struvite precipitation and stone formation.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350" b="1" u="sng" dirty="0"/>
              <a:t>Objective: </a:t>
            </a:r>
            <a:r>
              <a:rPr lang="en-US" sz="2350" dirty="0"/>
              <a:t>Identify the microbiome of dog and cat struvite urinary stones using deep RNA metagenomic sequencing.</a:t>
            </a:r>
            <a:endParaRPr sz="2350" dirty="0"/>
          </a:p>
          <a:p>
            <a:pPr marL="457200" lvl="1" indent="0" algn="l" rtl="0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dirty="0"/>
          </a:p>
        </p:txBody>
      </p:sp>
      <p:sp>
        <p:nvSpPr>
          <p:cNvPr id="225" name="Google Shape;225;p7"/>
          <p:cNvSpPr txBox="1">
            <a:spLocks noGrp="1"/>
          </p:cNvSpPr>
          <p:nvPr>
            <p:ph type="title"/>
          </p:nvPr>
        </p:nvSpPr>
        <p:spPr>
          <a:xfrm>
            <a:off x="433640" y="519152"/>
            <a:ext cx="4448325" cy="969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 dirty="0"/>
              <a:t>Hypotheses and Objectives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490ECD6-737B-C2DB-A321-B7E734EA5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7230"/>
            <a:ext cx="5078186" cy="969689"/>
          </a:xfrm>
        </p:spPr>
        <p:txBody>
          <a:bodyPr>
            <a:normAutofit/>
          </a:bodyPr>
          <a:lstStyle/>
          <a:p>
            <a:r>
              <a:rPr lang="en-US" sz="2600" dirty="0"/>
              <a:t>Background: Struvite Chemistry</a:t>
            </a:r>
          </a:p>
        </p:txBody>
      </p:sp>
      <p:pic>
        <p:nvPicPr>
          <p:cNvPr id="5" name="Google Shape;195;p4">
            <a:extLst>
              <a:ext uri="{FF2B5EF4-FFF2-40B4-BE49-F238E27FC236}">
                <a16:creationId xmlns:a16="http://schemas.microsoft.com/office/drawing/2014/main" id="{AC89637B-9033-1FFC-413C-92095AF2EB9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088" y="4993003"/>
            <a:ext cx="8505826" cy="102680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96;p4">
            <a:extLst>
              <a:ext uri="{FF2B5EF4-FFF2-40B4-BE49-F238E27FC236}">
                <a16:creationId xmlns:a16="http://schemas.microsoft.com/office/drawing/2014/main" id="{EA86755E-CA25-02CC-D90D-C4693BDF507E}"/>
              </a:ext>
            </a:extLst>
          </p:cNvPr>
          <p:cNvSpPr txBox="1">
            <a:spLocks/>
          </p:cNvSpPr>
          <p:nvPr/>
        </p:nvSpPr>
        <p:spPr>
          <a:xfrm>
            <a:off x="0" y="1799184"/>
            <a:ext cx="11870871" cy="4351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Struvite: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common denominator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-main component of enteroliths and struvite urinary stones</a:t>
            </a:r>
          </a:p>
          <a:p>
            <a:pPr marL="800100" lvl="1" indent="-342900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composite of </a:t>
            </a: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magnesium ammonium phosphate hexahydrate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[(NH4)MgPO4•6H2O)]</a:t>
            </a:r>
          </a:p>
          <a:p>
            <a:pPr marL="800100" lvl="1" indent="-342900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Highly soluble in acidic conditions, not very soluble in alkaline/neutral conditions</a:t>
            </a:r>
          </a:p>
          <a:p>
            <a:pPr marL="800100" lvl="1" indent="-342900">
              <a:lnSpc>
                <a:spcPct val="150000"/>
              </a:lnSpc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Alkaline pH is favorable for struvite precipitation</a:t>
            </a:r>
          </a:p>
          <a:p>
            <a:pPr marL="457200" lvl="1" indent="0">
              <a:buClr>
                <a:schemeClr val="dk1"/>
              </a:buClr>
              <a:buSzPts val="2400"/>
              <a:buFont typeface="Arial" panose="020B0604020202020204" pitchFamily="34" charset="0"/>
              <a:buNone/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chemeClr val="dk1"/>
              </a:buClr>
              <a:buSzPts val="2400"/>
              <a:buFont typeface="Arial" panose="020B0604020202020204" pitchFamily="34" charset="0"/>
              <a:buNone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</a:t>
            </a:r>
            <a:endParaRPr lang="en-US" baseline="30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Clr>
                <a:schemeClr val="dk1"/>
              </a:buClr>
              <a:buSzPts val="2400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197;p4">
            <a:extLst>
              <a:ext uri="{FF2B5EF4-FFF2-40B4-BE49-F238E27FC236}">
                <a16:creationId xmlns:a16="http://schemas.microsoft.com/office/drawing/2014/main" id="{848D43FC-87FB-8D56-0FD0-17A0B4EC1A3E}"/>
              </a:ext>
            </a:extLst>
          </p:cNvPr>
          <p:cNvSpPr/>
          <p:nvPr/>
        </p:nvSpPr>
        <p:spPr>
          <a:xfrm>
            <a:off x="7742275" y="6127897"/>
            <a:ext cx="45272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https://www.medical-labs.net/struvite-crystals-1279/&amp;ust=1565838546235752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https://www.cliniciansbrief.com/article/urolithiasis-diagnostic-imaging-clinical-signs</a:t>
            </a:r>
            <a:endParaRPr sz="10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Google Shape;198;p4" descr="Struvite crystals | Medical Laboratories">
            <a:extLst>
              <a:ext uri="{FF2B5EF4-FFF2-40B4-BE49-F238E27FC236}">
                <a16:creationId xmlns:a16="http://schemas.microsoft.com/office/drawing/2014/main" id="{98825417-3361-1A02-89B5-BCB9C3BF160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8536" y="262024"/>
            <a:ext cx="2112335" cy="171108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99;p4">
            <a:extLst>
              <a:ext uri="{FF2B5EF4-FFF2-40B4-BE49-F238E27FC236}">
                <a16:creationId xmlns:a16="http://schemas.microsoft.com/office/drawing/2014/main" id="{09326B7A-B5CD-1871-3E25-0744139E955A}"/>
              </a:ext>
            </a:extLst>
          </p:cNvPr>
          <p:cNvSpPr txBox="1">
            <a:spLocks/>
          </p:cNvSpPr>
          <p:nvPr/>
        </p:nvSpPr>
        <p:spPr>
          <a:xfrm>
            <a:off x="6096000" y="3292282"/>
            <a:ext cx="5181600" cy="23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BA0B416-D7F1-0F20-51CC-C33EFC782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r="6552" b="1421"/>
          <a:stretch/>
        </p:blipFill>
        <p:spPr bwMode="auto">
          <a:xfrm>
            <a:off x="5699052" y="42530"/>
            <a:ext cx="3338624" cy="221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155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BCF7B2-8521-E078-6ED6-DF091A2F4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5" name="Picture 4" descr="Diagram, timeline&#10;&#10;Description automatically generated">
            <a:extLst>
              <a:ext uri="{FF2B5EF4-FFF2-40B4-BE49-F238E27FC236}">
                <a16:creationId xmlns:a16="http://schemas.microsoft.com/office/drawing/2014/main" id="{FD830F11-D476-E9B3-9A32-1A1112CFE5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5"/>
          <a:stretch/>
        </p:blipFill>
        <p:spPr>
          <a:xfrm>
            <a:off x="1845469" y="79374"/>
            <a:ext cx="8501063" cy="57945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845334-20F4-E726-7985-4E8B8ED722F4}"/>
              </a:ext>
            </a:extLst>
          </p:cNvPr>
          <p:cNvSpPr txBox="1"/>
          <p:nvPr/>
        </p:nvSpPr>
        <p:spPr>
          <a:xfrm>
            <a:off x="10506075" y="5810250"/>
            <a:ext cx="20383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Made using </a:t>
            </a:r>
            <a:r>
              <a:rPr lang="en-US" sz="10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Biorender</a:t>
            </a:r>
            <a:endParaRPr lang="en-US" sz="100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1CD93F-4F66-6DD2-F683-23F1D1808BD1}"/>
              </a:ext>
            </a:extLst>
          </p:cNvPr>
          <p:cNvSpPr txBox="1"/>
          <p:nvPr/>
        </p:nvSpPr>
        <p:spPr>
          <a:xfrm>
            <a:off x="108857" y="5748694"/>
            <a:ext cx="6651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22851"/>
                </a:solidFill>
              </a:rPr>
              <a:t>* Diagram also applicable to struvite urinary stones, takes place in the urinary tract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A6C813-9AB4-159A-F803-F823AA81F300}"/>
              </a:ext>
            </a:extLst>
          </p:cNvPr>
          <p:cNvSpPr/>
          <p:nvPr/>
        </p:nvSpPr>
        <p:spPr>
          <a:xfrm>
            <a:off x="3231097" y="496919"/>
            <a:ext cx="2188029" cy="30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068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A4DABC-4EF3-27C1-AE39-EC63059F2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>
            <a:normAutofit/>
          </a:bodyPr>
          <a:lstStyle/>
          <a:p>
            <a:r>
              <a:rPr lang="en-US" dirty="0"/>
              <a:t>Background: Enterolithiasis</a:t>
            </a:r>
          </a:p>
        </p:txBody>
      </p:sp>
      <p:pic>
        <p:nvPicPr>
          <p:cNvPr id="11" name="Google Shape;179;p2" descr="equine enteroliths">
            <a:extLst>
              <a:ext uri="{FF2B5EF4-FFF2-40B4-BE49-F238E27FC236}">
                <a16:creationId xmlns:a16="http://schemas.microsoft.com/office/drawing/2014/main" id="{907108FE-6DAD-DADE-9ECE-76C2005038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760" t="8819" r="24675"/>
          <a:stretch/>
        </p:blipFill>
        <p:spPr>
          <a:xfrm>
            <a:off x="5159139" y="4572000"/>
            <a:ext cx="1873722" cy="1454099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12" name="Google Shape;181;p2">
            <a:extLst>
              <a:ext uri="{FF2B5EF4-FFF2-40B4-BE49-F238E27FC236}">
                <a16:creationId xmlns:a16="http://schemas.microsoft.com/office/drawing/2014/main" id="{60C76C33-6FCF-B72D-3508-34D86E0872A5}"/>
              </a:ext>
            </a:extLst>
          </p:cNvPr>
          <p:cNvSpPr txBox="1"/>
          <p:nvPr/>
        </p:nvSpPr>
        <p:spPr>
          <a:xfrm>
            <a:off x="9165640" y="6015519"/>
            <a:ext cx="324391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      Photo credits: UC Davis Center for Equine Health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Ashleigh Flores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 descr="A horse with a rope on its head&#10;&#10;Description automatically generated">
            <a:extLst>
              <a:ext uri="{FF2B5EF4-FFF2-40B4-BE49-F238E27FC236}">
                <a16:creationId xmlns:a16="http://schemas.microsoft.com/office/drawing/2014/main" id="{4FEF3824-E2FD-3E61-0D39-EB82173FD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1126" y="1740665"/>
            <a:ext cx="1794604" cy="4309260"/>
          </a:xfrm>
          <a:prstGeom prst="rect">
            <a:avLst/>
          </a:prstGeom>
        </p:spPr>
      </p:pic>
      <p:pic>
        <p:nvPicPr>
          <p:cNvPr id="14" name="Picture 13" descr="A group of round objects&#10;&#10;Description automatically generated">
            <a:extLst>
              <a:ext uri="{FF2B5EF4-FFF2-40B4-BE49-F238E27FC236}">
                <a16:creationId xmlns:a16="http://schemas.microsoft.com/office/drawing/2014/main" id="{5E573C51-B273-1C15-2942-2270C50A7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1499">
            <a:off x="61125" y="3873077"/>
            <a:ext cx="2567028" cy="219250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7B6B22-CD33-FD75-A348-EB50B367DBBF}"/>
              </a:ext>
            </a:extLst>
          </p:cNvPr>
          <p:cNvSpPr txBox="1"/>
          <p:nvPr/>
        </p:nvSpPr>
        <p:spPr>
          <a:xfrm>
            <a:off x="0" y="5990962"/>
            <a:ext cx="32830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https://fordvetsurgery.com/colic-and-equine-enteroliths/</a:t>
            </a:r>
          </a:p>
        </p:txBody>
      </p:sp>
      <p:sp>
        <p:nvSpPr>
          <p:cNvPr id="2" name="Google Shape;224;p7">
            <a:extLst>
              <a:ext uri="{FF2B5EF4-FFF2-40B4-BE49-F238E27FC236}">
                <a16:creationId xmlns:a16="http://schemas.microsoft.com/office/drawing/2014/main" id="{D9D45A21-BA56-F37E-400C-B540865A427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9" y="1382232"/>
            <a:ext cx="10101944" cy="5151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2060"/>
              </a:buClr>
              <a:buSzPts val="2800"/>
              <a:buFont typeface="Arial" panose="020B0604020202020204" pitchFamily="34" charset="0"/>
              <a:buNone/>
            </a:pPr>
            <a:r>
              <a:rPr lang="en-US" sz="2800" b="1" u="sng" dirty="0">
                <a:solidFill>
                  <a:srgbClr val="002060"/>
                </a:solidFill>
              </a:rPr>
              <a:t>Enteroliths:</a:t>
            </a:r>
            <a:r>
              <a:rPr lang="en-US" sz="2800" dirty="0">
                <a:solidFill>
                  <a:srgbClr val="002060"/>
                </a:solidFill>
              </a:rPr>
              <a:t> Endogenously produced mineral </a:t>
            </a:r>
            <a:r>
              <a:rPr lang="en-US" sz="2800" dirty="0">
                <a:solidFill>
                  <a:srgbClr val="002060"/>
                </a:solidFill>
                <a:extLst>
                  <a:ext uri="http://customooxmlschemas.google.com/">
                    <go:slidesCustomData xmlns:lc="http://schemas.openxmlformats.org/drawingml/2006/lockedCanvas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0"/>
                  </a:ext>
                </a:extLst>
              </a:rPr>
              <a:t>concretions, primarily composed of struvite,</a:t>
            </a:r>
            <a:r>
              <a:rPr lang="en-US" sz="2800" dirty="0">
                <a:solidFill>
                  <a:srgbClr val="002060"/>
                </a:solidFill>
              </a:rPr>
              <a:t> that form in right dorsal colon of the horse.</a:t>
            </a:r>
            <a:endParaRPr lang="en-US" sz="2800" dirty="0"/>
          </a:p>
          <a:p>
            <a:pPr>
              <a:buClr>
                <a:srgbClr val="002060"/>
              </a:buClr>
              <a:buSzPts val="2800"/>
            </a:pPr>
            <a:r>
              <a:rPr lang="en-US" sz="2800" dirty="0">
                <a:solidFill>
                  <a:srgbClr val="002060"/>
                </a:solidFill>
              </a:rPr>
              <a:t>Often present for colic, cause complete or intermittent obstruction which can cause pressure necrosis and intestinal rupture.</a:t>
            </a:r>
          </a:p>
          <a:p>
            <a:pPr>
              <a:buClr>
                <a:srgbClr val="002060"/>
              </a:buClr>
              <a:buSzPts val="2800"/>
            </a:pPr>
            <a:r>
              <a:rPr lang="en-US" sz="2800" dirty="0">
                <a:solidFill>
                  <a:srgbClr val="002060"/>
                </a:solidFill>
              </a:rPr>
              <a:t>Enterolithiasis is an understudied disease despite a disproportionately prevalent in CA.</a:t>
            </a:r>
          </a:p>
          <a:p>
            <a:pPr>
              <a:buClr>
                <a:srgbClr val="002060"/>
              </a:buClr>
              <a:buSzPts val="2800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5301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7;p2">
            <a:extLst>
              <a:ext uri="{FF2B5EF4-FFF2-40B4-BE49-F238E27FC236}">
                <a16:creationId xmlns:a16="http://schemas.microsoft.com/office/drawing/2014/main" id="{F2505520-64AD-84E6-4525-5C6BF5438A74}"/>
              </a:ext>
            </a:extLst>
          </p:cNvPr>
          <p:cNvSpPr txBox="1">
            <a:spLocks/>
          </p:cNvSpPr>
          <p:nvPr/>
        </p:nvSpPr>
        <p:spPr>
          <a:xfrm>
            <a:off x="200307" y="944380"/>
            <a:ext cx="11282157" cy="367259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  <a:buNone/>
            </a:pPr>
            <a:r>
              <a:rPr lang="en-US" sz="2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Diagnostic Methods: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Abdominal radiography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effective and least invasive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Rarely offered for adult horses outside of referral centers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Not always visible on radiographs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CT would be ideal but not practical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  <a:buNone/>
            </a:pPr>
            <a:r>
              <a:rPr lang="en-US" sz="2400" b="1" u="sng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Treatment: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Celiotomy needed if horse unable to pass them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sz="24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Routine follow-up radiographs to check for recurrence</a:t>
            </a:r>
          </a:p>
        </p:txBody>
      </p:sp>
      <p:sp>
        <p:nvSpPr>
          <p:cNvPr id="9" name="Google Shape;181;p2">
            <a:extLst>
              <a:ext uri="{FF2B5EF4-FFF2-40B4-BE49-F238E27FC236}">
                <a16:creationId xmlns:a16="http://schemas.microsoft.com/office/drawing/2014/main" id="{FC6881C2-FBA8-FD7D-FF17-85587FCB43BC}"/>
              </a:ext>
            </a:extLst>
          </p:cNvPr>
          <p:cNvSpPr txBox="1"/>
          <p:nvPr/>
        </p:nvSpPr>
        <p:spPr>
          <a:xfrm>
            <a:off x="8264681" y="2221946"/>
            <a:ext cx="4423896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Photo credit: Julie </a:t>
            </a:r>
            <a:r>
              <a:rPr lang="en-US" sz="1000" b="0" i="0" u="none" strike="noStrike" cap="none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Dechant</a:t>
            </a:r>
            <a:r>
              <a:rPr lang="en-US" sz="1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, DVM, DACVECC, DACVS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" name="Content Placeholder 5" descr="A picture containing text&#10;&#10;Description automatically generated">
            <a:extLst>
              <a:ext uri="{FF2B5EF4-FFF2-40B4-BE49-F238E27FC236}">
                <a16:creationId xmlns:a16="http://schemas.microsoft.com/office/drawing/2014/main" id="{73F25873-33F5-7681-DF1E-044F974EE9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24" t="25392" r="4604" b="2608"/>
          <a:stretch/>
        </p:blipFill>
        <p:spPr>
          <a:xfrm>
            <a:off x="8508875" y="86819"/>
            <a:ext cx="3594990" cy="2167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9DE9DA-4B49-75FF-8B2A-ACC4E3AE7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2977" y="2578457"/>
            <a:ext cx="2320887" cy="34813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D1BCEB-ADBA-AFB8-8FA7-4D02D8F7F2A3}"/>
              </a:ext>
            </a:extLst>
          </p:cNvPr>
          <p:cNvSpPr txBox="1"/>
          <p:nvPr/>
        </p:nvSpPr>
        <p:spPr>
          <a:xfrm>
            <a:off x="7378291" y="6055810"/>
            <a:ext cx="63901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i="0" dirty="0">
                <a:solidFill>
                  <a:srgbClr val="02285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credit: Isabelle Kilcoyne, MVB, DACVS</a:t>
            </a:r>
          </a:p>
          <a:p>
            <a:pPr algn="ctr"/>
            <a:r>
              <a:rPr lang="en-US" sz="1000" u="none" strike="noStrike" cap="none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Calibri"/>
              </a:rPr>
              <a:t>VET 415: Large Animal Surgical Approaches to the Abdomen</a:t>
            </a:r>
            <a:endParaRPr lang="en-US" sz="1000" i="0" u="none" strike="noStrike" cap="none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517C10-C345-32B5-944A-B99B3260AED8}"/>
              </a:ext>
            </a:extLst>
          </p:cNvPr>
          <p:cNvSpPr txBox="1"/>
          <p:nvPr/>
        </p:nvSpPr>
        <p:spPr>
          <a:xfrm>
            <a:off x="0" y="5971594"/>
            <a:ext cx="688458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Photo credit: </a:t>
            </a:r>
            <a:r>
              <a:rPr lang="en-US" sz="1000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Nakamae</a:t>
            </a:r>
            <a:r>
              <a:rPr lang="en-US" sz="10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et. al, 2018</a:t>
            </a:r>
          </a:p>
        </p:txBody>
      </p:sp>
      <p:pic>
        <p:nvPicPr>
          <p:cNvPr id="17" name="Picture 16" descr="A close-up of a ct scan&#10;&#10;Description automatically generated">
            <a:extLst>
              <a:ext uri="{FF2B5EF4-FFF2-40B4-BE49-F238E27FC236}">
                <a16:creationId xmlns:a16="http://schemas.microsoft.com/office/drawing/2014/main" id="{D2E40178-6AD4-F508-531F-F8E0B53F5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52" y="4423144"/>
            <a:ext cx="2650275" cy="16026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08715EE-30D6-625D-9B20-2C6E4AAA5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3538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Treatment and Diagnostics for Enteroliths</a:t>
            </a:r>
          </a:p>
        </p:txBody>
      </p:sp>
    </p:spTree>
    <p:extLst>
      <p:ext uri="{BB962C8B-B14F-4D97-AF65-F5344CB8AC3E}">
        <p14:creationId xmlns:p14="http://schemas.microsoft.com/office/powerpoint/2010/main" val="412801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B3E136D-E0A4-D028-08D2-D892B8D2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10901"/>
            <a:ext cx="4782207" cy="969689"/>
          </a:xfrm>
        </p:spPr>
        <p:txBody>
          <a:bodyPr/>
          <a:lstStyle/>
          <a:p>
            <a:r>
              <a:rPr lang="en-US" dirty="0"/>
              <a:t>Background: Canine Struvite Uroliths</a:t>
            </a:r>
          </a:p>
        </p:txBody>
      </p:sp>
      <p:sp>
        <p:nvSpPr>
          <p:cNvPr id="12" name="Google Shape;177;p2">
            <a:extLst>
              <a:ext uri="{FF2B5EF4-FFF2-40B4-BE49-F238E27FC236}">
                <a16:creationId xmlns:a16="http://schemas.microsoft.com/office/drawing/2014/main" id="{447B8FB8-554E-3C86-A92A-8A3BF6E57C68}"/>
              </a:ext>
            </a:extLst>
          </p:cNvPr>
          <p:cNvSpPr txBox="1">
            <a:spLocks/>
          </p:cNvSpPr>
          <p:nvPr/>
        </p:nvSpPr>
        <p:spPr>
          <a:xfrm>
            <a:off x="228600" y="1480590"/>
            <a:ext cx="8027894" cy="451582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Most common type of urolith in dogs followed by </a:t>
            </a:r>
            <a:r>
              <a:rPr lang="en-US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CaOx</a:t>
            </a:r>
            <a:endParaRPr lang="en-US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common in females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Dogs with comorbidities like neurological deficits at higher risk due to increased risk of UTIs</a:t>
            </a:r>
          </a:p>
          <a:p>
            <a:pPr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sz="2800" b="0" i="0" u="none" strike="noStrike" baseline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Virtually all infection-induced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</a:pPr>
            <a:r>
              <a:rPr lang="en-US" b="0" i="0" u="none" strike="noStrike" baseline="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microbiome has been</a:t>
            </a:r>
            <a:r>
              <a:rPr lang="en-US" b="0" i="0" u="none" strike="noStrike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identified in the canine urinary tract </a:t>
            </a:r>
            <a:r>
              <a:rPr lang="en-US" sz="2300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(Burton et al, 2017)</a:t>
            </a:r>
            <a:endParaRPr lang="en-US" sz="2300" b="0" i="0" u="none" strike="noStrike" baseline="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  <a:buNone/>
            </a:pPr>
            <a:r>
              <a:rPr lang="en-US" b="1" u="sng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Treatment: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2060"/>
              </a:buClr>
              <a:buSzPts val="2800"/>
              <a:buNone/>
            </a:pP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Voiding </a:t>
            </a:r>
            <a:r>
              <a:rPr lang="en-US" dirty="0" err="1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urohydropropulsion</a:t>
            </a:r>
            <a:r>
              <a:rPr lang="en-US" dirty="0">
                <a:solidFill>
                  <a:srgbClr val="02285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laser lithotripsy and basket removal, dissolution diets, potential for antibiotics</a:t>
            </a:r>
            <a:endParaRPr lang="en-US" sz="2800" b="0" i="0" u="none" strike="noStrike" baseline="0" dirty="0">
              <a:solidFill>
                <a:srgbClr val="02285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A dog wearing a bandana&#10;&#10;Description automatically generated">
            <a:extLst>
              <a:ext uri="{FF2B5EF4-FFF2-40B4-BE49-F238E27FC236}">
                <a16:creationId xmlns:a16="http://schemas.microsoft.com/office/drawing/2014/main" id="{852CDA22-91A5-9F56-1587-8ED0B1834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1275" y="0"/>
            <a:ext cx="2660725" cy="33150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05BD3F-589E-534E-C0AC-7E167068F7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2024" y="3298308"/>
            <a:ext cx="4069975" cy="342975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4DCAB484-C200-864A-82F6-EEBE23E8965B}"/>
              </a:ext>
            </a:extLst>
          </p:cNvPr>
          <p:cNvSpPr/>
          <p:nvPr/>
        </p:nvSpPr>
        <p:spPr>
          <a:xfrm rot="3526775">
            <a:off x="11048379" y="5337438"/>
            <a:ext cx="190411" cy="23837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3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Veterinary">
      <a:dk1>
        <a:srgbClr val="022751"/>
      </a:dk1>
      <a:lt1>
        <a:srgbClr val="FFFFFF"/>
      </a:lt1>
      <a:dk2>
        <a:srgbClr val="FFBF00"/>
      </a:dk2>
      <a:lt2>
        <a:srgbClr val="B2B2B2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8388</TotalTime>
  <Words>1907</Words>
  <Application>Microsoft Office PowerPoint</Application>
  <PresentationFormat>Widescreen</PresentationFormat>
  <Paragraphs>175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Calibri</vt:lpstr>
      <vt:lpstr>Arial</vt:lpstr>
      <vt:lpstr>BlinkMacSystemFont</vt:lpstr>
      <vt:lpstr>Roboto</vt:lpstr>
      <vt:lpstr>Proxima Nova</vt:lpstr>
      <vt:lpstr>Wingdings</vt:lpstr>
      <vt:lpstr>Office Theme</vt:lpstr>
      <vt:lpstr>PowerPoint Presentation</vt:lpstr>
      <vt:lpstr>Outline</vt:lpstr>
      <vt:lpstr>PowerPoint Presentation</vt:lpstr>
      <vt:lpstr>Hypotheses and Objectives</vt:lpstr>
      <vt:lpstr>Background: Struvite Chemistry</vt:lpstr>
      <vt:lpstr>PowerPoint Presentation</vt:lpstr>
      <vt:lpstr>Background: Enterolithiasis</vt:lpstr>
      <vt:lpstr>Treatment and Diagnostics for Enteroliths</vt:lpstr>
      <vt:lpstr>Background: Canine Struvite Uroliths</vt:lpstr>
      <vt:lpstr>Canine UTIs and Struvite Uroliths</vt:lpstr>
      <vt:lpstr>Background: Feline Struvite Uroliths</vt:lpstr>
      <vt:lpstr>PowerPoint Presentation</vt:lpstr>
      <vt:lpstr>Enterolith Pilot Study</vt:lpstr>
      <vt:lpstr>PowerPoint Presentation</vt:lpstr>
      <vt:lpstr>PowerPoint Presentation</vt:lpstr>
      <vt:lpstr>Canine and Feline Urolith Pilot Study</vt:lpstr>
      <vt:lpstr>PowerPoint Presentation</vt:lpstr>
      <vt:lpstr>Results-Canine Struvite Urolith Contain Microbial RNA</vt:lpstr>
      <vt:lpstr>Results-Feline Struvite Urolith Contain Microbial RNA</vt:lpstr>
      <vt:lpstr>PowerPoint Presentation</vt:lpstr>
      <vt:lpstr>PowerPoint Presentation</vt:lpstr>
      <vt:lpstr>PowerPoint Presentation</vt:lpstr>
      <vt:lpstr>Thank you for your attention! 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Ashleigh Marie Flores</dc:creator>
  <cp:lastModifiedBy>Munsterman, Christine M.</cp:lastModifiedBy>
  <cp:revision>64</cp:revision>
  <dcterms:created xsi:type="dcterms:W3CDTF">2021-07-26T18:17:09Z</dcterms:created>
  <dcterms:modified xsi:type="dcterms:W3CDTF">2023-07-28T17:46:25Z</dcterms:modified>
</cp:coreProperties>
</file>