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handoutMasterIdLst>
    <p:handoutMasterId r:id="rId2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embeddedFontLst>
    <p:embeddedFont>
      <p:font typeface="Calibri" panose="020F0502020204030204" pitchFamily="34" charset="0"/>
      <p:regular r:id="rId27"/>
      <p:bold r:id="rId28"/>
      <p:italic r:id="rId29"/>
      <p:boldItalic r:id="rId30"/>
    </p:embeddedFont>
    <p:embeddedFont>
      <p:font typeface="Lato" panose="020F0502020204030203" pitchFamily="34" charset="0"/>
      <p:regular r:id="rId31"/>
      <p:bold r:id="rId32"/>
      <p:italic r:id="rId33"/>
      <p:boldItalic r:id="rId34"/>
    </p:embeddedFont>
    <p:embeddedFont>
      <p:font typeface="Playfair Display" pitchFamily="2" charset="77"/>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09"/>
    <p:restoredTop sz="62813"/>
  </p:normalViewPr>
  <p:slideViewPr>
    <p:cSldViewPr snapToGrid="0">
      <p:cViewPr varScale="1">
        <p:scale>
          <a:sx n="89" d="100"/>
          <a:sy n="89" d="100"/>
        </p:scale>
        <p:origin x="392" y="168"/>
      </p:cViewPr>
      <p:guideLst>
        <p:guide orient="horz" pos="1620"/>
        <p:guide pos="2880"/>
      </p:guideLst>
    </p:cSldViewPr>
  </p:slideViewPr>
  <p:notesTextViewPr>
    <p:cViewPr>
      <p:scale>
        <a:sx n="1" d="1"/>
        <a:sy n="1" d="1"/>
      </p:scale>
      <p:origin x="0" y="0"/>
    </p:cViewPr>
  </p:notesTextViewPr>
  <p:notesViewPr>
    <p:cSldViewPr snapToGrid="0">
      <p:cViewPr varScale="1">
        <p:scale>
          <a:sx n="84" d="100"/>
          <a:sy n="84" d="100"/>
        </p:scale>
        <p:origin x="3312"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DF1FA41-5E4E-D76A-70DF-CCAC59B0BBE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9607D70-7357-4031-10B3-B84A19F925B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04E4D7-7CDE-D849-9527-4D9172BD983B}" type="datetimeFigureOut">
              <a:rPr lang="en-US" smtClean="0"/>
              <a:t>7/26/22</a:t>
            </a:fld>
            <a:endParaRPr lang="en-US"/>
          </a:p>
        </p:txBody>
      </p:sp>
      <p:sp>
        <p:nvSpPr>
          <p:cNvPr id="4" name="Footer Placeholder 3">
            <a:extLst>
              <a:ext uri="{FF2B5EF4-FFF2-40B4-BE49-F238E27FC236}">
                <a16:creationId xmlns:a16="http://schemas.microsoft.com/office/drawing/2014/main" id="{F4CEDD4C-A554-4057-75C7-56E251D9EE8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E18568C-7795-6DF0-B07F-20C2A8306A1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55336E-7148-4840-867B-132EFED07472}" type="slidenum">
              <a:rPr lang="en-US" smtClean="0"/>
              <a:t>‹#›</a:t>
            </a:fld>
            <a:endParaRPr lang="en-US"/>
          </a:p>
        </p:txBody>
      </p:sp>
    </p:spTree>
    <p:extLst>
      <p:ext uri="{BB962C8B-B14F-4D97-AF65-F5344CB8AC3E}">
        <p14:creationId xmlns:p14="http://schemas.microsoft.com/office/powerpoint/2010/main" val="3867231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Hello, my name is Sarah Gill, and I am here to present my STAR project: Characterization of a Cardiac Phenotype in a Novel cAMP Reporter Mouse</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f480cc8407_0_4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f480cc8407_0_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Following the echoes, I also performed measurements for data analysis, and here are examples of what that looked like for MMode and Long axis diastole and systole.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f480cc8407_0_4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f480cc8407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Now for the ECG, again mice were placed under anesthesia, then subsequently attached to electrodes, which ran through a powerlab device and produced an ECG output through a program called Labchart. These procedures took approximately 30 minutes, with the first 15 used as a baseline. After 15 minutes, a dose of isoproterenol was given to each mouse to act as a pharmacological stress test, but also to activate camp within the body.</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f480cc8407_0_5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f480cc8407_0_5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Once all the data was collected from these procedures, Prism was used to conduct the statistical analysis. I ran one-way ANOVAs to compare the different variables across treatment groups, and additionally ran unpaired T-test to compare two larger groups as well. I grouped WT with Cre- since the Cre- negative, while having the sensor, are unable to express it and therefore should be similar to the WT, and then I groups HET with HO as these are both Cre+ CAMPER mice.</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f480cc8407_0_4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f480cc8407_0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following are my results.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3de1ea6b17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3de1ea6b17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 assessed 18 different echo parameters through the different view I obtained, and 7 different parameters relating to the ECG both before and after the isoproterenol injection. Overall, there were few significant differences, so for the sake of time, I will share the more important parameters we looked at.</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f480cc8407_0_4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f480cc8407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Starting with the short axis measurements, we focused on cardiac output, ejection fraction, diastolic volume, and systolic volume. Each chart here shows the 4 different treatments groups, as well as their individual data points. For each of these variables, no statistical significance was found between the 4 treatment groups, and this was the same result when each variable was analyzed in the 2 larger treatment groups.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3de1ea6b17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3de1ea6b17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dirty="0">
                <a:solidFill>
                  <a:schemeClr val="dk1"/>
                </a:solidFill>
                <a:latin typeface="Calibri"/>
                <a:ea typeface="Calibri"/>
                <a:cs typeface="Calibri"/>
                <a:sym typeface="Calibri"/>
              </a:rPr>
              <a:t>Now looking at wall thickness, we found a statistical significance between the CRE- and Heterozygous CAMPER mice both for the left ventricular anterior wall in diastole as well as systole. Additionally, when analyzed in two larger groups, there was still a difference noted during diastole, but this was not the case for systole. </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Based on these results, we believe this significance could be due to an imbalance between males and females within the treatment groups. The groups with the thinner anterior walls included mostly female mice, and from past research, we do know that there are sex differences when it comes to heart size. </a:t>
            </a:r>
            <a:r>
              <a:rPr lang="en-US" sz="1200" dirty="0">
                <a:solidFill>
                  <a:schemeClr val="dk1"/>
                </a:solidFill>
                <a:latin typeface="Calibri"/>
                <a:ea typeface="Calibri"/>
                <a:cs typeface="Calibri"/>
                <a:sym typeface="Calibri"/>
              </a:rPr>
              <a:t>I</a:t>
            </a:r>
            <a:r>
              <a:rPr lang="en" sz="1200" dirty="0">
                <a:solidFill>
                  <a:schemeClr val="dk1"/>
                </a:solidFill>
                <a:latin typeface="Calibri"/>
                <a:ea typeface="Calibri"/>
                <a:cs typeface="Calibri"/>
                <a:sym typeface="Calibri"/>
              </a:rPr>
              <a:t>f we were to continue to investigate, our next goal would be to create more even groups, however in our timeframe, this was the array available to us. </a:t>
            </a:r>
          </a:p>
          <a:p>
            <a:pPr marL="0" lvl="0" indent="0" algn="l" rtl="0">
              <a:lnSpc>
                <a:spcPct val="115000"/>
              </a:lnSpc>
              <a:spcBef>
                <a:spcPts val="0"/>
              </a:spcBef>
              <a:spcAft>
                <a:spcPts val="0"/>
              </a:spcAft>
              <a:buClr>
                <a:schemeClr val="dk1"/>
              </a:buClr>
              <a:buSzPts val="1100"/>
              <a:buFont typeface="Arial"/>
              <a:buNone/>
            </a:pPr>
            <a:endParaRPr lang="en"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3de1ea6b17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3de1ea6b17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Now looking at the ECG measurements, we focused on the Heart Rate, PR interval, which represents the time when the ventricles are filling, the QT interval, which represents ventricular depolarization and repolarization time, and QTc, which represents ventricular repolarization. Here we see the baseline measurements taken for these variables between the treatment groups and determined there was no statistically significant difference either between these groups or between the two larger groups.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3de1ea6b17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3de1ea6b17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When looking at these same variables for each mouse during the stress test portion of the ECG, again we found no statistically significant difference.</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3de1ea6b17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13de1ea6b17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Finally, we calculated the percent change of the Heart Rate and QT interval before and after the isoproterenol injection. Again, no significant difference was determined between groups. If there were buffering within the camper hearts, we would expect to see </a:t>
            </a:r>
            <a:r>
              <a:rPr lang="en" sz="1000">
                <a:solidFill>
                  <a:schemeClr val="dk1"/>
                </a:solidFill>
              </a:rPr>
              <a:t>less of a heart rate change, which would be evident in the percent change.</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3de1ea6b17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3de1ea6b1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f480cc8407_0_4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f480cc8407_0_4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f480cc8407_0_5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f480cc8407_0_5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Now to tie everything together, we were able to characterize the electrophysiology and the cardiac function within the CAMPER mouse. Based on these results, we felt that the lack of statistical differences between the treatment groups indicates that there is no discernable baseline cardiac phenotype within the </a:t>
            </a:r>
            <a:r>
              <a:rPr lang="en" sz="1200" i="1" dirty="0">
                <a:solidFill>
                  <a:schemeClr val="dk1"/>
                </a:solidFill>
                <a:latin typeface="Calibri"/>
                <a:ea typeface="Calibri"/>
                <a:cs typeface="Calibri"/>
                <a:sym typeface="Calibri"/>
              </a:rPr>
              <a:t>CAMPER</a:t>
            </a:r>
            <a:r>
              <a:rPr lang="en" sz="1200" dirty="0">
                <a:solidFill>
                  <a:schemeClr val="dk1"/>
                </a:solidFill>
                <a:latin typeface="Calibri"/>
                <a:ea typeface="Calibri"/>
                <a:cs typeface="Calibri"/>
                <a:sym typeface="Calibri"/>
              </a:rPr>
              <a:t> mouse. Despite this outcome, we were able to learn that the genetically encoded sensor does not seem to bear any great impact on cardiac function. Therefore we feel that this cardiac-specific CAMPER mouse may be a good mouse model for future cardiac studies.</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f480cc8407_0_5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f480cc8407_0_5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I would like to now say thank you to my PI and Mentor Dr. Crystal </a:t>
            </a:r>
            <a:r>
              <a:rPr lang="en" sz="1200" dirty="0" err="1">
                <a:solidFill>
                  <a:schemeClr val="dk1"/>
                </a:solidFill>
                <a:latin typeface="Calibri"/>
                <a:ea typeface="Calibri"/>
                <a:cs typeface="Calibri"/>
                <a:sym typeface="Calibri"/>
              </a:rPr>
              <a:t>Ripplinger</a:t>
            </a:r>
            <a:r>
              <a:rPr lang="en" sz="1200" dirty="0">
                <a:solidFill>
                  <a:schemeClr val="dk1"/>
                </a:solidFill>
                <a:latin typeface="Calibri"/>
                <a:ea typeface="Calibri"/>
                <a:cs typeface="Calibri"/>
                <a:sym typeface="Calibri"/>
              </a:rPr>
              <a:t>, as well as my fellow lab mates Jessica Caldwell and Lily Mott who helped me throughout this project. I am also thankful for the financial support provide by STAR and the NIH, which allowed me to complete this project!</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f480cc8407_0_5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f480cc8407_0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Any Questions?</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480cc8407_0_3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480cc8407_0_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To start off with some background information, cAMP, or CAMP, is an important 2</a:t>
            </a:r>
            <a:r>
              <a:rPr lang="en" sz="1200" baseline="30000">
                <a:solidFill>
                  <a:schemeClr val="dk1"/>
                </a:solidFill>
                <a:latin typeface="Calibri"/>
                <a:ea typeface="Calibri"/>
                <a:cs typeface="Calibri"/>
                <a:sym typeface="Calibri"/>
              </a:rPr>
              <a:t>nd</a:t>
            </a:r>
            <a:r>
              <a:rPr lang="en" sz="1200">
                <a:solidFill>
                  <a:schemeClr val="dk1"/>
                </a:solidFill>
                <a:latin typeface="Calibri"/>
                <a:ea typeface="Calibri"/>
                <a:cs typeface="Calibri"/>
                <a:sym typeface="Calibri"/>
              </a:rPr>
              <a:t> messenger for intracellular signaling. CAMP is involved with both sympathetic and parasympathetic pathways, and using these pathways in the cardiac myocyte, camp is able to control heart rate and contraction of the heart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50000"/>
              </a:lnSpc>
              <a:spcBef>
                <a:spcPts val="0"/>
              </a:spcBef>
              <a:spcAft>
                <a:spcPts val="1200"/>
              </a:spcAft>
              <a:buNone/>
            </a:pPr>
            <a:endParaRPr sz="1200">
              <a:solidFill>
                <a:schemeClr val="dk1"/>
              </a:solidFill>
              <a:latin typeface="Playfair Display"/>
              <a:ea typeface="Playfair Display"/>
              <a:cs typeface="Playfair Display"/>
              <a:sym typeface="Playfair Display"/>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3de1ea6b17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3de1ea6b1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In order to assess camp signaling in the heart, our lab uses a fluorescence resonance energy transfer or FRET sensor. This sensor contains an EPac protein, which serves as the camp-binding domain and is flanked by the CFP donor and YFP acceptor fluorophores and works on principles of fluorescence. When camp is unbound, CFP and YFP are close together, and light is emitted at a slightly longer wavelength. When camp is bound to the domain, the two fluorophores move apart, causing a change in fluorescence, which allows us to detect the camp activity. Here is an example of this fluorescence seen in the mouse heart.</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3de1ea6b1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3de1ea6b1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This now brings us to the CAMPER mouse itself. Previously a mouse line was created with this CAMP sensor, but it is preceded by a stop cassette. In order to express the sensor, the CAMPER mouse needs to be crossed with a Cre mouse, which takes out the stop cassette and allows expression. In our case, since we are using a cardiac-specific CAMPER mouse, we crossed with an alpha myosin heavy chain cre mouse in order to express the sensor in the heart.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Furthermore, because this sensor is able to bind camp, we wanted to know if buffering could occur…</a:t>
            </a:r>
            <a:endParaRPr sz="85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85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f480cc8407_0_4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f480cc8407_0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highlight>
                  <a:srgbClr val="FFFFFF"/>
                </a:highlight>
                <a:latin typeface="Times New Roman"/>
                <a:ea typeface="Times New Roman"/>
                <a:cs typeface="Times New Roman"/>
                <a:sym typeface="Times New Roman"/>
              </a:rPr>
              <a:t>Therefore,</a:t>
            </a:r>
            <a:r>
              <a:rPr lang="en" sz="1200">
                <a:solidFill>
                  <a:schemeClr val="dk1"/>
                </a:solidFill>
                <a:latin typeface="Calibri"/>
                <a:ea typeface="Calibri"/>
                <a:cs typeface="Calibri"/>
                <a:sym typeface="Calibri"/>
              </a:rPr>
              <a:t> </a:t>
            </a:r>
            <a:r>
              <a:rPr lang="en" sz="1200">
                <a:solidFill>
                  <a:schemeClr val="dk1"/>
                </a:solidFill>
                <a:highlight>
                  <a:srgbClr val="FFFFFF"/>
                </a:highlight>
                <a:latin typeface="Times New Roman"/>
                <a:ea typeface="Times New Roman"/>
                <a:cs typeface="Times New Roman"/>
                <a:sym typeface="Times New Roman"/>
              </a:rPr>
              <a:t>our hypothesis is that</a:t>
            </a:r>
            <a:r>
              <a:rPr lang="en" sz="1200">
                <a:solidFill>
                  <a:schemeClr val="dk1"/>
                </a:solidFill>
                <a:latin typeface="Times New Roman"/>
                <a:ea typeface="Times New Roman"/>
                <a:cs typeface="Times New Roman"/>
                <a:sym typeface="Times New Roman"/>
              </a:rPr>
              <a:t> the buffering of this important 2</a:t>
            </a:r>
            <a:r>
              <a:rPr lang="en" sz="1200" baseline="30000">
                <a:solidFill>
                  <a:schemeClr val="dk1"/>
                </a:solidFill>
                <a:latin typeface="Times New Roman"/>
                <a:ea typeface="Times New Roman"/>
                <a:cs typeface="Times New Roman"/>
                <a:sym typeface="Times New Roman"/>
              </a:rPr>
              <a:t>nd</a:t>
            </a:r>
            <a:r>
              <a:rPr lang="en" sz="1200">
                <a:solidFill>
                  <a:schemeClr val="dk1"/>
                </a:solidFill>
                <a:latin typeface="Times New Roman"/>
                <a:ea typeface="Times New Roman"/>
                <a:cs typeface="Times New Roman"/>
                <a:sym typeface="Times New Roman"/>
              </a:rPr>
              <a:t> messenger may result in a baseline cardiac phenotype within the Camper mouse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f480cc8407_0_4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f480cc8407_0_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480cc8407_0_5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480cc8407_0_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So, to test our hypothesis, we created the following study design. We established 4 treatment groups, which were: wild-type, cre (-), heterozygous camper,  and homozygous camper. Then for every mouse, I performed one echo and one ecg, which also included a stress test.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480cc8407_0_4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480cc8407_0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Starting with echo, each mouse was placed under anesthesia using isoflurane for 5 minutes prior to the start of the procedure. Then each mouse was attached to our echo apparatus which allowed me to monitor their heart rate and keep them under anesthesia while echoing. Additionally, I used nair to remove their chest hair for better contact imaging with the transducer. Then using an imaging machine, I took views of the left ventricle in short axis with MMode and long axis. Each procedure took approximately 15 minutes.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 name="Google Shape;12;p2"/>
          <p:cNvCxnSpPr/>
          <p:nvPr/>
        </p:nvCxnSpPr>
        <p:spPr>
          <a:xfrm>
            <a:off x="733219" y="2235351"/>
            <a:ext cx="385200" cy="0"/>
          </a:xfrm>
          <a:prstGeom prst="straightConnector1">
            <a:avLst/>
          </a:prstGeom>
          <a:noFill/>
          <a:ln w="28575" cap="flat" cmpd="sng">
            <a:solidFill>
              <a:schemeClr val="dk1"/>
            </a:solidFill>
            <a:prstDash val="solid"/>
            <a:round/>
            <a:headEnd type="none" w="sm" len="sm"/>
            <a:tailEnd type="none" w="sm" len="sm"/>
          </a:ln>
        </p:spPr>
      </p:cxnSp>
      <p:sp>
        <p:nvSpPr>
          <p:cNvPr id="13" name="Google Shape;13;p2"/>
          <p:cNvSpPr txBox="1">
            <a:spLocks noGrp="1"/>
          </p:cNvSpPr>
          <p:nvPr>
            <p:ph type="ctrTitle"/>
          </p:nvPr>
        </p:nvSpPr>
        <p:spPr>
          <a:xfrm>
            <a:off x="630600" y="136800"/>
            <a:ext cx="7893000" cy="1853700"/>
          </a:xfrm>
          <a:prstGeom prst="rect">
            <a:avLst/>
          </a:prstGeom>
        </p:spPr>
        <p:txBody>
          <a:bodyPr spcFirstLastPara="1" wrap="square" lIns="91425" tIns="91425" rIns="91425" bIns="91425" anchor="b" anchorCtr="0">
            <a:normAutofit/>
          </a:bodyPr>
          <a:lstStyle>
            <a:lvl1pPr lvl="0">
              <a:spcBef>
                <a:spcPts val="100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4" name="Google Shape;14;p2"/>
          <p:cNvSpPr txBox="1">
            <a:spLocks noGrp="1"/>
          </p:cNvSpPr>
          <p:nvPr>
            <p:ph type="subTitle" idx="1"/>
          </p:nvPr>
        </p:nvSpPr>
        <p:spPr>
          <a:xfrm>
            <a:off x="630600" y="3228375"/>
            <a:ext cx="7893000" cy="1274100"/>
          </a:xfrm>
          <a:prstGeom prst="rect">
            <a:avLst/>
          </a:prstGeom>
        </p:spPr>
        <p:txBody>
          <a:bodyPr spcFirstLastPara="1" wrap="square" lIns="91425" tIns="91425" rIns="91425" bIns="91425" anchor="b" anchorCtr="0">
            <a:normAutofit/>
          </a:bodyPr>
          <a:lstStyle>
            <a:lvl1pPr lvl="0">
              <a:lnSpc>
                <a:spcPct val="100000"/>
              </a:lnSpc>
              <a:spcBef>
                <a:spcPts val="1000"/>
              </a:spcBef>
              <a:spcAft>
                <a:spcPts val="0"/>
              </a:spcAft>
              <a:buClr>
                <a:schemeClr val="accent6"/>
              </a:buClr>
              <a:buSzPts val="2400"/>
              <a:buNone/>
              <a:defRPr sz="2400">
                <a:solidFill>
                  <a:schemeClr val="accent6"/>
                </a:solidFill>
              </a:defRPr>
            </a:lvl1pPr>
            <a:lvl2pPr lvl="1">
              <a:lnSpc>
                <a:spcPct val="100000"/>
              </a:lnSpc>
              <a:spcBef>
                <a:spcPts val="0"/>
              </a:spcBef>
              <a:spcAft>
                <a:spcPts val="0"/>
              </a:spcAft>
              <a:buClr>
                <a:schemeClr val="accent6"/>
              </a:buClr>
              <a:buSzPts val="2400"/>
              <a:buNone/>
              <a:defRPr sz="2400">
                <a:solidFill>
                  <a:schemeClr val="accent6"/>
                </a:solidFill>
              </a:defRPr>
            </a:lvl2pPr>
            <a:lvl3pPr lvl="2">
              <a:lnSpc>
                <a:spcPct val="100000"/>
              </a:lnSpc>
              <a:spcBef>
                <a:spcPts val="0"/>
              </a:spcBef>
              <a:spcAft>
                <a:spcPts val="0"/>
              </a:spcAft>
              <a:buClr>
                <a:schemeClr val="accent6"/>
              </a:buClr>
              <a:buSzPts val="2400"/>
              <a:buNone/>
              <a:defRPr sz="2400">
                <a:solidFill>
                  <a:schemeClr val="accent6"/>
                </a:solidFill>
              </a:defRPr>
            </a:lvl3pPr>
            <a:lvl4pPr lvl="3">
              <a:lnSpc>
                <a:spcPct val="100000"/>
              </a:lnSpc>
              <a:spcBef>
                <a:spcPts val="0"/>
              </a:spcBef>
              <a:spcAft>
                <a:spcPts val="0"/>
              </a:spcAft>
              <a:buClr>
                <a:schemeClr val="accent6"/>
              </a:buClr>
              <a:buSzPts val="2400"/>
              <a:buNone/>
              <a:defRPr sz="2400">
                <a:solidFill>
                  <a:schemeClr val="accent6"/>
                </a:solidFill>
              </a:defRPr>
            </a:lvl4pPr>
            <a:lvl5pPr lvl="4">
              <a:lnSpc>
                <a:spcPct val="100000"/>
              </a:lnSpc>
              <a:spcBef>
                <a:spcPts val="0"/>
              </a:spcBef>
              <a:spcAft>
                <a:spcPts val="0"/>
              </a:spcAft>
              <a:buClr>
                <a:schemeClr val="accent6"/>
              </a:buClr>
              <a:buSzPts val="2400"/>
              <a:buNone/>
              <a:defRPr sz="2400">
                <a:solidFill>
                  <a:schemeClr val="accent6"/>
                </a:solidFill>
              </a:defRPr>
            </a:lvl5pPr>
            <a:lvl6pPr lvl="5">
              <a:lnSpc>
                <a:spcPct val="100000"/>
              </a:lnSpc>
              <a:spcBef>
                <a:spcPts val="0"/>
              </a:spcBef>
              <a:spcAft>
                <a:spcPts val="0"/>
              </a:spcAft>
              <a:buClr>
                <a:schemeClr val="accent6"/>
              </a:buClr>
              <a:buSzPts val="2400"/>
              <a:buNone/>
              <a:defRPr sz="2400">
                <a:solidFill>
                  <a:schemeClr val="accent6"/>
                </a:solidFill>
              </a:defRPr>
            </a:lvl6pPr>
            <a:lvl7pPr lvl="6">
              <a:lnSpc>
                <a:spcPct val="100000"/>
              </a:lnSpc>
              <a:spcBef>
                <a:spcPts val="0"/>
              </a:spcBef>
              <a:spcAft>
                <a:spcPts val="0"/>
              </a:spcAft>
              <a:buClr>
                <a:schemeClr val="accent6"/>
              </a:buClr>
              <a:buSzPts val="2400"/>
              <a:buNone/>
              <a:defRPr sz="2400">
                <a:solidFill>
                  <a:schemeClr val="accent6"/>
                </a:solidFill>
              </a:defRPr>
            </a:lvl7pPr>
            <a:lvl8pPr lvl="7">
              <a:lnSpc>
                <a:spcPct val="100000"/>
              </a:lnSpc>
              <a:spcBef>
                <a:spcPts val="0"/>
              </a:spcBef>
              <a:spcAft>
                <a:spcPts val="0"/>
              </a:spcAft>
              <a:buClr>
                <a:schemeClr val="accent6"/>
              </a:buClr>
              <a:buSzPts val="2400"/>
              <a:buNone/>
              <a:defRPr sz="2400">
                <a:solidFill>
                  <a:schemeClr val="accent6"/>
                </a:solidFill>
              </a:defRPr>
            </a:lvl8pPr>
            <a:lvl9pPr lvl="8">
              <a:lnSpc>
                <a:spcPct val="100000"/>
              </a:lnSpc>
              <a:spcBef>
                <a:spcPts val="0"/>
              </a:spcBef>
              <a:spcAft>
                <a:spcPts val="0"/>
              </a:spcAft>
              <a:buClr>
                <a:schemeClr val="accent6"/>
              </a:buClr>
              <a:buSzPts val="2400"/>
              <a:buNone/>
              <a:defRPr sz="2400">
                <a:solidFill>
                  <a:schemeClr val="accent6"/>
                </a:solidFill>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sp>
        <p:nvSpPr>
          <p:cNvPr id="57" name="Google Shape;57;p11"/>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1"/>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1"/>
          <p:cNvSpPr txBox="1">
            <a:spLocks noGrp="1"/>
          </p:cNvSpPr>
          <p:nvPr>
            <p:ph type="title" hasCustomPrompt="1"/>
          </p:nvPr>
        </p:nvSpPr>
        <p:spPr>
          <a:xfrm>
            <a:off x="586725" y="1353788"/>
            <a:ext cx="79707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6"/>
              </a:buClr>
              <a:buSzPts val="10800"/>
              <a:buNone/>
              <a:defRPr sz="10800">
                <a:solidFill>
                  <a:schemeClr val="accent6"/>
                </a:solidFill>
              </a:defRPr>
            </a:lvl1pPr>
            <a:lvl2pPr lvl="1" algn="ctr">
              <a:spcBef>
                <a:spcPts val="0"/>
              </a:spcBef>
              <a:spcAft>
                <a:spcPts val="0"/>
              </a:spcAft>
              <a:buClr>
                <a:schemeClr val="accent6"/>
              </a:buClr>
              <a:buSzPts val="10800"/>
              <a:buNone/>
              <a:defRPr sz="10800">
                <a:solidFill>
                  <a:schemeClr val="accent6"/>
                </a:solidFill>
              </a:defRPr>
            </a:lvl2pPr>
            <a:lvl3pPr lvl="2" algn="ctr">
              <a:spcBef>
                <a:spcPts val="0"/>
              </a:spcBef>
              <a:spcAft>
                <a:spcPts val="0"/>
              </a:spcAft>
              <a:buClr>
                <a:schemeClr val="accent6"/>
              </a:buClr>
              <a:buSzPts val="10800"/>
              <a:buNone/>
              <a:defRPr sz="10800">
                <a:solidFill>
                  <a:schemeClr val="accent6"/>
                </a:solidFill>
              </a:defRPr>
            </a:lvl3pPr>
            <a:lvl4pPr lvl="3" algn="ctr">
              <a:spcBef>
                <a:spcPts val="0"/>
              </a:spcBef>
              <a:spcAft>
                <a:spcPts val="0"/>
              </a:spcAft>
              <a:buClr>
                <a:schemeClr val="accent6"/>
              </a:buClr>
              <a:buSzPts val="10800"/>
              <a:buNone/>
              <a:defRPr sz="10800">
                <a:solidFill>
                  <a:schemeClr val="accent6"/>
                </a:solidFill>
              </a:defRPr>
            </a:lvl4pPr>
            <a:lvl5pPr lvl="4" algn="ctr">
              <a:spcBef>
                <a:spcPts val="0"/>
              </a:spcBef>
              <a:spcAft>
                <a:spcPts val="0"/>
              </a:spcAft>
              <a:buClr>
                <a:schemeClr val="accent6"/>
              </a:buClr>
              <a:buSzPts val="10800"/>
              <a:buNone/>
              <a:defRPr sz="10800">
                <a:solidFill>
                  <a:schemeClr val="accent6"/>
                </a:solidFill>
              </a:defRPr>
            </a:lvl5pPr>
            <a:lvl6pPr lvl="5" algn="ctr">
              <a:spcBef>
                <a:spcPts val="0"/>
              </a:spcBef>
              <a:spcAft>
                <a:spcPts val="0"/>
              </a:spcAft>
              <a:buClr>
                <a:schemeClr val="accent6"/>
              </a:buClr>
              <a:buSzPts val="10800"/>
              <a:buNone/>
              <a:defRPr sz="10800">
                <a:solidFill>
                  <a:schemeClr val="accent6"/>
                </a:solidFill>
              </a:defRPr>
            </a:lvl6pPr>
            <a:lvl7pPr lvl="6" algn="ctr">
              <a:spcBef>
                <a:spcPts val="0"/>
              </a:spcBef>
              <a:spcAft>
                <a:spcPts val="0"/>
              </a:spcAft>
              <a:buClr>
                <a:schemeClr val="accent6"/>
              </a:buClr>
              <a:buSzPts val="10800"/>
              <a:buNone/>
              <a:defRPr sz="10800">
                <a:solidFill>
                  <a:schemeClr val="accent6"/>
                </a:solidFill>
              </a:defRPr>
            </a:lvl7pPr>
            <a:lvl8pPr lvl="7" algn="ctr">
              <a:spcBef>
                <a:spcPts val="0"/>
              </a:spcBef>
              <a:spcAft>
                <a:spcPts val="0"/>
              </a:spcAft>
              <a:buClr>
                <a:schemeClr val="accent6"/>
              </a:buClr>
              <a:buSzPts val="10800"/>
              <a:buNone/>
              <a:defRPr sz="10800">
                <a:solidFill>
                  <a:schemeClr val="accent6"/>
                </a:solidFill>
              </a:defRPr>
            </a:lvl8pPr>
            <a:lvl9pPr lvl="8" algn="ctr">
              <a:spcBef>
                <a:spcPts val="0"/>
              </a:spcBef>
              <a:spcAft>
                <a:spcPts val="0"/>
              </a:spcAft>
              <a:buClr>
                <a:schemeClr val="accent6"/>
              </a:buClr>
              <a:buSzPts val="10800"/>
              <a:buNone/>
              <a:defRPr sz="10800">
                <a:solidFill>
                  <a:schemeClr val="accent6"/>
                </a:solidFill>
              </a:defRPr>
            </a:lvl9pPr>
          </a:lstStyle>
          <a:p>
            <a:r>
              <a:t>xx%</a:t>
            </a:r>
          </a:p>
        </p:txBody>
      </p:sp>
      <p:sp>
        <p:nvSpPr>
          <p:cNvPr id="60" name="Google Shape;60;p11"/>
          <p:cNvSpPr txBox="1">
            <a:spLocks noGrp="1"/>
          </p:cNvSpPr>
          <p:nvPr>
            <p:ph type="body" idx="1"/>
          </p:nvPr>
        </p:nvSpPr>
        <p:spPr>
          <a:xfrm>
            <a:off x="586725" y="2968388"/>
            <a:ext cx="79707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1" name="Google Shape;61;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txBox="1">
            <a:spLocks noGrp="1"/>
          </p:cNvSpPr>
          <p:nvPr>
            <p:ph type="title"/>
          </p:nvPr>
        </p:nvSpPr>
        <p:spPr>
          <a:xfrm>
            <a:off x="509550" y="1921350"/>
            <a:ext cx="8124900" cy="1300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0" name="Google Shape;2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p:nvPr/>
        </p:nvSpPr>
        <p:spPr>
          <a:xfrm>
            <a:off x="-125" y="5045700"/>
            <a:ext cx="9144000" cy="97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 name="Google Shape;23;p4"/>
          <p:cNvCxnSpPr/>
          <p:nvPr/>
        </p:nvCxnSpPr>
        <p:spPr>
          <a:xfrm>
            <a:off x="419425" y="1154195"/>
            <a:ext cx="385200" cy="0"/>
          </a:xfrm>
          <a:prstGeom prst="straightConnector1">
            <a:avLst/>
          </a:prstGeom>
          <a:noFill/>
          <a:ln w="28575" cap="flat" cmpd="sng">
            <a:solidFill>
              <a:schemeClr val="dk1"/>
            </a:solidFill>
            <a:prstDash val="solid"/>
            <a:round/>
            <a:headEnd type="none" w="sm" len="sm"/>
            <a:tailEnd type="none" w="sm" len="sm"/>
          </a:ln>
        </p:spPr>
      </p:cxnSp>
      <p:sp>
        <p:nvSpPr>
          <p:cNvPr id="24" name="Google Shape;24;p4"/>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4"/>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6" name="Google Shape;26;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cxnSp>
        <p:nvCxnSpPr>
          <p:cNvPr id="28" name="Google Shape;28;p5"/>
          <p:cNvCxnSpPr/>
          <p:nvPr/>
        </p:nvCxnSpPr>
        <p:spPr>
          <a:xfrm>
            <a:off x="419425" y="1154195"/>
            <a:ext cx="385200" cy="0"/>
          </a:xfrm>
          <a:prstGeom prst="straightConnector1">
            <a:avLst/>
          </a:prstGeom>
          <a:noFill/>
          <a:ln w="28575" cap="flat" cmpd="sng">
            <a:solidFill>
              <a:schemeClr val="dk1"/>
            </a:solidFill>
            <a:prstDash val="solid"/>
            <a:round/>
            <a:headEnd type="none" w="sm" len="sm"/>
            <a:tailEnd type="none" w="sm" len="sm"/>
          </a:ln>
        </p:spPr>
      </p:cxnSp>
      <p:sp>
        <p:nvSpPr>
          <p:cNvPr id="29" name="Google Shape;29;p5"/>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5"/>
          <p:cNvSpPr txBox="1">
            <a:spLocks noGrp="1"/>
          </p:cNvSpPr>
          <p:nvPr>
            <p:ph type="body" idx="1"/>
          </p:nvPr>
        </p:nvSpPr>
        <p:spPr>
          <a:xfrm>
            <a:off x="311700" y="1417950"/>
            <a:ext cx="3999900" cy="3150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5"/>
          <p:cNvSpPr txBox="1">
            <a:spLocks noGrp="1"/>
          </p:cNvSpPr>
          <p:nvPr>
            <p:ph type="body" idx="2"/>
          </p:nvPr>
        </p:nvSpPr>
        <p:spPr>
          <a:xfrm>
            <a:off x="4832400" y="1417950"/>
            <a:ext cx="3999900" cy="3150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cxnSp>
        <p:nvCxnSpPr>
          <p:cNvPr id="37" name="Google Shape;37;p7"/>
          <p:cNvCxnSpPr/>
          <p:nvPr/>
        </p:nvCxnSpPr>
        <p:spPr>
          <a:xfrm>
            <a:off x="411044" y="1417772"/>
            <a:ext cx="385200" cy="0"/>
          </a:xfrm>
          <a:prstGeom prst="straightConnector1">
            <a:avLst/>
          </a:prstGeom>
          <a:noFill/>
          <a:ln w="28575" cap="flat" cmpd="sng">
            <a:solidFill>
              <a:schemeClr val="dk1"/>
            </a:solidFill>
            <a:prstDash val="solid"/>
            <a:round/>
            <a:headEnd type="none" w="sm" len="sm"/>
            <a:tailEnd type="none" w="sm" len="sm"/>
          </a:ln>
        </p:spPr>
      </p:cxnSp>
      <p:sp>
        <p:nvSpPr>
          <p:cNvPr id="38" name="Google Shape;38;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9" name="Google Shape;39;p7"/>
          <p:cNvSpPr txBox="1">
            <a:spLocks noGrp="1"/>
          </p:cNvSpPr>
          <p:nvPr>
            <p:ph type="body" idx="1"/>
          </p:nvPr>
        </p:nvSpPr>
        <p:spPr>
          <a:xfrm>
            <a:off x="311700" y="1640350"/>
            <a:ext cx="2808000" cy="29289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sp>
        <p:nvSpPr>
          <p:cNvPr id="42" name="Google Shape;42;p8"/>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8"/>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45" name="Google Shape;4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
        <p:cNvGrpSpPr/>
        <p:nvPr/>
      </p:nvGrpSpPr>
      <p:grpSpPr>
        <a:xfrm>
          <a:off x="0" y="0"/>
          <a:ext cx="0" cy="0"/>
          <a:chOff x="0" y="0"/>
          <a:chExt cx="0" cy="0"/>
        </a:xfrm>
      </p:grpSpPr>
      <p:sp>
        <p:nvSpPr>
          <p:cNvPr id="47" name="Google Shape;47;p9"/>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8" name="Google Shape;48;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9" name="Google Shape;49;p9"/>
          <p:cNvSpPr txBox="1">
            <a:spLocks noGrp="1"/>
          </p:cNvSpPr>
          <p:nvPr>
            <p:ph type="title"/>
          </p:nvPr>
        </p:nvSpPr>
        <p:spPr>
          <a:xfrm>
            <a:off x="265500" y="1084625"/>
            <a:ext cx="4045200" cy="17070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0" name="Google Shape;50;p9"/>
          <p:cNvSpPr txBox="1">
            <a:spLocks noGrp="1"/>
          </p:cNvSpPr>
          <p:nvPr>
            <p:ph type="subTitle" idx="1"/>
          </p:nvPr>
        </p:nvSpPr>
        <p:spPr>
          <a:xfrm>
            <a:off x="265500" y="2845200"/>
            <a:ext cx="4045200" cy="1421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51" name="Google Shape;5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0"/>
              </a:spcBef>
              <a:spcAft>
                <a:spcPts val="0"/>
              </a:spcAft>
              <a:buClr>
                <a:schemeClr val="accent1"/>
              </a:buClr>
              <a:buSzPts val="1400"/>
              <a:buChar char="○"/>
              <a:defRPr>
                <a:solidFill>
                  <a:schemeClr val="accent1"/>
                </a:solidFill>
              </a:defRPr>
            </a:lvl2pPr>
            <a:lvl3pPr marL="1371600" lvl="2" indent="-317500">
              <a:spcBef>
                <a:spcPts val="0"/>
              </a:spcBef>
              <a:spcAft>
                <a:spcPts val="0"/>
              </a:spcAft>
              <a:buClr>
                <a:schemeClr val="accent1"/>
              </a:buClr>
              <a:buSzPts val="1400"/>
              <a:buChar char="■"/>
              <a:defRPr>
                <a:solidFill>
                  <a:schemeClr val="accent1"/>
                </a:solidFill>
              </a:defRPr>
            </a:lvl3pPr>
            <a:lvl4pPr marL="1828800" lvl="3" indent="-317500">
              <a:spcBef>
                <a:spcPts val="0"/>
              </a:spcBef>
              <a:spcAft>
                <a:spcPts val="0"/>
              </a:spcAft>
              <a:buClr>
                <a:schemeClr val="accent1"/>
              </a:buClr>
              <a:buSzPts val="1400"/>
              <a:buChar char="●"/>
              <a:defRPr>
                <a:solidFill>
                  <a:schemeClr val="accent1"/>
                </a:solidFill>
              </a:defRPr>
            </a:lvl4pPr>
            <a:lvl5pPr marL="2286000" lvl="4" indent="-317500">
              <a:spcBef>
                <a:spcPts val="0"/>
              </a:spcBef>
              <a:spcAft>
                <a:spcPts val="0"/>
              </a:spcAft>
              <a:buClr>
                <a:schemeClr val="accent1"/>
              </a:buClr>
              <a:buSzPts val="1400"/>
              <a:buChar char="○"/>
              <a:defRPr>
                <a:solidFill>
                  <a:schemeClr val="accent1"/>
                </a:solidFill>
              </a:defRPr>
            </a:lvl5pPr>
            <a:lvl6pPr marL="2743200" lvl="5" indent="-317500">
              <a:spcBef>
                <a:spcPts val="0"/>
              </a:spcBef>
              <a:spcAft>
                <a:spcPts val="0"/>
              </a:spcAft>
              <a:buClr>
                <a:schemeClr val="accent1"/>
              </a:buClr>
              <a:buSzPts val="1400"/>
              <a:buChar char="■"/>
              <a:defRPr>
                <a:solidFill>
                  <a:schemeClr val="accent1"/>
                </a:solidFill>
              </a:defRPr>
            </a:lvl6pPr>
            <a:lvl7pPr marL="3200400" lvl="6" indent="-317500">
              <a:spcBef>
                <a:spcPts val="0"/>
              </a:spcBef>
              <a:spcAft>
                <a:spcPts val="0"/>
              </a:spcAft>
              <a:buClr>
                <a:schemeClr val="accent1"/>
              </a:buClr>
              <a:buSzPts val="1400"/>
              <a:buChar char="●"/>
              <a:defRPr>
                <a:solidFill>
                  <a:schemeClr val="accent1"/>
                </a:solidFill>
              </a:defRPr>
            </a:lvl7pPr>
            <a:lvl8pPr marL="3657600" lvl="7" indent="-317500">
              <a:spcBef>
                <a:spcPts val="0"/>
              </a:spcBef>
              <a:spcAft>
                <a:spcPts val="0"/>
              </a:spcAft>
              <a:buClr>
                <a:schemeClr val="accent1"/>
              </a:buClr>
              <a:buSzPts val="1400"/>
              <a:buChar char="○"/>
              <a:defRPr>
                <a:solidFill>
                  <a:schemeClr val="accent1"/>
                </a:solidFill>
              </a:defRPr>
            </a:lvl8pPr>
            <a:lvl9pPr marL="4114800" lvl="8" indent="-317500">
              <a:spcBef>
                <a:spcPts val="0"/>
              </a:spcBef>
              <a:spcAft>
                <a:spcPts val="0"/>
              </a:spcAft>
              <a:buClr>
                <a:schemeClr val="accent1"/>
              </a:buClr>
              <a:buSzPts val="1400"/>
              <a:buChar char="■"/>
              <a:defRPr>
                <a:solidFill>
                  <a:schemeClr val="accent1"/>
                </a:solidFill>
              </a:defRPr>
            </a:lvl9pPr>
          </a:lstStyle>
          <a:p>
            <a:endParaRPr/>
          </a:p>
        </p:txBody>
      </p:sp>
      <p:sp>
        <p:nvSpPr>
          <p:cNvPr id="52" name="Google Shape;5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
        <p:cNvGrpSpPr/>
        <p:nvPr/>
      </p:nvGrpSpPr>
      <p:grpSpPr>
        <a:xfrm>
          <a:off x="0" y="0"/>
          <a:ext cx="0" cy="0"/>
          <a:chOff x="0" y="0"/>
          <a:chExt cx="0" cy="0"/>
        </a:xfrm>
      </p:grpSpPr>
      <p:sp>
        <p:nvSpPr>
          <p:cNvPr id="54" name="Google Shape;5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55" name="Google Shape;5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lue-go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72725"/>
            <a:ext cx="8520600" cy="6450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417800"/>
            <a:ext cx="8520600" cy="3150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Lato"/>
                <a:ea typeface="Lato"/>
                <a:cs typeface="Lato"/>
                <a:sym typeface="Lato"/>
              </a:defRPr>
            </a:lvl1pPr>
            <a:lvl2pPr lvl="1" algn="r">
              <a:buNone/>
              <a:defRPr sz="1000">
                <a:solidFill>
                  <a:schemeClr val="dk1"/>
                </a:solidFill>
                <a:latin typeface="Lato"/>
                <a:ea typeface="Lato"/>
                <a:cs typeface="Lato"/>
                <a:sym typeface="Lato"/>
              </a:defRPr>
            </a:lvl2pPr>
            <a:lvl3pPr lvl="2" algn="r">
              <a:buNone/>
              <a:defRPr sz="1000">
                <a:solidFill>
                  <a:schemeClr val="dk1"/>
                </a:solidFill>
                <a:latin typeface="Lato"/>
                <a:ea typeface="Lato"/>
                <a:cs typeface="Lato"/>
                <a:sym typeface="Lato"/>
              </a:defRPr>
            </a:lvl3pPr>
            <a:lvl4pPr lvl="3" algn="r">
              <a:buNone/>
              <a:defRPr sz="1000">
                <a:solidFill>
                  <a:schemeClr val="dk1"/>
                </a:solidFill>
                <a:latin typeface="Lato"/>
                <a:ea typeface="Lato"/>
                <a:cs typeface="Lato"/>
                <a:sym typeface="Lato"/>
              </a:defRPr>
            </a:lvl4pPr>
            <a:lvl5pPr lvl="4" algn="r">
              <a:buNone/>
              <a:defRPr sz="1000">
                <a:solidFill>
                  <a:schemeClr val="dk1"/>
                </a:solidFill>
                <a:latin typeface="Lato"/>
                <a:ea typeface="Lato"/>
                <a:cs typeface="Lato"/>
                <a:sym typeface="Lato"/>
              </a:defRPr>
            </a:lvl5pPr>
            <a:lvl6pPr lvl="5" algn="r">
              <a:buNone/>
              <a:defRPr sz="1000">
                <a:solidFill>
                  <a:schemeClr val="dk1"/>
                </a:solidFill>
                <a:latin typeface="Lato"/>
                <a:ea typeface="Lato"/>
                <a:cs typeface="Lato"/>
                <a:sym typeface="Lato"/>
              </a:defRPr>
            </a:lvl6pPr>
            <a:lvl7pPr lvl="6" algn="r">
              <a:buNone/>
              <a:defRPr sz="1000">
                <a:solidFill>
                  <a:schemeClr val="dk1"/>
                </a:solidFill>
                <a:latin typeface="Lato"/>
                <a:ea typeface="Lato"/>
                <a:cs typeface="Lato"/>
                <a:sym typeface="Lato"/>
              </a:defRPr>
            </a:lvl7pPr>
            <a:lvl8pPr lvl="7" algn="r">
              <a:buNone/>
              <a:defRPr sz="1000">
                <a:solidFill>
                  <a:schemeClr val="dk1"/>
                </a:solidFill>
                <a:latin typeface="Lato"/>
                <a:ea typeface="Lato"/>
                <a:cs typeface="Lato"/>
                <a:sym typeface="Lato"/>
              </a:defRPr>
            </a:lvl8pPr>
            <a:lvl9pPr lvl="8" algn="r">
              <a:buNone/>
              <a:defRPr sz="1000">
                <a:solidFill>
                  <a:schemeClr val="dk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3"/>
          <p:cNvSpPr txBox="1">
            <a:spLocks noGrp="1"/>
          </p:cNvSpPr>
          <p:nvPr>
            <p:ph type="ctrTitle"/>
          </p:nvPr>
        </p:nvSpPr>
        <p:spPr>
          <a:xfrm>
            <a:off x="446250" y="285100"/>
            <a:ext cx="8251500" cy="2340600"/>
          </a:xfrm>
          <a:prstGeom prst="rect">
            <a:avLst/>
          </a:prstGeom>
          <a:noFill/>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4500">
                <a:solidFill>
                  <a:schemeClr val="accent6"/>
                </a:solidFill>
              </a:rPr>
              <a:t>Characterization of a Cardiac Phenotype in a Novel cAMP Reporter Mouse</a:t>
            </a:r>
            <a:endParaRPr sz="4500">
              <a:solidFill>
                <a:schemeClr val="accent6"/>
              </a:solidFill>
            </a:endParaRPr>
          </a:p>
        </p:txBody>
      </p:sp>
      <p:sp>
        <p:nvSpPr>
          <p:cNvPr id="69" name="Google Shape;69;p13"/>
          <p:cNvSpPr txBox="1">
            <a:spLocks noGrp="1"/>
          </p:cNvSpPr>
          <p:nvPr>
            <p:ph type="subTitle" idx="1"/>
          </p:nvPr>
        </p:nvSpPr>
        <p:spPr>
          <a:xfrm>
            <a:off x="625500" y="3953392"/>
            <a:ext cx="7893000" cy="1190108"/>
          </a:xfrm>
          <a:prstGeom prst="rect">
            <a:avLst/>
          </a:prstGeom>
        </p:spPr>
        <p:txBody>
          <a:bodyPr spcFirstLastPara="1" wrap="square" lIns="91425" tIns="91425" rIns="91425" bIns="91425" anchor="b" anchorCtr="0">
            <a:noAutofit/>
          </a:bodyPr>
          <a:lstStyle/>
          <a:p>
            <a:pPr marL="0" lvl="0" indent="0" algn="ctr" rtl="0">
              <a:spcBef>
                <a:spcPts val="1000"/>
              </a:spcBef>
              <a:spcAft>
                <a:spcPts val="0"/>
              </a:spcAft>
              <a:buNone/>
            </a:pPr>
            <a:r>
              <a:rPr lang="en" sz="1600" dirty="0">
                <a:latin typeface="Playfair Display"/>
                <a:ea typeface="Playfair Display"/>
                <a:cs typeface="Playfair Display"/>
                <a:sym typeface="Playfair Display"/>
              </a:rPr>
              <a:t>Sarah Gill</a:t>
            </a:r>
          </a:p>
          <a:p>
            <a:pPr marL="0" lvl="0" indent="0" algn="ctr" rtl="0">
              <a:spcBef>
                <a:spcPts val="1000"/>
              </a:spcBef>
              <a:spcAft>
                <a:spcPts val="0"/>
              </a:spcAft>
              <a:buNone/>
            </a:pPr>
            <a:r>
              <a:rPr lang="en" sz="1600" dirty="0">
                <a:latin typeface="Playfair Display"/>
                <a:ea typeface="Playfair Display"/>
                <a:cs typeface="Playfair Display"/>
                <a:sym typeface="Playfair Display"/>
              </a:rPr>
              <a:t>STAR 2022</a:t>
            </a:r>
          </a:p>
          <a:p>
            <a:pPr marL="0" lvl="0" indent="0" algn="ctr" rtl="0">
              <a:spcBef>
                <a:spcPts val="1000"/>
              </a:spcBef>
              <a:spcAft>
                <a:spcPts val="0"/>
              </a:spcAft>
              <a:buNone/>
            </a:pPr>
            <a:r>
              <a:rPr lang="en-US" sz="1600" dirty="0" err="1">
                <a:latin typeface="Playfair Display"/>
                <a:ea typeface="Playfair Display"/>
                <a:cs typeface="Playfair Display"/>
                <a:sym typeface="Playfair Display"/>
              </a:rPr>
              <a:t>Ripplinger</a:t>
            </a:r>
            <a:r>
              <a:rPr lang="en-US" sz="1600" dirty="0">
                <a:latin typeface="Playfair Display"/>
                <a:ea typeface="Playfair Display"/>
                <a:cs typeface="Playfair Display"/>
                <a:sym typeface="Playfair Display"/>
              </a:rPr>
              <a:t> Lab</a:t>
            </a:r>
            <a:endParaRPr sz="1600" dirty="0">
              <a:latin typeface="Playfair Display"/>
              <a:ea typeface="Playfair Display"/>
              <a:cs typeface="Playfair Display"/>
              <a:sym typeface="Playfair Display"/>
            </a:endParaRPr>
          </a:p>
        </p:txBody>
      </p:sp>
      <p:pic>
        <p:nvPicPr>
          <p:cNvPr id="70" name="Google Shape;70;p13"/>
          <p:cNvPicPr preferRelativeResize="0"/>
          <p:nvPr/>
        </p:nvPicPr>
        <p:blipFill>
          <a:blip r:embed="rId3">
            <a:alphaModFix/>
          </a:blip>
          <a:stretch>
            <a:fillRect/>
          </a:stretch>
        </p:blipFill>
        <p:spPr>
          <a:xfrm>
            <a:off x="3844600" y="2465817"/>
            <a:ext cx="1454800" cy="1487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22"/>
          <p:cNvPicPr preferRelativeResize="0"/>
          <p:nvPr/>
        </p:nvPicPr>
        <p:blipFill rotWithShape="1">
          <a:blip r:embed="rId3">
            <a:alphaModFix/>
          </a:blip>
          <a:srcRect l="3790" t="14371" b="5203"/>
          <a:stretch/>
        </p:blipFill>
        <p:spPr>
          <a:xfrm>
            <a:off x="1086975" y="540438"/>
            <a:ext cx="3644774" cy="4062623"/>
          </a:xfrm>
          <a:prstGeom prst="rect">
            <a:avLst/>
          </a:prstGeom>
          <a:noFill/>
          <a:ln w="38100" cap="flat" cmpd="sng">
            <a:solidFill>
              <a:schemeClr val="accent5"/>
            </a:solidFill>
            <a:prstDash val="solid"/>
            <a:round/>
            <a:headEnd type="none" w="sm" len="sm"/>
            <a:tailEnd type="none" w="sm" len="sm"/>
          </a:ln>
        </p:spPr>
      </p:pic>
      <p:pic>
        <p:nvPicPr>
          <p:cNvPr id="134" name="Google Shape;134;p22"/>
          <p:cNvPicPr preferRelativeResize="0"/>
          <p:nvPr/>
        </p:nvPicPr>
        <p:blipFill rotWithShape="1">
          <a:blip r:embed="rId4">
            <a:alphaModFix/>
          </a:blip>
          <a:srcRect t="3521" r="3250"/>
          <a:stretch/>
        </p:blipFill>
        <p:spPr>
          <a:xfrm>
            <a:off x="5005899" y="540450"/>
            <a:ext cx="2638376" cy="1923950"/>
          </a:xfrm>
          <a:prstGeom prst="rect">
            <a:avLst/>
          </a:prstGeom>
          <a:noFill/>
          <a:ln w="38100" cap="flat" cmpd="sng">
            <a:solidFill>
              <a:schemeClr val="accent5"/>
            </a:solidFill>
            <a:prstDash val="solid"/>
            <a:round/>
            <a:headEnd type="none" w="sm" len="sm"/>
            <a:tailEnd type="none" w="sm" len="sm"/>
          </a:ln>
        </p:spPr>
      </p:pic>
      <p:pic>
        <p:nvPicPr>
          <p:cNvPr id="135" name="Google Shape;135;p22"/>
          <p:cNvPicPr preferRelativeResize="0"/>
          <p:nvPr/>
        </p:nvPicPr>
        <p:blipFill rotWithShape="1">
          <a:blip r:embed="rId5">
            <a:alphaModFix/>
          </a:blip>
          <a:srcRect l="2162" t="6498"/>
          <a:stretch/>
        </p:blipFill>
        <p:spPr>
          <a:xfrm>
            <a:off x="5005900" y="2673615"/>
            <a:ext cx="2638375" cy="1929435"/>
          </a:xfrm>
          <a:prstGeom prst="rect">
            <a:avLst/>
          </a:prstGeom>
          <a:noFill/>
          <a:ln w="38100" cap="flat" cmpd="sng">
            <a:solidFill>
              <a:schemeClr val="accent5"/>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9"/>
        <p:cNvGrpSpPr/>
        <p:nvPr/>
      </p:nvGrpSpPr>
      <p:grpSpPr>
        <a:xfrm>
          <a:off x="0" y="0"/>
          <a:ext cx="0" cy="0"/>
          <a:chOff x="0" y="0"/>
          <a:chExt cx="0" cy="0"/>
        </a:xfrm>
      </p:grpSpPr>
      <p:sp>
        <p:nvSpPr>
          <p:cNvPr id="140" name="Google Shape;140;p23"/>
          <p:cNvSpPr txBox="1"/>
          <p:nvPr/>
        </p:nvSpPr>
        <p:spPr>
          <a:xfrm>
            <a:off x="219650" y="320325"/>
            <a:ext cx="1748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200" b="1">
                <a:solidFill>
                  <a:schemeClr val="lt1"/>
                </a:solidFill>
                <a:latin typeface="Playfair Display"/>
                <a:ea typeface="Playfair Display"/>
                <a:cs typeface="Playfair Display"/>
                <a:sym typeface="Playfair Display"/>
              </a:rPr>
              <a:t>ECG</a:t>
            </a:r>
            <a:endParaRPr sz="4200" b="1">
              <a:solidFill>
                <a:schemeClr val="lt1"/>
              </a:solidFill>
              <a:latin typeface="Playfair Display"/>
              <a:ea typeface="Playfair Display"/>
              <a:cs typeface="Playfair Display"/>
              <a:sym typeface="Playfair Display"/>
            </a:endParaRPr>
          </a:p>
        </p:txBody>
      </p:sp>
      <p:cxnSp>
        <p:nvCxnSpPr>
          <p:cNvPr id="141" name="Google Shape;141;p23"/>
          <p:cNvCxnSpPr/>
          <p:nvPr/>
        </p:nvCxnSpPr>
        <p:spPr>
          <a:xfrm>
            <a:off x="1830425" y="-4650"/>
            <a:ext cx="0" cy="5152800"/>
          </a:xfrm>
          <a:prstGeom prst="straightConnector1">
            <a:avLst/>
          </a:prstGeom>
          <a:noFill/>
          <a:ln w="38100" cap="flat" cmpd="sng">
            <a:solidFill>
              <a:schemeClr val="accent5"/>
            </a:solidFill>
            <a:prstDash val="solid"/>
            <a:round/>
            <a:headEnd type="none" w="med" len="med"/>
            <a:tailEnd type="none" w="med" len="med"/>
          </a:ln>
        </p:spPr>
      </p:cxnSp>
      <p:pic>
        <p:nvPicPr>
          <p:cNvPr id="142" name="Google Shape;142;p23"/>
          <p:cNvPicPr preferRelativeResize="0"/>
          <p:nvPr/>
        </p:nvPicPr>
        <p:blipFill>
          <a:blip r:embed="rId3">
            <a:alphaModFix/>
          </a:blip>
          <a:stretch>
            <a:fillRect/>
          </a:stretch>
        </p:blipFill>
        <p:spPr>
          <a:xfrm>
            <a:off x="2120150" y="0"/>
            <a:ext cx="6721449" cy="50706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4"/>
          <p:cNvSpPr txBox="1">
            <a:spLocks noGrp="1"/>
          </p:cNvSpPr>
          <p:nvPr>
            <p:ph type="title"/>
          </p:nvPr>
        </p:nvSpPr>
        <p:spPr>
          <a:xfrm>
            <a:off x="311700" y="249925"/>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a:t>Statistics</a:t>
            </a:r>
            <a:endParaRPr sz="4400"/>
          </a:p>
        </p:txBody>
      </p:sp>
      <p:sp>
        <p:nvSpPr>
          <p:cNvPr id="148" name="Google Shape;148;p24"/>
          <p:cNvSpPr txBox="1">
            <a:spLocks noGrp="1"/>
          </p:cNvSpPr>
          <p:nvPr>
            <p:ph type="body" idx="1"/>
          </p:nvPr>
        </p:nvSpPr>
        <p:spPr>
          <a:xfrm>
            <a:off x="439500" y="1188100"/>
            <a:ext cx="8520600" cy="34371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Playfair Display"/>
              <a:buChar char="➢"/>
            </a:pPr>
            <a:r>
              <a:rPr lang="en" sz="2400">
                <a:latin typeface="Playfair Display"/>
                <a:ea typeface="Playfair Display"/>
                <a:cs typeface="Playfair Display"/>
                <a:sym typeface="Playfair Display"/>
              </a:rPr>
              <a:t>Used Prism GraphPad software to run the statistical analysis and compare treatment groups</a:t>
            </a:r>
            <a:endParaRPr sz="2400">
              <a:latin typeface="Playfair Display"/>
              <a:ea typeface="Playfair Display"/>
              <a:cs typeface="Playfair Display"/>
              <a:sym typeface="Playfair Display"/>
            </a:endParaRPr>
          </a:p>
          <a:p>
            <a:pPr marL="457200" lvl="0" indent="-381000" algn="l" rtl="0">
              <a:spcBef>
                <a:spcPts val="0"/>
              </a:spcBef>
              <a:spcAft>
                <a:spcPts val="0"/>
              </a:spcAft>
              <a:buSzPts val="2400"/>
              <a:buFont typeface="Playfair Display"/>
              <a:buChar char="➢"/>
            </a:pPr>
            <a:r>
              <a:rPr lang="en" sz="2400">
                <a:latin typeface="Playfair Display"/>
                <a:ea typeface="Playfair Display"/>
                <a:cs typeface="Playfair Display"/>
                <a:sym typeface="Playfair Display"/>
              </a:rPr>
              <a:t>Ran One-way ANOVAs for each variable to compare the 4 original treatment groups </a:t>
            </a:r>
            <a:endParaRPr sz="2400">
              <a:latin typeface="Playfair Display"/>
              <a:ea typeface="Playfair Display"/>
              <a:cs typeface="Playfair Display"/>
              <a:sym typeface="Playfair Display"/>
            </a:endParaRPr>
          </a:p>
          <a:p>
            <a:pPr marL="457200" lvl="0" indent="-381000" algn="l" rtl="0">
              <a:spcBef>
                <a:spcPts val="0"/>
              </a:spcBef>
              <a:spcAft>
                <a:spcPts val="0"/>
              </a:spcAft>
              <a:buSzPts val="2400"/>
              <a:buFont typeface="Playfair Display"/>
              <a:buChar char="➢"/>
            </a:pPr>
            <a:r>
              <a:rPr lang="en" sz="2400">
                <a:latin typeface="Playfair Display"/>
                <a:ea typeface="Playfair Display"/>
                <a:cs typeface="Playfair Display"/>
                <a:sym typeface="Playfair Display"/>
              </a:rPr>
              <a:t>Ran unpaired T-test as well as to compare 2 bigger treatment groups</a:t>
            </a:r>
            <a:endParaRPr sz="2400">
              <a:latin typeface="Playfair Display"/>
              <a:ea typeface="Playfair Display"/>
              <a:cs typeface="Playfair Display"/>
              <a:sym typeface="Playfair Display"/>
            </a:endParaRPr>
          </a:p>
          <a:p>
            <a:pPr marL="914400" lvl="1" indent="-381000" algn="l" rtl="0">
              <a:spcBef>
                <a:spcPts val="0"/>
              </a:spcBef>
              <a:spcAft>
                <a:spcPts val="0"/>
              </a:spcAft>
              <a:buSzPts val="2400"/>
              <a:buFont typeface="Playfair Display"/>
              <a:buChar char="○"/>
            </a:pPr>
            <a:r>
              <a:rPr lang="en" sz="2400">
                <a:latin typeface="Playfair Display"/>
                <a:ea typeface="Playfair Display"/>
                <a:cs typeface="Playfair Display"/>
                <a:sym typeface="Playfair Display"/>
              </a:rPr>
              <a:t>Wild-Type &amp; Cre- (Control)</a:t>
            </a:r>
            <a:endParaRPr sz="2400">
              <a:latin typeface="Playfair Display"/>
              <a:ea typeface="Playfair Display"/>
              <a:cs typeface="Playfair Display"/>
              <a:sym typeface="Playfair Display"/>
            </a:endParaRPr>
          </a:p>
          <a:p>
            <a:pPr marL="914400" lvl="1" indent="-381000" algn="l" rtl="0">
              <a:spcBef>
                <a:spcPts val="0"/>
              </a:spcBef>
              <a:spcAft>
                <a:spcPts val="0"/>
              </a:spcAft>
              <a:buSzPts val="2400"/>
              <a:buFont typeface="Playfair Display"/>
              <a:buChar char="○"/>
            </a:pPr>
            <a:r>
              <a:rPr lang="en" sz="2400">
                <a:latin typeface="Playfair Display"/>
                <a:ea typeface="Playfair Display"/>
                <a:cs typeface="Playfair Display"/>
                <a:sym typeface="Playfair Display"/>
              </a:rPr>
              <a:t>Heterozygous &amp; Homozygous (</a:t>
            </a:r>
            <a:r>
              <a:rPr lang="en" sz="2400" i="1">
                <a:latin typeface="Playfair Display"/>
                <a:ea typeface="Playfair Display"/>
                <a:cs typeface="Playfair Display"/>
                <a:sym typeface="Playfair Display"/>
              </a:rPr>
              <a:t>CAMPER</a:t>
            </a:r>
            <a:r>
              <a:rPr lang="en" sz="2400">
                <a:latin typeface="Playfair Display"/>
                <a:ea typeface="Playfair Display"/>
                <a:cs typeface="Playfair Display"/>
                <a:sym typeface="Playfair Display"/>
              </a:rPr>
              <a:t>)</a:t>
            </a:r>
            <a:endParaRPr sz="2400">
              <a:latin typeface="Playfair Display"/>
              <a:ea typeface="Playfair Display"/>
              <a:cs typeface="Playfair Display"/>
              <a:sym typeface="Playfair Display"/>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5"/>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5000"/>
              <a:t>RESULTS</a:t>
            </a:r>
            <a:endParaRPr sz="5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6"/>
          <p:cNvSpPr txBox="1">
            <a:spLocks noGrp="1"/>
          </p:cNvSpPr>
          <p:nvPr>
            <p:ph type="body" idx="4294967295"/>
          </p:nvPr>
        </p:nvSpPr>
        <p:spPr>
          <a:xfrm>
            <a:off x="2420112" y="1123013"/>
            <a:ext cx="6519600" cy="3749025"/>
          </a:xfrm>
          <a:prstGeom prst="rect">
            <a:avLst/>
          </a:prstGeom>
        </p:spPr>
        <p:txBody>
          <a:bodyPr spcFirstLastPara="1" wrap="square" lIns="91425" tIns="91425" rIns="91425" bIns="91425" anchor="t" anchorCtr="0">
            <a:normAutofit fontScale="32500" lnSpcReduction="20000"/>
          </a:bodyPr>
          <a:lstStyle/>
          <a:p>
            <a:pPr marL="457200" lvl="0" indent="-406876" algn="l" rtl="0">
              <a:lnSpc>
                <a:spcPct val="100000"/>
              </a:lnSpc>
              <a:spcBef>
                <a:spcPts val="0"/>
              </a:spcBef>
              <a:spcAft>
                <a:spcPts val="0"/>
              </a:spcAft>
              <a:buSzPct val="100000"/>
              <a:buFont typeface="Playfair Display"/>
              <a:buChar char="➢"/>
            </a:pPr>
            <a:r>
              <a:rPr lang="en" sz="8638" dirty="0">
                <a:latin typeface="Playfair Display"/>
                <a:ea typeface="Playfair Display"/>
                <a:cs typeface="Playfair Display"/>
                <a:sym typeface="Playfair Display"/>
              </a:rPr>
              <a:t>Assessed 18 different parameters relating to the short axis and long axis views in echo</a:t>
            </a:r>
            <a:endParaRPr sz="8638" dirty="0">
              <a:latin typeface="Playfair Display"/>
              <a:ea typeface="Playfair Display"/>
              <a:cs typeface="Playfair Display"/>
              <a:sym typeface="Playfair Display"/>
            </a:endParaRPr>
          </a:p>
          <a:p>
            <a:pPr marL="457200" lvl="0" indent="0" algn="l" rtl="0">
              <a:lnSpc>
                <a:spcPct val="100000"/>
              </a:lnSpc>
              <a:spcBef>
                <a:spcPts val="1200"/>
              </a:spcBef>
              <a:spcAft>
                <a:spcPts val="0"/>
              </a:spcAft>
              <a:buNone/>
            </a:pPr>
            <a:endParaRPr sz="8638" dirty="0">
              <a:latin typeface="Playfair Display"/>
              <a:ea typeface="Playfair Display"/>
              <a:cs typeface="Playfair Display"/>
              <a:sym typeface="Playfair Display"/>
            </a:endParaRPr>
          </a:p>
          <a:p>
            <a:pPr marL="457200" lvl="0" indent="-406876" algn="l" rtl="0">
              <a:lnSpc>
                <a:spcPct val="100000"/>
              </a:lnSpc>
              <a:spcBef>
                <a:spcPts val="1200"/>
              </a:spcBef>
              <a:spcAft>
                <a:spcPts val="0"/>
              </a:spcAft>
              <a:buSzPct val="100000"/>
              <a:buFont typeface="Playfair Display"/>
              <a:buChar char="➢"/>
            </a:pPr>
            <a:r>
              <a:rPr lang="en" sz="8638" dirty="0">
                <a:latin typeface="Playfair Display"/>
                <a:ea typeface="Playfair Display"/>
                <a:cs typeface="Playfair Display"/>
                <a:sym typeface="Playfair Display"/>
              </a:rPr>
              <a:t>Assessed 7 different parameters relating to the ECG both before and after the isoproterenol injection</a:t>
            </a:r>
            <a:endParaRPr sz="8638" dirty="0">
              <a:latin typeface="Playfair Display"/>
              <a:ea typeface="Playfair Display"/>
              <a:cs typeface="Playfair Display"/>
              <a:sym typeface="Playfair Display"/>
            </a:endParaRPr>
          </a:p>
          <a:p>
            <a:pPr marL="457200" lvl="0" indent="0" algn="l" rtl="0">
              <a:lnSpc>
                <a:spcPct val="100000"/>
              </a:lnSpc>
              <a:spcBef>
                <a:spcPts val="1200"/>
              </a:spcBef>
              <a:spcAft>
                <a:spcPts val="0"/>
              </a:spcAft>
              <a:buNone/>
            </a:pPr>
            <a:endParaRPr sz="3050" dirty="0">
              <a:latin typeface="Playfair Display"/>
              <a:ea typeface="Playfair Display"/>
              <a:cs typeface="Playfair Display"/>
              <a:sym typeface="Playfair Display"/>
            </a:endParaRPr>
          </a:p>
          <a:p>
            <a:pPr marL="0" lvl="0" indent="0" algn="l" rtl="0">
              <a:spcBef>
                <a:spcPts val="1200"/>
              </a:spcBef>
              <a:spcAft>
                <a:spcPts val="1200"/>
              </a:spcAft>
              <a:buNone/>
            </a:pPr>
            <a:endParaRPr dirty="0">
              <a:solidFill>
                <a:schemeClr val="accent6"/>
              </a:solidFill>
              <a:latin typeface="Playfair Display"/>
              <a:ea typeface="Playfair Display"/>
              <a:cs typeface="Playfair Display"/>
              <a:sym typeface="Playfair Display"/>
            </a:endParaRPr>
          </a:p>
        </p:txBody>
      </p:sp>
      <p:cxnSp>
        <p:nvCxnSpPr>
          <p:cNvPr id="159" name="Google Shape;159;p26"/>
          <p:cNvCxnSpPr/>
          <p:nvPr/>
        </p:nvCxnSpPr>
        <p:spPr>
          <a:xfrm>
            <a:off x="2309638" y="-4650"/>
            <a:ext cx="0" cy="5152800"/>
          </a:xfrm>
          <a:prstGeom prst="straightConnector1">
            <a:avLst/>
          </a:prstGeom>
          <a:noFill/>
          <a:ln w="38100" cap="flat" cmpd="sng">
            <a:solidFill>
              <a:schemeClr val="accent5"/>
            </a:solidFill>
            <a:prstDash val="solid"/>
            <a:round/>
            <a:headEnd type="none" w="med" len="med"/>
            <a:tailEnd type="non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7"/>
          <p:cNvSpPr txBox="1">
            <a:spLocks noGrp="1"/>
          </p:cNvSpPr>
          <p:nvPr>
            <p:ph type="title"/>
          </p:nvPr>
        </p:nvSpPr>
        <p:spPr>
          <a:xfrm>
            <a:off x="42600" y="144850"/>
            <a:ext cx="2736900" cy="1122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Short Axis Measurements</a:t>
            </a:r>
            <a:endParaRPr/>
          </a:p>
        </p:txBody>
      </p:sp>
      <p:cxnSp>
        <p:nvCxnSpPr>
          <p:cNvPr id="165" name="Google Shape;165;p27"/>
          <p:cNvCxnSpPr/>
          <p:nvPr/>
        </p:nvCxnSpPr>
        <p:spPr>
          <a:xfrm>
            <a:off x="2721638" y="-4650"/>
            <a:ext cx="0" cy="5152800"/>
          </a:xfrm>
          <a:prstGeom prst="straightConnector1">
            <a:avLst/>
          </a:prstGeom>
          <a:noFill/>
          <a:ln w="38100" cap="flat" cmpd="sng">
            <a:solidFill>
              <a:schemeClr val="accent5"/>
            </a:solidFill>
            <a:prstDash val="solid"/>
            <a:round/>
            <a:headEnd type="none" w="med" len="med"/>
            <a:tailEnd type="none" w="med" len="med"/>
          </a:ln>
        </p:spPr>
      </p:cxnSp>
      <p:pic>
        <p:nvPicPr>
          <p:cNvPr id="166" name="Google Shape;166;p27"/>
          <p:cNvPicPr preferRelativeResize="0"/>
          <p:nvPr/>
        </p:nvPicPr>
        <p:blipFill rotWithShape="1">
          <a:blip r:embed="rId3">
            <a:alphaModFix/>
          </a:blip>
          <a:srcRect b="13397"/>
          <a:stretch/>
        </p:blipFill>
        <p:spPr>
          <a:xfrm>
            <a:off x="3185100" y="144850"/>
            <a:ext cx="2287550" cy="2193800"/>
          </a:xfrm>
          <a:prstGeom prst="rect">
            <a:avLst/>
          </a:prstGeom>
          <a:noFill/>
          <a:ln>
            <a:noFill/>
          </a:ln>
        </p:spPr>
      </p:pic>
      <p:pic>
        <p:nvPicPr>
          <p:cNvPr id="167" name="Google Shape;167;p27"/>
          <p:cNvPicPr preferRelativeResize="0"/>
          <p:nvPr/>
        </p:nvPicPr>
        <p:blipFill rotWithShape="1">
          <a:blip r:embed="rId4">
            <a:alphaModFix/>
          </a:blip>
          <a:srcRect b="13404"/>
          <a:stretch/>
        </p:blipFill>
        <p:spPr>
          <a:xfrm>
            <a:off x="6331575" y="179400"/>
            <a:ext cx="2351675" cy="2193800"/>
          </a:xfrm>
          <a:prstGeom prst="rect">
            <a:avLst/>
          </a:prstGeom>
          <a:noFill/>
          <a:ln>
            <a:noFill/>
          </a:ln>
        </p:spPr>
      </p:pic>
      <p:pic>
        <p:nvPicPr>
          <p:cNvPr id="168" name="Google Shape;168;p27"/>
          <p:cNvPicPr preferRelativeResize="0"/>
          <p:nvPr/>
        </p:nvPicPr>
        <p:blipFill>
          <a:blip r:embed="rId5">
            <a:alphaModFix/>
          </a:blip>
          <a:stretch>
            <a:fillRect/>
          </a:stretch>
        </p:blipFill>
        <p:spPr>
          <a:xfrm>
            <a:off x="3185100" y="2571750"/>
            <a:ext cx="2351670" cy="2533375"/>
          </a:xfrm>
          <a:prstGeom prst="rect">
            <a:avLst/>
          </a:prstGeom>
          <a:noFill/>
          <a:ln>
            <a:noFill/>
          </a:ln>
        </p:spPr>
      </p:pic>
      <p:pic>
        <p:nvPicPr>
          <p:cNvPr id="169" name="Google Shape;169;p27"/>
          <p:cNvPicPr preferRelativeResize="0"/>
          <p:nvPr/>
        </p:nvPicPr>
        <p:blipFill>
          <a:blip r:embed="rId6">
            <a:alphaModFix/>
          </a:blip>
          <a:stretch>
            <a:fillRect/>
          </a:stretch>
        </p:blipFill>
        <p:spPr>
          <a:xfrm>
            <a:off x="6363637" y="2565780"/>
            <a:ext cx="2287550" cy="254532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28"/>
          <p:cNvPicPr preferRelativeResize="0"/>
          <p:nvPr/>
        </p:nvPicPr>
        <p:blipFill>
          <a:blip r:embed="rId3">
            <a:alphaModFix/>
          </a:blip>
          <a:stretch>
            <a:fillRect/>
          </a:stretch>
        </p:blipFill>
        <p:spPr>
          <a:xfrm>
            <a:off x="3382550" y="2679090"/>
            <a:ext cx="2472900" cy="2432186"/>
          </a:xfrm>
          <a:prstGeom prst="rect">
            <a:avLst/>
          </a:prstGeom>
          <a:noFill/>
          <a:ln>
            <a:noFill/>
          </a:ln>
        </p:spPr>
      </p:pic>
      <p:pic>
        <p:nvPicPr>
          <p:cNvPr id="175" name="Google Shape;175;p28"/>
          <p:cNvPicPr preferRelativeResize="0"/>
          <p:nvPr/>
        </p:nvPicPr>
        <p:blipFill rotWithShape="1">
          <a:blip r:embed="rId4">
            <a:alphaModFix/>
          </a:blip>
          <a:srcRect b="13434"/>
          <a:stretch/>
        </p:blipFill>
        <p:spPr>
          <a:xfrm>
            <a:off x="3330675" y="144850"/>
            <a:ext cx="2576650" cy="2193800"/>
          </a:xfrm>
          <a:prstGeom prst="rect">
            <a:avLst/>
          </a:prstGeom>
          <a:noFill/>
          <a:ln>
            <a:noFill/>
          </a:ln>
        </p:spPr>
      </p:pic>
      <p:pic>
        <p:nvPicPr>
          <p:cNvPr id="176" name="Google Shape;176;p28"/>
          <p:cNvPicPr preferRelativeResize="0"/>
          <p:nvPr/>
        </p:nvPicPr>
        <p:blipFill>
          <a:blip r:embed="rId5">
            <a:alphaModFix/>
          </a:blip>
          <a:stretch>
            <a:fillRect/>
          </a:stretch>
        </p:blipFill>
        <p:spPr>
          <a:xfrm>
            <a:off x="6212719" y="2679100"/>
            <a:ext cx="2452732" cy="2432175"/>
          </a:xfrm>
          <a:prstGeom prst="rect">
            <a:avLst/>
          </a:prstGeom>
          <a:noFill/>
          <a:ln>
            <a:noFill/>
          </a:ln>
        </p:spPr>
      </p:pic>
      <p:pic>
        <p:nvPicPr>
          <p:cNvPr id="177" name="Google Shape;177;p28"/>
          <p:cNvPicPr preferRelativeResize="0"/>
          <p:nvPr/>
        </p:nvPicPr>
        <p:blipFill rotWithShape="1">
          <a:blip r:embed="rId6">
            <a:alphaModFix/>
          </a:blip>
          <a:srcRect b="13434"/>
          <a:stretch/>
        </p:blipFill>
        <p:spPr>
          <a:xfrm>
            <a:off x="6260700" y="144850"/>
            <a:ext cx="2404750" cy="2193800"/>
          </a:xfrm>
          <a:prstGeom prst="rect">
            <a:avLst/>
          </a:prstGeom>
          <a:noFill/>
          <a:ln>
            <a:noFill/>
          </a:ln>
        </p:spPr>
      </p:pic>
      <p:cxnSp>
        <p:nvCxnSpPr>
          <p:cNvPr id="178" name="Google Shape;178;p28"/>
          <p:cNvCxnSpPr/>
          <p:nvPr/>
        </p:nvCxnSpPr>
        <p:spPr>
          <a:xfrm>
            <a:off x="2721638" y="-4650"/>
            <a:ext cx="0" cy="5152800"/>
          </a:xfrm>
          <a:prstGeom prst="straightConnector1">
            <a:avLst/>
          </a:prstGeom>
          <a:noFill/>
          <a:ln w="38100" cap="flat" cmpd="sng">
            <a:solidFill>
              <a:schemeClr val="accent5"/>
            </a:solidFill>
            <a:prstDash val="solid"/>
            <a:round/>
            <a:headEnd type="none" w="med" len="med"/>
            <a:tailEnd type="none" w="med" len="med"/>
          </a:ln>
        </p:spPr>
      </p:cxnSp>
      <p:sp>
        <p:nvSpPr>
          <p:cNvPr id="179" name="Google Shape;179;p28"/>
          <p:cNvSpPr txBox="1">
            <a:spLocks noGrp="1"/>
          </p:cNvSpPr>
          <p:nvPr>
            <p:ph type="title"/>
          </p:nvPr>
        </p:nvSpPr>
        <p:spPr>
          <a:xfrm>
            <a:off x="42600" y="144850"/>
            <a:ext cx="2736900" cy="112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80"/>
              <a:t>Wall Thickness</a:t>
            </a:r>
            <a:endParaRPr sz="3680"/>
          </a:p>
        </p:txBody>
      </p:sp>
      <p:sp>
        <p:nvSpPr>
          <p:cNvPr id="180" name="Google Shape;180;p28"/>
          <p:cNvSpPr/>
          <p:nvPr/>
        </p:nvSpPr>
        <p:spPr>
          <a:xfrm>
            <a:off x="5111650" y="482200"/>
            <a:ext cx="1239000" cy="4476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900" dirty="0">
                <a:solidFill>
                  <a:schemeClr val="dk1"/>
                </a:solidFill>
              </a:rPr>
              <a:t>n = 4F, 2M for HET </a:t>
            </a:r>
            <a:endParaRPr sz="900" dirty="0">
              <a:solidFill>
                <a:schemeClr val="dk1"/>
              </a:solidFill>
            </a:endParaRPr>
          </a:p>
          <a:p>
            <a:pPr marL="0" lvl="0" indent="0" algn="l" rtl="0">
              <a:spcBef>
                <a:spcPts val="0"/>
              </a:spcBef>
              <a:spcAft>
                <a:spcPts val="0"/>
              </a:spcAft>
              <a:buNone/>
            </a:pPr>
            <a:r>
              <a:rPr lang="en" sz="900" dirty="0">
                <a:solidFill>
                  <a:schemeClr val="dk1"/>
                </a:solidFill>
              </a:rPr>
              <a:t>n = 2F, 5M for Cre- </a:t>
            </a:r>
            <a:endParaRPr sz="900" dirty="0">
              <a:solidFill>
                <a:schemeClr val="dk1"/>
              </a:solidFill>
            </a:endParaRPr>
          </a:p>
        </p:txBody>
      </p:sp>
      <p:cxnSp>
        <p:nvCxnSpPr>
          <p:cNvPr id="181" name="Google Shape;181;p28"/>
          <p:cNvCxnSpPr>
            <a:cxnSpLocks/>
            <a:stCxn id="180" idx="1"/>
          </p:cNvCxnSpPr>
          <p:nvPr/>
        </p:nvCxnSpPr>
        <p:spPr>
          <a:xfrm flipH="1">
            <a:off x="4814888" y="706000"/>
            <a:ext cx="296762" cy="223800"/>
          </a:xfrm>
          <a:prstGeom prst="straightConnector1">
            <a:avLst/>
          </a:prstGeom>
          <a:noFill/>
          <a:ln w="9525" cap="flat" cmpd="sng">
            <a:solidFill>
              <a:schemeClr val="dk1"/>
            </a:solidFill>
            <a:prstDash val="solid"/>
            <a:round/>
            <a:headEnd type="none" w="med" len="med"/>
            <a:tailEnd type="triangle" w="med" len="med"/>
          </a:ln>
        </p:spPr>
      </p:cxnSp>
      <p:cxnSp>
        <p:nvCxnSpPr>
          <p:cNvPr id="182" name="Google Shape;182;p28"/>
          <p:cNvCxnSpPr>
            <a:cxnSpLocks/>
            <a:stCxn id="180" idx="3"/>
          </p:cNvCxnSpPr>
          <p:nvPr/>
        </p:nvCxnSpPr>
        <p:spPr>
          <a:xfrm>
            <a:off x="6350650" y="706000"/>
            <a:ext cx="638250" cy="223800"/>
          </a:xfrm>
          <a:prstGeom prst="straightConnector1">
            <a:avLst/>
          </a:prstGeom>
          <a:noFill/>
          <a:ln w="9525" cap="flat" cmpd="sng">
            <a:solidFill>
              <a:schemeClr val="dk1"/>
            </a:solidFill>
            <a:prstDash val="solid"/>
            <a:round/>
            <a:headEnd type="none" w="med" len="med"/>
            <a:tailEnd type="triangle" w="med" len="med"/>
          </a:ln>
        </p:spPr>
      </p:cxnSp>
      <p:sp>
        <p:nvSpPr>
          <p:cNvPr id="183" name="Google Shape;183;p28"/>
          <p:cNvSpPr/>
          <p:nvPr/>
        </p:nvSpPr>
        <p:spPr>
          <a:xfrm>
            <a:off x="5203600" y="2936825"/>
            <a:ext cx="1055100" cy="644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900" dirty="0">
                <a:solidFill>
                  <a:schemeClr val="dk1"/>
                </a:solidFill>
              </a:rPr>
              <a:t>n = 8F, 5M for HET+HO </a:t>
            </a:r>
            <a:endParaRPr sz="900" dirty="0">
              <a:solidFill>
                <a:schemeClr val="dk1"/>
              </a:solidFill>
            </a:endParaRPr>
          </a:p>
          <a:p>
            <a:pPr marL="0" lvl="0" indent="0" algn="l" rtl="0">
              <a:spcBef>
                <a:spcPts val="0"/>
              </a:spcBef>
              <a:spcAft>
                <a:spcPts val="0"/>
              </a:spcAft>
              <a:buNone/>
            </a:pPr>
            <a:r>
              <a:rPr lang="en" sz="900" dirty="0">
                <a:solidFill>
                  <a:schemeClr val="dk1"/>
                </a:solidFill>
              </a:rPr>
              <a:t>n = 7F, 10M  for WT + Cre-</a:t>
            </a:r>
            <a:endParaRPr sz="900" dirty="0">
              <a:solidFill>
                <a:schemeClr val="dk1"/>
              </a:solidFill>
            </a:endParaRPr>
          </a:p>
        </p:txBody>
      </p:sp>
      <p:cxnSp>
        <p:nvCxnSpPr>
          <p:cNvPr id="184" name="Google Shape;184;p28"/>
          <p:cNvCxnSpPr>
            <a:stCxn id="183" idx="1"/>
          </p:cNvCxnSpPr>
          <p:nvPr/>
        </p:nvCxnSpPr>
        <p:spPr>
          <a:xfrm flipH="1">
            <a:off x="4659400" y="3259025"/>
            <a:ext cx="544200" cy="102900"/>
          </a:xfrm>
          <a:prstGeom prst="straightConnector1">
            <a:avLst/>
          </a:prstGeom>
          <a:noFill/>
          <a:ln w="9525" cap="flat" cmpd="sng">
            <a:solidFill>
              <a:schemeClr val="dk1"/>
            </a:solidFill>
            <a:prstDash val="solid"/>
            <a:round/>
            <a:headEnd type="none" w="med" len="med"/>
            <a:tailEnd type="triangle" w="med" len="med"/>
          </a:ln>
        </p:spPr>
      </p:cxnSp>
      <p:cxnSp>
        <p:nvCxnSpPr>
          <p:cNvPr id="185" name="Google Shape;185;p28"/>
          <p:cNvCxnSpPr>
            <a:stCxn id="183" idx="3"/>
          </p:cNvCxnSpPr>
          <p:nvPr/>
        </p:nvCxnSpPr>
        <p:spPr>
          <a:xfrm>
            <a:off x="6258700" y="3259025"/>
            <a:ext cx="730200" cy="148800"/>
          </a:xfrm>
          <a:prstGeom prst="straightConnector1">
            <a:avLst/>
          </a:prstGeom>
          <a:noFill/>
          <a:ln w="9525" cap="flat" cmpd="sng">
            <a:solidFill>
              <a:schemeClr val="dk1"/>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9"/>
          <p:cNvSpPr txBox="1">
            <a:spLocks noGrp="1"/>
          </p:cNvSpPr>
          <p:nvPr>
            <p:ph type="title"/>
          </p:nvPr>
        </p:nvSpPr>
        <p:spPr>
          <a:xfrm>
            <a:off x="42600" y="144850"/>
            <a:ext cx="2736900" cy="1122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Baseline ECG Measurements</a:t>
            </a:r>
            <a:endParaRPr/>
          </a:p>
        </p:txBody>
      </p:sp>
      <p:pic>
        <p:nvPicPr>
          <p:cNvPr id="191" name="Google Shape;191;p29"/>
          <p:cNvPicPr preferRelativeResize="0"/>
          <p:nvPr/>
        </p:nvPicPr>
        <p:blipFill rotWithShape="1">
          <a:blip r:embed="rId3">
            <a:alphaModFix/>
          </a:blip>
          <a:srcRect b="7518"/>
          <a:stretch/>
        </p:blipFill>
        <p:spPr>
          <a:xfrm>
            <a:off x="3158275" y="77950"/>
            <a:ext cx="2517950" cy="2360451"/>
          </a:xfrm>
          <a:prstGeom prst="rect">
            <a:avLst/>
          </a:prstGeom>
          <a:noFill/>
          <a:ln>
            <a:noFill/>
          </a:ln>
        </p:spPr>
      </p:pic>
      <p:pic>
        <p:nvPicPr>
          <p:cNvPr id="192" name="Google Shape;192;p29"/>
          <p:cNvPicPr preferRelativeResize="0"/>
          <p:nvPr/>
        </p:nvPicPr>
        <p:blipFill rotWithShape="1">
          <a:blip r:embed="rId4">
            <a:alphaModFix/>
          </a:blip>
          <a:srcRect b="7518"/>
          <a:stretch/>
        </p:blipFill>
        <p:spPr>
          <a:xfrm>
            <a:off x="6112875" y="77950"/>
            <a:ext cx="2552249" cy="2360451"/>
          </a:xfrm>
          <a:prstGeom prst="rect">
            <a:avLst/>
          </a:prstGeom>
          <a:noFill/>
          <a:ln>
            <a:noFill/>
          </a:ln>
        </p:spPr>
      </p:pic>
      <p:pic>
        <p:nvPicPr>
          <p:cNvPr id="193" name="Google Shape;193;p29"/>
          <p:cNvPicPr preferRelativeResize="0"/>
          <p:nvPr/>
        </p:nvPicPr>
        <p:blipFill>
          <a:blip r:embed="rId5">
            <a:alphaModFix/>
          </a:blip>
          <a:stretch>
            <a:fillRect/>
          </a:stretch>
        </p:blipFill>
        <p:spPr>
          <a:xfrm>
            <a:off x="3136775" y="2625550"/>
            <a:ext cx="2517950" cy="2517950"/>
          </a:xfrm>
          <a:prstGeom prst="rect">
            <a:avLst/>
          </a:prstGeom>
          <a:noFill/>
          <a:ln>
            <a:noFill/>
          </a:ln>
        </p:spPr>
      </p:pic>
      <p:pic>
        <p:nvPicPr>
          <p:cNvPr id="194" name="Google Shape;194;p29"/>
          <p:cNvPicPr preferRelativeResize="0"/>
          <p:nvPr/>
        </p:nvPicPr>
        <p:blipFill>
          <a:blip r:embed="rId6">
            <a:alphaModFix/>
          </a:blip>
          <a:stretch>
            <a:fillRect/>
          </a:stretch>
        </p:blipFill>
        <p:spPr>
          <a:xfrm>
            <a:off x="6159250" y="2654775"/>
            <a:ext cx="2517950" cy="2517950"/>
          </a:xfrm>
          <a:prstGeom prst="rect">
            <a:avLst/>
          </a:prstGeom>
          <a:noFill/>
          <a:ln>
            <a:noFill/>
          </a:ln>
        </p:spPr>
      </p:pic>
      <p:pic>
        <p:nvPicPr>
          <p:cNvPr id="195" name="Google Shape;195;p29"/>
          <p:cNvPicPr preferRelativeResize="0"/>
          <p:nvPr/>
        </p:nvPicPr>
        <p:blipFill>
          <a:blip r:embed="rId7">
            <a:alphaModFix/>
          </a:blip>
          <a:stretch>
            <a:fillRect/>
          </a:stretch>
        </p:blipFill>
        <p:spPr>
          <a:xfrm>
            <a:off x="0" y="1650399"/>
            <a:ext cx="2736900" cy="1884350"/>
          </a:xfrm>
          <a:prstGeom prst="rect">
            <a:avLst/>
          </a:prstGeom>
          <a:noFill/>
          <a:ln>
            <a:noFill/>
          </a:ln>
        </p:spPr>
      </p:pic>
      <p:cxnSp>
        <p:nvCxnSpPr>
          <p:cNvPr id="196" name="Google Shape;196;p29"/>
          <p:cNvCxnSpPr/>
          <p:nvPr/>
        </p:nvCxnSpPr>
        <p:spPr>
          <a:xfrm>
            <a:off x="2721638" y="-4650"/>
            <a:ext cx="0" cy="5152800"/>
          </a:xfrm>
          <a:prstGeom prst="straightConnector1">
            <a:avLst/>
          </a:prstGeom>
          <a:noFill/>
          <a:ln w="38100" cap="flat" cmpd="sng">
            <a:solidFill>
              <a:schemeClr val="accent5"/>
            </a:solidFill>
            <a:prstDash val="solid"/>
            <a:round/>
            <a:headEnd type="none" w="med" len="med"/>
            <a:tailEnd type="none"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0"/>
          <p:cNvSpPr txBox="1">
            <a:spLocks noGrp="1"/>
          </p:cNvSpPr>
          <p:nvPr>
            <p:ph type="title"/>
          </p:nvPr>
        </p:nvSpPr>
        <p:spPr>
          <a:xfrm>
            <a:off x="42600" y="144850"/>
            <a:ext cx="2736900" cy="1413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Stress Test ECG Measurements</a:t>
            </a:r>
            <a:endParaRPr/>
          </a:p>
          <a:p>
            <a:pPr marL="0" lvl="0" indent="0" algn="l" rtl="0">
              <a:spcBef>
                <a:spcPts val="0"/>
              </a:spcBef>
              <a:spcAft>
                <a:spcPts val="0"/>
              </a:spcAft>
              <a:buNone/>
            </a:pPr>
            <a:endParaRPr/>
          </a:p>
        </p:txBody>
      </p:sp>
      <p:pic>
        <p:nvPicPr>
          <p:cNvPr id="202" name="Google Shape;202;p30"/>
          <p:cNvPicPr preferRelativeResize="0"/>
          <p:nvPr/>
        </p:nvPicPr>
        <p:blipFill rotWithShape="1">
          <a:blip r:embed="rId3">
            <a:alphaModFix/>
          </a:blip>
          <a:srcRect b="7192"/>
          <a:stretch/>
        </p:blipFill>
        <p:spPr>
          <a:xfrm>
            <a:off x="3104950" y="58675"/>
            <a:ext cx="2571751" cy="2419350"/>
          </a:xfrm>
          <a:prstGeom prst="rect">
            <a:avLst/>
          </a:prstGeom>
          <a:noFill/>
          <a:ln>
            <a:noFill/>
          </a:ln>
        </p:spPr>
      </p:pic>
      <p:pic>
        <p:nvPicPr>
          <p:cNvPr id="203" name="Google Shape;203;p30"/>
          <p:cNvPicPr preferRelativeResize="0"/>
          <p:nvPr/>
        </p:nvPicPr>
        <p:blipFill rotWithShape="1">
          <a:blip r:embed="rId4">
            <a:alphaModFix/>
          </a:blip>
          <a:srcRect b="7910"/>
          <a:stretch/>
        </p:blipFill>
        <p:spPr>
          <a:xfrm>
            <a:off x="6059975" y="48525"/>
            <a:ext cx="2627099" cy="2419350"/>
          </a:xfrm>
          <a:prstGeom prst="rect">
            <a:avLst/>
          </a:prstGeom>
          <a:noFill/>
          <a:ln>
            <a:noFill/>
          </a:ln>
        </p:spPr>
      </p:pic>
      <p:pic>
        <p:nvPicPr>
          <p:cNvPr id="204" name="Google Shape;204;p30"/>
          <p:cNvPicPr preferRelativeResize="0"/>
          <p:nvPr/>
        </p:nvPicPr>
        <p:blipFill>
          <a:blip r:embed="rId5">
            <a:alphaModFix/>
          </a:blip>
          <a:stretch>
            <a:fillRect/>
          </a:stretch>
        </p:blipFill>
        <p:spPr>
          <a:xfrm>
            <a:off x="3147674" y="2704074"/>
            <a:ext cx="2419350" cy="2419350"/>
          </a:xfrm>
          <a:prstGeom prst="rect">
            <a:avLst/>
          </a:prstGeom>
          <a:noFill/>
          <a:ln>
            <a:noFill/>
          </a:ln>
        </p:spPr>
      </p:pic>
      <p:pic>
        <p:nvPicPr>
          <p:cNvPr id="205" name="Google Shape;205;p30"/>
          <p:cNvPicPr preferRelativeResize="0"/>
          <p:nvPr/>
        </p:nvPicPr>
        <p:blipFill>
          <a:blip r:embed="rId6">
            <a:alphaModFix/>
          </a:blip>
          <a:stretch>
            <a:fillRect/>
          </a:stretch>
        </p:blipFill>
        <p:spPr>
          <a:xfrm>
            <a:off x="6115325" y="2571750"/>
            <a:ext cx="2571750" cy="2571750"/>
          </a:xfrm>
          <a:prstGeom prst="rect">
            <a:avLst/>
          </a:prstGeom>
          <a:noFill/>
          <a:ln>
            <a:noFill/>
          </a:ln>
        </p:spPr>
      </p:pic>
      <p:pic>
        <p:nvPicPr>
          <p:cNvPr id="206" name="Google Shape;206;p30"/>
          <p:cNvPicPr preferRelativeResize="0"/>
          <p:nvPr/>
        </p:nvPicPr>
        <p:blipFill>
          <a:blip r:embed="rId7">
            <a:alphaModFix/>
          </a:blip>
          <a:stretch>
            <a:fillRect/>
          </a:stretch>
        </p:blipFill>
        <p:spPr>
          <a:xfrm>
            <a:off x="0" y="1650399"/>
            <a:ext cx="2736900" cy="1884350"/>
          </a:xfrm>
          <a:prstGeom prst="rect">
            <a:avLst/>
          </a:prstGeom>
          <a:noFill/>
          <a:ln>
            <a:noFill/>
          </a:ln>
        </p:spPr>
      </p:pic>
      <p:cxnSp>
        <p:nvCxnSpPr>
          <p:cNvPr id="207" name="Google Shape;207;p30"/>
          <p:cNvCxnSpPr/>
          <p:nvPr/>
        </p:nvCxnSpPr>
        <p:spPr>
          <a:xfrm>
            <a:off x="2721638" y="-4650"/>
            <a:ext cx="0" cy="5152800"/>
          </a:xfrm>
          <a:prstGeom prst="straightConnector1">
            <a:avLst/>
          </a:prstGeom>
          <a:noFill/>
          <a:ln w="38100" cap="flat" cmpd="sng">
            <a:solidFill>
              <a:schemeClr val="accent5"/>
            </a:solidFill>
            <a:prstDash val="solid"/>
            <a:round/>
            <a:headEnd type="none" w="med" len="med"/>
            <a:tailEnd type="non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cxnSp>
        <p:nvCxnSpPr>
          <p:cNvPr id="212" name="Google Shape;212;p31"/>
          <p:cNvCxnSpPr/>
          <p:nvPr/>
        </p:nvCxnSpPr>
        <p:spPr>
          <a:xfrm>
            <a:off x="2721638" y="-4650"/>
            <a:ext cx="0" cy="5152800"/>
          </a:xfrm>
          <a:prstGeom prst="straightConnector1">
            <a:avLst/>
          </a:prstGeom>
          <a:noFill/>
          <a:ln w="38100" cap="flat" cmpd="sng">
            <a:solidFill>
              <a:schemeClr val="accent5"/>
            </a:solidFill>
            <a:prstDash val="solid"/>
            <a:round/>
            <a:headEnd type="none" w="med" len="med"/>
            <a:tailEnd type="none" w="med" len="med"/>
          </a:ln>
        </p:spPr>
      </p:cxnSp>
      <p:sp>
        <p:nvSpPr>
          <p:cNvPr id="213" name="Google Shape;213;p31"/>
          <p:cNvSpPr txBox="1">
            <a:spLocks noGrp="1"/>
          </p:cNvSpPr>
          <p:nvPr>
            <p:ph type="title"/>
          </p:nvPr>
        </p:nvSpPr>
        <p:spPr>
          <a:xfrm>
            <a:off x="42600" y="144850"/>
            <a:ext cx="2736900" cy="112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80"/>
              <a:t>Percent (%) Change</a:t>
            </a:r>
            <a:endParaRPr sz="3680"/>
          </a:p>
        </p:txBody>
      </p:sp>
      <p:pic>
        <p:nvPicPr>
          <p:cNvPr id="214" name="Google Shape;214;p31"/>
          <p:cNvPicPr preferRelativeResize="0"/>
          <p:nvPr/>
        </p:nvPicPr>
        <p:blipFill>
          <a:blip r:embed="rId3">
            <a:alphaModFix/>
          </a:blip>
          <a:stretch>
            <a:fillRect/>
          </a:stretch>
        </p:blipFill>
        <p:spPr>
          <a:xfrm>
            <a:off x="2810150" y="747025"/>
            <a:ext cx="3212500" cy="3347600"/>
          </a:xfrm>
          <a:prstGeom prst="rect">
            <a:avLst/>
          </a:prstGeom>
          <a:noFill/>
          <a:ln>
            <a:noFill/>
          </a:ln>
        </p:spPr>
      </p:pic>
      <p:pic>
        <p:nvPicPr>
          <p:cNvPr id="215" name="Google Shape;215;p31"/>
          <p:cNvPicPr preferRelativeResize="0"/>
          <p:nvPr/>
        </p:nvPicPr>
        <p:blipFill>
          <a:blip r:embed="rId4">
            <a:alphaModFix/>
          </a:blip>
          <a:stretch>
            <a:fillRect/>
          </a:stretch>
        </p:blipFill>
        <p:spPr>
          <a:xfrm>
            <a:off x="6022649" y="831660"/>
            <a:ext cx="3121350" cy="317834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BACKGROUND INFORMATION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2"/>
          <p:cNvSpPr txBox="1">
            <a:spLocks noGrp="1"/>
          </p:cNvSpPr>
          <p:nvPr>
            <p:ph type="title"/>
          </p:nvPr>
        </p:nvSpPr>
        <p:spPr>
          <a:xfrm>
            <a:off x="490250" y="526350"/>
            <a:ext cx="60621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CONCLUSIONS &amp; FUTURE DIRECTIONS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3"/>
          <p:cNvSpPr txBox="1">
            <a:spLocks noGrp="1"/>
          </p:cNvSpPr>
          <p:nvPr>
            <p:ph type="body" idx="4294967295"/>
          </p:nvPr>
        </p:nvSpPr>
        <p:spPr>
          <a:xfrm>
            <a:off x="2491375" y="282450"/>
            <a:ext cx="6519600" cy="4728000"/>
          </a:xfrm>
          <a:prstGeom prst="rect">
            <a:avLst/>
          </a:prstGeom>
        </p:spPr>
        <p:txBody>
          <a:bodyPr spcFirstLastPara="1" wrap="square" lIns="91425" tIns="91425" rIns="91425" bIns="91425" anchor="t" anchorCtr="0">
            <a:normAutofit fontScale="77500" lnSpcReduction="20000"/>
          </a:bodyPr>
          <a:lstStyle/>
          <a:p>
            <a:pPr marL="457200" lvl="0" indent="-364172" algn="l" rtl="0">
              <a:lnSpc>
                <a:spcPct val="100000"/>
              </a:lnSpc>
              <a:spcBef>
                <a:spcPts val="0"/>
              </a:spcBef>
              <a:spcAft>
                <a:spcPts val="0"/>
              </a:spcAft>
              <a:buSzPct val="100000"/>
              <a:buFont typeface="Playfair Display"/>
              <a:buChar char="➢"/>
            </a:pPr>
            <a:r>
              <a:rPr lang="en" sz="3050">
                <a:latin typeface="Playfair Display"/>
                <a:ea typeface="Playfair Display"/>
                <a:cs typeface="Playfair Display"/>
                <a:sym typeface="Playfair Display"/>
              </a:rPr>
              <a:t>Overall, we were able to characterize the electrophysiology and cardiac function of the </a:t>
            </a:r>
            <a:r>
              <a:rPr lang="en" sz="3050" i="1">
                <a:latin typeface="Playfair Display"/>
                <a:ea typeface="Playfair Display"/>
                <a:cs typeface="Playfair Display"/>
                <a:sym typeface="Playfair Display"/>
              </a:rPr>
              <a:t>CAMPER</a:t>
            </a:r>
            <a:r>
              <a:rPr lang="en" sz="3050">
                <a:latin typeface="Playfair Display"/>
                <a:ea typeface="Playfair Display"/>
                <a:cs typeface="Playfair Display"/>
                <a:sym typeface="Playfair Display"/>
              </a:rPr>
              <a:t> mouse heart </a:t>
            </a:r>
            <a:endParaRPr sz="3050">
              <a:latin typeface="Playfair Display"/>
              <a:ea typeface="Playfair Display"/>
              <a:cs typeface="Playfair Display"/>
              <a:sym typeface="Playfair Display"/>
            </a:endParaRPr>
          </a:p>
          <a:p>
            <a:pPr marL="457200" lvl="0" indent="0" algn="l" rtl="0">
              <a:lnSpc>
                <a:spcPct val="100000"/>
              </a:lnSpc>
              <a:spcBef>
                <a:spcPts val="1200"/>
              </a:spcBef>
              <a:spcAft>
                <a:spcPts val="0"/>
              </a:spcAft>
              <a:buNone/>
            </a:pPr>
            <a:endParaRPr sz="3050">
              <a:latin typeface="Playfair Display"/>
              <a:ea typeface="Playfair Display"/>
              <a:cs typeface="Playfair Display"/>
              <a:sym typeface="Playfair Display"/>
            </a:endParaRPr>
          </a:p>
          <a:p>
            <a:pPr marL="457200" lvl="0" indent="-364172" algn="l" rtl="0">
              <a:lnSpc>
                <a:spcPct val="100000"/>
              </a:lnSpc>
              <a:spcBef>
                <a:spcPts val="1200"/>
              </a:spcBef>
              <a:spcAft>
                <a:spcPts val="0"/>
              </a:spcAft>
              <a:buSzPct val="100000"/>
              <a:buFont typeface="Playfair Display"/>
              <a:buChar char="➢"/>
            </a:pPr>
            <a:r>
              <a:rPr lang="en" sz="3050">
                <a:latin typeface="Playfair Display"/>
                <a:ea typeface="Playfair Display"/>
                <a:cs typeface="Playfair Display"/>
                <a:sym typeface="Playfair Display"/>
              </a:rPr>
              <a:t>A baseline cardiac phenotype that is statistically different from that of the Wild-type mouse was not determined</a:t>
            </a:r>
            <a:endParaRPr sz="3050">
              <a:latin typeface="Playfair Display"/>
              <a:ea typeface="Playfair Display"/>
              <a:cs typeface="Playfair Display"/>
              <a:sym typeface="Playfair Display"/>
            </a:endParaRPr>
          </a:p>
          <a:p>
            <a:pPr marL="457200" lvl="0" indent="0" algn="l" rtl="0">
              <a:lnSpc>
                <a:spcPct val="100000"/>
              </a:lnSpc>
              <a:spcBef>
                <a:spcPts val="1200"/>
              </a:spcBef>
              <a:spcAft>
                <a:spcPts val="0"/>
              </a:spcAft>
              <a:buNone/>
            </a:pPr>
            <a:endParaRPr sz="3050">
              <a:latin typeface="Playfair Display"/>
              <a:ea typeface="Playfair Display"/>
              <a:cs typeface="Playfair Display"/>
              <a:sym typeface="Playfair Display"/>
            </a:endParaRPr>
          </a:p>
          <a:p>
            <a:pPr marL="457200" lvl="0" indent="-364172" algn="l" rtl="0">
              <a:lnSpc>
                <a:spcPct val="100000"/>
              </a:lnSpc>
              <a:spcBef>
                <a:spcPts val="1200"/>
              </a:spcBef>
              <a:spcAft>
                <a:spcPts val="0"/>
              </a:spcAft>
              <a:buSzPct val="100000"/>
              <a:buFont typeface="Playfair Display"/>
              <a:buChar char="➢"/>
            </a:pPr>
            <a:r>
              <a:rPr lang="en" sz="3050">
                <a:latin typeface="Playfair Display"/>
                <a:ea typeface="Playfair Display"/>
                <a:cs typeface="Playfair Display"/>
                <a:sym typeface="Playfair Display"/>
              </a:rPr>
              <a:t>The genetically encoded sensor in the </a:t>
            </a:r>
            <a:r>
              <a:rPr lang="en" sz="3050" i="1">
                <a:latin typeface="Playfair Display"/>
                <a:ea typeface="Playfair Display"/>
                <a:cs typeface="Playfair Display"/>
                <a:sym typeface="Playfair Display"/>
              </a:rPr>
              <a:t>CAMPER</a:t>
            </a:r>
            <a:r>
              <a:rPr lang="en" sz="3050">
                <a:latin typeface="Playfair Display"/>
                <a:ea typeface="Playfair Display"/>
                <a:cs typeface="Playfair Display"/>
                <a:sym typeface="Playfair Display"/>
              </a:rPr>
              <a:t> mouse may have little to no impact on cardiac function, and therefore can be used as a mouse model for future cardiac studies</a:t>
            </a:r>
            <a:endParaRPr sz="3050">
              <a:latin typeface="Playfair Display"/>
              <a:ea typeface="Playfair Display"/>
              <a:cs typeface="Playfair Display"/>
              <a:sym typeface="Playfair Display"/>
            </a:endParaRPr>
          </a:p>
          <a:p>
            <a:pPr marL="0" lvl="0" indent="0" algn="l" rtl="0">
              <a:spcBef>
                <a:spcPts val="1200"/>
              </a:spcBef>
              <a:spcAft>
                <a:spcPts val="1200"/>
              </a:spcAft>
              <a:buNone/>
            </a:pPr>
            <a:endParaRPr>
              <a:solidFill>
                <a:schemeClr val="accent6"/>
              </a:solidFill>
              <a:latin typeface="Playfair Display"/>
              <a:ea typeface="Playfair Display"/>
              <a:cs typeface="Playfair Display"/>
              <a:sym typeface="Playfair Display"/>
            </a:endParaRPr>
          </a:p>
        </p:txBody>
      </p:sp>
      <p:pic>
        <p:nvPicPr>
          <p:cNvPr id="226" name="Google Shape;226;p33"/>
          <p:cNvPicPr preferRelativeResize="0"/>
          <p:nvPr/>
        </p:nvPicPr>
        <p:blipFill>
          <a:blip r:embed="rId3">
            <a:alphaModFix/>
          </a:blip>
          <a:stretch>
            <a:fillRect/>
          </a:stretch>
        </p:blipFill>
        <p:spPr>
          <a:xfrm>
            <a:off x="298600" y="1636486"/>
            <a:ext cx="1749575" cy="1870537"/>
          </a:xfrm>
          <a:prstGeom prst="rect">
            <a:avLst/>
          </a:prstGeom>
          <a:noFill/>
          <a:ln>
            <a:noFill/>
          </a:ln>
        </p:spPr>
      </p:pic>
      <p:cxnSp>
        <p:nvCxnSpPr>
          <p:cNvPr id="227" name="Google Shape;227;p33"/>
          <p:cNvCxnSpPr/>
          <p:nvPr/>
        </p:nvCxnSpPr>
        <p:spPr>
          <a:xfrm>
            <a:off x="2309638" y="-4650"/>
            <a:ext cx="0" cy="5152800"/>
          </a:xfrm>
          <a:prstGeom prst="straightConnector1">
            <a:avLst/>
          </a:prstGeom>
          <a:noFill/>
          <a:ln w="38100" cap="flat" cmpd="sng">
            <a:solidFill>
              <a:schemeClr val="accent5"/>
            </a:solidFill>
            <a:prstDash val="solid"/>
            <a:round/>
            <a:headEnd type="none" w="med" len="med"/>
            <a:tailEnd type="none"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4"/>
          <p:cNvSpPr txBox="1">
            <a:spLocks noGrp="1"/>
          </p:cNvSpPr>
          <p:nvPr>
            <p:ph type="title"/>
          </p:nvPr>
        </p:nvSpPr>
        <p:spPr>
          <a:xfrm>
            <a:off x="311700" y="269200"/>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880" dirty="0"/>
              <a:t>Acknowledgements </a:t>
            </a:r>
            <a:endParaRPr sz="3880" dirty="0"/>
          </a:p>
        </p:txBody>
      </p:sp>
      <p:sp>
        <p:nvSpPr>
          <p:cNvPr id="233" name="Google Shape;233;p34"/>
          <p:cNvSpPr txBox="1">
            <a:spLocks noGrp="1"/>
          </p:cNvSpPr>
          <p:nvPr>
            <p:ph type="body" idx="1"/>
          </p:nvPr>
        </p:nvSpPr>
        <p:spPr>
          <a:xfrm>
            <a:off x="311700" y="1462450"/>
            <a:ext cx="8520600" cy="31509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en" sz="2400" dirty="0">
                <a:latin typeface="Playfair Display"/>
                <a:ea typeface="Playfair Display"/>
                <a:cs typeface="Playfair Display"/>
                <a:sym typeface="Playfair Display"/>
              </a:rPr>
              <a:t>Thank you to the </a:t>
            </a:r>
            <a:r>
              <a:rPr lang="en" sz="2400" dirty="0" err="1">
                <a:latin typeface="Playfair Display"/>
                <a:ea typeface="Playfair Display"/>
                <a:cs typeface="Playfair Display"/>
                <a:sym typeface="Playfair Display"/>
              </a:rPr>
              <a:t>Ripplinger</a:t>
            </a:r>
            <a:r>
              <a:rPr lang="en" sz="2400" dirty="0">
                <a:latin typeface="Playfair Display"/>
                <a:ea typeface="Playfair Display"/>
                <a:cs typeface="Playfair Display"/>
                <a:sym typeface="Playfair Display"/>
              </a:rPr>
              <a:t> Lab, especially Dr. Crystal </a:t>
            </a:r>
            <a:r>
              <a:rPr lang="en" sz="2400" dirty="0" err="1">
                <a:latin typeface="Playfair Display"/>
                <a:ea typeface="Playfair Display"/>
                <a:cs typeface="Playfair Display"/>
                <a:sym typeface="Playfair Display"/>
              </a:rPr>
              <a:t>Ripplinger</a:t>
            </a:r>
            <a:r>
              <a:rPr lang="en" sz="2400" dirty="0">
                <a:latin typeface="Playfair Display"/>
                <a:ea typeface="Playfair Display"/>
                <a:cs typeface="Playfair Display"/>
                <a:sym typeface="Playfair Display"/>
              </a:rPr>
              <a:t>, Jessica Caldwell, and Lily Mott for their help throughout this project.</a:t>
            </a:r>
            <a:endParaRPr sz="2400" dirty="0">
              <a:latin typeface="Playfair Display"/>
              <a:ea typeface="Playfair Display"/>
              <a:cs typeface="Playfair Display"/>
              <a:sym typeface="Playfair Display"/>
            </a:endParaRPr>
          </a:p>
          <a:p>
            <a:pPr marL="0" lvl="0" indent="0" algn="l" rtl="0">
              <a:spcBef>
                <a:spcPts val="1200"/>
              </a:spcBef>
              <a:spcAft>
                <a:spcPts val="0"/>
              </a:spcAft>
              <a:buNone/>
            </a:pPr>
            <a:endParaRPr sz="2400" dirty="0">
              <a:latin typeface="Playfair Display"/>
              <a:ea typeface="Playfair Display"/>
              <a:cs typeface="Playfair Display"/>
              <a:sym typeface="Playfair Display"/>
            </a:endParaRPr>
          </a:p>
          <a:p>
            <a:pPr marL="0" lvl="0" indent="0" algn="l" rtl="0">
              <a:spcBef>
                <a:spcPts val="1200"/>
              </a:spcBef>
              <a:spcAft>
                <a:spcPts val="1200"/>
              </a:spcAft>
              <a:buNone/>
            </a:pPr>
            <a:r>
              <a:rPr lang="en" sz="2400" dirty="0">
                <a:latin typeface="Playfair Display"/>
                <a:ea typeface="Playfair Display"/>
                <a:cs typeface="Playfair Display"/>
                <a:sym typeface="Playfair Display"/>
              </a:rPr>
              <a:t>Financial support was provided by the Students Training in Advanced Research (STAR) Program through the NIH T35 OD010956-22 grant as well as the NIH R01 HL111600 Research Grant.</a:t>
            </a:r>
            <a:endParaRPr sz="2400" dirty="0">
              <a:latin typeface="Playfair Display"/>
              <a:ea typeface="Playfair Display"/>
              <a:cs typeface="Playfair Display"/>
              <a:sym typeface="Playfair Display"/>
            </a:endParaRPr>
          </a:p>
        </p:txBody>
      </p:sp>
      <p:pic>
        <p:nvPicPr>
          <p:cNvPr id="234" name="Google Shape;234;p34"/>
          <p:cNvPicPr preferRelativeResize="0"/>
          <p:nvPr/>
        </p:nvPicPr>
        <p:blipFill>
          <a:blip r:embed="rId3">
            <a:alphaModFix/>
          </a:blip>
          <a:stretch>
            <a:fillRect/>
          </a:stretch>
        </p:blipFill>
        <p:spPr>
          <a:xfrm>
            <a:off x="7879900" y="165674"/>
            <a:ext cx="1040900" cy="852050"/>
          </a:xfrm>
          <a:prstGeom prst="rect">
            <a:avLst/>
          </a:prstGeom>
          <a:noFill/>
          <a:ln>
            <a:noFill/>
          </a:ln>
          <a:effectLst>
            <a:outerShdw blurRad="57150" dist="19050" dir="5400000" algn="bl" rotWithShape="0">
              <a:srgbClr val="000000">
                <a:alpha val="51000"/>
              </a:srgbClr>
            </a:outerShdw>
            <a:reflection endPos="40000" dist="38100" dir="5400000" fadeDir="5400012" sy="-100000" algn="bl" rotWithShape="0"/>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5"/>
          <p:cNvSpPr txBox="1">
            <a:spLocks noGrp="1"/>
          </p:cNvSpPr>
          <p:nvPr>
            <p:ph type="title"/>
          </p:nvPr>
        </p:nvSpPr>
        <p:spPr>
          <a:xfrm>
            <a:off x="354750" y="1802550"/>
            <a:ext cx="8434500" cy="15384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209675" y="435400"/>
            <a:ext cx="4045200" cy="714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4280"/>
              <a:t>CYCLIC AMP</a:t>
            </a:r>
            <a:endParaRPr sz="4280"/>
          </a:p>
        </p:txBody>
      </p:sp>
      <p:sp>
        <p:nvSpPr>
          <p:cNvPr id="81" name="Google Shape;81;p15"/>
          <p:cNvSpPr txBox="1">
            <a:spLocks noGrp="1"/>
          </p:cNvSpPr>
          <p:nvPr>
            <p:ph type="subTitle" idx="1"/>
          </p:nvPr>
        </p:nvSpPr>
        <p:spPr>
          <a:xfrm>
            <a:off x="268050" y="1347250"/>
            <a:ext cx="4045200" cy="3697200"/>
          </a:xfrm>
          <a:prstGeom prst="rect">
            <a:avLst/>
          </a:prstGeom>
        </p:spPr>
        <p:txBody>
          <a:bodyPr spcFirstLastPara="1" wrap="square" lIns="91425" tIns="91425" rIns="91425" bIns="91425" anchor="t" anchorCtr="0">
            <a:normAutofit lnSpcReduction="10000"/>
          </a:bodyPr>
          <a:lstStyle/>
          <a:p>
            <a:pPr marL="457200" lvl="0" indent="-368300" algn="l" rtl="0">
              <a:spcBef>
                <a:spcPts val="0"/>
              </a:spcBef>
              <a:spcAft>
                <a:spcPts val="0"/>
              </a:spcAft>
              <a:buClr>
                <a:schemeClr val="dk1"/>
              </a:buClr>
              <a:buSzPts val="2200"/>
              <a:buFont typeface="Playfair Display"/>
              <a:buChar char="➢"/>
            </a:pPr>
            <a:r>
              <a:rPr lang="en" sz="2200">
                <a:solidFill>
                  <a:schemeClr val="dk1"/>
                </a:solidFill>
                <a:latin typeface="Playfair Display"/>
                <a:ea typeface="Playfair Display"/>
                <a:cs typeface="Playfair Display"/>
                <a:sym typeface="Playfair Display"/>
              </a:rPr>
              <a:t>cAMP is an important 2nd messenger for intracellular signaling</a:t>
            </a:r>
            <a:endParaRPr sz="2200">
              <a:solidFill>
                <a:schemeClr val="dk1"/>
              </a:solidFill>
              <a:latin typeface="Playfair Display"/>
              <a:ea typeface="Playfair Display"/>
              <a:cs typeface="Playfair Display"/>
              <a:sym typeface="Playfair Display"/>
            </a:endParaRPr>
          </a:p>
          <a:p>
            <a:pPr marL="457200" lvl="0" indent="0" algn="l" rtl="0">
              <a:spcBef>
                <a:spcPts val="0"/>
              </a:spcBef>
              <a:spcAft>
                <a:spcPts val="0"/>
              </a:spcAft>
              <a:buNone/>
            </a:pPr>
            <a:endParaRPr sz="2200">
              <a:solidFill>
                <a:schemeClr val="dk1"/>
              </a:solidFill>
              <a:latin typeface="Playfair Display"/>
              <a:ea typeface="Playfair Display"/>
              <a:cs typeface="Playfair Display"/>
              <a:sym typeface="Playfair Display"/>
            </a:endParaRPr>
          </a:p>
          <a:p>
            <a:pPr marL="457200" lvl="0" indent="-368300" algn="l" rtl="0">
              <a:spcBef>
                <a:spcPts val="0"/>
              </a:spcBef>
              <a:spcAft>
                <a:spcPts val="0"/>
              </a:spcAft>
              <a:buClr>
                <a:schemeClr val="dk1"/>
              </a:buClr>
              <a:buSzPts val="2200"/>
              <a:buFont typeface="Playfair Display"/>
              <a:buChar char="➢"/>
            </a:pPr>
            <a:r>
              <a:rPr lang="en" sz="2200">
                <a:solidFill>
                  <a:schemeClr val="dk1"/>
                </a:solidFill>
                <a:latin typeface="Playfair Display"/>
                <a:ea typeface="Playfair Display"/>
                <a:cs typeface="Playfair Display"/>
                <a:sym typeface="Playfair Display"/>
              </a:rPr>
              <a:t>In cardiac myocytes, cAMP is involved with both sympathetic and parasympathetic pathways, and is able to control heart rate and contraction of the heart.</a:t>
            </a:r>
            <a:endParaRPr sz="2200">
              <a:solidFill>
                <a:schemeClr val="dk1"/>
              </a:solidFill>
              <a:latin typeface="Playfair Display"/>
              <a:ea typeface="Playfair Display"/>
              <a:cs typeface="Playfair Display"/>
              <a:sym typeface="Playfair Display"/>
            </a:endParaRPr>
          </a:p>
        </p:txBody>
      </p:sp>
      <p:sp>
        <p:nvSpPr>
          <p:cNvPr id="82" name="Google Shape;82;p15"/>
          <p:cNvSpPr/>
          <p:nvPr/>
        </p:nvSpPr>
        <p:spPr>
          <a:xfrm>
            <a:off x="4990675" y="4398950"/>
            <a:ext cx="535800" cy="234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3" name="Google Shape;83;p15"/>
          <p:cNvPicPr preferRelativeResize="0"/>
          <p:nvPr/>
        </p:nvPicPr>
        <p:blipFill rotWithShape="1">
          <a:blip r:embed="rId3">
            <a:alphaModFix/>
          </a:blip>
          <a:srcRect l="1839" t="753" r="1839" b="1370"/>
          <a:stretch/>
        </p:blipFill>
        <p:spPr>
          <a:xfrm>
            <a:off x="4890225" y="0"/>
            <a:ext cx="3969718" cy="5143501"/>
          </a:xfrm>
          <a:prstGeom prst="rect">
            <a:avLst/>
          </a:prstGeom>
          <a:noFill/>
          <a:ln>
            <a:noFill/>
          </a:ln>
        </p:spPr>
      </p:pic>
      <p:sp>
        <p:nvSpPr>
          <p:cNvPr id="84" name="Google Shape;84;p15"/>
          <p:cNvSpPr txBox="1"/>
          <p:nvPr/>
        </p:nvSpPr>
        <p:spPr>
          <a:xfrm>
            <a:off x="4674950" y="4847400"/>
            <a:ext cx="1821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Playfair Display"/>
                <a:ea typeface="Playfair Display"/>
                <a:cs typeface="Playfair Display"/>
                <a:sym typeface="Playfair Display"/>
              </a:rPr>
              <a:t>Courtesy of Jessica Caldwell</a:t>
            </a:r>
            <a:endParaRPr sz="1000">
              <a:latin typeface="Playfair Display"/>
              <a:ea typeface="Playfair Display"/>
              <a:cs typeface="Playfair Display"/>
              <a:sym typeface="Playfair Display"/>
            </a:endParaRPr>
          </a:p>
        </p:txBody>
      </p:sp>
      <p:cxnSp>
        <p:nvCxnSpPr>
          <p:cNvPr id="85" name="Google Shape;85;p15"/>
          <p:cNvCxnSpPr/>
          <p:nvPr/>
        </p:nvCxnSpPr>
        <p:spPr>
          <a:xfrm>
            <a:off x="0" y="1160800"/>
            <a:ext cx="4581300" cy="9000"/>
          </a:xfrm>
          <a:prstGeom prst="straightConnector1">
            <a:avLst/>
          </a:prstGeom>
          <a:noFill/>
          <a:ln w="38100" cap="flat" cmpd="sng">
            <a:solidFill>
              <a:schemeClr val="accent5"/>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txBox="1">
            <a:spLocks noGrp="1"/>
          </p:cNvSpPr>
          <p:nvPr>
            <p:ph type="title"/>
          </p:nvPr>
        </p:nvSpPr>
        <p:spPr>
          <a:xfrm>
            <a:off x="178500" y="264400"/>
            <a:ext cx="4224300" cy="793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400"/>
              <a:t>FRET SENSOR</a:t>
            </a:r>
            <a:endParaRPr sz="4400"/>
          </a:p>
        </p:txBody>
      </p:sp>
      <p:sp>
        <p:nvSpPr>
          <p:cNvPr id="91" name="Google Shape;91;p16"/>
          <p:cNvSpPr txBox="1">
            <a:spLocks noGrp="1"/>
          </p:cNvSpPr>
          <p:nvPr>
            <p:ph type="subTitle" idx="1"/>
          </p:nvPr>
        </p:nvSpPr>
        <p:spPr>
          <a:xfrm>
            <a:off x="357600" y="1272400"/>
            <a:ext cx="4045200" cy="3811200"/>
          </a:xfrm>
          <a:prstGeom prst="rect">
            <a:avLst/>
          </a:prstGeom>
        </p:spPr>
        <p:txBody>
          <a:bodyPr spcFirstLastPara="1" wrap="square" lIns="91425" tIns="91425" rIns="91425" bIns="91425" anchor="t" anchorCtr="0">
            <a:normAutofit/>
          </a:bodyPr>
          <a:lstStyle/>
          <a:p>
            <a:pPr marL="457200" lvl="0" indent="-361950" algn="l" rtl="0">
              <a:spcBef>
                <a:spcPts val="0"/>
              </a:spcBef>
              <a:spcAft>
                <a:spcPts val="0"/>
              </a:spcAft>
              <a:buClr>
                <a:schemeClr val="dk1"/>
              </a:buClr>
              <a:buSzPts val="2100"/>
              <a:buFont typeface="Playfair Display"/>
              <a:buChar char="➢"/>
            </a:pPr>
            <a:r>
              <a:rPr lang="en">
                <a:solidFill>
                  <a:schemeClr val="dk1"/>
                </a:solidFill>
                <a:latin typeface="Playfair Display"/>
                <a:ea typeface="Playfair Display"/>
                <a:cs typeface="Playfair Display"/>
                <a:sym typeface="Playfair Display"/>
              </a:rPr>
              <a:t>cAMP sensor allows for detection of cAMP binding</a:t>
            </a:r>
            <a:endParaRPr>
              <a:solidFill>
                <a:schemeClr val="dk1"/>
              </a:solidFill>
              <a:latin typeface="Playfair Display"/>
              <a:ea typeface="Playfair Display"/>
              <a:cs typeface="Playfair Display"/>
              <a:sym typeface="Playfair Display"/>
            </a:endParaRPr>
          </a:p>
          <a:p>
            <a:pPr marL="457200" lvl="0" indent="0" algn="l" rtl="0">
              <a:spcBef>
                <a:spcPts val="0"/>
              </a:spcBef>
              <a:spcAft>
                <a:spcPts val="0"/>
              </a:spcAft>
              <a:buNone/>
            </a:pPr>
            <a:endParaRPr>
              <a:solidFill>
                <a:schemeClr val="dk1"/>
              </a:solidFill>
              <a:latin typeface="Playfair Display"/>
              <a:ea typeface="Playfair Display"/>
              <a:cs typeface="Playfair Display"/>
              <a:sym typeface="Playfair Display"/>
            </a:endParaRPr>
          </a:p>
          <a:p>
            <a:pPr marL="457200" lvl="0" indent="-361950" algn="l" rtl="0">
              <a:spcBef>
                <a:spcPts val="0"/>
              </a:spcBef>
              <a:spcAft>
                <a:spcPts val="0"/>
              </a:spcAft>
              <a:buClr>
                <a:schemeClr val="dk1"/>
              </a:buClr>
              <a:buSzPts val="2100"/>
              <a:buFont typeface="Playfair Display"/>
              <a:buChar char="➢"/>
            </a:pPr>
            <a:r>
              <a:rPr lang="en">
                <a:solidFill>
                  <a:schemeClr val="dk1"/>
                </a:solidFill>
                <a:latin typeface="Playfair Display"/>
                <a:ea typeface="Playfair Display"/>
                <a:cs typeface="Playfair Display"/>
                <a:sym typeface="Playfair Display"/>
              </a:rPr>
              <a:t>CFP represents the donor and YFP represents the acceptor</a:t>
            </a:r>
            <a:endParaRPr>
              <a:solidFill>
                <a:schemeClr val="dk1"/>
              </a:solidFill>
              <a:latin typeface="Playfair Display"/>
              <a:ea typeface="Playfair Display"/>
              <a:cs typeface="Playfair Display"/>
              <a:sym typeface="Playfair Display"/>
            </a:endParaRPr>
          </a:p>
          <a:p>
            <a:pPr marL="457200" lvl="0" indent="0" algn="l" rtl="0">
              <a:spcBef>
                <a:spcPts val="0"/>
              </a:spcBef>
              <a:spcAft>
                <a:spcPts val="0"/>
              </a:spcAft>
              <a:buNone/>
            </a:pPr>
            <a:endParaRPr>
              <a:solidFill>
                <a:schemeClr val="dk1"/>
              </a:solidFill>
              <a:latin typeface="Playfair Display"/>
              <a:ea typeface="Playfair Display"/>
              <a:cs typeface="Playfair Display"/>
              <a:sym typeface="Playfair Display"/>
            </a:endParaRPr>
          </a:p>
          <a:p>
            <a:pPr marL="457200" lvl="0" indent="-361950" algn="l" rtl="0">
              <a:spcBef>
                <a:spcPts val="0"/>
              </a:spcBef>
              <a:spcAft>
                <a:spcPts val="0"/>
              </a:spcAft>
              <a:buClr>
                <a:schemeClr val="dk1"/>
              </a:buClr>
              <a:buSzPts val="2100"/>
              <a:buFont typeface="Playfair Display"/>
              <a:buChar char="➢"/>
            </a:pPr>
            <a:r>
              <a:rPr lang="en">
                <a:solidFill>
                  <a:schemeClr val="dk1"/>
                </a:solidFill>
                <a:latin typeface="Playfair Display"/>
                <a:ea typeface="Playfair Display"/>
                <a:cs typeface="Playfair Display"/>
                <a:sym typeface="Playfair Display"/>
              </a:rPr>
              <a:t>Epac is the binding domain for cAMP</a:t>
            </a:r>
            <a:endParaRPr>
              <a:solidFill>
                <a:schemeClr val="dk1"/>
              </a:solidFill>
              <a:latin typeface="Playfair Display"/>
              <a:ea typeface="Playfair Display"/>
              <a:cs typeface="Playfair Display"/>
              <a:sym typeface="Playfair Display"/>
            </a:endParaRPr>
          </a:p>
          <a:p>
            <a:pPr marL="457200" lvl="0" indent="0" algn="l" rtl="0">
              <a:spcBef>
                <a:spcPts val="0"/>
              </a:spcBef>
              <a:spcAft>
                <a:spcPts val="0"/>
              </a:spcAft>
              <a:buNone/>
            </a:pPr>
            <a:endParaRPr>
              <a:latin typeface="Playfair Display"/>
              <a:ea typeface="Playfair Display"/>
              <a:cs typeface="Playfair Display"/>
              <a:sym typeface="Playfair Display"/>
            </a:endParaRPr>
          </a:p>
        </p:txBody>
      </p:sp>
      <p:pic>
        <p:nvPicPr>
          <p:cNvPr id="92" name="Google Shape;92;p16"/>
          <p:cNvPicPr preferRelativeResize="0"/>
          <p:nvPr/>
        </p:nvPicPr>
        <p:blipFill>
          <a:blip r:embed="rId3">
            <a:alphaModFix/>
          </a:blip>
          <a:stretch>
            <a:fillRect/>
          </a:stretch>
        </p:blipFill>
        <p:spPr>
          <a:xfrm>
            <a:off x="4767375" y="106425"/>
            <a:ext cx="4224224" cy="1996600"/>
          </a:xfrm>
          <a:prstGeom prst="rect">
            <a:avLst/>
          </a:prstGeom>
          <a:noFill/>
          <a:ln>
            <a:noFill/>
          </a:ln>
        </p:spPr>
      </p:pic>
      <p:pic>
        <p:nvPicPr>
          <p:cNvPr id="93" name="Google Shape;93;p16"/>
          <p:cNvPicPr preferRelativeResize="0"/>
          <p:nvPr/>
        </p:nvPicPr>
        <p:blipFill>
          <a:blip r:embed="rId4">
            <a:alphaModFix/>
          </a:blip>
          <a:stretch>
            <a:fillRect/>
          </a:stretch>
        </p:blipFill>
        <p:spPr>
          <a:xfrm>
            <a:off x="4767375" y="2103025"/>
            <a:ext cx="4224224" cy="2701776"/>
          </a:xfrm>
          <a:prstGeom prst="rect">
            <a:avLst/>
          </a:prstGeom>
          <a:noFill/>
          <a:ln>
            <a:noFill/>
          </a:ln>
        </p:spPr>
      </p:pic>
      <p:sp>
        <p:nvSpPr>
          <p:cNvPr id="94" name="Google Shape;94;p16"/>
          <p:cNvSpPr txBox="1"/>
          <p:nvPr/>
        </p:nvSpPr>
        <p:spPr>
          <a:xfrm>
            <a:off x="4674950" y="4804800"/>
            <a:ext cx="1821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Playfair Display"/>
                <a:ea typeface="Playfair Display"/>
                <a:cs typeface="Playfair Display"/>
                <a:sym typeface="Playfair Display"/>
              </a:rPr>
              <a:t>Courtesy of Jessica Caldwell</a:t>
            </a:r>
            <a:endParaRPr sz="1000">
              <a:latin typeface="Playfair Display"/>
              <a:ea typeface="Playfair Display"/>
              <a:cs typeface="Playfair Display"/>
              <a:sym typeface="Playfair Display"/>
            </a:endParaRPr>
          </a:p>
        </p:txBody>
      </p:sp>
      <p:cxnSp>
        <p:nvCxnSpPr>
          <p:cNvPr id="95" name="Google Shape;95;p16"/>
          <p:cNvCxnSpPr/>
          <p:nvPr/>
        </p:nvCxnSpPr>
        <p:spPr>
          <a:xfrm>
            <a:off x="0" y="1160800"/>
            <a:ext cx="4581300" cy="9000"/>
          </a:xfrm>
          <a:prstGeom prst="straightConnector1">
            <a:avLst/>
          </a:prstGeom>
          <a:noFill/>
          <a:ln w="38100" cap="flat" cmpd="sng">
            <a:solidFill>
              <a:schemeClr val="accent5"/>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7"/>
          <p:cNvSpPr txBox="1">
            <a:spLocks noGrp="1"/>
          </p:cNvSpPr>
          <p:nvPr>
            <p:ph type="title"/>
          </p:nvPr>
        </p:nvSpPr>
        <p:spPr>
          <a:xfrm>
            <a:off x="2100" y="314000"/>
            <a:ext cx="4572000" cy="837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4000" i="1"/>
              <a:t>CAMPER </a:t>
            </a:r>
            <a:r>
              <a:rPr lang="en" sz="4000"/>
              <a:t>MOUSE</a:t>
            </a:r>
            <a:endParaRPr sz="4000"/>
          </a:p>
        </p:txBody>
      </p:sp>
      <p:sp>
        <p:nvSpPr>
          <p:cNvPr id="101" name="Google Shape;101;p17"/>
          <p:cNvSpPr txBox="1">
            <a:spLocks noGrp="1"/>
          </p:cNvSpPr>
          <p:nvPr>
            <p:ph type="subTitle" idx="1"/>
          </p:nvPr>
        </p:nvSpPr>
        <p:spPr>
          <a:xfrm>
            <a:off x="268050" y="1290275"/>
            <a:ext cx="4045200" cy="3687000"/>
          </a:xfrm>
          <a:prstGeom prst="rect">
            <a:avLst/>
          </a:prstGeom>
        </p:spPr>
        <p:txBody>
          <a:bodyPr spcFirstLastPara="1" wrap="square" lIns="91425" tIns="91425" rIns="91425" bIns="91425" anchor="t" anchorCtr="0">
            <a:normAutofit fontScale="92500" lnSpcReduction="10000"/>
          </a:bodyPr>
          <a:lstStyle/>
          <a:p>
            <a:pPr marL="457200" lvl="0" indent="-351948" algn="l" rtl="0">
              <a:spcBef>
                <a:spcPts val="0"/>
              </a:spcBef>
              <a:spcAft>
                <a:spcPts val="0"/>
              </a:spcAft>
              <a:buClr>
                <a:schemeClr val="dk1"/>
              </a:buClr>
              <a:buSzPct val="100000"/>
              <a:buFont typeface="Playfair Display"/>
              <a:buChar char="➢"/>
            </a:pPr>
            <a:r>
              <a:rPr lang="en">
                <a:solidFill>
                  <a:schemeClr val="dk1"/>
                </a:solidFill>
                <a:latin typeface="Playfair Display"/>
                <a:ea typeface="Playfair Display"/>
                <a:cs typeface="Playfair Display"/>
                <a:sym typeface="Playfair Display"/>
              </a:rPr>
              <a:t>Previous mouse line made with genetically encoded TEpacVV gene (</a:t>
            </a:r>
            <a:r>
              <a:rPr lang="en" i="1">
                <a:solidFill>
                  <a:schemeClr val="dk1"/>
                </a:solidFill>
                <a:latin typeface="Playfair Display"/>
                <a:ea typeface="Playfair Display"/>
                <a:cs typeface="Playfair Display"/>
                <a:sym typeface="Playfair Display"/>
              </a:rPr>
              <a:t>CAMPER</a:t>
            </a:r>
            <a:r>
              <a:rPr lang="en">
                <a:solidFill>
                  <a:schemeClr val="dk1"/>
                </a:solidFill>
                <a:latin typeface="Playfair Display"/>
                <a:ea typeface="Playfair Display"/>
                <a:cs typeface="Playfair Display"/>
                <a:sym typeface="Playfair Display"/>
              </a:rPr>
              <a:t> sensor), preceded by a l</a:t>
            </a:r>
            <a:r>
              <a:rPr lang="en" i="1">
                <a:solidFill>
                  <a:schemeClr val="dk1"/>
                </a:solidFill>
                <a:latin typeface="Playfair Display"/>
                <a:ea typeface="Playfair Display"/>
                <a:cs typeface="Playfair Display"/>
                <a:sym typeface="Playfair Display"/>
              </a:rPr>
              <a:t>oxp-Stop-loxp</a:t>
            </a:r>
            <a:r>
              <a:rPr lang="en">
                <a:solidFill>
                  <a:schemeClr val="dk1"/>
                </a:solidFill>
                <a:latin typeface="Playfair Display"/>
                <a:ea typeface="Playfair Display"/>
                <a:cs typeface="Playfair Display"/>
                <a:sym typeface="Playfair Display"/>
              </a:rPr>
              <a:t> cassette</a:t>
            </a:r>
            <a:endParaRPr>
              <a:solidFill>
                <a:schemeClr val="dk1"/>
              </a:solidFill>
              <a:latin typeface="Playfair Display"/>
              <a:ea typeface="Playfair Display"/>
              <a:cs typeface="Playfair Display"/>
              <a:sym typeface="Playfair Display"/>
            </a:endParaRPr>
          </a:p>
          <a:p>
            <a:pPr marL="457200" lvl="0" indent="0" algn="l" rtl="0">
              <a:spcBef>
                <a:spcPts val="0"/>
              </a:spcBef>
              <a:spcAft>
                <a:spcPts val="0"/>
              </a:spcAft>
              <a:buNone/>
            </a:pPr>
            <a:endParaRPr>
              <a:solidFill>
                <a:schemeClr val="dk1"/>
              </a:solidFill>
              <a:latin typeface="Playfair Display"/>
              <a:ea typeface="Playfair Display"/>
              <a:cs typeface="Playfair Display"/>
              <a:sym typeface="Playfair Display"/>
            </a:endParaRPr>
          </a:p>
          <a:p>
            <a:pPr marL="457200" lvl="0" indent="-351948" algn="l" rtl="0">
              <a:spcBef>
                <a:spcPts val="0"/>
              </a:spcBef>
              <a:spcAft>
                <a:spcPts val="0"/>
              </a:spcAft>
              <a:buClr>
                <a:schemeClr val="dk1"/>
              </a:buClr>
              <a:buSzPct val="100000"/>
              <a:buFont typeface="Playfair Display"/>
              <a:buChar char="➢"/>
            </a:pPr>
            <a:r>
              <a:rPr lang="en">
                <a:solidFill>
                  <a:schemeClr val="dk1"/>
                </a:solidFill>
                <a:latin typeface="Playfair Display"/>
                <a:ea typeface="Playfair Display"/>
                <a:cs typeface="Playfair Display"/>
                <a:sym typeface="Playfair Display"/>
              </a:rPr>
              <a:t>In order to express the sensor, the </a:t>
            </a:r>
            <a:r>
              <a:rPr lang="en" i="1">
                <a:solidFill>
                  <a:schemeClr val="dk1"/>
                </a:solidFill>
                <a:latin typeface="Playfair Display"/>
                <a:ea typeface="Playfair Display"/>
                <a:cs typeface="Playfair Display"/>
                <a:sym typeface="Playfair Display"/>
              </a:rPr>
              <a:t>CAMPER</a:t>
            </a:r>
            <a:r>
              <a:rPr lang="en">
                <a:solidFill>
                  <a:schemeClr val="dk1"/>
                </a:solidFill>
                <a:latin typeface="Playfair Display"/>
                <a:ea typeface="Playfair Display"/>
                <a:cs typeface="Playfair Display"/>
                <a:sym typeface="Playfair Display"/>
              </a:rPr>
              <a:t> mouse is crossed with an ɑMHC CRE mouse</a:t>
            </a:r>
            <a:endParaRPr>
              <a:solidFill>
                <a:schemeClr val="dk1"/>
              </a:solidFill>
              <a:latin typeface="Playfair Display"/>
              <a:ea typeface="Playfair Display"/>
              <a:cs typeface="Playfair Display"/>
              <a:sym typeface="Playfair Display"/>
            </a:endParaRPr>
          </a:p>
          <a:p>
            <a:pPr marL="457200" lvl="0" indent="0" algn="l" rtl="0">
              <a:spcBef>
                <a:spcPts val="0"/>
              </a:spcBef>
              <a:spcAft>
                <a:spcPts val="0"/>
              </a:spcAft>
              <a:buNone/>
            </a:pPr>
            <a:endParaRPr>
              <a:solidFill>
                <a:schemeClr val="dk1"/>
              </a:solidFill>
              <a:latin typeface="Playfair Display"/>
              <a:ea typeface="Playfair Display"/>
              <a:cs typeface="Playfair Display"/>
              <a:sym typeface="Playfair Display"/>
            </a:endParaRPr>
          </a:p>
          <a:p>
            <a:pPr marL="457200" lvl="0" indent="-351948" algn="l" rtl="0">
              <a:spcBef>
                <a:spcPts val="0"/>
              </a:spcBef>
              <a:spcAft>
                <a:spcPts val="0"/>
              </a:spcAft>
              <a:buClr>
                <a:schemeClr val="dk1"/>
              </a:buClr>
              <a:buSzPct val="100000"/>
              <a:buFont typeface="Playfair Display"/>
              <a:buChar char="➢"/>
            </a:pPr>
            <a:r>
              <a:rPr lang="en">
                <a:solidFill>
                  <a:schemeClr val="dk1"/>
                </a:solidFill>
                <a:latin typeface="Playfair Display"/>
                <a:ea typeface="Playfair Display"/>
                <a:cs typeface="Playfair Display"/>
                <a:sym typeface="Playfair Display"/>
              </a:rPr>
              <a:t>A cardiac-specific </a:t>
            </a:r>
            <a:r>
              <a:rPr lang="en" i="1">
                <a:solidFill>
                  <a:schemeClr val="dk1"/>
                </a:solidFill>
                <a:latin typeface="Playfair Display"/>
                <a:ea typeface="Playfair Display"/>
                <a:cs typeface="Playfair Display"/>
                <a:sym typeface="Playfair Display"/>
              </a:rPr>
              <a:t>CAMPER </a:t>
            </a:r>
            <a:r>
              <a:rPr lang="en">
                <a:solidFill>
                  <a:schemeClr val="dk1"/>
                </a:solidFill>
                <a:latin typeface="Playfair Display"/>
                <a:ea typeface="Playfair Display"/>
                <a:cs typeface="Playfair Display"/>
                <a:sym typeface="Playfair Display"/>
              </a:rPr>
              <a:t>mouse is CRE (+), allowing the expression of the sensor</a:t>
            </a:r>
            <a:endParaRPr>
              <a:solidFill>
                <a:schemeClr val="dk1"/>
              </a:solidFill>
              <a:latin typeface="Playfair Display"/>
              <a:ea typeface="Playfair Display"/>
              <a:cs typeface="Playfair Display"/>
              <a:sym typeface="Playfair Display"/>
            </a:endParaRPr>
          </a:p>
        </p:txBody>
      </p:sp>
      <p:pic>
        <p:nvPicPr>
          <p:cNvPr id="102" name="Google Shape;102;p17"/>
          <p:cNvPicPr preferRelativeResize="0"/>
          <p:nvPr/>
        </p:nvPicPr>
        <p:blipFill>
          <a:blip r:embed="rId3">
            <a:alphaModFix/>
          </a:blip>
          <a:stretch>
            <a:fillRect/>
          </a:stretch>
        </p:blipFill>
        <p:spPr>
          <a:xfrm>
            <a:off x="4646625" y="1151600"/>
            <a:ext cx="4441549" cy="3372001"/>
          </a:xfrm>
          <a:prstGeom prst="rect">
            <a:avLst/>
          </a:prstGeom>
          <a:noFill/>
          <a:ln>
            <a:noFill/>
          </a:ln>
        </p:spPr>
      </p:pic>
      <p:sp>
        <p:nvSpPr>
          <p:cNvPr id="103" name="Google Shape;103;p17"/>
          <p:cNvSpPr txBox="1"/>
          <p:nvPr/>
        </p:nvSpPr>
        <p:spPr>
          <a:xfrm>
            <a:off x="4674950" y="4804800"/>
            <a:ext cx="1821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Playfair Display"/>
                <a:ea typeface="Playfair Display"/>
                <a:cs typeface="Playfair Display"/>
                <a:sym typeface="Playfair Display"/>
              </a:rPr>
              <a:t>Courtesy of Jessica Caldwell</a:t>
            </a:r>
            <a:endParaRPr sz="1000">
              <a:latin typeface="Playfair Display"/>
              <a:ea typeface="Playfair Display"/>
              <a:cs typeface="Playfair Display"/>
              <a:sym typeface="Playfair Display"/>
            </a:endParaRPr>
          </a:p>
        </p:txBody>
      </p:sp>
      <p:cxnSp>
        <p:nvCxnSpPr>
          <p:cNvPr id="104" name="Google Shape;104;p17"/>
          <p:cNvCxnSpPr/>
          <p:nvPr/>
        </p:nvCxnSpPr>
        <p:spPr>
          <a:xfrm>
            <a:off x="0" y="1160800"/>
            <a:ext cx="4581300" cy="9000"/>
          </a:xfrm>
          <a:prstGeom prst="straightConnector1">
            <a:avLst/>
          </a:prstGeom>
          <a:noFill/>
          <a:ln w="38100" cap="flat" cmpd="sng">
            <a:solidFill>
              <a:schemeClr val="accent5"/>
            </a:solidFill>
            <a:prstDash val="solid"/>
            <a:round/>
            <a:headEnd type="none" w="med" len="med"/>
            <a:tailEnd type="non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311700" y="244600"/>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4600"/>
              <a:t>HYPOTHESIS</a:t>
            </a:r>
            <a:endParaRPr sz="4600"/>
          </a:p>
        </p:txBody>
      </p:sp>
      <p:sp>
        <p:nvSpPr>
          <p:cNvPr id="110" name="Google Shape;110;p18"/>
          <p:cNvSpPr txBox="1">
            <a:spLocks noGrp="1"/>
          </p:cNvSpPr>
          <p:nvPr>
            <p:ph type="body" idx="1"/>
          </p:nvPr>
        </p:nvSpPr>
        <p:spPr>
          <a:xfrm>
            <a:off x="311700" y="1720200"/>
            <a:ext cx="8520600" cy="19746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3800">
                <a:latin typeface="Playfair Display"/>
                <a:ea typeface="Playfair Display"/>
                <a:cs typeface="Playfair Display"/>
                <a:sym typeface="Playfair Display"/>
              </a:rPr>
              <a:t>The buffering of cytosolic cAMP may cause a baseline cardiac phenotype within the </a:t>
            </a:r>
            <a:r>
              <a:rPr lang="en" sz="3800" i="1">
                <a:latin typeface="Playfair Display"/>
                <a:ea typeface="Playfair Display"/>
                <a:cs typeface="Playfair Display"/>
                <a:sym typeface="Playfair Display"/>
              </a:rPr>
              <a:t>CAMPER</a:t>
            </a:r>
            <a:r>
              <a:rPr lang="en" sz="3800">
                <a:latin typeface="Playfair Display"/>
                <a:ea typeface="Playfair Display"/>
                <a:cs typeface="Playfair Display"/>
                <a:sym typeface="Playfair Display"/>
              </a:rPr>
              <a:t> mouse lin</a:t>
            </a:r>
            <a:r>
              <a:rPr lang="en" sz="3500">
                <a:latin typeface="Playfair Display"/>
                <a:ea typeface="Playfair Display"/>
                <a:cs typeface="Playfair Display"/>
                <a:sym typeface="Playfair Display"/>
              </a:rPr>
              <a:t>e.</a:t>
            </a:r>
            <a:r>
              <a:rPr lang="en" sz="3500">
                <a:solidFill>
                  <a:schemeClr val="accent6"/>
                </a:solidFill>
                <a:latin typeface="Playfair Display"/>
                <a:ea typeface="Playfair Display"/>
                <a:cs typeface="Playfair Display"/>
                <a:sym typeface="Playfair Display"/>
              </a:rPr>
              <a:t> </a:t>
            </a:r>
            <a:endParaRPr sz="3500">
              <a:solidFill>
                <a:schemeClr val="accent6"/>
              </a:solidFill>
              <a:latin typeface="Playfair Display"/>
              <a:ea typeface="Playfair Display"/>
              <a:cs typeface="Playfair Display"/>
              <a:sym typeface="Playfair Displa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9"/>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5000"/>
              <a:t>METHODS</a:t>
            </a:r>
            <a:endParaRPr sz="5000"/>
          </a:p>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0"/>
          <p:cNvSpPr txBox="1">
            <a:spLocks noGrp="1"/>
          </p:cNvSpPr>
          <p:nvPr>
            <p:ph type="title"/>
          </p:nvPr>
        </p:nvSpPr>
        <p:spPr>
          <a:xfrm>
            <a:off x="311700" y="207500"/>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4500"/>
              <a:t>Study Design</a:t>
            </a:r>
            <a:endParaRPr sz="4500"/>
          </a:p>
        </p:txBody>
      </p:sp>
      <p:sp>
        <p:nvSpPr>
          <p:cNvPr id="121" name="Google Shape;121;p20"/>
          <p:cNvSpPr txBox="1">
            <a:spLocks noGrp="1"/>
          </p:cNvSpPr>
          <p:nvPr>
            <p:ph type="body" idx="1"/>
          </p:nvPr>
        </p:nvSpPr>
        <p:spPr>
          <a:xfrm>
            <a:off x="444800" y="1283825"/>
            <a:ext cx="8520600" cy="3528300"/>
          </a:xfrm>
          <a:prstGeom prst="rect">
            <a:avLst/>
          </a:prstGeom>
        </p:spPr>
        <p:txBody>
          <a:bodyPr spcFirstLastPara="1" wrap="square" lIns="91425" tIns="91425" rIns="91425" bIns="91425" anchor="t" anchorCtr="0">
            <a:noAutofit/>
          </a:bodyPr>
          <a:lstStyle/>
          <a:p>
            <a:pPr marL="457200" lvl="0" indent="-393700" algn="l" rtl="0">
              <a:spcBef>
                <a:spcPts val="0"/>
              </a:spcBef>
              <a:spcAft>
                <a:spcPts val="0"/>
              </a:spcAft>
              <a:buSzPts val="2600"/>
              <a:buFont typeface="Playfair Display"/>
              <a:buChar char="➢"/>
            </a:pPr>
            <a:r>
              <a:rPr lang="en" sz="2600">
                <a:latin typeface="Playfair Display"/>
                <a:ea typeface="Playfair Display"/>
                <a:cs typeface="Playfair Display"/>
                <a:sym typeface="Playfair Display"/>
              </a:rPr>
              <a:t>4 Treatment groups established:</a:t>
            </a:r>
            <a:endParaRPr sz="2600">
              <a:latin typeface="Playfair Display"/>
              <a:ea typeface="Playfair Display"/>
              <a:cs typeface="Playfair Display"/>
              <a:sym typeface="Playfair Display"/>
            </a:endParaRPr>
          </a:p>
          <a:p>
            <a:pPr marL="914400" lvl="1" indent="-355600" algn="l" rtl="0">
              <a:spcBef>
                <a:spcPts val="0"/>
              </a:spcBef>
              <a:spcAft>
                <a:spcPts val="0"/>
              </a:spcAft>
              <a:buSzPts val="2000"/>
              <a:buFont typeface="Playfair Display"/>
              <a:buChar char="○"/>
            </a:pPr>
            <a:r>
              <a:rPr lang="en" sz="2000">
                <a:latin typeface="Playfair Display"/>
                <a:ea typeface="Playfair Display"/>
                <a:cs typeface="Playfair Display"/>
                <a:sym typeface="Playfair Display"/>
              </a:rPr>
              <a:t>Wild-Type</a:t>
            </a:r>
            <a:endParaRPr sz="2000">
              <a:latin typeface="Playfair Display"/>
              <a:ea typeface="Playfair Display"/>
              <a:cs typeface="Playfair Display"/>
              <a:sym typeface="Playfair Display"/>
            </a:endParaRPr>
          </a:p>
          <a:p>
            <a:pPr marL="914400" lvl="1" indent="-355600" algn="l" rtl="0">
              <a:spcBef>
                <a:spcPts val="0"/>
              </a:spcBef>
              <a:spcAft>
                <a:spcPts val="0"/>
              </a:spcAft>
              <a:buSzPts val="2000"/>
              <a:buFont typeface="Playfair Display"/>
              <a:buChar char="○"/>
            </a:pPr>
            <a:r>
              <a:rPr lang="en" sz="2000">
                <a:latin typeface="Playfair Display"/>
                <a:ea typeface="Playfair Display"/>
                <a:cs typeface="Playfair Display"/>
                <a:sym typeface="Playfair Display"/>
              </a:rPr>
              <a:t>Cre (-) </a:t>
            </a:r>
            <a:endParaRPr sz="2000">
              <a:latin typeface="Playfair Display"/>
              <a:ea typeface="Playfair Display"/>
              <a:cs typeface="Playfair Display"/>
              <a:sym typeface="Playfair Display"/>
            </a:endParaRPr>
          </a:p>
          <a:p>
            <a:pPr marL="914400" lvl="1" indent="-355600" algn="l" rtl="0">
              <a:spcBef>
                <a:spcPts val="0"/>
              </a:spcBef>
              <a:spcAft>
                <a:spcPts val="0"/>
              </a:spcAft>
              <a:buSzPts val="2000"/>
              <a:buFont typeface="Playfair Display"/>
              <a:buChar char="○"/>
            </a:pPr>
            <a:r>
              <a:rPr lang="en" sz="2000">
                <a:latin typeface="Playfair Display"/>
                <a:ea typeface="Playfair Display"/>
                <a:cs typeface="Playfair Display"/>
                <a:sym typeface="Playfair Display"/>
              </a:rPr>
              <a:t>Heterozygous </a:t>
            </a:r>
            <a:r>
              <a:rPr lang="en" sz="2000" i="1">
                <a:latin typeface="Playfair Display"/>
                <a:ea typeface="Playfair Display"/>
                <a:cs typeface="Playfair Display"/>
                <a:sym typeface="Playfair Display"/>
              </a:rPr>
              <a:t>CAMPER</a:t>
            </a:r>
            <a:r>
              <a:rPr lang="en" sz="2000" baseline="30000">
                <a:latin typeface="Playfair Display"/>
                <a:ea typeface="Playfair Display"/>
                <a:cs typeface="Playfair Display"/>
                <a:sym typeface="Playfair Display"/>
              </a:rPr>
              <a:t>(+/-)</a:t>
            </a:r>
            <a:r>
              <a:rPr lang="en" sz="2000" i="1">
                <a:latin typeface="Playfair Display"/>
                <a:ea typeface="Playfair Display"/>
                <a:cs typeface="Playfair Display"/>
                <a:sym typeface="Playfair Display"/>
              </a:rPr>
              <a:t> </a:t>
            </a:r>
            <a:r>
              <a:rPr lang="en" sz="2000">
                <a:latin typeface="Playfair Display"/>
                <a:ea typeface="Playfair Display"/>
                <a:cs typeface="Playfair Display"/>
                <a:sym typeface="Playfair Display"/>
              </a:rPr>
              <a:t>Cre (+)</a:t>
            </a:r>
            <a:endParaRPr sz="2000">
              <a:latin typeface="Playfair Display"/>
              <a:ea typeface="Playfair Display"/>
              <a:cs typeface="Playfair Display"/>
              <a:sym typeface="Playfair Display"/>
            </a:endParaRPr>
          </a:p>
          <a:p>
            <a:pPr marL="914400" lvl="1" indent="-355600" algn="l" rtl="0">
              <a:spcBef>
                <a:spcPts val="0"/>
              </a:spcBef>
              <a:spcAft>
                <a:spcPts val="0"/>
              </a:spcAft>
              <a:buSzPts val="2000"/>
              <a:buFont typeface="Playfair Display"/>
              <a:buChar char="○"/>
            </a:pPr>
            <a:r>
              <a:rPr lang="en" sz="2000">
                <a:latin typeface="Playfair Display"/>
                <a:ea typeface="Playfair Display"/>
                <a:cs typeface="Playfair Display"/>
                <a:sym typeface="Playfair Display"/>
              </a:rPr>
              <a:t>Homozygous </a:t>
            </a:r>
            <a:r>
              <a:rPr lang="en" sz="2000" i="1">
                <a:latin typeface="Playfair Display"/>
                <a:ea typeface="Playfair Display"/>
                <a:cs typeface="Playfair Display"/>
                <a:sym typeface="Playfair Display"/>
              </a:rPr>
              <a:t>CAMPER</a:t>
            </a:r>
            <a:r>
              <a:rPr lang="en" sz="2000" baseline="30000">
                <a:latin typeface="Playfair Display"/>
                <a:ea typeface="Playfair Display"/>
                <a:cs typeface="Playfair Display"/>
                <a:sym typeface="Playfair Display"/>
              </a:rPr>
              <a:t>(+/+)</a:t>
            </a:r>
            <a:r>
              <a:rPr lang="en" sz="2000">
                <a:latin typeface="Playfair Display"/>
                <a:ea typeface="Playfair Display"/>
                <a:cs typeface="Playfair Display"/>
                <a:sym typeface="Playfair Display"/>
              </a:rPr>
              <a:t> Cre (+)</a:t>
            </a:r>
            <a:endParaRPr sz="2000">
              <a:latin typeface="Playfair Display"/>
              <a:ea typeface="Playfair Display"/>
              <a:cs typeface="Playfair Display"/>
              <a:sym typeface="Playfair Display"/>
            </a:endParaRPr>
          </a:p>
          <a:p>
            <a:pPr marL="457200" lvl="0" indent="-393700" algn="l" rtl="0">
              <a:spcBef>
                <a:spcPts val="0"/>
              </a:spcBef>
              <a:spcAft>
                <a:spcPts val="0"/>
              </a:spcAft>
              <a:buSzPts val="2600"/>
              <a:buFont typeface="Playfair Display"/>
              <a:buChar char="➢"/>
            </a:pPr>
            <a:r>
              <a:rPr lang="en" sz="2600">
                <a:latin typeface="Playfair Display"/>
                <a:ea typeface="Playfair Display"/>
                <a:cs typeface="Playfair Display"/>
                <a:sym typeface="Playfair Display"/>
              </a:rPr>
              <a:t>1 Echo and 1 ECG+Stress Test for each mouse</a:t>
            </a:r>
            <a:endParaRPr sz="2600">
              <a:latin typeface="Playfair Display"/>
              <a:ea typeface="Playfair Display"/>
              <a:cs typeface="Playfair Display"/>
              <a:sym typeface="Playfair Display"/>
            </a:endParaRPr>
          </a:p>
          <a:p>
            <a:pPr marL="914400" lvl="1" indent="-355600" algn="l" rtl="0">
              <a:spcBef>
                <a:spcPts val="0"/>
              </a:spcBef>
              <a:spcAft>
                <a:spcPts val="0"/>
              </a:spcAft>
              <a:buSzPts val="2000"/>
              <a:buFont typeface="Playfair Display"/>
              <a:buChar char="○"/>
            </a:pPr>
            <a:r>
              <a:rPr lang="en" sz="2000">
                <a:latin typeface="Playfair Display"/>
                <a:ea typeface="Playfair Display"/>
                <a:cs typeface="Playfair Display"/>
                <a:sym typeface="Playfair Display"/>
              </a:rPr>
              <a:t>Echo ~15 min each</a:t>
            </a:r>
            <a:endParaRPr sz="2000">
              <a:latin typeface="Playfair Display"/>
              <a:ea typeface="Playfair Display"/>
              <a:cs typeface="Playfair Display"/>
              <a:sym typeface="Playfair Display"/>
            </a:endParaRPr>
          </a:p>
          <a:p>
            <a:pPr marL="914400" lvl="1" indent="-355600" algn="l" rtl="0">
              <a:spcBef>
                <a:spcPts val="0"/>
              </a:spcBef>
              <a:spcAft>
                <a:spcPts val="0"/>
              </a:spcAft>
              <a:buSzPts val="2000"/>
              <a:buFont typeface="Playfair Display"/>
              <a:buChar char="○"/>
            </a:pPr>
            <a:r>
              <a:rPr lang="en" sz="2000">
                <a:latin typeface="Playfair Display"/>
                <a:ea typeface="Playfair Display"/>
                <a:cs typeface="Playfair Display"/>
                <a:sym typeface="Playfair Display"/>
              </a:rPr>
              <a:t>ECG ~30 min each</a:t>
            </a:r>
            <a:endParaRPr sz="2000">
              <a:latin typeface="Playfair Display"/>
              <a:ea typeface="Playfair Display"/>
              <a:cs typeface="Playfair Display"/>
              <a:sym typeface="Playfair Displa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5"/>
        <p:cNvGrpSpPr/>
        <p:nvPr/>
      </p:nvGrpSpPr>
      <p:grpSpPr>
        <a:xfrm>
          <a:off x="0" y="0"/>
          <a:ext cx="0" cy="0"/>
          <a:chOff x="0" y="0"/>
          <a:chExt cx="0" cy="0"/>
        </a:xfrm>
      </p:grpSpPr>
      <p:sp>
        <p:nvSpPr>
          <p:cNvPr id="126" name="Google Shape;126;p21"/>
          <p:cNvSpPr txBox="1"/>
          <p:nvPr/>
        </p:nvSpPr>
        <p:spPr>
          <a:xfrm>
            <a:off x="45750" y="311175"/>
            <a:ext cx="1738800" cy="81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100" b="1">
                <a:solidFill>
                  <a:schemeClr val="lt1"/>
                </a:solidFill>
                <a:latin typeface="Playfair Display"/>
                <a:ea typeface="Playfair Display"/>
                <a:cs typeface="Playfair Display"/>
                <a:sym typeface="Playfair Display"/>
              </a:rPr>
              <a:t>ECHO</a:t>
            </a:r>
            <a:endParaRPr sz="4100" b="1">
              <a:solidFill>
                <a:schemeClr val="lt1"/>
              </a:solidFill>
              <a:latin typeface="Playfair Display"/>
              <a:ea typeface="Playfair Display"/>
              <a:cs typeface="Playfair Display"/>
              <a:sym typeface="Playfair Display"/>
            </a:endParaRPr>
          </a:p>
        </p:txBody>
      </p:sp>
      <p:cxnSp>
        <p:nvCxnSpPr>
          <p:cNvPr id="127" name="Google Shape;127;p21"/>
          <p:cNvCxnSpPr/>
          <p:nvPr/>
        </p:nvCxnSpPr>
        <p:spPr>
          <a:xfrm>
            <a:off x="1830425" y="-4650"/>
            <a:ext cx="0" cy="5152800"/>
          </a:xfrm>
          <a:prstGeom prst="straightConnector1">
            <a:avLst/>
          </a:prstGeom>
          <a:noFill/>
          <a:ln w="38100" cap="flat" cmpd="sng">
            <a:solidFill>
              <a:schemeClr val="accent5"/>
            </a:solidFill>
            <a:prstDash val="solid"/>
            <a:round/>
            <a:headEnd type="none" w="med" len="med"/>
            <a:tailEnd type="none" w="med" len="med"/>
          </a:ln>
        </p:spPr>
      </p:cxnSp>
      <p:pic>
        <p:nvPicPr>
          <p:cNvPr id="128" name="Google Shape;128;p21"/>
          <p:cNvPicPr preferRelativeResize="0"/>
          <p:nvPr/>
        </p:nvPicPr>
        <p:blipFill>
          <a:blip r:embed="rId3">
            <a:alphaModFix/>
          </a:blip>
          <a:stretch>
            <a:fillRect/>
          </a:stretch>
        </p:blipFill>
        <p:spPr>
          <a:xfrm>
            <a:off x="2032475" y="-4650"/>
            <a:ext cx="6577700" cy="5081024"/>
          </a:xfrm>
          <a:prstGeom prst="rect">
            <a:avLst/>
          </a:prstGeom>
          <a:noFill/>
          <a:ln>
            <a:noFill/>
          </a:ln>
        </p:spPr>
      </p:pic>
    </p:spTree>
  </p:cSld>
  <p:clrMapOvr>
    <a:masterClrMapping/>
  </p:clrMapOvr>
</p:sld>
</file>

<file path=ppt/theme/theme1.xml><?xml version="1.0" encoding="utf-8"?>
<a:theme xmlns:a="http://schemas.openxmlformats.org/drawingml/2006/main"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TotalTime>
  <Words>1766</Words>
  <Application>Microsoft Macintosh PowerPoint</Application>
  <PresentationFormat>On-screen Show (16:9)</PresentationFormat>
  <Paragraphs>94</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Times New Roman</vt:lpstr>
      <vt:lpstr>Lato</vt:lpstr>
      <vt:lpstr>Calibri</vt:lpstr>
      <vt:lpstr>Arial</vt:lpstr>
      <vt:lpstr>Playfair Display</vt:lpstr>
      <vt:lpstr>Blue &amp; Gold</vt:lpstr>
      <vt:lpstr>Characterization of a Cardiac Phenotype in a Novel cAMP Reporter Mouse</vt:lpstr>
      <vt:lpstr>BACKGROUND INFORMATION</vt:lpstr>
      <vt:lpstr>CYCLIC AMP</vt:lpstr>
      <vt:lpstr>FRET SENSOR</vt:lpstr>
      <vt:lpstr>CAMPER MOUSE</vt:lpstr>
      <vt:lpstr>HYPOTHESIS</vt:lpstr>
      <vt:lpstr>METHODS </vt:lpstr>
      <vt:lpstr>Study Design</vt:lpstr>
      <vt:lpstr>PowerPoint Presentation</vt:lpstr>
      <vt:lpstr>PowerPoint Presentation</vt:lpstr>
      <vt:lpstr>PowerPoint Presentation</vt:lpstr>
      <vt:lpstr>Statistics</vt:lpstr>
      <vt:lpstr>RESULTS</vt:lpstr>
      <vt:lpstr>PowerPoint Presentation</vt:lpstr>
      <vt:lpstr>Short Axis Measurements</vt:lpstr>
      <vt:lpstr>Wall Thickness</vt:lpstr>
      <vt:lpstr>Baseline ECG Measurements</vt:lpstr>
      <vt:lpstr>Stress Test ECG Measurements </vt:lpstr>
      <vt:lpstr>Percent (%) Change</vt:lpstr>
      <vt:lpstr>CONCLUSIONS &amp; FUTURE DIRECTIONS</vt:lpstr>
      <vt:lpstr>PowerPoint Presentation</vt:lpstr>
      <vt:lpstr>Acknowledgements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Characterization of a Cardiac Phenotype in a Novel cAMP Reporter Mouse</dc:title>
  <cp:lastModifiedBy>Sarah Anne Gill</cp:lastModifiedBy>
  <cp:revision>9</cp:revision>
  <cp:lastPrinted>2022-07-26T20:05:29Z</cp:lastPrinted>
  <dcterms:modified xsi:type="dcterms:W3CDTF">2022-07-27T00:26:36Z</dcterms:modified>
</cp:coreProperties>
</file>