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36_BAED3AD7.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8" r:id="rId4"/>
  </p:sldMasterIdLst>
  <p:notesMasterIdLst>
    <p:notesMasterId r:id="rId21"/>
  </p:notesMasterIdLst>
  <p:sldIdLst>
    <p:sldId id="256" r:id="rId5"/>
    <p:sldId id="258" r:id="rId6"/>
    <p:sldId id="308" r:id="rId7"/>
    <p:sldId id="309" r:id="rId8"/>
    <p:sldId id="288" r:id="rId9"/>
    <p:sldId id="310" r:id="rId10"/>
    <p:sldId id="299" r:id="rId11"/>
    <p:sldId id="306" r:id="rId12"/>
    <p:sldId id="307" r:id="rId13"/>
    <p:sldId id="281" r:id="rId14"/>
    <p:sldId id="302" r:id="rId15"/>
    <p:sldId id="303" r:id="rId16"/>
    <p:sldId id="276" r:id="rId17"/>
    <p:sldId id="301" r:id="rId18"/>
    <p:sldId id="300" r:id="rId19"/>
    <p:sldId id="298"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16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2F9E826-9750-EA90-FAEF-92CF91891E8C}" name="Ronald H L Li" initials="RHLL" userId="S::rhli@UCDAVIS.EDU::95c0b4da-aa53-4c23-b468-bbed6f00875e" providerId="AD"/>
  <p188:author id="{E6B2E3CE-32FE-7F38-E8F4-E31D139D07BA}" name="Jennifer L Willcox" initials="JLW" userId="S::jlwillcox@ucdavis.edu::009901ec-b38b-4645-b38e-f91e58aeccb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406E"/>
    <a:srgbClr val="002755"/>
    <a:srgbClr val="40130F"/>
    <a:srgbClr val="AB582E"/>
    <a:srgbClr val="3D0A7F"/>
    <a:srgbClr val="287F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83FD0A-CAA8-D946-9EE4-7A506806858B}" v="2130" dt="2022-07-28T19:04:11.897"/>
  </p1510:revLst>
</p1510:revInfo>
</file>

<file path=ppt/tableStyles.xml><?xml version="1.0" encoding="utf-8"?>
<a:tblStyleLst xmlns:a="http://schemas.openxmlformats.org/drawingml/2006/main" def="{0FD2B0EA-6570-4DC4-89F0-F2DAF10C89A0}">
  <a:tblStyle styleId="{0FD2B0EA-6570-4DC4-89F0-F2DAF10C89A0}"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0AFD8EB-6FC0-4572-AC4B-3E86241A04D8}"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E7"/>
          </a:solidFill>
        </a:fill>
      </a:tcStyle>
    </a:wholeTbl>
    <a:band1H>
      <a:tcTxStyle/>
      <a:tcStyle>
        <a:tcBdr/>
        <a:fill>
          <a:solidFill>
            <a:srgbClr val="CFDECC"/>
          </a:solidFill>
        </a:fill>
      </a:tcStyle>
    </a:band1H>
    <a:band2H>
      <a:tcTxStyle/>
      <a:tcStyle>
        <a:tcBdr/>
      </a:tcStyle>
    </a:band2H>
    <a:band1V>
      <a:tcTxStyle/>
      <a:tcStyle>
        <a:tcBdr/>
        <a:fill>
          <a:solidFill>
            <a:srgbClr val="CFDECC"/>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64091"/>
  </p:normalViewPr>
  <p:slideViewPr>
    <p:cSldViewPr snapToGrid="0">
      <p:cViewPr varScale="1">
        <p:scale>
          <a:sx n="70" d="100"/>
          <a:sy n="70" d="100"/>
        </p:scale>
        <p:origin x="2840" y="192"/>
      </p:cViewPr>
      <p:guideLst>
        <p:guide orient="horz" pos="216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8/10/relationships/authors" Target="authors.xml"/></Relationships>
</file>

<file path=ppt/comments/modernComment_136_BAED3AD7.xml><?xml version="1.0" encoding="utf-8"?>
<p188:cmLst xmlns:a="http://schemas.openxmlformats.org/drawingml/2006/main" xmlns:r="http://schemas.openxmlformats.org/officeDocument/2006/relationships" xmlns:p188="http://schemas.microsoft.com/office/powerpoint/2018/8/main">
  <p188:cm id="{09C7C43E-FA8A-45BD-86B5-AB419D694478}" authorId="{52F9E826-9750-EA90-FAEF-92CF91891E8C}" created="2022-07-24T20:28:08.805">
    <pc:sldMkLst xmlns:pc="http://schemas.microsoft.com/office/powerpoint/2013/main/command">
      <pc:docMk/>
      <pc:sldMk cId="3136109271" sldId="310"/>
    </pc:sldMkLst>
    <p188:txBody>
      <a:bodyPr/>
      <a:lstStyle/>
      <a:p>
        <a:r>
          <a:rPr lang="en-US"/>
          <a:t>Remember in human studies, histone acetylation also results in chromatin decondensation which causes NETosis - it's not until they treated neutrophils with high doses of HDACi that NETs are inhibited. 
The original publications by Hamam et al. also did not assess citrullination or inhibition of citrullination as a mechanism of NET formation inhibition.  The changes in histone post translational modification by pano is our unique hypothesis 
I would use this image as our hypothesis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PI Introduction</a:t>
            </a:r>
          </a:p>
          <a:p>
            <a:pPr marL="0" lvl="0" indent="0" algn="l" rtl="0">
              <a:spcBef>
                <a:spcPts val="0"/>
              </a:spcBef>
              <a:spcAft>
                <a:spcPts val="0"/>
              </a:spcAft>
              <a:buNone/>
            </a:pPr>
            <a:r>
              <a:rPr lang="en-US"/>
              <a:t>-My name</a:t>
            </a:r>
          </a:p>
          <a:p>
            <a:pPr marL="0" lvl="0" indent="0" algn="l" rtl="0">
              <a:spcBef>
                <a:spcPts val="0"/>
              </a:spcBef>
              <a:spcAft>
                <a:spcPts val="0"/>
              </a:spcAft>
              <a:buNone/>
            </a:pPr>
            <a:r>
              <a:rPr lang="en-US"/>
              <a:t>Mentor Name</a:t>
            </a:r>
          </a:p>
          <a:p>
            <a:pPr marL="0" lvl="0" indent="0" algn="l" rtl="0">
              <a:spcBef>
                <a:spcPts val="0"/>
              </a:spcBef>
              <a:spcAft>
                <a:spcPts val="0"/>
              </a:spcAft>
              <a:buNone/>
            </a:pPr>
            <a:r>
              <a:rPr lang="en-US"/>
              <a:t>Study</a:t>
            </a:r>
          </a:p>
          <a:p>
            <a:pPr marL="0" lvl="0" indent="0" algn="l" rtl="0">
              <a:spcBef>
                <a:spcPts val="0"/>
              </a:spcBef>
              <a:spcAft>
                <a:spcPts val="0"/>
              </a:spcAft>
              <a:buNone/>
            </a:pPr>
            <a:r>
              <a:rPr lang="en-US"/>
              <a:t>Funding</a:t>
            </a:r>
            <a:endParaRPr/>
          </a:p>
        </p:txBody>
      </p:sp>
      <p:sp>
        <p:nvSpPr>
          <p:cNvPr id="383" name="Google Shape;383;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White arrows are pointing to NETs</a:t>
            </a:r>
          </a:p>
          <a:p>
            <a:r>
              <a:rPr lang="en-US" dirty="0"/>
              <a:t>This is HBSS, our negative control/vehicle control</a:t>
            </a:r>
          </a:p>
          <a:p>
            <a:pPr lvl="1"/>
            <a:r>
              <a:rPr lang="en-US" dirty="0"/>
              <a:t>Notice that this is a very “quiet” image with a few number of dead or necrotic cells</a:t>
            </a:r>
          </a:p>
          <a:p>
            <a:pPr lvl="0"/>
            <a:r>
              <a:rPr lang="en-US" dirty="0"/>
              <a:t>We have 2 positive Controls</a:t>
            </a:r>
          </a:p>
          <a:p>
            <a:pPr lvl="1"/>
            <a:r>
              <a:rPr lang="en-US" dirty="0"/>
              <a:t>As you can see, there are a lot of white arrows, indicating NETs</a:t>
            </a:r>
          </a:p>
          <a:p>
            <a:endParaRPr lang="en-US" dirty="0"/>
          </a:p>
          <a:p>
            <a:r>
              <a:rPr lang="en-US" dirty="0"/>
              <a:t>These showcase our positive controls</a:t>
            </a:r>
          </a:p>
          <a:p>
            <a:r>
              <a:rPr lang="en-US" dirty="0"/>
              <a:t>Notice the difference</a:t>
            </a:r>
          </a:p>
          <a:p>
            <a:pPr lvl="1"/>
            <a:r>
              <a:rPr lang="en-US" dirty="0"/>
              <a:t>Lots of NETs being formed!</a:t>
            </a:r>
          </a:p>
          <a:p>
            <a:pPr lvl="1"/>
            <a:r>
              <a:rPr lang="en-US" dirty="0"/>
              <a:t>How do I know these are NETs??</a:t>
            </a:r>
          </a:p>
          <a:p>
            <a:pPr lvl="2"/>
            <a:r>
              <a:rPr lang="en-US" dirty="0"/>
              <a:t>Filamentous extracellular DNA structures</a:t>
            </a:r>
          </a:p>
          <a:p>
            <a:pPr lvl="0"/>
            <a:r>
              <a:rPr lang="en-US" dirty="0"/>
              <a:t>Note that some are orange:</a:t>
            </a:r>
          </a:p>
          <a:p>
            <a:pPr lvl="1"/>
            <a:r>
              <a:rPr lang="en-US" dirty="0"/>
              <a:t>Why are they orange? Because technically the green stains everything. They could be actively dying</a:t>
            </a:r>
          </a:p>
          <a:p>
            <a:pPr lvl="1"/>
            <a:r>
              <a:rPr lang="en-US" dirty="0"/>
              <a:t>Or there might be some overlap</a:t>
            </a:r>
          </a:p>
          <a:p>
            <a:pPr lvl="1"/>
            <a:endParaRPr lang="en-US" dirty="0"/>
          </a:p>
          <a:p>
            <a:pPr lvl="1"/>
            <a:endParaRPr lang="en-US" dirty="0"/>
          </a:p>
        </p:txBody>
      </p:sp>
    </p:spTree>
    <p:extLst>
      <p:ext uri="{BB962C8B-B14F-4D97-AF65-F5344CB8AC3E}">
        <p14:creationId xmlns:p14="http://schemas.microsoft.com/office/powerpoint/2010/main" val="1161154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The first row: is PMA and </a:t>
            </a:r>
            <a:r>
              <a:rPr lang="en-US" dirty="0" err="1"/>
              <a:t>Pano</a:t>
            </a:r>
            <a:r>
              <a:rPr lang="en-US" dirty="0"/>
              <a:t> 0nM </a:t>
            </a:r>
          </a:p>
          <a:p>
            <a:pPr lvl="1"/>
            <a:r>
              <a:rPr lang="en-US" dirty="0"/>
              <a:t>PMA is a potent activator that creates Reactive Oxygen Species</a:t>
            </a:r>
          </a:p>
          <a:p>
            <a:r>
              <a:rPr lang="en-US" dirty="0"/>
              <a:t>The second row: is A23187 and </a:t>
            </a:r>
            <a:r>
              <a:rPr lang="en-US" dirty="0" err="1"/>
              <a:t>Pano</a:t>
            </a:r>
            <a:r>
              <a:rPr lang="en-US" dirty="0"/>
              <a:t> 0nM</a:t>
            </a:r>
          </a:p>
          <a:p>
            <a:pPr lvl="1"/>
            <a:r>
              <a:rPr lang="en-US" dirty="0"/>
              <a:t>A23187 is a potent activator that is a calcium ionophore</a:t>
            </a:r>
          </a:p>
          <a:p>
            <a:pPr lvl="1"/>
            <a:endParaRPr lang="en-US" dirty="0"/>
          </a:p>
          <a:p>
            <a:pPr lvl="1"/>
            <a:r>
              <a:rPr lang="en-US" dirty="0"/>
              <a:t>DMSO is our negative vehicle control at 0nM </a:t>
            </a:r>
            <a:r>
              <a:rPr lang="en-US" dirty="0" err="1"/>
              <a:t>panobinostat</a:t>
            </a:r>
            <a:r>
              <a:rPr lang="en-US" dirty="0"/>
              <a:t> = prove that it isn’t the DMSO causing any effects, but it is  actually the drug causing these effects</a:t>
            </a:r>
          </a:p>
          <a:p>
            <a:pPr lvl="1"/>
            <a:endParaRPr lang="en-US" dirty="0"/>
          </a:p>
          <a:p>
            <a:pPr lvl="0"/>
            <a:r>
              <a:rPr lang="en-US" dirty="0"/>
              <a:t>For both potent activators, we can see that as you increase the dose of Panobinostat, you can see less NETs forming or less white arrows!</a:t>
            </a:r>
          </a:p>
        </p:txBody>
      </p:sp>
    </p:spTree>
    <p:extLst>
      <p:ext uri="{BB962C8B-B14F-4D97-AF65-F5344CB8AC3E}">
        <p14:creationId xmlns:p14="http://schemas.microsoft.com/office/powerpoint/2010/main" val="3903485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After 8 dogs! This is our data!</a:t>
            </a:r>
          </a:p>
          <a:p>
            <a:r>
              <a:rPr lang="en-US" dirty="0"/>
              <a:t>These graphs depict average NETs per field, one activated with PMA the other with A23187</a:t>
            </a:r>
          </a:p>
          <a:p>
            <a:r>
              <a:rPr lang="en-US" dirty="0"/>
              <a:t>The plus/minuses at the bottom indicate if these reagents were in the sample</a:t>
            </a:r>
          </a:p>
          <a:p>
            <a:r>
              <a:rPr lang="en-US" dirty="0"/>
              <a:t>In both graphs, it shows statistical significance as indicated by the stars</a:t>
            </a:r>
          </a:p>
          <a:p>
            <a:endParaRPr lang="en-US" dirty="0"/>
          </a:p>
          <a:p>
            <a:r>
              <a:rPr lang="en-US" dirty="0"/>
              <a:t>Overall we see that 10nM of </a:t>
            </a:r>
            <a:r>
              <a:rPr lang="en-US" dirty="0" err="1"/>
              <a:t>panobinotat</a:t>
            </a:r>
            <a:r>
              <a:rPr lang="en-US" dirty="0"/>
              <a:t> significantly modulated NETs formation compared to our positive controls</a:t>
            </a:r>
          </a:p>
        </p:txBody>
      </p:sp>
    </p:spTree>
    <p:extLst>
      <p:ext uri="{BB962C8B-B14F-4D97-AF65-F5344CB8AC3E}">
        <p14:creationId xmlns:p14="http://schemas.microsoft.com/office/powerpoint/2010/main" val="2152685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So in Conclusion, Panobinostat did modulate NET formation in canine neutrophils in a dose dependent manner</a:t>
            </a:r>
          </a:p>
          <a:p>
            <a:r>
              <a:rPr lang="en-US" dirty="0"/>
              <a:t>Unlike human neutrophils, </a:t>
            </a:r>
            <a:r>
              <a:rPr lang="en-US" dirty="0" err="1"/>
              <a:t>pano</a:t>
            </a:r>
            <a:r>
              <a:rPr lang="en-US" dirty="0"/>
              <a:t> did not further stimulate neutrophils to produce NETs</a:t>
            </a:r>
          </a:p>
          <a:p>
            <a:r>
              <a:rPr lang="en-US" dirty="0"/>
              <a:t>Inhibition of </a:t>
            </a:r>
            <a:r>
              <a:rPr lang="en-US" dirty="0" err="1"/>
              <a:t>NETosis</a:t>
            </a:r>
            <a:r>
              <a:rPr lang="en-US" dirty="0"/>
              <a:t> by </a:t>
            </a:r>
            <a:r>
              <a:rPr lang="en-US" dirty="0" err="1"/>
              <a:t>panobinotat</a:t>
            </a:r>
            <a:r>
              <a:rPr lang="en-US" dirty="0"/>
              <a:t> may be secondary to decrease in histone citrullination</a:t>
            </a:r>
          </a:p>
        </p:txBody>
      </p:sp>
    </p:spTree>
    <p:extLst>
      <p:ext uri="{BB962C8B-B14F-4D97-AF65-F5344CB8AC3E}">
        <p14:creationId xmlns:p14="http://schemas.microsoft.com/office/powerpoint/2010/main" val="1654631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There are so many different ways to go from here, but we want to make sure that this same concept can now be applied to dogs with cancer</a:t>
            </a:r>
          </a:p>
          <a:p>
            <a:endParaRPr lang="en-US" dirty="0"/>
          </a:p>
        </p:txBody>
      </p:sp>
    </p:spTree>
    <p:extLst>
      <p:ext uri="{BB962C8B-B14F-4D97-AF65-F5344CB8AC3E}">
        <p14:creationId xmlns:p14="http://schemas.microsoft.com/office/powerpoint/2010/main" val="13812151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What type of Tumors: epithelial tumors, round cell tumors</a:t>
            </a:r>
          </a:p>
          <a:p>
            <a:pPr lvl="1"/>
            <a:r>
              <a:rPr lang="en-US" dirty="0"/>
              <a:t>Hepatocellular carcinoma</a:t>
            </a:r>
          </a:p>
          <a:p>
            <a:pPr lvl="1"/>
            <a:r>
              <a:rPr lang="en-US" dirty="0"/>
              <a:t>Hodgkin Lymphoma</a:t>
            </a:r>
          </a:p>
          <a:p>
            <a:pPr lvl="1"/>
            <a:r>
              <a:rPr lang="en-US" dirty="0"/>
              <a:t>Pancreatic cancer cells</a:t>
            </a:r>
          </a:p>
          <a:p>
            <a:pPr lvl="1"/>
            <a:endParaRPr lang="en-US" dirty="0"/>
          </a:p>
          <a:p>
            <a:pPr lvl="0"/>
            <a:r>
              <a:rPr lang="en-US" dirty="0"/>
              <a:t>Does this medication have any bad side effects?</a:t>
            </a:r>
          </a:p>
          <a:p>
            <a:pPr lvl="1"/>
            <a:r>
              <a:rPr lang="en-US" dirty="0"/>
              <a:t>At this time, in canines, we are unsure of the side effects</a:t>
            </a:r>
            <a:br>
              <a:rPr lang="en-US" dirty="0"/>
            </a:b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sym typeface="Wingdings" pitchFamily="2" charset="2"/>
              </a:rPr>
              <a:t>With cancer in particular, it was shown that NETs aid in tumor progression and metastasis by several different mechanisms (in humans and in mice)</a:t>
            </a:r>
          </a:p>
          <a:p>
            <a:pPr rtl="0" fontAlgn="base"/>
            <a:r>
              <a:rPr lang="en-US" sz="1100" b="0" i="0" u="none" strike="noStrike" cap="none" dirty="0">
                <a:solidFill>
                  <a:srgbClr val="000000"/>
                </a:solidFill>
                <a:effectLst/>
                <a:latin typeface="Arial"/>
                <a:ea typeface="Arial"/>
                <a:cs typeface="Arial"/>
                <a:sym typeface="Arial"/>
              </a:rPr>
              <a:t>NETs can entrap cancer cells and function as a vehicle to promote metastasis​</a:t>
            </a:r>
          </a:p>
          <a:p>
            <a:pPr rtl="0" fontAlgn="base"/>
            <a:r>
              <a:rPr lang="en-US" sz="1100" b="0" i="0" u="none" strike="noStrike" cap="none" dirty="0">
                <a:solidFill>
                  <a:srgbClr val="000000"/>
                </a:solidFill>
                <a:effectLst/>
                <a:latin typeface="Arial"/>
                <a:ea typeface="Arial"/>
                <a:cs typeface="Arial"/>
                <a:sym typeface="Arial"/>
              </a:rPr>
              <a:t>Extracellular DNA released by NETs may facilitate metastasis by acting as a chemotactic factor for cancer cells​</a:t>
            </a:r>
          </a:p>
          <a:p>
            <a:pPr rtl="0" fontAlgn="base"/>
            <a:r>
              <a:rPr lang="en-US" sz="1100" b="0" i="0" u="none" strike="noStrike" cap="none" dirty="0">
                <a:solidFill>
                  <a:srgbClr val="000000"/>
                </a:solidFill>
                <a:effectLst/>
                <a:latin typeface="Arial"/>
                <a:ea typeface="Arial"/>
                <a:cs typeface="Arial"/>
                <a:sym typeface="Arial"/>
              </a:rPr>
              <a:t>NETs may promote metastasis by enhancing angiogenesis, disrupting vascular environment and increasing vascular permeability</a:t>
            </a:r>
          </a:p>
          <a:p>
            <a:pPr lvl="0"/>
            <a:endParaRPr lang="en-US" dirty="0"/>
          </a:p>
          <a:p>
            <a:pPr marL="158750" lvl="0" indent="0">
              <a:buNone/>
            </a:pPr>
            <a:r>
              <a:rPr lang="en-US" dirty="0"/>
              <a:t>Why are we testing PMA and A23187</a:t>
            </a:r>
          </a:p>
          <a:p>
            <a:pPr marL="457200" lvl="0" indent="-298450"/>
            <a:r>
              <a:rPr lang="en-US" dirty="0"/>
              <a:t>PMA is specific for PAD4</a:t>
            </a:r>
          </a:p>
          <a:p>
            <a:pPr marL="457200" lvl="0" indent="-298450"/>
            <a:r>
              <a:rPr lang="en-US" dirty="0"/>
              <a:t>A23187 is just for calcium ionophore that punches holes into the membrane allowing for NETs to be released</a:t>
            </a:r>
          </a:p>
          <a:p>
            <a:pPr marL="457200" lvl="0" indent="-298450"/>
            <a:endParaRPr lang="en-US" dirty="0"/>
          </a:p>
          <a:p>
            <a:pPr marL="158750" lvl="0" indent="0">
              <a:buNone/>
            </a:pPr>
            <a:r>
              <a:rPr lang="en-US" dirty="0"/>
              <a:t>Has this been tested in vivo?</a:t>
            </a:r>
          </a:p>
          <a:p>
            <a:pPr marL="158750" lvl="0" indent="0">
              <a:buNone/>
            </a:pPr>
            <a:r>
              <a:rPr lang="en-US" dirty="0"/>
              <a:t>Yes, but it was given orally and it showed that the bioavailability of this drug is low, there are no current injectable studies, and it was a different </a:t>
            </a:r>
            <a:r>
              <a:rPr lang="en-US" dirty="0" err="1"/>
              <a:t>HDACi</a:t>
            </a:r>
            <a:r>
              <a:rPr lang="en-US" dirty="0"/>
              <a:t> </a:t>
            </a:r>
            <a:r>
              <a:rPr lang="en-US" dirty="0">
                <a:sym typeface="Wingdings" pitchFamily="2" charset="2"/>
              </a:rPr>
              <a:t> Valproic Acid</a:t>
            </a:r>
          </a:p>
          <a:p>
            <a:pPr marL="158750" lvl="0" indent="0">
              <a:buNone/>
            </a:pPr>
            <a:endParaRPr lang="en-US" dirty="0">
              <a:sym typeface="Wingdings" pitchFamily="2" charset="2"/>
            </a:endParaRPr>
          </a:p>
          <a:p>
            <a:pPr marL="158750" lvl="0" indent="0">
              <a:buNone/>
            </a:pPr>
            <a:r>
              <a:rPr lang="en-US" dirty="0">
                <a:sym typeface="Wingdings" pitchFamily="2" charset="2"/>
              </a:rPr>
              <a:t>Why did we pick </a:t>
            </a:r>
            <a:r>
              <a:rPr lang="en-US" dirty="0" err="1">
                <a:sym typeface="Wingdings" pitchFamily="2" charset="2"/>
              </a:rPr>
              <a:t>Pano</a:t>
            </a:r>
            <a:r>
              <a:rPr lang="en-US" dirty="0">
                <a:sym typeface="Wingdings" pitchFamily="2" charset="2"/>
              </a:rPr>
              <a:t>?</a:t>
            </a:r>
          </a:p>
          <a:p>
            <a:pPr marL="158750" lvl="0" indent="0">
              <a:buNone/>
            </a:pPr>
            <a:r>
              <a:rPr lang="en-US" dirty="0">
                <a:sym typeface="Wingdings" pitchFamily="2" charset="2"/>
              </a:rPr>
              <a:t>We did not much about this drug</a:t>
            </a:r>
          </a:p>
          <a:p>
            <a:pPr marL="158750" lvl="0" indent="0">
              <a:buNone/>
            </a:pPr>
            <a:endParaRPr lang="en-US" dirty="0">
              <a:sym typeface="Wingdings" pitchFamily="2" charset="2"/>
            </a:endParaRPr>
          </a:p>
          <a:p>
            <a:pPr marL="158750" lvl="0" indent="0">
              <a:buNone/>
            </a:pPr>
            <a:r>
              <a:rPr lang="en-US" dirty="0">
                <a:sym typeface="Wingdings" pitchFamily="2" charset="2"/>
              </a:rPr>
              <a:t>Is this killing cancer cells?</a:t>
            </a:r>
          </a:p>
          <a:p>
            <a:pPr marL="158750" lvl="0" indent="0">
              <a:buNone/>
            </a:pPr>
            <a:r>
              <a:rPr lang="en-US" dirty="0">
                <a:sym typeface="Wingdings" pitchFamily="2" charset="2"/>
              </a:rPr>
              <a:t>No, but it has indirect positive effects. Treating the downstream effects of the overzealous inflammation triggered by the cancer cells</a:t>
            </a:r>
          </a:p>
          <a:p>
            <a:pPr marL="158750" lvl="0" indent="0">
              <a:buNone/>
            </a:pPr>
            <a:endParaRPr lang="en-US" dirty="0">
              <a:sym typeface="Wingdings" pitchFamily="2" charset="2"/>
            </a:endParaRPr>
          </a:p>
          <a:p>
            <a:pPr marL="158750" lvl="0" indent="0">
              <a:buNone/>
            </a:pPr>
            <a:r>
              <a:rPr lang="en-US" dirty="0">
                <a:sym typeface="Wingdings" pitchFamily="2" charset="2"/>
              </a:rPr>
              <a:t>How is this implemented in dogs with cancer?</a:t>
            </a:r>
          </a:p>
          <a:p>
            <a:pPr marL="158750" lvl="0" indent="0">
              <a:buNone/>
            </a:pPr>
            <a:endParaRPr lang="en-US" dirty="0"/>
          </a:p>
          <a:p>
            <a:pPr lvl="1"/>
            <a:endParaRPr lang="en-US" dirty="0"/>
          </a:p>
          <a:p>
            <a:pPr lvl="1"/>
            <a:endParaRPr lang="en-US" dirty="0"/>
          </a:p>
        </p:txBody>
      </p:sp>
    </p:spTree>
    <p:extLst>
      <p:ext uri="{BB962C8B-B14F-4D97-AF65-F5344CB8AC3E}">
        <p14:creationId xmlns:p14="http://schemas.microsoft.com/office/powerpoint/2010/main" val="3350564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lnSpc>
                <a:spcPct val="90000"/>
              </a:lnSpc>
              <a:spcBef>
                <a:spcPts val="1000"/>
              </a:spcBef>
              <a:spcAft>
                <a:spcPts val="0"/>
              </a:spcAft>
              <a:buClr>
                <a:srgbClr val="404040"/>
              </a:buClr>
              <a:buSzPts val="1800"/>
            </a:pPr>
            <a:r>
              <a:rPr lang="en-US" dirty="0"/>
              <a:t>Cancer is encountered frequently in veterinary medicine</a:t>
            </a:r>
          </a:p>
          <a:p>
            <a:pPr marL="171450" lvl="0" indent="-171450" algn="l" rtl="0">
              <a:lnSpc>
                <a:spcPct val="90000"/>
              </a:lnSpc>
              <a:spcBef>
                <a:spcPts val="1000"/>
              </a:spcBef>
              <a:spcAft>
                <a:spcPts val="0"/>
              </a:spcAft>
              <a:buClr>
                <a:srgbClr val="404040"/>
              </a:buClr>
              <a:buSzPts val="1800"/>
            </a:pPr>
            <a:r>
              <a:rPr lang="en-US" dirty="0"/>
              <a:t>Many of the same tumors seen in dogs are seen in people and in the same environmental exposure (same exposures: epigenetics, </a:t>
            </a:r>
            <a:r>
              <a:rPr lang="en-US" dirty="0" err="1"/>
              <a:t>etc</a:t>
            </a:r>
            <a:r>
              <a:rPr lang="en-US" dirty="0"/>
              <a:t>)</a:t>
            </a:r>
          </a:p>
          <a:p>
            <a:pPr marL="171450" lvl="0" indent="-171450" algn="l" rtl="0">
              <a:lnSpc>
                <a:spcPct val="90000"/>
              </a:lnSpc>
              <a:spcBef>
                <a:spcPts val="1000"/>
              </a:spcBef>
              <a:spcAft>
                <a:spcPts val="0"/>
              </a:spcAft>
              <a:buClr>
                <a:srgbClr val="404040"/>
              </a:buClr>
              <a:buSzPts val="1800"/>
            </a:pPr>
            <a:r>
              <a:rPr lang="en-US" dirty="0"/>
              <a:t>This makes the dog a good model for many diseases like cancer</a:t>
            </a:r>
            <a:endParaRPr lang="en-US" dirty="0">
              <a:sym typeface="Wingdings" pitchFamily="2" charset="2"/>
            </a:endParaRPr>
          </a:p>
          <a:p>
            <a:pPr marL="0" lvl="0" indent="0" algn="l" rtl="0">
              <a:spcBef>
                <a:spcPts val="0"/>
              </a:spcBef>
              <a:spcAft>
                <a:spcPts val="0"/>
              </a:spcAft>
              <a:buNone/>
            </a:pPr>
            <a:endParaRPr dirty="0"/>
          </a:p>
        </p:txBody>
      </p:sp>
      <p:sp>
        <p:nvSpPr>
          <p:cNvPr id="394" name="Google Shape;39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sz="1100" i="0" dirty="0"/>
              <a:t>Cancer not only has local effects, but also systemic effects by changing inducing coagulation and inflammation which leads to the activation of neutrophils which leads to the formation of Neutrophil Extracellular Traps or NETs</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sz="1100" i="0" dirty="0"/>
              <a:t>So What are NETs? </a:t>
            </a:r>
          </a:p>
        </p:txBody>
      </p:sp>
      <p:sp>
        <p:nvSpPr>
          <p:cNvPr id="394" name="Google Shape;39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0721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lnSpc>
                <a:spcPct val="90000"/>
              </a:lnSpc>
              <a:spcBef>
                <a:spcPts val="1000"/>
              </a:spcBef>
              <a:spcAft>
                <a:spcPts val="0"/>
              </a:spcAft>
              <a:buClr>
                <a:srgbClr val="404040"/>
              </a:buClr>
              <a:buSzPts val="1800"/>
            </a:pPr>
            <a:r>
              <a:rPr lang="en-US" dirty="0"/>
              <a:t>So Neutrophils? We all know what those are</a:t>
            </a:r>
          </a:p>
          <a:p>
            <a:pPr marL="171450" lvl="0" indent="-171450" algn="l" rtl="0">
              <a:lnSpc>
                <a:spcPct val="90000"/>
              </a:lnSpc>
              <a:spcBef>
                <a:spcPts val="1000"/>
              </a:spcBef>
              <a:spcAft>
                <a:spcPts val="0"/>
              </a:spcAft>
              <a:buClr>
                <a:srgbClr val="404040"/>
              </a:buClr>
              <a:buSzPts val="1800"/>
            </a:pPr>
            <a:r>
              <a:rPr lang="en-US" dirty="0"/>
              <a:t>Neutrophils play an important part in the innate immune system and normally help defend our bodies against pathogens</a:t>
            </a:r>
          </a:p>
          <a:p>
            <a:pPr marL="171450" lvl="0" indent="-171450" algn="l" rtl="0">
              <a:lnSpc>
                <a:spcPct val="90000"/>
              </a:lnSpc>
              <a:spcBef>
                <a:spcPts val="1000"/>
              </a:spcBef>
              <a:spcAft>
                <a:spcPts val="0"/>
              </a:spcAft>
              <a:buClr>
                <a:srgbClr val="404040"/>
              </a:buClr>
              <a:buSzPts val="1800"/>
            </a:pPr>
            <a:r>
              <a:rPr lang="en-US" dirty="0"/>
              <a:t>When these neutrophils are activated by ROS, PLT, and pathogens, the enzyme PAD4 (</a:t>
            </a:r>
            <a:r>
              <a:rPr lang="en-US" dirty="0" err="1"/>
              <a:t>peptidylarginine</a:t>
            </a:r>
            <a:r>
              <a:rPr lang="en-US" dirty="0"/>
              <a:t> Deaminase 4), causes histones to citrullinate causing </a:t>
            </a:r>
            <a:r>
              <a:rPr lang="en-US" dirty="0" err="1"/>
              <a:t>NETosis</a:t>
            </a:r>
            <a:r>
              <a:rPr lang="en-US" dirty="0"/>
              <a:t> – complex cellular events that lead to the formation of NETs</a:t>
            </a:r>
          </a:p>
          <a:p>
            <a:pPr marL="171450" lvl="0" indent="-171450" algn="l" rtl="0">
              <a:lnSpc>
                <a:spcPct val="90000"/>
              </a:lnSpc>
              <a:spcBef>
                <a:spcPts val="1000"/>
              </a:spcBef>
              <a:spcAft>
                <a:spcPts val="0"/>
              </a:spcAft>
              <a:buClr>
                <a:srgbClr val="404040"/>
              </a:buClr>
              <a:buSzPts val="1800"/>
            </a:pPr>
            <a:r>
              <a:rPr lang="en-US" dirty="0"/>
              <a:t>So what exactly are NETs?</a:t>
            </a:r>
          </a:p>
          <a:p>
            <a:pPr marL="628650" lvl="1" indent="-171450" algn="l" rtl="0">
              <a:lnSpc>
                <a:spcPct val="90000"/>
              </a:lnSpc>
              <a:spcBef>
                <a:spcPts val="1000"/>
              </a:spcBef>
              <a:spcAft>
                <a:spcPts val="0"/>
              </a:spcAft>
              <a:buClr>
                <a:srgbClr val="404040"/>
              </a:buClr>
              <a:buSzPts val="1800"/>
            </a:pPr>
            <a:r>
              <a:rPr lang="en-US" dirty="0"/>
              <a:t>NETs are web like extracellular structures composed of neutrophil DNA, histones, and granular proteins</a:t>
            </a:r>
          </a:p>
          <a:p>
            <a:pPr marL="628650" lvl="1" indent="-171450" algn="l" rtl="0">
              <a:lnSpc>
                <a:spcPct val="90000"/>
              </a:lnSpc>
              <a:spcBef>
                <a:spcPts val="1000"/>
              </a:spcBef>
              <a:spcAft>
                <a:spcPts val="0"/>
              </a:spcAft>
              <a:buClr>
                <a:srgbClr val="404040"/>
              </a:buClr>
              <a:buSzPts val="1800"/>
            </a:pPr>
            <a:r>
              <a:rPr lang="en-US" dirty="0"/>
              <a:t>These degranulate and kill bacteria, keeping our bodies safe </a:t>
            </a:r>
            <a:r>
              <a:rPr lang="en-US" dirty="0">
                <a:sym typeface="Wingdings" pitchFamily="2" charset="2"/>
              </a:rPr>
              <a:t></a:t>
            </a:r>
          </a:p>
          <a:p>
            <a:pPr marL="0" lvl="0" indent="0" algn="l" rtl="0">
              <a:spcBef>
                <a:spcPts val="0"/>
              </a:spcBef>
              <a:spcAft>
                <a:spcPts val="0"/>
              </a:spcAft>
              <a:buNone/>
            </a:pPr>
            <a:endParaRPr dirty="0"/>
          </a:p>
        </p:txBody>
      </p:sp>
      <p:sp>
        <p:nvSpPr>
          <p:cNvPr id="394" name="Google Shape;39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1905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dirty="0">
                <a:sym typeface="Wingdings" pitchFamily="2" charset="2"/>
              </a:rPr>
              <a:t>But in recent studies, NETs have been seen to aid in tumor progression and metastasis</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dirty="0">
                <a:sym typeface="Wingdings" pitchFamily="2" charset="2"/>
              </a:rPr>
              <a:t>they have also been known to cause inflammation, thrombosis, and possibly organ dysfunction in systemic diseases like cancer</a:t>
            </a:r>
          </a:p>
          <a:p>
            <a:pPr marL="628650" marR="0" lvl="1" indent="-171450" algn="l" defTabSz="914400" rtl="0" eaLnBrk="1" fontAlgn="auto" latinLnBrk="0" hangingPunct="1">
              <a:lnSpc>
                <a:spcPct val="100000"/>
              </a:lnSpc>
              <a:spcBef>
                <a:spcPts val="0"/>
              </a:spcBef>
              <a:spcAft>
                <a:spcPts val="0"/>
              </a:spcAft>
              <a:buClr>
                <a:srgbClr val="000000"/>
              </a:buClr>
              <a:buSzPts val="1100"/>
              <a:tabLst/>
              <a:defRPr/>
            </a:pPr>
            <a:r>
              <a:rPr lang="en-US" dirty="0">
                <a:sym typeface="Wingdings" pitchFamily="2" charset="2"/>
              </a:rPr>
              <a:t>So we see a feedback loop: If we have more inflammation, activating more neutrophils, making more NETs</a:t>
            </a:r>
          </a:p>
          <a:p>
            <a:pPr marL="628650" marR="0" lvl="1" indent="-171450" algn="l" defTabSz="914400" rtl="0" eaLnBrk="1" fontAlgn="auto" latinLnBrk="0" hangingPunct="1">
              <a:lnSpc>
                <a:spcPct val="100000"/>
              </a:lnSpc>
              <a:spcBef>
                <a:spcPts val="0"/>
              </a:spcBef>
              <a:spcAft>
                <a:spcPts val="0"/>
              </a:spcAft>
              <a:buClr>
                <a:srgbClr val="000000"/>
              </a:buClr>
              <a:buSzPts val="1100"/>
              <a:tabLst/>
              <a:defRPr/>
            </a:pPr>
            <a:r>
              <a:rPr lang="en-US" dirty="0">
                <a:sym typeface="Wingdings" pitchFamily="2" charset="2"/>
              </a:rPr>
              <a:t>And NETs are known to cause more inflammation in systemic diseases  thus adding to more inflammation in a system</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endParaRPr lang="en-US" dirty="0">
              <a:sym typeface="Wingdings" pitchFamily="2" charset="2"/>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dirty="0">
                <a:sym typeface="Wingdings" pitchFamily="2" charset="2"/>
              </a:rPr>
              <a:t>Why NETs are bad: </a:t>
            </a:r>
          </a:p>
          <a:p>
            <a:pPr marL="628650" marR="0" lvl="1" indent="-171450" algn="l" defTabSz="914400" rtl="0" eaLnBrk="1" fontAlgn="auto" latinLnBrk="0" hangingPunct="1">
              <a:lnSpc>
                <a:spcPct val="100000"/>
              </a:lnSpc>
              <a:spcBef>
                <a:spcPts val="0"/>
              </a:spcBef>
              <a:spcAft>
                <a:spcPts val="0"/>
              </a:spcAft>
              <a:buClr>
                <a:srgbClr val="000000"/>
              </a:buClr>
              <a:buSzPts val="1100"/>
              <a:tabLst/>
              <a:defRPr/>
            </a:pPr>
            <a:r>
              <a:rPr lang="en-US" dirty="0">
                <a:sym typeface="Wingdings" pitchFamily="2" charset="2"/>
              </a:rPr>
              <a:t>Cancer associated thrombosis as well as aiding to systemic overzealous </a:t>
            </a:r>
            <a:r>
              <a:rPr lang="en-US" dirty="0" err="1">
                <a:sym typeface="Wingdings" pitchFamily="2" charset="2"/>
              </a:rPr>
              <a:t>inflammaion</a:t>
            </a:r>
            <a:endParaRPr lang="en-US" dirty="0">
              <a:sym typeface="Wingdings" pitchFamily="2" charset="2"/>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sym typeface="Wingdings" pitchFamily="2" charset="2"/>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sym typeface="Wingdings" pitchFamily="2" charset="2"/>
            </a:endParaRPr>
          </a:p>
          <a:p>
            <a:pPr marL="0" lvl="0" indent="0" algn="l" rtl="0">
              <a:spcBef>
                <a:spcPts val="0"/>
              </a:spcBef>
              <a:spcAft>
                <a:spcPts val="0"/>
              </a:spcAft>
              <a:buNone/>
            </a:pPr>
            <a:endParaRPr dirty="0"/>
          </a:p>
        </p:txBody>
      </p:sp>
      <p:sp>
        <p:nvSpPr>
          <p:cNvPr id="394" name="Google Shape;39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5127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indent="-285750">
              <a:buFont typeface="Arial" panose="020B0604020202020204" pitchFamily="34" charset="0"/>
              <a:buChar char="•"/>
            </a:pPr>
            <a:r>
              <a:rPr lang="en-US" sz="1100" dirty="0">
                <a:latin typeface="Montserrat" pitchFamily="2" charset="77"/>
              </a:rPr>
              <a:t>So what if we could target NETs as a therapy??</a:t>
            </a:r>
          </a:p>
          <a:p>
            <a:pPr marL="285750" indent="-285750">
              <a:buFont typeface="Arial" panose="020B0604020202020204" pitchFamily="34" charset="0"/>
              <a:buChar char="•"/>
            </a:pPr>
            <a:r>
              <a:rPr lang="en-US" sz="1100" dirty="0">
                <a:latin typeface="Montserrat" pitchFamily="2" charset="77"/>
              </a:rPr>
              <a:t>One class of drugs that may reduce NET formation are Histone Deacetylase Inhibitors or </a:t>
            </a:r>
            <a:r>
              <a:rPr lang="en-US" sz="1100" dirty="0" err="1">
                <a:latin typeface="Montserrat" pitchFamily="2" charset="77"/>
              </a:rPr>
              <a:t>HDACi</a:t>
            </a:r>
            <a:r>
              <a:rPr lang="en-US" sz="1100" dirty="0">
                <a:latin typeface="Montserrat" pitchFamily="2" charset="77"/>
              </a:rPr>
              <a:t>, a chemotherapeutic drug commonly used in people</a:t>
            </a:r>
          </a:p>
          <a:p>
            <a:pPr marL="285750" indent="-285750">
              <a:buFont typeface="Arial" panose="020B0604020202020204" pitchFamily="34" charset="0"/>
              <a:buChar char="•"/>
            </a:pPr>
            <a:r>
              <a:rPr lang="en-US" sz="1100" dirty="0" err="1">
                <a:latin typeface="Montserrat" pitchFamily="2" charset="77"/>
              </a:rPr>
              <a:t>HDACi</a:t>
            </a:r>
            <a:r>
              <a:rPr lang="en-US" sz="1100" dirty="0">
                <a:latin typeface="Montserrat" pitchFamily="2" charset="77"/>
              </a:rPr>
              <a:t> is thought to inhibit the histone citrullination pathway and instead promote histone acetylation ultimately causing apoptosis (competing pathways)</a:t>
            </a:r>
          </a:p>
          <a:p>
            <a:pPr marL="285750" indent="-285750">
              <a:buFont typeface="Arial" panose="020B0604020202020204" pitchFamily="34" charset="0"/>
              <a:buChar char="•"/>
            </a:pPr>
            <a:r>
              <a:rPr lang="en-US" sz="1100" dirty="0">
                <a:latin typeface="Montserrat" pitchFamily="2" charset="77"/>
              </a:rPr>
              <a:t>There have only been 2 human studies on </a:t>
            </a:r>
            <a:r>
              <a:rPr lang="en-US" sz="1100" dirty="0" err="1">
                <a:latin typeface="Montserrat" pitchFamily="2" charset="77"/>
              </a:rPr>
              <a:t>HDACis</a:t>
            </a:r>
            <a:endParaRPr lang="en-US" sz="1100" dirty="0">
              <a:latin typeface="Montserrat" pitchFamily="2" charset="77"/>
            </a:endParaRPr>
          </a:p>
          <a:p>
            <a:pPr marL="742950" lvl="1" indent="-285750">
              <a:buFont typeface="Arial" panose="020B0604020202020204" pitchFamily="34" charset="0"/>
              <a:buChar char="•"/>
            </a:pPr>
            <a:r>
              <a:rPr lang="en-US" sz="1100" dirty="0">
                <a:latin typeface="Montserrat" pitchFamily="2" charset="77"/>
              </a:rPr>
              <a:t>One says it increases NET formation while the other says it decreases NET formation</a:t>
            </a:r>
          </a:p>
          <a:p>
            <a:pPr marL="742950" lvl="1" indent="-285750">
              <a:buFont typeface="Arial" panose="020B0604020202020204" pitchFamily="34" charset="0"/>
              <a:buChar char="•"/>
            </a:pPr>
            <a:r>
              <a:rPr lang="en-US" sz="1100" dirty="0">
                <a:latin typeface="Montserrat" pitchFamily="2" charset="77"/>
              </a:rPr>
              <a:t>It also states that in human medicine, low doses of </a:t>
            </a:r>
            <a:r>
              <a:rPr lang="en-US" sz="1100" dirty="0" err="1">
                <a:latin typeface="Montserrat" pitchFamily="2" charset="77"/>
              </a:rPr>
              <a:t>HDACi</a:t>
            </a:r>
            <a:r>
              <a:rPr lang="en-US" sz="1100" dirty="0">
                <a:latin typeface="Montserrat" pitchFamily="2" charset="77"/>
              </a:rPr>
              <a:t> caused acetylation to create NETs, it was not until high doses that </a:t>
            </a:r>
            <a:r>
              <a:rPr lang="en-US" sz="1100" dirty="0" err="1">
                <a:latin typeface="Montserrat" pitchFamily="2" charset="77"/>
              </a:rPr>
              <a:t>NETosis</a:t>
            </a:r>
            <a:r>
              <a:rPr lang="en-US" sz="1100" dirty="0">
                <a:latin typeface="Montserrat" pitchFamily="2" charset="77"/>
              </a:rPr>
              <a:t> was inhibited</a:t>
            </a:r>
          </a:p>
          <a:p>
            <a:pPr marL="285750" lvl="0" indent="-285750">
              <a:buFont typeface="Arial" panose="020B0604020202020204" pitchFamily="34" charset="0"/>
              <a:buChar char="•"/>
            </a:pPr>
            <a:r>
              <a:rPr lang="en-US" sz="1100" dirty="0">
                <a:latin typeface="Montserrat" pitchFamily="2" charset="77"/>
              </a:rPr>
              <a:t>So does this occur in dogs?</a:t>
            </a:r>
            <a:endParaRPr lang="en-US" dirty="0"/>
          </a:p>
          <a:p>
            <a:pPr marL="628650" marR="0" lvl="1"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100" dirty="0">
                <a:latin typeface="Montserrat" pitchFamily="2" charset="77"/>
              </a:rPr>
              <a:t>It is not known whether this occurs in canine neutrophils, so this study will allow us to see if the same effect can be seen in dogs</a:t>
            </a: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endParaRPr lang="en-US" sz="1100" dirty="0">
              <a:latin typeface="Montserrat" pitchFamily="2" charset="77"/>
            </a:endParaRPr>
          </a:p>
          <a:p>
            <a:pPr marL="742950" marR="0" lvl="1"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endParaRPr lang="en-US" sz="1100" dirty="0">
              <a:latin typeface="Montserrat" pitchFamily="2" charset="77"/>
            </a:endParaRPr>
          </a:p>
          <a:p>
            <a:pPr marL="742950" marR="0" lvl="1"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endParaRPr lang="en-US" sz="1100" dirty="0">
              <a:latin typeface="Montserrat" pitchFamily="2" charset="77"/>
            </a:endParaRP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endParaRPr lang="en-US" sz="1100" dirty="0">
              <a:latin typeface="Montserrat" pitchFamily="2" charset="77"/>
            </a:endParaRP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100" dirty="0">
                <a:latin typeface="Montserrat" pitchFamily="2" charset="77"/>
              </a:rPr>
              <a:t>The original publications did not assess citrullination or inhibition as a mechanism of NET formation inhibition. The changes in histone post translational modification by Panobinostat is our unique hypothesis</a:t>
            </a: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100" dirty="0">
                <a:latin typeface="Montserrat" pitchFamily="2" charset="77"/>
              </a:rPr>
              <a:t>In human studies, histone acetylation also results in chromatin </a:t>
            </a:r>
            <a:r>
              <a:rPr lang="en-US" sz="1100" dirty="0" err="1">
                <a:latin typeface="Montserrat" pitchFamily="2" charset="77"/>
              </a:rPr>
              <a:t>decondensation</a:t>
            </a:r>
            <a:r>
              <a:rPr lang="en-US" sz="1100" dirty="0">
                <a:latin typeface="Montserrat" pitchFamily="2" charset="77"/>
              </a:rPr>
              <a:t> which causes </a:t>
            </a:r>
            <a:r>
              <a:rPr lang="en-US" sz="1100" dirty="0" err="1">
                <a:latin typeface="Montserrat" pitchFamily="2" charset="77"/>
              </a:rPr>
              <a:t>NETosis</a:t>
            </a:r>
            <a:endParaRPr lang="en-US" sz="1100" dirty="0">
              <a:latin typeface="Montserrat" pitchFamily="2" charset="77"/>
            </a:endParaRPr>
          </a:p>
          <a:p>
            <a:pPr marL="742950" lvl="1" indent="-285750">
              <a:buFont typeface="Arial" panose="020B0604020202020204" pitchFamily="34" charset="0"/>
              <a:buChar char="•"/>
            </a:pPr>
            <a:r>
              <a:rPr lang="en-US" sz="1100" dirty="0">
                <a:latin typeface="Montserrat" pitchFamily="2" charset="77"/>
              </a:rPr>
              <a:t>In vitro work in rodent models and human cells have shown </a:t>
            </a:r>
            <a:r>
              <a:rPr lang="en-US" sz="1100" dirty="0" err="1">
                <a:latin typeface="Montserrat" pitchFamily="2" charset="77"/>
              </a:rPr>
              <a:t>HDACis</a:t>
            </a:r>
            <a:r>
              <a:rPr lang="en-US" sz="1100" dirty="0">
                <a:latin typeface="Montserrat" pitchFamily="2" charset="77"/>
              </a:rPr>
              <a:t> AT HIGH DOSES can inhibit NET formation and instead possibly promote apoptosis</a:t>
            </a: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endParaRPr lang="en-US" sz="1100" dirty="0">
              <a:latin typeface="Montserrat" pitchFamily="2" charset="77"/>
            </a:endParaRPr>
          </a:p>
          <a:p>
            <a:pPr marL="0" lvl="0" indent="0" algn="l" rtl="0">
              <a:spcBef>
                <a:spcPts val="0"/>
              </a:spcBef>
              <a:spcAft>
                <a:spcPts val="0"/>
              </a:spcAft>
              <a:buNone/>
            </a:pPr>
            <a:endParaRPr dirty="0"/>
          </a:p>
        </p:txBody>
      </p:sp>
      <p:sp>
        <p:nvSpPr>
          <p:cNvPr id="394" name="Google Shape;39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2190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So knowing this, we wanted to test it in canine neutrophils</a:t>
            </a:r>
          </a:p>
          <a:p>
            <a:r>
              <a:rPr lang="en-US" dirty="0"/>
              <a:t>We hypothesize that in a dose-dependent manner, </a:t>
            </a:r>
            <a:r>
              <a:rPr lang="en-US" dirty="0" err="1"/>
              <a:t>panobinostat</a:t>
            </a:r>
            <a:r>
              <a:rPr lang="en-US" dirty="0"/>
              <a:t> would modulate in vitro </a:t>
            </a:r>
            <a:r>
              <a:rPr lang="en-US" dirty="0" err="1"/>
              <a:t>NETosis</a:t>
            </a:r>
            <a:r>
              <a:rPr lang="en-US" dirty="0"/>
              <a:t> in activated canine neutrophils by decreasing histone citrullination and promoting apoptosis</a:t>
            </a:r>
          </a:p>
          <a:p>
            <a:endParaRPr lang="en-US" dirty="0"/>
          </a:p>
        </p:txBody>
      </p:sp>
    </p:spTree>
    <p:extLst>
      <p:ext uri="{BB962C8B-B14F-4D97-AF65-F5344CB8AC3E}">
        <p14:creationId xmlns:p14="http://schemas.microsoft.com/office/powerpoint/2010/main" val="2485514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To test our hypothesis: this is what we did</a:t>
            </a:r>
          </a:p>
          <a:p>
            <a:r>
              <a:rPr lang="en-US" dirty="0"/>
              <a:t>Our goal was to enroll 8-10 dogs that are greater than 10kg, older than 1 year, had no recent vaccinations within 30 days, considered otherwise healthy (no systemic diseases), and on no other medications</a:t>
            </a:r>
          </a:p>
          <a:p>
            <a:r>
              <a:rPr lang="en-US" dirty="0"/>
              <a:t>Collect 10-12mls of whole blood, run a CBC</a:t>
            </a:r>
          </a:p>
          <a:p>
            <a:r>
              <a:rPr lang="en-US" dirty="0"/>
              <a:t>Isolate Neutrophils</a:t>
            </a:r>
          </a:p>
          <a:p>
            <a:r>
              <a:rPr lang="en-US" dirty="0"/>
              <a:t>In different groups: Pre-treat with Panobinostat: 1 hour</a:t>
            </a:r>
          </a:p>
          <a:p>
            <a:r>
              <a:rPr lang="en-US" dirty="0"/>
              <a:t>Activate with either PMA (</a:t>
            </a:r>
            <a:r>
              <a:rPr lang="en-US" dirty="0" err="1"/>
              <a:t>phorbal</a:t>
            </a:r>
            <a:r>
              <a:rPr lang="en-US" dirty="0"/>
              <a:t> myristate acetate) or with A23187: both potent activators causing neutrophil activation</a:t>
            </a:r>
          </a:p>
          <a:p>
            <a:pPr lvl="1"/>
            <a:r>
              <a:rPr lang="en-US" dirty="0"/>
              <a:t>PMA is an activator that produces ROS</a:t>
            </a:r>
          </a:p>
          <a:p>
            <a:pPr lvl="1"/>
            <a:r>
              <a:rPr lang="en-US" dirty="0"/>
              <a:t>A23187 is also another activator that is also a calcium ionophore that essentially punches holes into the membrane allowing for neutrophil activation</a:t>
            </a:r>
          </a:p>
          <a:p>
            <a:pPr lvl="1"/>
            <a:endParaRPr lang="en-US" dirty="0"/>
          </a:p>
        </p:txBody>
      </p:sp>
    </p:spTree>
    <p:extLst>
      <p:ext uri="{BB962C8B-B14F-4D97-AF65-F5344CB8AC3E}">
        <p14:creationId xmlns:p14="http://schemas.microsoft.com/office/powerpoint/2010/main" val="3012619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We have 3 groups: Group 1 for control, Group 2 for </a:t>
            </a:r>
            <a:r>
              <a:rPr lang="en-US" dirty="0" err="1"/>
              <a:t>Pano</a:t>
            </a:r>
            <a:r>
              <a:rPr lang="en-US" dirty="0"/>
              <a:t> + PMA, and Group 3: </a:t>
            </a:r>
            <a:r>
              <a:rPr lang="en-US" dirty="0" err="1"/>
              <a:t>Pano</a:t>
            </a:r>
            <a:r>
              <a:rPr lang="en-US" dirty="0"/>
              <a:t> + A23187</a:t>
            </a:r>
          </a:p>
          <a:p>
            <a:r>
              <a:rPr lang="en-US" dirty="0"/>
              <a:t>After being activated by either A23187 or PMA</a:t>
            </a:r>
          </a:p>
          <a:p>
            <a:r>
              <a:rPr lang="en-US" dirty="0"/>
              <a:t>Stain them with SYTOX orange -</a:t>
            </a:r>
            <a:r>
              <a:rPr lang="en-US" dirty="0">
                <a:sym typeface="Wingdings" pitchFamily="2" charset="2"/>
              </a:rPr>
              <a:t> cell impermeable (necrotic or NETs)</a:t>
            </a:r>
          </a:p>
          <a:p>
            <a:r>
              <a:rPr lang="en-US" dirty="0">
                <a:sym typeface="Wingdings" pitchFamily="2" charset="2"/>
              </a:rPr>
              <a:t>SYTO Green - cell permeable (live cells)</a:t>
            </a:r>
          </a:p>
          <a:p>
            <a:pPr lvl="1"/>
            <a:r>
              <a:rPr lang="en-US" dirty="0">
                <a:sym typeface="Wingdings" pitchFamily="2" charset="2"/>
              </a:rPr>
              <a:t>Both DNA stains</a:t>
            </a:r>
          </a:p>
          <a:p>
            <a:r>
              <a:rPr lang="en-US" dirty="0">
                <a:sym typeface="Wingdings" pitchFamily="2" charset="2"/>
              </a:rPr>
              <a:t>Then take 5 live images/sample/group on 10x magnification</a:t>
            </a:r>
          </a:p>
          <a:p>
            <a:r>
              <a:rPr lang="en-US" dirty="0">
                <a:sym typeface="Wingdings" pitchFamily="2" charset="2"/>
              </a:rPr>
              <a:t>Then count cells: how do we know it’s a NET?</a:t>
            </a:r>
          </a:p>
          <a:p>
            <a:pPr lvl="1"/>
            <a:r>
              <a:rPr lang="en-US" dirty="0">
                <a:sym typeface="Wingdings" pitchFamily="2" charset="2"/>
              </a:rPr>
              <a:t>For the purpose of this study, NETs are identified as cell-free filamentous structures </a:t>
            </a:r>
            <a:endParaRPr lang="en-US" dirty="0"/>
          </a:p>
        </p:txBody>
      </p:sp>
    </p:spTree>
    <p:extLst>
      <p:ext uri="{BB962C8B-B14F-4D97-AF65-F5344CB8AC3E}">
        <p14:creationId xmlns:p14="http://schemas.microsoft.com/office/powerpoint/2010/main" val="2328574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68D4F58-A4D9-4D83-A1D3-2F82E757044E}" type="datetimeFigureOut">
              <a:rPr lang="en-US" smtClean="0"/>
              <a:t>7/28/22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968F49-94B5-41DD-B121-B5ABBCD4CD7B}" type="slidenum">
              <a:rPr lang="en-US" smtClean="0"/>
              <a:t>‹#›</a:t>
            </a:fld>
            <a:endParaRPr lang="en-US"/>
          </a:p>
        </p:txBody>
      </p:sp>
    </p:spTree>
    <p:extLst>
      <p:ext uri="{BB962C8B-B14F-4D97-AF65-F5344CB8AC3E}">
        <p14:creationId xmlns:p14="http://schemas.microsoft.com/office/powerpoint/2010/main" val="157003342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D4F58-A4D9-4D83-A1D3-2F82E757044E}" type="datetimeFigureOut">
              <a:rPr lang="en-US" smtClean="0"/>
              <a:t>7/28/22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968F49-94B5-41DD-B121-B5ABBCD4CD7B}" type="slidenum">
              <a:rPr lang="en-US" smtClean="0"/>
              <a:t>‹#›</a:t>
            </a:fld>
            <a:endParaRPr lang="en-US"/>
          </a:p>
        </p:txBody>
      </p:sp>
    </p:spTree>
    <p:extLst>
      <p:ext uri="{BB962C8B-B14F-4D97-AF65-F5344CB8AC3E}">
        <p14:creationId xmlns:p14="http://schemas.microsoft.com/office/powerpoint/2010/main" val="119772708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D4F58-A4D9-4D83-A1D3-2F82E757044E}" type="datetimeFigureOut">
              <a:rPr lang="en-US" smtClean="0"/>
              <a:t>7/28/22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968F49-94B5-41DD-B121-B5ABBCD4CD7B}" type="slidenum">
              <a:rPr lang="en-US" smtClean="0"/>
              <a:t>‹#›</a:t>
            </a:fld>
            <a:endParaRPr lang="en-US"/>
          </a:p>
        </p:txBody>
      </p:sp>
    </p:spTree>
    <p:extLst>
      <p:ext uri="{BB962C8B-B14F-4D97-AF65-F5344CB8AC3E}">
        <p14:creationId xmlns:p14="http://schemas.microsoft.com/office/powerpoint/2010/main" val="286575906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076_Cooper_Template_SlidesMania_1">
  <p:cSld name="0076_Cooper_Template_SlidesMania_1">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2890699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076_Cooper_Template_SlidesMania_9">
  <p:cSld name="0076_Cooper_Template_SlidesMania_9">
    <p:spTree>
      <p:nvGrpSpPr>
        <p:cNvPr id="1" name="Shape 26"/>
        <p:cNvGrpSpPr/>
        <p:nvPr/>
      </p:nvGrpSpPr>
      <p:grpSpPr>
        <a:xfrm>
          <a:off x="0" y="0"/>
          <a:ext cx="0" cy="0"/>
          <a:chOff x="0" y="0"/>
          <a:chExt cx="0" cy="0"/>
        </a:xfrm>
      </p:grpSpPr>
      <p:sp>
        <p:nvSpPr>
          <p:cNvPr id="29" name="Google Shape;29;p5"/>
          <p:cNvSpPr txBox="1">
            <a:spLocks noGrp="1"/>
          </p:cNvSpPr>
          <p:nvPr>
            <p:ph type="body" idx="1"/>
          </p:nvPr>
        </p:nvSpPr>
        <p:spPr>
          <a:xfrm>
            <a:off x="3135085" y="3279865"/>
            <a:ext cx="5232041" cy="2428875"/>
          </a:xfrm>
          <a:prstGeom prst="rect">
            <a:avLst/>
          </a:prstGeom>
          <a:noFill/>
          <a:ln>
            <a:noFill/>
          </a:ln>
        </p:spPr>
        <p:txBody>
          <a:bodyPr spcFirstLastPara="1" wrap="square" lIns="91425" tIns="45700" rIns="91425" bIns="45700" anchor="ctr" anchorCtr="0">
            <a:noAutofit/>
          </a:bodyPr>
          <a:lstStyle>
            <a:lvl1pPr marL="342900" marR="0" lvl="0" indent="-171450" algn="r" rtl="0">
              <a:lnSpc>
                <a:spcPct val="90000"/>
              </a:lnSpc>
              <a:spcBef>
                <a:spcPts val="750"/>
              </a:spcBef>
              <a:spcAft>
                <a:spcPts val="0"/>
              </a:spcAft>
              <a:buClr>
                <a:srgbClr val="404040"/>
              </a:buClr>
              <a:buSzPts val="1800"/>
              <a:buFont typeface="Arial"/>
              <a:buNone/>
              <a:defRPr sz="1350" b="0" i="0" u="none" strike="noStrike" cap="none">
                <a:solidFill>
                  <a:srgbClr val="404040"/>
                </a:solidFill>
                <a:latin typeface="Montserrat"/>
                <a:ea typeface="Montserrat"/>
                <a:cs typeface="Montserrat"/>
                <a:sym typeface="Montserrat"/>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0" name="Google Shape;30;p5"/>
          <p:cNvSpPr txBox="1">
            <a:spLocks noGrp="1"/>
          </p:cNvSpPr>
          <p:nvPr>
            <p:ph type="body" idx="2"/>
          </p:nvPr>
        </p:nvSpPr>
        <p:spPr>
          <a:xfrm>
            <a:off x="3858492" y="2040698"/>
            <a:ext cx="4508635" cy="758461"/>
          </a:xfrm>
          <a:prstGeom prst="rect">
            <a:avLst/>
          </a:prstGeom>
          <a:noFill/>
          <a:ln>
            <a:noFill/>
          </a:ln>
        </p:spPr>
        <p:txBody>
          <a:bodyPr spcFirstLastPara="1" wrap="square" lIns="91425" tIns="45700" rIns="91425" bIns="45700" anchor="t" anchorCtr="0">
            <a:noAutofit/>
          </a:bodyPr>
          <a:lstStyle>
            <a:lvl1pPr marL="342900" marR="0" lvl="0" indent="-171450" algn="r" rtl="0">
              <a:lnSpc>
                <a:spcPct val="90000"/>
              </a:lnSpc>
              <a:spcBef>
                <a:spcPts val="750"/>
              </a:spcBef>
              <a:spcAft>
                <a:spcPts val="0"/>
              </a:spcAft>
              <a:buClr>
                <a:srgbClr val="404040"/>
              </a:buClr>
              <a:buSzPts val="4400"/>
              <a:buFont typeface="Arial"/>
              <a:buNone/>
              <a:defRPr sz="3300" b="0" i="0" u="none" strike="noStrike" cap="none">
                <a:solidFill>
                  <a:srgbClr val="404040"/>
                </a:solidFill>
                <a:latin typeface="Limelight"/>
                <a:ea typeface="Limelight"/>
                <a:cs typeface="Limelight"/>
                <a:sym typeface="Limelight"/>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41510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076_Cooper_Template_SlidesMania_14">
  <p:cSld name="0076_Cooper_Template_SlidesMania_14">
    <p:spTree>
      <p:nvGrpSpPr>
        <p:cNvPr id="1" name="Shape 53"/>
        <p:cNvGrpSpPr/>
        <p:nvPr/>
      </p:nvGrpSpPr>
      <p:grpSpPr>
        <a:xfrm>
          <a:off x="0" y="0"/>
          <a:ext cx="0" cy="0"/>
          <a:chOff x="0" y="0"/>
          <a:chExt cx="0" cy="0"/>
        </a:xfrm>
      </p:grpSpPr>
      <p:sp>
        <p:nvSpPr>
          <p:cNvPr id="56" name="Google Shape;56;p8"/>
          <p:cNvSpPr txBox="1">
            <a:spLocks noGrp="1"/>
          </p:cNvSpPr>
          <p:nvPr>
            <p:ph type="body" idx="1"/>
          </p:nvPr>
        </p:nvSpPr>
        <p:spPr>
          <a:xfrm>
            <a:off x="2317683" y="291217"/>
            <a:ext cx="4508635" cy="758461"/>
          </a:xfrm>
          <a:prstGeom prst="rect">
            <a:avLst/>
          </a:prstGeom>
          <a:noFill/>
          <a:ln>
            <a:noFill/>
          </a:ln>
        </p:spPr>
        <p:txBody>
          <a:bodyPr spcFirstLastPara="1" wrap="square" lIns="91425" tIns="45700" rIns="91425" bIns="45700" anchor="t" anchorCtr="0">
            <a:noAutofit/>
          </a:bodyPr>
          <a:lstStyle>
            <a:lvl1pPr marL="342900" marR="0" lvl="0" indent="-171450" algn="ctr" rtl="0">
              <a:lnSpc>
                <a:spcPct val="90000"/>
              </a:lnSpc>
              <a:spcBef>
                <a:spcPts val="750"/>
              </a:spcBef>
              <a:spcAft>
                <a:spcPts val="0"/>
              </a:spcAft>
              <a:buClr>
                <a:schemeClr val="lt1"/>
              </a:buClr>
              <a:buSzPts val="4400"/>
              <a:buFont typeface="Arial"/>
              <a:buNone/>
              <a:defRPr sz="3300" b="0" i="0" u="none" strike="noStrike" cap="none">
                <a:solidFill>
                  <a:schemeClr val="lt1"/>
                </a:solidFill>
                <a:latin typeface="Limelight"/>
                <a:ea typeface="Limelight"/>
                <a:cs typeface="Limelight"/>
                <a:sym typeface="Limelight"/>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58860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076_Cooper_Template_SlidesMania_10">
  <p:cSld name="0076_Cooper_Template_SlidesMania_10">
    <p:spTree>
      <p:nvGrpSpPr>
        <p:cNvPr id="1" name="Shape 61"/>
        <p:cNvGrpSpPr/>
        <p:nvPr/>
      </p:nvGrpSpPr>
      <p:grpSpPr>
        <a:xfrm>
          <a:off x="0" y="0"/>
          <a:ext cx="0" cy="0"/>
          <a:chOff x="0" y="0"/>
          <a:chExt cx="0" cy="0"/>
        </a:xfrm>
      </p:grpSpPr>
      <p:sp>
        <p:nvSpPr>
          <p:cNvPr id="64" name="Google Shape;64;p10"/>
          <p:cNvSpPr txBox="1">
            <a:spLocks noGrp="1"/>
          </p:cNvSpPr>
          <p:nvPr>
            <p:ph type="body" idx="1"/>
          </p:nvPr>
        </p:nvSpPr>
        <p:spPr>
          <a:xfrm>
            <a:off x="3858492" y="2040698"/>
            <a:ext cx="4508635" cy="758461"/>
          </a:xfrm>
          <a:prstGeom prst="rect">
            <a:avLst/>
          </a:prstGeom>
          <a:noFill/>
          <a:ln>
            <a:noFill/>
          </a:ln>
        </p:spPr>
        <p:txBody>
          <a:bodyPr spcFirstLastPara="1" wrap="square" lIns="91425" tIns="45700" rIns="91425" bIns="45700" anchor="t" anchorCtr="0">
            <a:noAutofit/>
          </a:bodyPr>
          <a:lstStyle>
            <a:lvl1pPr marL="342900" marR="0" lvl="0" indent="-171450" algn="r" rtl="0">
              <a:lnSpc>
                <a:spcPct val="90000"/>
              </a:lnSpc>
              <a:spcBef>
                <a:spcPts val="750"/>
              </a:spcBef>
              <a:spcAft>
                <a:spcPts val="0"/>
              </a:spcAft>
              <a:buClr>
                <a:srgbClr val="404040"/>
              </a:buClr>
              <a:buSzPts val="4400"/>
              <a:buFont typeface="Arial"/>
              <a:buNone/>
              <a:defRPr sz="3300" b="0" i="0" u="none" strike="noStrike" cap="none">
                <a:solidFill>
                  <a:srgbClr val="404040"/>
                </a:solidFill>
                <a:latin typeface="Limelight"/>
                <a:ea typeface="Limelight"/>
                <a:cs typeface="Limelight"/>
                <a:sym typeface="Limelight"/>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65" name="Google Shape;65;p10"/>
          <p:cNvSpPr txBox="1">
            <a:spLocks noGrp="1"/>
          </p:cNvSpPr>
          <p:nvPr>
            <p:ph type="body" idx="2"/>
          </p:nvPr>
        </p:nvSpPr>
        <p:spPr>
          <a:xfrm>
            <a:off x="928255" y="3429001"/>
            <a:ext cx="3387191" cy="2428875"/>
          </a:xfrm>
          <a:prstGeom prst="rect">
            <a:avLst/>
          </a:prstGeom>
          <a:noFill/>
          <a:ln>
            <a:noFill/>
          </a:ln>
        </p:spPr>
        <p:txBody>
          <a:bodyPr spcFirstLastPara="1" wrap="square" lIns="91425" tIns="45700" rIns="91425" bIns="45700" anchor="t" anchorCtr="0">
            <a:noAutofit/>
          </a:bodyPr>
          <a:lstStyle>
            <a:lvl1pPr marL="342900" marR="0" lvl="0" indent="-171450" algn="l" rtl="0">
              <a:lnSpc>
                <a:spcPct val="90000"/>
              </a:lnSpc>
              <a:spcBef>
                <a:spcPts val="750"/>
              </a:spcBef>
              <a:spcAft>
                <a:spcPts val="0"/>
              </a:spcAft>
              <a:buClr>
                <a:srgbClr val="404040"/>
              </a:buClr>
              <a:buSzPts val="1800"/>
              <a:buFont typeface="Arial"/>
              <a:buNone/>
              <a:defRPr sz="1350" b="0" i="0" u="none" strike="noStrike" cap="none">
                <a:solidFill>
                  <a:srgbClr val="404040"/>
                </a:solidFill>
                <a:latin typeface="Montserrat"/>
                <a:ea typeface="Montserrat"/>
                <a:cs typeface="Montserrat"/>
                <a:sym typeface="Montserrat"/>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66" name="Google Shape;66;p10"/>
          <p:cNvSpPr txBox="1">
            <a:spLocks noGrp="1"/>
          </p:cNvSpPr>
          <p:nvPr>
            <p:ph type="body" idx="3"/>
          </p:nvPr>
        </p:nvSpPr>
        <p:spPr>
          <a:xfrm>
            <a:off x="4979935" y="3429001"/>
            <a:ext cx="3387191" cy="2428875"/>
          </a:xfrm>
          <a:prstGeom prst="rect">
            <a:avLst/>
          </a:prstGeom>
          <a:noFill/>
          <a:ln>
            <a:noFill/>
          </a:ln>
        </p:spPr>
        <p:txBody>
          <a:bodyPr spcFirstLastPara="1" wrap="square" lIns="91425" tIns="45700" rIns="91425" bIns="45700" anchor="t" anchorCtr="0">
            <a:noAutofit/>
          </a:bodyPr>
          <a:lstStyle>
            <a:lvl1pPr marL="342900" marR="0" lvl="0" indent="-171450" algn="l" rtl="0">
              <a:lnSpc>
                <a:spcPct val="90000"/>
              </a:lnSpc>
              <a:spcBef>
                <a:spcPts val="750"/>
              </a:spcBef>
              <a:spcAft>
                <a:spcPts val="0"/>
              </a:spcAft>
              <a:buClr>
                <a:srgbClr val="404040"/>
              </a:buClr>
              <a:buSzPts val="1800"/>
              <a:buFont typeface="Arial"/>
              <a:buNone/>
              <a:defRPr sz="1350" b="0" i="0" u="none" strike="noStrike" cap="none">
                <a:solidFill>
                  <a:srgbClr val="404040"/>
                </a:solidFill>
                <a:latin typeface="Montserrat"/>
                <a:ea typeface="Montserrat"/>
                <a:cs typeface="Montserrat"/>
                <a:sym typeface="Montserrat"/>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963790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076_Cooper_Template_SlidesMania_8">
  <p:cSld name="0076_Cooper_Template_SlidesMania_8">
    <p:spTree>
      <p:nvGrpSpPr>
        <p:cNvPr id="1" name="Shape 22"/>
        <p:cNvGrpSpPr/>
        <p:nvPr/>
      </p:nvGrpSpPr>
      <p:grpSpPr>
        <a:xfrm>
          <a:off x="0" y="0"/>
          <a:ext cx="0" cy="0"/>
          <a:chOff x="0" y="0"/>
          <a:chExt cx="0" cy="0"/>
        </a:xfrm>
      </p:grpSpPr>
      <p:sp>
        <p:nvSpPr>
          <p:cNvPr id="25" name="Google Shape;25;p4"/>
          <p:cNvSpPr txBox="1">
            <a:spLocks noGrp="1"/>
          </p:cNvSpPr>
          <p:nvPr>
            <p:ph type="body" idx="1"/>
          </p:nvPr>
        </p:nvSpPr>
        <p:spPr>
          <a:xfrm>
            <a:off x="4017819" y="949613"/>
            <a:ext cx="4593007" cy="758461"/>
          </a:xfrm>
          <a:prstGeom prst="rect">
            <a:avLst/>
          </a:prstGeom>
          <a:noFill/>
          <a:ln>
            <a:noFill/>
          </a:ln>
        </p:spPr>
        <p:txBody>
          <a:bodyPr spcFirstLastPara="1" wrap="square" lIns="91425" tIns="45700" rIns="91425" bIns="45700" anchor="t" anchorCtr="0">
            <a:noAutofit/>
          </a:bodyPr>
          <a:lstStyle>
            <a:lvl1pPr marL="342900" marR="0" lvl="0" indent="-171450" algn="r" rtl="0">
              <a:lnSpc>
                <a:spcPct val="90000"/>
              </a:lnSpc>
              <a:spcBef>
                <a:spcPts val="750"/>
              </a:spcBef>
              <a:spcAft>
                <a:spcPts val="0"/>
              </a:spcAft>
              <a:buClr>
                <a:srgbClr val="433C29"/>
              </a:buClr>
              <a:buSzPts val="4400"/>
              <a:buFont typeface="Arial"/>
              <a:buNone/>
              <a:defRPr sz="3300" b="0" i="0" u="none" strike="noStrike" cap="none">
                <a:solidFill>
                  <a:srgbClr val="433C29"/>
                </a:solidFill>
                <a:latin typeface="Limelight"/>
                <a:ea typeface="Limelight"/>
                <a:cs typeface="Limelight"/>
                <a:sym typeface="Limelight"/>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212855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D4F58-A4D9-4D83-A1D3-2F82E757044E}" type="datetimeFigureOut">
              <a:rPr lang="en-US" smtClean="0"/>
              <a:t>7/28/22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968F49-94B5-41DD-B121-B5ABBCD4CD7B}" type="slidenum">
              <a:rPr lang="en-US" smtClean="0"/>
              <a:t>‹#›</a:t>
            </a:fld>
            <a:endParaRPr lang="en-US"/>
          </a:p>
        </p:txBody>
      </p:sp>
    </p:spTree>
    <p:extLst>
      <p:ext uri="{BB962C8B-B14F-4D97-AF65-F5344CB8AC3E}">
        <p14:creationId xmlns:p14="http://schemas.microsoft.com/office/powerpoint/2010/main" val="331485194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8D4F58-A4D9-4D83-A1D3-2F82E757044E}" type="datetimeFigureOut">
              <a:rPr lang="en-US" smtClean="0"/>
              <a:t>7/28/22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968F49-94B5-41DD-B121-B5ABBCD4CD7B}" type="slidenum">
              <a:rPr lang="en-US" smtClean="0"/>
              <a:t>‹#›</a:t>
            </a:fld>
            <a:endParaRPr lang="en-US"/>
          </a:p>
        </p:txBody>
      </p:sp>
    </p:spTree>
    <p:extLst>
      <p:ext uri="{BB962C8B-B14F-4D97-AF65-F5344CB8AC3E}">
        <p14:creationId xmlns:p14="http://schemas.microsoft.com/office/powerpoint/2010/main" val="310132696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8D4F58-A4D9-4D83-A1D3-2F82E757044E}" type="datetimeFigureOut">
              <a:rPr lang="en-US" smtClean="0"/>
              <a:t>7/28/22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968F49-94B5-41DD-B121-B5ABBCD4CD7B}" type="slidenum">
              <a:rPr lang="en-US" smtClean="0"/>
              <a:t>‹#›</a:t>
            </a:fld>
            <a:endParaRPr lang="en-US"/>
          </a:p>
        </p:txBody>
      </p:sp>
    </p:spTree>
    <p:extLst>
      <p:ext uri="{BB962C8B-B14F-4D97-AF65-F5344CB8AC3E}">
        <p14:creationId xmlns:p14="http://schemas.microsoft.com/office/powerpoint/2010/main" val="105785335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8D4F58-A4D9-4D83-A1D3-2F82E757044E}" type="datetimeFigureOut">
              <a:rPr lang="en-US" smtClean="0"/>
              <a:t>7/28/22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968F49-94B5-41DD-B121-B5ABBCD4CD7B}" type="slidenum">
              <a:rPr lang="en-US" smtClean="0"/>
              <a:t>‹#›</a:t>
            </a:fld>
            <a:endParaRPr lang="en-US"/>
          </a:p>
        </p:txBody>
      </p:sp>
    </p:spTree>
    <p:extLst>
      <p:ext uri="{BB962C8B-B14F-4D97-AF65-F5344CB8AC3E}">
        <p14:creationId xmlns:p14="http://schemas.microsoft.com/office/powerpoint/2010/main" val="243339335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8D4F58-A4D9-4D83-A1D3-2F82E757044E}" type="datetimeFigureOut">
              <a:rPr lang="en-US" smtClean="0"/>
              <a:t>7/28/22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968F49-94B5-41DD-B121-B5ABBCD4CD7B}" type="slidenum">
              <a:rPr lang="en-US" smtClean="0"/>
              <a:t>‹#›</a:t>
            </a:fld>
            <a:endParaRPr lang="en-US"/>
          </a:p>
        </p:txBody>
      </p:sp>
    </p:spTree>
    <p:extLst>
      <p:ext uri="{BB962C8B-B14F-4D97-AF65-F5344CB8AC3E}">
        <p14:creationId xmlns:p14="http://schemas.microsoft.com/office/powerpoint/2010/main" val="317777689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8D4F58-A4D9-4D83-A1D3-2F82E757044E}" type="datetimeFigureOut">
              <a:rPr lang="en-US" smtClean="0"/>
              <a:t>7/28/22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968F49-94B5-41DD-B121-B5ABBCD4CD7B}" type="slidenum">
              <a:rPr lang="en-US" smtClean="0"/>
              <a:t>‹#›</a:t>
            </a:fld>
            <a:endParaRPr lang="en-US"/>
          </a:p>
        </p:txBody>
      </p:sp>
    </p:spTree>
    <p:extLst>
      <p:ext uri="{BB962C8B-B14F-4D97-AF65-F5344CB8AC3E}">
        <p14:creationId xmlns:p14="http://schemas.microsoft.com/office/powerpoint/2010/main" val="402440828"/>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8D4F58-A4D9-4D83-A1D3-2F82E757044E}" type="datetimeFigureOut">
              <a:rPr lang="en-US" smtClean="0"/>
              <a:t>7/28/22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968F49-94B5-41DD-B121-B5ABBCD4CD7B}" type="slidenum">
              <a:rPr lang="en-US" smtClean="0"/>
              <a:t>‹#›</a:t>
            </a:fld>
            <a:endParaRPr lang="en-US"/>
          </a:p>
        </p:txBody>
      </p:sp>
    </p:spTree>
    <p:extLst>
      <p:ext uri="{BB962C8B-B14F-4D97-AF65-F5344CB8AC3E}">
        <p14:creationId xmlns:p14="http://schemas.microsoft.com/office/powerpoint/2010/main" val="218607482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8D4F58-A4D9-4D83-A1D3-2F82E757044E}" type="datetimeFigureOut">
              <a:rPr lang="en-US" smtClean="0"/>
              <a:t>7/28/22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968F49-94B5-41DD-B121-B5ABBCD4CD7B}" type="slidenum">
              <a:rPr lang="en-US" smtClean="0"/>
              <a:t>‹#›</a:t>
            </a:fld>
            <a:endParaRPr lang="en-US"/>
          </a:p>
        </p:txBody>
      </p:sp>
    </p:spTree>
    <p:extLst>
      <p:ext uri="{BB962C8B-B14F-4D97-AF65-F5344CB8AC3E}">
        <p14:creationId xmlns:p14="http://schemas.microsoft.com/office/powerpoint/2010/main" val="10232118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8D4F58-A4D9-4D83-A1D3-2F82E757044E}" type="datetimeFigureOut">
              <a:rPr lang="en-US" smtClean="0"/>
              <a:t>7/28/22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968F49-94B5-41DD-B121-B5ABBCD4CD7B}" type="slidenum">
              <a:rPr lang="en-US" smtClean="0"/>
              <a:t>‹#›</a:t>
            </a:fld>
            <a:endParaRPr lang="en-US"/>
          </a:p>
        </p:txBody>
      </p:sp>
    </p:spTree>
    <p:extLst>
      <p:ext uri="{BB962C8B-B14F-4D97-AF65-F5344CB8AC3E}">
        <p14:creationId xmlns:p14="http://schemas.microsoft.com/office/powerpoint/2010/main" val="264608785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5"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png"/><Relationship Id="rId7"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28.tiff"/><Relationship Id="rId4" Type="http://schemas.openxmlformats.org/officeDocument/2006/relationships/image" Target="../media/image27.tiff"/></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30.sv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1.png"/><Relationship Id="rId7"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2.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38.jpeg"/><Relationship Id="rId11" Type="http://schemas.openxmlformats.org/officeDocument/2006/relationships/image" Target="../media/image42.JPG"/><Relationship Id="rId5" Type="http://schemas.openxmlformats.org/officeDocument/2006/relationships/image" Target="../media/image37.jpeg"/><Relationship Id="rId10" Type="http://schemas.openxmlformats.org/officeDocument/2006/relationships/image" Target="../media/image41.jpeg"/><Relationship Id="rId4" Type="http://schemas.openxmlformats.org/officeDocument/2006/relationships/image" Target="../media/image36.jpeg"/><Relationship Id="rId9"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microsoft.com/office/2018/10/relationships/comments" Target="../comments/modernComment_136_BAED3AD7.xml"/><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23"/>
          <p:cNvSpPr txBox="1"/>
          <p:nvPr/>
        </p:nvSpPr>
        <p:spPr>
          <a:xfrm>
            <a:off x="488994" y="489873"/>
            <a:ext cx="8166012" cy="2128265"/>
          </a:xfrm>
          <a:prstGeom prst="rect">
            <a:avLst/>
          </a:prstGeom>
          <a:noFill/>
          <a:ln>
            <a:noFill/>
          </a:ln>
        </p:spPr>
        <p:txBody>
          <a:bodyPr spcFirstLastPara="1" wrap="square" lIns="68569" tIns="34275" rIns="68569" bIns="34275" anchor="t" anchorCtr="0">
            <a:noAutofit/>
          </a:bodyPr>
          <a:lstStyle/>
          <a:p>
            <a:pPr algn="ctr"/>
            <a:r>
              <a:rPr lang="en-US" sz="3200" dirty="0">
                <a:solidFill>
                  <a:srgbClr val="262626"/>
                </a:solidFill>
                <a:latin typeface="Avenir Book" panose="02000503020000020003" pitchFamily="2" charset="0"/>
                <a:ea typeface="Limelight"/>
                <a:cs typeface="Futura Medium" panose="020B0602020204020303" pitchFamily="34" charset="-79"/>
                <a:sym typeface="Limelight"/>
              </a:rPr>
              <a:t>Effects of Panobinostat, a Histone Deacetylase Inhibitor, on NETs Formation and Histone Citrullination in Canine Neutrophils</a:t>
            </a:r>
          </a:p>
        </p:txBody>
      </p:sp>
      <p:sp>
        <p:nvSpPr>
          <p:cNvPr id="2" name="TextBox 1">
            <a:extLst>
              <a:ext uri="{FF2B5EF4-FFF2-40B4-BE49-F238E27FC236}">
                <a16:creationId xmlns:a16="http://schemas.microsoft.com/office/drawing/2014/main" id="{464F0289-2FBB-EEA4-B94B-98D8EF21BF8F}"/>
              </a:ext>
            </a:extLst>
          </p:cNvPr>
          <p:cNvSpPr txBox="1"/>
          <p:nvPr/>
        </p:nvSpPr>
        <p:spPr>
          <a:xfrm>
            <a:off x="195853" y="3568328"/>
            <a:ext cx="6169321" cy="1631216"/>
          </a:xfrm>
          <a:prstGeom prst="rect">
            <a:avLst/>
          </a:prstGeom>
          <a:noFill/>
        </p:spPr>
        <p:txBody>
          <a:bodyPr wrap="square" rtlCol="0">
            <a:spAutoFit/>
          </a:bodyPr>
          <a:lstStyle/>
          <a:p>
            <a:r>
              <a:rPr lang="en-US" sz="2000" b="1" dirty="0">
                <a:solidFill>
                  <a:srgbClr val="262626"/>
                </a:solidFill>
                <a:latin typeface="Avenir Book" panose="02000503020000020003" pitchFamily="2" charset="0"/>
                <a:sym typeface="Limelight"/>
              </a:rPr>
              <a:t>Student: </a:t>
            </a:r>
          </a:p>
          <a:p>
            <a:r>
              <a:rPr lang="en-US" sz="2000" dirty="0">
                <a:solidFill>
                  <a:srgbClr val="262626"/>
                </a:solidFill>
                <a:latin typeface="Avenir Book" panose="02000503020000020003" pitchFamily="2" charset="0"/>
                <a:sym typeface="Limelight"/>
              </a:rPr>
              <a:t>Stephanie Han</a:t>
            </a:r>
          </a:p>
          <a:p>
            <a:r>
              <a:rPr lang="en-US" sz="2000" b="1" dirty="0">
                <a:solidFill>
                  <a:srgbClr val="262626"/>
                </a:solidFill>
                <a:latin typeface="Avenir Book" panose="02000503020000020003" pitchFamily="2" charset="0"/>
                <a:sym typeface="Limelight"/>
              </a:rPr>
              <a:t>Mentors:</a:t>
            </a:r>
            <a:r>
              <a:rPr lang="en-US" sz="2000" dirty="0">
                <a:solidFill>
                  <a:srgbClr val="262626"/>
                </a:solidFill>
                <a:latin typeface="Avenir Book" panose="02000503020000020003" pitchFamily="2" charset="0"/>
                <a:sym typeface="Limelight"/>
              </a:rPr>
              <a:t> </a:t>
            </a:r>
          </a:p>
          <a:p>
            <a:r>
              <a:rPr lang="en-US" sz="2000" dirty="0">
                <a:solidFill>
                  <a:srgbClr val="262626"/>
                </a:solidFill>
                <a:latin typeface="Avenir Book" panose="02000503020000020003" pitchFamily="2" charset="0"/>
                <a:sym typeface="Limelight"/>
              </a:rPr>
              <a:t>Dr. Ronald H L. Li, DVM, </a:t>
            </a:r>
            <a:r>
              <a:rPr lang="en-US" sz="2000" dirty="0" err="1">
                <a:solidFill>
                  <a:srgbClr val="262626"/>
                </a:solidFill>
                <a:latin typeface="Avenir Book" panose="02000503020000020003" pitchFamily="2" charset="0"/>
                <a:sym typeface="Limelight"/>
              </a:rPr>
              <a:t>MVetMed</a:t>
            </a:r>
            <a:r>
              <a:rPr lang="en-US" sz="2000" dirty="0">
                <a:solidFill>
                  <a:srgbClr val="262626"/>
                </a:solidFill>
                <a:latin typeface="Avenir Book" panose="02000503020000020003" pitchFamily="2" charset="0"/>
                <a:sym typeface="Limelight"/>
              </a:rPr>
              <a:t>, PhD, DACVECC </a:t>
            </a:r>
          </a:p>
          <a:p>
            <a:r>
              <a:rPr lang="en-US" sz="2000" dirty="0">
                <a:solidFill>
                  <a:srgbClr val="262626"/>
                </a:solidFill>
                <a:latin typeface="Avenir Book" panose="02000503020000020003" pitchFamily="2" charset="0"/>
                <a:sym typeface="Limelight"/>
              </a:rPr>
              <a:t>Dr. Jennifer Willcox, DVM, DACVIM (Oncology)</a:t>
            </a:r>
          </a:p>
        </p:txBody>
      </p:sp>
      <p:grpSp>
        <p:nvGrpSpPr>
          <p:cNvPr id="8" name="Group 7">
            <a:extLst>
              <a:ext uri="{FF2B5EF4-FFF2-40B4-BE49-F238E27FC236}">
                <a16:creationId xmlns:a16="http://schemas.microsoft.com/office/drawing/2014/main" id="{90A28078-7765-5065-8542-BB622ABBF118}"/>
              </a:ext>
            </a:extLst>
          </p:cNvPr>
          <p:cNvGrpSpPr/>
          <p:nvPr/>
        </p:nvGrpSpPr>
        <p:grpSpPr>
          <a:xfrm>
            <a:off x="0" y="5989352"/>
            <a:ext cx="9245600" cy="868648"/>
            <a:chOff x="0" y="6025116"/>
            <a:chExt cx="9144000" cy="832884"/>
          </a:xfrm>
        </p:grpSpPr>
        <p:sp>
          <p:nvSpPr>
            <p:cNvPr id="9" name="Rectangle 8">
              <a:extLst>
                <a:ext uri="{FF2B5EF4-FFF2-40B4-BE49-F238E27FC236}">
                  <a16:creationId xmlns:a16="http://schemas.microsoft.com/office/drawing/2014/main" id="{0D6F0792-B3B2-F6F6-FF64-38C4608FD463}"/>
                </a:ext>
              </a:extLst>
            </p:cNvPr>
            <p:cNvSpPr/>
            <p:nvPr/>
          </p:nvSpPr>
          <p:spPr>
            <a:xfrm>
              <a:off x="0" y="6025116"/>
              <a:ext cx="9144000" cy="832884"/>
            </a:xfrm>
            <a:prstGeom prst="rect">
              <a:avLst/>
            </a:prstGeom>
            <a:solidFill>
              <a:srgbClr val="0027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DE60BC6-B59A-BBC9-00D3-70E66179276B}"/>
                </a:ext>
              </a:extLst>
            </p:cNvPr>
            <p:cNvPicPr>
              <a:picLocks noChangeAspect="1"/>
            </p:cNvPicPr>
            <p:nvPr/>
          </p:nvPicPr>
          <p:blipFill>
            <a:blip r:embed="rId3"/>
            <a:stretch>
              <a:fillRect/>
            </a:stretch>
          </p:blipFill>
          <p:spPr>
            <a:xfrm>
              <a:off x="135890" y="6206608"/>
              <a:ext cx="2654300" cy="469900"/>
            </a:xfrm>
            <a:prstGeom prst="rect">
              <a:avLst/>
            </a:prstGeom>
          </p:spPr>
        </p:pic>
      </p:grpSp>
      <p:pic>
        <p:nvPicPr>
          <p:cNvPr id="4" name="Picture 3" descr="A picture containing text, sign&#10;&#10;Description automatically generated">
            <a:extLst>
              <a:ext uri="{FF2B5EF4-FFF2-40B4-BE49-F238E27FC236}">
                <a16:creationId xmlns:a16="http://schemas.microsoft.com/office/drawing/2014/main" id="{ED42602E-847A-9475-9378-04E11E91304D}"/>
              </a:ext>
            </a:extLst>
          </p:cNvPr>
          <p:cNvPicPr>
            <a:picLocks noChangeAspect="1"/>
          </p:cNvPicPr>
          <p:nvPr/>
        </p:nvPicPr>
        <p:blipFill>
          <a:blip r:embed="rId4"/>
          <a:stretch>
            <a:fillRect/>
          </a:stretch>
        </p:blipFill>
        <p:spPr>
          <a:xfrm>
            <a:off x="7024345" y="5311122"/>
            <a:ext cx="2019641" cy="623248"/>
          </a:xfrm>
          <a:prstGeom prst="rect">
            <a:avLst/>
          </a:prstGeom>
        </p:spPr>
      </p:pic>
      <p:pic>
        <p:nvPicPr>
          <p:cNvPr id="12" name="Picture 11" descr="A dog lying on the ground&#10;&#10;Description automatically generated with medium confidence">
            <a:extLst>
              <a:ext uri="{FF2B5EF4-FFF2-40B4-BE49-F238E27FC236}">
                <a16:creationId xmlns:a16="http://schemas.microsoft.com/office/drawing/2014/main" id="{F8E7920F-8CDA-CBEF-2077-A1915F7E6CDB}"/>
              </a:ext>
            </a:extLst>
          </p:cNvPr>
          <p:cNvPicPr>
            <a:picLocks noChangeAspect="1"/>
          </p:cNvPicPr>
          <p:nvPr/>
        </p:nvPicPr>
        <p:blipFill rotWithShape="1">
          <a:blip r:embed="rId5"/>
          <a:srcRect l="1" t="15280" r="725"/>
          <a:stretch/>
        </p:blipFill>
        <p:spPr>
          <a:xfrm>
            <a:off x="5080581" y="2392279"/>
            <a:ext cx="3657019" cy="2080570"/>
          </a:xfrm>
          <a:prstGeom prst="rect">
            <a:avLst/>
          </a:prstGeom>
        </p:spPr>
      </p:pic>
      <p:pic>
        <p:nvPicPr>
          <p:cNvPr id="3" name="Picture 2" descr="Graphical user interface, diagram, application, Teams&#10;&#10;Description automatically generated">
            <a:extLst>
              <a:ext uri="{FF2B5EF4-FFF2-40B4-BE49-F238E27FC236}">
                <a16:creationId xmlns:a16="http://schemas.microsoft.com/office/drawing/2014/main" id="{AD181C71-50CD-5E34-E108-EFC1668C37A3}"/>
              </a:ext>
            </a:extLst>
          </p:cNvPr>
          <p:cNvPicPr>
            <a:picLocks noChangeAspect="1"/>
          </p:cNvPicPr>
          <p:nvPr/>
        </p:nvPicPr>
        <p:blipFill rotWithShape="1">
          <a:blip r:embed="rId6"/>
          <a:srcRect l="31508" t="26091" r="27777" b="27839"/>
          <a:stretch/>
        </p:blipFill>
        <p:spPr>
          <a:xfrm>
            <a:off x="6001555" y="5022760"/>
            <a:ext cx="853521" cy="9665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81B33B-632E-DEC7-B308-5F8B17E2F575}"/>
              </a:ext>
            </a:extLst>
          </p:cNvPr>
          <p:cNvPicPr>
            <a:picLocks noChangeAspect="1"/>
          </p:cNvPicPr>
          <p:nvPr/>
        </p:nvPicPr>
        <p:blipFill>
          <a:blip r:embed="rId3"/>
          <a:stretch>
            <a:fillRect/>
          </a:stretch>
        </p:blipFill>
        <p:spPr>
          <a:xfrm>
            <a:off x="1" y="2244402"/>
            <a:ext cx="2975572" cy="2489367"/>
          </a:xfrm>
          <a:prstGeom prst="rect">
            <a:avLst/>
          </a:prstGeom>
        </p:spPr>
      </p:pic>
      <p:sp>
        <p:nvSpPr>
          <p:cNvPr id="6" name="Text Placeholder 5">
            <a:extLst>
              <a:ext uri="{FF2B5EF4-FFF2-40B4-BE49-F238E27FC236}">
                <a16:creationId xmlns:a16="http://schemas.microsoft.com/office/drawing/2014/main" id="{37367B61-F1F9-C8B4-C82F-3C87CD9A85F6}"/>
              </a:ext>
            </a:extLst>
          </p:cNvPr>
          <p:cNvSpPr>
            <a:spLocks noGrp="1"/>
          </p:cNvSpPr>
          <p:nvPr>
            <p:ph type="body" idx="2"/>
          </p:nvPr>
        </p:nvSpPr>
        <p:spPr>
          <a:xfrm>
            <a:off x="793865" y="5262669"/>
            <a:ext cx="1197574" cy="447801"/>
          </a:xfrm>
        </p:spPr>
        <p:txBody>
          <a:bodyPr/>
          <a:lstStyle/>
          <a:p>
            <a:pPr algn="ctr"/>
            <a:r>
              <a:rPr lang="en-US" sz="2100" dirty="0"/>
              <a:t>Buffer</a:t>
            </a:r>
          </a:p>
        </p:txBody>
      </p:sp>
      <p:grpSp>
        <p:nvGrpSpPr>
          <p:cNvPr id="2" name="Group 1">
            <a:extLst>
              <a:ext uri="{FF2B5EF4-FFF2-40B4-BE49-F238E27FC236}">
                <a16:creationId xmlns:a16="http://schemas.microsoft.com/office/drawing/2014/main" id="{B6DAB9D9-35B0-AB43-DF49-B71C1E534D73}"/>
              </a:ext>
            </a:extLst>
          </p:cNvPr>
          <p:cNvGrpSpPr/>
          <p:nvPr/>
        </p:nvGrpSpPr>
        <p:grpSpPr>
          <a:xfrm>
            <a:off x="0" y="6025116"/>
            <a:ext cx="9144000" cy="832884"/>
            <a:chOff x="0" y="6025116"/>
            <a:chExt cx="9144000" cy="832884"/>
          </a:xfrm>
        </p:grpSpPr>
        <p:sp>
          <p:nvSpPr>
            <p:cNvPr id="4" name="Rectangle 3">
              <a:extLst>
                <a:ext uri="{FF2B5EF4-FFF2-40B4-BE49-F238E27FC236}">
                  <a16:creationId xmlns:a16="http://schemas.microsoft.com/office/drawing/2014/main" id="{8DD60D3E-07A8-EFE7-6D14-1DAF8F17E1B2}"/>
                </a:ext>
              </a:extLst>
            </p:cNvPr>
            <p:cNvSpPr/>
            <p:nvPr/>
          </p:nvSpPr>
          <p:spPr>
            <a:xfrm>
              <a:off x="0" y="6025116"/>
              <a:ext cx="9144000" cy="832884"/>
            </a:xfrm>
            <a:prstGeom prst="rect">
              <a:avLst/>
            </a:prstGeom>
            <a:solidFill>
              <a:srgbClr val="0027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FDAFA61-A5F1-1EB1-12EA-09F81C76ABF3}"/>
                </a:ext>
              </a:extLst>
            </p:cNvPr>
            <p:cNvPicPr>
              <a:picLocks noChangeAspect="1"/>
            </p:cNvPicPr>
            <p:nvPr/>
          </p:nvPicPr>
          <p:blipFill>
            <a:blip r:embed="rId4"/>
            <a:stretch>
              <a:fillRect/>
            </a:stretch>
          </p:blipFill>
          <p:spPr>
            <a:xfrm>
              <a:off x="135890" y="6206608"/>
              <a:ext cx="2654300" cy="469900"/>
            </a:xfrm>
            <a:prstGeom prst="rect">
              <a:avLst/>
            </a:prstGeom>
          </p:spPr>
        </p:pic>
      </p:grpSp>
      <p:grpSp>
        <p:nvGrpSpPr>
          <p:cNvPr id="8" name="Group 7">
            <a:extLst>
              <a:ext uri="{FF2B5EF4-FFF2-40B4-BE49-F238E27FC236}">
                <a16:creationId xmlns:a16="http://schemas.microsoft.com/office/drawing/2014/main" id="{5863B058-9F3B-7616-1404-D7A7948B139F}"/>
              </a:ext>
            </a:extLst>
          </p:cNvPr>
          <p:cNvGrpSpPr/>
          <p:nvPr/>
        </p:nvGrpSpPr>
        <p:grpSpPr>
          <a:xfrm>
            <a:off x="0" y="894057"/>
            <a:ext cx="9144000" cy="507831"/>
            <a:chOff x="-12451" y="1704716"/>
            <a:chExt cx="9144000" cy="507831"/>
          </a:xfrm>
        </p:grpSpPr>
        <p:sp>
          <p:nvSpPr>
            <p:cNvPr id="9" name="Rectangle 8">
              <a:extLst>
                <a:ext uri="{FF2B5EF4-FFF2-40B4-BE49-F238E27FC236}">
                  <a16:creationId xmlns:a16="http://schemas.microsoft.com/office/drawing/2014/main" id="{AFE1190A-4FE0-93AE-6B38-0B32BD8D885C}"/>
                </a:ext>
              </a:extLst>
            </p:cNvPr>
            <p:cNvSpPr/>
            <p:nvPr/>
          </p:nvSpPr>
          <p:spPr>
            <a:xfrm>
              <a:off x="-12451" y="1740174"/>
              <a:ext cx="9144000" cy="446572"/>
            </a:xfrm>
            <a:prstGeom prst="rect">
              <a:avLst/>
            </a:prstGeom>
            <a:solidFill>
              <a:srgbClr val="0027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50EE23F-5157-55AE-59F1-E7A50F93F5BE}"/>
                </a:ext>
              </a:extLst>
            </p:cNvPr>
            <p:cNvSpPr txBox="1"/>
            <p:nvPr/>
          </p:nvSpPr>
          <p:spPr>
            <a:xfrm>
              <a:off x="190330" y="1704716"/>
              <a:ext cx="8683571" cy="507831"/>
            </a:xfrm>
            <a:prstGeom prst="rect">
              <a:avLst/>
            </a:prstGeom>
            <a:noFill/>
          </p:spPr>
          <p:txBody>
            <a:bodyPr wrap="square" rtlCol="0">
              <a:spAutoFit/>
            </a:bodyPr>
            <a:lstStyle/>
            <a:p>
              <a:r>
                <a:rPr lang="en-US" sz="2700">
                  <a:solidFill>
                    <a:schemeClr val="bg1"/>
                  </a:solidFill>
                  <a:latin typeface="Calibri" panose="020F0502020204030204" pitchFamily="34" charset="0"/>
                  <a:cs typeface="Calibri" panose="020F0502020204030204" pitchFamily="34" charset="0"/>
                </a:rPr>
                <a:t>Introduction</a:t>
              </a:r>
              <a:r>
                <a:rPr lang="en-US" sz="2700">
                  <a:solidFill>
                    <a:schemeClr val="bg1">
                      <a:lumMod val="95000"/>
                    </a:schemeClr>
                  </a:solidFill>
                  <a:latin typeface="Calibri" panose="020F0502020204030204" pitchFamily="34" charset="0"/>
                  <a:cs typeface="Calibri" panose="020F0502020204030204" pitchFamily="34" charset="0"/>
                </a:rPr>
                <a:t>     </a:t>
              </a:r>
              <a:r>
                <a:rPr lang="en-US" sz="2700">
                  <a:solidFill>
                    <a:schemeClr val="bg1"/>
                  </a:solidFill>
                  <a:latin typeface="Calibri" panose="020F0502020204030204" pitchFamily="34" charset="0"/>
                  <a:cs typeface="Calibri" panose="020F0502020204030204" pitchFamily="34" charset="0"/>
                </a:rPr>
                <a:t>Methods</a:t>
              </a:r>
              <a:r>
                <a:rPr lang="en-US" sz="2700">
                  <a:solidFill>
                    <a:srgbClr val="DBAA01"/>
                  </a:solidFill>
                  <a:latin typeface="Calibri" panose="020F0502020204030204" pitchFamily="34" charset="0"/>
                  <a:cs typeface="Calibri" panose="020F0502020204030204" pitchFamily="34" charset="0"/>
                </a:rPr>
                <a:t> </a:t>
              </a:r>
              <a:r>
                <a:rPr lang="en-US" sz="2700">
                  <a:solidFill>
                    <a:schemeClr val="bg1">
                      <a:lumMod val="95000"/>
                    </a:schemeClr>
                  </a:solidFill>
                  <a:latin typeface="Calibri" panose="020F0502020204030204" pitchFamily="34" charset="0"/>
                  <a:cs typeface="Calibri" panose="020F0502020204030204" pitchFamily="34" charset="0"/>
                </a:rPr>
                <a:t>    </a:t>
              </a:r>
              <a:r>
                <a:rPr lang="en-US" sz="2700">
                  <a:solidFill>
                    <a:srgbClr val="DBAA01"/>
                  </a:solidFill>
                  <a:latin typeface="Calibri" panose="020F0502020204030204" pitchFamily="34" charset="0"/>
                  <a:cs typeface="Calibri" panose="020F0502020204030204" pitchFamily="34" charset="0"/>
                </a:rPr>
                <a:t>Results</a:t>
              </a:r>
              <a:r>
                <a:rPr lang="en-US" sz="2700">
                  <a:solidFill>
                    <a:schemeClr val="bg1">
                      <a:lumMod val="95000"/>
                    </a:schemeClr>
                  </a:solidFill>
                  <a:latin typeface="Calibri" panose="020F0502020204030204" pitchFamily="34" charset="0"/>
                  <a:cs typeface="Calibri" panose="020F0502020204030204" pitchFamily="34" charset="0"/>
                </a:rPr>
                <a:t>     Discussion     Conclusion</a:t>
              </a:r>
            </a:p>
          </p:txBody>
        </p:sp>
      </p:grpSp>
      <p:cxnSp>
        <p:nvCxnSpPr>
          <p:cNvPr id="11" name="Straight Arrow Connector 10">
            <a:extLst>
              <a:ext uri="{FF2B5EF4-FFF2-40B4-BE49-F238E27FC236}">
                <a16:creationId xmlns:a16="http://schemas.microsoft.com/office/drawing/2014/main" id="{CB167ABE-82FC-A4C9-09A6-FAB2181D1662}"/>
              </a:ext>
            </a:extLst>
          </p:cNvPr>
          <p:cNvCxnSpPr>
            <a:cxnSpLocks/>
          </p:cNvCxnSpPr>
          <p:nvPr/>
        </p:nvCxnSpPr>
        <p:spPr>
          <a:xfrm flipH="1">
            <a:off x="7050857" y="4232511"/>
            <a:ext cx="264725" cy="38378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1095653-9DF8-829B-064B-EC932FBC0E32}"/>
              </a:ext>
            </a:extLst>
          </p:cNvPr>
          <p:cNvSpPr txBox="1"/>
          <p:nvPr/>
        </p:nvSpPr>
        <p:spPr>
          <a:xfrm>
            <a:off x="2746081" y="190076"/>
            <a:ext cx="3596969" cy="584775"/>
          </a:xfrm>
          <a:prstGeom prst="rect">
            <a:avLst/>
          </a:prstGeom>
          <a:noFill/>
        </p:spPr>
        <p:txBody>
          <a:bodyPr wrap="square" rtlCol="0">
            <a:spAutoFit/>
          </a:bodyPr>
          <a:lstStyle/>
          <a:p>
            <a:r>
              <a:rPr lang="en-US" sz="3200" dirty="0">
                <a:latin typeface="Avenir Book" panose="02000503020000020003" pitchFamily="2" charset="0"/>
              </a:rPr>
              <a:t>Live Cell Imaging</a:t>
            </a:r>
          </a:p>
        </p:txBody>
      </p:sp>
      <p:pic>
        <p:nvPicPr>
          <p:cNvPr id="16" name="Picture 15">
            <a:extLst>
              <a:ext uri="{FF2B5EF4-FFF2-40B4-BE49-F238E27FC236}">
                <a16:creationId xmlns:a16="http://schemas.microsoft.com/office/drawing/2014/main" id="{D4CB1F3C-3C85-69D0-4865-E68E73E4EDF5}"/>
              </a:ext>
            </a:extLst>
          </p:cNvPr>
          <p:cNvPicPr>
            <a:picLocks noChangeAspect="1"/>
          </p:cNvPicPr>
          <p:nvPr/>
        </p:nvPicPr>
        <p:blipFill>
          <a:blip r:embed="rId5"/>
          <a:stretch>
            <a:fillRect/>
          </a:stretch>
        </p:blipFill>
        <p:spPr>
          <a:xfrm>
            <a:off x="3084214" y="2244402"/>
            <a:ext cx="2975573" cy="2489368"/>
          </a:xfrm>
          <a:prstGeom prst="rect">
            <a:avLst/>
          </a:prstGeom>
        </p:spPr>
      </p:pic>
      <p:cxnSp>
        <p:nvCxnSpPr>
          <p:cNvPr id="18" name="Straight Arrow Connector 17">
            <a:extLst>
              <a:ext uri="{FF2B5EF4-FFF2-40B4-BE49-F238E27FC236}">
                <a16:creationId xmlns:a16="http://schemas.microsoft.com/office/drawing/2014/main" id="{FC758D19-F3C7-4F52-BC41-1D5E334EFD73}"/>
              </a:ext>
            </a:extLst>
          </p:cNvPr>
          <p:cNvCxnSpPr>
            <a:cxnSpLocks/>
          </p:cNvCxnSpPr>
          <p:nvPr/>
        </p:nvCxnSpPr>
        <p:spPr>
          <a:xfrm flipH="1">
            <a:off x="8152116" y="3765771"/>
            <a:ext cx="85970" cy="50213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14C7DFE-FA20-9B6F-7FEA-80A064DC0404}"/>
              </a:ext>
            </a:extLst>
          </p:cNvPr>
          <p:cNvCxnSpPr>
            <a:cxnSpLocks/>
          </p:cNvCxnSpPr>
          <p:nvPr/>
        </p:nvCxnSpPr>
        <p:spPr>
          <a:xfrm flipH="1">
            <a:off x="6147470" y="3111040"/>
            <a:ext cx="85970" cy="50213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AC8E3BE-52B7-2B6D-78A0-6F1AFF2DC3DC}"/>
              </a:ext>
            </a:extLst>
          </p:cNvPr>
          <p:cNvCxnSpPr>
            <a:cxnSpLocks/>
          </p:cNvCxnSpPr>
          <p:nvPr/>
        </p:nvCxnSpPr>
        <p:spPr>
          <a:xfrm flipH="1">
            <a:off x="7011168" y="3924032"/>
            <a:ext cx="454688" cy="18561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1B309DC9-E80F-1D4A-142D-B4E02319F158}"/>
              </a:ext>
            </a:extLst>
          </p:cNvPr>
          <p:cNvPicPr>
            <a:picLocks noChangeAspect="1"/>
          </p:cNvPicPr>
          <p:nvPr/>
        </p:nvPicPr>
        <p:blipFill>
          <a:blip r:embed="rId6"/>
          <a:stretch>
            <a:fillRect/>
          </a:stretch>
        </p:blipFill>
        <p:spPr>
          <a:xfrm>
            <a:off x="6168428" y="2244402"/>
            <a:ext cx="2975572" cy="2489368"/>
          </a:xfrm>
          <a:prstGeom prst="rect">
            <a:avLst/>
          </a:prstGeom>
        </p:spPr>
      </p:pic>
      <p:cxnSp>
        <p:nvCxnSpPr>
          <p:cNvPr id="42" name="Straight Arrow Connector 41">
            <a:extLst>
              <a:ext uri="{FF2B5EF4-FFF2-40B4-BE49-F238E27FC236}">
                <a16:creationId xmlns:a16="http://schemas.microsoft.com/office/drawing/2014/main" id="{6E941DB6-1A06-59A3-F998-15D8BC805A54}"/>
              </a:ext>
            </a:extLst>
          </p:cNvPr>
          <p:cNvCxnSpPr>
            <a:cxnSpLocks/>
          </p:cNvCxnSpPr>
          <p:nvPr/>
        </p:nvCxnSpPr>
        <p:spPr>
          <a:xfrm>
            <a:off x="4542674" y="4068182"/>
            <a:ext cx="294141" cy="0"/>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E5A1A65-385A-3D45-DF4E-D5F5B20CB8E3}"/>
              </a:ext>
            </a:extLst>
          </p:cNvPr>
          <p:cNvCxnSpPr>
            <a:cxnSpLocks/>
          </p:cNvCxnSpPr>
          <p:nvPr/>
        </p:nvCxnSpPr>
        <p:spPr>
          <a:xfrm>
            <a:off x="5394892" y="4298960"/>
            <a:ext cx="294141" cy="0"/>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FE70E5E5-AE50-775D-B838-BEE263AE5AE9}"/>
              </a:ext>
            </a:extLst>
          </p:cNvPr>
          <p:cNvCxnSpPr>
            <a:cxnSpLocks/>
          </p:cNvCxnSpPr>
          <p:nvPr/>
        </p:nvCxnSpPr>
        <p:spPr>
          <a:xfrm>
            <a:off x="7115877" y="4220727"/>
            <a:ext cx="294141" cy="0"/>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F3237D80-F830-44CD-F5D7-1810D9BDEE99}"/>
              </a:ext>
            </a:extLst>
          </p:cNvPr>
          <p:cNvCxnSpPr>
            <a:cxnSpLocks/>
          </p:cNvCxnSpPr>
          <p:nvPr/>
        </p:nvCxnSpPr>
        <p:spPr>
          <a:xfrm>
            <a:off x="7553971" y="3306182"/>
            <a:ext cx="294141" cy="0"/>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32E06BAB-6A8C-0837-9A5A-AC06D2D24543}"/>
              </a:ext>
            </a:extLst>
          </p:cNvPr>
          <p:cNvCxnSpPr>
            <a:cxnSpLocks/>
          </p:cNvCxnSpPr>
          <p:nvPr/>
        </p:nvCxnSpPr>
        <p:spPr>
          <a:xfrm>
            <a:off x="1102678" y="4028106"/>
            <a:ext cx="294141" cy="0"/>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1" name="Text Placeholder 5">
            <a:extLst>
              <a:ext uri="{FF2B5EF4-FFF2-40B4-BE49-F238E27FC236}">
                <a16:creationId xmlns:a16="http://schemas.microsoft.com/office/drawing/2014/main" id="{023D0944-4312-CB25-2284-C27CB3AFF415}"/>
              </a:ext>
            </a:extLst>
          </p:cNvPr>
          <p:cNvSpPr txBox="1">
            <a:spLocks/>
          </p:cNvSpPr>
          <p:nvPr/>
        </p:nvSpPr>
        <p:spPr>
          <a:xfrm>
            <a:off x="3905782" y="5226550"/>
            <a:ext cx="1273784" cy="499385"/>
          </a:xfrm>
          <a:prstGeom prst="rect">
            <a:avLst/>
          </a:prstGeom>
          <a:noFill/>
          <a:ln>
            <a:noFill/>
          </a:ln>
        </p:spPr>
        <p:txBody>
          <a:bodyPr spcFirstLastPara="1" vert="horz" wrap="square" lIns="91425" tIns="45700" rIns="91425" bIns="45700" rtlCol="0" anchor="t" anchorCtr="0">
            <a:noAutofit/>
          </a:bodyPr>
          <a:lstStyle>
            <a:lvl1pPr marL="342900" marR="0" lvl="0" indent="-171450" algn="l" defTabSz="914400" rtl="0" eaLnBrk="1" latinLnBrk="0" hangingPunct="1">
              <a:lnSpc>
                <a:spcPct val="90000"/>
              </a:lnSpc>
              <a:spcBef>
                <a:spcPts val="750"/>
              </a:spcBef>
              <a:spcAft>
                <a:spcPts val="0"/>
              </a:spcAft>
              <a:buClr>
                <a:srgbClr val="404040"/>
              </a:buClr>
              <a:buSzPts val="1800"/>
              <a:buFont typeface="Arial"/>
              <a:buNone/>
              <a:defRPr sz="1350" b="0" i="0" u="none" strike="noStrike" kern="1200" cap="none">
                <a:solidFill>
                  <a:srgbClr val="404040"/>
                </a:solidFill>
                <a:latin typeface="Montserrat"/>
                <a:ea typeface="Montserrat"/>
                <a:cs typeface="Montserrat"/>
                <a:sym typeface="Montserrat"/>
              </a:defRPr>
            </a:lvl1pPr>
            <a:lvl2pPr marL="685800" marR="0" lvl="1" indent="-285750" algn="l" defTabSz="914400" rtl="0" eaLnBrk="1" latinLnBrk="0" hangingPunct="1">
              <a:lnSpc>
                <a:spcPct val="90000"/>
              </a:lnSpc>
              <a:spcBef>
                <a:spcPts val="375"/>
              </a:spcBef>
              <a:spcAft>
                <a:spcPts val="0"/>
              </a:spcAft>
              <a:buClr>
                <a:schemeClr val="dk1"/>
              </a:buClr>
              <a:buSzPts val="2400"/>
              <a:buFont typeface="Arial"/>
              <a:buChar char="•"/>
              <a:defRPr sz="1800" b="0" i="0" u="none" strike="noStrike" kern="1200" cap="none">
                <a:solidFill>
                  <a:schemeClr val="dk1"/>
                </a:solidFill>
                <a:latin typeface="Calibri"/>
                <a:ea typeface="Calibri"/>
                <a:cs typeface="Calibri"/>
                <a:sym typeface="Calibri"/>
              </a:defRPr>
            </a:lvl2pPr>
            <a:lvl3pPr marL="1028700" marR="0" lvl="2" indent="-266700" algn="l" defTabSz="914400" rtl="0" eaLnBrk="1" latinLnBrk="0" hangingPunct="1">
              <a:lnSpc>
                <a:spcPct val="90000"/>
              </a:lnSpc>
              <a:spcBef>
                <a:spcPts val="375"/>
              </a:spcBef>
              <a:spcAft>
                <a:spcPts val="0"/>
              </a:spcAft>
              <a:buClr>
                <a:schemeClr val="dk1"/>
              </a:buClr>
              <a:buSzPts val="2000"/>
              <a:buFont typeface="Arial"/>
              <a:buChar char="•"/>
              <a:defRPr sz="1500" b="0" i="0" u="none" strike="noStrike" kern="1200" cap="none">
                <a:solidFill>
                  <a:schemeClr val="dk1"/>
                </a:solidFill>
                <a:latin typeface="Calibri"/>
                <a:ea typeface="Calibri"/>
                <a:cs typeface="Calibri"/>
                <a:sym typeface="Calibri"/>
              </a:defRPr>
            </a:lvl3pPr>
            <a:lvl4pPr marL="1371600" marR="0" lvl="3" indent="-257175" algn="l" defTabSz="914400" rtl="0" eaLnBrk="1" latinLnBrk="0" hangingPunct="1">
              <a:lnSpc>
                <a:spcPct val="90000"/>
              </a:lnSpc>
              <a:spcBef>
                <a:spcPts val="375"/>
              </a:spcBef>
              <a:spcAft>
                <a:spcPts val="0"/>
              </a:spcAft>
              <a:buClr>
                <a:schemeClr val="dk1"/>
              </a:buClr>
              <a:buSzPts val="1800"/>
              <a:buFont typeface="Arial"/>
              <a:buChar char="•"/>
              <a:defRPr sz="1350" b="0" i="0" u="none" strike="noStrike" kern="1200" cap="none">
                <a:solidFill>
                  <a:schemeClr val="dk1"/>
                </a:solidFill>
                <a:latin typeface="Calibri"/>
                <a:ea typeface="Calibri"/>
                <a:cs typeface="Calibri"/>
                <a:sym typeface="Calibri"/>
              </a:defRPr>
            </a:lvl4pPr>
            <a:lvl5pPr marL="1714500" marR="0" lvl="4" indent="-257175" algn="l" defTabSz="914400" rtl="0" eaLnBrk="1" latinLnBrk="0" hangingPunct="1">
              <a:lnSpc>
                <a:spcPct val="90000"/>
              </a:lnSpc>
              <a:spcBef>
                <a:spcPts val="375"/>
              </a:spcBef>
              <a:spcAft>
                <a:spcPts val="0"/>
              </a:spcAft>
              <a:buClr>
                <a:schemeClr val="dk1"/>
              </a:buClr>
              <a:buSzPts val="1800"/>
              <a:buFont typeface="Arial"/>
              <a:buChar char="•"/>
              <a:defRPr sz="1350" b="0" i="0" u="none" strike="noStrike" kern="1200" cap="none">
                <a:solidFill>
                  <a:schemeClr val="dk1"/>
                </a:solidFill>
                <a:latin typeface="Calibri"/>
                <a:ea typeface="Calibri"/>
                <a:cs typeface="Calibri"/>
                <a:sym typeface="Calibri"/>
              </a:defRPr>
            </a:lvl5pPr>
            <a:lvl6pPr marL="2057400" marR="0" lvl="5" indent="-257175" algn="l" defTabSz="914400" rtl="0" eaLnBrk="1" latinLnBrk="0" hangingPunct="1">
              <a:lnSpc>
                <a:spcPct val="90000"/>
              </a:lnSpc>
              <a:spcBef>
                <a:spcPts val="375"/>
              </a:spcBef>
              <a:spcAft>
                <a:spcPts val="0"/>
              </a:spcAft>
              <a:buClr>
                <a:schemeClr val="dk1"/>
              </a:buClr>
              <a:buSzPts val="1800"/>
              <a:buFont typeface="Arial"/>
              <a:buChar char="•"/>
              <a:defRPr sz="1350" b="0" i="0" u="none" strike="noStrike" kern="1200" cap="none">
                <a:solidFill>
                  <a:schemeClr val="dk1"/>
                </a:solidFill>
                <a:latin typeface="Calibri"/>
                <a:ea typeface="Calibri"/>
                <a:cs typeface="Calibri"/>
                <a:sym typeface="Calibri"/>
              </a:defRPr>
            </a:lvl6pPr>
            <a:lvl7pPr marL="2400300" marR="0" lvl="6" indent="-257175" algn="l" defTabSz="914400" rtl="0" eaLnBrk="1" latinLnBrk="0" hangingPunct="1">
              <a:lnSpc>
                <a:spcPct val="90000"/>
              </a:lnSpc>
              <a:spcBef>
                <a:spcPts val="375"/>
              </a:spcBef>
              <a:spcAft>
                <a:spcPts val="0"/>
              </a:spcAft>
              <a:buClr>
                <a:schemeClr val="dk1"/>
              </a:buClr>
              <a:buSzPts val="1800"/>
              <a:buFont typeface="Arial"/>
              <a:buChar char="•"/>
              <a:defRPr sz="1350" b="0" i="0" u="none" strike="noStrike" kern="1200" cap="none">
                <a:solidFill>
                  <a:schemeClr val="dk1"/>
                </a:solidFill>
                <a:latin typeface="Calibri"/>
                <a:ea typeface="Calibri"/>
                <a:cs typeface="Calibri"/>
                <a:sym typeface="Calibri"/>
              </a:defRPr>
            </a:lvl7pPr>
            <a:lvl8pPr marL="2743200" marR="0" lvl="7" indent="-257175" algn="l" defTabSz="914400" rtl="0" eaLnBrk="1" latinLnBrk="0" hangingPunct="1">
              <a:lnSpc>
                <a:spcPct val="90000"/>
              </a:lnSpc>
              <a:spcBef>
                <a:spcPts val="375"/>
              </a:spcBef>
              <a:spcAft>
                <a:spcPts val="0"/>
              </a:spcAft>
              <a:buClr>
                <a:schemeClr val="dk1"/>
              </a:buClr>
              <a:buSzPts val="1800"/>
              <a:buFont typeface="Arial"/>
              <a:buChar char="•"/>
              <a:defRPr sz="1350" b="0" i="0" u="none" strike="noStrike" kern="1200" cap="none">
                <a:solidFill>
                  <a:schemeClr val="dk1"/>
                </a:solidFill>
                <a:latin typeface="Calibri"/>
                <a:ea typeface="Calibri"/>
                <a:cs typeface="Calibri"/>
                <a:sym typeface="Calibri"/>
              </a:defRPr>
            </a:lvl8pPr>
            <a:lvl9pPr marL="3086100" marR="0" lvl="8" indent="-257175" algn="l" defTabSz="914400" rtl="0" eaLnBrk="1" latinLnBrk="0" hangingPunct="1">
              <a:lnSpc>
                <a:spcPct val="90000"/>
              </a:lnSpc>
              <a:spcBef>
                <a:spcPts val="375"/>
              </a:spcBef>
              <a:spcAft>
                <a:spcPts val="0"/>
              </a:spcAft>
              <a:buClr>
                <a:schemeClr val="dk1"/>
              </a:buClr>
              <a:buSzPts val="1800"/>
              <a:buFont typeface="Arial"/>
              <a:buChar char="•"/>
              <a:defRPr sz="1350" b="0" i="0" u="none" strike="noStrike" kern="1200" cap="none">
                <a:solidFill>
                  <a:schemeClr val="dk1"/>
                </a:solidFill>
                <a:latin typeface="Calibri"/>
                <a:ea typeface="Calibri"/>
                <a:cs typeface="Calibri"/>
                <a:sym typeface="Calibri"/>
              </a:defRPr>
            </a:lvl9pPr>
          </a:lstStyle>
          <a:p>
            <a:pPr algn="ctr"/>
            <a:r>
              <a:rPr lang="en-US" sz="2100" dirty="0"/>
              <a:t>PMA</a:t>
            </a:r>
          </a:p>
        </p:txBody>
      </p:sp>
      <p:sp>
        <p:nvSpPr>
          <p:cNvPr id="52" name="Text Placeholder 5">
            <a:extLst>
              <a:ext uri="{FF2B5EF4-FFF2-40B4-BE49-F238E27FC236}">
                <a16:creationId xmlns:a16="http://schemas.microsoft.com/office/drawing/2014/main" id="{F579725D-57C0-AA61-36A3-B4A71ADA6CFA}"/>
              </a:ext>
            </a:extLst>
          </p:cNvPr>
          <p:cNvSpPr txBox="1">
            <a:spLocks/>
          </p:cNvSpPr>
          <p:nvPr/>
        </p:nvSpPr>
        <p:spPr>
          <a:xfrm>
            <a:off x="7115877" y="5255097"/>
            <a:ext cx="1356746" cy="455373"/>
          </a:xfrm>
          <a:prstGeom prst="rect">
            <a:avLst/>
          </a:prstGeom>
          <a:noFill/>
          <a:ln>
            <a:noFill/>
          </a:ln>
        </p:spPr>
        <p:txBody>
          <a:bodyPr spcFirstLastPara="1" vert="horz" wrap="square" lIns="91425" tIns="45700" rIns="91425" bIns="45700" rtlCol="0" anchor="t" anchorCtr="0">
            <a:noAutofit/>
          </a:bodyPr>
          <a:lstStyle>
            <a:lvl1pPr marL="342900" marR="0" lvl="0" indent="-171450" algn="l" defTabSz="914400" rtl="0" eaLnBrk="1" latinLnBrk="0" hangingPunct="1">
              <a:lnSpc>
                <a:spcPct val="90000"/>
              </a:lnSpc>
              <a:spcBef>
                <a:spcPts val="750"/>
              </a:spcBef>
              <a:spcAft>
                <a:spcPts val="0"/>
              </a:spcAft>
              <a:buClr>
                <a:srgbClr val="404040"/>
              </a:buClr>
              <a:buSzPts val="1800"/>
              <a:buFont typeface="Arial"/>
              <a:buNone/>
              <a:defRPr sz="1350" b="0" i="0" u="none" strike="noStrike" kern="1200" cap="none">
                <a:solidFill>
                  <a:srgbClr val="404040"/>
                </a:solidFill>
                <a:latin typeface="Montserrat"/>
                <a:ea typeface="Montserrat"/>
                <a:cs typeface="Montserrat"/>
                <a:sym typeface="Montserrat"/>
              </a:defRPr>
            </a:lvl1pPr>
            <a:lvl2pPr marL="685800" marR="0" lvl="1" indent="-285750" algn="l" defTabSz="914400" rtl="0" eaLnBrk="1" latinLnBrk="0" hangingPunct="1">
              <a:lnSpc>
                <a:spcPct val="90000"/>
              </a:lnSpc>
              <a:spcBef>
                <a:spcPts val="375"/>
              </a:spcBef>
              <a:spcAft>
                <a:spcPts val="0"/>
              </a:spcAft>
              <a:buClr>
                <a:schemeClr val="dk1"/>
              </a:buClr>
              <a:buSzPts val="2400"/>
              <a:buFont typeface="Arial"/>
              <a:buChar char="•"/>
              <a:defRPr sz="1800" b="0" i="0" u="none" strike="noStrike" kern="1200" cap="none">
                <a:solidFill>
                  <a:schemeClr val="dk1"/>
                </a:solidFill>
                <a:latin typeface="Calibri"/>
                <a:ea typeface="Calibri"/>
                <a:cs typeface="Calibri"/>
                <a:sym typeface="Calibri"/>
              </a:defRPr>
            </a:lvl2pPr>
            <a:lvl3pPr marL="1028700" marR="0" lvl="2" indent="-266700" algn="l" defTabSz="914400" rtl="0" eaLnBrk="1" latinLnBrk="0" hangingPunct="1">
              <a:lnSpc>
                <a:spcPct val="90000"/>
              </a:lnSpc>
              <a:spcBef>
                <a:spcPts val="375"/>
              </a:spcBef>
              <a:spcAft>
                <a:spcPts val="0"/>
              </a:spcAft>
              <a:buClr>
                <a:schemeClr val="dk1"/>
              </a:buClr>
              <a:buSzPts val="2000"/>
              <a:buFont typeface="Arial"/>
              <a:buChar char="•"/>
              <a:defRPr sz="1500" b="0" i="0" u="none" strike="noStrike" kern="1200" cap="none">
                <a:solidFill>
                  <a:schemeClr val="dk1"/>
                </a:solidFill>
                <a:latin typeface="Calibri"/>
                <a:ea typeface="Calibri"/>
                <a:cs typeface="Calibri"/>
                <a:sym typeface="Calibri"/>
              </a:defRPr>
            </a:lvl3pPr>
            <a:lvl4pPr marL="1371600" marR="0" lvl="3" indent="-257175" algn="l" defTabSz="914400" rtl="0" eaLnBrk="1" latinLnBrk="0" hangingPunct="1">
              <a:lnSpc>
                <a:spcPct val="90000"/>
              </a:lnSpc>
              <a:spcBef>
                <a:spcPts val="375"/>
              </a:spcBef>
              <a:spcAft>
                <a:spcPts val="0"/>
              </a:spcAft>
              <a:buClr>
                <a:schemeClr val="dk1"/>
              </a:buClr>
              <a:buSzPts val="1800"/>
              <a:buFont typeface="Arial"/>
              <a:buChar char="•"/>
              <a:defRPr sz="1350" b="0" i="0" u="none" strike="noStrike" kern="1200" cap="none">
                <a:solidFill>
                  <a:schemeClr val="dk1"/>
                </a:solidFill>
                <a:latin typeface="Calibri"/>
                <a:ea typeface="Calibri"/>
                <a:cs typeface="Calibri"/>
                <a:sym typeface="Calibri"/>
              </a:defRPr>
            </a:lvl4pPr>
            <a:lvl5pPr marL="1714500" marR="0" lvl="4" indent="-257175" algn="l" defTabSz="914400" rtl="0" eaLnBrk="1" latinLnBrk="0" hangingPunct="1">
              <a:lnSpc>
                <a:spcPct val="90000"/>
              </a:lnSpc>
              <a:spcBef>
                <a:spcPts val="375"/>
              </a:spcBef>
              <a:spcAft>
                <a:spcPts val="0"/>
              </a:spcAft>
              <a:buClr>
                <a:schemeClr val="dk1"/>
              </a:buClr>
              <a:buSzPts val="1800"/>
              <a:buFont typeface="Arial"/>
              <a:buChar char="•"/>
              <a:defRPr sz="1350" b="0" i="0" u="none" strike="noStrike" kern="1200" cap="none">
                <a:solidFill>
                  <a:schemeClr val="dk1"/>
                </a:solidFill>
                <a:latin typeface="Calibri"/>
                <a:ea typeface="Calibri"/>
                <a:cs typeface="Calibri"/>
                <a:sym typeface="Calibri"/>
              </a:defRPr>
            </a:lvl5pPr>
            <a:lvl6pPr marL="2057400" marR="0" lvl="5" indent="-257175" algn="l" defTabSz="914400" rtl="0" eaLnBrk="1" latinLnBrk="0" hangingPunct="1">
              <a:lnSpc>
                <a:spcPct val="90000"/>
              </a:lnSpc>
              <a:spcBef>
                <a:spcPts val="375"/>
              </a:spcBef>
              <a:spcAft>
                <a:spcPts val="0"/>
              </a:spcAft>
              <a:buClr>
                <a:schemeClr val="dk1"/>
              </a:buClr>
              <a:buSzPts val="1800"/>
              <a:buFont typeface="Arial"/>
              <a:buChar char="•"/>
              <a:defRPr sz="1350" b="0" i="0" u="none" strike="noStrike" kern="1200" cap="none">
                <a:solidFill>
                  <a:schemeClr val="dk1"/>
                </a:solidFill>
                <a:latin typeface="Calibri"/>
                <a:ea typeface="Calibri"/>
                <a:cs typeface="Calibri"/>
                <a:sym typeface="Calibri"/>
              </a:defRPr>
            </a:lvl6pPr>
            <a:lvl7pPr marL="2400300" marR="0" lvl="6" indent="-257175" algn="l" defTabSz="914400" rtl="0" eaLnBrk="1" latinLnBrk="0" hangingPunct="1">
              <a:lnSpc>
                <a:spcPct val="90000"/>
              </a:lnSpc>
              <a:spcBef>
                <a:spcPts val="375"/>
              </a:spcBef>
              <a:spcAft>
                <a:spcPts val="0"/>
              </a:spcAft>
              <a:buClr>
                <a:schemeClr val="dk1"/>
              </a:buClr>
              <a:buSzPts val="1800"/>
              <a:buFont typeface="Arial"/>
              <a:buChar char="•"/>
              <a:defRPr sz="1350" b="0" i="0" u="none" strike="noStrike" kern="1200" cap="none">
                <a:solidFill>
                  <a:schemeClr val="dk1"/>
                </a:solidFill>
                <a:latin typeface="Calibri"/>
                <a:ea typeface="Calibri"/>
                <a:cs typeface="Calibri"/>
                <a:sym typeface="Calibri"/>
              </a:defRPr>
            </a:lvl7pPr>
            <a:lvl8pPr marL="2743200" marR="0" lvl="7" indent="-257175" algn="l" defTabSz="914400" rtl="0" eaLnBrk="1" latinLnBrk="0" hangingPunct="1">
              <a:lnSpc>
                <a:spcPct val="90000"/>
              </a:lnSpc>
              <a:spcBef>
                <a:spcPts val="375"/>
              </a:spcBef>
              <a:spcAft>
                <a:spcPts val="0"/>
              </a:spcAft>
              <a:buClr>
                <a:schemeClr val="dk1"/>
              </a:buClr>
              <a:buSzPts val="1800"/>
              <a:buFont typeface="Arial"/>
              <a:buChar char="•"/>
              <a:defRPr sz="1350" b="0" i="0" u="none" strike="noStrike" kern="1200" cap="none">
                <a:solidFill>
                  <a:schemeClr val="dk1"/>
                </a:solidFill>
                <a:latin typeface="Calibri"/>
                <a:ea typeface="Calibri"/>
                <a:cs typeface="Calibri"/>
                <a:sym typeface="Calibri"/>
              </a:defRPr>
            </a:lvl8pPr>
            <a:lvl9pPr marL="3086100" marR="0" lvl="8" indent="-257175" algn="l" defTabSz="914400" rtl="0" eaLnBrk="1" latinLnBrk="0" hangingPunct="1">
              <a:lnSpc>
                <a:spcPct val="90000"/>
              </a:lnSpc>
              <a:spcBef>
                <a:spcPts val="375"/>
              </a:spcBef>
              <a:spcAft>
                <a:spcPts val="0"/>
              </a:spcAft>
              <a:buClr>
                <a:schemeClr val="dk1"/>
              </a:buClr>
              <a:buSzPts val="1800"/>
              <a:buFont typeface="Arial"/>
              <a:buChar char="•"/>
              <a:defRPr sz="1350" b="0" i="0" u="none" strike="noStrike" kern="1200" cap="none">
                <a:solidFill>
                  <a:schemeClr val="dk1"/>
                </a:solidFill>
                <a:latin typeface="Calibri"/>
                <a:ea typeface="Calibri"/>
                <a:cs typeface="Calibri"/>
                <a:sym typeface="Calibri"/>
              </a:defRPr>
            </a:lvl9pPr>
          </a:lstStyle>
          <a:p>
            <a:pPr algn="ctr"/>
            <a:r>
              <a:rPr lang="en-US" sz="2100" dirty="0"/>
              <a:t>A23187</a:t>
            </a:r>
          </a:p>
        </p:txBody>
      </p:sp>
      <p:sp>
        <p:nvSpPr>
          <p:cNvPr id="5" name="TextBox 4">
            <a:extLst>
              <a:ext uri="{FF2B5EF4-FFF2-40B4-BE49-F238E27FC236}">
                <a16:creationId xmlns:a16="http://schemas.microsoft.com/office/drawing/2014/main" id="{D0B1ADE2-4B52-F030-7959-46CE38F0E4AD}"/>
              </a:ext>
            </a:extLst>
          </p:cNvPr>
          <p:cNvSpPr txBox="1"/>
          <p:nvPr/>
        </p:nvSpPr>
        <p:spPr>
          <a:xfrm>
            <a:off x="331304" y="1669774"/>
            <a:ext cx="2122697" cy="369332"/>
          </a:xfrm>
          <a:prstGeom prst="rect">
            <a:avLst/>
          </a:prstGeom>
          <a:noFill/>
        </p:spPr>
        <p:txBody>
          <a:bodyPr wrap="none" rtlCol="0">
            <a:spAutoFit/>
          </a:bodyPr>
          <a:lstStyle/>
          <a:p>
            <a:r>
              <a:rPr lang="en-US">
                <a:latin typeface="Avenir Book" panose="02000503020000020003" pitchFamily="2" charset="0"/>
              </a:rPr>
              <a:t>*10x Magnification</a:t>
            </a:r>
          </a:p>
        </p:txBody>
      </p:sp>
      <p:sp>
        <p:nvSpPr>
          <p:cNvPr id="32" name="Text Placeholder 5">
            <a:extLst>
              <a:ext uri="{FF2B5EF4-FFF2-40B4-BE49-F238E27FC236}">
                <a16:creationId xmlns:a16="http://schemas.microsoft.com/office/drawing/2014/main" id="{1085E44F-973F-1289-6D5B-D28CA1D0839B}"/>
              </a:ext>
            </a:extLst>
          </p:cNvPr>
          <p:cNvSpPr txBox="1">
            <a:spLocks/>
          </p:cNvSpPr>
          <p:nvPr/>
        </p:nvSpPr>
        <p:spPr>
          <a:xfrm>
            <a:off x="4395520" y="4797883"/>
            <a:ext cx="3492635" cy="481650"/>
          </a:xfrm>
          <a:prstGeom prst="rect">
            <a:avLst/>
          </a:prstGeom>
          <a:noFill/>
          <a:ln>
            <a:noFill/>
          </a:ln>
        </p:spPr>
        <p:txBody>
          <a:bodyPr spcFirstLastPara="1" vert="horz" wrap="square" lIns="91425" tIns="45700" rIns="91425" bIns="45700" rtlCol="0" anchor="t" anchorCtr="0">
            <a:noAutofit/>
          </a:bodyPr>
          <a:lstStyle>
            <a:lvl1pPr marL="342900" marR="0" lvl="0" indent="-171450" algn="l" defTabSz="914400" rtl="0" eaLnBrk="1" latinLnBrk="0" hangingPunct="1">
              <a:lnSpc>
                <a:spcPct val="90000"/>
              </a:lnSpc>
              <a:spcBef>
                <a:spcPts val="750"/>
              </a:spcBef>
              <a:spcAft>
                <a:spcPts val="0"/>
              </a:spcAft>
              <a:buClr>
                <a:srgbClr val="404040"/>
              </a:buClr>
              <a:buSzPts val="1800"/>
              <a:buFont typeface="Arial"/>
              <a:buNone/>
              <a:defRPr sz="1350" b="0" i="0" u="none" strike="noStrike" kern="1200" cap="none">
                <a:solidFill>
                  <a:srgbClr val="404040"/>
                </a:solidFill>
                <a:latin typeface="Montserrat"/>
                <a:ea typeface="Montserrat"/>
                <a:cs typeface="Montserrat"/>
                <a:sym typeface="Montserrat"/>
              </a:defRPr>
            </a:lvl1pPr>
            <a:lvl2pPr marL="685800" marR="0" lvl="1" indent="-285750" algn="l" defTabSz="914400" rtl="0" eaLnBrk="1" latinLnBrk="0" hangingPunct="1">
              <a:lnSpc>
                <a:spcPct val="90000"/>
              </a:lnSpc>
              <a:spcBef>
                <a:spcPts val="375"/>
              </a:spcBef>
              <a:spcAft>
                <a:spcPts val="0"/>
              </a:spcAft>
              <a:buClr>
                <a:schemeClr val="dk1"/>
              </a:buClr>
              <a:buSzPts val="2400"/>
              <a:buFont typeface="Arial"/>
              <a:buChar char="•"/>
              <a:defRPr sz="1800" b="0" i="0" u="none" strike="noStrike" kern="1200" cap="none">
                <a:solidFill>
                  <a:schemeClr val="dk1"/>
                </a:solidFill>
                <a:latin typeface="Calibri"/>
                <a:ea typeface="Calibri"/>
                <a:cs typeface="Calibri"/>
                <a:sym typeface="Calibri"/>
              </a:defRPr>
            </a:lvl2pPr>
            <a:lvl3pPr marL="1028700" marR="0" lvl="2" indent="-266700" algn="l" defTabSz="914400" rtl="0" eaLnBrk="1" latinLnBrk="0" hangingPunct="1">
              <a:lnSpc>
                <a:spcPct val="90000"/>
              </a:lnSpc>
              <a:spcBef>
                <a:spcPts val="375"/>
              </a:spcBef>
              <a:spcAft>
                <a:spcPts val="0"/>
              </a:spcAft>
              <a:buClr>
                <a:schemeClr val="dk1"/>
              </a:buClr>
              <a:buSzPts val="2000"/>
              <a:buFont typeface="Arial"/>
              <a:buChar char="•"/>
              <a:defRPr sz="1500" b="0" i="0" u="none" strike="noStrike" kern="1200" cap="none">
                <a:solidFill>
                  <a:schemeClr val="dk1"/>
                </a:solidFill>
                <a:latin typeface="Calibri"/>
                <a:ea typeface="Calibri"/>
                <a:cs typeface="Calibri"/>
                <a:sym typeface="Calibri"/>
              </a:defRPr>
            </a:lvl3pPr>
            <a:lvl4pPr marL="1371600" marR="0" lvl="3" indent="-257175" algn="l" defTabSz="914400" rtl="0" eaLnBrk="1" latinLnBrk="0" hangingPunct="1">
              <a:lnSpc>
                <a:spcPct val="90000"/>
              </a:lnSpc>
              <a:spcBef>
                <a:spcPts val="375"/>
              </a:spcBef>
              <a:spcAft>
                <a:spcPts val="0"/>
              </a:spcAft>
              <a:buClr>
                <a:schemeClr val="dk1"/>
              </a:buClr>
              <a:buSzPts val="1800"/>
              <a:buFont typeface="Arial"/>
              <a:buChar char="•"/>
              <a:defRPr sz="1350" b="0" i="0" u="none" strike="noStrike" kern="1200" cap="none">
                <a:solidFill>
                  <a:schemeClr val="dk1"/>
                </a:solidFill>
                <a:latin typeface="Calibri"/>
                <a:ea typeface="Calibri"/>
                <a:cs typeface="Calibri"/>
                <a:sym typeface="Calibri"/>
              </a:defRPr>
            </a:lvl4pPr>
            <a:lvl5pPr marL="1714500" marR="0" lvl="4" indent="-257175" algn="l" defTabSz="914400" rtl="0" eaLnBrk="1" latinLnBrk="0" hangingPunct="1">
              <a:lnSpc>
                <a:spcPct val="90000"/>
              </a:lnSpc>
              <a:spcBef>
                <a:spcPts val="375"/>
              </a:spcBef>
              <a:spcAft>
                <a:spcPts val="0"/>
              </a:spcAft>
              <a:buClr>
                <a:schemeClr val="dk1"/>
              </a:buClr>
              <a:buSzPts val="1800"/>
              <a:buFont typeface="Arial"/>
              <a:buChar char="•"/>
              <a:defRPr sz="1350" b="0" i="0" u="none" strike="noStrike" kern="1200" cap="none">
                <a:solidFill>
                  <a:schemeClr val="dk1"/>
                </a:solidFill>
                <a:latin typeface="Calibri"/>
                <a:ea typeface="Calibri"/>
                <a:cs typeface="Calibri"/>
                <a:sym typeface="Calibri"/>
              </a:defRPr>
            </a:lvl5pPr>
            <a:lvl6pPr marL="2057400" marR="0" lvl="5" indent="-257175" algn="l" defTabSz="914400" rtl="0" eaLnBrk="1" latinLnBrk="0" hangingPunct="1">
              <a:lnSpc>
                <a:spcPct val="90000"/>
              </a:lnSpc>
              <a:spcBef>
                <a:spcPts val="375"/>
              </a:spcBef>
              <a:spcAft>
                <a:spcPts val="0"/>
              </a:spcAft>
              <a:buClr>
                <a:schemeClr val="dk1"/>
              </a:buClr>
              <a:buSzPts val="1800"/>
              <a:buFont typeface="Arial"/>
              <a:buChar char="•"/>
              <a:defRPr sz="1350" b="0" i="0" u="none" strike="noStrike" kern="1200" cap="none">
                <a:solidFill>
                  <a:schemeClr val="dk1"/>
                </a:solidFill>
                <a:latin typeface="Calibri"/>
                <a:ea typeface="Calibri"/>
                <a:cs typeface="Calibri"/>
                <a:sym typeface="Calibri"/>
              </a:defRPr>
            </a:lvl6pPr>
            <a:lvl7pPr marL="2400300" marR="0" lvl="6" indent="-257175" algn="l" defTabSz="914400" rtl="0" eaLnBrk="1" latinLnBrk="0" hangingPunct="1">
              <a:lnSpc>
                <a:spcPct val="90000"/>
              </a:lnSpc>
              <a:spcBef>
                <a:spcPts val="375"/>
              </a:spcBef>
              <a:spcAft>
                <a:spcPts val="0"/>
              </a:spcAft>
              <a:buClr>
                <a:schemeClr val="dk1"/>
              </a:buClr>
              <a:buSzPts val="1800"/>
              <a:buFont typeface="Arial"/>
              <a:buChar char="•"/>
              <a:defRPr sz="1350" b="0" i="0" u="none" strike="noStrike" kern="1200" cap="none">
                <a:solidFill>
                  <a:schemeClr val="dk1"/>
                </a:solidFill>
                <a:latin typeface="Calibri"/>
                <a:ea typeface="Calibri"/>
                <a:cs typeface="Calibri"/>
                <a:sym typeface="Calibri"/>
              </a:defRPr>
            </a:lvl7pPr>
            <a:lvl8pPr marL="2743200" marR="0" lvl="7" indent="-257175" algn="l" defTabSz="914400" rtl="0" eaLnBrk="1" latinLnBrk="0" hangingPunct="1">
              <a:lnSpc>
                <a:spcPct val="90000"/>
              </a:lnSpc>
              <a:spcBef>
                <a:spcPts val="375"/>
              </a:spcBef>
              <a:spcAft>
                <a:spcPts val="0"/>
              </a:spcAft>
              <a:buClr>
                <a:schemeClr val="dk1"/>
              </a:buClr>
              <a:buSzPts val="1800"/>
              <a:buFont typeface="Arial"/>
              <a:buChar char="•"/>
              <a:defRPr sz="1350" b="0" i="0" u="none" strike="noStrike" kern="1200" cap="none">
                <a:solidFill>
                  <a:schemeClr val="dk1"/>
                </a:solidFill>
                <a:latin typeface="Calibri"/>
                <a:ea typeface="Calibri"/>
                <a:cs typeface="Calibri"/>
                <a:sym typeface="Calibri"/>
              </a:defRPr>
            </a:lvl8pPr>
            <a:lvl9pPr marL="3086100" marR="0" lvl="8" indent="-257175" algn="l" defTabSz="914400" rtl="0" eaLnBrk="1" latinLnBrk="0" hangingPunct="1">
              <a:lnSpc>
                <a:spcPct val="90000"/>
              </a:lnSpc>
              <a:spcBef>
                <a:spcPts val="375"/>
              </a:spcBef>
              <a:spcAft>
                <a:spcPts val="0"/>
              </a:spcAft>
              <a:buClr>
                <a:schemeClr val="dk1"/>
              </a:buClr>
              <a:buSzPts val="1800"/>
              <a:buFont typeface="Arial"/>
              <a:buChar char="•"/>
              <a:defRPr sz="1350" b="0" i="0" u="none" strike="noStrike" kern="1200" cap="none">
                <a:solidFill>
                  <a:schemeClr val="dk1"/>
                </a:solidFill>
                <a:latin typeface="Calibri"/>
                <a:ea typeface="Calibri"/>
                <a:cs typeface="Calibri"/>
                <a:sym typeface="Calibri"/>
              </a:defRPr>
            </a:lvl9pPr>
          </a:lstStyle>
          <a:p>
            <a:pPr algn="ctr"/>
            <a:r>
              <a:rPr lang="en-CA" sz="2000" b="1" dirty="0">
                <a:latin typeface="Avenir Book" panose="02000503020000020003" pitchFamily="2" charset="0"/>
              </a:rPr>
              <a:t>P</a:t>
            </a:r>
            <a:r>
              <a:rPr lang="en-US" sz="2000" b="1" dirty="0">
                <a:latin typeface="Avenir Book" panose="02000503020000020003" pitchFamily="2" charset="0"/>
              </a:rPr>
              <a:t>ositive Controls</a:t>
            </a:r>
          </a:p>
        </p:txBody>
      </p:sp>
      <p:cxnSp>
        <p:nvCxnSpPr>
          <p:cNvPr id="12" name="Straight Arrow Connector 11">
            <a:extLst>
              <a:ext uri="{FF2B5EF4-FFF2-40B4-BE49-F238E27FC236}">
                <a16:creationId xmlns:a16="http://schemas.microsoft.com/office/drawing/2014/main" id="{C3501653-C1EB-0353-D60C-23E273C0B199}"/>
              </a:ext>
            </a:extLst>
          </p:cNvPr>
          <p:cNvCxnSpPr>
            <a:cxnSpLocks/>
          </p:cNvCxnSpPr>
          <p:nvPr/>
        </p:nvCxnSpPr>
        <p:spPr>
          <a:xfrm>
            <a:off x="7449700" y="2911125"/>
            <a:ext cx="294141" cy="0"/>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C4DD8CA-0454-DB4F-BA7F-13FC1D3201D5}"/>
              </a:ext>
            </a:extLst>
          </p:cNvPr>
          <p:cNvCxnSpPr>
            <a:cxnSpLocks/>
          </p:cNvCxnSpPr>
          <p:nvPr/>
        </p:nvCxnSpPr>
        <p:spPr>
          <a:xfrm flipH="1">
            <a:off x="8341084" y="3417393"/>
            <a:ext cx="302467" cy="0"/>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B8F3749-5D92-16B6-E8C0-09A446D35903}"/>
              </a:ext>
            </a:extLst>
          </p:cNvPr>
          <p:cNvCxnSpPr>
            <a:cxnSpLocks/>
          </p:cNvCxnSpPr>
          <p:nvPr/>
        </p:nvCxnSpPr>
        <p:spPr>
          <a:xfrm>
            <a:off x="5319090" y="2756307"/>
            <a:ext cx="294141" cy="0"/>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D60AC67-F3CB-AC1B-7088-02686F834AD7}"/>
              </a:ext>
            </a:extLst>
          </p:cNvPr>
          <p:cNvCxnSpPr>
            <a:cxnSpLocks/>
          </p:cNvCxnSpPr>
          <p:nvPr/>
        </p:nvCxnSpPr>
        <p:spPr>
          <a:xfrm>
            <a:off x="5151780" y="4104218"/>
            <a:ext cx="294141" cy="0"/>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75D2632-D296-09A4-001B-AAD40DCD077E}"/>
              </a:ext>
            </a:extLst>
          </p:cNvPr>
          <p:cNvCxnSpPr>
            <a:cxnSpLocks/>
          </p:cNvCxnSpPr>
          <p:nvPr/>
        </p:nvCxnSpPr>
        <p:spPr>
          <a:xfrm flipH="1">
            <a:off x="4542674" y="3012744"/>
            <a:ext cx="302467" cy="0"/>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905B822E-0910-A82D-F967-3AF206C8CF95}"/>
              </a:ext>
            </a:extLst>
          </p:cNvPr>
          <p:cNvSpPr txBox="1"/>
          <p:nvPr/>
        </p:nvSpPr>
        <p:spPr>
          <a:xfrm>
            <a:off x="383161" y="4854987"/>
            <a:ext cx="2159758" cy="400110"/>
          </a:xfrm>
          <a:prstGeom prst="rect">
            <a:avLst/>
          </a:prstGeom>
          <a:noFill/>
        </p:spPr>
        <p:txBody>
          <a:bodyPr wrap="none" rtlCol="0">
            <a:spAutoFit/>
          </a:bodyPr>
          <a:lstStyle/>
          <a:p>
            <a:r>
              <a:rPr lang="en-US" sz="2000" b="1" dirty="0">
                <a:latin typeface="Avenir Book" panose="02000503020000020003" pitchFamily="2" charset="0"/>
              </a:rPr>
              <a:t>Negative Control</a:t>
            </a:r>
          </a:p>
        </p:txBody>
      </p:sp>
    </p:spTree>
    <p:extLst>
      <p:ext uri="{BB962C8B-B14F-4D97-AF65-F5344CB8AC3E}">
        <p14:creationId xmlns:p14="http://schemas.microsoft.com/office/powerpoint/2010/main" val="760059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2F2DE51-B783-9BD4-E763-0EB659A3E110}"/>
              </a:ext>
            </a:extLst>
          </p:cNvPr>
          <p:cNvGrpSpPr/>
          <p:nvPr/>
        </p:nvGrpSpPr>
        <p:grpSpPr>
          <a:xfrm>
            <a:off x="-1" y="712126"/>
            <a:ext cx="9144000" cy="507831"/>
            <a:chOff x="-12451" y="1704716"/>
            <a:chExt cx="9144000" cy="507831"/>
          </a:xfrm>
        </p:grpSpPr>
        <p:sp>
          <p:nvSpPr>
            <p:cNvPr id="4" name="Rectangle 3">
              <a:extLst>
                <a:ext uri="{FF2B5EF4-FFF2-40B4-BE49-F238E27FC236}">
                  <a16:creationId xmlns:a16="http://schemas.microsoft.com/office/drawing/2014/main" id="{2274C8AC-C796-EB0A-7CCB-B2FC799E1B17}"/>
                </a:ext>
              </a:extLst>
            </p:cNvPr>
            <p:cNvSpPr/>
            <p:nvPr/>
          </p:nvSpPr>
          <p:spPr>
            <a:xfrm>
              <a:off x="-12451" y="1740174"/>
              <a:ext cx="9144000" cy="446572"/>
            </a:xfrm>
            <a:prstGeom prst="rect">
              <a:avLst/>
            </a:prstGeom>
            <a:solidFill>
              <a:srgbClr val="0027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BDA3972-F42A-12E5-406B-65216C9E89B0}"/>
                </a:ext>
              </a:extLst>
            </p:cNvPr>
            <p:cNvSpPr txBox="1"/>
            <p:nvPr/>
          </p:nvSpPr>
          <p:spPr>
            <a:xfrm>
              <a:off x="190330" y="1704716"/>
              <a:ext cx="8683571" cy="507831"/>
            </a:xfrm>
            <a:prstGeom prst="rect">
              <a:avLst/>
            </a:prstGeom>
            <a:noFill/>
          </p:spPr>
          <p:txBody>
            <a:bodyPr wrap="square" rtlCol="0">
              <a:spAutoFit/>
            </a:bodyPr>
            <a:lstStyle/>
            <a:p>
              <a:r>
                <a:rPr lang="en-US" sz="2700">
                  <a:solidFill>
                    <a:schemeClr val="bg1"/>
                  </a:solidFill>
                  <a:latin typeface="Calibri" panose="020F0502020204030204" pitchFamily="34" charset="0"/>
                  <a:cs typeface="Calibri" panose="020F0502020204030204" pitchFamily="34" charset="0"/>
                </a:rPr>
                <a:t>Introduction</a:t>
              </a:r>
              <a:r>
                <a:rPr lang="en-US" sz="2700">
                  <a:solidFill>
                    <a:schemeClr val="bg1">
                      <a:lumMod val="95000"/>
                    </a:schemeClr>
                  </a:solidFill>
                  <a:latin typeface="Calibri" panose="020F0502020204030204" pitchFamily="34" charset="0"/>
                  <a:cs typeface="Calibri" panose="020F0502020204030204" pitchFamily="34" charset="0"/>
                </a:rPr>
                <a:t>     </a:t>
              </a:r>
              <a:r>
                <a:rPr lang="en-US" sz="2700">
                  <a:solidFill>
                    <a:schemeClr val="bg1"/>
                  </a:solidFill>
                  <a:latin typeface="Calibri" panose="020F0502020204030204" pitchFamily="34" charset="0"/>
                  <a:cs typeface="Calibri" panose="020F0502020204030204" pitchFamily="34" charset="0"/>
                </a:rPr>
                <a:t>Methods</a:t>
              </a:r>
              <a:r>
                <a:rPr lang="en-US" sz="2700">
                  <a:solidFill>
                    <a:srgbClr val="DBAA01"/>
                  </a:solidFill>
                  <a:latin typeface="Calibri" panose="020F0502020204030204" pitchFamily="34" charset="0"/>
                  <a:cs typeface="Calibri" panose="020F0502020204030204" pitchFamily="34" charset="0"/>
                </a:rPr>
                <a:t> </a:t>
              </a:r>
              <a:r>
                <a:rPr lang="en-US" sz="2700">
                  <a:solidFill>
                    <a:schemeClr val="bg1">
                      <a:lumMod val="95000"/>
                    </a:schemeClr>
                  </a:solidFill>
                  <a:latin typeface="Calibri" panose="020F0502020204030204" pitchFamily="34" charset="0"/>
                  <a:cs typeface="Calibri" panose="020F0502020204030204" pitchFamily="34" charset="0"/>
                </a:rPr>
                <a:t>    </a:t>
              </a:r>
              <a:r>
                <a:rPr lang="en-US" sz="2700">
                  <a:solidFill>
                    <a:srgbClr val="DBAA01"/>
                  </a:solidFill>
                  <a:latin typeface="Calibri" panose="020F0502020204030204" pitchFamily="34" charset="0"/>
                  <a:cs typeface="Calibri" panose="020F0502020204030204" pitchFamily="34" charset="0"/>
                </a:rPr>
                <a:t>Results</a:t>
              </a:r>
              <a:r>
                <a:rPr lang="en-US" sz="2700">
                  <a:solidFill>
                    <a:schemeClr val="bg1">
                      <a:lumMod val="95000"/>
                    </a:schemeClr>
                  </a:solidFill>
                  <a:latin typeface="Calibri" panose="020F0502020204030204" pitchFamily="34" charset="0"/>
                  <a:cs typeface="Calibri" panose="020F0502020204030204" pitchFamily="34" charset="0"/>
                </a:rPr>
                <a:t>     Discussion     Conclusion</a:t>
              </a:r>
            </a:p>
          </p:txBody>
        </p:sp>
      </p:grpSp>
      <p:sp>
        <p:nvSpPr>
          <p:cNvPr id="6" name="TextBox 5">
            <a:extLst>
              <a:ext uri="{FF2B5EF4-FFF2-40B4-BE49-F238E27FC236}">
                <a16:creationId xmlns:a16="http://schemas.microsoft.com/office/drawing/2014/main" id="{EAC4649B-02FD-8CAA-1A6B-E870E14CEFE1}"/>
              </a:ext>
            </a:extLst>
          </p:cNvPr>
          <p:cNvSpPr txBox="1"/>
          <p:nvPr/>
        </p:nvSpPr>
        <p:spPr>
          <a:xfrm>
            <a:off x="2962295" y="85396"/>
            <a:ext cx="3348994" cy="584775"/>
          </a:xfrm>
          <a:prstGeom prst="rect">
            <a:avLst/>
          </a:prstGeom>
          <a:noFill/>
        </p:spPr>
        <p:txBody>
          <a:bodyPr wrap="none" rtlCol="0">
            <a:spAutoFit/>
          </a:bodyPr>
          <a:lstStyle/>
          <a:p>
            <a:r>
              <a:rPr lang="en-US" sz="3200" dirty="0">
                <a:latin typeface="Avenir Book" panose="02000503020000020003" pitchFamily="2" charset="0"/>
              </a:rPr>
              <a:t>Live Cell Imaging</a:t>
            </a:r>
          </a:p>
        </p:txBody>
      </p:sp>
      <p:grpSp>
        <p:nvGrpSpPr>
          <p:cNvPr id="60" name="Group 59">
            <a:extLst>
              <a:ext uri="{FF2B5EF4-FFF2-40B4-BE49-F238E27FC236}">
                <a16:creationId xmlns:a16="http://schemas.microsoft.com/office/drawing/2014/main" id="{D3938D80-9904-044D-FA2D-6F23057304A3}"/>
              </a:ext>
            </a:extLst>
          </p:cNvPr>
          <p:cNvGrpSpPr/>
          <p:nvPr/>
        </p:nvGrpSpPr>
        <p:grpSpPr>
          <a:xfrm>
            <a:off x="-17479" y="6034313"/>
            <a:ext cx="9249828" cy="832884"/>
            <a:chOff x="0" y="6025116"/>
            <a:chExt cx="9144000" cy="832884"/>
          </a:xfrm>
        </p:grpSpPr>
        <p:sp>
          <p:nvSpPr>
            <p:cNvPr id="61" name="Rectangle 60">
              <a:extLst>
                <a:ext uri="{FF2B5EF4-FFF2-40B4-BE49-F238E27FC236}">
                  <a16:creationId xmlns:a16="http://schemas.microsoft.com/office/drawing/2014/main" id="{43453F1A-273E-0BDD-2E4E-6FF60831CD4E}"/>
                </a:ext>
              </a:extLst>
            </p:cNvPr>
            <p:cNvSpPr/>
            <p:nvPr/>
          </p:nvSpPr>
          <p:spPr>
            <a:xfrm>
              <a:off x="0" y="6025116"/>
              <a:ext cx="9144000" cy="832884"/>
            </a:xfrm>
            <a:prstGeom prst="rect">
              <a:avLst/>
            </a:prstGeom>
            <a:solidFill>
              <a:srgbClr val="0027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1">
              <a:extLst>
                <a:ext uri="{FF2B5EF4-FFF2-40B4-BE49-F238E27FC236}">
                  <a16:creationId xmlns:a16="http://schemas.microsoft.com/office/drawing/2014/main" id="{A47DE107-F30A-F7C3-C602-77462EBC0879}"/>
                </a:ext>
              </a:extLst>
            </p:cNvPr>
            <p:cNvPicPr>
              <a:picLocks noChangeAspect="1"/>
            </p:cNvPicPr>
            <p:nvPr/>
          </p:nvPicPr>
          <p:blipFill>
            <a:blip r:embed="rId3"/>
            <a:stretch>
              <a:fillRect/>
            </a:stretch>
          </p:blipFill>
          <p:spPr>
            <a:xfrm>
              <a:off x="135890" y="6206608"/>
              <a:ext cx="2654300" cy="469900"/>
            </a:xfrm>
            <a:prstGeom prst="rect">
              <a:avLst/>
            </a:prstGeom>
          </p:spPr>
        </p:pic>
      </p:grpSp>
      <p:grpSp>
        <p:nvGrpSpPr>
          <p:cNvPr id="42" name="Group 41">
            <a:extLst>
              <a:ext uri="{FF2B5EF4-FFF2-40B4-BE49-F238E27FC236}">
                <a16:creationId xmlns:a16="http://schemas.microsoft.com/office/drawing/2014/main" id="{5A726690-4AB6-57CB-4024-EDE43FFA6047}"/>
              </a:ext>
            </a:extLst>
          </p:cNvPr>
          <p:cNvGrpSpPr/>
          <p:nvPr/>
        </p:nvGrpSpPr>
        <p:grpSpPr>
          <a:xfrm>
            <a:off x="-1" y="1316899"/>
            <a:ext cx="9232350" cy="4708217"/>
            <a:chOff x="-1" y="1316899"/>
            <a:chExt cx="9232350" cy="4708217"/>
          </a:xfrm>
        </p:grpSpPr>
        <p:pic>
          <p:nvPicPr>
            <p:cNvPr id="10" name="Picture 9" descr="A picture containing colorful, night&#10;&#10;Description automatically generated">
              <a:extLst>
                <a:ext uri="{FF2B5EF4-FFF2-40B4-BE49-F238E27FC236}">
                  <a16:creationId xmlns:a16="http://schemas.microsoft.com/office/drawing/2014/main" id="{92CFDD16-9400-C8EA-22A5-D76C19FDAD8B}"/>
                </a:ext>
              </a:extLst>
            </p:cNvPr>
            <p:cNvPicPr>
              <a:picLocks noChangeAspect="1"/>
            </p:cNvPicPr>
            <p:nvPr/>
          </p:nvPicPr>
          <p:blipFill>
            <a:blip r:embed="rId4"/>
            <a:stretch>
              <a:fillRect/>
            </a:stretch>
          </p:blipFill>
          <p:spPr>
            <a:xfrm>
              <a:off x="6990525" y="1316899"/>
              <a:ext cx="2241824" cy="1875513"/>
            </a:xfrm>
            <a:prstGeom prst="rect">
              <a:avLst/>
            </a:prstGeom>
          </p:spPr>
        </p:pic>
        <p:pic>
          <p:nvPicPr>
            <p:cNvPr id="16" name="Picture 15">
              <a:extLst>
                <a:ext uri="{FF2B5EF4-FFF2-40B4-BE49-F238E27FC236}">
                  <a16:creationId xmlns:a16="http://schemas.microsoft.com/office/drawing/2014/main" id="{9953C2B7-9F34-E147-6529-F51E79DC2B89}"/>
                </a:ext>
              </a:extLst>
            </p:cNvPr>
            <p:cNvPicPr>
              <a:picLocks noChangeAspect="1"/>
            </p:cNvPicPr>
            <p:nvPr/>
          </p:nvPicPr>
          <p:blipFill>
            <a:blip r:embed="rId5"/>
            <a:stretch>
              <a:fillRect/>
            </a:stretch>
          </p:blipFill>
          <p:spPr>
            <a:xfrm>
              <a:off x="4660350" y="1316899"/>
              <a:ext cx="2221922" cy="1858863"/>
            </a:xfrm>
            <a:prstGeom prst="rect">
              <a:avLst/>
            </a:prstGeom>
          </p:spPr>
        </p:pic>
        <p:pic>
          <p:nvPicPr>
            <p:cNvPr id="18" name="Picture 17" descr="A picture containing light&#10;&#10;Description automatically generated">
              <a:extLst>
                <a:ext uri="{FF2B5EF4-FFF2-40B4-BE49-F238E27FC236}">
                  <a16:creationId xmlns:a16="http://schemas.microsoft.com/office/drawing/2014/main" id="{5A965927-B5C9-9A20-7D61-D0282D83A119}"/>
                </a:ext>
              </a:extLst>
            </p:cNvPr>
            <p:cNvPicPr>
              <a:picLocks noChangeAspect="1"/>
            </p:cNvPicPr>
            <p:nvPr/>
          </p:nvPicPr>
          <p:blipFill>
            <a:blip r:embed="rId6"/>
            <a:stretch>
              <a:fillRect/>
            </a:stretch>
          </p:blipFill>
          <p:spPr>
            <a:xfrm>
              <a:off x="2330175" y="1316899"/>
              <a:ext cx="2221921" cy="1858862"/>
            </a:xfrm>
            <a:prstGeom prst="rect">
              <a:avLst/>
            </a:prstGeom>
          </p:spPr>
        </p:pic>
        <p:pic>
          <p:nvPicPr>
            <p:cNvPr id="22" name="Picture 21">
              <a:extLst>
                <a:ext uri="{FF2B5EF4-FFF2-40B4-BE49-F238E27FC236}">
                  <a16:creationId xmlns:a16="http://schemas.microsoft.com/office/drawing/2014/main" id="{B63902E6-AAC0-B7ED-E5F1-9A8E8BD770F6}"/>
                </a:ext>
              </a:extLst>
            </p:cNvPr>
            <p:cNvPicPr>
              <a:picLocks noChangeAspect="1"/>
            </p:cNvPicPr>
            <p:nvPr/>
          </p:nvPicPr>
          <p:blipFill>
            <a:blip r:embed="rId7"/>
            <a:stretch>
              <a:fillRect/>
            </a:stretch>
          </p:blipFill>
          <p:spPr>
            <a:xfrm>
              <a:off x="-1" y="3731985"/>
              <a:ext cx="2221921" cy="1858862"/>
            </a:xfrm>
            <a:prstGeom prst="rect">
              <a:avLst/>
            </a:prstGeom>
          </p:spPr>
        </p:pic>
        <p:pic>
          <p:nvPicPr>
            <p:cNvPr id="24" name="Picture 23" descr="A picture containing outdoor object, night sky&#10;&#10;Description automatically generated">
              <a:extLst>
                <a:ext uri="{FF2B5EF4-FFF2-40B4-BE49-F238E27FC236}">
                  <a16:creationId xmlns:a16="http://schemas.microsoft.com/office/drawing/2014/main" id="{2F053265-6A45-B697-0F2A-6784D4C3DED4}"/>
                </a:ext>
              </a:extLst>
            </p:cNvPr>
            <p:cNvPicPr>
              <a:picLocks noChangeAspect="1"/>
            </p:cNvPicPr>
            <p:nvPr/>
          </p:nvPicPr>
          <p:blipFill>
            <a:blip r:embed="rId8"/>
            <a:stretch>
              <a:fillRect/>
            </a:stretch>
          </p:blipFill>
          <p:spPr>
            <a:xfrm>
              <a:off x="2330173" y="3731985"/>
              <a:ext cx="2221922" cy="1858863"/>
            </a:xfrm>
            <a:prstGeom prst="rect">
              <a:avLst/>
            </a:prstGeom>
          </p:spPr>
        </p:pic>
        <p:pic>
          <p:nvPicPr>
            <p:cNvPr id="26" name="Picture 25">
              <a:extLst>
                <a:ext uri="{FF2B5EF4-FFF2-40B4-BE49-F238E27FC236}">
                  <a16:creationId xmlns:a16="http://schemas.microsoft.com/office/drawing/2014/main" id="{679638F9-5EE1-5697-93DB-D62CE54856DC}"/>
                </a:ext>
              </a:extLst>
            </p:cNvPr>
            <p:cNvPicPr>
              <a:picLocks noChangeAspect="1"/>
            </p:cNvPicPr>
            <p:nvPr/>
          </p:nvPicPr>
          <p:blipFill>
            <a:blip r:embed="rId9"/>
            <a:stretch>
              <a:fillRect/>
            </a:stretch>
          </p:blipFill>
          <p:spPr>
            <a:xfrm>
              <a:off x="4660348" y="3731985"/>
              <a:ext cx="2221923" cy="1858864"/>
            </a:xfrm>
            <a:prstGeom prst="rect">
              <a:avLst/>
            </a:prstGeom>
          </p:spPr>
        </p:pic>
        <p:pic>
          <p:nvPicPr>
            <p:cNvPr id="28" name="Picture 27" descr="Background pattern&#10;&#10;Description automatically generated">
              <a:extLst>
                <a:ext uri="{FF2B5EF4-FFF2-40B4-BE49-F238E27FC236}">
                  <a16:creationId xmlns:a16="http://schemas.microsoft.com/office/drawing/2014/main" id="{B4DCFD77-722F-E78F-2EF4-97D79AAF26FD}"/>
                </a:ext>
              </a:extLst>
            </p:cNvPr>
            <p:cNvPicPr>
              <a:picLocks noChangeAspect="1"/>
            </p:cNvPicPr>
            <p:nvPr/>
          </p:nvPicPr>
          <p:blipFill>
            <a:blip r:embed="rId10"/>
            <a:stretch>
              <a:fillRect/>
            </a:stretch>
          </p:blipFill>
          <p:spPr>
            <a:xfrm>
              <a:off x="6990523" y="3749204"/>
              <a:ext cx="2221921" cy="1858862"/>
            </a:xfrm>
            <a:prstGeom prst="rect">
              <a:avLst/>
            </a:prstGeom>
          </p:spPr>
        </p:pic>
        <p:sp>
          <p:nvSpPr>
            <p:cNvPr id="29" name="TextBox 28">
              <a:extLst>
                <a:ext uri="{FF2B5EF4-FFF2-40B4-BE49-F238E27FC236}">
                  <a16:creationId xmlns:a16="http://schemas.microsoft.com/office/drawing/2014/main" id="{C399D191-BA89-BF22-BB11-93A983F04C19}"/>
                </a:ext>
              </a:extLst>
            </p:cNvPr>
            <p:cNvSpPr txBox="1"/>
            <p:nvPr/>
          </p:nvSpPr>
          <p:spPr>
            <a:xfrm>
              <a:off x="260025" y="3259253"/>
              <a:ext cx="1653017" cy="307777"/>
            </a:xfrm>
            <a:prstGeom prst="rect">
              <a:avLst/>
            </a:prstGeom>
            <a:noFill/>
          </p:spPr>
          <p:txBody>
            <a:bodyPr wrap="none" rtlCol="0">
              <a:spAutoFit/>
            </a:bodyPr>
            <a:lstStyle/>
            <a:p>
              <a:r>
                <a:rPr lang="en-US" sz="1400" dirty="0">
                  <a:latin typeface="Avenir Book" panose="02000503020000020003" pitchFamily="2" charset="0"/>
                </a:rPr>
                <a:t>0.2% DMSO + PMA</a:t>
              </a:r>
            </a:p>
          </p:txBody>
        </p:sp>
        <p:sp>
          <p:nvSpPr>
            <p:cNvPr id="30" name="TextBox 29">
              <a:extLst>
                <a:ext uri="{FF2B5EF4-FFF2-40B4-BE49-F238E27FC236}">
                  <a16:creationId xmlns:a16="http://schemas.microsoft.com/office/drawing/2014/main" id="{442158F8-5FF7-DA41-5716-97239CEF66AE}"/>
                </a:ext>
              </a:extLst>
            </p:cNvPr>
            <p:cNvSpPr txBox="1"/>
            <p:nvPr/>
          </p:nvSpPr>
          <p:spPr>
            <a:xfrm>
              <a:off x="2488231" y="3269382"/>
              <a:ext cx="1749197" cy="307777"/>
            </a:xfrm>
            <a:prstGeom prst="rect">
              <a:avLst/>
            </a:prstGeom>
            <a:noFill/>
          </p:spPr>
          <p:txBody>
            <a:bodyPr wrap="none" rtlCol="0">
              <a:spAutoFit/>
            </a:bodyPr>
            <a:lstStyle/>
            <a:p>
              <a:r>
                <a:rPr lang="en-US" sz="1400" err="1">
                  <a:latin typeface="Avenir Book" panose="02000503020000020003" pitchFamily="2" charset="0"/>
                </a:rPr>
                <a:t>Pano</a:t>
              </a:r>
              <a:r>
                <a:rPr lang="en-US" sz="1400">
                  <a:latin typeface="Avenir Book" panose="02000503020000020003" pitchFamily="2" charset="0"/>
                </a:rPr>
                <a:t> 2.5nM + PMA</a:t>
              </a:r>
            </a:p>
          </p:txBody>
        </p:sp>
        <p:sp>
          <p:nvSpPr>
            <p:cNvPr id="31" name="TextBox 30">
              <a:extLst>
                <a:ext uri="{FF2B5EF4-FFF2-40B4-BE49-F238E27FC236}">
                  <a16:creationId xmlns:a16="http://schemas.microsoft.com/office/drawing/2014/main" id="{71D4EC19-9483-1905-3276-4328EEBE9CB1}"/>
                </a:ext>
              </a:extLst>
            </p:cNvPr>
            <p:cNvSpPr txBox="1"/>
            <p:nvPr/>
          </p:nvSpPr>
          <p:spPr>
            <a:xfrm>
              <a:off x="4971251" y="3269382"/>
              <a:ext cx="1600118" cy="307777"/>
            </a:xfrm>
            <a:prstGeom prst="rect">
              <a:avLst/>
            </a:prstGeom>
            <a:noFill/>
          </p:spPr>
          <p:txBody>
            <a:bodyPr wrap="none" rtlCol="0">
              <a:spAutoFit/>
            </a:bodyPr>
            <a:lstStyle/>
            <a:p>
              <a:r>
                <a:rPr lang="en-US" sz="1400" err="1">
                  <a:latin typeface="Avenir Book" panose="02000503020000020003" pitchFamily="2" charset="0"/>
                </a:rPr>
                <a:t>Pano</a:t>
              </a:r>
              <a:r>
                <a:rPr lang="en-US" sz="1400">
                  <a:latin typeface="Avenir Book" panose="02000503020000020003" pitchFamily="2" charset="0"/>
                </a:rPr>
                <a:t> 5nM + PMA</a:t>
              </a:r>
            </a:p>
          </p:txBody>
        </p:sp>
        <p:sp>
          <p:nvSpPr>
            <p:cNvPr id="32" name="TextBox 31">
              <a:extLst>
                <a:ext uri="{FF2B5EF4-FFF2-40B4-BE49-F238E27FC236}">
                  <a16:creationId xmlns:a16="http://schemas.microsoft.com/office/drawing/2014/main" id="{508C29B8-57B8-B9B1-5EAD-FE52A9F3FDF1}"/>
                </a:ext>
              </a:extLst>
            </p:cNvPr>
            <p:cNvSpPr txBox="1"/>
            <p:nvPr/>
          </p:nvSpPr>
          <p:spPr>
            <a:xfrm>
              <a:off x="7305192" y="3257535"/>
              <a:ext cx="1699504" cy="307777"/>
            </a:xfrm>
            <a:prstGeom prst="rect">
              <a:avLst/>
            </a:prstGeom>
            <a:noFill/>
          </p:spPr>
          <p:txBody>
            <a:bodyPr wrap="none" rtlCol="0">
              <a:spAutoFit/>
            </a:bodyPr>
            <a:lstStyle/>
            <a:p>
              <a:r>
                <a:rPr lang="en-US" sz="1400" err="1">
                  <a:latin typeface="Avenir Book" panose="02000503020000020003" pitchFamily="2" charset="0"/>
                </a:rPr>
                <a:t>Pano</a:t>
              </a:r>
              <a:r>
                <a:rPr lang="en-US" sz="1400">
                  <a:latin typeface="Avenir Book" panose="02000503020000020003" pitchFamily="2" charset="0"/>
                </a:rPr>
                <a:t> 10nM + PMA</a:t>
              </a:r>
            </a:p>
          </p:txBody>
        </p:sp>
        <p:sp>
          <p:nvSpPr>
            <p:cNvPr id="33" name="TextBox 32">
              <a:extLst>
                <a:ext uri="{FF2B5EF4-FFF2-40B4-BE49-F238E27FC236}">
                  <a16:creationId xmlns:a16="http://schemas.microsoft.com/office/drawing/2014/main" id="{3DBCE7A3-4372-C9D4-0E9C-4A71D093ACB4}"/>
                </a:ext>
              </a:extLst>
            </p:cNvPr>
            <p:cNvSpPr txBox="1"/>
            <p:nvPr/>
          </p:nvSpPr>
          <p:spPr>
            <a:xfrm>
              <a:off x="143005" y="5707042"/>
              <a:ext cx="1922321" cy="307777"/>
            </a:xfrm>
            <a:prstGeom prst="rect">
              <a:avLst/>
            </a:prstGeom>
            <a:noFill/>
          </p:spPr>
          <p:txBody>
            <a:bodyPr wrap="none" rtlCol="0">
              <a:spAutoFit/>
            </a:bodyPr>
            <a:lstStyle/>
            <a:p>
              <a:r>
                <a:rPr lang="en-US" sz="1400">
                  <a:latin typeface="Avenir Book" panose="02000503020000020003" pitchFamily="2" charset="0"/>
                </a:rPr>
                <a:t>0.2% DMSO + A23187</a:t>
              </a:r>
            </a:p>
          </p:txBody>
        </p:sp>
        <p:sp>
          <p:nvSpPr>
            <p:cNvPr id="34" name="TextBox 33">
              <a:extLst>
                <a:ext uri="{FF2B5EF4-FFF2-40B4-BE49-F238E27FC236}">
                  <a16:creationId xmlns:a16="http://schemas.microsoft.com/office/drawing/2014/main" id="{75C189F5-FFB5-08FC-2779-A41008D8DBC5}"/>
                </a:ext>
              </a:extLst>
            </p:cNvPr>
            <p:cNvSpPr txBox="1"/>
            <p:nvPr/>
          </p:nvSpPr>
          <p:spPr>
            <a:xfrm>
              <a:off x="2488230" y="5679315"/>
              <a:ext cx="1983235" cy="307777"/>
            </a:xfrm>
            <a:prstGeom prst="rect">
              <a:avLst/>
            </a:prstGeom>
            <a:noFill/>
          </p:spPr>
          <p:txBody>
            <a:bodyPr wrap="none" rtlCol="0">
              <a:spAutoFit/>
            </a:bodyPr>
            <a:lstStyle/>
            <a:p>
              <a:r>
                <a:rPr lang="en-US" sz="1400" err="1">
                  <a:latin typeface="Avenir Book" panose="02000503020000020003" pitchFamily="2" charset="0"/>
                </a:rPr>
                <a:t>Pano</a:t>
              </a:r>
              <a:r>
                <a:rPr lang="en-US" sz="1400">
                  <a:latin typeface="Avenir Book" panose="02000503020000020003" pitchFamily="2" charset="0"/>
                </a:rPr>
                <a:t> 2.5nM + A23187</a:t>
              </a:r>
            </a:p>
          </p:txBody>
        </p:sp>
        <p:sp>
          <p:nvSpPr>
            <p:cNvPr id="35" name="TextBox 34">
              <a:extLst>
                <a:ext uri="{FF2B5EF4-FFF2-40B4-BE49-F238E27FC236}">
                  <a16:creationId xmlns:a16="http://schemas.microsoft.com/office/drawing/2014/main" id="{8F50FB41-EA88-8BC7-9E2B-CABA991E3532}"/>
                </a:ext>
              </a:extLst>
            </p:cNvPr>
            <p:cNvSpPr txBox="1"/>
            <p:nvPr/>
          </p:nvSpPr>
          <p:spPr>
            <a:xfrm>
              <a:off x="4854231" y="5707041"/>
              <a:ext cx="1834156" cy="307777"/>
            </a:xfrm>
            <a:prstGeom prst="rect">
              <a:avLst/>
            </a:prstGeom>
            <a:noFill/>
          </p:spPr>
          <p:txBody>
            <a:bodyPr wrap="none" rtlCol="0">
              <a:spAutoFit/>
            </a:bodyPr>
            <a:lstStyle/>
            <a:p>
              <a:r>
                <a:rPr lang="en-US" sz="1400" err="1">
                  <a:latin typeface="Avenir Book" panose="02000503020000020003" pitchFamily="2" charset="0"/>
                </a:rPr>
                <a:t>Pano</a:t>
              </a:r>
              <a:r>
                <a:rPr lang="en-US" sz="1400">
                  <a:latin typeface="Avenir Book" panose="02000503020000020003" pitchFamily="2" charset="0"/>
                </a:rPr>
                <a:t> 5nM + A23187</a:t>
              </a:r>
            </a:p>
          </p:txBody>
        </p:sp>
        <p:sp>
          <p:nvSpPr>
            <p:cNvPr id="36" name="TextBox 35">
              <a:extLst>
                <a:ext uri="{FF2B5EF4-FFF2-40B4-BE49-F238E27FC236}">
                  <a16:creationId xmlns:a16="http://schemas.microsoft.com/office/drawing/2014/main" id="{A586D3FD-8731-6024-DA6A-820091FB633B}"/>
                </a:ext>
              </a:extLst>
            </p:cNvPr>
            <p:cNvSpPr txBox="1"/>
            <p:nvPr/>
          </p:nvSpPr>
          <p:spPr>
            <a:xfrm>
              <a:off x="7144664" y="5717339"/>
              <a:ext cx="1933543" cy="307777"/>
            </a:xfrm>
            <a:prstGeom prst="rect">
              <a:avLst/>
            </a:prstGeom>
            <a:noFill/>
          </p:spPr>
          <p:txBody>
            <a:bodyPr wrap="none" rtlCol="0">
              <a:spAutoFit/>
            </a:bodyPr>
            <a:lstStyle/>
            <a:p>
              <a:r>
                <a:rPr lang="en-US" sz="1400" err="1">
                  <a:latin typeface="Avenir Book" panose="02000503020000020003" pitchFamily="2" charset="0"/>
                </a:rPr>
                <a:t>Pano</a:t>
              </a:r>
              <a:r>
                <a:rPr lang="en-US" sz="1400">
                  <a:latin typeface="Avenir Book" panose="02000503020000020003" pitchFamily="2" charset="0"/>
                </a:rPr>
                <a:t> 10nM + A23187</a:t>
              </a:r>
            </a:p>
          </p:txBody>
        </p:sp>
        <p:grpSp>
          <p:nvGrpSpPr>
            <p:cNvPr id="63" name="Group 62">
              <a:extLst>
                <a:ext uri="{FF2B5EF4-FFF2-40B4-BE49-F238E27FC236}">
                  <a16:creationId xmlns:a16="http://schemas.microsoft.com/office/drawing/2014/main" id="{0A6DABEE-3241-5886-3BB8-C78F244A2E45}"/>
                </a:ext>
              </a:extLst>
            </p:cNvPr>
            <p:cNvGrpSpPr/>
            <p:nvPr/>
          </p:nvGrpSpPr>
          <p:grpSpPr>
            <a:xfrm>
              <a:off x="0" y="1316899"/>
              <a:ext cx="2221921" cy="1858862"/>
              <a:chOff x="45894" y="1255415"/>
              <a:chExt cx="2221921" cy="1858862"/>
            </a:xfrm>
          </p:grpSpPr>
          <p:pic>
            <p:nvPicPr>
              <p:cNvPr id="20" name="Picture 19" descr="A picture containing bunch, night, colorful&#10;&#10;Description automatically generated">
                <a:extLst>
                  <a:ext uri="{FF2B5EF4-FFF2-40B4-BE49-F238E27FC236}">
                    <a16:creationId xmlns:a16="http://schemas.microsoft.com/office/drawing/2014/main" id="{EC8B5932-A251-22B8-F78C-946E55374728}"/>
                  </a:ext>
                </a:extLst>
              </p:cNvPr>
              <p:cNvPicPr>
                <a:picLocks noChangeAspect="1"/>
              </p:cNvPicPr>
              <p:nvPr/>
            </p:nvPicPr>
            <p:blipFill>
              <a:blip r:embed="rId11"/>
              <a:stretch>
                <a:fillRect/>
              </a:stretch>
            </p:blipFill>
            <p:spPr>
              <a:xfrm>
                <a:off x="45894" y="1255415"/>
                <a:ext cx="2221921" cy="1858862"/>
              </a:xfrm>
              <a:prstGeom prst="rect">
                <a:avLst/>
              </a:prstGeom>
            </p:spPr>
          </p:pic>
          <p:cxnSp>
            <p:nvCxnSpPr>
              <p:cNvPr id="7" name="Straight Arrow Connector 6">
                <a:extLst>
                  <a:ext uri="{FF2B5EF4-FFF2-40B4-BE49-F238E27FC236}">
                    <a16:creationId xmlns:a16="http://schemas.microsoft.com/office/drawing/2014/main" id="{6943D647-2D07-1F20-1326-3A426DBD2CBF}"/>
                  </a:ext>
                </a:extLst>
              </p:cNvPr>
              <p:cNvCxnSpPr/>
              <p:nvPr/>
            </p:nvCxnSpPr>
            <p:spPr>
              <a:xfrm>
                <a:off x="1507954" y="1438842"/>
                <a:ext cx="0" cy="15047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52FCF549-39D6-0BAC-28A5-DD7615DDACF7}"/>
                  </a:ext>
                </a:extLst>
              </p:cNvPr>
              <p:cNvCxnSpPr/>
              <p:nvPr/>
            </p:nvCxnSpPr>
            <p:spPr>
              <a:xfrm>
                <a:off x="1440435" y="2233637"/>
                <a:ext cx="0" cy="15047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6DDDD15-81C3-3011-7B34-B0E12814D508}"/>
                  </a:ext>
                </a:extLst>
              </p:cNvPr>
              <p:cNvCxnSpPr>
                <a:cxnSpLocks/>
              </p:cNvCxnSpPr>
              <p:nvPr/>
            </p:nvCxnSpPr>
            <p:spPr>
              <a:xfrm>
                <a:off x="1885221" y="1915333"/>
                <a:ext cx="91941" cy="9066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3A5E0B2-C76D-A120-CF93-80EFE7DF919B}"/>
                  </a:ext>
                </a:extLst>
              </p:cNvPr>
              <p:cNvCxnSpPr/>
              <p:nvPr/>
            </p:nvCxnSpPr>
            <p:spPr>
              <a:xfrm>
                <a:off x="1156855" y="2006001"/>
                <a:ext cx="0" cy="15047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EF6A5D9-D58D-7D18-4A36-C7C9BDB8D745}"/>
                  </a:ext>
                </a:extLst>
              </p:cNvPr>
              <p:cNvCxnSpPr/>
              <p:nvPr/>
            </p:nvCxnSpPr>
            <p:spPr>
              <a:xfrm>
                <a:off x="260025" y="1589312"/>
                <a:ext cx="0" cy="15047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9898CD0-55FA-974A-001D-EE0FA5EE3AC2}"/>
                  </a:ext>
                </a:extLst>
              </p:cNvPr>
              <p:cNvCxnSpPr/>
              <p:nvPr/>
            </p:nvCxnSpPr>
            <p:spPr>
              <a:xfrm>
                <a:off x="250379" y="1915333"/>
                <a:ext cx="0" cy="15047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20890C6-B143-9C89-6520-A73A19BB1E2E}"/>
                  </a:ext>
                </a:extLst>
              </p:cNvPr>
              <p:cNvCxnSpPr/>
              <p:nvPr/>
            </p:nvCxnSpPr>
            <p:spPr>
              <a:xfrm>
                <a:off x="543397" y="2308872"/>
                <a:ext cx="0" cy="15047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FDA9450-CABA-EF8C-1A1F-7EE9BA155DB4}"/>
                  </a:ext>
                </a:extLst>
              </p:cNvPr>
              <p:cNvCxnSpPr/>
              <p:nvPr/>
            </p:nvCxnSpPr>
            <p:spPr>
              <a:xfrm>
                <a:off x="884850" y="2528791"/>
                <a:ext cx="0" cy="15047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9" name="Straight Arrow Connector 18">
              <a:extLst>
                <a:ext uri="{FF2B5EF4-FFF2-40B4-BE49-F238E27FC236}">
                  <a16:creationId xmlns:a16="http://schemas.microsoft.com/office/drawing/2014/main" id="{130E485B-3A00-A2A2-8CB1-A2B075948889}"/>
                </a:ext>
              </a:extLst>
            </p:cNvPr>
            <p:cNvCxnSpPr/>
            <p:nvPr/>
          </p:nvCxnSpPr>
          <p:spPr>
            <a:xfrm>
              <a:off x="2736799" y="1826347"/>
              <a:ext cx="0" cy="15047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12899D2-1761-8D44-E349-3B13AB54F2AE}"/>
                </a:ext>
              </a:extLst>
            </p:cNvPr>
            <p:cNvCxnSpPr/>
            <p:nvPr/>
          </p:nvCxnSpPr>
          <p:spPr>
            <a:xfrm>
              <a:off x="4004228" y="2445591"/>
              <a:ext cx="0" cy="15047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B86E84F-9C65-DF39-A6DB-A192B38420AE}"/>
                </a:ext>
              </a:extLst>
            </p:cNvPr>
            <p:cNvCxnSpPr/>
            <p:nvPr/>
          </p:nvCxnSpPr>
          <p:spPr>
            <a:xfrm>
              <a:off x="4237428" y="2493820"/>
              <a:ext cx="0" cy="15047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4FD4383-D6C0-449E-FE22-412141755FE0}"/>
                </a:ext>
              </a:extLst>
            </p:cNvPr>
            <p:cNvCxnSpPr>
              <a:cxnSpLocks/>
            </p:cNvCxnSpPr>
            <p:nvPr/>
          </p:nvCxnSpPr>
          <p:spPr>
            <a:xfrm flipH="1" flipV="1">
              <a:off x="3963716" y="1560128"/>
              <a:ext cx="171691" cy="1543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70CC7B11-6AB5-866E-444F-CAE6D10A49EB}"/>
                </a:ext>
              </a:extLst>
            </p:cNvPr>
            <p:cNvCxnSpPr>
              <a:cxnSpLocks/>
            </p:cNvCxnSpPr>
            <p:nvPr/>
          </p:nvCxnSpPr>
          <p:spPr>
            <a:xfrm flipH="1" flipV="1">
              <a:off x="3711002" y="2665509"/>
              <a:ext cx="171691" cy="1543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C686B00-24F8-C250-96DF-0F95D9BA998F}"/>
                </a:ext>
              </a:extLst>
            </p:cNvPr>
            <p:cNvCxnSpPr>
              <a:cxnSpLocks/>
            </p:cNvCxnSpPr>
            <p:nvPr/>
          </p:nvCxnSpPr>
          <p:spPr>
            <a:xfrm flipH="1" flipV="1">
              <a:off x="3916230" y="2263480"/>
              <a:ext cx="171691" cy="1543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06A6DB94-7879-86FB-C539-781E2915B9B5}"/>
                </a:ext>
              </a:extLst>
            </p:cNvPr>
            <p:cNvCxnSpPr>
              <a:cxnSpLocks/>
            </p:cNvCxnSpPr>
            <p:nvPr/>
          </p:nvCxnSpPr>
          <p:spPr>
            <a:xfrm flipH="1" flipV="1">
              <a:off x="5169412" y="2580628"/>
              <a:ext cx="171691" cy="1543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F05DAFAD-0CC5-8B06-9E09-3237B3A01AFD}"/>
                </a:ext>
              </a:extLst>
            </p:cNvPr>
            <p:cNvCxnSpPr>
              <a:cxnSpLocks/>
            </p:cNvCxnSpPr>
            <p:nvPr/>
          </p:nvCxnSpPr>
          <p:spPr>
            <a:xfrm flipH="1" flipV="1">
              <a:off x="5570682" y="3098845"/>
              <a:ext cx="171691" cy="1543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E1DB5D0-D043-3FAC-B767-CF29FF5624AA}"/>
                </a:ext>
              </a:extLst>
            </p:cNvPr>
            <p:cNvCxnSpPr>
              <a:cxnSpLocks/>
            </p:cNvCxnSpPr>
            <p:nvPr/>
          </p:nvCxnSpPr>
          <p:spPr>
            <a:xfrm flipH="1" flipV="1">
              <a:off x="6516697" y="2144648"/>
              <a:ext cx="171691" cy="1543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5A90A8B2-2415-50C5-EDDF-545AD6EBAE5F}"/>
                </a:ext>
              </a:extLst>
            </p:cNvPr>
            <p:cNvCxnSpPr/>
            <p:nvPr/>
          </p:nvCxnSpPr>
          <p:spPr>
            <a:xfrm flipH="1" flipV="1">
              <a:off x="1796538" y="4332177"/>
              <a:ext cx="25078" cy="19098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59A98C46-1207-1FD6-20A2-66A0E8497358}"/>
                </a:ext>
              </a:extLst>
            </p:cNvPr>
            <p:cNvCxnSpPr>
              <a:cxnSpLocks/>
            </p:cNvCxnSpPr>
            <p:nvPr/>
          </p:nvCxnSpPr>
          <p:spPr>
            <a:xfrm flipH="1">
              <a:off x="1780209" y="4109365"/>
              <a:ext cx="166743"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071C8B94-AAD7-BFB6-D3D9-040891C05393}"/>
                </a:ext>
              </a:extLst>
            </p:cNvPr>
            <p:cNvCxnSpPr>
              <a:cxnSpLocks/>
            </p:cNvCxnSpPr>
            <p:nvPr/>
          </p:nvCxnSpPr>
          <p:spPr>
            <a:xfrm flipH="1">
              <a:off x="1156853" y="4095862"/>
              <a:ext cx="166743"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4A43A36B-2C39-1146-7602-C319A853E004}"/>
                </a:ext>
              </a:extLst>
            </p:cNvPr>
            <p:cNvCxnSpPr>
              <a:cxnSpLocks/>
            </p:cNvCxnSpPr>
            <p:nvPr/>
          </p:nvCxnSpPr>
          <p:spPr>
            <a:xfrm flipH="1">
              <a:off x="376653" y="5106717"/>
              <a:ext cx="166743"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348C9339-2325-503D-3A73-C2AF67611144}"/>
                </a:ext>
              </a:extLst>
            </p:cNvPr>
            <p:cNvCxnSpPr>
              <a:cxnSpLocks/>
            </p:cNvCxnSpPr>
            <p:nvPr/>
          </p:nvCxnSpPr>
          <p:spPr>
            <a:xfrm flipH="1">
              <a:off x="543396" y="5494469"/>
              <a:ext cx="166743"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3490C423-00C8-9F6A-5C9A-7AC31253493E}"/>
                </a:ext>
              </a:extLst>
            </p:cNvPr>
            <p:cNvCxnSpPr>
              <a:cxnSpLocks/>
            </p:cNvCxnSpPr>
            <p:nvPr/>
          </p:nvCxnSpPr>
          <p:spPr>
            <a:xfrm flipH="1">
              <a:off x="3119014" y="4568494"/>
              <a:ext cx="166743"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6087CEB9-F673-3ADF-D478-14F10648A9DB}"/>
                </a:ext>
              </a:extLst>
            </p:cNvPr>
            <p:cNvCxnSpPr>
              <a:cxnSpLocks/>
            </p:cNvCxnSpPr>
            <p:nvPr/>
          </p:nvCxnSpPr>
          <p:spPr>
            <a:xfrm flipH="1">
              <a:off x="2910670" y="4425740"/>
              <a:ext cx="166743"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E3083F44-4EF2-AFFE-EC8F-E8001A66DCBC}"/>
                </a:ext>
              </a:extLst>
            </p:cNvPr>
            <p:cNvCxnSpPr>
              <a:cxnSpLocks/>
            </p:cNvCxnSpPr>
            <p:nvPr/>
          </p:nvCxnSpPr>
          <p:spPr>
            <a:xfrm flipH="1" flipV="1">
              <a:off x="3544258" y="4852074"/>
              <a:ext cx="41351" cy="18133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9F87051C-C6F3-484F-B0E8-AF34126A9F15}"/>
                </a:ext>
              </a:extLst>
            </p:cNvPr>
            <p:cNvCxnSpPr>
              <a:cxnSpLocks/>
            </p:cNvCxnSpPr>
            <p:nvPr/>
          </p:nvCxnSpPr>
          <p:spPr>
            <a:xfrm flipH="1">
              <a:off x="5615175" y="4568494"/>
              <a:ext cx="268009"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734D9309-878E-7AF1-C332-65EF15B52981}"/>
                </a:ext>
              </a:extLst>
            </p:cNvPr>
            <p:cNvCxnSpPr>
              <a:cxnSpLocks/>
            </p:cNvCxnSpPr>
            <p:nvPr/>
          </p:nvCxnSpPr>
          <p:spPr>
            <a:xfrm flipH="1" flipV="1">
              <a:off x="5862508" y="5077781"/>
              <a:ext cx="41351" cy="18133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DD754587-4EF6-66C9-EF24-4B4FE0E0C163}"/>
                </a:ext>
              </a:extLst>
            </p:cNvPr>
            <p:cNvCxnSpPr>
              <a:cxnSpLocks/>
            </p:cNvCxnSpPr>
            <p:nvPr/>
          </p:nvCxnSpPr>
          <p:spPr>
            <a:xfrm flipH="1" flipV="1">
              <a:off x="3981398" y="4244404"/>
              <a:ext cx="41351" cy="18133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381D3DD8-7948-A22A-1A1D-6F0556112536}"/>
                </a:ext>
              </a:extLst>
            </p:cNvPr>
            <p:cNvCxnSpPr>
              <a:cxnSpLocks/>
            </p:cNvCxnSpPr>
            <p:nvPr/>
          </p:nvCxnSpPr>
          <p:spPr>
            <a:xfrm flipH="1" flipV="1">
              <a:off x="7811458" y="5008335"/>
              <a:ext cx="41351" cy="18133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531B1A3C-384A-ABBD-F990-0741C546733C}"/>
                </a:ext>
              </a:extLst>
            </p:cNvPr>
            <p:cNvCxnSpPr>
              <a:cxnSpLocks/>
            </p:cNvCxnSpPr>
            <p:nvPr/>
          </p:nvCxnSpPr>
          <p:spPr>
            <a:xfrm flipH="1" flipV="1">
              <a:off x="8743787" y="4659323"/>
              <a:ext cx="41351" cy="18133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680545E0-4194-4092-BA69-D65B881FFA6E}"/>
                </a:ext>
              </a:extLst>
            </p:cNvPr>
            <p:cNvCxnSpPr>
              <a:cxnSpLocks/>
            </p:cNvCxnSpPr>
            <p:nvPr/>
          </p:nvCxnSpPr>
          <p:spPr>
            <a:xfrm flipH="1" flipV="1">
              <a:off x="5234580" y="4182502"/>
              <a:ext cx="41351" cy="18133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 name="Straight Arrow Connector 1">
              <a:extLst>
                <a:ext uri="{FF2B5EF4-FFF2-40B4-BE49-F238E27FC236}">
                  <a16:creationId xmlns:a16="http://schemas.microsoft.com/office/drawing/2014/main" id="{B6593B94-59F7-60FA-792B-BB7DB76A4F0A}"/>
                </a:ext>
              </a:extLst>
            </p:cNvPr>
            <p:cNvCxnSpPr>
              <a:cxnSpLocks/>
            </p:cNvCxnSpPr>
            <p:nvPr/>
          </p:nvCxnSpPr>
          <p:spPr>
            <a:xfrm flipH="1">
              <a:off x="2653427" y="3038642"/>
              <a:ext cx="166743"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9169C58-0179-4276-0C8B-93208DEC2BDD}"/>
                </a:ext>
              </a:extLst>
            </p:cNvPr>
            <p:cNvCxnSpPr>
              <a:cxnSpLocks/>
            </p:cNvCxnSpPr>
            <p:nvPr/>
          </p:nvCxnSpPr>
          <p:spPr>
            <a:xfrm flipH="1" flipV="1">
              <a:off x="1608518" y="1750380"/>
              <a:ext cx="171691" cy="1543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17110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2F2DE51-B783-9BD4-E763-0EB659A3E110}"/>
              </a:ext>
            </a:extLst>
          </p:cNvPr>
          <p:cNvGrpSpPr/>
          <p:nvPr/>
        </p:nvGrpSpPr>
        <p:grpSpPr>
          <a:xfrm>
            <a:off x="0" y="819950"/>
            <a:ext cx="9144000" cy="507831"/>
            <a:chOff x="-12451" y="1704716"/>
            <a:chExt cx="9144000" cy="507831"/>
          </a:xfrm>
        </p:grpSpPr>
        <p:sp>
          <p:nvSpPr>
            <p:cNvPr id="4" name="Rectangle 3">
              <a:extLst>
                <a:ext uri="{FF2B5EF4-FFF2-40B4-BE49-F238E27FC236}">
                  <a16:creationId xmlns:a16="http://schemas.microsoft.com/office/drawing/2014/main" id="{2274C8AC-C796-EB0A-7CCB-B2FC799E1B17}"/>
                </a:ext>
              </a:extLst>
            </p:cNvPr>
            <p:cNvSpPr/>
            <p:nvPr/>
          </p:nvSpPr>
          <p:spPr>
            <a:xfrm>
              <a:off x="-12451" y="1740174"/>
              <a:ext cx="9144000" cy="446572"/>
            </a:xfrm>
            <a:prstGeom prst="rect">
              <a:avLst/>
            </a:prstGeom>
            <a:solidFill>
              <a:srgbClr val="0027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BDA3972-F42A-12E5-406B-65216C9E89B0}"/>
                </a:ext>
              </a:extLst>
            </p:cNvPr>
            <p:cNvSpPr txBox="1"/>
            <p:nvPr/>
          </p:nvSpPr>
          <p:spPr>
            <a:xfrm>
              <a:off x="190330" y="1704716"/>
              <a:ext cx="8683571" cy="507831"/>
            </a:xfrm>
            <a:prstGeom prst="rect">
              <a:avLst/>
            </a:prstGeom>
            <a:noFill/>
          </p:spPr>
          <p:txBody>
            <a:bodyPr wrap="square" rtlCol="0">
              <a:spAutoFit/>
            </a:bodyPr>
            <a:lstStyle/>
            <a:p>
              <a:r>
                <a:rPr lang="en-US" sz="2700" dirty="0">
                  <a:solidFill>
                    <a:schemeClr val="bg1"/>
                  </a:solidFill>
                  <a:latin typeface="Calibri" panose="020F0502020204030204" pitchFamily="34" charset="0"/>
                  <a:cs typeface="Calibri" panose="020F0502020204030204" pitchFamily="34" charset="0"/>
                </a:rPr>
                <a:t>Introduction</a:t>
              </a:r>
              <a:r>
                <a:rPr lang="en-US" sz="2700" dirty="0">
                  <a:solidFill>
                    <a:schemeClr val="bg1">
                      <a:lumMod val="95000"/>
                    </a:schemeClr>
                  </a:solidFill>
                  <a:latin typeface="Calibri" panose="020F0502020204030204" pitchFamily="34" charset="0"/>
                  <a:cs typeface="Calibri" panose="020F0502020204030204" pitchFamily="34" charset="0"/>
                </a:rPr>
                <a:t>     </a:t>
              </a:r>
              <a:r>
                <a:rPr lang="en-US" sz="2700" dirty="0">
                  <a:solidFill>
                    <a:schemeClr val="bg1"/>
                  </a:solidFill>
                  <a:latin typeface="Calibri" panose="020F0502020204030204" pitchFamily="34" charset="0"/>
                  <a:cs typeface="Calibri" panose="020F0502020204030204" pitchFamily="34" charset="0"/>
                </a:rPr>
                <a:t>Methods</a:t>
              </a:r>
              <a:r>
                <a:rPr lang="en-US" sz="2700" dirty="0">
                  <a:solidFill>
                    <a:srgbClr val="DBAA01"/>
                  </a:solidFill>
                  <a:latin typeface="Calibri" panose="020F0502020204030204" pitchFamily="34" charset="0"/>
                  <a:cs typeface="Calibri" panose="020F0502020204030204" pitchFamily="34" charset="0"/>
                </a:rPr>
                <a:t> </a:t>
              </a:r>
              <a:r>
                <a:rPr lang="en-US" sz="2700" dirty="0">
                  <a:solidFill>
                    <a:schemeClr val="bg1">
                      <a:lumMod val="95000"/>
                    </a:schemeClr>
                  </a:solidFill>
                  <a:latin typeface="Calibri" panose="020F0502020204030204" pitchFamily="34" charset="0"/>
                  <a:cs typeface="Calibri" panose="020F0502020204030204" pitchFamily="34" charset="0"/>
                </a:rPr>
                <a:t>    </a:t>
              </a:r>
              <a:r>
                <a:rPr lang="en-US" sz="2700" dirty="0">
                  <a:solidFill>
                    <a:srgbClr val="DBAA01"/>
                  </a:solidFill>
                  <a:latin typeface="Calibri" panose="020F0502020204030204" pitchFamily="34" charset="0"/>
                  <a:cs typeface="Calibri" panose="020F0502020204030204" pitchFamily="34" charset="0"/>
                </a:rPr>
                <a:t>Results</a:t>
              </a:r>
              <a:r>
                <a:rPr lang="en-US" sz="2700" dirty="0">
                  <a:solidFill>
                    <a:schemeClr val="bg1">
                      <a:lumMod val="95000"/>
                    </a:schemeClr>
                  </a:solidFill>
                  <a:latin typeface="Calibri" panose="020F0502020204030204" pitchFamily="34" charset="0"/>
                  <a:cs typeface="Calibri" panose="020F0502020204030204" pitchFamily="34" charset="0"/>
                </a:rPr>
                <a:t>    </a:t>
              </a:r>
              <a:r>
                <a:rPr lang="en-US" sz="2700" dirty="0">
                  <a:solidFill>
                    <a:schemeClr val="accent4">
                      <a:lumMod val="75000"/>
                    </a:schemeClr>
                  </a:solidFill>
                  <a:latin typeface="Calibri" panose="020F0502020204030204" pitchFamily="34" charset="0"/>
                  <a:cs typeface="Calibri" panose="020F0502020204030204" pitchFamily="34" charset="0"/>
                </a:rPr>
                <a:t> Discussion     </a:t>
              </a:r>
              <a:r>
                <a:rPr lang="en-US" sz="2700" dirty="0">
                  <a:solidFill>
                    <a:schemeClr val="bg1">
                      <a:lumMod val="95000"/>
                    </a:schemeClr>
                  </a:solidFill>
                  <a:latin typeface="Calibri" panose="020F0502020204030204" pitchFamily="34" charset="0"/>
                  <a:cs typeface="Calibri" panose="020F0502020204030204" pitchFamily="34" charset="0"/>
                </a:rPr>
                <a:t>Conclusion</a:t>
              </a:r>
            </a:p>
          </p:txBody>
        </p:sp>
      </p:grpSp>
      <p:sp>
        <p:nvSpPr>
          <p:cNvPr id="6" name="TextBox 5">
            <a:extLst>
              <a:ext uri="{FF2B5EF4-FFF2-40B4-BE49-F238E27FC236}">
                <a16:creationId xmlns:a16="http://schemas.microsoft.com/office/drawing/2014/main" id="{EAC4649B-02FD-8CAA-1A6B-E870E14CEFE1}"/>
              </a:ext>
            </a:extLst>
          </p:cNvPr>
          <p:cNvSpPr txBox="1"/>
          <p:nvPr/>
        </p:nvSpPr>
        <p:spPr>
          <a:xfrm>
            <a:off x="1854196" y="181492"/>
            <a:ext cx="5592537" cy="584775"/>
          </a:xfrm>
          <a:prstGeom prst="rect">
            <a:avLst/>
          </a:prstGeom>
          <a:noFill/>
        </p:spPr>
        <p:txBody>
          <a:bodyPr wrap="square" rtlCol="0">
            <a:spAutoFit/>
          </a:bodyPr>
          <a:lstStyle/>
          <a:p>
            <a:r>
              <a:rPr lang="en-US" sz="3200" dirty="0">
                <a:latin typeface="Avenir Book" panose="02000503020000020003" pitchFamily="2" charset="0"/>
              </a:rPr>
              <a:t>Panobinostat Dose Response</a:t>
            </a:r>
          </a:p>
        </p:txBody>
      </p:sp>
      <p:grpSp>
        <p:nvGrpSpPr>
          <p:cNvPr id="2" name="Group 1">
            <a:extLst>
              <a:ext uri="{FF2B5EF4-FFF2-40B4-BE49-F238E27FC236}">
                <a16:creationId xmlns:a16="http://schemas.microsoft.com/office/drawing/2014/main" id="{57B6525D-D593-A764-BC27-325E69DD0F3B}"/>
              </a:ext>
            </a:extLst>
          </p:cNvPr>
          <p:cNvGrpSpPr/>
          <p:nvPr/>
        </p:nvGrpSpPr>
        <p:grpSpPr>
          <a:xfrm>
            <a:off x="0" y="6025116"/>
            <a:ext cx="9144000" cy="832884"/>
            <a:chOff x="0" y="6025116"/>
            <a:chExt cx="9144000" cy="832884"/>
          </a:xfrm>
        </p:grpSpPr>
        <p:sp>
          <p:nvSpPr>
            <p:cNvPr id="7" name="Rectangle 6">
              <a:extLst>
                <a:ext uri="{FF2B5EF4-FFF2-40B4-BE49-F238E27FC236}">
                  <a16:creationId xmlns:a16="http://schemas.microsoft.com/office/drawing/2014/main" id="{82AD391D-8B81-7EE8-2CF9-E2B11C87F783}"/>
                </a:ext>
              </a:extLst>
            </p:cNvPr>
            <p:cNvSpPr/>
            <p:nvPr/>
          </p:nvSpPr>
          <p:spPr>
            <a:xfrm>
              <a:off x="0" y="6025116"/>
              <a:ext cx="9144000" cy="832884"/>
            </a:xfrm>
            <a:prstGeom prst="rect">
              <a:avLst/>
            </a:prstGeom>
            <a:solidFill>
              <a:srgbClr val="0027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6CEFDE-BDE5-7004-2EFB-B2B9486E3801}"/>
                </a:ext>
              </a:extLst>
            </p:cNvPr>
            <p:cNvPicPr>
              <a:picLocks noChangeAspect="1"/>
            </p:cNvPicPr>
            <p:nvPr/>
          </p:nvPicPr>
          <p:blipFill>
            <a:blip r:embed="rId3"/>
            <a:stretch>
              <a:fillRect/>
            </a:stretch>
          </p:blipFill>
          <p:spPr>
            <a:xfrm>
              <a:off x="135890" y="6206608"/>
              <a:ext cx="2654300" cy="469900"/>
            </a:xfrm>
            <a:prstGeom prst="rect">
              <a:avLst/>
            </a:prstGeom>
          </p:spPr>
        </p:pic>
      </p:grpSp>
      <p:sp>
        <p:nvSpPr>
          <p:cNvPr id="22" name="TextBox 21">
            <a:extLst>
              <a:ext uri="{FF2B5EF4-FFF2-40B4-BE49-F238E27FC236}">
                <a16:creationId xmlns:a16="http://schemas.microsoft.com/office/drawing/2014/main" id="{7E0EA6D4-2300-7226-9BAA-344289A42BAA}"/>
              </a:ext>
            </a:extLst>
          </p:cNvPr>
          <p:cNvSpPr txBox="1"/>
          <p:nvPr/>
        </p:nvSpPr>
        <p:spPr>
          <a:xfrm>
            <a:off x="405551" y="4623409"/>
            <a:ext cx="8332897" cy="1200329"/>
          </a:xfrm>
          <a:prstGeom prst="rect">
            <a:avLst/>
          </a:prstGeom>
          <a:noFill/>
        </p:spPr>
        <p:txBody>
          <a:bodyPr wrap="square" rtlCol="0">
            <a:spAutoFit/>
          </a:bodyPr>
          <a:lstStyle/>
          <a:p>
            <a:pPr marL="285750" indent="-285750">
              <a:buFont typeface="Arial" panose="020B0604020202020204" pitchFamily="34" charset="0"/>
              <a:buChar char="•"/>
            </a:pPr>
            <a:r>
              <a:rPr lang="en-CA" dirty="0">
                <a:latin typeface="Avenir Book" panose="02000503020000020003" pitchFamily="2" charset="0"/>
              </a:rPr>
              <a:t>Panobinostat causes dose-dependent inhibition in NETs formation in PMA and A23187-activated canine neutrophils  (p=0.0002, p=0.002, respectively)</a:t>
            </a:r>
          </a:p>
          <a:p>
            <a:pPr marL="285750" indent="-285750">
              <a:buFont typeface="Arial" panose="020B0604020202020204" pitchFamily="34" charset="0"/>
              <a:buChar char="•"/>
            </a:pPr>
            <a:r>
              <a:rPr lang="en-CA" dirty="0">
                <a:latin typeface="Avenir Book" panose="02000503020000020003" pitchFamily="2" charset="0"/>
              </a:rPr>
              <a:t>10 </a:t>
            </a:r>
            <a:r>
              <a:rPr lang="en-CA" dirty="0" err="1">
                <a:latin typeface="Avenir Book" panose="02000503020000020003" pitchFamily="2" charset="0"/>
              </a:rPr>
              <a:t>nM</a:t>
            </a:r>
            <a:r>
              <a:rPr lang="en-CA" dirty="0">
                <a:latin typeface="Avenir Book" panose="02000503020000020003" pitchFamily="2" charset="0"/>
              </a:rPr>
              <a:t> Panobinostat significantly modulated NETs formation compared to positive controls of PMA (p=0.0007) and A23187 (p=0.007) </a:t>
            </a:r>
            <a:endParaRPr lang="en-US" dirty="0">
              <a:latin typeface="Avenir Book" panose="02000503020000020003" pitchFamily="2" charset="0"/>
            </a:endParaRPr>
          </a:p>
        </p:txBody>
      </p:sp>
      <p:pic>
        <p:nvPicPr>
          <p:cNvPr id="10" name="Picture 9" descr="Chart, line chart&#10;&#10;Description automatically generated">
            <a:extLst>
              <a:ext uri="{FF2B5EF4-FFF2-40B4-BE49-F238E27FC236}">
                <a16:creationId xmlns:a16="http://schemas.microsoft.com/office/drawing/2014/main" id="{AE1A8BB1-4CEB-0BF1-B1DF-9351D79A180F}"/>
              </a:ext>
            </a:extLst>
          </p:cNvPr>
          <p:cNvPicPr>
            <a:picLocks noChangeAspect="1"/>
          </p:cNvPicPr>
          <p:nvPr/>
        </p:nvPicPr>
        <p:blipFill rotWithShape="1">
          <a:blip r:embed="rId4"/>
          <a:srcRect b="14916"/>
          <a:stretch/>
        </p:blipFill>
        <p:spPr>
          <a:xfrm>
            <a:off x="4650465" y="1652437"/>
            <a:ext cx="4390897" cy="2888879"/>
          </a:xfrm>
          <a:prstGeom prst="rect">
            <a:avLst/>
          </a:prstGeom>
        </p:spPr>
      </p:pic>
      <p:pic>
        <p:nvPicPr>
          <p:cNvPr id="14" name="Picture 13" descr="Chart, line chart&#10;&#10;Description automatically generated">
            <a:extLst>
              <a:ext uri="{FF2B5EF4-FFF2-40B4-BE49-F238E27FC236}">
                <a16:creationId xmlns:a16="http://schemas.microsoft.com/office/drawing/2014/main" id="{5C09CB06-0142-8D69-29D3-8B75E8241B48}"/>
              </a:ext>
            </a:extLst>
          </p:cNvPr>
          <p:cNvPicPr>
            <a:picLocks noChangeAspect="1"/>
          </p:cNvPicPr>
          <p:nvPr/>
        </p:nvPicPr>
        <p:blipFill rotWithShape="1">
          <a:blip r:embed="rId5"/>
          <a:srcRect b="21517"/>
          <a:stretch/>
        </p:blipFill>
        <p:spPr>
          <a:xfrm>
            <a:off x="0" y="1697955"/>
            <a:ext cx="4390897" cy="2888879"/>
          </a:xfrm>
          <a:prstGeom prst="rect">
            <a:avLst/>
          </a:prstGeom>
        </p:spPr>
      </p:pic>
    </p:spTree>
    <p:extLst>
      <p:ext uri="{BB962C8B-B14F-4D97-AF65-F5344CB8AC3E}">
        <p14:creationId xmlns:p14="http://schemas.microsoft.com/office/powerpoint/2010/main" val="289647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356AF11-682C-EB02-58C6-2F01014CBED1}"/>
              </a:ext>
            </a:extLst>
          </p:cNvPr>
          <p:cNvSpPr>
            <a:spLocks noGrp="1"/>
          </p:cNvSpPr>
          <p:nvPr>
            <p:ph type="body" idx="2"/>
          </p:nvPr>
        </p:nvSpPr>
        <p:spPr>
          <a:xfrm>
            <a:off x="278082" y="1434773"/>
            <a:ext cx="4508635" cy="568846"/>
          </a:xfrm>
        </p:spPr>
        <p:txBody>
          <a:bodyPr/>
          <a:lstStyle/>
          <a:p>
            <a:pPr algn="l"/>
            <a:r>
              <a:rPr lang="en-US" sz="2000">
                <a:solidFill>
                  <a:schemeClr val="bg1"/>
                </a:solidFill>
                <a:latin typeface="Avenir Book" panose="02000503020000020003" pitchFamily="2" charset="0"/>
              </a:rPr>
              <a:t>Concerns</a:t>
            </a:r>
          </a:p>
        </p:txBody>
      </p:sp>
      <p:grpSp>
        <p:nvGrpSpPr>
          <p:cNvPr id="4" name="Group 3">
            <a:extLst>
              <a:ext uri="{FF2B5EF4-FFF2-40B4-BE49-F238E27FC236}">
                <a16:creationId xmlns:a16="http://schemas.microsoft.com/office/drawing/2014/main" id="{559ED0D4-71F4-28B3-2B4E-649C37136862}"/>
              </a:ext>
            </a:extLst>
          </p:cNvPr>
          <p:cNvGrpSpPr/>
          <p:nvPr/>
        </p:nvGrpSpPr>
        <p:grpSpPr>
          <a:xfrm>
            <a:off x="0" y="6025116"/>
            <a:ext cx="9144000" cy="832884"/>
            <a:chOff x="0" y="6025116"/>
            <a:chExt cx="9144000" cy="832884"/>
          </a:xfrm>
        </p:grpSpPr>
        <p:sp>
          <p:nvSpPr>
            <p:cNvPr id="5" name="Rectangle 4">
              <a:extLst>
                <a:ext uri="{FF2B5EF4-FFF2-40B4-BE49-F238E27FC236}">
                  <a16:creationId xmlns:a16="http://schemas.microsoft.com/office/drawing/2014/main" id="{E2A374D6-3D1D-3183-EA65-C4C8D548B46E}"/>
                </a:ext>
              </a:extLst>
            </p:cNvPr>
            <p:cNvSpPr/>
            <p:nvPr/>
          </p:nvSpPr>
          <p:spPr>
            <a:xfrm>
              <a:off x="0" y="6025116"/>
              <a:ext cx="9144000" cy="832884"/>
            </a:xfrm>
            <a:prstGeom prst="rect">
              <a:avLst/>
            </a:prstGeom>
            <a:solidFill>
              <a:srgbClr val="0027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venir Book" panose="02000503020000020003" pitchFamily="2" charset="0"/>
              </a:endParaRPr>
            </a:p>
          </p:txBody>
        </p:sp>
        <p:pic>
          <p:nvPicPr>
            <p:cNvPr id="6" name="Picture 5">
              <a:extLst>
                <a:ext uri="{FF2B5EF4-FFF2-40B4-BE49-F238E27FC236}">
                  <a16:creationId xmlns:a16="http://schemas.microsoft.com/office/drawing/2014/main" id="{2F1928BA-98CC-D16E-EE53-38ADE909C654}"/>
                </a:ext>
              </a:extLst>
            </p:cNvPr>
            <p:cNvPicPr>
              <a:picLocks noChangeAspect="1"/>
            </p:cNvPicPr>
            <p:nvPr/>
          </p:nvPicPr>
          <p:blipFill>
            <a:blip r:embed="rId3"/>
            <a:stretch>
              <a:fillRect/>
            </a:stretch>
          </p:blipFill>
          <p:spPr>
            <a:xfrm>
              <a:off x="135890" y="6206608"/>
              <a:ext cx="2654300" cy="469900"/>
            </a:xfrm>
            <a:prstGeom prst="rect">
              <a:avLst/>
            </a:prstGeom>
          </p:spPr>
        </p:pic>
      </p:grpSp>
      <p:grpSp>
        <p:nvGrpSpPr>
          <p:cNvPr id="10" name="Group 9">
            <a:extLst>
              <a:ext uri="{FF2B5EF4-FFF2-40B4-BE49-F238E27FC236}">
                <a16:creationId xmlns:a16="http://schemas.microsoft.com/office/drawing/2014/main" id="{7C2332CA-B592-E935-C29C-348ABA8A027A}"/>
              </a:ext>
            </a:extLst>
          </p:cNvPr>
          <p:cNvGrpSpPr/>
          <p:nvPr/>
        </p:nvGrpSpPr>
        <p:grpSpPr>
          <a:xfrm>
            <a:off x="1445527" y="1754441"/>
            <a:ext cx="6198078" cy="913420"/>
            <a:chOff x="1820933" y="1839216"/>
            <a:chExt cx="6198078" cy="913420"/>
          </a:xfrm>
        </p:grpSpPr>
        <p:sp>
          <p:nvSpPr>
            <p:cNvPr id="13" name="Freeform 12">
              <a:extLst>
                <a:ext uri="{FF2B5EF4-FFF2-40B4-BE49-F238E27FC236}">
                  <a16:creationId xmlns:a16="http://schemas.microsoft.com/office/drawing/2014/main" id="{32460617-AD1B-5D18-0B2E-60A79A7B02C2}"/>
                </a:ext>
              </a:extLst>
            </p:cNvPr>
            <p:cNvSpPr/>
            <p:nvPr/>
          </p:nvSpPr>
          <p:spPr>
            <a:xfrm>
              <a:off x="2237122" y="1920256"/>
              <a:ext cx="5781889" cy="832380"/>
            </a:xfrm>
            <a:custGeom>
              <a:avLst/>
              <a:gdLst>
                <a:gd name="connsiteX0" fmla="*/ 0 w 5111751"/>
                <a:gd name="connsiteY0" fmla="*/ 0 h 832378"/>
                <a:gd name="connsiteX1" fmla="*/ 4695562 w 5111751"/>
                <a:gd name="connsiteY1" fmla="*/ 0 h 832378"/>
                <a:gd name="connsiteX2" fmla="*/ 5111751 w 5111751"/>
                <a:gd name="connsiteY2" fmla="*/ 416189 h 832378"/>
                <a:gd name="connsiteX3" fmla="*/ 4695562 w 5111751"/>
                <a:gd name="connsiteY3" fmla="*/ 832378 h 832378"/>
                <a:gd name="connsiteX4" fmla="*/ 0 w 5111751"/>
                <a:gd name="connsiteY4" fmla="*/ 832378 h 832378"/>
                <a:gd name="connsiteX5" fmla="*/ 0 w 5111751"/>
                <a:gd name="connsiteY5" fmla="*/ 0 h 832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1751" h="832378">
                  <a:moveTo>
                    <a:pt x="5111751" y="832377"/>
                  </a:moveTo>
                  <a:lnTo>
                    <a:pt x="416189" y="832377"/>
                  </a:lnTo>
                  <a:lnTo>
                    <a:pt x="0" y="416189"/>
                  </a:lnTo>
                  <a:lnTo>
                    <a:pt x="416189" y="1"/>
                  </a:lnTo>
                  <a:lnTo>
                    <a:pt x="5111751" y="1"/>
                  </a:lnTo>
                  <a:lnTo>
                    <a:pt x="5111751" y="832377"/>
                  </a:lnTo>
                  <a:close/>
                </a:path>
              </a:pathLst>
            </a:custGeom>
            <a:noFill/>
            <a:ln>
              <a:solidFill>
                <a:schemeClr val="lt1">
                  <a:hueOff val="0"/>
                  <a:satOff val="0"/>
                  <a:lumOff val="0"/>
                </a:schemeClr>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alpha val="90000"/>
                <a:hueOff val="0"/>
                <a:satOff val="0"/>
                <a:lumOff val="0"/>
                <a:alphaOff val="-20000"/>
              </a:schemeClr>
            </a:fillRef>
            <a:effectRef idx="1">
              <a:schemeClr val="accent1">
                <a:alpha val="90000"/>
                <a:hueOff val="0"/>
                <a:satOff val="0"/>
                <a:lumOff val="0"/>
                <a:alphaOff val="-20000"/>
              </a:schemeClr>
            </a:effectRef>
            <a:fontRef idx="minor">
              <a:schemeClr val="dk1"/>
            </a:fontRef>
          </p:style>
          <p:txBody>
            <a:bodyPr spcFirstLastPara="0" vert="horz" wrap="square" lIns="575150" tIns="68581" rIns="128016" bIns="68581" numCol="1" spcCol="1270" anchor="ctr" anchorCtr="0">
              <a:noAutofit/>
            </a:bodyPr>
            <a:lstStyle/>
            <a:p>
              <a:pPr marL="0" lvl="0" indent="0" algn="ctr" defTabSz="800100">
                <a:lnSpc>
                  <a:spcPct val="90000"/>
                </a:lnSpc>
                <a:spcBef>
                  <a:spcPct val="0"/>
                </a:spcBef>
                <a:spcAft>
                  <a:spcPct val="35000"/>
                </a:spcAft>
                <a:buNone/>
              </a:pPr>
              <a:r>
                <a:rPr lang="en-US" sz="2000" dirty="0">
                  <a:latin typeface="Avenir Book" panose="02000503020000020003" pitchFamily="2" charset="0"/>
                </a:rPr>
                <a:t>P</a:t>
              </a:r>
              <a:r>
                <a:rPr lang="en-US" sz="2000" kern="1200" dirty="0">
                  <a:latin typeface="Avenir Book" panose="02000503020000020003" pitchFamily="2" charset="0"/>
                </a:rPr>
                <a:t>anobinostat modulated NETs formation in canine neutrophils in a dose-dependent manner</a:t>
              </a:r>
            </a:p>
          </p:txBody>
        </p:sp>
        <p:grpSp>
          <p:nvGrpSpPr>
            <p:cNvPr id="2" name="Group 1">
              <a:extLst>
                <a:ext uri="{FF2B5EF4-FFF2-40B4-BE49-F238E27FC236}">
                  <a16:creationId xmlns:a16="http://schemas.microsoft.com/office/drawing/2014/main" id="{8CE5CD56-477F-924F-0881-AF1605C7F293}"/>
                </a:ext>
              </a:extLst>
            </p:cNvPr>
            <p:cNvGrpSpPr/>
            <p:nvPr/>
          </p:nvGrpSpPr>
          <p:grpSpPr>
            <a:xfrm>
              <a:off x="1820933" y="1839216"/>
              <a:ext cx="832378" cy="832378"/>
              <a:chOff x="1801408" y="2674458"/>
              <a:chExt cx="832378" cy="832378"/>
            </a:xfrm>
          </p:grpSpPr>
          <p:sp>
            <p:nvSpPr>
              <p:cNvPr id="15" name="Oval 14">
                <a:extLst>
                  <a:ext uri="{FF2B5EF4-FFF2-40B4-BE49-F238E27FC236}">
                    <a16:creationId xmlns:a16="http://schemas.microsoft.com/office/drawing/2014/main" id="{F2540DCD-8F60-3FE2-8862-45C1FB481CDF}"/>
                  </a:ext>
                </a:extLst>
              </p:cNvPr>
              <p:cNvSpPr/>
              <p:nvPr/>
            </p:nvSpPr>
            <p:spPr>
              <a:xfrm>
                <a:off x="1801408" y="2674458"/>
                <a:ext cx="832378" cy="832378"/>
              </a:xfrm>
              <a:prstGeom prst="ellipse">
                <a:avLst/>
              </a:prstGeom>
              <a:solidFill>
                <a:schemeClr val="accent1">
                  <a:tint val="50000"/>
                  <a:hueOff val="52377"/>
                  <a:satOff val="-2891"/>
                  <a:lumOff val="11166"/>
                  <a:alpha val="89000"/>
                </a:schemeClr>
              </a:solidFill>
            </p:spPr>
            <p:style>
              <a:lnRef idx="1">
                <a:schemeClr val="lt1">
                  <a:hueOff val="0"/>
                  <a:satOff val="0"/>
                  <a:lumOff val="0"/>
                  <a:alphaOff val="0"/>
                </a:schemeClr>
              </a:lnRef>
              <a:fillRef idx="1">
                <a:schemeClr val="accent1">
                  <a:tint val="50000"/>
                  <a:alpha val="90000"/>
                  <a:hueOff val="52377"/>
                  <a:satOff val="-2891"/>
                  <a:lumOff val="11166"/>
                  <a:alphaOff val="-40000"/>
                </a:schemeClr>
              </a:fillRef>
              <a:effectRef idx="1">
                <a:schemeClr val="accent1">
                  <a:tint val="50000"/>
                  <a:alpha val="90000"/>
                  <a:hueOff val="52377"/>
                  <a:satOff val="-2891"/>
                  <a:lumOff val="11166"/>
                  <a:alphaOff val="-40000"/>
                </a:schemeClr>
              </a:effectRef>
              <a:fontRef idx="minor">
                <a:schemeClr val="lt1">
                  <a:hueOff val="0"/>
                  <a:satOff val="0"/>
                  <a:lumOff val="0"/>
                  <a:alphaOff val="0"/>
                </a:schemeClr>
              </a:fontRef>
            </p:style>
            <p:txBody>
              <a:bodyPr/>
              <a:lstStyle/>
              <a:p>
                <a:endParaRPr lang="en-US" sz="2000">
                  <a:latin typeface="Avenir Book" panose="02000503020000020003" pitchFamily="2" charset="0"/>
                </a:endParaRPr>
              </a:p>
            </p:txBody>
          </p:sp>
          <p:pic>
            <p:nvPicPr>
              <p:cNvPr id="14" name="Graphic 13" descr="Checkmark">
                <a:extLst>
                  <a:ext uri="{FF2B5EF4-FFF2-40B4-BE49-F238E27FC236}">
                    <a16:creationId xmlns:a16="http://schemas.microsoft.com/office/drawing/2014/main" id="{0D9C1EAA-B667-8C39-8B26-68027559F86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78704" y="2832229"/>
                <a:ext cx="516835" cy="516835"/>
              </a:xfrm>
              <a:prstGeom prst="rect">
                <a:avLst/>
              </a:prstGeom>
            </p:spPr>
          </p:pic>
        </p:grpSp>
      </p:grpSp>
      <p:sp>
        <p:nvSpPr>
          <p:cNvPr id="19" name="Freeform 12">
            <a:extLst>
              <a:ext uri="{FF2B5EF4-FFF2-40B4-BE49-F238E27FC236}">
                <a16:creationId xmlns:a16="http://schemas.microsoft.com/office/drawing/2014/main" id="{9E13183C-4035-4936-E506-304003BDADED}"/>
              </a:ext>
            </a:extLst>
          </p:cNvPr>
          <p:cNvSpPr/>
          <p:nvPr/>
        </p:nvSpPr>
        <p:spPr>
          <a:xfrm>
            <a:off x="1907925" y="2908394"/>
            <a:ext cx="5744338" cy="832380"/>
          </a:xfrm>
          <a:custGeom>
            <a:avLst/>
            <a:gdLst>
              <a:gd name="connsiteX0" fmla="*/ 0 w 5111751"/>
              <a:gd name="connsiteY0" fmla="*/ 0 h 832378"/>
              <a:gd name="connsiteX1" fmla="*/ 4695562 w 5111751"/>
              <a:gd name="connsiteY1" fmla="*/ 0 h 832378"/>
              <a:gd name="connsiteX2" fmla="*/ 5111751 w 5111751"/>
              <a:gd name="connsiteY2" fmla="*/ 416189 h 832378"/>
              <a:gd name="connsiteX3" fmla="*/ 4695562 w 5111751"/>
              <a:gd name="connsiteY3" fmla="*/ 832378 h 832378"/>
              <a:gd name="connsiteX4" fmla="*/ 0 w 5111751"/>
              <a:gd name="connsiteY4" fmla="*/ 832378 h 832378"/>
              <a:gd name="connsiteX5" fmla="*/ 0 w 5111751"/>
              <a:gd name="connsiteY5" fmla="*/ 0 h 832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1751" h="832378">
                <a:moveTo>
                  <a:pt x="5111751" y="832377"/>
                </a:moveTo>
                <a:lnTo>
                  <a:pt x="416189" y="832377"/>
                </a:lnTo>
                <a:lnTo>
                  <a:pt x="0" y="416189"/>
                </a:lnTo>
                <a:lnTo>
                  <a:pt x="416189" y="1"/>
                </a:lnTo>
                <a:lnTo>
                  <a:pt x="5111751" y="1"/>
                </a:lnTo>
                <a:lnTo>
                  <a:pt x="5111751" y="832377"/>
                </a:lnTo>
                <a:close/>
              </a:path>
            </a:pathLst>
          </a:custGeom>
          <a:noFill/>
          <a:ln>
            <a:solidFill>
              <a:schemeClr val="lt1">
                <a:hueOff val="0"/>
                <a:satOff val="0"/>
                <a:lumOff val="0"/>
              </a:schemeClr>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alpha val="90000"/>
              <a:hueOff val="0"/>
              <a:satOff val="0"/>
              <a:lumOff val="0"/>
              <a:alphaOff val="-20000"/>
            </a:schemeClr>
          </a:fillRef>
          <a:effectRef idx="1">
            <a:schemeClr val="accent1">
              <a:alpha val="90000"/>
              <a:hueOff val="0"/>
              <a:satOff val="0"/>
              <a:lumOff val="0"/>
              <a:alphaOff val="-20000"/>
            </a:schemeClr>
          </a:effectRef>
          <a:fontRef idx="minor">
            <a:schemeClr val="dk1"/>
          </a:fontRef>
        </p:style>
        <p:txBody>
          <a:bodyPr spcFirstLastPara="0" vert="horz" wrap="square" lIns="575150" tIns="68581" rIns="128016" bIns="68581" numCol="1" spcCol="1270" anchor="ctr" anchorCtr="0">
            <a:noAutofit/>
          </a:bodyPr>
          <a:lstStyle/>
          <a:p>
            <a:pPr marL="0" lvl="0" indent="0" algn="ctr" defTabSz="800100">
              <a:lnSpc>
                <a:spcPct val="90000"/>
              </a:lnSpc>
              <a:spcBef>
                <a:spcPct val="0"/>
              </a:spcBef>
              <a:spcAft>
                <a:spcPct val="35000"/>
              </a:spcAft>
              <a:buNone/>
            </a:pPr>
            <a:r>
              <a:rPr lang="en-US" sz="2000" kern="1200">
                <a:latin typeface="Avenir Book" panose="02000503020000020003" pitchFamily="2" charset="0"/>
              </a:rPr>
              <a:t>Unlike human neutrophils, </a:t>
            </a:r>
            <a:r>
              <a:rPr lang="en-US" sz="2000" kern="1200" err="1">
                <a:latin typeface="Avenir Book" panose="02000503020000020003" pitchFamily="2" charset="0"/>
              </a:rPr>
              <a:t>panobinostat</a:t>
            </a:r>
            <a:r>
              <a:rPr lang="en-US" sz="2000" kern="1200">
                <a:latin typeface="Avenir Book" panose="02000503020000020003" pitchFamily="2" charset="0"/>
              </a:rPr>
              <a:t> did not further stimulate neutrophils to produce NETs</a:t>
            </a:r>
          </a:p>
        </p:txBody>
      </p:sp>
      <p:sp>
        <p:nvSpPr>
          <p:cNvPr id="20" name="Oval 19">
            <a:extLst>
              <a:ext uri="{FF2B5EF4-FFF2-40B4-BE49-F238E27FC236}">
                <a16:creationId xmlns:a16="http://schemas.microsoft.com/office/drawing/2014/main" id="{BBFD4529-6456-2219-7669-0FC16AFA2EEE}"/>
              </a:ext>
            </a:extLst>
          </p:cNvPr>
          <p:cNvSpPr/>
          <p:nvPr/>
        </p:nvSpPr>
        <p:spPr>
          <a:xfrm>
            <a:off x="1491737" y="2904054"/>
            <a:ext cx="832378" cy="832378"/>
          </a:xfrm>
          <a:prstGeom prst="ellipse">
            <a:avLst/>
          </a:prstGeom>
          <a:solidFill>
            <a:schemeClr val="accent1">
              <a:tint val="50000"/>
              <a:hueOff val="52377"/>
              <a:satOff val="-2891"/>
              <a:lumOff val="11166"/>
              <a:alpha val="89000"/>
            </a:schemeClr>
          </a:solidFill>
        </p:spPr>
        <p:style>
          <a:lnRef idx="1">
            <a:schemeClr val="lt1">
              <a:hueOff val="0"/>
              <a:satOff val="0"/>
              <a:lumOff val="0"/>
              <a:alphaOff val="0"/>
            </a:schemeClr>
          </a:lnRef>
          <a:fillRef idx="1">
            <a:schemeClr val="accent1">
              <a:tint val="50000"/>
              <a:alpha val="90000"/>
              <a:hueOff val="52377"/>
              <a:satOff val="-2891"/>
              <a:lumOff val="11166"/>
              <a:alphaOff val="-40000"/>
            </a:schemeClr>
          </a:fillRef>
          <a:effectRef idx="1">
            <a:schemeClr val="accent1">
              <a:tint val="50000"/>
              <a:alpha val="90000"/>
              <a:hueOff val="52377"/>
              <a:satOff val="-2891"/>
              <a:lumOff val="11166"/>
              <a:alphaOff val="-40000"/>
            </a:schemeClr>
          </a:effectRef>
          <a:fontRef idx="minor">
            <a:schemeClr val="lt1">
              <a:hueOff val="0"/>
              <a:satOff val="0"/>
              <a:lumOff val="0"/>
              <a:alphaOff val="0"/>
            </a:schemeClr>
          </a:fontRef>
        </p:style>
        <p:txBody>
          <a:bodyPr/>
          <a:lstStyle/>
          <a:p>
            <a:endParaRPr lang="en-US" sz="2000">
              <a:latin typeface="Avenir Book" panose="02000503020000020003" pitchFamily="2" charset="0"/>
            </a:endParaRPr>
          </a:p>
        </p:txBody>
      </p:sp>
      <p:pic>
        <p:nvPicPr>
          <p:cNvPr id="21" name="Graphic 20" descr="Checkmark">
            <a:extLst>
              <a:ext uri="{FF2B5EF4-FFF2-40B4-BE49-F238E27FC236}">
                <a16:creationId xmlns:a16="http://schemas.microsoft.com/office/drawing/2014/main" id="{7DE458DD-1145-FACD-DCBB-E6A3B874AE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49508" y="3056553"/>
            <a:ext cx="516835" cy="516835"/>
          </a:xfrm>
          <a:prstGeom prst="rect">
            <a:avLst/>
          </a:prstGeom>
        </p:spPr>
      </p:pic>
      <p:sp>
        <p:nvSpPr>
          <p:cNvPr id="22" name="Freeform 12">
            <a:extLst>
              <a:ext uri="{FF2B5EF4-FFF2-40B4-BE49-F238E27FC236}">
                <a16:creationId xmlns:a16="http://schemas.microsoft.com/office/drawing/2014/main" id="{2E2D8365-3EE4-7DA3-3C4F-AF48E6DF2FBE}"/>
              </a:ext>
            </a:extLst>
          </p:cNvPr>
          <p:cNvSpPr/>
          <p:nvPr/>
        </p:nvSpPr>
        <p:spPr>
          <a:xfrm>
            <a:off x="1899267" y="3981307"/>
            <a:ext cx="5744338" cy="832380"/>
          </a:xfrm>
          <a:custGeom>
            <a:avLst/>
            <a:gdLst>
              <a:gd name="connsiteX0" fmla="*/ 0 w 5111751"/>
              <a:gd name="connsiteY0" fmla="*/ 0 h 832378"/>
              <a:gd name="connsiteX1" fmla="*/ 4695562 w 5111751"/>
              <a:gd name="connsiteY1" fmla="*/ 0 h 832378"/>
              <a:gd name="connsiteX2" fmla="*/ 5111751 w 5111751"/>
              <a:gd name="connsiteY2" fmla="*/ 416189 h 832378"/>
              <a:gd name="connsiteX3" fmla="*/ 4695562 w 5111751"/>
              <a:gd name="connsiteY3" fmla="*/ 832378 h 832378"/>
              <a:gd name="connsiteX4" fmla="*/ 0 w 5111751"/>
              <a:gd name="connsiteY4" fmla="*/ 832378 h 832378"/>
              <a:gd name="connsiteX5" fmla="*/ 0 w 5111751"/>
              <a:gd name="connsiteY5" fmla="*/ 0 h 832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1751" h="832378">
                <a:moveTo>
                  <a:pt x="5111751" y="832377"/>
                </a:moveTo>
                <a:lnTo>
                  <a:pt x="416189" y="832377"/>
                </a:lnTo>
                <a:lnTo>
                  <a:pt x="0" y="416189"/>
                </a:lnTo>
                <a:lnTo>
                  <a:pt x="416189" y="1"/>
                </a:lnTo>
                <a:lnTo>
                  <a:pt x="5111751" y="1"/>
                </a:lnTo>
                <a:lnTo>
                  <a:pt x="5111751" y="832377"/>
                </a:lnTo>
                <a:close/>
              </a:path>
            </a:pathLst>
          </a:custGeom>
          <a:noFill/>
          <a:ln>
            <a:solidFill>
              <a:schemeClr val="lt1">
                <a:hueOff val="0"/>
                <a:satOff val="0"/>
                <a:lumOff val="0"/>
              </a:schemeClr>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alpha val="90000"/>
              <a:hueOff val="0"/>
              <a:satOff val="0"/>
              <a:lumOff val="0"/>
              <a:alphaOff val="-20000"/>
            </a:schemeClr>
          </a:fillRef>
          <a:effectRef idx="1">
            <a:schemeClr val="accent1">
              <a:alpha val="90000"/>
              <a:hueOff val="0"/>
              <a:satOff val="0"/>
              <a:lumOff val="0"/>
              <a:alphaOff val="-20000"/>
            </a:schemeClr>
          </a:effectRef>
          <a:fontRef idx="minor">
            <a:schemeClr val="dk1"/>
          </a:fontRef>
        </p:style>
        <p:txBody>
          <a:bodyPr spcFirstLastPara="0" vert="horz" wrap="square" lIns="575150" tIns="68581" rIns="128016" bIns="68581" numCol="1" spcCol="1270" anchor="ctr" anchorCtr="0">
            <a:noAutofit/>
          </a:bodyPr>
          <a:lstStyle/>
          <a:p>
            <a:pPr marL="0" lvl="0" indent="0" algn="ctr" defTabSz="800100">
              <a:lnSpc>
                <a:spcPct val="90000"/>
              </a:lnSpc>
              <a:spcBef>
                <a:spcPct val="0"/>
              </a:spcBef>
              <a:spcAft>
                <a:spcPct val="35000"/>
              </a:spcAft>
              <a:buNone/>
            </a:pPr>
            <a:r>
              <a:rPr lang="en-CA" sz="2000" kern="1200" dirty="0">
                <a:latin typeface="Avenir Book" panose="02000503020000020003" pitchFamily="2" charset="0"/>
              </a:rPr>
              <a:t>Inhibition of </a:t>
            </a:r>
            <a:r>
              <a:rPr lang="en-CA" sz="2000" kern="1200" dirty="0" err="1">
                <a:latin typeface="Avenir Book" panose="02000503020000020003" pitchFamily="2" charset="0"/>
              </a:rPr>
              <a:t>NETosis</a:t>
            </a:r>
            <a:r>
              <a:rPr lang="en-CA" sz="2000" kern="1200" dirty="0">
                <a:latin typeface="Avenir Book" panose="02000503020000020003" pitchFamily="2" charset="0"/>
              </a:rPr>
              <a:t> by </a:t>
            </a:r>
            <a:r>
              <a:rPr lang="en-CA" sz="2000" kern="1200" dirty="0" err="1">
                <a:latin typeface="Avenir Book" panose="02000503020000020003" pitchFamily="2" charset="0"/>
              </a:rPr>
              <a:t>panobinostat</a:t>
            </a:r>
            <a:r>
              <a:rPr lang="en-CA" sz="2000" kern="1200" dirty="0">
                <a:latin typeface="Avenir Book" panose="02000503020000020003" pitchFamily="2" charset="0"/>
              </a:rPr>
              <a:t> may be secondary to decrease in histone citrullination</a:t>
            </a:r>
            <a:endParaRPr lang="en-US" sz="2000" kern="1200" dirty="0">
              <a:latin typeface="Avenir Book" panose="02000503020000020003" pitchFamily="2" charset="0"/>
            </a:endParaRPr>
          </a:p>
        </p:txBody>
      </p:sp>
      <p:sp>
        <p:nvSpPr>
          <p:cNvPr id="23" name="Oval 22">
            <a:extLst>
              <a:ext uri="{FF2B5EF4-FFF2-40B4-BE49-F238E27FC236}">
                <a16:creationId xmlns:a16="http://schemas.microsoft.com/office/drawing/2014/main" id="{BD30A922-C172-CF42-24BF-81AB85FD4146}"/>
              </a:ext>
            </a:extLst>
          </p:cNvPr>
          <p:cNvSpPr/>
          <p:nvPr/>
        </p:nvSpPr>
        <p:spPr>
          <a:xfrm>
            <a:off x="1445527" y="3968285"/>
            <a:ext cx="832378" cy="832378"/>
          </a:xfrm>
          <a:prstGeom prst="ellipse">
            <a:avLst/>
          </a:prstGeom>
          <a:solidFill>
            <a:schemeClr val="accent1">
              <a:tint val="50000"/>
              <a:hueOff val="52377"/>
              <a:satOff val="-2891"/>
              <a:lumOff val="11166"/>
              <a:alpha val="89000"/>
            </a:schemeClr>
          </a:solidFill>
        </p:spPr>
        <p:style>
          <a:lnRef idx="1">
            <a:schemeClr val="lt1">
              <a:hueOff val="0"/>
              <a:satOff val="0"/>
              <a:lumOff val="0"/>
              <a:alphaOff val="0"/>
            </a:schemeClr>
          </a:lnRef>
          <a:fillRef idx="1">
            <a:schemeClr val="accent1">
              <a:tint val="50000"/>
              <a:alpha val="90000"/>
              <a:hueOff val="52377"/>
              <a:satOff val="-2891"/>
              <a:lumOff val="11166"/>
              <a:alphaOff val="-40000"/>
            </a:schemeClr>
          </a:fillRef>
          <a:effectRef idx="1">
            <a:schemeClr val="accent1">
              <a:tint val="50000"/>
              <a:alpha val="90000"/>
              <a:hueOff val="52377"/>
              <a:satOff val="-2891"/>
              <a:lumOff val="11166"/>
              <a:alphaOff val="-40000"/>
            </a:schemeClr>
          </a:effectRef>
          <a:fontRef idx="minor">
            <a:schemeClr val="lt1">
              <a:hueOff val="0"/>
              <a:satOff val="0"/>
              <a:lumOff val="0"/>
              <a:alphaOff val="0"/>
            </a:schemeClr>
          </a:fontRef>
        </p:style>
        <p:txBody>
          <a:bodyPr/>
          <a:lstStyle/>
          <a:p>
            <a:endParaRPr lang="en-US" sz="2000">
              <a:latin typeface="Avenir Book" panose="02000503020000020003" pitchFamily="2" charset="0"/>
            </a:endParaRPr>
          </a:p>
        </p:txBody>
      </p:sp>
      <p:pic>
        <p:nvPicPr>
          <p:cNvPr id="24" name="Graphic 23" descr="Checkmark">
            <a:extLst>
              <a:ext uri="{FF2B5EF4-FFF2-40B4-BE49-F238E27FC236}">
                <a16:creationId xmlns:a16="http://schemas.microsoft.com/office/drawing/2014/main" id="{0A484C90-E859-5550-7B23-2440139E84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03298" y="4120784"/>
            <a:ext cx="516835" cy="516835"/>
          </a:xfrm>
          <a:prstGeom prst="rect">
            <a:avLst/>
          </a:prstGeom>
        </p:spPr>
      </p:pic>
      <p:grpSp>
        <p:nvGrpSpPr>
          <p:cNvPr id="16" name="Group 15">
            <a:extLst>
              <a:ext uri="{FF2B5EF4-FFF2-40B4-BE49-F238E27FC236}">
                <a16:creationId xmlns:a16="http://schemas.microsoft.com/office/drawing/2014/main" id="{9D6F1109-047B-1CE9-9A37-EFE292FD5D1E}"/>
              </a:ext>
            </a:extLst>
          </p:cNvPr>
          <p:cNvGrpSpPr/>
          <p:nvPr/>
        </p:nvGrpSpPr>
        <p:grpSpPr>
          <a:xfrm>
            <a:off x="0" y="836196"/>
            <a:ext cx="9144000" cy="507831"/>
            <a:chOff x="-12451" y="1704716"/>
            <a:chExt cx="9144000" cy="507831"/>
          </a:xfrm>
        </p:grpSpPr>
        <p:sp>
          <p:nvSpPr>
            <p:cNvPr id="17" name="Rectangle 16">
              <a:extLst>
                <a:ext uri="{FF2B5EF4-FFF2-40B4-BE49-F238E27FC236}">
                  <a16:creationId xmlns:a16="http://schemas.microsoft.com/office/drawing/2014/main" id="{83D97199-FF0B-BC4B-8B0A-816B5FDE2FCD}"/>
                </a:ext>
              </a:extLst>
            </p:cNvPr>
            <p:cNvSpPr/>
            <p:nvPr/>
          </p:nvSpPr>
          <p:spPr>
            <a:xfrm>
              <a:off x="-12451" y="1740174"/>
              <a:ext cx="9144000" cy="446572"/>
            </a:xfrm>
            <a:prstGeom prst="rect">
              <a:avLst/>
            </a:prstGeom>
            <a:solidFill>
              <a:srgbClr val="0027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9983BC9-B3CA-59F4-BDA4-CF1EFF7FFF2C}"/>
                </a:ext>
              </a:extLst>
            </p:cNvPr>
            <p:cNvSpPr txBox="1"/>
            <p:nvPr/>
          </p:nvSpPr>
          <p:spPr>
            <a:xfrm>
              <a:off x="190330" y="1704716"/>
              <a:ext cx="8683571" cy="507831"/>
            </a:xfrm>
            <a:prstGeom prst="rect">
              <a:avLst/>
            </a:prstGeom>
            <a:noFill/>
          </p:spPr>
          <p:txBody>
            <a:bodyPr wrap="square" rtlCol="0">
              <a:spAutoFit/>
            </a:bodyPr>
            <a:lstStyle/>
            <a:p>
              <a:r>
                <a:rPr lang="en-US" sz="2700" dirty="0">
                  <a:solidFill>
                    <a:schemeClr val="bg1"/>
                  </a:solidFill>
                  <a:latin typeface="Calibri" panose="020F0502020204030204" pitchFamily="34" charset="0"/>
                  <a:cs typeface="Calibri" panose="020F0502020204030204" pitchFamily="34" charset="0"/>
                </a:rPr>
                <a:t>Introduction</a:t>
              </a:r>
              <a:r>
                <a:rPr lang="en-US" sz="2700" dirty="0">
                  <a:solidFill>
                    <a:schemeClr val="bg1">
                      <a:lumMod val="95000"/>
                    </a:schemeClr>
                  </a:solidFill>
                  <a:latin typeface="Calibri" panose="020F0502020204030204" pitchFamily="34" charset="0"/>
                  <a:cs typeface="Calibri" panose="020F0502020204030204" pitchFamily="34" charset="0"/>
                </a:rPr>
                <a:t>     </a:t>
              </a:r>
              <a:r>
                <a:rPr lang="en-US" sz="2700" dirty="0">
                  <a:solidFill>
                    <a:schemeClr val="bg1"/>
                  </a:solidFill>
                  <a:latin typeface="Calibri" panose="020F0502020204030204" pitchFamily="34" charset="0"/>
                  <a:cs typeface="Calibri" panose="020F0502020204030204" pitchFamily="34" charset="0"/>
                </a:rPr>
                <a:t>Methods</a:t>
              </a:r>
              <a:r>
                <a:rPr lang="en-US" sz="2700" dirty="0">
                  <a:solidFill>
                    <a:srgbClr val="DBAA01"/>
                  </a:solidFill>
                  <a:latin typeface="Calibri" panose="020F0502020204030204" pitchFamily="34" charset="0"/>
                  <a:cs typeface="Calibri" panose="020F0502020204030204" pitchFamily="34" charset="0"/>
                </a:rPr>
                <a:t> </a:t>
              </a:r>
              <a:r>
                <a:rPr lang="en-US" sz="2700" dirty="0">
                  <a:solidFill>
                    <a:schemeClr val="bg1">
                      <a:lumMod val="95000"/>
                    </a:schemeClr>
                  </a:solidFill>
                  <a:latin typeface="Calibri" panose="020F0502020204030204" pitchFamily="34" charset="0"/>
                  <a:cs typeface="Calibri" panose="020F0502020204030204" pitchFamily="34" charset="0"/>
                </a:rPr>
                <a:t>    Results    </a:t>
              </a:r>
              <a:r>
                <a:rPr lang="en-US" sz="2700" dirty="0">
                  <a:solidFill>
                    <a:schemeClr val="bg1"/>
                  </a:solidFill>
                  <a:latin typeface="Calibri" panose="020F0502020204030204" pitchFamily="34" charset="0"/>
                  <a:cs typeface="Calibri" panose="020F0502020204030204" pitchFamily="34" charset="0"/>
                </a:rPr>
                <a:t> Discussion     </a:t>
              </a:r>
              <a:r>
                <a:rPr lang="en-US" sz="2700" dirty="0">
                  <a:solidFill>
                    <a:srgbClr val="DBAA01"/>
                  </a:solidFill>
                  <a:latin typeface="Calibri" panose="020F0502020204030204" pitchFamily="34" charset="0"/>
                  <a:cs typeface="Calibri" panose="020F0502020204030204" pitchFamily="34" charset="0"/>
                </a:rPr>
                <a:t>Conclusion</a:t>
              </a:r>
            </a:p>
          </p:txBody>
        </p:sp>
      </p:grpSp>
      <p:sp>
        <p:nvSpPr>
          <p:cNvPr id="25" name="TextBox 24">
            <a:extLst>
              <a:ext uri="{FF2B5EF4-FFF2-40B4-BE49-F238E27FC236}">
                <a16:creationId xmlns:a16="http://schemas.microsoft.com/office/drawing/2014/main" id="{14F6099C-5FD0-4CB3-68E3-6566B95B4FE5}"/>
              </a:ext>
            </a:extLst>
          </p:cNvPr>
          <p:cNvSpPr txBox="1"/>
          <p:nvPr/>
        </p:nvSpPr>
        <p:spPr>
          <a:xfrm>
            <a:off x="3567558" y="86525"/>
            <a:ext cx="2210862" cy="584775"/>
          </a:xfrm>
          <a:prstGeom prst="rect">
            <a:avLst/>
          </a:prstGeom>
          <a:noFill/>
        </p:spPr>
        <p:txBody>
          <a:bodyPr wrap="none" rtlCol="0">
            <a:spAutoFit/>
          </a:bodyPr>
          <a:lstStyle/>
          <a:p>
            <a:r>
              <a:rPr lang="en-US" sz="3200" dirty="0">
                <a:latin typeface="Avenir Book" panose="02000503020000020003" pitchFamily="2" charset="0"/>
              </a:rPr>
              <a:t>Conclusion</a:t>
            </a:r>
          </a:p>
        </p:txBody>
      </p:sp>
    </p:spTree>
    <p:extLst>
      <p:ext uri="{BB962C8B-B14F-4D97-AF65-F5344CB8AC3E}">
        <p14:creationId xmlns:p14="http://schemas.microsoft.com/office/powerpoint/2010/main" val="188962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BAB5DDE-7C44-8D17-5BD6-83BC1519CB04}"/>
              </a:ext>
            </a:extLst>
          </p:cNvPr>
          <p:cNvGrpSpPr/>
          <p:nvPr/>
        </p:nvGrpSpPr>
        <p:grpSpPr>
          <a:xfrm>
            <a:off x="0" y="6025116"/>
            <a:ext cx="9144000" cy="832884"/>
            <a:chOff x="0" y="6025116"/>
            <a:chExt cx="9144000" cy="832884"/>
          </a:xfrm>
        </p:grpSpPr>
        <p:sp>
          <p:nvSpPr>
            <p:cNvPr id="3" name="Rectangle 2">
              <a:extLst>
                <a:ext uri="{FF2B5EF4-FFF2-40B4-BE49-F238E27FC236}">
                  <a16:creationId xmlns:a16="http://schemas.microsoft.com/office/drawing/2014/main" id="{FA916EAB-85F1-FA61-3152-9EC00F99F5C0}"/>
                </a:ext>
              </a:extLst>
            </p:cNvPr>
            <p:cNvSpPr/>
            <p:nvPr/>
          </p:nvSpPr>
          <p:spPr>
            <a:xfrm>
              <a:off x="0" y="6025116"/>
              <a:ext cx="9144000" cy="832884"/>
            </a:xfrm>
            <a:prstGeom prst="rect">
              <a:avLst/>
            </a:prstGeom>
            <a:solidFill>
              <a:srgbClr val="0027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BEF99D4-AA29-92AB-3A6A-8003791286E5}"/>
                </a:ext>
              </a:extLst>
            </p:cNvPr>
            <p:cNvPicPr>
              <a:picLocks noChangeAspect="1"/>
            </p:cNvPicPr>
            <p:nvPr/>
          </p:nvPicPr>
          <p:blipFill>
            <a:blip r:embed="rId3"/>
            <a:stretch>
              <a:fillRect/>
            </a:stretch>
          </p:blipFill>
          <p:spPr>
            <a:xfrm>
              <a:off x="135890" y="6206608"/>
              <a:ext cx="2654300" cy="469900"/>
            </a:xfrm>
            <a:prstGeom prst="rect">
              <a:avLst/>
            </a:prstGeom>
          </p:spPr>
        </p:pic>
      </p:grpSp>
      <p:grpSp>
        <p:nvGrpSpPr>
          <p:cNvPr id="8" name="Group 7">
            <a:extLst>
              <a:ext uri="{FF2B5EF4-FFF2-40B4-BE49-F238E27FC236}">
                <a16:creationId xmlns:a16="http://schemas.microsoft.com/office/drawing/2014/main" id="{89B5AD8B-8CCE-5AB6-B3C8-65196960F867}"/>
              </a:ext>
            </a:extLst>
          </p:cNvPr>
          <p:cNvGrpSpPr/>
          <p:nvPr/>
        </p:nvGrpSpPr>
        <p:grpSpPr>
          <a:xfrm>
            <a:off x="0" y="836196"/>
            <a:ext cx="9144000" cy="507831"/>
            <a:chOff x="-12451" y="1704716"/>
            <a:chExt cx="9144000" cy="507831"/>
          </a:xfrm>
        </p:grpSpPr>
        <p:sp>
          <p:nvSpPr>
            <p:cNvPr id="9" name="Rectangle 8">
              <a:extLst>
                <a:ext uri="{FF2B5EF4-FFF2-40B4-BE49-F238E27FC236}">
                  <a16:creationId xmlns:a16="http://schemas.microsoft.com/office/drawing/2014/main" id="{8F0C51DF-52B2-D193-C4CE-01BF65186533}"/>
                </a:ext>
              </a:extLst>
            </p:cNvPr>
            <p:cNvSpPr/>
            <p:nvPr/>
          </p:nvSpPr>
          <p:spPr>
            <a:xfrm>
              <a:off x="-12451" y="1740174"/>
              <a:ext cx="9144000" cy="446572"/>
            </a:xfrm>
            <a:prstGeom prst="rect">
              <a:avLst/>
            </a:prstGeom>
            <a:solidFill>
              <a:srgbClr val="0027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44B6D18-D17F-905C-87B3-E38557C1FB39}"/>
                </a:ext>
              </a:extLst>
            </p:cNvPr>
            <p:cNvSpPr txBox="1"/>
            <p:nvPr/>
          </p:nvSpPr>
          <p:spPr>
            <a:xfrm>
              <a:off x="190330" y="1704716"/>
              <a:ext cx="8683571" cy="507831"/>
            </a:xfrm>
            <a:prstGeom prst="rect">
              <a:avLst/>
            </a:prstGeom>
            <a:noFill/>
          </p:spPr>
          <p:txBody>
            <a:bodyPr wrap="square" rtlCol="0">
              <a:spAutoFit/>
            </a:bodyPr>
            <a:lstStyle/>
            <a:p>
              <a:r>
                <a:rPr lang="en-US" sz="2700" dirty="0">
                  <a:solidFill>
                    <a:schemeClr val="bg1"/>
                  </a:solidFill>
                  <a:latin typeface="Calibri" panose="020F0502020204030204" pitchFamily="34" charset="0"/>
                  <a:cs typeface="Calibri" panose="020F0502020204030204" pitchFamily="34" charset="0"/>
                </a:rPr>
                <a:t>Introduction</a:t>
              </a:r>
              <a:r>
                <a:rPr lang="en-US" sz="2700" dirty="0">
                  <a:solidFill>
                    <a:schemeClr val="bg1">
                      <a:lumMod val="95000"/>
                    </a:schemeClr>
                  </a:solidFill>
                  <a:latin typeface="Calibri" panose="020F0502020204030204" pitchFamily="34" charset="0"/>
                  <a:cs typeface="Calibri" panose="020F0502020204030204" pitchFamily="34" charset="0"/>
                </a:rPr>
                <a:t>     </a:t>
              </a:r>
              <a:r>
                <a:rPr lang="en-US" sz="2700" dirty="0">
                  <a:solidFill>
                    <a:schemeClr val="bg1"/>
                  </a:solidFill>
                  <a:latin typeface="Calibri" panose="020F0502020204030204" pitchFamily="34" charset="0"/>
                  <a:cs typeface="Calibri" panose="020F0502020204030204" pitchFamily="34" charset="0"/>
                </a:rPr>
                <a:t>Methods</a:t>
              </a:r>
              <a:r>
                <a:rPr lang="en-US" sz="2700" dirty="0">
                  <a:solidFill>
                    <a:srgbClr val="DBAA01"/>
                  </a:solidFill>
                  <a:latin typeface="Calibri" panose="020F0502020204030204" pitchFamily="34" charset="0"/>
                  <a:cs typeface="Calibri" panose="020F0502020204030204" pitchFamily="34" charset="0"/>
                </a:rPr>
                <a:t> </a:t>
              </a:r>
              <a:r>
                <a:rPr lang="en-US" sz="2700" dirty="0">
                  <a:solidFill>
                    <a:schemeClr val="bg1">
                      <a:lumMod val="95000"/>
                    </a:schemeClr>
                  </a:solidFill>
                  <a:latin typeface="Calibri" panose="020F0502020204030204" pitchFamily="34" charset="0"/>
                  <a:cs typeface="Calibri" panose="020F0502020204030204" pitchFamily="34" charset="0"/>
                </a:rPr>
                <a:t>    Results     </a:t>
              </a:r>
              <a:r>
                <a:rPr lang="en-US" sz="2700" dirty="0">
                  <a:solidFill>
                    <a:schemeClr val="bg1"/>
                  </a:solidFill>
                  <a:latin typeface="Calibri" panose="020F0502020204030204" pitchFamily="34" charset="0"/>
                  <a:cs typeface="Calibri" panose="020F0502020204030204" pitchFamily="34" charset="0"/>
                </a:rPr>
                <a:t>Conclusion</a:t>
              </a:r>
              <a:r>
                <a:rPr lang="en-US" sz="2700" dirty="0">
                  <a:solidFill>
                    <a:srgbClr val="DBAA01"/>
                  </a:solidFill>
                  <a:latin typeface="Calibri" panose="020F0502020204030204" pitchFamily="34" charset="0"/>
                  <a:cs typeface="Calibri" panose="020F0502020204030204" pitchFamily="34" charset="0"/>
                </a:rPr>
                <a:t>    </a:t>
              </a:r>
              <a:r>
                <a:rPr lang="en-US" sz="2700" dirty="0">
                  <a:solidFill>
                    <a:schemeClr val="accent4">
                      <a:lumMod val="75000"/>
                    </a:schemeClr>
                  </a:solidFill>
                  <a:latin typeface="Calibri" panose="020F0502020204030204" pitchFamily="34" charset="0"/>
                  <a:cs typeface="Calibri" panose="020F0502020204030204" pitchFamily="34" charset="0"/>
                </a:rPr>
                <a:t>Discussion</a:t>
              </a:r>
            </a:p>
          </p:txBody>
        </p:sp>
      </p:grpSp>
      <p:sp>
        <p:nvSpPr>
          <p:cNvPr id="11" name="TextBox 10">
            <a:extLst>
              <a:ext uri="{FF2B5EF4-FFF2-40B4-BE49-F238E27FC236}">
                <a16:creationId xmlns:a16="http://schemas.microsoft.com/office/drawing/2014/main" id="{B4E39C98-27E4-3875-00F9-8473236E9EEB}"/>
              </a:ext>
            </a:extLst>
          </p:cNvPr>
          <p:cNvSpPr txBox="1"/>
          <p:nvPr/>
        </p:nvSpPr>
        <p:spPr>
          <a:xfrm>
            <a:off x="2916899" y="139650"/>
            <a:ext cx="3310202" cy="584775"/>
          </a:xfrm>
          <a:prstGeom prst="rect">
            <a:avLst/>
          </a:prstGeom>
          <a:noFill/>
        </p:spPr>
        <p:txBody>
          <a:bodyPr wrap="none" rtlCol="0">
            <a:spAutoFit/>
          </a:bodyPr>
          <a:lstStyle/>
          <a:p>
            <a:r>
              <a:rPr lang="en-US" sz="3200" dirty="0">
                <a:latin typeface="Avenir Book" panose="02000503020000020003" pitchFamily="2" charset="0"/>
              </a:rPr>
              <a:t>Future Directions</a:t>
            </a:r>
          </a:p>
        </p:txBody>
      </p:sp>
      <p:sp>
        <p:nvSpPr>
          <p:cNvPr id="5" name="TextBox 4">
            <a:extLst>
              <a:ext uri="{FF2B5EF4-FFF2-40B4-BE49-F238E27FC236}">
                <a16:creationId xmlns:a16="http://schemas.microsoft.com/office/drawing/2014/main" id="{B2931064-01A5-F924-74C7-A76E55372D20}"/>
              </a:ext>
            </a:extLst>
          </p:cNvPr>
          <p:cNvSpPr txBox="1"/>
          <p:nvPr/>
        </p:nvSpPr>
        <p:spPr>
          <a:xfrm>
            <a:off x="520177" y="2333965"/>
            <a:ext cx="7856380" cy="1631216"/>
          </a:xfrm>
          <a:prstGeom prst="rect">
            <a:avLst/>
          </a:prstGeom>
          <a:noFill/>
        </p:spPr>
        <p:txBody>
          <a:bodyPr wrap="square" rtlCol="0">
            <a:spAutoFit/>
          </a:bodyPr>
          <a:lstStyle/>
          <a:p>
            <a:pPr marL="342900" indent="-342900">
              <a:buFont typeface="+mj-lt"/>
              <a:buAutoNum type="arabicPeriod"/>
            </a:pPr>
            <a:r>
              <a:rPr lang="en-US" sz="2000" dirty="0">
                <a:latin typeface="Avenir Book" panose="02000503020000020003" pitchFamily="2" charset="0"/>
              </a:rPr>
              <a:t>Assessment of apoptosis in </a:t>
            </a:r>
            <a:r>
              <a:rPr lang="en-US" sz="2000" dirty="0" err="1">
                <a:latin typeface="Avenir Book" panose="02000503020000020003" pitchFamily="2" charset="0"/>
              </a:rPr>
              <a:t>panobinostat</a:t>
            </a:r>
            <a:r>
              <a:rPr lang="en-US" sz="2000" dirty="0">
                <a:latin typeface="Avenir Book" panose="02000503020000020003" pitchFamily="2" charset="0"/>
              </a:rPr>
              <a:t>-treated cells </a:t>
            </a:r>
          </a:p>
          <a:p>
            <a:pPr marL="342900" indent="-342900">
              <a:buFont typeface="+mj-lt"/>
              <a:buAutoNum type="arabicPeriod"/>
            </a:pPr>
            <a:r>
              <a:rPr lang="en-US" sz="2000" dirty="0">
                <a:latin typeface="Avenir Book" panose="02000503020000020003" pitchFamily="2" charset="0"/>
              </a:rPr>
              <a:t>Western blot analysis to evaluate histone citrullination and acetylation </a:t>
            </a:r>
          </a:p>
          <a:p>
            <a:pPr marL="342900" indent="-342900">
              <a:buFont typeface="+mj-lt"/>
              <a:buAutoNum type="arabicPeriod"/>
            </a:pPr>
            <a:r>
              <a:rPr lang="en-US" sz="2000" dirty="0">
                <a:latin typeface="Avenir Book" panose="02000503020000020003" pitchFamily="2" charset="0"/>
              </a:rPr>
              <a:t>Future pharmacodynamic studies to assess if </a:t>
            </a:r>
            <a:r>
              <a:rPr lang="en-US" sz="2000" dirty="0" err="1">
                <a:latin typeface="Avenir Book" panose="02000503020000020003" pitchFamily="2" charset="0"/>
              </a:rPr>
              <a:t>panobinostat</a:t>
            </a:r>
            <a:r>
              <a:rPr lang="en-US" sz="2000" dirty="0">
                <a:latin typeface="Avenir Book" panose="02000503020000020003" pitchFamily="2" charset="0"/>
              </a:rPr>
              <a:t> decreases </a:t>
            </a:r>
            <a:r>
              <a:rPr lang="en-US" sz="2000" dirty="0" err="1">
                <a:latin typeface="Avenir Book" panose="02000503020000020003" pitchFamily="2" charset="0"/>
              </a:rPr>
              <a:t>NETosis</a:t>
            </a:r>
            <a:r>
              <a:rPr lang="en-US" sz="2000" dirty="0">
                <a:latin typeface="Avenir Book" panose="02000503020000020003" pitchFamily="2" charset="0"/>
              </a:rPr>
              <a:t> in dogs with cancer</a:t>
            </a:r>
          </a:p>
        </p:txBody>
      </p:sp>
    </p:spTree>
    <p:extLst>
      <p:ext uri="{BB962C8B-B14F-4D97-AF65-F5344CB8AC3E}">
        <p14:creationId xmlns:p14="http://schemas.microsoft.com/office/powerpoint/2010/main" val="29602179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97295D0-B2CB-39E4-8F5B-149BFA54BAB9}"/>
              </a:ext>
            </a:extLst>
          </p:cNvPr>
          <p:cNvGrpSpPr/>
          <p:nvPr/>
        </p:nvGrpSpPr>
        <p:grpSpPr>
          <a:xfrm>
            <a:off x="0" y="6025116"/>
            <a:ext cx="9144000" cy="832884"/>
            <a:chOff x="0" y="6025116"/>
            <a:chExt cx="9144000" cy="832884"/>
          </a:xfrm>
        </p:grpSpPr>
        <p:sp>
          <p:nvSpPr>
            <p:cNvPr id="3" name="Rectangle 2">
              <a:extLst>
                <a:ext uri="{FF2B5EF4-FFF2-40B4-BE49-F238E27FC236}">
                  <a16:creationId xmlns:a16="http://schemas.microsoft.com/office/drawing/2014/main" id="{C094E8E8-1ADB-EAE6-72E1-B85FEC2CD18D}"/>
                </a:ext>
              </a:extLst>
            </p:cNvPr>
            <p:cNvSpPr/>
            <p:nvPr/>
          </p:nvSpPr>
          <p:spPr>
            <a:xfrm>
              <a:off x="0" y="6025116"/>
              <a:ext cx="9144000" cy="832884"/>
            </a:xfrm>
            <a:prstGeom prst="rect">
              <a:avLst/>
            </a:prstGeom>
            <a:solidFill>
              <a:srgbClr val="0027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F085388-FFE9-2D94-9DD0-3304491615EE}"/>
                </a:ext>
              </a:extLst>
            </p:cNvPr>
            <p:cNvPicPr>
              <a:picLocks noChangeAspect="1"/>
            </p:cNvPicPr>
            <p:nvPr/>
          </p:nvPicPr>
          <p:blipFill>
            <a:blip r:embed="rId2"/>
            <a:stretch>
              <a:fillRect/>
            </a:stretch>
          </p:blipFill>
          <p:spPr>
            <a:xfrm>
              <a:off x="135890" y="6206608"/>
              <a:ext cx="2654300" cy="469900"/>
            </a:xfrm>
            <a:prstGeom prst="rect">
              <a:avLst/>
            </a:prstGeom>
          </p:spPr>
        </p:pic>
      </p:grpSp>
      <p:sp>
        <p:nvSpPr>
          <p:cNvPr id="5" name="TextBox 4">
            <a:extLst>
              <a:ext uri="{FF2B5EF4-FFF2-40B4-BE49-F238E27FC236}">
                <a16:creationId xmlns:a16="http://schemas.microsoft.com/office/drawing/2014/main" id="{154A3E7B-5B94-8E88-284D-AFB087DBA40B}"/>
              </a:ext>
            </a:extLst>
          </p:cNvPr>
          <p:cNvSpPr txBox="1"/>
          <p:nvPr/>
        </p:nvSpPr>
        <p:spPr>
          <a:xfrm>
            <a:off x="5697532" y="910770"/>
            <a:ext cx="2731132" cy="461665"/>
          </a:xfrm>
          <a:prstGeom prst="rect">
            <a:avLst/>
          </a:prstGeom>
          <a:noFill/>
        </p:spPr>
        <p:txBody>
          <a:bodyPr wrap="none" rtlCol="0">
            <a:spAutoFit/>
          </a:bodyPr>
          <a:lstStyle/>
          <a:p>
            <a:r>
              <a:rPr lang="en-US" sz="2400" b="1" dirty="0">
                <a:latin typeface="Avenir Book" panose="02000503020000020003" pitchFamily="2" charset="0"/>
              </a:rPr>
              <a:t>Research Funding:</a:t>
            </a:r>
          </a:p>
        </p:txBody>
      </p:sp>
      <p:pic>
        <p:nvPicPr>
          <p:cNvPr id="9" name="Picture 8" descr="A picture containing text&#10;&#10;Description automatically generated">
            <a:extLst>
              <a:ext uri="{FF2B5EF4-FFF2-40B4-BE49-F238E27FC236}">
                <a16:creationId xmlns:a16="http://schemas.microsoft.com/office/drawing/2014/main" id="{1AF41282-8C26-0251-FA27-B8EE453C646C}"/>
              </a:ext>
            </a:extLst>
          </p:cNvPr>
          <p:cNvPicPr>
            <a:picLocks noChangeAspect="1"/>
          </p:cNvPicPr>
          <p:nvPr/>
        </p:nvPicPr>
        <p:blipFill>
          <a:blip r:embed="rId3"/>
          <a:stretch>
            <a:fillRect/>
          </a:stretch>
        </p:blipFill>
        <p:spPr>
          <a:xfrm>
            <a:off x="5896523" y="1354603"/>
            <a:ext cx="2304600" cy="684013"/>
          </a:xfrm>
          <a:prstGeom prst="rect">
            <a:avLst/>
          </a:prstGeom>
        </p:spPr>
      </p:pic>
      <p:sp>
        <p:nvSpPr>
          <p:cNvPr id="10" name="TextBox 9">
            <a:extLst>
              <a:ext uri="{FF2B5EF4-FFF2-40B4-BE49-F238E27FC236}">
                <a16:creationId xmlns:a16="http://schemas.microsoft.com/office/drawing/2014/main" id="{8D960387-DB6C-80C2-2083-A360621BBD15}"/>
              </a:ext>
            </a:extLst>
          </p:cNvPr>
          <p:cNvSpPr txBox="1"/>
          <p:nvPr/>
        </p:nvSpPr>
        <p:spPr>
          <a:xfrm>
            <a:off x="5707058" y="2221414"/>
            <a:ext cx="2576346" cy="461665"/>
          </a:xfrm>
          <a:prstGeom prst="rect">
            <a:avLst/>
          </a:prstGeom>
          <a:noFill/>
        </p:spPr>
        <p:txBody>
          <a:bodyPr wrap="none" rtlCol="0">
            <a:spAutoFit/>
          </a:bodyPr>
          <a:lstStyle/>
          <a:p>
            <a:r>
              <a:rPr lang="en-US" sz="2400" b="1" dirty="0">
                <a:latin typeface="Avenir Book" panose="02000503020000020003" pitchFamily="2" charset="0"/>
              </a:rPr>
              <a:t>Student Funding:</a:t>
            </a:r>
          </a:p>
        </p:txBody>
      </p:sp>
      <p:pic>
        <p:nvPicPr>
          <p:cNvPr id="11" name="Picture 10" descr="A picture containing text, sign&#10;&#10;Description automatically generated">
            <a:extLst>
              <a:ext uri="{FF2B5EF4-FFF2-40B4-BE49-F238E27FC236}">
                <a16:creationId xmlns:a16="http://schemas.microsoft.com/office/drawing/2014/main" id="{6CD23504-2908-44E2-BFB8-3DD18C4F3411}"/>
              </a:ext>
            </a:extLst>
          </p:cNvPr>
          <p:cNvPicPr>
            <a:picLocks noChangeAspect="1"/>
          </p:cNvPicPr>
          <p:nvPr/>
        </p:nvPicPr>
        <p:blipFill>
          <a:blip r:embed="rId4"/>
          <a:stretch>
            <a:fillRect/>
          </a:stretch>
        </p:blipFill>
        <p:spPr>
          <a:xfrm>
            <a:off x="6029533" y="2754278"/>
            <a:ext cx="1899217" cy="586086"/>
          </a:xfrm>
          <a:prstGeom prst="rect">
            <a:avLst/>
          </a:prstGeom>
        </p:spPr>
      </p:pic>
      <p:pic>
        <p:nvPicPr>
          <p:cNvPr id="13" name="Picture 12" descr="Logo&#10;&#10;Description automatically generated">
            <a:extLst>
              <a:ext uri="{FF2B5EF4-FFF2-40B4-BE49-F238E27FC236}">
                <a16:creationId xmlns:a16="http://schemas.microsoft.com/office/drawing/2014/main" id="{556256BF-7A8C-F060-0455-1EA19901B316}"/>
              </a:ext>
            </a:extLst>
          </p:cNvPr>
          <p:cNvPicPr>
            <a:picLocks noChangeAspect="1"/>
          </p:cNvPicPr>
          <p:nvPr/>
        </p:nvPicPr>
        <p:blipFill>
          <a:blip r:embed="rId5"/>
          <a:stretch>
            <a:fillRect/>
          </a:stretch>
        </p:blipFill>
        <p:spPr>
          <a:xfrm>
            <a:off x="5896523" y="3523162"/>
            <a:ext cx="2165238" cy="586332"/>
          </a:xfrm>
          <a:prstGeom prst="rect">
            <a:avLst/>
          </a:prstGeom>
        </p:spPr>
      </p:pic>
      <p:sp>
        <p:nvSpPr>
          <p:cNvPr id="14" name="TextBox 13">
            <a:extLst>
              <a:ext uri="{FF2B5EF4-FFF2-40B4-BE49-F238E27FC236}">
                <a16:creationId xmlns:a16="http://schemas.microsoft.com/office/drawing/2014/main" id="{F0DAE348-01F0-09D5-785E-20B7ADDA3E05}"/>
              </a:ext>
            </a:extLst>
          </p:cNvPr>
          <p:cNvSpPr txBox="1"/>
          <p:nvPr/>
        </p:nvSpPr>
        <p:spPr>
          <a:xfrm>
            <a:off x="2673082" y="210426"/>
            <a:ext cx="3797835" cy="584775"/>
          </a:xfrm>
          <a:prstGeom prst="rect">
            <a:avLst/>
          </a:prstGeom>
          <a:noFill/>
        </p:spPr>
        <p:txBody>
          <a:bodyPr wrap="none" rtlCol="0">
            <a:spAutoFit/>
          </a:bodyPr>
          <a:lstStyle/>
          <a:p>
            <a:r>
              <a:rPr lang="en-US" sz="3200" dirty="0">
                <a:latin typeface="Avenir Book" panose="02000503020000020003" pitchFamily="2" charset="0"/>
              </a:rPr>
              <a:t>Acknowledgements</a:t>
            </a:r>
          </a:p>
        </p:txBody>
      </p:sp>
      <p:sp>
        <p:nvSpPr>
          <p:cNvPr id="15" name="TextBox 14">
            <a:extLst>
              <a:ext uri="{FF2B5EF4-FFF2-40B4-BE49-F238E27FC236}">
                <a16:creationId xmlns:a16="http://schemas.microsoft.com/office/drawing/2014/main" id="{B28C5287-FDBA-C123-0D11-475B75BA1734}"/>
              </a:ext>
            </a:extLst>
          </p:cNvPr>
          <p:cNvSpPr txBox="1"/>
          <p:nvPr/>
        </p:nvSpPr>
        <p:spPr>
          <a:xfrm>
            <a:off x="135890" y="1183855"/>
            <a:ext cx="3512500" cy="2000548"/>
          </a:xfrm>
          <a:prstGeom prst="rect">
            <a:avLst/>
          </a:prstGeom>
          <a:noFill/>
        </p:spPr>
        <p:txBody>
          <a:bodyPr wrap="none" rtlCol="0">
            <a:spAutoFit/>
          </a:bodyPr>
          <a:lstStyle/>
          <a:p>
            <a:r>
              <a:rPr lang="en-US" sz="2400" b="1" u="sng" dirty="0">
                <a:latin typeface="Avenir Book" panose="02000503020000020003" pitchFamily="2" charset="0"/>
              </a:rPr>
              <a:t>Special Thanks To:</a:t>
            </a:r>
          </a:p>
          <a:p>
            <a:r>
              <a:rPr lang="en-US" sz="2000" dirty="0">
                <a:latin typeface="Avenir Book" panose="02000503020000020003" pitchFamily="2" charset="0"/>
              </a:rPr>
              <a:t>Dr. Ronald Li</a:t>
            </a:r>
          </a:p>
          <a:p>
            <a:r>
              <a:rPr lang="en-US" sz="2000" dirty="0">
                <a:latin typeface="Avenir Book" panose="02000503020000020003" pitchFamily="2" charset="0"/>
              </a:rPr>
              <a:t>Dr. Jennifer Willcox</a:t>
            </a:r>
          </a:p>
          <a:p>
            <a:r>
              <a:rPr lang="en-US" sz="2000" dirty="0">
                <a:latin typeface="Avenir Book" panose="02000503020000020003" pitchFamily="2" charset="0"/>
              </a:rPr>
              <a:t>Dr. Ava Tan</a:t>
            </a:r>
          </a:p>
          <a:p>
            <a:r>
              <a:rPr lang="en-US" sz="2000" dirty="0">
                <a:latin typeface="Avenir Book" panose="02000503020000020003" pitchFamily="2" charset="0"/>
              </a:rPr>
              <a:t>Nghi Nguyen</a:t>
            </a:r>
          </a:p>
          <a:p>
            <a:r>
              <a:rPr lang="en-US" sz="2000" dirty="0">
                <a:latin typeface="Avenir Book" panose="02000503020000020003" pitchFamily="2" charset="0"/>
              </a:rPr>
              <a:t>Mac Han (emotional support)</a:t>
            </a:r>
          </a:p>
        </p:txBody>
      </p:sp>
      <p:pic>
        <p:nvPicPr>
          <p:cNvPr id="16" name="Picture 15" descr="Graphical user interface, diagram, application, Teams&#10;&#10;Description automatically generated">
            <a:extLst>
              <a:ext uri="{FF2B5EF4-FFF2-40B4-BE49-F238E27FC236}">
                <a16:creationId xmlns:a16="http://schemas.microsoft.com/office/drawing/2014/main" id="{FFA39F7A-F9C7-030D-F8F2-9EA6878E9C35}"/>
              </a:ext>
            </a:extLst>
          </p:cNvPr>
          <p:cNvPicPr>
            <a:picLocks noChangeAspect="1"/>
          </p:cNvPicPr>
          <p:nvPr/>
        </p:nvPicPr>
        <p:blipFill rotWithShape="1">
          <a:blip r:embed="rId6"/>
          <a:srcRect l="25892" t="28933" r="26941" b="24501"/>
          <a:stretch/>
        </p:blipFill>
        <p:spPr>
          <a:xfrm>
            <a:off x="3281285" y="1393085"/>
            <a:ext cx="1328571" cy="1311625"/>
          </a:xfrm>
          <a:prstGeom prst="rect">
            <a:avLst/>
          </a:prstGeom>
        </p:spPr>
      </p:pic>
      <p:sp>
        <p:nvSpPr>
          <p:cNvPr id="12" name="TextBox 11">
            <a:extLst>
              <a:ext uri="{FF2B5EF4-FFF2-40B4-BE49-F238E27FC236}">
                <a16:creationId xmlns:a16="http://schemas.microsoft.com/office/drawing/2014/main" id="{7146E62A-AD64-76F3-4A86-47744A61434E}"/>
              </a:ext>
            </a:extLst>
          </p:cNvPr>
          <p:cNvSpPr txBox="1"/>
          <p:nvPr/>
        </p:nvSpPr>
        <p:spPr>
          <a:xfrm>
            <a:off x="4117686" y="4459057"/>
            <a:ext cx="5026314" cy="923330"/>
          </a:xfrm>
          <a:prstGeom prst="rect">
            <a:avLst/>
          </a:prstGeom>
          <a:noFill/>
        </p:spPr>
        <p:txBody>
          <a:bodyPr wrap="square" rtlCol="0">
            <a:spAutoFit/>
          </a:bodyPr>
          <a:lstStyle/>
          <a:p>
            <a:pPr algn="ctr"/>
            <a:r>
              <a:rPr lang="en-US" dirty="0">
                <a:latin typeface="Avenir Book" panose="02000503020000020003" pitchFamily="2" charset="0"/>
              </a:rPr>
              <a:t>Financial support was provided by the Students Training in Advanced Research (STAR) Program through Boehringer Ingelheim</a:t>
            </a:r>
          </a:p>
        </p:txBody>
      </p:sp>
      <p:pic>
        <p:nvPicPr>
          <p:cNvPr id="7" name="Picture 6" descr="A group of people sitting at a table&#10;&#10;Description automatically generated with low confidence">
            <a:extLst>
              <a:ext uri="{FF2B5EF4-FFF2-40B4-BE49-F238E27FC236}">
                <a16:creationId xmlns:a16="http://schemas.microsoft.com/office/drawing/2014/main" id="{FAFBB10C-F8FC-0B40-1475-9F4BE3637F15}"/>
              </a:ext>
            </a:extLst>
          </p:cNvPr>
          <p:cNvPicPr>
            <a:picLocks noChangeAspect="1"/>
          </p:cNvPicPr>
          <p:nvPr/>
        </p:nvPicPr>
        <p:blipFill>
          <a:blip r:embed="rId7"/>
          <a:stretch>
            <a:fillRect/>
          </a:stretch>
        </p:blipFill>
        <p:spPr>
          <a:xfrm rot="5400000">
            <a:off x="-179085" y="3652214"/>
            <a:ext cx="2519801" cy="1889851"/>
          </a:xfrm>
          <a:prstGeom prst="rect">
            <a:avLst/>
          </a:prstGeom>
        </p:spPr>
      </p:pic>
      <p:pic>
        <p:nvPicPr>
          <p:cNvPr id="17" name="Picture 16" descr="A group of people posing for the camera&#10;&#10;Description automatically generated with medium confidence">
            <a:extLst>
              <a:ext uri="{FF2B5EF4-FFF2-40B4-BE49-F238E27FC236}">
                <a16:creationId xmlns:a16="http://schemas.microsoft.com/office/drawing/2014/main" id="{9765A230-5404-5455-53C7-6C2F255D6922}"/>
              </a:ext>
            </a:extLst>
          </p:cNvPr>
          <p:cNvPicPr>
            <a:picLocks noChangeAspect="1"/>
          </p:cNvPicPr>
          <p:nvPr/>
        </p:nvPicPr>
        <p:blipFill>
          <a:blip r:embed="rId8"/>
          <a:stretch>
            <a:fillRect/>
          </a:stretch>
        </p:blipFill>
        <p:spPr>
          <a:xfrm rot="5400000">
            <a:off x="1849335" y="3650568"/>
            <a:ext cx="2524190" cy="1893143"/>
          </a:xfrm>
          <a:prstGeom prst="rect">
            <a:avLst/>
          </a:prstGeom>
        </p:spPr>
      </p:pic>
    </p:spTree>
    <p:extLst>
      <p:ext uri="{BB962C8B-B14F-4D97-AF65-F5344CB8AC3E}">
        <p14:creationId xmlns:p14="http://schemas.microsoft.com/office/powerpoint/2010/main" val="26048763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CA49668-28F4-ED08-AEDC-34375D2A3D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162" y="696573"/>
            <a:ext cx="1762058" cy="23480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50B87D2-8080-D9B5-0370-D2085EB93E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3420" y="702194"/>
            <a:ext cx="1762058" cy="234808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E3597F25-8F12-4B7A-6094-4267A3B4F5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7894" y="633891"/>
            <a:ext cx="1758072" cy="23440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38BD63D9-290A-BE57-DD11-CDD54D4BE8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148" y="3135402"/>
            <a:ext cx="1758072" cy="2348083"/>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AA694183-708A-70CA-AEE3-DC416F1A6A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33420" y="3109763"/>
            <a:ext cx="1691351" cy="22589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dog with a yellow tube in its mouth&#10;&#10;Description automatically generated with low confidence">
            <a:extLst>
              <a:ext uri="{FF2B5EF4-FFF2-40B4-BE49-F238E27FC236}">
                <a16:creationId xmlns:a16="http://schemas.microsoft.com/office/drawing/2014/main" id="{CC13558B-D023-046F-B7DE-F8A0D4F67C9B}"/>
              </a:ext>
            </a:extLst>
          </p:cNvPr>
          <p:cNvPicPr>
            <a:picLocks noChangeAspect="1"/>
          </p:cNvPicPr>
          <p:nvPr/>
        </p:nvPicPr>
        <p:blipFill>
          <a:blip r:embed="rId8"/>
          <a:stretch>
            <a:fillRect/>
          </a:stretch>
        </p:blipFill>
        <p:spPr>
          <a:xfrm rot="5400000">
            <a:off x="4657271" y="3432401"/>
            <a:ext cx="2344096" cy="1758072"/>
          </a:xfrm>
          <a:prstGeom prst="rect">
            <a:avLst/>
          </a:prstGeom>
        </p:spPr>
      </p:pic>
      <p:grpSp>
        <p:nvGrpSpPr>
          <p:cNvPr id="5" name="Group 4">
            <a:extLst>
              <a:ext uri="{FF2B5EF4-FFF2-40B4-BE49-F238E27FC236}">
                <a16:creationId xmlns:a16="http://schemas.microsoft.com/office/drawing/2014/main" id="{36B9955E-EC91-5E3F-62E3-CFE22A30C0D0}"/>
              </a:ext>
            </a:extLst>
          </p:cNvPr>
          <p:cNvGrpSpPr/>
          <p:nvPr/>
        </p:nvGrpSpPr>
        <p:grpSpPr>
          <a:xfrm>
            <a:off x="0" y="6025116"/>
            <a:ext cx="9144000" cy="832884"/>
            <a:chOff x="0" y="6025116"/>
            <a:chExt cx="9144000" cy="832884"/>
          </a:xfrm>
        </p:grpSpPr>
        <p:sp>
          <p:nvSpPr>
            <p:cNvPr id="6" name="Rectangle 5">
              <a:extLst>
                <a:ext uri="{FF2B5EF4-FFF2-40B4-BE49-F238E27FC236}">
                  <a16:creationId xmlns:a16="http://schemas.microsoft.com/office/drawing/2014/main" id="{5378EC2A-C9B9-704E-B676-23632072736A}"/>
                </a:ext>
              </a:extLst>
            </p:cNvPr>
            <p:cNvSpPr/>
            <p:nvPr/>
          </p:nvSpPr>
          <p:spPr>
            <a:xfrm>
              <a:off x="0" y="6025116"/>
              <a:ext cx="9144000" cy="832884"/>
            </a:xfrm>
            <a:prstGeom prst="rect">
              <a:avLst/>
            </a:prstGeom>
            <a:solidFill>
              <a:srgbClr val="0027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D08A276-9368-EFA7-497D-90A7CAFB4D87}"/>
                </a:ext>
              </a:extLst>
            </p:cNvPr>
            <p:cNvPicPr>
              <a:picLocks noChangeAspect="1"/>
            </p:cNvPicPr>
            <p:nvPr/>
          </p:nvPicPr>
          <p:blipFill>
            <a:blip r:embed="rId9"/>
            <a:stretch>
              <a:fillRect/>
            </a:stretch>
          </p:blipFill>
          <p:spPr>
            <a:xfrm>
              <a:off x="135890" y="6206608"/>
              <a:ext cx="2654300" cy="469900"/>
            </a:xfrm>
            <a:prstGeom prst="rect">
              <a:avLst/>
            </a:prstGeom>
          </p:spPr>
        </p:pic>
      </p:grpSp>
      <p:sp>
        <p:nvSpPr>
          <p:cNvPr id="12" name="TextBox 11">
            <a:extLst>
              <a:ext uri="{FF2B5EF4-FFF2-40B4-BE49-F238E27FC236}">
                <a16:creationId xmlns:a16="http://schemas.microsoft.com/office/drawing/2014/main" id="{E389A992-9CB1-ED97-F60E-FA69C543088A}"/>
              </a:ext>
            </a:extLst>
          </p:cNvPr>
          <p:cNvSpPr txBox="1"/>
          <p:nvPr/>
        </p:nvSpPr>
        <p:spPr>
          <a:xfrm>
            <a:off x="2673082" y="101792"/>
            <a:ext cx="3797835" cy="584775"/>
          </a:xfrm>
          <a:prstGeom prst="rect">
            <a:avLst/>
          </a:prstGeom>
          <a:noFill/>
        </p:spPr>
        <p:txBody>
          <a:bodyPr wrap="none" rtlCol="0">
            <a:spAutoFit/>
          </a:bodyPr>
          <a:lstStyle/>
          <a:p>
            <a:r>
              <a:rPr lang="en-US" sz="3200" dirty="0">
                <a:latin typeface="Avenir Book" panose="02000503020000020003" pitchFamily="2" charset="0"/>
              </a:rPr>
              <a:t>Acknowledgements</a:t>
            </a:r>
          </a:p>
        </p:txBody>
      </p:sp>
      <p:sp>
        <p:nvSpPr>
          <p:cNvPr id="13" name="TextBox 12">
            <a:extLst>
              <a:ext uri="{FF2B5EF4-FFF2-40B4-BE49-F238E27FC236}">
                <a16:creationId xmlns:a16="http://schemas.microsoft.com/office/drawing/2014/main" id="{8140C438-A858-1B6B-58FC-43ABA5B55E44}"/>
              </a:ext>
            </a:extLst>
          </p:cNvPr>
          <p:cNvSpPr txBox="1"/>
          <p:nvPr/>
        </p:nvSpPr>
        <p:spPr>
          <a:xfrm>
            <a:off x="0" y="5483485"/>
            <a:ext cx="8931804" cy="523220"/>
          </a:xfrm>
          <a:prstGeom prst="rect">
            <a:avLst/>
          </a:prstGeom>
          <a:noFill/>
        </p:spPr>
        <p:txBody>
          <a:bodyPr wrap="none" rtlCol="0">
            <a:spAutoFit/>
          </a:bodyPr>
          <a:lstStyle/>
          <a:p>
            <a:r>
              <a:rPr lang="en-US" sz="1400" b="1" dirty="0">
                <a:latin typeface="Avenir Book" panose="02000503020000020003" pitchFamily="2" charset="0"/>
              </a:rPr>
              <a:t>Lira, Cade, Deacon, Andie, Hudson, Vesper, Luke, Mac</a:t>
            </a:r>
          </a:p>
          <a:p>
            <a:r>
              <a:rPr lang="en-US" sz="1400" b="1" dirty="0">
                <a:latin typeface="Avenir Book" panose="02000503020000020003" pitchFamily="2" charset="0"/>
              </a:rPr>
              <a:t>Dr Li, Dr. Stern, Dyne </a:t>
            </a:r>
            <a:r>
              <a:rPr lang="en-US" sz="1400" b="1" dirty="0" err="1">
                <a:latin typeface="Avenir Book" panose="02000503020000020003" pitchFamily="2" charset="0"/>
              </a:rPr>
              <a:t>Hansing</a:t>
            </a:r>
            <a:r>
              <a:rPr lang="en-US" sz="1400" b="1" dirty="0">
                <a:latin typeface="Avenir Book" panose="02000503020000020003" pitchFamily="2" charset="0"/>
              </a:rPr>
              <a:t>, Eric Stubbs, Dr. Elise </a:t>
            </a:r>
            <a:r>
              <a:rPr lang="en-US" sz="1400" b="1" dirty="0" err="1">
                <a:latin typeface="Avenir Book" panose="02000503020000020003" pitchFamily="2" charset="0"/>
              </a:rPr>
              <a:t>Lenske</a:t>
            </a:r>
            <a:r>
              <a:rPr lang="en-US" sz="1400" b="1" dirty="0">
                <a:latin typeface="Avenir Book" panose="02000503020000020003" pitchFamily="2" charset="0"/>
              </a:rPr>
              <a:t>, Dr. Kristina Millar, Emily Bingham, Stephanie Han</a:t>
            </a:r>
          </a:p>
        </p:txBody>
      </p:sp>
      <p:pic>
        <p:nvPicPr>
          <p:cNvPr id="3" name="Picture 2" descr="A picture containing dog, indoor&#10;&#10;Description automatically generated">
            <a:extLst>
              <a:ext uri="{FF2B5EF4-FFF2-40B4-BE49-F238E27FC236}">
                <a16:creationId xmlns:a16="http://schemas.microsoft.com/office/drawing/2014/main" id="{4834773B-AB9B-B910-E90A-045ACEC2D577}"/>
              </a:ext>
            </a:extLst>
          </p:cNvPr>
          <p:cNvPicPr>
            <a:picLocks noChangeAspect="1"/>
          </p:cNvPicPr>
          <p:nvPr/>
        </p:nvPicPr>
        <p:blipFill>
          <a:blip r:embed="rId10"/>
          <a:stretch>
            <a:fillRect/>
          </a:stretch>
        </p:blipFill>
        <p:spPr>
          <a:xfrm rot="5400000">
            <a:off x="4613410" y="1015420"/>
            <a:ext cx="2344096" cy="1758072"/>
          </a:xfrm>
          <a:prstGeom prst="rect">
            <a:avLst/>
          </a:prstGeom>
        </p:spPr>
      </p:pic>
      <p:pic>
        <p:nvPicPr>
          <p:cNvPr id="10" name="Picture 9" descr="A dog lying on a couch&#10;&#10;Description automatically generated with medium confidence">
            <a:extLst>
              <a:ext uri="{FF2B5EF4-FFF2-40B4-BE49-F238E27FC236}">
                <a16:creationId xmlns:a16="http://schemas.microsoft.com/office/drawing/2014/main" id="{8A62E81E-FB66-C0C0-078D-E9D88BD7038F}"/>
              </a:ext>
            </a:extLst>
          </p:cNvPr>
          <p:cNvPicPr>
            <a:picLocks noChangeAspect="1"/>
          </p:cNvPicPr>
          <p:nvPr/>
        </p:nvPicPr>
        <p:blipFill>
          <a:blip r:embed="rId11"/>
          <a:stretch>
            <a:fillRect/>
          </a:stretch>
        </p:blipFill>
        <p:spPr>
          <a:xfrm>
            <a:off x="7338645" y="3049669"/>
            <a:ext cx="1477321" cy="2626349"/>
          </a:xfrm>
          <a:prstGeom prst="rect">
            <a:avLst/>
          </a:prstGeom>
        </p:spPr>
      </p:pic>
    </p:spTree>
    <p:extLst>
      <p:ext uri="{BB962C8B-B14F-4D97-AF65-F5344CB8AC3E}">
        <p14:creationId xmlns:p14="http://schemas.microsoft.com/office/powerpoint/2010/main" val="252523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25"/>
          <p:cNvSpPr txBox="1">
            <a:spLocks noGrp="1"/>
          </p:cNvSpPr>
          <p:nvPr>
            <p:ph type="body" idx="1"/>
          </p:nvPr>
        </p:nvSpPr>
        <p:spPr>
          <a:xfrm>
            <a:off x="238147" y="4116508"/>
            <a:ext cx="8648205" cy="1822898"/>
          </a:xfrm>
          <a:prstGeom prst="rect">
            <a:avLst/>
          </a:prstGeom>
          <a:noFill/>
          <a:ln>
            <a:noFill/>
          </a:ln>
        </p:spPr>
        <p:txBody>
          <a:bodyPr spcFirstLastPara="1" vert="horz" wrap="square" lIns="68569" tIns="34275" rIns="68569" bIns="34275" rtlCol="0" anchor="t" anchorCtr="0">
            <a:noAutofit/>
          </a:bodyPr>
          <a:lstStyle/>
          <a:p>
            <a:pPr marL="214313" indent="-214313" algn="l">
              <a:buFont typeface="Wingdings" pitchFamily="2" charset="2"/>
              <a:buChar char="§"/>
            </a:pPr>
            <a:r>
              <a:rPr lang="en-US" sz="2000" dirty="0">
                <a:solidFill>
                  <a:schemeClr val="tx1"/>
                </a:solidFill>
                <a:latin typeface="Avenir Book" panose="02000503020000020003" pitchFamily="2" charset="0"/>
              </a:rPr>
              <a:t>Encountered frequently</a:t>
            </a:r>
          </a:p>
          <a:p>
            <a:pPr marL="557213" lvl="1" indent="-214313">
              <a:buFont typeface="Wingdings" pitchFamily="2" charset="2"/>
              <a:buChar char="§"/>
            </a:pPr>
            <a:r>
              <a:rPr lang="en-US" sz="2000" dirty="0">
                <a:solidFill>
                  <a:schemeClr val="tx1"/>
                </a:solidFill>
                <a:latin typeface="Avenir Book" panose="02000503020000020003" pitchFamily="2" charset="0"/>
              </a:rPr>
              <a:t>Estimated ~5,300 cancer diagnoses/100,000 dogs (in the US)</a:t>
            </a:r>
          </a:p>
          <a:p>
            <a:pPr marL="557213" lvl="1" indent="-214313">
              <a:buFont typeface="Wingdings" pitchFamily="2" charset="2"/>
              <a:buChar char="§"/>
            </a:pPr>
            <a:r>
              <a:rPr lang="en-US" sz="2000" i="1" dirty="0">
                <a:solidFill>
                  <a:schemeClr val="tx1"/>
                </a:solidFill>
                <a:latin typeface="Avenir Book" panose="02000503020000020003" pitchFamily="2" charset="0"/>
              </a:rPr>
              <a:t>10x</a:t>
            </a:r>
            <a:r>
              <a:rPr lang="en-US" sz="2000" dirty="0">
                <a:solidFill>
                  <a:schemeClr val="tx1"/>
                </a:solidFill>
                <a:latin typeface="Avenir Book" panose="02000503020000020003" pitchFamily="2" charset="0"/>
              </a:rPr>
              <a:t> the incidence seen in people</a:t>
            </a:r>
          </a:p>
          <a:p>
            <a:pPr marL="900113" lvl="2" indent="-214313">
              <a:buFont typeface="Wingdings" pitchFamily="2" charset="2"/>
              <a:buChar char="§"/>
            </a:pPr>
            <a:r>
              <a:rPr lang="en-US" sz="2000" dirty="0">
                <a:solidFill>
                  <a:schemeClr val="tx1"/>
                </a:solidFill>
                <a:latin typeface="Avenir Book" panose="02000503020000020003" pitchFamily="2" charset="0"/>
              </a:rPr>
              <a:t>Get many of the </a:t>
            </a:r>
            <a:r>
              <a:rPr lang="en-US" sz="2000" i="1" dirty="0">
                <a:solidFill>
                  <a:schemeClr val="tx1"/>
                </a:solidFill>
                <a:latin typeface="Avenir Book" panose="02000503020000020003" pitchFamily="2" charset="0"/>
              </a:rPr>
              <a:t>same tumors </a:t>
            </a:r>
            <a:r>
              <a:rPr lang="en-US" sz="2000" dirty="0">
                <a:solidFill>
                  <a:schemeClr val="tx1"/>
                </a:solidFill>
                <a:latin typeface="Avenir Book" panose="02000503020000020003" pitchFamily="2" charset="0"/>
              </a:rPr>
              <a:t>seen in people &amp; </a:t>
            </a:r>
            <a:r>
              <a:rPr lang="en-US" sz="2000" i="1" dirty="0">
                <a:solidFill>
                  <a:schemeClr val="tx1"/>
                </a:solidFill>
                <a:latin typeface="Avenir Book" panose="02000503020000020003" pitchFamily="2" charset="0"/>
              </a:rPr>
              <a:t>same environmental exposure</a:t>
            </a:r>
          </a:p>
          <a:p>
            <a:pPr marL="900113" lvl="2" indent="-214313">
              <a:buFont typeface="Wingdings" pitchFamily="2" charset="2"/>
              <a:buChar char="§"/>
            </a:pPr>
            <a:endParaRPr lang="en-US" sz="2000" i="1" dirty="0">
              <a:solidFill>
                <a:schemeClr val="tx1"/>
              </a:solidFill>
              <a:latin typeface="Avenir Book" panose="02000503020000020003" pitchFamily="2" charset="0"/>
            </a:endParaRPr>
          </a:p>
        </p:txBody>
      </p:sp>
      <p:grpSp>
        <p:nvGrpSpPr>
          <p:cNvPr id="7" name="Group 6">
            <a:extLst>
              <a:ext uri="{FF2B5EF4-FFF2-40B4-BE49-F238E27FC236}">
                <a16:creationId xmlns:a16="http://schemas.microsoft.com/office/drawing/2014/main" id="{B30E6C78-2E6F-275F-9793-772322339A66}"/>
              </a:ext>
            </a:extLst>
          </p:cNvPr>
          <p:cNvGrpSpPr/>
          <p:nvPr/>
        </p:nvGrpSpPr>
        <p:grpSpPr>
          <a:xfrm>
            <a:off x="0" y="6025116"/>
            <a:ext cx="9144000" cy="832884"/>
            <a:chOff x="0" y="6025116"/>
            <a:chExt cx="9144000" cy="832884"/>
          </a:xfrm>
        </p:grpSpPr>
        <p:sp>
          <p:nvSpPr>
            <p:cNvPr id="8" name="Rectangle 7">
              <a:extLst>
                <a:ext uri="{FF2B5EF4-FFF2-40B4-BE49-F238E27FC236}">
                  <a16:creationId xmlns:a16="http://schemas.microsoft.com/office/drawing/2014/main" id="{5913908C-4C5F-0E05-D792-43E7F1B5E124}"/>
                </a:ext>
              </a:extLst>
            </p:cNvPr>
            <p:cNvSpPr/>
            <p:nvPr/>
          </p:nvSpPr>
          <p:spPr>
            <a:xfrm>
              <a:off x="0" y="6025116"/>
              <a:ext cx="9144000" cy="832884"/>
            </a:xfrm>
            <a:prstGeom prst="rect">
              <a:avLst/>
            </a:prstGeom>
            <a:solidFill>
              <a:srgbClr val="0027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03D309E-A604-7744-17C7-74BF1DBF7819}"/>
                </a:ext>
              </a:extLst>
            </p:cNvPr>
            <p:cNvPicPr>
              <a:picLocks noChangeAspect="1"/>
            </p:cNvPicPr>
            <p:nvPr/>
          </p:nvPicPr>
          <p:blipFill>
            <a:blip r:embed="rId3"/>
            <a:stretch>
              <a:fillRect/>
            </a:stretch>
          </p:blipFill>
          <p:spPr>
            <a:xfrm>
              <a:off x="135890" y="6206608"/>
              <a:ext cx="2654300" cy="469900"/>
            </a:xfrm>
            <a:prstGeom prst="rect">
              <a:avLst/>
            </a:prstGeom>
          </p:spPr>
        </p:pic>
      </p:grpSp>
      <p:grpSp>
        <p:nvGrpSpPr>
          <p:cNvPr id="10" name="Group 9">
            <a:extLst>
              <a:ext uri="{FF2B5EF4-FFF2-40B4-BE49-F238E27FC236}">
                <a16:creationId xmlns:a16="http://schemas.microsoft.com/office/drawing/2014/main" id="{95394B56-330D-DAAF-8E5B-EEC0682ECA70}"/>
              </a:ext>
            </a:extLst>
          </p:cNvPr>
          <p:cNvGrpSpPr/>
          <p:nvPr/>
        </p:nvGrpSpPr>
        <p:grpSpPr>
          <a:xfrm>
            <a:off x="0" y="883136"/>
            <a:ext cx="9144000" cy="507831"/>
            <a:chOff x="-12451" y="1704716"/>
            <a:chExt cx="9144000" cy="507831"/>
          </a:xfrm>
        </p:grpSpPr>
        <p:sp>
          <p:nvSpPr>
            <p:cNvPr id="11" name="Rectangle 10">
              <a:extLst>
                <a:ext uri="{FF2B5EF4-FFF2-40B4-BE49-F238E27FC236}">
                  <a16:creationId xmlns:a16="http://schemas.microsoft.com/office/drawing/2014/main" id="{DF4441E5-A3A0-D547-A67C-2A422118CFFC}"/>
                </a:ext>
              </a:extLst>
            </p:cNvPr>
            <p:cNvSpPr/>
            <p:nvPr/>
          </p:nvSpPr>
          <p:spPr>
            <a:xfrm>
              <a:off x="-12451" y="1740174"/>
              <a:ext cx="9144000" cy="446572"/>
            </a:xfrm>
            <a:prstGeom prst="rect">
              <a:avLst/>
            </a:prstGeom>
            <a:solidFill>
              <a:srgbClr val="0027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2EBD692-D795-A730-EA82-E08048E7FC14}"/>
                </a:ext>
              </a:extLst>
            </p:cNvPr>
            <p:cNvSpPr txBox="1"/>
            <p:nvPr/>
          </p:nvSpPr>
          <p:spPr>
            <a:xfrm>
              <a:off x="190330" y="1704716"/>
              <a:ext cx="8683571" cy="507831"/>
            </a:xfrm>
            <a:prstGeom prst="rect">
              <a:avLst/>
            </a:prstGeom>
            <a:noFill/>
          </p:spPr>
          <p:txBody>
            <a:bodyPr wrap="square" rtlCol="0">
              <a:spAutoFit/>
            </a:bodyPr>
            <a:lstStyle/>
            <a:p>
              <a:r>
                <a:rPr lang="en-US" sz="2700" dirty="0">
                  <a:solidFill>
                    <a:srgbClr val="DBAA01"/>
                  </a:solidFill>
                  <a:latin typeface="Calibri" panose="020F0502020204030204" pitchFamily="34" charset="0"/>
                  <a:cs typeface="Calibri" panose="020F0502020204030204" pitchFamily="34" charset="0"/>
                </a:rPr>
                <a:t>Introduction</a:t>
              </a:r>
              <a:r>
                <a:rPr lang="en-US" sz="2700" dirty="0">
                  <a:solidFill>
                    <a:schemeClr val="bg1">
                      <a:lumMod val="95000"/>
                    </a:schemeClr>
                  </a:solidFill>
                  <a:latin typeface="Calibri" panose="020F0502020204030204" pitchFamily="34" charset="0"/>
                  <a:cs typeface="Calibri" panose="020F0502020204030204" pitchFamily="34" charset="0"/>
                </a:rPr>
                <a:t>     Methods     Results     Discussion     Conclusion</a:t>
              </a:r>
            </a:p>
          </p:txBody>
        </p:sp>
      </p:grpSp>
      <p:sp>
        <p:nvSpPr>
          <p:cNvPr id="13" name="TextBox 12">
            <a:extLst>
              <a:ext uri="{FF2B5EF4-FFF2-40B4-BE49-F238E27FC236}">
                <a16:creationId xmlns:a16="http://schemas.microsoft.com/office/drawing/2014/main" id="{628C683B-0972-5406-3C0D-BD10FB0D7630}"/>
              </a:ext>
            </a:extLst>
          </p:cNvPr>
          <p:cNvSpPr txBox="1"/>
          <p:nvPr/>
        </p:nvSpPr>
        <p:spPr>
          <a:xfrm>
            <a:off x="1765954" y="206953"/>
            <a:ext cx="5612091" cy="584775"/>
          </a:xfrm>
          <a:prstGeom prst="rect">
            <a:avLst/>
          </a:prstGeom>
          <a:noFill/>
        </p:spPr>
        <p:txBody>
          <a:bodyPr wrap="square" rtlCol="0">
            <a:spAutoFit/>
          </a:bodyPr>
          <a:lstStyle/>
          <a:p>
            <a:r>
              <a:rPr lang="en-US" sz="3200" dirty="0">
                <a:latin typeface="Avenir Book" panose="02000503020000020003" pitchFamily="2" charset="0"/>
              </a:rPr>
              <a:t>Cancer in Veterinary Medicine</a:t>
            </a:r>
          </a:p>
        </p:txBody>
      </p:sp>
      <p:pic>
        <p:nvPicPr>
          <p:cNvPr id="17" name="Picture 16" descr="A dog with its mouth open&#10;&#10;Description automatically generated with medium confidence">
            <a:extLst>
              <a:ext uri="{FF2B5EF4-FFF2-40B4-BE49-F238E27FC236}">
                <a16:creationId xmlns:a16="http://schemas.microsoft.com/office/drawing/2014/main" id="{DA1DD80E-3641-B513-E6D5-84E082D59738}"/>
              </a:ext>
            </a:extLst>
          </p:cNvPr>
          <p:cNvPicPr>
            <a:picLocks noChangeAspect="1"/>
          </p:cNvPicPr>
          <p:nvPr/>
        </p:nvPicPr>
        <p:blipFill>
          <a:blip r:embed="rId4"/>
          <a:stretch>
            <a:fillRect/>
          </a:stretch>
        </p:blipFill>
        <p:spPr>
          <a:xfrm>
            <a:off x="3623425" y="1903520"/>
            <a:ext cx="2403475" cy="1829193"/>
          </a:xfrm>
          <a:prstGeom prst="rect">
            <a:avLst/>
          </a:prstGeom>
        </p:spPr>
      </p:pic>
      <p:pic>
        <p:nvPicPr>
          <p:cNvPr id="19" name="Picture 18" descr="A picture containing dog, sitting, brown, indoor&#10;&#10;Description automatically generated">
            <a:extLst>
              <a:ext uri="{FF2B5EF4-FFF2-40B4-BE49-F238E27FC236}">
                <a16:creationId xmlns:a16="http://schemas.microsoft.com/office/drawing/2014/main" id="{934004E6-8ECF-9E79-5346-A64E853389AD}"/>
              </a:ext>
            </a:extLst>
          </p:cNvPr>
          <p:cNvPicPr>
            <a:picLocks noChangeAspect="1"/>
          </p:cNvPicPr>
          <p:nvPr/>
        </p:nvPicPr>
        <p:blipFill>
          <a:blip r:embed="rId5"/>
          <a:stretch>
            <a:fillRect/>
          </a:stretch>
        </p:blipFill>
        <p:spPr>
          <a:xfrm>
            <a:off x="6386594" y="1903601"/>
            <a:ext cx="2757406" cy="1831975"/>
          </a:xfrm>
          <a:prstGeom prst="rect">
            <a:avLst/>
          </a:prstGeom>
        </p:spPr>
      </p:pic>
      <p:pic>
        <p:nvPicPr>
          <p:cNvPr id="21" name="Picture 20" descr="A dog lying on the ground&#10;&#10;Description automatically generated with medium confidence">
            <a:extLst>
              <a:ext uri="{FF2B5EF4-FFF2-40B4-BE49-F238E27FC236}">
                <a16:creationId xmlns:a16="http://schemas.microsoft.com/office/drawing/2014/main" id="{44116902-BBDF-4DB4-C899-5AB4168D5330}"/>
              </a:ext>
            </a:extLst>
          </p:cNvPr>
          <p:cNvPicPr>
            <a:picLocks noChangeAspect="1"/>
          </p:cNvPicPr>
          <p:nvPr/>
        </p:nvPicPr>
        <p:blipFill>
          <a:blip r:embed="rId6"/>
          <a:stretch>
            <a:fillRect/>
          </a:stretch>
        </p:blipFill>
        <p:spPr>
          <a:xfrm>
            <a:off x="135890" y="1903520"/>
            <a:ext cx="3127841" cy="18291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grpSp>
        <p:nvGrpSpPr>
          <p:cNvPr id="4" name="Group 3">
            <a:extLst>
              <a:ext uri="{FF2B5EF4-FFF2-40B4-BE49-F238E27FC236}">
                <a16:creationId xmlns:a16="http://schemas.microsoft.com/office/drawing/2014/main" id="{BFE13F79-5DB9-B5B8-5DDA-9D1EED594B4F}"/>
              </a:ext>
            </a:extLst>
          </p:cNvPr>
          <p:cNvGrpSpPr/>
          <p:nvPr/>
        </p:nvGrpSpPr>
        <p:grpSpPr>
          <a:xfrm>
            <a:off x="0" y="6025116"/>
            <a:ext cx="9144000" cy="832884"/>
            <a:chOff x="0" y="6025116"/>
            <a:chExt cx="9144000" cy="832884"/>
          </a:xfrm>
        </p:grpSpPr>
        <p:sp>
          <p:nvSpPr>
            <p:cNvPr id="5" name="Rectangle 4">
              <a:extLst>
                <a:ext uri="{FF2B5EF4-FFF2-40B4-BE49-F238E27FC236}">
                  <a16:creationId xmlns:a16="http://schemas.microsoft.com/office/drawing/2014/main" id="{D404A209-7C29-E662-A191-BB988E89F060}"/>
                </a:ext>
              </a:extLst>
            </p:cNvPr>
            <p:cNvSpPr/>
            <p:nvPr/>
          </p:nvSpPr>
          <p:spPr>
            <a:xfrm>
              <a:off x="0" y="6025116"/>
              <a:ext cx="9144000" cy="832884"/>
            </a:xfrm>
            <a:prstGeom prst="rect">
              <a:avLst/>
            </a:prstGeom>
            <a:solidFill>
              <a:srgbClr val="0027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FE9C945-DE32-F980-5DF9-2DF498D23CFB}"/>
                </a:ext>
              </a:extLst>
            </p:cNvPr>
            <p:cNvPicPr>
              <a:picLocks noChangeAspect="1"/>
            </p:cNvPicPr>
            <p:nvPr/>
          </p:nvPicPr>
          <p:blipFill>
            <a:blip r:embed="rId3"/>
            <a:stretch>
              <a:fillRect/>
            </a:stretch>
          </p:blipFill>
          <p:spPr>
            <a:xfrm>
              <a:off x="135890" y="6206608"/>
              <a:ext cx="2654300" cy="469900"/>
            </a:xfrm>
            <a:prstGeom prst="rect">
              <a:avLst/>
            </a:prstGeom>
          </p:spPr>
        </p:pic>
      </p:grpSp>
      <p:grpSp>
        <p:nvGrpSpPr>
          <p:cNvPr id="9" name="Group 8">
            <a:extLst>
              <a:ext uri="{FF2B5EF4-FFF2-40B4-BE49-F238E27FC236}">
                <a16:creationId xmlns:a16="http://schemas.microsoft.com/office/drawing/2014/main" id="{87596CD7-F345-D9DE-2E73-2D56BA0820DF}"/>
              </a:ext>
            </a:extLst>
          </p:cNvPr>
          <p:cNvGrpSpPr/>
          <p:nvPr/>
        </p:nvGrpSpPr>
        <p:grpSpPr>
          <a:xfrm>
            <a:off x="0" y="903615"/>
            <a:ext cx="9144000" cy="507831"/>
            <a:chOff x="-12451" y="1704716"/>
            <a:chExt cx="9144000" cy="507831"/>
          </a:xfrm>
        </p:grpSpPr>
        <p:sp>
          <p:nvSpPr>
            <p:cNvPr id="10" name="Rectangle 9">
              <a:extLst>
                <a:ext uri="{FF2B5EF4-FFF2-40B4-BE49-F238E27FC236}">
                  <a16:creationId xmlns:a16="http://schemas.microsoft.com/office/drawing/2014/main" id="{6410D1F1-F3EA-1484-2A41-4B192A585DFE}"/>
                </a:ext>
              </a:extLst>
            </p:cNvPr>
            <p:cNvSpPr/>
            <p:nvPr/>
          </p:nvSpPr>
          <p:spPr>
            <a:xfrm>
              <a:off x="-12451" y="1740174"/>
              <a:ext cx="9144000" cy="446572"/>
            </a:xfrm>
            <a:prstGeom prst="rect">
              <a:avLst/>
            </a:prstGeom>
            <a:solidFill>
              <a:srgbClr val="0027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3B8C871-6635-048C-8E61-441F2C5C26B2}"/>
                </a:ext>
              </a:extLst>
            </p:cNvPr>
            <p:cNvSpPr txBox="1"/>
            <p:nvPr/>
          </p:nvSpPr>
          <p:spPr>
            <a:xfrm>
              <a:off x="190330" y="1704716"/>
              <a:ext cx="8683571" cy="507831"/>
            </a:xfrm>
            <a:prstGeom prst="rect">
              <a:avLst/>
            </a:prstGeom>
            <a:noFill/>
          </p:spPr>
          <p:txBody>
            <a:bodyPr wrap="square" rtlCol="0">
              <a:spAutoFit/>
            </a:bodyPr>
            <a:lstStyle/>
            <a:p>
              <a:r>
                <a:rPr lang="en-US" sz="2700">
                  <a:solidFill>
                    <a:srgbClr val="DBAA01"/>
                  </a:solidFill>
                  <a:latin typeface="Calibri" panose="020F0502020204030204" pitchFamily="34" charset="0"/>
                  <a:cs typeface="Calibri" panose="020F0502020204030204" pitchFamily="34" charset="0"/>
                </a:rPr>
                <a:t>Introduction</a:t>
              </a:r>
              <a:r>
                <a:rPr lang="en-US" sz="2700">
                  <a:solidFill>
                    <a:schemeClr val="bg1">
                      <a:lumMod val="95000"/>
                    </a:schemeClr>
                  </a:solidFill>
                  <a:latin typeface="Calibri" panose="020F0502020204030204" pitchFamily="34" charset="0"/>
                  <a:cs typeface="Calibri" panose="020F0502020204030204" pitchFamily="34" charset="0"/>
                </a:rPr>
                <a:t>     Methods     Results     Discussion     Conclusion</a:t>
              </a:r>
            </a:p>
          </p:txBody>
        </p:sp>
      </p:grpSp>
      <p:sp>
        <p:nvSpPr>
          <p:cNvPr id="7" name="TextBox 6">
            <a:extLst>
              <a:ext uri="{FF2B5EF4-FFF2-40B4-BE49-F238E27FC236}">
                <a16:creationId xmlns:a16="http://schemas.microsoft.com/office/drawing/2014/main" id="{16726763-156E-9E3C-F98D-CF56E2A364C5}"/>
              </a:ext>
            </a:extLst>
          </p:cNvPr>
          <p:cNvSpPr txBox="1"/>
          <p:nvPr/>
        </p:nvSpPr>
        <p:spPr>
          <a:xfrm>
            <a:off x="2069231" y="202563"/>
            <a:ext cx="5005537" cy="584775"/>
          </a:xfrm>
          <a:prstGeom prst="rect">
            <a:avLst/>
          </a:prstGeom>
          <a:noFill/>
        </p:spPr>
        <p:txBody>
          <a:bodyPr wrap="none" rtlCol="0">
            <a:spAutoFit/>
          </a:bodyPr>
          <a:lstStyle/>
          <a:p>
            <a:r>
              <a:rPr lang="en-US" sz="3200" dirty="0">
                <a:latin typeface="Avenir Book" panose="02000503020000020003" pitchFamily="2" charset="0"/>
              </a:rPr>
              <a:t>Systemic Effects of Cancer</a:t>
            </a:r>
          </a:p>
        </p:txBody>
      </p:sp>
      <p:sp>
        <p:nvSpPr>
          <p:cNvPr id="19" name="TextBox 18">
            <a:extLst>
              <a:ext uri="{FF2B5EF4-FFF2-40B4-BE49-F238E27FC236}">
                <a16:creationId xmlns:a16="http://schemas.microsoft.com/office/drawing/2014/main" id="{F0A34C4B-BC82-B9BC-2BE1-9261BA7CDAEB}"/>
              </a:ext>
            </a:extLst>
          </p:cNvPr>
          <p:cNvSpPr txBox="1"/>
          <p:nvPr/>
        </p:nvSpPr>
        <p:spPr>
          <a:xfrm>
            <a:off x="0" y="5600442"/>
            <a:ext cx="6092168" cy="707886"/>
          </a:xfrm>
          <a:prstGeom prst="rect">
            <a:avLst/>
          </a:prstGeom>
          <a:noFill/>
        </p:spPr>
        <p:txBody>
          <a:bodyPr wrap="square" rtlCol="0">
            <a:spAutoFit/>
          </a:bodyPr>
          <a:lstStyle/>
          <a:p>
            <a:r>
              <a:rPr lang="en-US" sz="2000">
                <a:latin typeface="Avenir Book" panose="02000503020000020003" pitchFamily="2" charset="0"/>
                <a:cs typeface="Calibri" panose="020F0502020204030204" pitchFamily="34" charset="0"/>
              </a:rPr>
              <a:t>Cancer can alter </a:t>
            </a:r>
            <a:r>
              <a:rPr lang="en-US" sz="2000" i="1">
                <a:latin typeface="Avenir Book" panose="02000503020000020003" pitchFamily="2" charset="0"/>
                <a:cs typeface="Calibri" panose="020F0502020204030204" pitchFamily="34" charset="0"/>
              </a:rPr>
              <a:t>coagulation</a:t>
            </a:r>
            <a:r>
              <a:rPr lang="en-US" sz="2000">
                <a:latin typeface="Avenir Book" panose="02000503020000020003" pitchFamily="2" charset="0"/>
                <a:cs typeface="Calibri" panose="020F0502020204030204" pitchFamily="34" charset="0"/>
              </a:rPr>
              <a:t> and </a:t>
            </a:r>
            <a:r>
              <a:rPr lang="en-US" sz="2000" i="1">
                <a:latin typeface="Avenir Book" panose="02000503020000020003" pitchFamily="2" charset="0"/>
                <a:cs typeface="Calibri" panose="020F0502020204030204" pitchFamily="34" charset="0"/>
              </a:rPr>
              <a:t>inflammation</a:t>
            </a:r>
            <a:endParaRPr lang="en-US" sz="2000">
              <a:latin typeface="Avenir Book" panose="02000503020000020003" pitchFamily="2" charset="0"/>
              <a:cs typeface="Calibri" panose="020F0502020204030204" pitchFamily="34" charset="0"/>
            </a:endParaRPr>
          </a:p>
          <a:p>
            <a:endParaRPr lang="en-US" sz="2000"/>
          </a:p>
        </p:txBody>
      </p:sp>
      <p:pic>
        <p:nvPicPr>
          <p:cNvPr id="3" name="Picture 2" descr="Diagram, schematic&#10;&#10;Description automatically generated">
            <a:extLst>
              <a:ext uri="{FF2B5EF4-FFF2-40B4-BE49-F238E27FC236}">
                <a16:creationId xmlns:a16="http://schemas.microsoft.com/office/drawing/2014/main" id="{F21EE841-271E-2B70-5765-8FF9182C8E32}"/>
              </a:ext>
            </a:extLst>
          </p:cNvPr>
          <p:cNvPicPr>
            <a:picLocks noChangeAspect="1"/>
          </p:cNvPicPr>
          <p:nvPr/>
        </p:nvPicPr>
        <p:blipFill rotWithShape="1">
          <a:blip r:embed="rId4"/>
          <a:srcRect t="28018" b="27918"/>
          <a:stretch/>
        </p:blipFill>
        <p:spPr>
          <a:xfrm>
            <a:off x="0" y="1870514"/>
            <a:ext cx="9144000" cy="2820474"/>
          </a:xfrm>
          <a:prstGeom prst="rect">
            <a:avLst/>
          </a:prstGeom>
        </p:spPr>
      </p:pic>
    </p:spTree>
    <p:extLst>
      <p:ext uri="{BB962C8B-B14F-4D97-AF65-F5344CB8AC3E}">
        <p14:creationId xmlns:p14="http://schemas.microsoft.com/office/powerpoint/2010/main" val="2355189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25"/>
          <p:cNvSpPr txBox="1">
            <a:spLocks noGrp="1"/>
          </p:cNvSpPr>
          <p:nvPr>
            <p:ph type="body" idx="1"/>
          </p:nvPr>
        </p:nvSpPr>
        <p:spPr>
          <a:xfrm>
            <a:off x="699186" y="1442720"/>
            <a:ext cx="6931897" cy="832885"/>
          </a:xfrm>
          <a:prstGeom prst="rect">
            <a:avLst/>
          </a:prstGeom>
          <a:noFill/>
          <a:ln>
            <a:noFill/>
          </a:ln>
        </p:spPr>
        <p:txBody>
          <a:bodyPr spcFirstLastPara="1" vert="horz" wrap="square" lIns="68569" tIns="34275" rIns="68569" bIns="34275" rtlCol="0" anchor="t" anchorCtr="0">
            <a:noAutofit/>
          </a:bodyPr>
          <a:lstStyle/>
          <a:p>
            <a:pPr marL="214313" indent="-214313" algn="l">
              <a:buFont typeface="Wingdings" pitchFamily="2" charset="2"/>
              <a:buChar char="§"/>
            </a:pPr>
            <a:r>
              <a:rPr lang="en-US" sz="1800"/>
              <a:t>An important component of innate immunity</a:t>
            </a:r>
          </a:p>
          <a:p>
            <a:pPr marL="0" indent="0" algn="l"/>
            <a:endParaRPr lang="en-US" sz="1800"/>
          </a:p>
          <a:p>
            <a:pPr marL="942975" lvl="2" indent="-257175">
              <a:buFont typeface="Wingdings" pitchFamily="2" charset="2"/>
              <a:buChar char="Ø"/>
            </a:pPr>
            <a:endParaRPr lang="en-US"/>
          </a:p>
        </p:txBody>
      </p:sp>
      <p:grpSp>
        <p:nvGrpSpPr>
          <p:cNvPr id="3" name="Group 2">
            <a:extLst>
              <a:ext uri="{FF2B5EF4-FFF2-40B4-BE49-F238E27FC236}">
                <a16:creationId xmlns:a16="http://schemas.microsoft.com/office/drawing/2014/main" id="{1B1F3688-10F8-3899-3A96-C086BDF57903}"/>
              </a:ext>
            </a:extLst>
          </p:cNvPr>
          <p:cNvGrpSpPr/>
          <p:nvPr/>
        </p:nvGrpSpPr>
        <p:grpSpPr>
          <a:xfrm>
            <a:off x="0" y="6025116"/>
            <a:ext cx="9144000" cy="832884"/>
            <a:chOff x="0" y="6025116"/>
            <a:chExt cx="9144000" cy="832884"/>
          </a:xfrm>
        </p:grpSpPr>
        <p:sp>
          <p:nvSpPr>
            <p:cNvPr id="7" name="Rectangle 6">
              <a:extLst>
                <a:ext uri="{FF2B5EF4-FFF2-40B4-BE49-F238E27FC236}">
                  <a16:creationId xmlns:a16="http://schemas.microsoft.com/office/drawing/2014/main" id="{F45D8424-0536-7619-7811-671193C009F2}"/>
                </a:ext>
              </a:extLst>
            </p:cNvPr>
            <p:cNvSpPr/>
            <p:nvPr/>
          </p:nvSpPr>
          <p:spPr>
            <a:xfrm>
              <a:off x="0" y="6025116"/>
              <a:ext cx="9144000" cy="832884"/>
            </a:xfrm>
            <a:prstGeom prst="rect">
              <a:avLst/>
            </a:prstGeom>
            <a:solidFill>
              <a:srgbClr val="0027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DAE05149-CFBC-FCDA-6A6C-38896CAF4438}"/>
                </a:ext>
              </a:extLst>
            </p:cNvPr>
            <p:cNvPicPr>
              <a:picLocks noChangeAspect="1"/>
            </p:cNvPicPr>
            <p:nvPr/>
          </p:nvPicPr>
          <p:blipFill>
            <a:blip r:embed="rId3"/>
            <a:stretch>
              <a:fillRect/>
            </a:stretch>
          </p:blipFill>
          <p:spPr>
            <a:xfrm>
              <a:off x="135890" y="6206608"/>
              <a:ext cx="2654300" cy="469900"/>
            </a:xfrm>
            <a:prstGeom prst="rect">
              <a:avLst/>
            </a:prstGeom>
          </p:spPr>
        </p:pic>
      </p:grpSp>
      <p:grpSp>
        <p:nvGrpSpPr>
          <p:cNvPr id="19" name="Group 18">
            <a:extLst>
              <a:ext uri="{FF2B5EF4-FFF2-40B4-BE49-F238E27FC236}">
                <a16:creationId xmlns:a16="http://schemas.microsoft.com/office/drawing/2014/main" id="{E3CE6688-8591-01A0-01E1-C34EAB639222}"/>
              </a:ext>
            </a:extLst>
          </p:cNvPr>
          <p:cNvGrpSpPr/>
          <p:nvPr/>
        </p:nvGrpSpPr>
        <p:grpSpPr>
          <a:xfrm>
            <a:off x="0" y="897229"/>
            <a:ext cx="9144000" cy="507831"/>
            <a:chOff x="-12451" y="1704716"/>
            <a:chExt cx="9144000" cy="507831"/>
          </a:xfrm>
        </p:grpSpPr>
        <p:sp>
          <p:nvSpPr>
            <p:cNvPr id="49" name="Rectangle 48">
              <a:extLst>
                <a:ext uri="{FF2B5EF4-FFF2-40B4-BE49-F238E27FC236}">
                  <a16:creationId xmlns:a16="http://schemas.microsoft.com/office/drawing/2014/main" id="{122427F6-53CA-EFB0-54AA-1CA99D4711F8}"/>
                </a:ext>
              </a:extLst>
            </p:cNvPr>
            <p:cNvSpPr/>
            <p:nvPr/>
          </p:nvSpPr>
          <p:spPr>
            <a:xfrm>
              <a:off x="-12451" y="1740174"/>
              <a:ext cx="9144000" cy="446572"/>
            </a:xfrm>
            <a:prstGeom prst="rect">
              <a:avLst/>
            </a:prstGeom>
            <a:solidFill>
              <a:srgbClr val="0027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9FC4434A-5670-7883-4FAD-8B79F8711BCD}"/>
                </a:ext>
              </a:extLst>
            </p:cNvPr>
            <p:cNvSpPr txBox="1"/>
            <p:nvPr/>
          </p:nvSpPr>
          <p:spPr>
            <a:xfrm>
              <a:off x="190330" y="1704716"/>
              <a:ext cx="8683571" cy="507831"/>
            </a:xfrm>
            <a:prstGeom prst="rect">
              <a:avLst/>
            </a:prstGeom>
            <a:noFill/>
          </p:spPr>
          <p:txBody>
            <a:bodyPr wrap="square" rtlCol="0">
              <a:spAutoFit/>
            </a:bodyPr>
            <a:lstStyle/>
            <a:p>
              <a:r>
                <a:rPr lang="en-US" sz="2700">
                  <a:solidFill>
                    <a:srgbClr val="DBAA01"/>
                  </a:solidFill>
                  <a:latin typeface="Calibri" panose="020F0502020204030204" pitchFamily="34" charset="0"/>
                  <a:cs typeface="Calibri" panose="020F0502020204030204" pitchFamily="34" charset="0"/>
                </a:rPr>
                <a:t>Introduction</a:t>
              </a:r>
              <a:r>
                <a:rPr lang="en-US" sz="2700">
                  <a:solidFill>
                    <a:schemeClr val="bg1">
                      <a:lumMod val="95000"/>
                    </a:schemeClr>
                  </a:solidFill>
                  <a:latin typeface="Calibri" panose="020F0502020204030204" pitchFamily="34" charset="0"/>
                  <a:cs typeface="Calibri" panose="020F0502020204030204" pitchFamily="34" charset="0"/>
                </a:rPr>
                <a:t>     Methods     Results     Discussion     Conclusion</a:t>
              </a:r>
            </a:p>
          </p:txBody>
        </p:sp>
      </p:grpSp>
      <p:sp>
        <p:nvSpPr>
          <p:cNvPr id="18" name="TextBox 17">
            <a:extLst>
              <a:ext uri="{FF2B5EF4-FFF2-40B4-BE49-F238E27FC236}">
                <a16:creationId xmlns:a16="http://schemas.microsoft.com/office/drawing/2014/main" id="{6362ABFA-9875-42F3-381A-AFD50379490F}"/>
              </a:ext>
            </a:extLst>
          </p:cNvPr>
          <p:cNvSpPr txBox="1"/>
          <p:nvPr/>
        </p:nvSpPr>
        <p:spPr>
          <a:xfrm>
            <a:off x="1061564" y="205027"/>
            <a:ext cx="7020870" cy="584775"/>
          </a:xfrm>
          <a:prstGeom prst="rect">
            <a:avLst/>
          </a:prstGeom>
          <a:noFill/>
        </p:spPr>
        <p:txBody>
          <a:bodyPr wrap="square" lIns="91440" tIns="45720" rIns="91440" bIns="45720" rtlCol="0" anchor="t">
            <a:spAutoFit/>
          </a:bodyPr>
          <a:lstStyle/>
          <a:p>
            <a:r>
              <a:rPr lang="en-US" sz="3200" dirty="0">
                <a:latin typeface="Avenir Book"/>
              </a:rPr>
              <a:t>Inflammation &amp; Neutrophil Activation</a:t>
            </a:r>
            <a:endParaRPr lang="en-US" dirty="0"/>
          </a:p>
        </p:txBody>
      </p:sp>
      <p:pic>
        <p:nvPicPr>
          <p:cNvPr id="4" name="Picture 3" descr="Diagram&#10;&#10;Description automatically generated">
            <a:extLst>
              <a:ext uri="{FF2B5EF4-FFF2-40B4-BE49-F238E27FC236}">
                <a16:creationId xmlns:a16="http://schemas.microsoft.com/office/drawing/2014/main" id="{78347B3A-558A-B758-9560-9E878217B9CC}"/>
              </a:ext>
            </a:extLst>
          </p:cNvPr>
          <p:cNvPicPr>
            <a:picLocks noChangeAspect="1"/>
          </p:cNvPicPr>
          <p:nvPr/>
        </p:nvPicPr>
        <p:blipFill rotWithShape="1">
          <a:blip r:embed="rId4"/>
          <a:srcRect l="1" t="10447" r="15892" b="35969"/>
          <a:stretch/>
        </p:blipFill>
        <p:spPr>
          <a:xfrm>
            <a:off x="547872" y="2275605"/>
            <a:ext cx="8048255" cy="3589275"/>
          </a:xfrm>
          <a:prstGeom prst="rect">
            <a:avLst/>
          </a:prstGeom>
        </p:spPr>
      </p:pic>
    </p:spTree>
    <p:extLst>
      <p:ext uri="{BB962C8B-B14F-4D97-AF65-F5344CB8AC3E}">
        <p14:creationId xmlns:p14="http://schemas.microsoft.com/office/powerpoint/2010/main" val="1420100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25"/>
          <p:cNvSpPr txBox="1">
            <a:spLocks noGrp="1"/>
          </p:cNvSpPr>
          <p:nvPr>
            <p:ph type="body" idx="1"/>
          </p:nvPr>
        </p:nvSpPr>
        <p:spPr>
          <a:xfrm>
            <a:off x="247896" y="1372608"/>
            <a:ext cx="8648205" cy="2168667"/>
          </a:xfrm>
          <a:prstGeom prst="rect">
            <a:avLst/>
          </a:prstGeom>
          <a:noFill/>
          <a:ln>
            <a:noFill/>
          </a:ln>
        </p:spPr>
        <p:txBody>
          <a:bodyPr spcFirstLastPara="1" vert="horz" wrap="square" lIns="68569" tIns="34275" rIns="68569" bIns="34275" rtlCol="0" anchor="t" anchorCtr="0">
            <a:noAutofit/>
          </a:bodyPr>
          <a:lstStyle/>
          <a:p>
            <a:pPr marL="214313" indent="-214313" algn="l">
              <a:buFont typeface="Wingdings" pitchFamily="2" charset="2"/>
              <a:buChar char="§"/>
            </a:pPr>
            <a:r>
              <a:rPr lang="en-US" sz="2000" dirty="0">
                <a:latin typeface="Montserrat" panose="00000500000000000000" pitchFamily="2" charset="0"/>
              </a:rPr>
              <a:t>Role in innate immune system </a:t>
            </a:r>
          </a:p>
          <a:p>
            <a:pPr marL="214313" indent="-214313" algn="l">
              <a:buFont typeface="Wingdings" pitchFamily="2" charset="2"/>
              <a:buChar char="§"/>
            </a:pPr>
            <a:r>
              <a:rPr lang="en-US" sz="2000" dirty="0">
                <a:latin typeface="Montserrat" panose="00000500000000000000" pitchFamily="2" charset="0"/>
              </a:rPr>
              <a:t>Entraps pathogens, facilitates phagocytosis and direct killing of pathogens</a:t>
            </a:r>
          </a:p>
          <a:p>
            <a:pPr marL="214313" indent="-214313" algn="l">
              <a:buFont typeface="Wingdings" pitchFamily="2" charset="2"/>
              <a:buChar char="§"/>
            </a:pPr>
            <a:r>
              <a:rPr lang="en-US" sz="2000" dirty="0">
                <a:latin typeface="Montserrat" panose="00000500000000000000" pitchFamily="2" charset="0"/>
              </a:rPr>
              <a:t>Cancer</a:t>
            </a:r>
          </a:p>
          <a:p>
            <a:pPr marL="942975" lvl="2" indent="-257175">
              <a:buFont typeface="Arial" panose="020B0604020202020204" pitchFamily="34" charset="0"/>
              <a:buChar char="•"/>
            </a:pPr>
            <a:r>
              <a:rPr lang="en-US" sz="2000" dirty="0">
                <a:latin typeface="Montserrat" panose="00000500000000000000" pitchFamily="2" charset="0"/>
              </a:rPr>
              <a:t>NET formation is also seen with </a:t>
            </a:r>
            <a:r>
              <a:rPr lang="en-US" sz="2000" b="1" i="1" dirty="0">
                <a:latin typeface="Montserrat" panose="00000500000000000000" pitchFamily="2" charset="0"/>
              </a:rPr>
              <a:t>cancer</a:t>
            </a:r>
          </a:p>
          <a:p>
            <a:pPr marL="942975" lvl="2" indent="-257175">
              <a:buFont typeface="Arial" panose="020B0604020202020204" pitchFamily="34" charset="0"/>
              <a:buChar char="•"/>
            </a:pPr>
            <a:r>
              <a:rPr lang="en-US" sz="2000" dirty="0">
                <a:latin typeface="Montserrat" panose="00000500000000000000" pitchFamily="2" charset="0"/>
              </a:rPr>
              <a:t>Has been associated with aiding in tumor </a:t>
            </a:r>
            <a:r>
              <a:rPr lang="en-US" sz="2000" i="1" dirty="0">
                <a:latin typeface="Montserrat" panose="00000500000000000000" pitchFamily="2" charset="0"/>
              </a:rPr>
              <a:t>progression </a:t>
            </a:r>
            <a:r>
              <a:rPr lang="en-US" sz="2000" dirty="0">
                <a:latin typeface="Montserrat" panose="00000500000000000000" pitchFamily="2" charset="0"/>
              </a:rPr>
              <a:t>and </a:t>
            </a:r>
            <a:r>
              <a:rPr lang="en-US" sz="2000" i="1" dirty="0">
                <a:latin typeface="Montserrat" panose="00000500000000000000" pitchFamily="2" charset="0"/>
              </a:rPr>
              <a:t>metastasis</a:t>
            </a:r>
          </a:p>
          <a:p>
            <a:pPr marL="942975" lvl="2" indent="-257175">
              <a:buFont typeface="Wingdings" pitchFamily="2" charset="2"/>
              <a:buChar char="Ø"/>
            </a:pPr>
            <a:endParaRPr lang="en-US" sz="2000" dirty="0">
              <a:latin typeface="Avenir Book" panose="02000503020000020003" pitchFamily="2" charset="0"/>
            </a:endParaRPr>
          </a:p>
        </p:txBody>
      </p:sp>
      <p:grpSp>
        <p:nvGrpSpPr>
          <p:cNvPr id="3" name="Group 2">
            <a:extLst>
              <a:ext uri="{FF2B5EF4-FFF2-40B4-BE49-F238E27FC236}">
                <a16:creationId xmlns:a16="http://schemas.microsoft.com/office/drawing/2014/main" id="{1775A350-5E7E-11BB-9156-452C996771F5}"/>
              </a:ext>
            </a:extLst>
          </p:cNvPr>
          <p:cNvGrpSpPr/>
          <p:nvPr/>
        </p:nvGrpSpPr>
        <p:grpSpPr>
          <a:xfrm>
            <a:off x="0" y="6025116"/>
            <a:ext cx="9144000" cy="832884"/>
            <a:chOff x="0" y="6025116"/>
            <a:chExt cx="9144000" cy="832884"/>
          </a:xfrm>
        </p:grpSpPr>
        <p:sp>
          <p:nvSpPr>
            <p:cNvPr id="4" name="Rectangle 3">
              <a:extLst>
                <a:ext uri="{FF2B5EF4-FFF2-40B4-BE49-F238E27FC236}">
                  <a16:creationId xmlns:a16="http://schemas.microsoft.com/office/drawing/2014/main" id="{D19274E9-73C6-7B71-8C72-3575C2AF9DE0}"/>
                </a:ext>
              </a:extLst>
            </p:cNvPr>
            <p:cNvSpPr/>
            <p:nvPr/>
          </p:nvSpPr>
          <p:spPr>
            <a:xfrm>
              <a:off x="0" y="6025116"/>
              <a:ext cx="9144000" cy="832884"/>
            </a:xfrm>
            <a:prstGeom prst="rect">
              <a:avLst/>
            </a:prstGeom>
            <a:solidFill>
              <a:srgbClr val="0027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06964D1-F8E5-C1B4-7DE6-A464BC5A224E}"/>
                </a:ext>
              </a:extLst>
            </p:cNvPr>
            <p:cNvPicPr>
              <a:picLocks noChangeAspect="1"/>
            </p:cNvPicPr>
            <p:nvPr/>
          </p:nvPicPr>
          <p:blipFill>
            <a:blip r:embed="rId3"/>
            <a:stretch>
              <a:fillRect/>
            </a:stretch>
          </p:blipFill>
          <p:spPr>
            <a:xfrm>
              <a:off x="135890" y="6206608"/>
              <a:ext cx="2654300" cy="469900"/>
            </a:xfrm>
            <a:prstGeom prst="rect">
              <a:avLst/>
            </a:prstGeom>
          </p:spPr>
        </p:pic>
      </p:grpSp>
      <p:grpSp>
        <p:nvGrpSpPr>
          <p:cNvPr id="6" name="Group 5">
            <a:extLst>
              <a:ext uri="{FF2B5EF4-FFF2-40B4-BE49-F238E27FC236}">
                <a16:creationId xmlns:a16="http://schemas.microsoft.com/office/drawing/2014/main" id="{FAAD05FA-F17B-79B2-32DA-76E3D6D18AC7}"/>
              </a:ext>
            </a:extLst>
          </p:cNvPr>
          <p:cNvGrpSpPr/>
          <p:nvPr/>
        </p:nvGrpSpPr>
        <p:grpSpPr>
          <a:xfrm>
            <a:off x="0" y="796044"/>
            <a:ext cx="9144000" cy="507831"/>
            <a:chOff x="-12451" y="1704716"/>
            <a:chExt cx="9144000" cy="507831"/>
          </a:xfrm>
        </p:grpSpPr>
        <p:sp>
          <p:nvSpPr>
            <p:cNvPr id="7" name="Rectangle 6">
              <a:extLst>
                <a:ext uri="{FF2B5EF4-FFF2-40B4-BE49-F238E27FC236}">
                  <a16:creationId xmlns:a16="http://schemas.microsoft.com/office/drawing/2014/main" id="{20466202-C230-FC9D-8E5F-75ADC44659F2}"/>
                </a:ext>
              </a:extLst>
            </p:cNvPr>
            <p:cNvSpPr/>
            <p:nvPr/>
          </p:nvSpPr>
          <p:spPr>
            <a:xfrm>
              <a:off x="-12451" y="1740174"/>
              <a:ext cx="9144000" cy="446572"/>
            </a:xfrm>
            <a:prstGeom prst="rect">
              <a:avLst/>
            </a:prstGeom>
            <a:solidFill>
              <a:srgbClr val="0027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C10C3F1-3F58-C524-890E-D0768967F3D4}"/>
                </a:ext>
              </a:extLst>
            </p:cNvPr>
            <p:cNvSpPr txBox="1"/>
            <p:nvPr/>
          </p:nvSpPr>
          <p:spPr>
            <a:xfrm>
              <a:off x="190330" y="1704716"/>
              <a:ext cx="8683571" cy="507831"/>
            </a:xfrm>
            <a:prstGeom prst="rect">
              <a:avLst/>
            </a:prstGeom>
            <a:noFill/>
          </p:spPr>
          <p:txBody>
            <a:bodyPr wrap="square" rtlCol="0">
              <a:spAutoFit/>
            </a:bodyPr>
            <a:lstStyle/>
            <a:p>
              <a:r>
                <a:rPr lang="en-US" sz="2700" dirty="0">
                  <a:solidFill>
                    <a:srgbClr val="DBAA01"/>
                  </a:solidFill>
                  <a:latin typeface="Calibri" panose="020F0502020204030204" pitchFamily="34" charset="0"/>
                  <a:cs typeface="Calibri" panose="020F0502020204030204" pitchFamily="34" charset="0"/>
                </a:rPr>
                <a:t>Introduction</a:t>
              </a:r>
              <a:r>
                <a:rPr lang="en-US" sz="2700" dirty="0">
                  <a:solidFill>
                    <a:schemeClr val="bg1">
                      <a:lumMod val="95000"/>
                    </a:schemeClr>
                  </a:solidFill>
                  <a:latin typeface="Calibri" panose="020F0502020204030204" pitchFamily="34" charset="0"/>
                  <a:cs typeface="Calibri" panose="020F0502020204030204" pitchFamily="34" charset="0"/>
                </a:rPr>
                <a:t>     Methods     Results     Discussion     Conclusion</a:t>
              </a:r>
            </a:p>
          </p:txBody>
        </p:sp>
      </p:grpSp>
      <p:sp>
        <p:nvSpPr>
          <p:cNvPr id="11" name="Google Shape;397;p25">
            <a:extLst>
              <a:ext uri="{FF2B5EF4-FFF2-40B4-BE49-F238E27FC236}">
                <a16:creationId xmlns:a16="http://schemas.microsoft.com/office/drawing/2014/main" id="{719FE177-2257-21E2-9011-268A5D1B9A77}"/>
              </a:ext>
            </a:extLst>
          </p:cNvPr>
          <p:cNvSpPr txBox="1">
            <a:spLocks/>
          </p:cNvSpPr>
          <p:nvPr/>
        </p:nvSpPr>
        <p:spPr>
          <a:xfrm>
            <a:off x="2289687" y="158465"/>
            <a:ext cx="4564625" cy="568846"/>
          </a:xfrm>
          <a:prstGeom prst="rect">
            <a:avLst/>
          </a:prstGeom>
          <a:noFill/>
          <a:ln>
            <a:noFill/>
          </a:ln>
        </p:spPr>
        <p:txBody>
          <a:bodyPr spcFirstLastPara="1" vert="horz" wrap="square" lIns="68569" tIns="34275" rIns="68569" bIns="34275" rtlCol="0" anchor="t" anchorCtr="0">
            <a:noAutofit/>
          </a:bodyPr>
          <a:lstStyle>
            <a:lvl1pPr marL="342900" marR="0" lvl="0" indent="-171450" algn="r" defTabSz="914400" rtl="0" eaLnBrk="1" latinLnBrk="0" hangingPunct="1">
              <a:lnSpc>
                <a:spcPct val="90000"/>
              </a:lnSpc>
              <a:spcBef>
                <a:spcPts val="750"/>
              </a:spcBef>
              <a:spcAft>
                <a:spcPts val="0"/>
              </a:spcAft>
              <a:buClr>
                <a:srgbClr val="404040"/>
              </a:buClr>
              <a:buSzPts val="4400"/>
              <a:buFont typeface="Arial"/>
              <a:buNone/>
              <a:defRPr sz="3300" b="0" i="0" u="none" strike="noStrike" kern="1200" cap="none">
                <a:solidFill>
                  <a:srgbClr val="404040"/>
                </a:solidFill>
                <a:latin typeface="Limelight"/>
                <a:ea typeface="Limelight"/>
                <a:cs typeface="Limelight"/>
                <a:sym typeface="Limelight"/>
              </a:defRPr>
            </a:lvl1pPr>
            <a:lvl2pPr marL="685800" marR="0" lvl="1" indent="-285750" algn="l" defTabSz="914400" rtl="0" eaLnBrk="1" latinLnBrk="0" hangingPunct="1">
              <a:lnSpc>
                <a:spcPct val="90000"/>
              </a:lnSpc>
              <a:spcBef>
                <a:spcPts val="375"/>
              </a:spcBef>
              <a:spcAft>
                <a:spcPts val="0"/>
              </a:spcAft>
              <a:buClr>
                <a:schemeClr val="dk1"/>
              </a:buClr>
              <a:buSzPts val="2400"/>
              <a:buFont typeface="Arial"/>
              <a:buChar char="•"/>
              <a:defRPr sz="1800" b="0" i="0" u="none" strike="noStrike" kern="1200" cap="none">
                <a:solidFill>
                  <a:schemeClr val="dk1"/>
                </a:solidFill>
                <a:latin typeface="Calibri"/>
                <a:ea typeface="Calibri"/>
                <a:cs typeface="Calibri"/>
                <a:sym typeface="Calibri"/>
              </a:defRPr>
            </a:lvl2pPr>
            <a:lvl3pPr marL="1028700" marR="0" lvl="2" indent="-266700" algn="l" defTabSz="914400" rtl="0" eaLnBrk="1" latinLnBrk="0" hangingPunct="1">
              <a:lnSpc>
                <a:spcPct val="90000"/>
              </a:lnSpc>
              <a:spcBef>
                <a:spcPts val="375"/>
              </a:spcBef>
              <a:spcAft>
                <a:spcPts val="0"/>
              </a:spcAft>
              <a:buClr>
                <a:schemeClr val="dk1"/>
              </a:buClr>
              <a:buSzPts val="2000"/>
              <a:buFont typeface="Arial"/>
              <a:buChar char="•"/>
              <a:defRPr sz="1500" b="0" i="0" u="none" strike="noStrike" kern="1200" cap="none">
                <a:solidFill>
                  <a:schemeClr val="dk1"/>
                </a:solidFill>
                <a:latin typeface="Calibri"/>
                <a:ea typeface="Calibri"/>
                <a:cs typeface="Calibri"/>
                <a:sym typeface="Calibri"/>
              </a:defRPr>
            </a:lvl3pPr>
            <a:lvl4pPr marL="1371600" marR="0" lvl="3" indent="-257175" algn="l" defTabSz="914400" rtl="0" eaLnBrk="1" latinLnBrk="0" hangingPunct="1">
              <a:lnSpc>
                <a:spcPct val="90000"/>
              </a:lnSpc>
              <a:spcBef>
                <a:spcPts val="375"/>
              </a:spcBef>
              <a:spcAft>
                <a:spcPts val="0"/>
              </a:spcAft>
              <a:buClr>
                <a:schemeClr val="dk1"/>
              </a:buClr>
              <a:buSzPts val="1800"/>
              <a:buFont typeface="Arial"/>
              <a:buChar char="•"/>
              <a:defRPr sz="1350" b="0" i="0" u="none" strike="noStrike" kern="1200" cap="none">
                <a:solidFill>
                  <a:schemeClr val="dk1"/>
                </a:solidFill>
                <a:latin typeface="Calibri"/>
                <a:ea typeface="Calibri"/>
                <a:cs typeface="Calibri"/>
                <a:sym typeface="Calibri"/>
              </a:defRPr>
            </a:lvl4pPr>
            <a:lvl5pPr marL="1714500" marR="0" lvl="4" indent="-257175" algn="l" defTabSz="914400" rtl="0" eaLnBrk="1" latinLnBrk="0" hangingPunct="1">
              <a:lnSpc>
                <a:spcPct val="90000"/>
              </a:lnSpc>
              <a:spcBef>
                <a:spcPts val="375"/>
              </a:spcBef>
              <a:spcAft>
                <a:spcPts val="0"/>
              </a:spcAft>
              <a:buClr>
                <a:schemeClr val="dk1"/>
              </a:buClr>
              <a:buSzPts val="1800"/>
              <a:buFont typeface="Arial"/>
              <a:buChar char="•"/>
              <a:defRPr sz="1350" b="0" i="0" u="none" strike="noStrike" kern="1200" cap="none">
                <a:solidFill>
                  <a:schemeClr val="dk1"/>
                </a:solidFill>
                <a:latin typeface="Calibri"/>
                <a:ea typeface="Calibri"/>
                <a:cs typeface="Calibri"/>
                <a:sym typeface="Calibri"/>
              </a:defRPr>
            </a:lvl5pPr>
            <a:lvl6pPr marL="2057400" marR="0" lvl="5" indent="-257175" algn="l" defTabSz="914400" rtl="0" eaLnBrk="1" latinLnBrk="0" hangingPunct="1">
              <a:lnSpc>
                <a:spcPct val="90000"/>
              </a:lnSpc>
              <a:spcBef>
                <a:spcPts val="375"/>
              </a:spcBef>
              <a:spcAft>
                <a:spcPts val="0"/>
              </a:spcAft>
              <a:buClr>
                <a:schemeClr val="dk1"/>
              </a:buClr>
              <a:buSzPts val="1800"/>
              <a:buFont typeface="Arial"/>
              <a:buChar char="•"/>
              <a:defRPr sz="1350" b="0" i="0" u="none" strike="noStrike" kern="1200" cap="none">
                <a:solidFill>
                  <a:schemeClr val="dk1"/>
                </a:solidFill>
                <a:latin typeface="Calibri"/>
                <a:ea typeface="Calibri"/>
                <a:cs typeface="Calibri"/>
                <a:sym typeface="Calibri"/>
              </a:defRPr>
            </a:lvl6pPr>
            <a:lvl7pPr marL="2400300" marR="0" lvl="6" indent="-257175" algn="l" defTabSz="914400" rtl="0" eaLnBrk="1" latinLnBrk="0" hangingPunct="1">
              <a:lnSpc>
                <a:spcPct val="90000"/>
              </a:lnSpc>
              <a:spcBef>
                <a:spcPts val="375"/>
              </a:spcBef>
              <a:spcAft>
                <a:spcPts val="0"/>
              </a:spcAft>
              <a:buClr>
                <a:schemeClr val="dk1"/>
              </a:buClr>
              <a:buSzPts val="1800"/>
              <a:buFont typeface="Arial"/>
              <a:buChar char="•"/>
              <a:defRPr sz="1350" b="0" i="0" u="none" strike="noStrike" kern="1200" cap="none">
                <a:solidFill>
                  <a:schemeClr val="dk1"/>
                </a:solidFill>
                <a:latin typeface="Calibri"/>
                <a:ea typeface="Calibri"/>
                <a:cs typeface="Calibri"/>
                <a:sym typeface="Calibri"/>
              </a:defRPr>
            </a:lvl7pPr>
            <a:lvl8pPr marL="2743200" marR="0" lvl="7" indent="-257175" algn="l" defTabSz="914400" rtl="0" eaLnBrk="1" latinLnBrk="0" hangingPunct="1">
              <a:lnSpc>
                <a:spcPct val="90000"/>
              </a:lnSpc>
              <a:spcBef>
                <a:spcPts val="375"/>
              </a:spcBef>
              <a:spcAft>
                <a:spcPts val="0"/>
              </a:spcAft>
              <a:buClr>
                <a:schemeClr val="dk1"/>
              </a:buClr>
              <a:buSzPts val="1800"/>
              <a:buFont typeface="Arial"/>
              <a:buChar char="•"/>
              <a:defRPr sz="1350" b="0" i="0" u="none" strike="noStrike" kern="1200" cap="none">
                <a:solidFill>
                  <a:schemeClr val="dk1"/>
                </a:solidFill>
                <a:latin typeface="Calibri"/>
                <a:ea typeface="Calibri"/>
                <a:cs typeface="Calibri"/>
                <a:sym typeface="Calibri"/>
              </a:defRPr>
            </a:lvl8pPr>
            <a:lvl9pPr marL="3086100" marR="0" lvl="8" indent="-257175" algn="l" defTabSz="914400" rtl="0" eaLnBrk="1" latinLnBrk="0" hangingPunct="1">
              <a:lnSpc>
                <a:spcPct val="90000"/>
              </a:lnSpc>
              <a:spcBef>
                <a:spcPts val="375"/>
              </a:spcBef>
              <a:spcAft>
                <a:spcPts val="0"/>
              </a:spcAft>
              <a:buClr>
                <a:schemeClr val="dk1"/>
              </a:buClr>
              <a:buSzPts val="1800"/>
              <a:buFont typeface="Arial"/>
              <a:buChar char="•"/>
              <a:defRPr sz="1350" b="0" i="0" u="none" strike="noStrike" kern="1200" cap="none">
                <a:solidFill>
                  <a:schemeClr val="dk1"/>
                </a:solidFill>
                <a:latin typeface="Calibri"/>
                <a:ea typeface="Calibri"/>
                <a:cs typeface="Calibri"/>
                <a:sym typeface="Calibri"/>
              </a:defRPr>
            </a:lvl9pPr>
          </a:lstStyle>
          <a:p>
            <a:pPr marL="0" indent="0" algn="ctr">
              <a:spcBef>
                <a:spcPts val="0"/>
              </a:spcBef>
              <a:buClr>
                <a:srgbClr val="262626"/>
              </a:buClr>
            </a:pPr>
            <a:r>
              <a:rPr lang="en-US" sz="3200" dirty="0">
                <a:solidFill>
                  <a:srgbClr val="262626"/>
                </a:solidFill>
                <a:latin typeface="Avenir Book" panose="02000503020000020003" pitchFamily="2" charset="0"/>
              </a:rPr>
              <a:t>Role of NETs in Cancer</a:t>
            </a:r>
          </a:p>
        </p:txBody>
      </p:sp>
      <p:pic>
        <p:nvPicPr>
          <p:cNvPr id="2" name="Picture 1" descr="Diagram, schematic&#10;&#10;Description automatically generated">
            <a:extLst>
              <a:ext uri="{FF2B5EF4-FFF2-40B4-BE49-F238E27FC236}">
                <a16:creationId xmlns:a16="http://schemas.microsoft.com/office/drawing/2014/main" id="{858CAA9D-4FC9-0D18-B56D-FCBECEE82E8B}"/>
              </a:ext>
            </a:extLst>
          </p:cNvPr>
          <p:cNvPicPr>
            <a:picLocks noChangeAspect="1"/>
          </p:cNvPicPr>
          <p:nvPr/>
        </p:nvPicPr>
        <p:blipFill rotWithShape="1">
          <a:blip r:embed="rId4"/>
          <a:srcRect t="20296" b="22118"/>
          <a:stretch/>
        </p:blipFill>
        <p:spPr>
          <a:xfrm>
            <a:off x="3244270" y="3626918"/>
            <a:ext cx="5736902" cy="2312555"/>
          </a:xfrm>
          <a:prstGeom prst="rect">
            <a:avLst/>
          </a:prstGeom>
        </p:spPr>
      </p:pic>
    </p:spTree>
    <p:extLst>
      <p:ext uri="{BB962C8B-B14F-4D97-AF65-F5344CB8AC3E}">
        <p14:creationId xmlns:p14="http://schemas.microsoft.com/office/powerpoint/2010/main" val="292106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25"/>
          <p:cNvSpPr txBox="1">
            <a:spLocks noGrp="1"/>
          </p:cNvSpPr>
          <p:nvPr>
            <p:ph type="body" idx="1"/>
          </p:nvPr>
        </p:nvSpPr>
        <p:spPr>
          <a:xfrm>
            <a:off x="0" y="1409378"/>
            <a:ext cx="2812123" cy="4374339"/>
          </a:xfrm>
          <a:prstGeom prst="rect">
            <a:avLst/>
          </a:prstGeom>
          <a:noFill/>
          <a:ln>
            <a:noFill/>
          </a:ln>
        </p:spPr>
        <p:txBody>
          <a:bodyPr spcFirstLastPara="1" vert="horz" wrap="square" lIns="68569" tIns="34275" rIns="68569" bIns="34275" rtlCol="0" anchor="t" anchorCtr="0">
            <a:noAutofit/>
          </a:bodyPr>
          <a:lstStyle/>
          <a:p>
            <a:pPr marL="214313" indent="-214313" algn="l">
              <a:buFont typeface="Wingdings" pitchFamily="2" charset="2"/>
              <a:buChar char="§"/>
            </a:pPr>
            <a:r>
              <a:rPr lang="en-US" sz="1900" dirty="0">
                <a:latin typeface="Avenir Book" panose="02000503020000020003" pitchFamily="2" charset="0"/>
              </a:rPr>
              <a:t>Certain drugs can reduce NET formation</a:t>
            </a:r>
          </a:p>
          <a:p>
            <a:pPr marL="557213" lvl="1" indent="-214313">
              <a:buFont typeface="Wingdings" pitchFamily="2" charset="2"/>
              <a:buChar char="§"/>
            </a:pPr>
            <a:r>
              <a:rPr lang="en-US" sz="1900" b="1" dirty="0">
                <a:latin typeface="Avenir Book" panose="02000503020000020003" pitchFamily="2" charset="0"/>
              </a:rPr>
              <a:t>Histone Deacetylase Inhibitors (</a:t>
            </a:r>
            <a:r>
              <a:rPr lang="en-US" sz="1900" b="1" dirty="0" err="1">
                <a:latin typeface="Avenir Book" panose="02000503020000020003" pitchFamily="2" charset="0"/>
              </a:rPr>
              <a:t>HDACi</a:t>
            </a:r>
            <a:r>
              <a:rPr lang="en-US" sz="1900" b="1" dirty="0">
                <a:latin typeface="Avenir Book" panose="02000503020000020003" pitchFamily="2" charset="0"/>
              </a:rPr>
              <a:t>)</a:t>
            </a:r>
          </a:p>
          <a:p>
            <a:pPr marL="900113" lvl="2" indent="-214313">
              <a:buFont typeface="Wingdings" pitchFamily="2" charset="2"/>
              <a:buChar char="§"/>
            </a:pPr>
            <a:r>
              <a:rPr lang="en-US" sz="1900" dirty="0">
                <a:latin typeface="Avenir Book" panose="02000503020000020003" pitchFamily="2" charset="0"/>
              </a:rPr>
              <a:t>Histone acetylation </a:t>
            </a:r>
          </a:p>
          <a:p>
            <a:pPr marL="900113" lvl="2" indent="-214313">
              <a:buFont typeface="Wingdings" pitchFamily="2" charset="2"/>
              <a:buChar char="§"/>
            </a:pPr>
            <a:r>
              <a:rPr lang="en-US" sz="1900" dirty="0">
                <a:latin typeface="Avenir Book" panose="02000503020000020003" pitchFamily="2" charset="0"/>
              </a:rPr>
              <a:t>Gene transcriptions causing apoptosis or </a:t>
            </a:r>
            <a:r>
              <a:rPr lang="en-US" sz="1900" dirty="0" err="1">
                <a:latin typeface="Avenir Book" panose="02000503020000020003" pitchFamily="2" charset="0"/>
              </a:rPr>
              <a:t>NETosis</a:t>
            </a:r>
            <a:r>
              <a:rPr lang="en-US" sz="1900" dirty="0">
                <a:latin typeface="Avenir Book" panose="02000503020000020003" pitchFamily="2" charset="0"/>
              </a:rPr>
              <a:t> </a:t>
            </a:r>
          </a:p>
          <a:p>
            <a:pPr marL="900113" lvl="2" indent="-214313">
              <a:buFont typeface="Wingdings" pitchFamily="2" charset="2"/>
              <a:buChar char="§"/>
            </a:pPr>
            <a:r>
              <a:rPr lang="en-US" sz="1900" dirty="0">
                <a:latin typeface="Avenir Book" panose="02000503020000020003" pitchFamily="2" charset="0"/>
              </a:rPr>
              <a:t>Effects on PAD4 and histone citrullination are unknown</a:t>
            </a:r>
            <a:endParaRPr lang="en-US" sz="1900" i="1" dirty="0">
              <a:latin typeface="Avenir Book" panose="02000503020000020003" pitchFamily="2" charset="0"/>
            </a:endParaRPr>
          </a:p>
          <a:p>
            <a:pPr marL="900113" lvl="2" indent="-214313">
              <a:buFont typeface="Wingdings" pitchFamily="2" charset="2"/>
              <a:buChar char="§"/>
            </a:pPr>
            <a:endParaRPr lang="en-US" sz="1900" dirty="0">
              <a:latin typeface="Avenir Book" panose="02000503020000020003" pitchFamily="2" charset="0"/>
            </a:endParaRPr>
          </a:p>
          <a:p>
            <a:pPr marL="557213" lvl="1" indent="-214313">
              <a:buFont typeface="Wingdings" pitchFamily="2" charset="2"/>
              <a:buChar char="§"/>
            </a:pPr>
            <a:endParaRPr lang="en-US" sz="1900" dirty="0">
              <a:latin typeface="Avenir Book" panose="02000503020000020003" pitchFamily="2" charset="0"/>
            </a:endParaRPr>
          </a:p>
          <a:p>
            <a:pPr marL="685800" lvl="2" indent="0">
              <a:buNone/>
            </a:pPr>
            <a:endParaRPr lang="en-US" sz="1900" dirty="0">
              <a:latin typeface="Avenir Book" panose="02000503020000020003" pitchFamily="2" charset="0"/>
            </a:endParaRPr>
          </a:p>
        </p:txBody>
      </p:sp>
      <p:sp>
        <p:nvSpPr>
          <p:cNvPr id="397" name="Google Shape;397;p25"/>
          <p:cNvSpPr txBox="1">
            <a:spLocks noGrp="1"/>
          </p:cNvSpPr>
          <p:nvPr>
            <p:ph type="body" idx="2"/>
          </p:nvPr>
        </p:nvSpPr>
        <p:spPr>
          <a:xfrm>
            <a:off x="2951518" y="203231"/>
            <a:ext cx="3240963" cy="568846"/>
          </a:xfrm>
          <a:prstGeom prst="rect">
            <a:avLst/>
          </a:prstGeom>
          <a:noFill/>
          <a:ln>
            <a:noFill/>
          </a:ln>
        </p:spPr>
        <p:txBody>
          <a:bodyPr spcFirstLastPara="1" vert="horz" wrap="square" lIns="68569" tIns="34275" rIns="68569" bIns="34275" rtlCol="0" anchor="t" anchorCtr="0">
            <a:noAutofit/>
          </a:bodyPr>
          <a:lstStyle/>
          <a:p>
            <a:pPr marL="0" indent="0" algn="l">
              <a:spcBef>
                <a:spcPts val="0"/>
              </a:spcBef>
              <a:buClr>
                <a:srgbClr val="262626"/>
              </a:buClr>
            </a:pPr>
            <a:r>
              <a:rPr lang="en-US" sz="3200" dirty="0">
                <a:solidFill>
                  <a:srgbClr val="262626"/>
                </a:solidFill>
                <a:latin typeface="Avenir Book" panose="02000503020000020003" pitchFamily="2" charset="0"/>
              </a:rPr>
              <a:t>NETs as a Target</a:t>
            </a:r>
          </a:p>
        </p:txBody>
      </p:sp>
      <p:grpSp>
        <p:nvGrpSpPr>
          <p:cNvPr id="3" name="Group 2">
            <a:extLst>
              <a:ext uri="{FF2B5EF4-FFF2-40B4-BE49-F238E27FC236}">
                <a16:creationId xmlns:a16="http://schemas.microsoft.com/office/drawing/2014/main" id="{E0846BC6-8758-7F4D-7C45-0E9AB104204E}"/>
              </a:ext>
            </a:extLst>
          </p:cNvPr>
          <p:cNvGrpSpPr/>
          <p:nvPr/>
        </p:nvGrpSpPr>
        <p:grpSpPr>
          <a:xfrm>
            <a:off x="-27434" y="6035108"/>
            <a:ext cx="9171434" cy="832884"/>
            <a:chOff x="0" y="6025116"/>
            <a:chExt cx="9144000" cy="832884"/>
          </a:xfrm>
        </p:grpSpPr>
        <p:sp>
          <p:nvSpPr>
            <p:cNvPr id="29" name="Rectangle 28">
              <a:extLst>
                <a:ext uri="{FF2B5EF4-FFF2-40B4-BE49-F238E27FC236}">
                  <a16:creationId xmlns:a16="http://schemas.microsoft.com/office/drawing/2014/main" id="{78ACFB10-2E60-EF33-3E70-FFB45FE8FAE1}"/>
                </a:ext>
              </a:extLst>
            </p:cNvPr>
            <p:cNvSpPr/>
            <p:nvPr/>
          </p:nvSpPr>
          <p:spPr>
            <a:xfrm>
              <a:off x="0" y="6025116"/>
              <a:ext cx="9144000" cy="832884"/>
            </a:xfrm>
            <a:prstGeom prst="rect">
              <a:avLst/>
            </a:prstGeom>
            <a:solidFill>
              <a:srgbClr val="0027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 name="Picture 39">
              <a:extLst>
                <a:ext uri="{FF2B5EF4-FFF2-40B4-BE49-F238E27FC236}">
                  <a16:creationId xmlns:a16="http://schemas.microsoft.com/office/drawing/2014/main" id="{1832B78F-FAF5-AD87-5741-0BB1B3A43B6A}"/>
                </a:ext>
              </a:extLst>
            </p:cNvPr>
            <p:cNvPicPr>
              <a:picLocks noChangeAspect="1"/>
            </p:cNvPicPr>
            <p:nvPr/>
          </p:nvPicPr>
          <p:blipFill>
            <a:blip r:embed="rId4"/>
            <a:stretch>
              <a:fillRect/>
            </a:stretch>
          </p:blipFill>
          <p:spPr>
            <a:xfrm>
              <a:off x="135890" y="6206608"/>
              <a:ext cx="2654300" cy="469900"/>
            </a:xfrm>
            <a:prstGeom prst="rect">
              <a:avLst/>
            </a:prstGeom>
          </p:spPr>
        </p:pic>
      </p:grpSp>
      <p:grpSp>
        <p:nvGrpSpPr>
          <p:cNvPr id="41" name="Group 40">
            <a:extLst>
              <a:ext uri="{FF2B5EF4-FFF2-40B4-BE49-F238E27FC236}">
                <a16:creationId xmlns:a16="http://schemas.microsoft.com/office/drawing/2014/main" id="{268335CF-10AF-92C2-A022-ABADAC1C39B5}"/>
              </a:ext>
            </a:extLst>
          </p:cNvPr>
          <p:cNvGrpSpPr/>
          <p:nvPr/>
        </p:nvGrpSpPr>
        <p:grpSpPr>
          <a:xfrm>
            <a:off x="0" y="908575"/>
            <a:ext cx="9144000" cy="507831"/>
            <a:chOff x="-12451" y="1704716"/>
            <a:chExt cx="9144000" cy="507831"/>
          </a:xfrm>
        </p:grpSpPr>
        <p:sp>
          <p:nvSpPr>
            <p:cNvPr id="42" name="Rectangle 41">
              <a:extLst>
                <a:ext uri="{FF2B5EF4-FFF2-40B4-BE49-F238E27FC236}">
                  <a16:creationId xmlns:a16="http://schemas.microsoft.com/office/drawing/2014/main" id="{823E7638-239D-82D5-1ED2-657E50D0E766}"/>
                </a:ext>
              </a:extLst>
            </p:cNvPr>
            <p:cNvSpPr/>
            <p:nvPr/>
          </p:nvSpPr>
          <p:spPr>
            <a:xfrm>
              <a:off x="-12451" y="1740174"/>
              <a:ext cx="9144000" cy="446572"/>
            </a:xfrm>
            <a:prstGeom prst="rect">
              <a:avLst/>
            </a:prstGeom>
            <a:solidFill>
              <a:srgbClr val="0027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E022A038-273D-3E0C-5AF8-7E13352621ED}"/>
                </a:ext>
              </a:extLst>
            </p:cNvPr>
            <p:cNvSpPr txBox="1"/>
            <p:nvPr/>
          </p:nvSpPr>
          <p:spPr>
            <a:xfrm>
              <a:off x="190330" y="1704716"/>
              <a:ext cx="8683571" cy="507831"/>
            </a:xfrm>
            <a:prstGeom prst="rect">
              <a:avLst/>
            </a:prstGeom>
            <a:noFill/>
          </p:spPr>
          <p:txBody>
            <a:bodyPr wrap="square" rtlCol="0">
              <a:spAutoFit/>
            </a:bodyPr>
            <a:lstStyle/>
            <a:p>
              <a:r>
                <a:rPr lang="en-US" sz="2700">
                  <a:solidFill>
                    <a:srgbClr val="DBAA01"/>
                  </a:solidFill>
                  <a:latin typeface="Calibri" panose="020F0502020204030204" pitchFamily="34" charset="0"/>
                  <a:cs typeface="Calibri" panose="020F0502020204030204" pitchFamily="34" charset="0"/>
                </a:rPr>
                <a:t>Introduction</a:t>
              </a:r>
              <a:r>
                <a:rPr lang="en-US" sz="2700">
                  <a:solidFill>
                    <a:schemeClr val="bg1">
                      <a:lumMod val="95000"/>
                    </a:schemeClr>
                  </a:solidFill>
                  <a:latin typeface="Calibri" panose="020F0502020204030204" pitchFamily="34" charset="0"/>
                  <a:cs typeface="Calibri" panose="020F0502020204030204" pitchFamily="34" charset="0"/>
                </a:rPr>
                <a:t>     Methods     Results     Discussion     Conclusion</a:t>
              </a:r>
            </a:p>
          </p:txBody>
        </p:sp>
      </p:grpSp>
      <p:sp>
        <p:nvSpPr>
          <p:cNvPr id="2" name="TextBox 1">
            <a:extLst>
              <a:ext uri="{FF2B5EF4-FFF2-40B4-BE49-F238E27FC236}">
                <a16:creationId xmlns:a16="http://schemas.microsoft.com/office/drawing/2014/main" id="{F70F1B13-3A3D-2F63-8557-9ED8FEED0179}"/>
              </a:ext>
            </a:extLst>
          </p:cNvPr>
          <p:cNvSpPr txBox="1"/>
          <p:nvPr/>
        </p:nvSpPr>
        <p:spPr>
          <a:xfrm>
            <a:off x="4453511" y="4943998"/>
            <a:ext cx="1410643" cy="338554"/>
          </a:xfrm>
          <a:prstGeom prst="rect">
            <a:avLst/>
          </a:prstGeom>
          <a:noFill/>
        </p:spPr>
        <p:txBody>
          <a:bodyPr wrap="none" rtlCol="0">
            <a:spAutoFit/>
          </a:bodyPr>
          <a:lstStyle/>
          <a:p>
            <a:r>
              <a:rPr lang="en-US" sz="1600" dirty="0"/>
              <a:t>(</a:t>
            </a:r>
            <a:r>
              <a:rPr lang="en-US" sz="1600" dirty="0" err="1"/>
              <a:t>panobinostat</a:t>
            </a:r>
            <a:r>
              <a:rPr lang="en-US" sz="1600" dirty="0"/>
              <a:t>)</a:t>
            </a:r>
          </a:p>
        </p:txBody>
      </p:sp>
      <p:pic>
        <p:nvPicPr>
          <p:cNvPr id="5" name="Picture 4" descr="Diagram&#10;&#10;Description automatically generated">
            <a:extLst>
              <a:ext uri="{FF2B5EF4-FFF2-40B4-BE49-F238E27FC236}">
                <a16:creationId xmlns:a16="http://schemas.microsoft.com/office/drawing/2014/main" id="{A0E8BF92-6682-4386-A93A-C6A463D981A0}"/>
              </a:ext>
            </a:extLst>
          </p:cNvPr>
          <p:cNvPicPr>
            <a:picLocks noChangeAspect="1"/>
          </p:cNvPicPr>
          <p:nvPr/>
        </p:nvPicPr>
        <p:blipFill rotWithShape="1">
          <a:blip r:embed="rId5"/>
          <a:srcRect l="2817" t="1085" r="9015" b="14638"/>
          <a:stretch/>
        </p:blipFill>
        <p:spPr>
          <a:xfrm>
            <a:off x="2771127" y="1416015"/>
            <a:ext cx="6517825" cy="4361063"/>
          </a:xfrm>
          <a:prstGeom prst="rect">
            <a:avLst/>
          </a:prstGeom>
        </p:spPr>
      </p:pic>
      <p:sp>
        <p:nvSpPr>
          <p:cNvPr id="13" name="TextBox 12">
            <a:extLst>
              <a:ext uri="{FF2B5EF4-FFF2-40B4-BE49-F238E27FC236}">
                <a16:creationId xmlns:a16="http://schemas.microsoft.com/office/drawing/2014/main" id="{8C8C5A8B-4824-F3F4-3B2C-74812E3C9E50}"/>
              </a:ext>
            </a:extLst>
          </p:cNvPr>
          <p:cNvSpPr txBox="1"/>
          <p:nvPr/>
        </p:nvSpPr>
        <p:spPr>
          <a:xfrm>
            <a:off x="6592955" y="3388015"/>
            <a:ext cx="297767" cy="379056"/>
          </a:xfrm>
          <a:prstGeom prst="rect">
            <a:avLst/>
          </a:prstGeom>
          <a:noFill/>
        </p:spPr>
        <p:txBody>
          <a:bodyPr wrap="none" rtlCol="0">
            <a:spAutoFit/>
          </a:bodyPr>
          <a:lstStyle/>
          <a:p>
            <a:r>
              <a:rPr lang="en-US" dirty="0"/>
              <a:t>?</a:t>
            </a:r>
          </a:p>
        </p:txBody>
      </p:sp>
      <p:sp>
        <p:nvSpPr>
          <p:cNvPr id="14" name="TextBox 13">
            <a:extLst>
              <a:ext uri="{FF2B5EF4-FFF2-40B4-BE49-F238E27FC236}">
                <a16:creationId xmlns:a16="http://schemas.microsoft.com/office/drawing/2014/main" id="{A98576CB-C87E-3519-60B6-9FA49D0464E8}"/>
              </a:ext>
            </a:extLst>
          </p:cNvPr>
          <p:cNvSpPr txBox="1"/>
          <p:nvPr/>
        </p:nvSpPr>
        <p:spPr>
          <a:xfrm>
            <a:off x="5287964" y="2611618"/>
            <a:ext cx="295286" cy="379056"/>
          </a:xfrm>
          <a:prstGeom prst="rect">
            <a:avLst/>
          </a:prstGeom>
          <a:noFill/>
        </p:spPr>
        <p:txBody>
          <a:bodyPr wrap="square" rtlCol="0">
            <a:spAutoFit/>
          </a:bodyPr>
          <a:lstStyle/>
          <a:p>
            <a:r>
              <a:rPr lang="en-US" dirty="0"/>
              <a:t>?</a:t>
            </a:r>
          </a:p>
        </p:txBody>
      </p:sp>
    </p:spTree>
    <p:extLst>
      <p:ext uri="{BB962C8B-B14F-4D97-AF65-F5344CB8AC3E}">
        <p14:creationId xmlns:p14="http://schemas.microsoft.com/office/powerpoint/2010/main" val="313610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1F73B0-B842-4313-5C4A-F5A812171664}"/>
              </a:ext>
            </a:extLst>
          </p:cNvPr>
          <p:cNvSpPr>
            <a:spLocks noGrp="1"/>
          </p:cNvSpPr>
          <p:nvPr>
            <p:ph type="body" idx="1"/>
          </p:nvPr>
        </p:nvSpPr>
        <p:spPr>
          <a:xfrm>
            <a:off x="230825" y="1488217"/>
            <a:ext cx="5611835" cy="568846"/>
          </a:xfrm>
        </p:spPr>
        <p:txBody>
          <a:bodyPr/>
          <a:lstStyle/>
          <a:p>
            <a:pPr algn="l"/>
            <a:r>
              <a:rPr lang="en-US">
                <a:solidFill>
                  <a:schemeClr val="bg1"/>
                </a:solidFill>
                <a:latin typeface="Montserrat" pitchFamily="2" charset="77"/>
              </a:rPr>
              <a:t>Hypothesis</a:t>
            </a:r>
          </a:p>
        </p:txBody>
      </p:sp>
      <p:sp>
        <p:nvSpPr>
          <p:cNvPr id="3" name="Text Placeholder 2">
            <a:extLst>
              <a:ext uri="{FF2B5EF4-FFF2-40B4-BE49-F238E27FC236}">
                <a16:creationId xmlns:a16="http://schemas.microsoft.com/office/drawing/2014/main" id="{DC826E12-FCF5-76BE-3EA3-2BDF943F7817}"/>
              </a:ext>
            </a:extLst>
          </p:cNvPr>
          <p:cNvSpPr>
            <a:spLocks noGrp="1"/>
          </p:cNvSpPr>
          <p:nvPr>
            <p:ph type="body" idx="2"/>
          </p:nvPr>
        </p:nvSpPr>
        <p:spPr>
          <a:xfrm>
            <a:off x="671904" y="2241929"/>
            <a:ext cx="8049491" cy="2615239"/>
          </a:xfrm>
        </p:spPr>
        <p:txBody>
          <a:bodyPr/>
          <a:lstStyle/>
          <a:p>
            <a:r>
              <a:rPr lang="en-US" b="1" dirty="0">
                <a:latin typeface="Avenir Book" panose="02000503020000020003" pitchFamily="2" charset="0"/>
              </a:rPr>
              <a:t>	</a:t>
            </a:r>
            <a:endParaRPr lang="en-US" sz="1875" dirty="0">
              <a:latin typeface="Avenir Book" panose="02000503020000020003" pitchFamily="2" charset="0"/>
            </a:endParaRPr>
          </a:p>
          <a:p>
            <a:r>
              <a:rPr lang="en-US" sz="2400" dirty="0">
                <a:latin typeface="Avenir Book" panose="02000503020000020003" pitchFamily="2" charset="0"/>
              </a:rPr>
              <a:t>In a </a:t>
            </a:r>
            <a:r>
              <a:rPr lang="en-US" sz="2400" dirty="0">
                <a:solidFill>
                  <a:schemeClr val="tx1"/>
                </a:solidFill>
                <a:latin typeface="Avenir Book" panose="02000503020000020003" pitchFamily="2" charset="0"/>
              </a:rPr>
              <a:t>dose-dependent manner, </a:t>
            </a:r>
            <a:r>
              <a:rPr lang="en-US" sz="2400" dirty="0" err="1">
                <a:latin typeface="Avenir Book" panose="02000503020000020003" pitchFamily="2" charset="0"/>
              </a:rPr>
              <a:t>panobinostat</a:t>
            </a:r>
            <a:r>
              <a:rPr lang="en-US" sz="2400" dirty="0">
                <a:latin typeface="Avenir Book" panose="02000503020000020003" pitchFamily="2" charset="0"/>
              </a:rPr>
              <a:t> would modulate </a:t>
            </a:r>
            <a:r>
              <a:rPr lang="en-US" sz="2400" i="1" dirty="0">
                <a:latin typeface="Avenir Book" panose="02000503020000020003" pitchFamily="2" charset="0"/>
              </a:rPr>
              <a:t>in vitro </a:t>
            </a:r>
            <a:r>
              <a:rPr lang="en-US" sz="2400" dirty="0" err="1">
                <a:latin typeface="Avenir Book" panose="02000503020000020003" pitchFamily="2" charset="0"/>
              </a:rPr>
              <a:t>NETosis</a:t>
            </a:r>
            <a:r>
              <a:rPr lang="en-US" sz="2400" dirty="0">
                <a:latin typeface="Avenir Book" panose="02000503020000020003" pitchFamily="2" charset="0"/>
              </a:rPr>
              <a:t> in activated canine neutrophils by decreasing histone citrullination and promoting apoptosis</a:t>
            </a:r>
          </a:p>
        </p:txBody>
      </p:sp>
      <p:grpSp>
        <p:nvGrpSpPr>
          <p:cNvPr id="4" name="Group 3">
            <a:extLst>
              <a:ext uri="{FF2B5EF4-FFF2-40B4-BE49-F238E27FC236}">
                <a16:creationId xmlns:a16="http://schemas.microsoft.com/office/drawing/2014/main" id="{CC44916D-839C-BF1E-53D1-A84EBAA5AF48}"/>
              </a:ext>
            </a:extLst>
          </p:cNvPr>
          <p:cNvGrpSpPr/>
          <p:nvPr/>
        </p:nvGrpSpPr>
        <p:grpSpPr>
          <a:xfrm>
            <a:off x="0" y="6025116"/>
            <a:ext cx="9144000" cy="832884"/>
            <a:chOff x="0" y="6025116"/>
            <a:chExt cx="9144000" cy="832884"/>
          </a:xfrm>
        </p:grpSpPr>
        <p:sp>
          <p:nvSpPr>
            <p:cNvPr id="5" name="Rectangle 4">
              <a:extLst>
                <a:ext uri="{FF2B5EF4-FFF2-40B4-BE49-F238E27FC236}">
                  <a16:creationId xmlns:a16="http://schemas.microsoft.com/office/drawing/2014/main" id="{2853CE19-7178-EB16-3AFD-1E1FB47ECC56}"/>
                </a:ext>
              </a:extLst>
            </p:cNvPr>
            <p:cNvSpPr/>
            <p:nvPr/>
          </p:nvSpPr>
          <p:spPr>
            <a:xfrm>
              <a:off x="0" y="6025116"/>
              <a:ext cx="9144000" cy="832884"/>
            </a:xfrm>
            <a:prstGeom prst="rect">
              <a:avLst/>
            </a:prstGeom>
            <a:solidFill>
              <a:srgbClr val="0027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9BDA4C9-ED88-1612-09E3-C70392C44F4E}"/>
                </a:ext>
              </a:extLst>
            </p:cNvPr>
            <p:cNvPicPr>
              <a:picLocks noChangeAspect="1"/>
            </p:cNvPicPr>
            <p:nvPr/>
          </p:nvPicPr>
          <p:blipFill>
            <a:blip r:embed="rId3"/>
            <a:stretch>
              <a:fillRect/>
            </a:stretch>
          </p:blipFill>
          <p:spPr>
            <a:xfrm>
              <a:off x="135890" y="6206608"/>
              <a:ext cx="2654300" cy="469900"/>
            </a:xfrm>
            <a:prstGeom prst="rect">
              <a:avLst/>
            </a:prstGeom>
          </p:spPr>
        </p:pic>
      </p:grpSp>
      <p:grpSp>
        <p:nvGrpSpPr>
          <p:cNvPr id="7" name="Group 6">
            <a:extLst>
              <a:ext uri="{FF2B5EF4-FFF2-40B4-BE49-F238E27FC236}">
                <a16:creationId xmlns:a16="http://schemas.microsoft.com/office/drawing/2014/main" id="{6AE7CD1E-B1DA-36AA-F493-3B59856819EC}"/>
              </a:ext>
            </a:extLst>
          </p:cNvPr>
          <p:cNvGrpSpPr/>
          <p:nvPr/>
        </p:nvGrpSpPr>
        <p:grpSpPr>
          <a:xfrm>
            <a:off x="0" y="889640"/>
            <a:ext cx="9144000" cy="507831"/>
            <a:chOff x="-12451" y="1704716"/>
            <a:chExt cx="9144000" cy="507831"/>
          </a:xfrm>
        </p:grpSpPr>
        <p:sp>
          <p:nvSpPr>
            <p:cNvPr id="8" name="Rectangle 7">
              <a:extLst>
                <a:ext uri="{FF2B5EF4-FFF2-40B4-BE49-F238E27FC236}">
                  <a16:creationId xmlns:a16="http://schemas.microsoft.com/office/drawing/2014/main" id="{4778DF94-FB7E-53F3-3DD1-1EE139D33A72}"/>
                </a:ext>
              </a:extLst>
            </p:cNvPr>
            <p:cNvSpPr/>
            <p:nvPr/>
          </p:nvSpPr>
          <p:spPr>
            <a:xfrm>
              <a:off x="-12451" y="1740174"/>
              <a:ext cx="9144000" cy="446572"/>
            </a:xfrm>
            <a:prstGeom prst="rect">
              <a:avLst/>
            </a:prstGeom>
            <a:solidFill>
              <a:srgbClr val="0027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29A4B2D-55EC-E582-E3F0-C852D8A3BE6A}"/>
                </a:ext>
              </a:extLst>
            </p:cNvPr>
            <p:cNvSpPr txBox="1"/>
            <p:nvPr/>
          </p:nvSpPr>
          <p:spPr>
            <a:xfrm>
              <a:off x="190330" y="1704716"/>
              <a:ext cx="8683571" cy="507831"/>
            </a:xfrm>
            <a:prstGeom prst="rect">
              <a:avLst/>
            </a:prstGeom>
            <a:noFill/>
          </p:spPr>
          <p:txBody>
            <a:bodyPr wrap="square" rtlCol="0">
              <a:spAutoFit/>
            </a:bodyPr>
            <a:lstStyle/>
            <a:p>
              <a:r>
                <a:rPr lang="en-US" sz="2700">
                  <a:solidFill>
                    <a:srgbClr val="DBAA01"/>
                  </a:solidFill>
                  <a:latin typeface="Calibri" panose="020F0502020204030204" pitchFamily="34" charset="0"/>
                  <a:cs typeface="Calibri" panose="020F0502020204030204" pitchFamily="34" charset="0"/>
                </a:rPr>
                <a:t>Introduction</a:t>
              </a:r>
              <a:r>
                <a:rPr lang="en-US" sz="2700">
                  <a:solidFill>
                    <a:schemeClr val="bg1">
                      <a:lumMod val="95000"/>
                    </a:schemeClr>
                  </a:solidFill>
                  <a:latin typeface="Calibri" panose="020F0502020204030204" pitchFamily="34" charset="0"/>
                  <a:cs typeface="Calibri" panose="020F0502020204030204" pitchFamily="34" charset="0"/>
                </a:rPr>
                <a:t>     Methods     Results     Discussion     Conclusion</a:t>
              </a:r>
            </a:p>
          </p:txBody>
        </p:sp>
      </p:grpSp>
      <p:sp>
        <p:nvSpPr>
          <p:cNvPr id="10" name="TextBox 9">
            <a:extLst>
              <a:ext uri="{FF2B5EF4-FFF2-40B4-BE49-F238E27FC236}">
                <a16:creationId xmlns:a16="http://schemas.microsoft.com/office/drawing/2014/main" id="{7E800C93-4AF3-B197-6CD0-781907908662}"/>
              </a:ext>
            </a:extLst>
          </p:cNvPr>
          <p:cNvSpPr txBox="1"/>
          <p:nvPr/>
        </p:nvSpPr>
        <p:spPr>
          <a:xfrm>
            <a:off x="3466569" y="188826"/>
            <a:ext cx="2210862" cy="584775"/>
          </a:xfrm>
          <a:prstGeom prst="rect">
            <a:avLst/>
          </a:prstGeom>
          <a:noFill/>
        </p:spPr>
        <p:txBody>
          <a:bodyPr wrap="none" rtlCol="0">
            <a:spAutoFit/>
          </a:bodyPr>
          <a:lstStyle/>
          <a:p>
            <a:r>
              <a:rPr lang="en-US" sz="3200" dirty="0">
                <a:latin typeface="Avenir Book" panose="02000503020000020003" pitchFamily="2" charset="0"/>
              </a:rPr>
              <a:t>Hypothesis</a:t>
            </a:r>
          </a:p>
        </p:txBody>
      </p:sp>
    </p:spTree>
    <p:extLst>
      <p:ext uri="{BB962C8B-B14F-4D97-AF65-F5344CB8AC3E}">
        <p14:creationId xmlns:p14="http://schemas.microsoft.com/office/powerpoint/2010/main" val="1100620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09BBDA00-A4AC-D1EC-57C9-539D5C7E3C56}"/>
              </a:ext>
            </a:extLst>
          </p:cNvPr>
          <p:cNvPicPr>
            <a:picLocks noChangeAspect="1"/>
          </p:cNvPicPr>
          <p:nvPr/>
        </p:nvPicPr>
        <p:blipFill rotWithShape="1">
          <a:blip r:embed="rId3"/>
          <a:srcRect t="-904" r="61947" b="4506"/>
          <a:stretch/>
        </p:blipFill>
        <p:spPr>
          <a:xfrm>
            <a:off x="6299417" y="1286336"/>
            <a:ext cx="2586935" cy="4583191"/>
          </a:xfrm>
          <a:prstGeom prst="rect">
            <a:avLst/>
          </a:prstGeom>
        </p:spPr>
      </p:pic>
      <p:grpSp>
        <p:nvGrpSpPr>
          <p:cNvPr id="5" name="Group 4">
            <a:extLst>
              <a:ext uri="{FF2B5EF4-FFF2-40B4-BE49-F238E27FC236}">
                <a16:creationId xmlns:a16="http://schemas.microsoft.com/office/drawing/2014/main" id="{FB7D4D31-FF45-C5C8-3038-C56ECF202603}"/>
              </a:ext>
            </a:extLst>
          </p:cNvPr>
          <p:cNvGrpSpPr/>
          <p:nvPr/>
        </p:nvGrpSpPr>
        <p:grpSpPr>
          <a:xfrm>
            <a:off x="0" y="804306"/>
            <a:ext cx="9144000" cy="507831"/>
            <a:chOff x="-12451" y="1704716"/>
            <a:chExt cx="9144000" cy="507831"/>
          </a:xfrm>
        </p:grpSpPr>
        <p:sp>
          <p:nvSpPr>
            <p:cNvPr id="6" name="Rectangle 5">
              <a:extLst>
                <a:ext uri="{FF2B5EF4-FFF2-40B4-BE49-F238E27FC236}">
                  <a16:creationId xmlns:a16="http://schemas.microsoft.com/office/drawing/2014/main" id="{40C973B7-9D38-A729-0672-91EEBC9DAEFD}"/>
                </a:ext>
              </a:extLst>
            </p:cNvPr>
            <p:cNvSpPr/>
            <p:nvPr/>
          </p:nvSpPr>
          <p:spPr>
            <a:xfrm>
              <a:off x="-12451" y="1740174"/>
              <a:ext cx="9144000" cy="446572"/>
            </a:xfrm>
            <a:prstGeom prst="rect">
              <a:avLst/>
            </a:prstGeom>
            <a:solidFill>
              <a:srgbClr val="0027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6EB06D7-4A37-84C0-0B89-751575F5D8BB}"/>
                </a:ext>
              </a:extLst>
            </p:cNvPr>
            <p:cNvSpPr txBox="1"/>
            <p:nvPr/>
          </p:nvSpPr>
          <p:spPr>
            <a:xfrm>
              <a:off x="190330" y="1704716"/>
              <a:ext cx="8683571" cy="507831"/>
            </a:xfrm>
            <a:prstGeom prst="rect">
              <a:avLst/>
            </a:prstGeom>
            <a:noFill/>
          </p:spPr>
          <p:txBody>
            <a:bodyPr wrap="square" rtlCol="0">
              <a:spAutoFit/>
            </a:bodyPr>
            <a:lstStyle/>
            <a:p>
              <a:r>
                <a:rPr lang="en-US" sz="2700">
                  <a:solidFill>
                    <a:schemeClr val="bg1"/>
                  </a:solidFill>
                  <a:cs typeface="Calibri" panose="020F0502020204030204" pitchFamily="34" charset="0"/>
                </a:rPr>
                <a:t>Introduction</a:t>
              </a:r>
              <a:r>
                <a:rPr lang="en-US" sz="2700">
                  <a:solidFill>
                    <a:schemeClr val="bg1">
                      <a:lumMod val="95000"/>
                    </a:schemeClr>
                  </a:solidFill>
                  <a:latin typeface="Avenir Book" panose="02000503020000020003" pitchFamily="2" charset="0"/>
                  <a:cs typeface="Calibri" panose="020F0502020204030204" pitchFamily="34" charset="0"/>
                </a:rPr>
                <a:t>     </a:t>
              </a:r>
              <a:r>
                <a:rPr lang="en-US" sz="2700">
                  <a:solidFill>
                    <a:srgbClr val="DBAA01"/>
                  </a:solidFill>
                  <a:cs typeface="Calibri" panose="020F0502020204030204" pitchFamily="34" charset="0"/>
                </a:rPr>
                <a:t>Methods</a:t>
              </a:r>
              <a:r>
                <a:rPr lang="en-US" sz="2700">
                  <a:solidFill>
                    <a:srgbClr val="DBAA01"/>
                  </a:solidFill>
                  <a:latin typeface="Avenir Book" panose="02000503020000020003" pitchFamily="2" charset="0"/>
                  <a:cs typeface="Calibri" panose="020F0502020204030204" pitchFamily="34" charset="0"/>
                </a:rPr>
                <a:t> </a:t>
              </a:r>
              <a:r>
                <a:rPr lang="en-US" sz="2700">
                  <a:solidFill>
                    <a:schemeClr val="bg1">
                      <a:lumMod val="95000"/>
                    </a:schemeClr>
                  </a:solidFill>
                  <a:latin typeface="Avenir Book" panose="02000503020000020003" pitchFamily="2" charset="0"/>
                  <a:cs typeface="Calibri" panose="020F0502020204030204" pitchFamily="34" charset="0"/>
                </a:rPr>
                <a:t>   </a:t>
              </a:r>
              <a:r>
                <a:rPr lang="en-US" sz="2700">
                  <a:solidFill>
                    <a:schemeClr val="bg1">
                      <a:lumMod val="95000"/>
                    </a:schemeClr>
                  </a:solidFill>
                  <a:cs typeface="Calibri" panose="020F0502020204030204" pitchFamily="34" charset="0"/>
                </a:rPr>
                <a:t>Results</a:t>
              </a:r>
              <a:r>
                <a:rPr lang="en-US" sz="2700">
                  <a:solidFill>
                    <a:schemeClr val="bg1">
                      <a:lumMod val="95000"/>
                    </a:schemeClr>
                  </a:solidFill>
                  <a:latin typeface="Avenir Book" panose="02000503020000020003" pitchFamily="2" charset="0"/>
                  <a:cs typeface="Calibri" panose="020F0502020204030204" pitchFamily="34" charset="0"/>
                </a:rPr>
                <a:t>     </a:t>
              </a:r>
              <a:r>
                <a:rPr lang="en-US" sz="2700">
                  <a:solidFill>
                    <a:schemeClr val="bg1">
                      <a:lumMod val="95000"/>
                    </a:schemeClr>
                  </a:solidFill>
                  <a:cs typeface="Calibri" panose="020F0502020204030204" pitchFamily="34" charset="0"/>
                </a:rPr>
                <a:t>Discussion </a:t>
              </a:r>
              <a:r>
                <a:rPr lang="en-US" sz="2700">
                  <a:solidFill>
                    <a:schemeClr val="bg1">
                      <a:lumMod val="95000"/>
                    </a:schemeClr>
                  </a:solidFill>
                  <a:latin typeface="Avenir Book" panose="02000503020000020003" pitchFamily="2" charset="0"/>
                  <a:cs typeface="Calibri" panose="020F0502020204030204" pitchFamily="34" charset="0"/>
                </a:rPr>
                <a:t> </a:t>
              </a:r>
              <a:r>
                <a:rPr lang="en-US" sz="2700">
                  <a:solidFill>
                    <a:schemeClr val="bg1">
                      <a:lumMod val="95000"/>
                    </a:schemeClr>
                  </a:solidFill>
                  <a:cs typeface="Calibri" panose="020F0502020204030204" pitchFamily="34" charset="0"/>
                </a:rPr>
                <a:t>Conclusion</a:t>
              </a:r>
            </a:p>
          </p:txBody>
        </p:sp>
      </p:grpSp>
      <p:grpSp>
        <p:nvGrpSpPr>
          <p:cNvPr id="8" name="Group 7">
            <a:extLst>
              <a:ext uri="{FF2B5EF4-FFF2-40B4-BE49-F238E27FC236}">
                <a16:creationId xmlns:a16="http://schemas.microsoft.com/office/drawing/2014/main" id="{864C2863-24EC-C66C-A13D-0D4801A7C797}"/>
              </a:ext>
            </a:extLst>
          </p:cNvPr>
          <p:cNvGrpSpPr/>
          <p:nvPr/>
        </p:nvGrpSpPr>
        <p:grpSpPr>
          <a:xfrm>
            <a:off x="0" y="6025116"/>
            <a:ext cx="9144000" cy="832884"/>
            <a:chOff x="0" y="6025116"/>
            <a:chExt cx="9144000" cy="832884"/>
          </a:xfrm>
        </p:grpSpPr>
        <p:sp>
          <p:nvSpPr>
            <p:cNvPr id="9" name="Rectangle 8">
              <a:extLst>
                <a:ext uri="{FF2B5EF4-FFF2-40B4-BE49-F238E27FC236}">
                  <a16:creationId xmlns:a16="http://schemas.microsoft.com/office/drawing/2014/main" id="{50A33832-7B5B-C353-7F26-B67591D3F052}"/>
                </a:ext>
              </a:extLst>
            </p:cNvPr>
            <p:cNvSpPr/>
            <p:nvPr/>
          </p:nvSpPr>
          <p:spPr>
            <a:xfrm>
              <a:off x="0" y="6025116"/>
              <a:ext cx="9144000" cy="832884"/>
            </a:xfrm>
            <a:prstGeom prst="rect">
              <a:avLst/>
            </a:prstGeom>
            <a:solidFill>
              <a:srgbClr val="0027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Book" panose="02000503020000020003" pitchFamily="2" charset="0"/>
              </a:endParaRPr>
            </a:p>
          </p:txBody>
        </p:sp>
        <p:pic>
          <p:nvPicPr>
            <p:cNvPr id="10" name="Picture 9">
              <a:extLst>
                <a:ext uri="{FF2B5EF4-FFF2-40B4-BE49-F238E27FC236}">
                  <a16:creationId xmlns:a16="http://schemas.microsoft.com/office/drawing/2014/main" id="{2476CE37-B07A-0824-0D0F-CE41173D62F3}"/>
                </a:ext>
              </a:extLst>
            </p:cNvPr>
            <p:cNvPicPr>
              <a:picLocks noChangeAspect="1"/>
            </p:cNvPicPr>
            <p:nvPr/>
          </p:nvPicPr>
          <p:blipFill>
            <a:blip r:embed="rId4"/>
            <a:stretch>
              <a:fillRect/>
            </a:stretch>
          </p:blipFill>
          <p:spPr>
            <a:xfrm>
              <a:off x="135890" y="6206608"/>
              <a:ext cx="2654300" cy="469900"/>
            </a:xfrm>
            <a:prstGeom prst="rect">
              <a:avLst/>
            </a:prstGeom>
          </p:spPr>
        </p:pic>
      </p:grpSp>
      <p:sp>
        <p:nvSpPr>
          <p:cNvPr id="2" name="TextBox 1">
            <a:extLst>
              <a:ext uri="{FF2B5EF4-FFF2-40B4-BE49-F238E27FC236}">
                <a16:creationId xmlns:a16="http://schemas.microsoft.com/office/drawing/2014/main" id="{2EAB954D-0498-4137-FBF4-432E6A39D11C}"/>
              </a:ext>
            </a:extLst>
          </p:cNvPr>
          <p:cNvSpPr txBox="1"/>
          <p:nvPr/>
        </p:nvSpPr>
        <p:spPr>
          <a:xfrm>
            <a:off x="988397" y="1493629"/>
            <a:ext cx="3327125" cy="3477875"/>
          </a:xfrm>
          <a:prstGeom prst="rect">
            <a:avLst/>
          </a:prstGeom>
          <a:noFill/>
        </p:spPr>
        <p:txBody>
          <a:bodyPr wrap="square" rtlCol="0">
            <a:spAutoFit/>
          </a:bodyPr>
          <a:lstStyle/>
          <a:p>
            <a:r>
              <a:rPr lang="en-US" sz="2000" b="1" u="sng" dirty="0">
                <a:latin typeface="Avenir Book" panose="02000503020000020003" pitchFamily="2" charset="0"/>
              </a:rPr>
              <a:t>Study Population: </a:t>
            </a:r>
          </a:p>
          <a:p>
            <a:pPr marL="285750" indent="-285750">
              <a:buFont typeface="Arial" panose="020B0604020202020204" pitchFamily="34" charset="0"/>
              <a:buChar char="•"/>
            </a:pPr>
            <a:r>
              <a:rPr lang="en-US" sz="2000" dirty="0">
                <a:latin typeface="Avenir Book" panose="02000503020000020003" pitchFamily="2" charset="0"/>
              </a:rPr>
              <a:t>Eligibility Criteria </a:t>
            </a:r>
          </a:p>
          <a:p>
            <a:pPr marL="742950" lvl="1" indent="-285750">
              <a:buFont typeface="Arial" panose="020B0604020202020204" pitchFamily="34" charset="0"/>
              <a:buChar char="•"/>
            </a:pPr>
            <a:r>
              <a:rPr lang="en-US" sz="2000" dirty="0">
                <a:latin typeface="Avenir Book" panose="02000503020000020003" pitchFamily="2" charset="0"/>
              </a:rPr>
              <a:t>Dogs</a:t>
            </a:r>
          </a:p>
          <a:p>
            <a:pPr marL="1200150" lvl="2" indent="-285750">
              <a:buFont typeface="Arial" panose="020B0604020202020204" pitchFamily="34" charset="0"/>
              <a:buChar char="•"/>
            </a:pPr>
            <a:r>
              <a:rPr lang="en-US" sz="2000" dirty="0">
                <a:latin typeface="Avenir Book" panose="02000503020000020003" pitchFamily="2" charset="0"/>
              </a:rPr>
              <a:t>&gt;10kg</a:t>
            </a:r>
          </a:p>
          <a:p>
            <a:pPr marL="1200150" lvl="2" indent="-285750">
              <a:buFont typeface="Arial" panose="020B0604020202020204" pitchFamily="34" charset="0"/>
              <a:buChar char="•"/>
            </a:pPr>
            <a:r>
              <a:rPr lang="en-US" sz="2000" dirty="0">
                <a:latin typeface="Avenir Book" panose="02000503020000020003" pitchFamily="2" charset="0"/>
              </a:rPr>
              <a:t>&gt;1 year old</a:t>
            </a:r>
          </a:p>
          <a:p>
            <a:pPr marL="1200150" lvl="2" indent="-285750">
              <a:buFont typeface="Arial" panose="020B0604020202020204" pitchFamily="34" charset="0"/>
              <a:buChar char="•"/>
            </a:pPr>
            <a:r>
              <a:rPr lang="en-US" sz="2000" dirty="0">
                <a:latin typeface="Avenir Book" panose="02000503020000020003" pitchFamily="2" charset="0"/>
              </a:rPr>
              <a:t>No vaccinations within 30 days</a:t>
            </a:r>
          </a:p>
          <a:p>
            <a:pPr marL="1200150" lvl="2" indent="-285750">
              <a:buFont typeface="Arial" panose="020B0604020202020204" pitchFamily="34" charset="0"/>
              <a:buChar char="•"/>
            </a:pPr>
            <a:r>
              <a:rPr lang="en-US" sz="2000" dirty="0">
                <a:latin typeface="Avenir Book" panose="02000503020000020003" pitchFamily="2" charset="0"/>
              </a:rPr>
              <a:t>Considered healthy</a:t>
            </a:r>
          </a:p>
          <a:p>
            <a:pPr marL="1200150" lvl="2" indent="-285750">
              <a:buFont typeface="Arial" panose="020B0604020202020204" pitchFamily="34" charset="0"/>
              <a:buChar char="•"/>
            </a:pPr>
            <a:r>
              <a:rPr lang="en-US" sz="2000" dirty="0">
                <a:latin typeface="Avenir Book" panose="02000503020000020003" pitchFamily="2" charset="0"/>
              </a:rPr>
              <a:t>No other medications</a:t>
            </a:r>
          </a:p>
        </p:txBody>
      </p:sp>
      <p:pic>
        <p:nvPicPr>
          <p:cNvPr id="3" name="Graphic 2" descr="Dog with solid fill">
            <a:extLst>
              <a:ext uri="{FF2B5EF4-FFF2-40B4-BE49-F238E27FC236}">
                <a16:creationId xmlns:a16="http://schemas.microsoft.com/office/drawing/2014/main" id="{A3E67DD7-06F4-99C7-2155-EC9E48A0AB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9345" y="1416124"/>
            <a:ext cx="839052" cy="758461"/>
          </a:xfrm>
          <a:prstGeom prst="rect">
            <a:avLst/>
          </a:prstGeom>
        </p:spPr>
      </p:pic>
      <p:sp>
        <p:nvSpPr>
          <p:cNvPr id="13" name="Right Arrow 12">
            <a:extLst>
              <a:ext uri="{FF2B5EF4-FFF2-40B4-BE49-F238E27FC236}">
                <a16:creationId xmlns:a16="http://schemas.microsoft.com/office/drawing/2014/main" id="{5B7E7450-656A-4D3B-C579-8CD9D0DE49AC}"/>
              </a:ext>
            </a:extLst>
          </p:cNvPr>
          <p:cNvSpPr/>
          <p:nvPr/>
        </p:nvSpPr>
        <p:spPr>
          <a:xfrm>
            <a:off x="4572000" y="2529323"/>
            <a:ext cx="1216957" cy="832885"/>
          </a:xfrm>
          <a:prstGeom prst="rightArrow">
            <a:avLst/>
          </a:prstGeom>
          <a:solidFill>
            <a:srgbClr val="0027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A51509D-39F1-528A-6675-A0EEC7E6499D}"/>
              </a:ext>
            </a:extLst>
          </p:cNvPr>
          <p:cNvSpPr txBox="1"/>
          <p:nvPr/>
        </p:nvSpPr>
        <p:spPr>
          <a:xfrm>
            <a:off x="3432906" y="151788"/>
            <a:ext cx="2278188" cy="584775"/>
          </a:xfrm>
          <a:prstGeom prst="rect">
            <a:avLst/>
          </a:prstGeom>
          <a:noFill/>
        </p:spPr>
        <p:txBody>
          <a:bodyPr wrap="none" rtlCol="0">
            <a:spAutoFit/>
          </a:bodyPr>
          <a:lstStyle/>
          <a:p>
            <a:r>
              <a:rPr lang="en-US" sz="3200" dirty="0">
                <a:latin typeface="Avenir Book" panose="02000503020000020003" pitchFamily="2" charset="0"/>
              </a:rPr>
              <a:t>Experiment</a:t>
            </a:r>
          </a:p>
        </p:txBody>
      </p:sp>
    </p:spTree>
    <p:extLst>
      <p:ext uri="{BB962C8B-B14F-4D97-AF65-F5344CB8AC3E}">
        <p14:creationId xmlns:p14="http://schemas.microsoft.com/office/powerpoint/2010/main" val="294236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ppt_x"/>
                                          </p:val>
                                        </p:tav>
                                        <p:tav tm="100000">
                                          <p:val>
                                            <p:strVal val="#ppt_x"/>
                                          </p:val>
                                        </p:tav>
                                      </p:tavLst>
                                    </p:anim>
                                    <p:anim calcmode="lin" valueType="num">
                                      <p:cBhvr additive="base">
                                        <p:cTn id="12"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B7D4D31-FF45-C5C8-3038-C56ECF202603}"/>
              </a:ext>
            </a:extLst>
          </p:cNvPr>
          <p:cNvGrpSpPr/>
          <p:nvPr/>
        </p:nvGrpSpPr>
        <p:grpSpPr>
          <a:xfrm>
            <a:off x="0" y="804306"/>
            <a:ext cx="9144000" cy="507831"/>
            <a:chOff x="-12451" y="1704716"/>
            <a:chExt cx="9144000" cy="507831"/>
          </a:xfrm>
        </p:grpSpPr>
        <p:sp>
          <p:nvSpPr>
            <p:cNvPr id="6" name="Rectangle 5">
              <a:extLst>
                <a:ext uri="{FF2B5EF4-FFF2-40B4-BE49-F238E27FC236}">
                  <a16:creationId xmlns:a16="http://schemas.microsoft.com/office/drawing/2014/main" id="{40C973B7-9D38-A729-0672-91EEBC9DAEFD}"/>
                </a:ext>
              </a:extLst>
            </p:cNvPr>
            <p:cNvSpPr/>
            <p:nvPr/>
          </p:nvSpPr>
          <p:spPr>
            <a:xfrm>
              <a:off x="-12451" y="1740174"/>
              <a:ext cx="9144000" cy="446572"/>
            </a:xfrm>
            <a:prstGeom prst="rect">
              <a:avLst/>
            </a:prstGeom>
            <a:solidFill>
              <a:srgbClr val="0027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6EB06D7-4A37-84C0-0B89-751575F5D8BB}"/>
                </a:ext>
              </a:extLst>
            </p:cNvPr>
            <p:cNvSpPr txBox="1"/>
            <p:nvPr/>
          </p:nvSpPr>
          <p:spPr>
            <a:xfrm>
              <a:off x="190330" y="1704716"/>
              <a:ext cx="8683571" cy="507831"/>
            </a:xfrm>
            <a:prstGeom prst="rect">
              <a:avLst/>
            </a:prstGeom>
            <a:noFill/>
          </p:spPr>
          <p:txBody>
            <a:bodyPr wrap="square" rtlCol="0">
              <a:spAutoFit/>
            </a:bodyPr>
            <a:lstStyle/>
            <a:p>
              <a:r>
                <a:rPr lang="en-US" sz="2700">
                  <a:solidFill>
                    <a:schemeClr val="bg1"/>
                  </a:solidFill>
                  <a:cs typeface="Calibri" panose="020F0502020204030204" pitchFamily="34" charset="0"/>
                </a:rPr>
                <a:t>Introduction</a:t>
              </a:r>
              <a:r>
                <a:rPr lang="en-US" sz="2700">
                  <a:solidFill>
                    <a:schemeClr val="bg1">
                      <a:lumMod val="95000"/>
                    </a:schemeClr>
                  </a:solidFill>
                  <a:latin typeface="Avenir Book" panose="02000503020000020003" pitchFamily="2" charset="0"/>
                  <a:cs typeface="Calibri" panose="020F0502020204030204" pitchFamily="34" charset="0"/>
                </a:rPr>
                <a:t>     </a:t>
              </a:r>
              <a:r>
                <a:rPr lang="en-US" sz="2700">
                  <a:solidFill>
                    <a:srgbClr val="DBAA01"/>
                  </a:solidFill>
                  <a:cs typeface="Calibri" panose="020F0502020204030204" pitchFamily="34" charset="0"/>
                </a:rPr>
                <a:t>Methods</a:t>
              </a:r>
              <a:r>
                <a:rPr lang="en-US" sz="2700">
                  <a:solidFill>
                    <a:srgbClr val="DBAA01"/>
                  </a:solidFill>
                  <a:latin typeface="Avenir Book" panose="02000503020000020003" pitchFamily="2" charset="0"/>
                  <a:cs typeface="Calibri" panose="020F0502020204030204" pitchFamily="34" charset="0"/>
                </a:rPr>
                <a:t> </a:t>
              </a:r>
              <a:r>
                <a:rPr lang="en-US" sz="2700">
                  <a:solidFill>
                    <a:schemeClr val="bg1">
                      <a:lumMod val="95000"/>
                    </a:schemeClr>
                  </a:solidFill>
                  <a:latin typeface="Avenir Book" panose="02000503020000020003" pitchFamily="2" charset="0"/>
                  <a:cs typeface="Calibri" panose="020F0502020204030204" pitchFamily="34" charset="0"/>
                </a:rPr>
                <a:t>   </a:t>
              </a:r>
              <a:r>
                <a:rPr lang="en-US" sz="2700">
                  <a:solidFill>
                    <a:schemeClr val="bg1">
                      <a:lumMod val="95000"/>
                    </a:schemeClr>
                  </a:solidFill>
                  <a:cs typeface="Calibri" panose="020F0502020204030204" pitchFamily="34" charset="0"/>
                </a:rPr>
                <a:t>Results</a:t>
              </a:r>
              <a:r>
                <a:rPr lang="en-US" sz="2700">
                  <a:solidFill>
                    <a:schemeClr val="bg1">
                      <a:lumMod val="95000"/>
                    </a:schemeClr>
                  </a:solidFill>
                  <a:latin typeface="Avenir Book" panose="02000503020000020003" pitchFamily="2" charset="0"/>
                  <a:cs typeface="Calibri" panose="020F0502020204030204" pitchFamily="34" charset="0"/>
                </a:rPr>
                <a:t>     </a:t>
              </a:r>
              <a:r>
                <a:rPr lang="en-US" sz="2700">
                  <a:solidFill>
                    <a:schemeClr val="bg1">
                      <a:lumMod val="95000"/>
                    </a:schemeClr>
                  </a:solidFill>
                  <a:cs typeface="Calibri" panose="020F0502020204030204" pitchFamily="34" charset="0"/>
                </a:rPr>
                <a:t>Discussion </a:t>
              </a:r>
              <a:r>
                <a:rPr lang="en-US" sz="2700">
                  <a:solidFill>
                    <a:schemeClr val="bg1">
                      <a:lumMod val="95000"/>
                    </a:schemeClr>
                  </a:solidFill>
                  <a:latin typeface="Avenir Book" panose="02000503020000020003" pitchFamily="2" charset="0"/>
                  <a:cs typeface="Calibri" panose="020F0502020204030204" pitchFamily="34" charset="0"/>
                </a:rPr>
                <a:t> </a:t>
              </a:r>
              <a:r>
                <a:rPr lang="en-US" sz="2700">
                  <a:solidFill>
                    <a:schemeClr val="bg1">
                      <a:lumMod val="95000"/>
                    </a:schemeClr>
                  </a:solidFill>
                  <a:cs typeface="Calibri" panose="020F0502020204030204" pitchFamily="34" charset="0"/>
                </a:rPr>
                <a:t>Conclusion</a:t>
              </a:r>
            </a:p>
          </p:txBody>
        </p:sp>
      </p:grpSp>
      <p:grpSp>
        <p:nvGrpSpPr>
          <p:cNvPr id="8" name="Group 7">
            <a:extLst>
              <a:ext uri="{FF2B5EF4-FFF2-40B4-BE49-F238E27FC236}">
                <a16:creationId xmlns:a16="http://schemas.microsoft.com/office/drawing/2014/main" id="{864C2863-24EC-C66C-A13D-0D4801A7C797}"/>
              </a:ext>
            </a:extLst>
          </p:cNvPr>
          <p:cNvGrpSpPr/>
          <p:nvPr/>
        </p:nvGrpSpPr>
        <p:grpSpPr>
          <a:xfrm>
            <a:off x="0" y="6025116"/>
            <a:ext cx="9144000" cy="832884"/>
            <a:chOff x="0" y="6025116"/>
            <a:chExt cx="9144000" cy="832884"/>
          </a:xfrm>
        </p:grpSpPr>
        <p:sp>
          <p:nvSpPr>
            <p:cNvPr id="9" name="Rectangle 8">
              <a:extLst>
                <a:ext uri="{FF2B5EF4-FFF2-40B4-BE49-F238E27FC236}">
                  <a16:creationId xmlns:a16="http://schemas.microsoft.com/office/drawing/2014/main" id="{50A33832-7B5B-C353-7F26-B67591D3F052}"/>
                </a:ext>
              </a:extLst>
            </p:cNvPr>
            <p:cNvSpPr/>
            <p:nvPr/>
          </p:nvSpPr>
          <p:spPr>
            <a:xfrm>
              <a:off x="0" y="6025116"/>
              <a:ext cx="9144000" cy="832884"/>
            </a:xfrm>
            <a:prstGeom prst="rect">
              <a:avLst/>
            </a:prstGeom>
            <a:solidFill>
              <a:srgbClr val="0027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Book" panose="02000503020000020003" pitchFamily="2" charset="0"/>
              </a:endParaRPr>
            </a:p>
          </p:txBody>
        </p:sp>
        <p:pic>
          <p:nvPicPr>
            <p:cNvPr id="10" name="Picture 9">
              <a:extLst>
                <a:ext uri="{FF2B5EF4-FFF2-40B4-BE49-F238E27FC236}">
                  <a16:creationId xmlns:a16="http://schemas.microsoft.com/office/drawing/2014/main" id="{2476CE37-B07A-0824-0D0F-CE41173D62F3}"/>
                </a:ext>
              </a:extLst>
            </p:cNvPr>
            <p:cNvPicPr>
              <a:picLocks noChangeAspect="1"/>
            </p:cNvPicPr>
            <p:nvPr/>
          </p:nvPicPr>
          <p:blipFill>
            <a:blip r:embed="rId3"/>
            <a:stretch>
              <a:fillRect/>
            </a:stretch>
          </p:blipFill>
          <p:spPr>
            <a:xfrm>
              <a:off x="135890" y="6206608"/>
              <a:ext cx="2654300" cy="469900"/>
            </a:xfrm>
            <a:prstGeom prst="rect">
              <a:avLst/>
            </a:prstGeom>
          </p:spPr>
        </p:pic>
      </p:grpSp>
      <p:grpSp>
        <p:nvGrpSpPr>
          <p:cNvPr id="3" name="Group 2">
            <a:extLst>
              <a:ext uri="{FF2B5EF4-FFF2-40B4-BE49-F238E27FC236}">
                <a16:creationId xmlns:a16="http://schemas.microsoft.com/office/drawing/2014/main" id="{8139B5EB-0F74-0EF3-3765-125317A18D64}"/>
              </a:ext>
            </a:extLst>
          </p:cNvPr>
          <p:cNvGrpSpPr/>
          <p:nvPr/>
        </p:nvGrpSpPr>
        <p:grpSpPr>
          <a:xfrm>
            <a:off x="6504848" y="1431355"/>
            <a:ext cx="3636425" cy="4435357"/>
            <a:chOff x="4055166" y="1228020"/>
            <a:chExt cx="3428103" cy="4694585"/>
          </a:xfrm>
        </p:grpSpPr>
        <p:pic>
          <p:nvPicPr>
            <p:cNvPr id="4" name="Picture 3" descr="Diagram&#10;&#10;Description automatically generated">
              <a:extLst>
                <a:ext uri="{FF2B5EF4-FFF2-40B4-BE49-F238E27FC236}">
                  <a16:creationId xmlns:a16="http://schemas.microsoft.com/office/drawing/2014/main" id="{09BBDA00-A4AC-D1EC-57C9-539D5C7E3C56}"/>
                </a:ext>
              </a:extLst>
            </p:cNvPr>
            <p:cNvPicPr>
              <a:picLocks noChangeAspect="1"/>
            </p:cNvPicPr>
            <p:nvPr/>
          </p:nvPicPr>
          <p:blipFill rotWithShape="1">
            <a:blip r:embed="rId4"/>
            <a:srcRect l="44961" r="20147" b="7773"/>
            <a:stretch/>
          </p:blipFill>
          <p:spPr>
            <a:xfrm>
              <a:off x="4055166" y="1228020"/>
              <a:ext cx="2539509" cy="4694584"/>
            </a:xfrm>
            <a:prstGeom prst="rect">
              <a:avLst/>
            </a:prstGeom>
          </p:spPr>
        </p:pic>
        <p:sp>
          <p:nvSpPr>
            <p:cNvPr id="2" name="Rectangle 1">
              <a:extLst>
                <a:ext uri="{FF2B5EF4-FFF2-40B4-BE49-F238E27FC236}">
                  <a16:creationId xmlns:a16="http://schemas.microsoft.com/office/drawing/2014/main" id="{164B791F-10F2-8389-73B9-EB08E7098A3D}"/>
                </a:ext>
              </a:extLst>
            </p:cNvPr>
            <p:cNvSpPr/>
            <p:nvPr/>
          </p:nvSpPr>
          <p:spPr>
            <a:xfrm>
              <a:off x="6085893" y="1875454"/>
              <a:ext cx="1397376" cy="40471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ight Arrow 16">
            <a:extLst>
              <a:ext uri="{FF2B5EF4-FFF2-40B4-BE49-F238E27FC236}">
                <a16:creationId xmlns:a16="http://schemas.microsoft.com/office/drawing/2014/main" id="{33C2A407-7521-8010-BD0F-D234453E6BA4}"/>
              </a:ext>
            </a:extLst>
          </p:cNvPr>
          <p:cNvSpPr/>
          <p:nvPr/>
        </p:nvSpPr>
        <p:spPr>
          <a:xfrm>
            <a:off x="5526852" y="3124200"/>
            <a:ext cx="821634" cy="609600"/>
          </a:xfrm>
          <a:prstGeom prst="rightArrow">
            <a:avLst/>
          </a:prstGeom>
          <a:solidFill>
            <a:srgbClr val="00406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3D596A13-0D62-4F40-7008-E3E26620D284}"/>
              </a:ext>
            </a:extLst>
          </p:cNvPr>
          <p:cNvSpPr txBox="1"/>
          <p:nvPr/>
        </p:nvSpPr>
        <p:spPr>
          <a:xfrm>
            <a:off x="3432906" y="117136"/>
            <a:ext cx="2278188" cy="584775"/>
          </a:xfrm>
          <a:prstGeom prst="rect">
            <a:avLst/>
          </a:prstGeom>
          <a:noFill/>
        </p:spPr>
        <p:txBody>
          <a:bodyPr wrap="none" rtlCol="0">
            <a:spAutoFit/>
          </a:bodyPr>
          <a:lstStyle/>
          <a:p>
            <a:r>
              <a:rPr lang="en-US" sz="3200" dirty="0">
                <a:latin typeface="Avenir Book" panose="02000503020000020003" pitchFamily="2" charset="0"/>
              </a:rPr>
              <a:t>Experiment</a:t>
            </a:r>
            <a:endParaRPr lang="en-US" sz="3600" dirty="0">
              <a:latin typeface="Avenir Book" panose="02000503020000020003" pitchFamily="2" charset="0"/>
            </a:endParaRPr>
          </a:p>
        </p:txBody>
      </p:sp>
      <p:pic>
        <p:nvPicPr>
          <p:cNvPr id="15" name="Picture 14" descr="Text&#10;&#10;Description automatically generated with medium confidence">
            <a:extLst>
              <a:ext uri="{FF2B5EF4-FFF2-40B4-BE49-F238E27FC236}">
                <a16:creationId xmlns:a16="http://schemas.microsoft.com/office/drawing/2014/main" id="{01CAF725-4169-2937-D26B-380B4CDB8A72}"/>
              </a:ext>
            </a:extLst>
          </p:cNvPr>
          <p:cNvPicPr>
            <a:picLocks noChangeAspect="1"/>
          </p:cNvPicPr>
          <p:nvPr/>
        </p:nvPicPr>
        <p:blipFill rotWithShape="1">
          <a:blip r:embed="rId5"/>
          <a:srcRect l="4084" t="8130" r="37183" b="32133"/>
          <a:stretch/>
        </p:blipFill>
        <p:spPr>
          <a:xfrm>
            <a:off x="0" y="1661799"/>
            <a:ext cx="5370490" cy="3823673"/>
          </a:xfrm>
          <a:prstGeom prst="rect">
            <a:avLst/>
          </a:prstGeom>
        </p:spPr>
      </p:pic>
    </p:spTree>
    <p:extLst>
      <p:ext uri="{BB962C8B-B14F-4D97-AF65-F5344CB8AC3E}">
        <p14:creationId xmlns:p14="http://schemas.microsoft.com/office/powerpoint/2010/main" val="263620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C19F1346BD20A48A7D2DCF5CC9FFA99" ma:contentTypeVersion="16" ma:contentTypeDescription="Create a new document." ma:contentTypeScope="" ma:versionID="e5e5709539a9afc0caa9ce62011021f1">
  <xsd:schema xmlns:xsd="http://www.w3.org/2001/XMLSchema" xmlns:xs="http://www.w3.org/2001/XMLSchema" xmlns:p="http://schemas.microsoft.com/office/2006/metadata/properties" xmlns:ns2="4d308e2c-e7bf-43ab-90e2-1cb0fa79f248" xmlns:ns3="9a26d38c-1199-4aab-ae02-37f3f021df90" targetNamespace="http://schemas.microsoft.com/office/2006/metadata/properties" ma:root="true" ma:fieldsID="1af211dbef535758a41059340f090fed" ns2:_="" ns3:_="">
    <xsd:import namespace="4d308e2c-e7bf-43ab-90e2-1cb0fa79f248"/>
    <xsd:import namespace="9a26d38c-1199-4aab-ae02-37f3f021df9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AutoTags" minOccurs="0"/>
                <xsd:element ref="ns2:MediaServiceOCR"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308e2c-e7bf-43ab-90e2-1cb0fa79f248"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19ba80e-4ed7-42b5-a1d2-490ece9b849e"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a26d38c-1199-4aab-ae02-37f3f021df9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2655144-ada2-4608-96fb-47ce163b611a}" ma:internalName="TaxCatchAll" ma:showField="CatchAllData" ma:web="9a26d38c-1199-4aab-ae02-37f3f021df9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a26d38c-1199-4aab-ae02-37f3f021df90" xsi:nil="true"/>
    <lcf76f155ced4ddcb4097134ff3c332f xmlns="4d308e2c-e7bf-43ab-90e2-1cb0fa79f24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643C744-7DC1-4FBA-B197-ECD850BB91F5}">
  <ds:schemaRefs>
    <ds:schemaRef ds:uri="4d308e2c-e7bf-43ab-90e2-1cb0fa79f248"/>
    <ds:schemaRef ds:uri="9a26d38c-1199-4aab-ae02-37f3f021df9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E3B490A-323B-4946-A630-7B255D1DF2FC}">
  <ds:schemaRefs>
    <ds:schemaRef ds:uri="http://schemas.microsoft.com/sharepoint/v3/contenttype/forms"/>
  </ds:schemaRefs>
</ds:datastoreItem>
</file>

<file path=customXml/itemProps3.xml><?xml version="1.0" encoding="utf-8"?>
<ds:datastoreItem xmlns:ds="http://schemas.openxmlformats.org/officeDocument/2006/customXml" ds:itemID="{6AAE0498-0F2B-43F7-AAA9-EB438C995642}">
  <ds:schemaRefs>
    <ds:schemaRef ds:uri="http://purl.org/dc/dcmitype/"/>
    <ds:schemaRef ds:uri="http://schemas.microsoft.com/office/2006/documentManagement/types"/>
    <ds:schemaRef ds:uri="http://purl.org/dc/elements/1.1/"/>
    <ds:schemaRef ds:uri="http://purl.org/dc/terms/"/>
    <ds:schemaRef ds:uri="http://www.w3.org/XML/1998/namespace"/>
    <ds:schemaRef ds:uri="4d308e2c-e7bf-43ab-90e2-1cb0fa79f248"/>
    <ds:schemaRef ds:uri="9a26d38c-1199-4aab-ae02-37f3f021df90"/>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2710</TotalTime>
  <Words>1889</Words>
  <Application>Microsoft Macintosh PowerPoint</Application>
  <PresentationFormat>On-screen Show (4:3)</PresentationFormat>
  <Paragraphs>215</Paragraphs>
  <Slides>16</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Avenir Book</vt:lpstr>
      <vt:lpstr>Calibri</vt:lpstr>
      <vt:lpstr>Calibri Light</vt:lpstr>
      <vt:lpstr>Limelight</vt:lpstr>
      <vt:lpstr>Montserrat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Stephanie S Han</cp:lastModifiedBy>
  <cp:revision>2</cp:revision>
  <dcterms:modified xsi:type="dcterms:W3CDTF">2022-07-28T19:08:18Z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0x0101004C19F1346BD20A48A7D2DCF5CC9FFA99</vt:lpwstr>
  </property>
  <property fmtid="{D5CDD505-2E9C-101B-9397-08002B2CF9AE}" pid="3" name="MediaServiceImageTags">
    <vt:lpwstr/>
  </property>
</Properties>
</file>