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6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73" r:id="rId4"/>
    <p:sldId id="271" r:id="rId5"/>
    <p:sldId id="257" r:id="rId6"/>
    <p:sldId id="272" r:id="rId7"/>
    <p:sldId id="260" r:id="rId8"/>
    <p:sldId id="276" r:id="rId9"/>
    <p:sldId id="267" r:id="rId10"/>
    <p:sldId id="261" r:id="rId11"/>
    <p:sldId id="265" r:id="rId12"/>
    <p:sldId id="266" r:id="rId13"/>
    <p:sldId id="262" r:id="rId14"/>
    <p:sldId id="274" r:id="rId15"/>
    <p:sldId id="263" r:id="rId16"/>
    <p:sldId id="268" r:id="rId17"/>
    <p:sldId id="264" r:id="rId18"/>
    <p:sldId id="269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33"/>
    <p:restoredTop sz="78409"/>
  </p:normalViewPr>
  <p:slideViewPr>
    <p:cSldViewPr snapToGrid="0" snapToObjects="1">
      <p:cViewPr varScale="1">
        <p:scale>
          <a:sx n="88" d="100"/>
          <a:sy n="88" d="100"/>
        </p:scale>
        <p:origin x="10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7T21:35:21.673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7T21:28:23.17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7T21:19:19.516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0 24575,'0'0'0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7T21:19:19.517"/>
    </inkml:context>
    <inkml:brush xml:id="br0">
      <inkml:brushProperty name="width" value="0.05" units="cm"/>
      <inkml:brushProperty name="height" value="0.05" units="cm"/>
      <inkml:brushProperty name="color" value="#15F909"/>
    </inkml:brush>
  </inkml:definitions>
  <inkml:trace contextRef="#ctx0" brushRef="#br0">1 1 24575,'10'0'0,"5"0"0,-4 0 0,11 0 0,-11 0 0,5 0 0,-6 0 0,0 0 0,1 0 0,-1 0 0,0 0 0,0 0 0,1 0 0,-1 0 0,0 0 0,0 0 0,-1 0 0,0 0 0,1 0 0,-1 0 0,0 0 0,1 0 0,-1 0 0,1 0 0,-1 0 0,-3 4 0,2-3 0,-7 7 0,8-7 0,-8 7 0,8-7 0,-8 8 0,4-8 0,-5 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7T21:19:19.518"/>
    </inkml:context>
    <inkml:brush xml:id="br0">
      <inkml:brushProperty name="width" value="0.05" units="cm"/>
      <inkml:brushProperty name="height" value="0.05" units="cm"/>
      <inkml:brushProperty name="color" value="#15F909"/>
    </inkml:brush>
  </inkml:definitions>
  <inkml:trace contextRef="#ctx0" brushRef="#br0">1 1 24575,'9'0'0,"1"0"0,0 0 0,0 0 0,1 0 0,-1 0 0,0 0 0,0 0 0,1 0 0,-1 0 0,0 0 0,-1 0 0,1 0 0,-1 0 0,0 0 0,1 0 0,-1 0 0,1 0 0,-1 0 0,1 0 0,-1 0 0,1 0 0,-1 0 0,1 0 0,-1 0 0,1 0 0,0 0 0,0 0 0,-1 0 0,1 0 0,-5 0 0,-1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7T21:19:19.519"/>
    </inkml:context>
    <inkml:brush xml:id="br0">
      <inkml:brushProperty name="width" value="0.05" units="cm"/>
      <inkml:brushProperty name="height" value="0.05" units="cm"/>
      <inkml:brushProperty name="color" value="#15F909"/>
    </inkml:brush>
  </inkml:definitions>
  <inkml:trace contextRef="#ctx0" brushRef="#br0">1 1 24575,'3'0'0,"0"0"0,11 0 0,-4 0 0,-1 0 0,1 0 0,-1 0 0,1 0 0,-1 0 0,1 0 0,0 0 0,0 0 0,0 0 0,0 0 0,-1 0 0,1 0 0,0 0 0,-1 0 0,1 0 0,-1 0 0,0 0 0,1 0 0,-1 0 0,1 0 0,-1 0 0,1 0 0,-1 0 0,0 0 0,1 0 0,-1 0 0,1 0 0,-5 0 0,-1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7T20:48:47.517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0 24575,'0'0'0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7T21:12:47.882"/>
    </inkml:context>
    <inkml:brush xml:id="br0">
      <inkml:brushProperty name="width" value="0.05" units="cm"/>
      <inkml:brushProperty name="height" value="0.05" units="cm"/>
      <inkml:brushProperty name="color" value="#15F909"/>
    </inkml:brush>
  </inkml:definitions>
  <inkml:trace contextRef="#ctx0" brushRef="#br0">1 1 24575,'10'0'0,"5"0"0,-4 0 0,11 0 0,-11 0 0,5 0 0,-6 0 0,0 0 0,1 0 0,-1 0 0,0 0 0,0 0 0,1 0 0,-1 0 0,0 0 0,0 0 0,-1 0 0,0 0 0,1 0 0,-1 0 0,0 0 0,1 0 0,-1 0 0,1 0 0,-1 0 0,-3 4 0,2-3 0,-7 7 0,8-7 0,-8 7 0,8-7 0,-8 8 0,4-8 0,-5 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7T21:12:50.238"/>
    </inkml:context>
    <inkml:brush xml:id="br0">
      <inkml:brushProperty name="width" value="0.05" units="cm"/>
      <inkml:brushProperty name="height" value="0.05" units="cm"/>
      <inkml:brushProperty name="color" value="#15F909"/>
    </inkml:brush>
  </inkml:definitions>
  <inkml:trace contextRef="#ctx0" brushRef="#br0">1 1 24575,'9'0'0,"1"0"0,0 0 0,0 0 0,1 0 0,-1 0 0,0 0 0,0 0 0,1 0 0,-1 0 0,0 0 0,-1 0 0,1 0 0,-1 0 0,0 0 0,1 0 0,-1 0 0,1 0 0,-1 0 0,1 0 0,-1 0 0,1 0 0,-1 0 0,1 0 0,-1 0 0,1 0 0,0 0 0,0 0 0,-1 0 0,1 0 0,-5 0 0,-1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7T21:12:53.310"/>
    </inkml:context>
    <inkml:brush xml:id="br0">
      <inkml:brushProperty name="width" value="0.05" units="cm"/>
      <inkml:brushProperty name="height" value="0.05" units="cm"/>
      <inkml:brushProperty name="color" value="#15F909"/>
    </inkml:brush>
  </inkml:definitions>
  <inkml:trace contextRef="#ctx0" brushRef="#br0">1 1 24575,'3'0'0,"0"0"0,11 0 0,-4 0 0,-1 0 0,1 0 0,-1 0 0,1 0 0,-1 0 0,1 0 0,0 0 0,0 0 0,0 0 0,0 0 0,-1 0 0,1 0 0,0 0 0,-1 0 0,1 0 0,-1 0 0,0 0 0,1 0 0,-1 0 0,1 0 0,-1 0 0,1 0 0,-1 0 0,0 0 0,1 0 0,-1 0 0,1 0 0,-5 0 0,-1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7T20:33:09.05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7T21:35:21.674"/>
    </inkml:context>
    <inkml:brush xml:id="br0">
      <inkml:brushProperty name="width" value="0.05" units="cm"/>
      <inkml:brushProperty name="height" value="0.05" units="cm"/>
      <inkml:brushProperty name="color" value="#15F909"/>
    </inkml:brush>
  </inkml:definitions>
  <inkml:trace contextRef="#ctx0" brushRef="#br0">1 1 24575,'10'0'0,"5"0"0,-4 0 0,11 0 0,-11 0 0,5 0 0,-6 0 0,0 0 0,1 0 0,-1 0 0,0 0 0,0 0 0,1 0 0,-1 0 0,0 0 0,0 0 0,-1 0 0,0 0 0,1 0 0,-1 0 0,0 0 0,1 0 0,-1 0 0,1 0 0,-1 0 0,-3 4 0,2-3 0,-7 7 0,8-7 0,-8 7 0,8-7 0,-8 8 0,4-8 0,-5 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7T20:33:33.53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7T21:35:21.675"/>
    </inkml:context>
    <inkml:brush xml:id="br0">
      <inkml:brushProperty name="width" value="0.05" units="cm"/>
      <inkml:brushProperty name="height" value="0.05" units="cm"/>
      <inkml:brushProperty name="color" value="#15F909"/>
    </inkml:brush>
  </inkml:definitions>
  <inkml:trace contextRef="#ctx0" brushRef="#br0">1 1 24575,'9'0'0,"1"0"0,0 0 0,0 0 0,1 0 0,-1 0 0,0 0 0,0 0 0,1 0 0,-1 0 0,0 0 0,-1 0 0,1 0 0,-1 0 0,0 0 0,1 0 0,-1 0 0,1 0 0,-1 0 0,1 0 0,-1 0 0,1 0 0,-1 0 0,1 0 0,-1 0 0,1 0 0,0 0 0,0 0 0,-1 0 0,1 0 0,-5 0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7T21:35:21.676"/>
    </inkml:context>
    <inkml:brush xml:id="br0">
      <inkml:brushProperty name="width" value="0.05" units="cm"/>
      <inkml:brushProperty name="height" value="0.05" units="cm"/>
      <inkml:brushProperty name="color" value="#15F909"/>
    </inkml:brush>
  </inkml:definitions>
  <inkml:trace contextRef="#ctx0" brushRef="#br0">1 1 24575,'3'0'0,"0"0"0,11 0 0,-4 0 0,-1 0 0,1 0 0,-1 0 0,1 0 0,-1 0 0,1 0 0,0 0 0,0 0 0,0 0 0,0 0 0,-1 0 0,1 0 0,0 0 0,-1 0 0,1 0 0,-1 0 0,0 0 0,1 0 0,-1 0 0,1 0 0,-1 0 0,1 0 0,-1 0 0,0 0 0,1 0 0,-1 0 0,1 0 0,-5 0 0,-1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7T21:35:21.67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7T21:27:50.651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0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7T21:27:50.652"/>
    </inkml:context>
    <inkml:brush xml:id="br0">
      <inkml:brushProperty name="width" value="0.05" units="cm"/>
      <inkml:brushProperty name="height" value="0.05" units="cm"/>
      <inkml:brushProperty name="color" value="#15F909"/>
    </inkml:brush>
  </inkml:definitions>
  <inkml:trace contextRef="#ctx0" brushRef="#br0">1 1 24575,'10'0'0,"5"0"0,-4 0 0,11 0 0,-11 0 0,5 0 0,-6 0 0,0 0 0,1 0 0,-1 0 0,0 0 0,0 0 0,1 0 0,-1 0 0,0 0 0,0 0 0,-1 0 0,0 0 0,1 0 0,-1 0 0,0 0 0,1 0 0,-1 0 0,1 0 0,-1 0 0,-3 4 0,2-3 0,-7 7 0,8-7 0,-8 7 0,8-7 0,-8 8 0,4-8 0,-5 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7T21:27:50.653"/>
    </inkml:context>
    <inkml:brush xml:id="br0">
      <inkml:brushProperty name="width" value="0.05" units="cm"/>
      <inkml:brushProperty name="height" value="0.05" units="cm"/>
      <inkml:brushProperty name="color" value="#15F909"/>
    </inkml:brush>
  </inkml:definitions>
  <inkml:trace contextRef="#ctx0" brushRef="#br0">1 1 24575,'9'0'0,"1"0"0,0 0 0,0 0 0,1 0 0,-1 0 0,0 0 0,0 0 0,1 0 0,-1 0 0,0 0 0,-1 0 0,1 0 0,-1 0 0,0 0 0,1 0 0,-1 0 0,1 0 0,-1 0 0,1 0 0,-1 0 0,1 0 0,-1 0 0,1 0 0,-1 0 0,1 0 0,0 0 0,0 0 0,-1 0 0,1 0 0,-5 0 0,-1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27T21:27:50.654"/>
    </inkml:context>
    <inkml:brush xml:id="br0">
      <inkml:brushProperty name="width" value="0.05" units="cm"/>
      <inkml:brushProperty name="height" value="0.05" units="cm"/>
      <inkml:brushProperty name="color" value="#15F909"/>
    </inkml:brush>
  </inkml:definitions>
  <inkml:trace contextRef="#ctx0" brushRef="#br0">1 1 24575,'3'0'0,"0"0"0,11 0 0,-4 0 0,-1 0 0,1 0 0,-1 0 0,1 0 0,-1 0 0,1 0 0,0 0 0,0 0 0,0 0 0,0 0 0,-1 0 0,1 0 0,0 0 0,-1 0 0,1 0 0,-1 0 0,0 0 0,1 0 0,-1 0 0,1 0 0,-1 0 0,1 0 0,-1 0 0,0 0 0,1 0 0,-1 0 0,1 0 0,-5 0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96118-86B1-7240-B9DF-1833B22EC916}" type="datetimeFigureOut">
              <a:rPr lang="en-US" smtClean="0"/>
              <a:t>9/1/20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46917-7DCA-D34A-B949-4C2244C46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61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46917-7DCA-D34A-B949-4C2244C46F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97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46917-7DCA-D34A-B949-4C2244C46F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51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46917-7DCA-D34A-B949-4C2244C46F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356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46917-7DCA-D34A-B949-4C2244C46F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84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46917-7DCA-D34A-B949-4C2244C46F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92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46917-7DCA-D34A-B949-4C2244C46F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73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46917-7DCA-D34A-B949-4C2244C46F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42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A2D30-F6AA-814F-A653-365DB7C172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CCA448-70A2-5A45-B777-0C69781ACC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37893-E932-E64A-890E-86FE0210E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0418-81B1-D14C-B263-16CD2413FE40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3B9BF-8946-6B4E-9B04-C4F65FB3A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7087-5065-2144-90C1-8A818C507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FDE8-9BC7-054F-98E9-BEA9661DE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63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41A81-55C9-3745-8BBC-C9F4823F0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0CF69A-CF3C-694E-971F-A36610795C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EFF4E-7348-2D4A-B8F2-90BB97E34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0418-81B1-D14C-B263-16CD2413FE40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7FCF6-C61B-9B40-8E87-DC6C25219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1F3AA-3D22-A14C-BC75-7F4EA20B3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FDE8-9BC7-054F-98E9-BEA9661DE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10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E016B6-00F2-884F-9C0B-9DA08B8B87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8C8405-021E-074C-9CB5-DE701A60F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153C3-DCAF-1D4C-9CDF-7BA293747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0418-81B1-D14C-B263-16CD2413FE40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E980A-702C-574F-88AA-7E69B9141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98D0C-D284-6142-BF82-8149D1F6C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FDE8-9BC7-054F-98E9-BEA9661DE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89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0949E-FA3B-504C-9D4D-ECE554F5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650B8-8554-A44C-9331-3BA70C699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8F46B-C629-DF4C-B734-4853A099B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0418-81B1-D14C-B263-16CD2413FE40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8E94B-95BC-5B40-A532-A4D21058B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BDC83-949A-5840-9B8F-33D5F524B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FDE8-9BC7-054F-98E9-BEA9661DE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40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36105-3D20-CD4C-B6C9-67D0188A3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594FC-8A67-B14F-9CD9-B7301E69B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17D92-7EDB-9D47-9923-5C8B7514E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0418-81B1-D14C-B263-16CD2413FE40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2B6AE-293C-C642-B6AA-221E650FB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190C4-C010-6F42-8779-B6CB56D20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FDE8-9BC7-054F-98E9-BEA9661DE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3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932ED-0F34-C146-8628-7A7C68888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94D9D-045D-A840-8195-29194436A6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ACDC6-2493-2B4A-B487-E53463795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95952-7544-6741-AF31-3D1707D26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0418-81B1-D14C-B263-16CD2413FE40}" type="datetimeFigureOut">
              <a:rPr lang="en-US" smtClean="0"/>
              <a:t>9/1/20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4E5B8D-ED4F-F44D-BC96-37ABA9E33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CFC4BF-59F7-4E4F-B15C-D43475846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FDE8-9BC7-054F-98E9-BEA9661DE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44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5FA27-C0D4-984A-98FF-446E3A6D9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A9DCBC-A5B1-6F44-8013-1960CE696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9151FA-64FA-6B4A-8EB8-D6DD61713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7D8215-1A5B-6842-A7F8-244D515C15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992BAF-118A-6D46-8D2B-51829B2B8C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84869D-C7AA-D84F-93E7-FA855F0D8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0418-81B1-D14C-B263-16CD2413FE40}" type="datetimeFigureOut">
              <a:rPr lang="en-US" smtClean="0"/>
              <a:t>9/1/20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906734-BB6F-9245-B09E-3E908F239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5E5019-17BD-7F4F-A023-A863AB961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FDE8-9BC7-054F-98E9-BEA9661DE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66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6E318-6C0E-BC4B-89D9-16347E7FC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B80A8-FFF6-744F-A0FD-79E52BD6F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0418-81B1-D14C-B263-16CD2413FE40}" type="datetimeFigureOut">
              <a:rPr lang="en-US" smtClean="0"/>
              <a:t>9/1/20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D0F5EC-592A-BA4B-A33E-E60967D1B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A1E171-BA3B-D943-B6B0-B05BC2BA8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FDE8-9BC7-054F-98E9-BEA9661DE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15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CBEF70-BF10-4A4E-AB7C-7E34DC4EA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0418-81B1-D14C-B263-16CD2413FE40}" type="datetimeFigureOut">
              <a:rPr lang="en-US" smtClean="0"/>
              <a:t>9/1/20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360CBF-D3B3-7345-9361-084B58640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76824-84C6-F149-B6D9-6825F0E87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FDE8-9BC7-054F-98E9-BEA9661DE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04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909D0-D7A5-2B4F-B829-79D5FF7BF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22AA6-951C-5946-9DD1-FF3D839D2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7B13C-6817-9943-8F62-722ED2A5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778159-EDBA-634B-8982-D866D7A4F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0418-81B1-D14C-B263-16CD2413FE40}" type="datetimeFigureOut">
              <a:rPr lang="en-US" smtClean="0"/>
              <a:t>9/1/20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7FDED4-27FF-5B49-AA71-84367CE34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46DBD-A045-394C-8ACE-561E3B961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FDE8-9BC7-054F-98E9-BEA9661DE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63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DE47A-16CD-DF4B-9347-58483A5CE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90DC46-860F-074A-9559-7FB8760748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71FCC-B363-1344-8A20-AC2A4A1C25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C77F9-73FF-2347-ACB1-53777873B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0418-81B1-D14C-B263-16CD2413FE40}" type="datetimeFigureOut">
              <a:rPr lang="en-US" smtClean="0"/>
              <a:t>9/1/20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C5E9DC-B07F-3049-9F37-786743D03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BBBE9E-ED04-2B4A-9C31-4B64AD4B9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FDE8-9BC7-054F-98E9-BEA9661DE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833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317706-CF96-FC4C-8D14-799A50774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4D587-864A-F843-AC9A-B3FEEC268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7568C-CA8B-3B41-A62D-DEF6F78662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B0418-81B1-D14C-B263-16CD2413FE40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C4E7A-9613-B44F-B36F-A55D08F25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262E7-A0E7-BD46-B93F-A1720E554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2FDE8-9BC7-054F-98E9-BEA9661DE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1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customXml" Target="../ink/ink6.xml"/><Relationship Id="rId7" Type="http://schemas.openxmlformats.org/officeDocument/2006/relationships/customXml" Target="../ink/ink8.xml"/><Relationship Id="rId12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customXml" Target="../ink/ink10.xml"/><Relationship Id="rId5" Type="http://schemas.openxmlformats.org/officeDocument/2006/relationships/customXml" Target="../ink/ink7.xml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customXml" Target="../ink/ink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3" Type="http://schemas.openxmlformats.org/officeDocument/2006/relationships/image" Target="../media/image2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customXml" Target="../ink/ink14.xml"/><Relationship Id="rId4" Type="http://schemas.openxmlformats.org/officeDocument/2006/relationships/customXml" Target="../ink/ink11.xml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customXml" Target="../ink/ink15.xml"/><Relationship Id="rId7" Type="http://schemas.openxmlformats.org/officeDocument/2006/relationships/customXml" Target="../ink/ink17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customXml" Target="../ink/ink16.xml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customXml" Target="../ink/ink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customXml" Target="../ink/ink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7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customXml" Target="../ink/ink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9C290-A718-9841-9FCC-72F9EF7B5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48" y="150805"/>
            <a:ext cx="10629900" cy="2387600"/>
          </a:xfrm>
        </p:spPr>
        <p:txBody>
          <a:bodyPr>
            <a:normAutofit/>
          </a:bodyPr>
          <a:lstStyle/>
          <a:p>
            <a:r>
              <a:rPr lang="en-US" sz="4800" b="1" dirty="0"/>
              <a:t>Subtyping Influenza A Virus Antibodies in Northern Elephant Seals 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549178-8174-B948-B5F9-7BDCBCC44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47889"/>
            <a:ext cx="9144000" cy="2286003"/>
          </a:xfrm>
        </p:spPr>
        <p:txBody>
          <a:bodyPr anchor="ctr">
            <a:normAutofit/>
          </a:bodyPr>
          <a:lstStyle/>
          <a:p>
            <a:r>
              <a:rPr lang="en-US" dirty="0"/>
              <a:t>Julie Baldassano</a:t>
            </a:r>
          </a:p>
          <a:p>
            <a:r>
              <a:rPr lang="en-US" dirty="0"/>
              <a:t>Coffey Lab</a:t>
            </a:r>
          </a:p>
          <a:p>
            <a:r>
              <a:rPr lang="en-US" dirty="0"/>
              <a:t>STAR 2020</a:t>
            </a:r>
          </a:p>
          <a:p>
            <a:r>
              <a:rPr lang="en-US" dirty="0"/>
              <a:t>UC Davis School of Veterinary Medicine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DAE173-8548-7A42-BF1D-07C85E8DE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982166"/>
            <a:ext cx="2537831" cy="2131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C6CF84-F983-F841-BAEB-26E9E15440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32" r="32514"/>
          <a:stretch/>
        </p:blipFill>
        <p:spPr>
          <a:xfrm>
            <a:off x="8278046" y="2609844"/>
            <a:ext cx="2238376" cy="263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83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light, traffic, star&#10;&#10;Description automatically generated">
            <a:extLst>
              <a:ext uri="{FF2B5EF4-FFF2-40B4-BE49-F238E27FC236}">
                <a16:creationId xmlns:a16="http://schemas.microsoft.com/office/drawing/2014/main" id="{8D39603F-2DE6-9B42-95C7-477BDBAA0F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3415" y="-455618"/>
            <a:ext cx="5352585" cy="711524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8025AC-8476-4346-9F46-8717E5337F18}"/>
              </a:ext>
            </a:extLst>
          </p:cNvPr>
          <p:cNvSpPr txBox="1"/>
          <p:nvPr/>
        </p:nvSpPr>
        <p:spPr>
          <a:xfrm>
            <a:off x="6096000" y="1771643"/>
            <a:ext cx="55435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= Positive control</a:t>
            </a:r>
          </a:p>
          <a:p>
            <a:r>
              <a:rPr lang="en-US" dirty="0"/>
              <a:t>       = Negative control</a:t>
            </a:r>
          </a:p>
          <a:p>
            <a:r>
              <a:rPr lang="en-US" dirty="0"/>
              <a:t>       = Cutoff for positive samples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seal positive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seals negative controls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 seals &lt; antibody titer cutoff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60 seals &gt; antibody titer cutoff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59/60 with more than 4x difference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 seal had equal H1 and H3 titers of 26.7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Therefore, 87% (59/68) of ELISA+ seals showed evidence of H1 seropositivity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12AA41B-CDCE-664B-B5C8-B2DF0E822BCE}"/>
                  </a:ext>
                </a:extLst>
              </p14:cNvPr>
              <p14:cNvContentPartPr/>
              <p14:nvPr/>
            </p14:nvContentPartPr>
            <p14:xfrm>
              <a:off x="6302124" y="2212238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12AA41B-CDCE-664B-B5C8-B2DF0E822BC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39124" y="2149238"/>
                <a:ext cx="12600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4C24FF92-0CA5-5E43-9814-F61D328BB6D6}"/>
              </a:ext>
            </a:extLst>
          </p:cNvPr>
          <p:cNvGrpSpPr/>
          <p:nvPr/>
        </p:nvGrpSpPr>
        <p:grpSpPr>
          <a:xfrm>
            <a:off x="5978484" y="2506358"/>
            <a:ext cx="320760" cy="16560"/>
            <a:chOff x="6366622" y="1063327"/>
            <a:chExt cx="320760" cy="1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DBB5F6D-10ED-EF4F-BEAE-894035588D1D}"/>
                    </a:ext>
                  </a:extLst>
                </p14:cNvPr>
                <p14:cNvContentPartPr/>
                <p14:nvPr/>
              </p14:nvContentPartPr>
              <p14:xfrm>
                <a:off x="6366622" y="1066207"/>
                <a:ext cx="112320" cy="136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DBB5F6D-10ED-EF4F-BEAE-894035588D1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357982" y="1057567"/>
                  <a:ext cx="1299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88C8168-9D2B-7C46-8E98-3AEA76D56A52}"/>
                    </a:ext>
                  </a:extLst>
                </p14:cNvPr>
                <p14:cNvContentPartPr/>
                <p14:nvPr/>
              </p14:nvContentPartPr>
              <p14:xfrm>
                <a:off x="6578302" y="1063327"/>
                <a:ext cx="10908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88C8168-9D2B-7C46-8E98-3AEA76D56A5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569662" y="1054687"/>
                  <a:ext cx="12672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0FED740-BBCA-2D4C-9736-3EF39AD03541}"/>
                  </a:ext>
                </a:extLst>
              </p14:cNvPr>
              <p14:cNvContentPartPr/>
              <p14:nvPr/>
            </p14:nvContentPartPr>
            <p14:xfrm>
              <a:off x="6378804" y="2506358"/>
              <a:ext cx="10728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0FED740-BBCA-2D4C-9736-3EF39AD0354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70164" y="2497718"/>
                <a:ext cx="1249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038ED6A-820B-1541-A8EF-DD1883BA9EEC}"/>
                  </a:ext>
                </a:extLst>
              </p14:cNvPr>
              <p14:cNvContentPartPr/>
              <p14:nvPr/>
            </p14:nvContentPartPr>
            <p14:xfrm>
              <a:off x="6301822" y="1950742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038ED6A-820B-1541-A8EF-DD1883BA9EE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238822" y="1888102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le 1">
            <a:extLst>
              <a:ext uri="{FF2B5EF4-FFF2-40B4-BE49-F238E27FC236}">
                <a16:creationId xmlns:a16="http://schemas.microsoft.com/office/drawing/2014/main" id="{0733BD4E-618D-A24F-A5D7-0BBA4C030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196" y="27360"/>
            <a:ext cx="12192000" cy="84658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Seropositivity of Northern Elephant Seals to H1 Subtype</a:t>
            </a: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AFF7C20-B4BF-C545-BA7B-0AB644DFF1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4400" y="2076441"/>
            <a:ext cx="724665" cy="25150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E2B63A-A6CB-7644-8E64-2D0812FA12E6}"/>
              </a:ext>
            </a:extLst>
          </p:cNvPr>
          <p:cNvSpPr txBox="1"/>
          <p:nvPr/>
        </p:nvSpPr>
        <p:spPr>
          <a:xfrm>
            <a:off x="3254827" y="5747658"/>
            <a:ext cx="8762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H1</a:t>
            </a:r>
          </a:p>
        </p:txBody>
      </p:sp>
    </p:spTree>
    <p:extLst>
      <p:ext uri="{BB962C8B-B14F-4D97-AF65-F5344CB8AC3E}">
        <p14:creationId xmlns:p14="http://schemas.microsoft.com/office/powerpoint/2010/main" val="2950474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light, clock&#10;&#10;Description automatically generated">
            <a:extLst>
              <a:ext uri="{FF2B5EF4-FFF2-40B4-BE49-F238E27FC236}">
                <a16:creationId xmlns:a16="http://schemas.microsoft.com/office/drawing/2014/main" id="{08F7802D-B77D-2E4C-893A-D352EB590E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6440" y="-240946"/>
            <a:ext cx="5129560" cy="7098946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78955A-5859-E140-BDEC-9B3668EDC8D3}"/>
              </a:ext>
            </a:extLst>
          </p:cNvPr>
          <p:cNvSpPr txBox="1"/>
          <p:nvPr/>
        </p:nvSpPr>
        <p:spPr>
          <a:xfrm>
            <a:off x="6096000" y="2057390"/>
            <a:ext cx="55435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</a:p>
          <a:p>
            <a:r>
              <a:rPr lang="en-US" dirty="0"/>
              <a:t>       = Negative control</a:t>
            </a:r>
          </a:p>
          <a:p>
            <a:r>
              <a:rPr lang="en-US" dirty="0"/>
              <a:t>       = Cutoff for positive samples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seals negative controls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59 seals &lt; antibody titer cutoff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9 seals &gt; antibody titer cutoff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8/9“positive” seals had H1 titer of &gt;128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More than 4x difference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 seal had equal H1 and H3 titers of 26.7!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Therefore, only one ELISA+ seal showed evidence </a:t>
            </a:r>
          </a:p>
          <a:p>
            <a:r>
              <a:rPr lang="en-US" b="1" dirty="0"/>
              <a:t>      of H3 seropositivity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78581E6-F71A-A245-9BB2-ACEAA19EBE90}"/>
                  </a:ext>
                </a:extLst>
              </p14:cNvPr>
              <p14:cNvContentPartPr/>
              <p14:nvPr/>
            </p14:nvContentPartPr>
            <p14:xfrm>
              <a:off x="6302124" y="2512273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78581E6-F71A-A245-9BB2-ACEAA19EBE9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39124" y="2449273"/>
                <a:ext cx="12600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98B1D18A-139C-A441-A25B-FA9B66A1A38B}"/>
              </a:ext>
            </a:extLst>
          </p:cNvPr>
          <p:cNvGrpSpPr/>
          <p:nvPr/>
        </p:nvGrpSpPr>
        <p:grpSpPr>
          <a:xfrm>
            <a:off x="5978484" y="2806393"/>
            <a:ext cx="320760" cy="16560"/>
            <a:chOff x="6366622" y="1063327"/>
            <a:chExt cx="320760" cy="1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070E7AB-0F80-1E43-99C2-1F6C487B7075}"/>
                    </a:ext>
                  </a:extLst>
                </p14:cNvPr>
                <p14:cNvContentPartPr/>
                <p14:nvPr/>
              </p14:nvContentPartPr>
              <p14:xfrm>
                <a:off x="6366622" y="1066207"/>
                <a:ext cx="112320" cy="136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070E7AB-0F80-1E43-99C2-1F6C487B707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357982" y="1057567"/>
                  <a:ext cx="1299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876DE88-F0B8-9A43-A919-3305BC53C47A}"/>
                    </a:ext>
                  </a:extLst>
                </p14:cNvPr>
                <p14:cNvContentPartPr/>
                <p14:nvPr/>
              </p14:nvContentPartPr>
              <p14:xfrm>
                <a:off x="6578302" y="1063327"/>
                <a:ext cx="10908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876DE88-F0B8-9A43-A919-3305BC53C47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569662" y="1054687"/>
                  <a:ext cx="12672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8DDCB17-7366-E04A-ACD8-290968BB7EF9}"/>
                  </a:ext>
                </a:extLst>
              </p14:cNvPr>
              <p14:cNvContentPartPr/>
              <p14:nvPr/>
            </p14:nvContentPartPr>
            <p14:xfrm>
              <a:off x="6378804" y="2806393"/>
              <a:ext cx="10728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8DDCB17-7366-E04A-ACD8-290968BB7EF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70164" y="2797753"/>
                <a:ext cx="12492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8BE52EB1-B4C4-CE45-AEBA-EFB9F2D671D1}"/>
              </a:ext>
            </a:extLst>
          </p:cNvPr>
          <p:cNvSpPr txBox="1"/>
          <p:nvPr/>
        </p:nvSpPr>
        <p:spPr>
          <a:xfrm>
            <a:off x="5435829" y="1789687"/>
            <a:ext cx="1885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H1 titer was 427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1C8B41B-F9B5-D847-AEBB-A2B578244B66}"/>
              </a:ext>
            </a:extLst>
          </p:cNvPr>
          <p:cNvCxnSpPr>
            <a:stCxn id="14" idx="1"/>
          </p:cNvCxnSpPr>
          <p:nvPr/>
        </p:nvCxnSpPr>
        <p:spPr>
          <a:xfrm flipH="1">
            <a:off x="3843339" y="1989742"/>
            <a:ext cx="1592490" cy="169277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DAC5F905-1AA2-7342-B3B7-3582FE6CA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196" y="27360"/>
            <a:ext cx="12192000" cy="84658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Seropositivity of Northern Elephant Seals to H3 Subtype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4884C61-D774-BC43-95CA-A68B4624B6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8522" y="2076441"/>
            <a:ext cx="724665" cy="25150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65821CC-1B06-1042-B731-2333C6C86DA8}"/>
              </a:ext>
            </a:extLst>
          </p:cNvPr>
          <p:cNvSpPr txBox="1"/>
          <p:nvPr/>
        </p:nvSpPr>
        <p:spPr>
          <a:xfrm>
            <a:off x="3240030" y="5930912"/>
            <a:ext cx="8762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H3</a:t>
            </a:r>
          </a:p>
        </p:txBody>
      </p:sp>
    </p:spTree>
    <p:extLst>
      <p:ext uri="{BB962C8B-B14F-4D97-AF65-F5344CB8AC3E}">
        <p14:creationId xmlns:p14="http://schemas.microsoft.com/office/powerpoint/2010/main" val="3070214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light&#10;&#10;Description automatically generated">
            <a:extLst>
              <a:ext uri="{FF2B5EF4-FFF2-40B4-BE49-F238E27FC236}">
                <a16:creationId xmlns:a16="http://schemas.microsoft.com/office/drawing/2014/main" id="{E4F52FA0-07D7-D748-A5D0-EE0001722B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2985" y="-250368"/>
            <a:ext cx="5163015" cy="710836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F5AF3A-8ADD-FF43-9EE9-BF5A29DE7088}"/>
              </a:ext>
            </a:extLst>
          </p:cNvPr>
          <p:cNvSpPr txBox="1"/>
          <p:nvPr/>
        </p:nvSpPr>
        <p:spPr>
          <a:xfrm>
            <a:off x="6096000" y="2200270"/>
            <a:ext cx="55435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</a:p>
          <a:p>
            <a:r>
              <a:rPr lang="en-US" dirty="0"/>
              <a:t>       = Negative control</a:t>
            </a:r>
          </a:p>
          <a:p>
            <a:r>
              <a:rPr lang="en-US" dirty="0"/>
              <a:t>       = Cutoff for positive samples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seals negative controls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63 seals &lt; antibody titer cutoff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 seals &gt; antibody titer cutoff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But all 5 “positive” seals had H1 titer of &gt;128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More than 4x difference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Therefore, no ELISA+ seals showed evidence </a:t>
            </a:r>
          </a:p>
          <a:p>
            <a:r>
              <a:rPr lang="en-US" b="1" dirty="0"/>
              <a:t>      of H5 seropositivity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74C94D0-263B-B548-9427-7EE74C34B9F0}"/>
                  </a:ext>
                </a:extLst>
              </p14:cNvPr>
              <p14:cNvContentPartPr/>
              <p14:nvPr/>
            </p14:nvContentPartPr>
            <p14:xfrm>
              <a:off x="6302124" y="2655153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74C94D0-263B-B548-9427-7EE74C34B9F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39124" y="2592153"/>
                <a:ext cx="12600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BE324E9D-CBD4-ED49-9CFD-26DBEB46DF5C}"/>
              </a:ext>
            </a:extLst>
          </p:cNvPr>
          <p:cNvGrpSpPr/>
          <p:nvPr/>
        </p:nvGrpSpPr>
        <p:grpSpPr>
          <a:xfrm>
            <a:off x="5978484" y="2949273"/>
            <a:ext cx="320760" cy="16560"/>
            <a:chOff x="6366622" y="1063327"/>
            <a:chExt cx="320760" cy="1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B3992B9-6B8C-E64D-B880-7F930CAE1A10}"/>
                    </a:ext>
                  </a:extLst>
                </p14:cNvPr>
                <p14:cNvContentPartPr/>
                <p14:nvPr/>
              </p14:nvContentPartPr>
              <p14:xfrm>
                <a:off x="6366622" y="1066207"/>
                <a:ext cx="112320" cy="136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B3992B9-6B8C-E64D-B880-7F930CAE1A1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357982" y="1057567"/>
                  <a:ext cx="1299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1145651-D9BD-1140-97EC-97FC3B711D5C}"/>
                    </a:ext>
                  </a:extLst>
                </p14:cNvPr>
                <p14:cNvContentPartPr/>
                <p14:nvPr/>
              </p14:nvContentPartPr>
              <p14:xfrm>
                <a:off x="6578302" y="1063327"/>
                <a:ext cx="10908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1145651-D9BD-1140-97EC-97FC3B711D5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569662" y="1054687"/>
                  <a:ext cx="12672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CF2E273-92A5-0344-B613-1FDDD18539DE}"/>
                  </a:ext>
                </a:extLst>
              </p14:cNvPr>
              <p14:cNvContentPartPr/>
              <p14:nvPr/>
            </p14:nvContentPartPr>
            <p14:xfrm>
              <a:off x="6378804" y="2949273"/>
              <a:ext cx="10728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CF2E273-92A5-0344-B613-1FDDD18539D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70164" y="2940633"/>
                <a:ext cx="12492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itle 1">
            <a:extLst>
              <a:ext uri="{FF2B5EF4-FFF2-40B4-BE49-F238E27FC236}">
                <a16:creationId xmlns:a16="http://schemas.microsoft.com/office/drawing/2014/main" id="{38F6C4E6-BA3E-3C44-863F-66E921D6A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196" y="27360"/>
            <a:ext cx="12192000" cy="84658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Seropositivity of Northern Elephant Seals to H5 Subtype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DC9119B-6D08-6244-86CA-CF3CA3B275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1630" y="2076441"/>
            <a:ext cx="724665" cy="25150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00CF37F-0573-BF4B-B5E1-0E0AE43899CB}"/>
              </a:ext>
            </a:extLst>
          </p:cNvPr>
          <p:cNvSpPr txBox="1"/>
          <p:nvPr/>
        </p:nvSpPr>
        <p:spPr>
          <a:xfrm>
            <a:off x="3239629" y="5926247"/>
            <a:ext cx="8762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H5</a:t>
            </a:r>
          </a:p>
        </p:txBody>
      </p:sp>
    </p:spTree>
    <p:extLst>
      <p:ext uri="{BB962C8B-B14F-4D97-AF65-F5344CB8AC3E}">
        <p14:creationId xmlns:p14="http://schemas.microsoft.com/office/powerpoint/2010/main" val="1902615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FC41F-059D-994B-8337-80FA9CA3F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 of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A3D13-1AE8-F54D-A47C-0473699A4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" y="1825625"/>
            <a:ext cx="11454679" cy="4351338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AU" dirty="0"/>
              <a:t>HI </a:t>
            </a:r>
            <a:r>
              <a:rPr lang="en-AU" dirty="0" err="1"/>
              <a:t>titer</a:t>
            </a:r>
            <a:r>
              <a:rPr lang="en-AU" dirty="0"/>
              <a:t> </a:t>
            </a:r>
          </a:p>
          <a:p>
            <a:pPr lvl="1"/>
            <a:r>
              <a:rPr lang="en-AU" dirty="0"/>
              <a:t>“Reciprocal value of the highest dilution of the serum which still completely inhibits the agglutination of the erythrocytes in the presence of influenza virus”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Immunity to multiple subtypes or cross reactivity of antibodies?</a:t>
            </a:r>
          </a:p>
          <a:p>
            <a:pPr lvl="1"/>
            <a:r>
              <a:rPr lang="en-US" dirty="0"/>
              <a:t>Cross reactivity would mean an antibody to one subtype (H1) partially also binds another (such as H3)</a:t>
            </a:r>
          </a:p>
          <a:p>
            <a:pPr lvl="1"/>
            <a:r>
              <a:rPr lang="en-US" dirty="0"/>
              <a:t>Fourfold difference</a:t>
            </a:r>
          </a:p>
          <a:p>
            <a:pPr lvl="2"/>
            <a:r>
              <a:rPr lang="en-US" dirty="0"/>
              <a:t>One seal positive for multiple without fourfold difference (H1: 26.7, H3: 26.7)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b="1" dirty="0"/>
              <a:t>These data suggest that most Northern Elephant Seals were infected by and/or possessed maternal antibodies to the H1 but not H3 nor H5 IAV subtypes. 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This is consistent with seals having more contact with some H1 transmission hosts (birds and humans) than some hosts of H3 and H5 (horses and pigs).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16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FC41F-059D-994B-8337-80FA9CA3F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 of results – Cross reactivity?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A3D13-1AE8-F54D-A47C-0473699A4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00627"/>
            <a:ext cx="10515600" cy="1490663"/>
          </a:xfrm>
        </p:spPr>
        <p:txBody>
          <a:bodyPr>
            <a:normAutofit/>
          </a:bodyPr>
          <a:lstStyle/>
          <a:p>
            <a:r>
              <a:rPr lang="en-US" dirty="0" err="1"/>
              <a:t>McNemar's</a:t>
            </a:r>
            <a:r>
              <a:rPr lang="en-US" dirty="0"/>
              <a:t> test for concordance vs discordance</a:t>
            </a:r>
          </a:p>
          <a:p>
            <a:r>
              <a:rPr lang="en-US" dirty="0"/>
              <a:t>P value &lt; 0.0001</a:t>
            </a:r>
          </a:p>
          <a:p>
            <a:pPr lvl="1"/>
            <a:r>
              <a:rPr lang="en-US" dirty="0"/>
              <a:t>Discordance means there is less cross-reactivity</a:t>
            </a:r>
          </a:p>
          <a:p>
            <a:pPr lvl="0"/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AFBE493-E96B-C24A-9A65-8FDE0686D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840" y="1400174"/>
            <a:ext cx="4750319" cy="32861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7893F0-8102-EA46-9A67-6E963574FA27}"/>
              </a:ext>
            </a:extLst>
          </p:cNvPr>
          <p:cNvSpPr txBox="1"/>
          <p:nvPr/>
        </p:nvSpPr>
        <p:spPr>
          <a:xfrm>
            <a:off x="5700713" y="1400174"/>
            <a:ext cx="158591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H1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E8BFF8-C9DA-9944-86DC-AD3F676BE956}"/>
              </a:ext>
            </a:extLst>
          </p:cNvPr>
          <p:cNvSpPr txBox="1"/>
          <p:nvPr/>
        </p:nvSpPr>
        <p:spPr>
          <a:xfrm>
            <a:off x="3824296" y="2760733"/>
            <a:ext cx="158591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H3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601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79EC4-DCA4-4946-8EFA-32EABA3F2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7454C-0745-0F4C-A302-CA3C19D86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Need positive controls for H3 and H5!</a:t>
            </a:r>
          </a:p>
          <a:p>
            <a:endParaRPr lang="en-US" dirty="0"/>
          </a:p>
          <a:p>
            <a:r>
              <a:rPr lang="en-US" dirty="0"/>
              <a:t>Complete H1, H3, and H5 tests for additional samples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Remote: Phylogenetic analysis of waterfowl influenza data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415D56E-7926-3047-A824-FD859BA5385C}"/>
                  </a:ext>
                </a:extLst>
              </p14:cNvPr>
              <p14:cNvContentPartPr/>
              <p14:nvPr/>
            </p14:nvContentPartPr>
            <p14:xfrm>
              <a:off x="5131102" y="2378047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415D56E-7926-3047-A824-FD859BA5385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68102" y="231504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CA8A7F2-37C5-7E43-801C-4061465921D0}"/>
                  </a:ext>
                </a:extLst>
              </p14:cNvPr>
              <p14:cNvContentPartPr/>
              <p14:nvPr/>
            </p14:nvContentPartPr>
            <p14:xfrm>
              <a:off x="6277702" y="2378047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CA8A7F2-37C5-7E43-801C-4061465921D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15062" y="2315407"/>
                <a:ext cx="126000" cy="126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EA024799-1E77-1A41-A22D-4DD65BBDE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1749" y="2488183"/>
            <a:ext cx="1892179" cy="12551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08BAC5-1A6C-7548-986F-6DCB53F7A7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9775" y="4590963"/>
            <a:ext cx="1905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98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79EC4-DCA4-4946-8EFA-32EABA3F2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STAR 2020 experience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4A47E3-EE61-594A-855E-A3EE73DFD2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37"/>
          <a:stretch/>
        </p:blipFill>
        <p:spPr>
          <a:xfrm>
            <a:off x="6443662" y="4000500"/>
            <a:ext cx="4006057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3ABABA-9D4D-194F-B1AD-C0696DCC36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65" t="19167" r="19212" b="13959"/>
          <a:stretch/>
        </p:blipFill>
        <p:spPr>
          <a:xfrm rot="5400000">
            <a:off x="9364276" y="1709639"/>
            <a:ext cx="3201215" cy="2454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0895AD-66D4-9B47-B65A-21B9F37C8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4524" y="1498313"/>
            <a:ext cx="2856706" cy="30390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769605-1802-CC43-ACA4-F477030975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40162"/>
            <a:ext cx="4517722" cy="301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95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E43C6-F2E7-7249-BBBD-7D92F13F6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B9461-FC64-BF44-8AF8-CB05E5307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9" y="1825625"/>
            <a:ext cx="11630025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People</a:t>
            </a:r>
          </a:p>
          <a:p>
            <a:pPr lvl="1"/>
            <a:r>
              <a:rPr lang="en-US" b="1" dirty="0"/>
              <a:t>Magdalena Plancarte</a:t>
            </a:r>
          </a:p>
          <a:p>
            <a:pPr lvl="1"/>
            <a:r>
              <a:rPr lang="en-US" b="1" dirty="0"/>
              <a:t>Lark Coffey</a:t>
            </a:r>
            <a:r>
              <a:rPr lang="en-US" b="1" dirty="0">
                <a:effectLst/>
              </a:rPr>
              <a:t> </a:t>
            </a:r>
          </a:p>
          <a:p>
            <a:pPr lvl="1"/>
            <a:r>
              <a:rPr lang="en-US" dirty="0"/>
              <a:t>Isaac </a:t>
            </a:r>
            <a:r>
              <a:rPr lang="en-US" dirty="0" err="1"/>
              <a:t>Pessah</a:t>
            </a:r>
            <a:endParaRPr lang="en-US" dirty="0"/>
          </a:p>
          <a:p>
            <a:pPr lvl="1"/>
            <a:r>
              <a:rPr lang="en-US" dirty="0"/>
              <a:t>Eileen English</a:t>
            </a:r>
            <a:endParaRPr lang="en-US" dirty="0">
              <a:effectLst/>
            </a:endParaRPr>
          </a:p>
          <a:p>
            <a:pPr lvl="1"/>
            <a:r>
              <a:rPr lang="en-US" dirty="0"/>
              <a:t>Philip </a:t>
            </a:r>
            <a:r>
              <a:rPr lang="en-US" dirty="0" err="1"/>
              <a:t>Kass</a:t>
            </a:r>
            <a:endParaRPr lang="en-US" dirty="0"/>
          </a:p>
          <a:p>
            <a:pPr lvl="1"/>
            <a:r>
              <a:rPr lang="en-US" dirty="0"/>
              <a:t>Daniele </a:t>
            </a:r>
            <a:r>
              <a:rPr lang="en-US" dirty="0" err="1"/>
              <a:t>Swetnam</a:t>
            </a:r>
            <a:endParaRPr lang="en-US" dirty="0"/>
          </a:p>
          <a:p>
            <a:pPr lvl="1"/>
            <a:r>
              <a:rPr lang="en-US" dirty="0" err="1">
                <a:effectLst/>
              </a:rPr>
              <a:t>Runstadler</a:t>
            </a:r>
            <a:r>
              <a:rPr lang="en-US" dirty="0">
                <a:effectLst/>
              </a:rPr>
              <a:t> culture lab</a:t>
            </a:r>
            <a:endParaRPr lang="en-US" dirty="0"/>
          </a:p>
          <a:p>
            <a:pPr lvl="1"/>
            <a:r>
              <a:rPr lang="en-US" dirty="0"/>
              <a:t>Coffey lab</a:t>
            </a:r>
          </a:p>
          <a:p>
            <a:pPr lvl="1"/>
            <a:r>
              <a:rPr lang="en-US" dirty="0"/>
              <a:t>Boyce lab</a:t>
            </a:r>
          </a:p>
          <a:p>
            <a:pPr lvl="1"/>
            <a:r>
              <a:rPr lang="en-US" dirty="0"/>
              <a:t>Marine Mammal Center team</a:t>
            </a:r>
          </a:p>
          <a:p>
            <a:endParaRPr lang="en-US" dirty="0"/>
          </a:p>
          <a:p>
            <a:r>
              <a:rPr lang="en-US" dirty="0"/>
              <a:t>Funding</a:t>
            </a:r>
          </a:p>
          <a:p>
            <a:pPr lvl="1"/>
            <a:r>
              <a:rPr lang="en-US" dirty="0"/>
              <a:t>Research Grant: NIAID funded Center of Excellence in Influenza Research and Surveillance award HHSN272201400008C </a:t>
            </a:r>
          </a:p>
          <a:p>
            <a:pPr lvl="1"/>
            <a:r>
              <a:rPr lang="en-US" dirty="0"/>
              <a:t>Student Support: National Institutes of Health T35 OD010956</a:t>
            </a:r>
          </a:p>
          <a:p>
            <a:pPr lvl="1"/>
            <a:r>
              <a:rPr lang="en-US" dirty="0"/>
              <a:t>Financial support was provided by the Students Training in Advanced Research (STAR) Program.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2780BA-FFC5-B949-894B-E0399E702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0" y="1385094"/>
            <a:ext cx="3492500" cy="2616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314311-6DEC-ED44-9C45-0EB5EA286C29}"/>
              </a:ext>
            </a:extLst>
          </p:cNvPr>
          <p:cNvSpPr txBox="1"/>
          <p:nvPr/>
        </p:nvSpPr>
        <p:spPr>
          <a:xfrm>
            <a:off x="9850437" y="4022725"/>
            <a:ext cx="1127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^Me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30283DFF-E768-2C49-BAD5-1CDDC98A12FB}"/>
              </a:ext>
            </a:extLst>
          </p:cNvPr>
          <p:cNvSpPr/>
          <p:nvPr/>
        </p:nvSpPr>
        <p:spPr>
          <a:xfrm>
            <a:off x="5270501" y="1440260"/>
            <a:ext cx="2471738" cy="1714500"/>
          </a:xfrm>
          <a:prstGeom prst="wedgeEllipseCallout">
            <a:avLst>
              <a:gd name="adj1" fmla="val 72995"/>
              <a:gd name="adj2" fmla="val 335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EECC0DA-14DC-3A4C-B51C-AAEA40248648}"/>
              </a:ext>
            </a:extLst>
          </p:cNvPr>
          <p:cNvSpPr txBox="1">
            <a:spLocks/>
          </p:cNvSpPr>
          <p:nvPr/>
        </p:nvSpPr>
        <p:spPr>
          <a:xfrm>
            <a:off x="5454137" y="1950201"/>
            <a:ext cx="5153538" cy="694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Thank you!!</a:t>
            </a:r>
          </a:p>
        </p:txBody>
      </p:sp>
    </p:spTree>
    <p:extLst>
      <p:ext uri="{BB962C8B-B14F-4D97-AF65-F5344CB8AC3E}">
        <p14:creationId xmlns:p14="http://schemas.microsoft.com/office/powerpoint/2010/main" val="3507438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F67D0C-409A-0446-80DE-F5A93BB79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74" y="2628900"/>
            <a:ext cx="5286375" cy="4229100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D5C406C1-B937-7B48-B308-AD25EBA07E8E}"/>
              </a:ext>
            </a:extLst>
          </p:cNvPr>
          <p:cNvSpPr/>
          <p:nvPr/>
        </p:nvSpPr>
        <p:spPr>
          <a:xfrm>
            <a:off x="1514475" y="414338"/>
            <a:ext cx="5043488" cy="3271837"/>
          </a:xfrm>
          <a:prstGeom prst="wedgeEllipseCallout">
            <a:avLst>
              <a:gd name="adj1" fmla="val 55654"/>
              <a:gd name="adj2" fmla="val 494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69BDCA-F002-884A-973E-9434DE340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799" y="1387474"/>
            <a:ext cx="10515600" cy="1325563"/>
          </a:xfrm>
        </p:spPr>
        <p:txBody>
          <a:bodyPr/>
          <a:lstStyle/>
          <a:p>
            <a:r>
              <a:rPr lang="en-US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4174704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412A5B3-8B6E-664F-8E1C-DC71E826E2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7322" y="0"/>
            <a:ext cx="8157355" cy="6862231"/>
          </a:xfrm>
        </p:spPr>
      </p:pic>
    </p:spTree>
    <p:extLst>
      <p:ext uri="{BB962C8B-B14F-4D97-AF65-F5344CB8AC3E}">
        <p14:creationId xmlns:p14="http://schemas.microsoft.com/office/powerpoint/2010/main" val="394648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7BC7E-5CBE-5D41-80A7-9C2BFB524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– Influenza A species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BAF6E-A0B2-7F4C-B437-E6FCAAEF2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632" y="1435036"/>
            <a:ext cx="6154736" cy="49903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4AF835-3BBB-4C4A-8FE6-0C8029D359AD}"/>
              </a:ext>
            </a:extLst>
          </p:cNvPr>
          <p:cNvSpPr txBox="1"/>
          <p:nvPr/>
        </p:nvSpPr>
        <p:spPr>
          <a:xfrm>
            <a:off x="8872537" y="6198285"/>
            <a:ext cx="3114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Ohio State University College of Veterinary Medicine</a:t>
            </a:r>
          </a:p>
        </p:txBody>
      </p:sp>
      <p:sp>
        <p:nvSpPr>
          <p:cNvPr id="6" name="Donut 5">
            <a:extLst>
              <a:ext uri="{FF2B5EF4-FFF2-40B4-BE49-F238E27FC236}">
                <a16:creationId xmlns:a16="http://schemas.microsoft.com/office/drawing/2014/main" id="{096410B4-5273-5F49-A4B4-0022BAD80C8C}"/>
              </a:ext>
            </a:extLst>
          </p:cNvPr>
          <p:cNvSpPr/>
          <p:nvPr/>
        </p:nvSpPr>
        <p:spPr>
          <a:xfrm>
            <a:off x="2671763" y="2228849"/>
            <a:ext cx="1771650" cy="1757737"/>
          </a:xfrm>
          <a:prstGeom prst="donut">
            <a:avLst>
              <a:gd name="adj" fmla="val 65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54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36A1D-4C18-DC40-8195-EBC925590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– Mixing hosts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E968C7-199A-BA41-83CF-3D4726057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299" y="1776416"/>
            <a:ext cx="4343400" cy="3733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57AF15-957A-1248-8C6A-C6583C9449A3}"/>
              </a:ext>
            </a:extLst>
          </p:cNvPr>
          <p:cNvSpPr txBox="1"/>
          <p:nvPr/>
        </p:nvSpPr>
        <p:spPr>
          <a:xfrm>
            <a:off x="1600198" y="5846544"/>
            <a:ext cx="8991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Adapted from: Zhao, P., Sun, L., </a:t>
            </a:r>
            <a:r>
              <a:rPr lang="en-US" dirty="0" err="1"/>
              <a:t>Xiong</a:t>
            </a:r>
            <a:r>
              <a:rPr lang="en-US" dirty="0"/>
              <a:t>, J. </a:t>
            </a:r>
            <a:r>
              <a:rPr lang="en-US" i="1" dirty="0"/>
              <a:t>et al.</a:t>
            </a:r>
            <a:r>
              <a:rPr lang="en-US" dirty="0"/>
              <a:t> Semiaquatic mammals might be intermediate hosts to spread avian influenza viruses from avian to human. </a:t>
            </a:r>
            <a:r>
              <a:rPr lang="en-US" i="1" dirty="0"/>
              <a:t>Sci Rep</a:t>
            </a:r>
            <a:r>
              <a:rPr lang="en-US" dirty="0"/>
              <a:t> </a:t>
            </a:r>
            <a:r>
              <a:rPr lang="en-US" b="1" dirty="0"/>
              <a:t>9, </a:t>
            </a:r>
            <a:r>
              <a:rPr lang="en-US" dirty="0"/>
              <a:t>11641 (2019).</a:t>
            </a: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0FCC9CAF-ECD9-994F-B413-3BD7AB3EED66}"/>
              </a:ext>
            </a:extLst>
          </p:cNvPr>
          <p:cNvCxnSpPr>
            <a:cxnSpLocks/>
          </p:cNvCxnSpPr>
          <p:nvPr/>
        </p:nvCxnSpPr>
        <p:spPr>
          <a:xfrm rot="10800000" flipV="1">
            <a:off x="3924300" y="2028828"/>
            <a:ext cx="2947989" cy="2728911"/>
          </a:xfrm>
          <a:prstGeom prst="bentConnector3">
            <a:avLst>
              <a:gd name="adj1" fmla="val 112036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409695BB-B39D-9845-BCDE-60831EFBA7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411"/>
          <a:stretch/>
        </p:blipFill>
        <p:spPr>
          <a:xfrm>
            <a:off x="4052888" y="4506752"/>
            <a:ext cx="704851" cy="47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2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7BC7E-5CBE-5D41-80A7-9C2BFB524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– Previous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30D44-72F6-944E-BA75-568B48101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317DEF-4908-6940-9332-9682B04CB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431" y="1690688"/>
            <a:ext cx="3026760" cy="2171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40C2A4-D99D-BC43-B794-180E886ED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432" y="4334907"/>
            <a:ext cx="3026760" cy="21579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D1B43A-0B32-024C-ACBB-763B270488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483" y="1690688"/>
            <a:ext cx="3429000" cy="2171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63A375-90FD-C544-AF76-E5B0C626C4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143" t="-1" r="19171" b="11771"/>
          <a:stretch/>
        </p:blipFill>
        <p:spPr>
          <a:xfrm>
            <a:off x="5036550" y="4327475"/>
            <a:ext cx="2778712" cy="216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580D64-EEF7-F542-B9D5-CA8E0A9024E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298" t="18750" r="4531" b="40521"/>
          <a:stretch/>
        </p:blipFill>
        <p:spPr>
          <a:xfrm>
            <a:off x="8286751" y="4482822"/>
            <a:ext cx="3424237" cy="18621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275646-1BEE-EB45-905A-FEFA68B9E8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0319" y="1366838"/>
            <a:ext cx="2197100" cy="2819400"/>
          </a:xfrm>
          <a:prstGeom prst="rect">
            <a:avLst/>
          </a:prstGeom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EA3F6310-5254-D547-9015-763AB1D8BC17}"/>
              </a:ext>
            </a:extLst>
          </p:cNvPr>
          <p:cNvSpPr/>
          <p:nvPr/>
        </p:nvSpPr>
        <p:spPr>
          <a:xfrm rot="16200000">
            <a:off x="3993358" y="3644123"/>
            <a:ext cx="733292" cy="9286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05047CCC-7B38-6F4C-B55C-9A57E206F363}"/>
              </a:ext>
            </a:extLst>
          </p:cNvPr>
          <p:cNvSpPr/>
          <p:nvPr/>
        </p:nvSpPr>
        <p:spPr>
          <a:xfrm rot="16200000">
            <a:off x="8013042" y="3660580"/>
            <a:ext cx="733292" cy="9286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62915-65D7-1840-BDE8-BF6DEEA16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E4DE2-DE98-7747-A5A6-C09DAA529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03661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Northern Elephant Seals are exposed to influenza A virus subtypes known to infect birds and humans. </a:t>
            </a:r>
          </a:p>
          <a:p>
            <a:endParaRPr lang="en-US" dirty="0"/>
          </a:p>
          <a:p>
            <a:pPr lvl="1"/>
            <a:r>
              <a:rPr lang="en-US" dirty="0"/>
              <a:t>H1, H3, H5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Birds – potentially by sharing on onshore environment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Humans – human H1N1 isolated from NES, possibly sewage route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Understanding which subtypes are present in seals will help us figure out which routes are transmitting flu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9F6452-9B5B-DB42-B96D-A5846E412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027" y="1628378"/>
            <a:ext cx="4801658" cy="36012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A63C33-61D2-0D48-97C5-A4E8E5FBD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8030" y="4313174"/>
            <a:ext cx="1428951" cy="9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79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EA8AA-9F38-CD47-A704-7849BE4A6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reagents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23576A-81D7-0149-AB73-373AEA21F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000" l="10000" r="90000">
                        <a14:foregroundMark x1="35500" y1="76000" x2="35500" y2="76000"/>
                        <a14:foregroundMark x1="47000" y1="92000" x2="47000" y2="9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77915" y="1795660"/>
            <a:ext cx="4818063" cy="36135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C0CCB2-9653-7241-B123-320BAC99E8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0000" l="10000" r="90000">
                        <a14:foregroundMark x1="52462" y1="10167" x2="52462" y2="10167"/>
                        <a14:foregroundMark x1="58462" y1="8833" x2="58462" y2="8833"/>
                        <a14:foregroundMark x1="50769" y1="7333" x2="50769" y2="7333"/>
                        <a14:foregroundMark x1="53231" y1="5000" x2="53231" y2="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5352" y="2348905"/>
            <a:ext cx="4127500" cy="381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42C8A3-A8F1-4145-903B-1A86A8DA85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r="24805"/>
          <a:stretch/>
        </p:blipFill>
        <p:spPr>
          <a:xfrm>
            <a:off x="5552279" y="2332454"/>
            <a:ext cx="1075515" cy="28346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AA92A7-5C5B-404A-B504-05F003DCD1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539" r="14577" b="47812"/>
          <a:stretch/>
        </p:blipFill>
        <p:spPr>
          <a:xfrm rot="5400000">
            <a:off x="6555045" y="3107730"/>
            <a:ext cx="2843213" cy="1325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C2FAD5-0272-C24C-B36C-08A33472B2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539" r="14577" b="47812"/>
          <a:stretch/>
        </p:blipFill>
        <p:spPr>
          <a:xfrm rot="5400000">
            <a:off x="9759451" y="3082757"/>
            <a:ext cx="2843213" cy="13255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C951DA-46E8-9247-A0E0-EE77663D86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539" r="14577" b="47812"/>
          <a:stretch/>
        </p:blipFill>
        <p:spPr>
          <a:xfrm rot="5400000">
            <a:off x="8160820" y="3107730"/>
            <a:ext cx="2843213" cy="1325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93827A-260F-3E4A-81B0-554D865D9FCB}"/>
              </a:ext>
            </a:extLst>
          </p:cNvPr>
          <p:cNvSpPr txBox="1"/>
          <p:nvPr/>
        </p:nvSpPr>
        <p:spPr>
          <a:xfrm rot="5400000">
            <a:off x="7733764" y="3452298"/>
            <a:ext cx="4857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56A7BC-3864-FE4B-940D-40CE3107D417}"/>
              </a:ext>
            </a:extLst>
          </p:cNvPr>
          <p:cNvSpPr txBox="1"/>
          <p:nvPr/>
        </p:nvSpPr>
        <p:spPr>
          <a:xfrm rot="5400000">
            <a:off x="9375257" y="3425212"/>
            <a:ext cx="4857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E51C32-6655-0543-B5DB-83A27D68D57C}"/>
              </a:ext>
            </a:extLst>
          </p:cNvPr>
          <p:cNvSpPr txBox="1"/>
          <p:nvPr/>
        </p:nvSpPr>
        <p:spPr>
          <a:xfrm rot="5400000">
            <a:off x="10938170" y="3400239"/>
            <a:ext cx="4857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5CD479-E9CB-A545-AEF2-D709A1097FAD}"/>
              </a:ext>
            </a:extLst>
          </p:cNvPr>
          <p:cNvSpPr txBox="1"/>
          <p:nvPr/>
        </p:nvSpPr>
        <p:spPr>
          <a:xfrm>
            <a:off x="202403" y="5409208"/>
            <a:ext cx="2257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Chicken erythrocytes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943029-EE20-E646-9782-B04B9CDFEE7B}"/>
              </a:ext>
            </a:extLst>
          </p:cNvPr>
          <p:cNvSpPr txBox="1"/>
          <p:nvPr/>
        </p:nvSpPr>
        <p:spPr>
          <a:xfrm>
            <a:off x="2611433" y="5408413"/>
            <a:ext cx="2257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dPBS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DD1CF2-34C4-CE4A-B21E-8BCD1B8543EC}"/>
              </a:ext>
            </a:extLst>
          </p:cNvPr>
          <p:cNvSpPr txBox="1"/>
          <p:nvPr/>
        </p:nvSpPr>
        <p:spPr>
          <a:xfrm>
            <a:off x="4956961" y="5408413"/>
            <a:ext cx="2257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NES serum sample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B17758-835D-1B42-9110-A2BF137D5DB3}"/>
              </a:ext>
            </a:extLst>
          </p:cNvPr>
          <p:cNvSpPr txBox="1"/>
          <p:nvPr/>
        </p:nvSpPr>
        <p:spPr>
          <a:xfrm>
            <a:off x="8105754" y="5408413"/>
            <a:ext cx="295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Isolated virus (3 subtypes)</a:t>
            </a:r>
          </a:p>
        </p:txBody>
      </p:sp>
    </p:spTree>
    <p:extLst>
      <p:ext uri="{BB962C8B-B14F-4D97-AF65-F5344CB8AC3E}">
        <p14:creationId xmlns:p14="http://schemas.microsoft.com/office/powerpoint/2010/main" val="2996384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EFF0D-AD64-7B46-AD8D-D127632D5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Hemagglutination inhibition assay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E5C2E9-0FA5-3746-A36A-E7B6352D8D8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"/>
          <a:stretch/>
        </p:blipFill>
        <p:spPr bwMode="auto">
          <a:xfrm>
            <a:off x="2324575" y="1457325"/>
            <a:ext cx="7542849" cy="5400675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276AC2-D329-7945-BAD4-61B908EEDB3D}"/>
              </a:ext>
            </a:extLst>
          </p:cNvPr>
          <p:cNvSpPr txBox="1"/>
          <p:nvPr/>
        </p:nvSpPr>
        <p:spPr>
          <a:xfrm>
            <a:off x="7496179" y="6492875"/>
            <a:ext cx="2533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/>
              <a:t>Runstadler</a:t>
            </a:r>
            <a:r>
              <a:rPr lang="en-AU" dirty="0"/>
              <a:t> lab protocol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068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5B589-E83D-F84B-A02D-94569854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23141" cy="1325563"/>
          </a:xfrm>
        </p:spPr>
        <p:txBody>
          <a:bodyPr/>
          <a:lstStyle/>
          <a:p>
            <a:r>
              <a:rPr lang="en-US" dirty="0"/>
              <a:t>Hemagglutination inhibition assay interpretation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31891D-075C-4A4C-9F5F-44E583C8A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4" t="19573" r="32729" b="12532"/>
          <a:stretch/>
        </p:blipFill>
        <p:spPr bwMode="auto">
          <a:xfrm rot="10800000">
            <a:off x="1573887" y="1504951"/>
            <a:ext cx="4780003" cy="535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6EB5162-3BF7-D540-830E-90DD631E91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662131"/>
              </p:ext>
            </p:extLst>
          </p:nvPr>
        </p:nvGraphicFramePr>
        <p:xfrm>
          <a:off x="7082075" y="1504951"/>
          <a:ext cx="3919754" cy="5244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9754">
                  <a:extLst>
                    <a:ext uri="{9D8B030D-6E8A-4147-A177-3AD203B41FA5}">
                      <a16:colId xmlns:a16="http://schemas.microsoft.com/office/drawing/2014/main" val="2989637728"/>
                    </a:ext>
                  </a:extLst>
                </a:gridCol>
              </a:tblGrid>
              <a:tr h="6555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Titer Interpretation Key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2734783"/>
                  </a:ext>
                </a:extLst>
              </a:tr>
              <a:tr h="6555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1:8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379292"/>
                  </a:ext>
                </a:extLst>
              </a:tr>
              <a:tr h="6555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1:16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423418"/>
                  </a:ext>
                </a:extLst>
              </a:tr>
              <a:tr h="6555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1:32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3385819"/>
                  </a:ext>
                </a:extLst>
              </a:tr>
              <a:tr h="6555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1:64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271709"/>
                  </a:ext>
                </a:extLst>
              </a:tr>
              <a:tr h="6555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1:128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918182"/>
                  </a:ext>
                </a:extLst>
              </a:tr>
              <a:tr h="6555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1:256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763600"/>
                  </a:ext>
                </a:extLst>
              </a:tr>
              <a:tr h="6555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1:512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4027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1617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8FE4E66-4499-B440-B459-84C70F7297B5}"/>
              </a:ext>
            </a:extLst>
          </p:cNvPr>
          <p:cNvSpPr txBox="1"/>
          <p:nvPr/>
        </p:nvSpPr>
        <p:spPr>
          <a:xfrm>
            <a:off x="7151075" y="2057398"/>
            <a:ext cx="504092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= Positive control, known H1 exposure</a:t>
            </a:r>
          </a:p>
          <a:p>
            <a:r>
              <a:rPr lang="en-US" dirty="0"/>
              <a:t>       = Negative control</a:t>
            </a:r>
          </a:p>
          <a:p>
            <a:r>
              <a:rPr lang="en-US" dirty="0"/>
              <a:t>       = Cutoff for positive samples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  *Each sample measured 2-4 times for average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9A73627-FABC-6440-A0C6-3664EF70D66D}"/>
                  </a:ext>
                </a:extLst>
              </p14:cNvPr>
              <p14:cNvContentPartPr/>
              <p14:nvPr/>
            </p14:nvContentPartPr>
            <p14:xfrm>
              <a:off x="7359410" y="2497993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9A73627-FABC-6440-A0C6-3664EF70D66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96410" y="2434993"/>
                <a:ext cx="12600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13D20F03-DD9D-024C-BA96-81192A037DDF}"/>
              </a:ext>
            </a:extLst>
          </p:cNvPr>
          <p:cNvGrpSpPr/>
          <p:nvPr/>
        </p:nvGrpSpPr>
        <p:grpSpPr>
          <a:xfrm>
            <a:off x="7035770" y="2792113"/>
            <a:ext cx="320760" cy="16560"/>
            <a:chOff x="6366622" y="1063327"/>
            <a:chExt cx="320760" cy="1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FD00DDD-0D6F-6744-A66D-A53003657F49}"/>
                    </a:ext>
                  </a:extLst>
                </p14:cNvPr>
                <p14:cNvContentPartPr/>
                <p14:nvPr/>
              </p14:nvContentPartPr>
              <p14:xfrm>
                <a:off x="6366622" y="1066207"/>
                <a:ext cx="112320" cy="136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FD00DDD-0D6F-6744-A66D-A53003657F4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357982" y="1057567"/>
                  <a:ext cx="1299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481485D-15FD-F649-946A-305DB90FAE56}"/>
                    </a:ext>
                  </a:extLst>
                </p14:cNvPr>
                <p14:cNvContentPartPr/>
                <p14:nvPr/>
              </p14:nvContentPartPr>
              <p14:xfrm>
                <a:off x="6578302" y="1063327"/>
                <a:ext cx="10908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481485D-15FD-F649-946A-305DB90FAE5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569662" y="1054687"/>
                  <a:ext cx="12672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1110747-BD75-1740-98C8-8F1A60A97483}"/>
                  </a:ext>
                </a:extLst>
              </p14:cNvPr>
              <p14:cNvContentPartPr/>
              <p14:nvPr/>
            </p14:nvContentPartPr>
            <p14:xfrm>
              <a:off x="7421798" y="2792112"/>
              <a:ext cx="10728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1110747-BD75-1740-98C8-8F1A60A9748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13158" y="2783472"/>
                <a:ext cx="1249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E631CDF-7007-BF4A-8FE6-89BCCF69CC62}"/>
                  </a:ext>
                </a:extLst>
              </p14:cNvPr>
              <p14:cNvContentPartPr/>
              <p14:nvPr/>
            </p14:nvContentPartPr>
            <p14:xfrm>
              <a:off x="7359108" y="2236497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E631CDF-7007-BF4A-8FE6-89BCCF69CC6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296108" y="2173857"/>
                <a:ext cx="126000" cy="12600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Picture 18" descr="A picture containing light, green, sitting, orange&#10;&#10;Description automatically generated">
            <a:extLst>
              <a:ext uri="{FF2B5EF4-FFF2-40B4-BE49-F238E27FC236}">
                <a16:creationId xmlns:a16="http://schemas.microsoft.com/office/drawing/2014/main" id="{1F3462CC-8980-214B-B6CD-FC413EC1DA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30215" y="527050"/>
            <a:ext cx="8532935" cy="640320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944EE2D-D2A8-2043-AFAD-1303C6DC4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3810"/>
            <a:ext cx="10515600" cy="116063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Seropositivity of Northern Elephant </a:t>
            </a:r>
            <a:br>
              <a:rPr lang="en-US" dirty="0"/>
            </a:br>
            <a:r>
              <a:rPr lang="en-US" dirty="0"/>
              <a:t>Seals to H1, H3, H5 Subtypes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9785E9-EB39-EF44-B2D0-B1B88DEC0706}"/>
              </a:ext>
            </a:extLst>
          </p:cNvPr>
          <p:cNvSpPr txBox="1"/>
          <p:nvPr/>
        </p:nvSpPr>
        <p:spPr>
          <a:xfrm>
            <a:off x="1430215" y="4642339"/>
            <a:ext cx="562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*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467CEF-1AFB-EB4A-8E80-44523E2E15F6}"/>
              </a:ext>
            </a:extLst>
          </p:cNvPr>
          <p:cNvSpPr txBox="1"/>
          <p:nvPr/>
        </p:nvSpPr>
        <p:spPr>
          <a:xfrm>
            <a:off x="3499759" y="5617027"/>
            <a:ext cx="8762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BDD994-C8C5-8D4D-8A4E-E5010D3E83ED}"/>
              </a:ext>
            </a:extLst>
          </p:cNvPr>
          <p:cNvSpPr txBox="1"/>
          <p:nvPr/>
        </p:nvSpPr>
        <p:spPr>
          <a:xfrm>
            <a:off x="5439719" y="5617026"/>
            <a:ext cx="8762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D327E7-F7E2-334F-8075-E2D410BA7D51}"/>
              </a:ext>
            </a:extLst>
          </p:cNvPr>
          <p:cNvSpPr txBox="1"/>
          <p:nvPr/>
        </p:nvSpPr>
        <p:spPr>
          <a:xfrm>
            <a:off x="7384851" y="5630343"/>
            <a:ext cx="8762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H5</a:t>
            </a:r>
          </a:p>
        </p:txBody>
      </p:sp>
    </p:spTree>
    <p:extLst>
      <p:ext uri="{BB962C8B-B14F-4D97-AF65-F5344CB8AC3E}">
        <p14:creationId xmlns:p14="http://schemas.microsoft.com/office/powerpoint/2010/main" val="2465215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9194</TotalTime>
  <Words>724</Words>
  <Application>Microsoft Macintosh PowerPoint</Application>
  <PresentationFormat>Widescreen</PresentationFormat>
  <Paragraphs>156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Subtyping Influenza A Virus Antibodies in Northern Elephant Seals </vt:lpstr>
      <vt:lpstr>Introduction – Influenza A species</vt:lpstr>
      <vt:lpstr>Introduction – Mixing hosts</vt:lpstr>
      <vt:lpstr>Introduction – Previous work</vt:lpstr>
      <vt:lpstr>Hypothesis</vt:lpstr>
      <vt:lpstr>Prepare reagents </vt:lpstr>
      <vt:lpstr>Hemagglutination inhibition assay</vt:lpstr>
      <vt:lpstr>Hemagglutination inhibition assay interpretation</vt:lpstr>
      <vt:lpstr>Seropositivity of Northern Elephant  Seals to H1, H3, H5 Subtypes</vt:lpstr>
      <vt:lpstr>Seropositivity of Northern Elephant Seals to H1 Subtype</vt:lpstr>
      <vt:lpstr>Seropositivity of Northern Elephant Seals to H3 Subtype</vt:lpstr>
      <vt:lpstr>Seropositivity of Northern Elephant Seals to H5 Subtype</vt:lpstr>
      <vt:lpstr>Interpretation of results</vt:lpstr>
      <vt:lpstr>Interpretation of results – Cross reactivity?</vt:lpstr>
      <vt:lpstr>Next steps</vt:lpstr>
      <vt:lpstr>Overall STAR 2020 experience</vt:lpstr>
      <vt:lpstr>Acknowledgements</vt:lpstr>
      <vt:lpstr>Any 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Baldassano</dc:creator>
  <cp:lastModifiedBy>Julie Baldassano</cp:lastModifiedBy>
  <cp:revision>171</cp:revision>
  <dcterms:created xsi:type="dcterms:W3CDTF">2020-07-21T23:58:18Z</dcterms:created>
  <dcterms:modified xsi:type="dcterms:W3CDTF">2020-09-02T00:08:38Z</dcterms:modified>
</cp:coreProperties>
</file>