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0" r:id="rId1"/>
  </p:sldMasterIdLst>
  <p:notesMasterIdLst>
    <p:notesMasterId r:id="rId21"/>
  </p:notesMasterIdLst>
  <p:sldIdLst>
    <p:sldId id="256" r:id="rId2"/>
    <p:sldId id="261" r:id="rId3"/>
    <p:sldId id="257" r:id="rId4"/>
    <p:sldId id="262" r:id="rId5"/>
    <p:sldId id="258" r:id="rId6"/>
    <p:sldId id="259" r:id="rId7"/>
    <p:sldId id="263" r:id="rId8"/>
    <p:sldId id="260" r:id="rId9"/>
    <p:sldId id="276" r:id="rId10"/>
    <p:sldId id="269" r:id="rId11"/>
    <p:sldId id="265" r:id="rId12"/>
    <p:sldId id="270" r:id="rId13"/>
    <p:sldId id="267" r:id="rId14"/>
    <p:sldId id="271" r:id="rId15"/>
    <p:sldId id="277" r:id="rId16"/>
    <p:sldId id="272" r:id="rId17"/>
    <p:sldId id="273" r:id="rId18"/>
    <p:sldId id="278"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3C53521-1166-5043-88CF-FB38BD33E97B}">
          <p14:sldIdLst>
            <p14:sldId id="256"/>
            <p14:sldId id="261"/>
            <p14:sldId id="257"/>
            <p14:sldId id="262"/>
            <p14:sldId id="258"/>
            <p14:sldId id="259"/>
            <p14:sldId id="263"/>
            <p14:sldId id="260"/>
            <p14:sldId id="276"/>
            <p14:sldId id="269"/>
            <p14:sldId id="265"/>
            <p14:sldId id="270"/>
            <p14:sldId id="267"/>
            <p14:sldId id="271"/>
            <p14:sldId id="277"/>
            <p14:sldId id="272"/>
            <p14:sldId id="273"/>
            <p14:sldId id="278"/>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25"/>
    <p:restoredTop sz="95928"/>
  </p:normalViewPr>
  <p:slideViewPr>
    <p:cSldViewPr snapToGrid="0" snapToObjects="1">
      <p:cViewPr varScale="1">
        <p:scale>
          <a:sx n="110" d="100"/>
          <a:sy n="110" d="100"/>
        </p:scale>
        <p:origin x="568"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5A1664-431D-2540-9861-3EE140FDAC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40B3ED-D1BE-264B-A45F-B1E3F93AC57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2B669-50D1-9C4C-85A5-188BF80624E1}" type="datetimeFigureOut">
              <a:rPr lang="en-US" smtClean="0"/>
              <a:t>9/1/20</a:t>
            </a:fld>
            <a:endParaRPr lang="en-US"/>
          </a:p>
        </p:txBody>
      </p:sp>
      <p:sp>
        <p:nvSpPr>
          <p:cNvPr id="4" name="Slide Image Placeholder 3">
            <a:extLst>
              <a:ext uri="{FF2B5EF4-FFF2-40B4-BE49-F238E27FC236}">
                <a16:creationId xmlns:a16="http://schemas.microsoft.com/office/drawing/2014/main" id="{7801DD28-840E-CB4B-97CE-C267C48CA17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D13A986E-0676-CF4E-A2EC-EBF1C32BD4E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D26C07B-8D17-1D4F-B6B5-12F80A1E9F1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39F6F61D-76A6-DD40-8D34-17B76F7EE81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EB6F9-2AF9-4F40-A61A-4D209520BCB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A0A9F-4FE8-E049-914F-D8476A36CD5B}" type="slidenum">
              <a:rPr lang="en-US" smtClean="0"/>
              <a:t>3</a:t>
            </a:fld>
            <a:endParaRPr lang="en-US"/>
          </a:p>
        </p:txBody>
      </p:sp>
    </p:spTree>
    <p:extLst>
      <p:ext uri="{BB962C8B-B14F-4D97-AF65-F5344CB8AC3E}">
        <p14:creationId xmlns:p14="http://schemas.microsoft.com/office/powerpoint/2010/main" val="20058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angle is getting larger then the abaxial tip is moving towards midline</a:t>
            </a:r>
          </a:p>
        </p:txBody>
      </p:sp>
      <p:sp>
        <p:nvSpPr>
          <p:cNvPr id="4" name="Slide Number Placeholder 3"/>
          <p:cNvSpPr>
            <a:spLocks noGrp="1"/>
          </p:cNvSpPr>
          <p:nvPr>
            <p:ph type="sldNum" sz="quarter" idx="5"/>
          </p:nvPr>
        </p:nvSpPr>
        <p:spPr/>
        <p:txBody>
          <a:bodyPr/>
          <a:lstStyle/>
          <a:p>
            <a:fld id="{1E8EB6F9-2AF9-4F40-A61A-4D209520BCB0}" type="slidenum">
              <a:rPr lang="en-US" smtClean="0"/>
              <a:t>10</a:t>
            </a:fld>
            <a:endParaRPr lang="en-US"/>
          </a:p>
        </p:txBody>
      </p:sp>
    </p:spTree>
    <p:extLst>
      <p:ext uri="{BB962C8B-B14F-4D97-AF65-F5344CB8AC3E}">
        <p14:creationId xmlns:p14="http://schemas.microsoft.com/office/powerpoint/2010/main" val="3054979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significant difference in roll for the lateral PSB but there was a significant difference between the walk (3600N) load and gallop (105000N) load. This suggests that the medial PSBs abaxial side is moving towards midline. This movement towards midline is consistent with the subchondral lesion that is found on the abaxially on the medial PSB.</a:t>
            </a:r>
          </a:p>
        </p:txBody>
      </p:sp>
      <p:sp>
        <p:nvSpPr>
          <p:cNvPr id="4" name="Slide Number Placeholder 3"/>
          <p:cNvSpPr>
            <a:spLocks noGrp="1"/>
          </p:cNvSpPr>
          <p:nvPr>
            <p:ph type="sldNum" sz="quarter" idx="5"/>
          </p:nvPr>
        </p:nvSpPr>
        <p:spPr/>
        <p:txBody>
          <a:bodyPr/>
          <a:lstStyle/>
          <a:p>
            <a:fld id="{1E8EB6F9-2AF9-4F40-A61A-4D209520BCB0}" type="slidenum">
              <a:rPr lang="en-US" smtClean="0"/>
              <a:t>11</a:t>
            </a:fld>
            <a:endParaRPr lang="en-US"/>
          </a:p>
        </p:txBody>
      </p:sp>
    </p:spTree>
    <p:extLst>
      <p:ext uri="{BB962C8B-B14F-4D97-AF65-F5344CB8AC3E}">
        <p14:creationId xmlns:p14="http://schemas.microsoft.com/office/powerpoint/2010/main" val="3420952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angle gets more negative the tip of the PSB is moving away from midline of the PSB</a:t>
            </a:r>
          </a:p>
        </p:txBody>
      </p:sp>
      <p:sp>
        <p:nvSpPr>
          <p:cNvPr id="4" name="Slide Number Placeholder 3"/>
          <p:cNvSpPr>
            <a:spLocks noGrp="1"/>
          </p:cNvSpPr>
          <p:nvPr>
            <p:ph type="sldNum" sz="quarter" idx="5"/>
          </p:nvPr>
        </p:nvSpPr>
        <p:spPr/>
        <p:txBody>
          <a:bodyPr/>
          <a:lstStyle/>
          <a:p>
            <a:fld id="{1E8EB6F9-2AF9-4F40-A61A-4D209520BCB0}" type="slidenum">
              <a:rPr lang="en-US" smtClean="0"/>
              <a:t>12</a:t>
            </a:fld>
            <a:endParaRPr lang="en-US"/>
          </a:p>
        </p:txBody>
      </p:sp>
    </p:spTree>
    <p:extLst>
      <p:ext uri="{BB962C8B-B14F-4D97-AF65-F5344CB8AC3E}">
        <p14:creationId xmlns:p14="http://schemas.microsoft.com/office/powerpoint/2010/main" val="3306289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suggested that there was no significant difference in yaw for the medial PSB. There was a significant difference in yaw for the lateral PSB for gallop compared to both walk and trot. The negative change in angle suggests the tip of the lateral PSB is moving abaxially from MC3</a:t>
            </a:r>
          </a:p>
        </p:txBody>
      </p:sp>
      <p:sp>
        <p:nvSpPr>
          <p:cNvPr id="4" name="Slide Number Placeholder 3"/>
          <p:cNvSpPr>
            <a:spLocks noGrp="1"/>
          </p:cNvSpPr>
          <p:nvPr>
            <p:ph type="sldNum" sz="quarter" idx="5"/>
          </p:nvPr>
        </p:nvSpPr>
        <p:spPr/>
        <p:txBody>
          <a:bodyPr/>
          <a:lstStyle/>
          <a:p>
            <a:fld id="{1E8EB6F9-2AF9-4F40-A61A-4D209520BCB0}" type="slidenum">
              <a:rPr lang="en-US" smtClean="0"/>
              <a:t>13</a:t>
            </a:fld>
            <a:endParaRPr lang="en-US"/>
          </a:p>
        </p:txBody>
      </p:sp>
    </p:spTree>
    <p:extLst>
      <p:ext uri="{BB962C8B-B14F-4D97-AF65-F5344CB8AC3E}">
        <p14:creationId xmlns:p14="http://schemas.microsoft.com/office/powerpoint/2010/main" val="3993814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9/1/20</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36453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9/1/20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825920749"/>
      </p:ext>
    </p:extLst>
  </p:cSld>
  <p:clrMap bg1="lt1" tx1="dk1" bg2="lt2" tx2="dk2" accent1="accent1" accent2="accent2" accent3="accent3" accent4="accent4" accent5="accent5" accent6="accent6" hlink="hlink" folHlink="folHlink"/>
  <p:sldLayoutIdLst>
    <p:sldLayoutId id="21474839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9.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D87A6-906A-BD4B-A69B-8ADAF18F6EED}"/>
              </a:ext>
            </a:extLst>
          </p:cNvPr>
          <p:cNvSpPr>
            <a:spLocks noGrp="1"/>
          </p:cNvSpPr>
          <p:nvPr>
            <p:ph type="ctrTitle"/>
          </p:nvPr>
        </p:nvSpPr>
        <p:spPr>
          <a:xfrm>
            <a:off x="851183" y="1143000"/>
            <a:ext cx="4846320" cy="2898648"/>
          </a:xfrm>
        </p:spPr>
        <p:txBody>
          <a:bodyPr>
            <a:normAutofit/>
          </a:bodyPr>
          <a:lstStyle/>
          <a:p>
            <a:r>
              <a:rPr lang="en-US" sz="3000" dirty="0"/>
              <a:t>Hyperextension of the fetlock joint as a mechanism of catastrophic fracture of the proximal sesamoid bones in Thoroughbred racehorses</a:t>
            </a:r>
          </a:p>
        </p:txBody>
      </p:sp>
      <p:sp>
        <p:nvSpPr>
          <p:cNvPr id="3" name="Subtitle 2">
            <a:extLst>
              <a:ext uri="{FF2B5EF4-FFF2-40B4-BE49-F238E27FC236}">
                <a16:creationId xmlns:a16="http://schemas.microsoft.com/office/drawing/2014/main" id="{6212A990-37A5-594D-8B91-6496E743684D}"/>
              </a:ext>
            </a:extLst>
          </p:cNvPr>
          <p:cNvSpPr>
            <a:spLocks noGrp="1"/>
          </p:cNvSpPr>
          <p:nvPr>
            <p:ph type="subTitle" idx="1"/>
          </p:nvPr>
        </p:nvSpPr>
        <p:spPr>
          <a:xfrm>
            <a:off x="851183" y="4407408"/>
            <a:ext cx="4846320" cy="1335024"/>
          </a:xfrm>
        </p:spPr>
        <p:txBody>
          <a:bodyPr>
            <a:normAutofit/>
          </a:bodyPr>
          <a:lstStyle/>
          <a:p>
            <a:pPr>
              <a:lnSpc>
                <a:spcPct val="100000"/>
              </a:lnSpc>
            </a:pPr>
            <a:r>
              <a:rPr lang="en-US" sz="1300" dirty="0"/>
              <a:t>Kassidy Shelly</a:t>
            </a:r>
          </a:p>
          <a:p>
            <a:pPr>
              <a:lnSpc>
                <a:spcPct val="100000"/>
              </a:lnSpc>
            </a:pPr>
            <a:endParaRPr lang="en-US" sz="1300" dirty="0"/>
          </a:p>
          <a:p>
            <a:pPr>
              <a:lnSpc>
                <a:spcPct val="100000"/>
              </a:lnSpc>
            </a:pPr>
            <a:r>
              <a:rPr lang="en-US" sz="1300" dirty="0"/>
              <a:t>Sarah Shaffer, Tanya Garcia, </a:t>
            </a:r>
          </a:p>
          <a:p>
            <a:pPr>
              <a:lnSpc>
                <a:spcPct val="100000"/>
              </a:lnSpc>
            </a:pPr>
            <a:r>
              <a:rPr lang="en-US" sz="1300" dirty="0"/>
              <a:t>Susan Stover PhD, DVM, DACVS</a:t>
            </a:r>
          </a:p>
          <a:p>
            <a:pPr>
              <a:lnSpc>
                <a:spcPct val="100000"/>
              </a:lnSpc>
            </a:pPr>
            <a:endParaRPr lang="en-US" sz="1300" dirty="0"/>
          </a:p>
        </p:txBody>
      </p:sp>
      <p:sp>
        <p:nvSpPr>
          <p:cNvPr id="137" name="Rectangle 136">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sitting, truck, parked, holding&#10;&#10;Description automatically generated">
            <a:extLst>
              <a:ext uri="{FF2B5EF4-FFF2-40B4-BE49-F238E27FC236}">
                <a16:creationId xmlns:a16="http://schemas.microsoft.com/office/drawing/2014/main" id="{B0C307F1-369C-4043-932C-2B17592E1068}"/>
              </a:ext>
            </a:extLst>
          </p:cNvPr>
          <p:cNvPicPr>
            <a:picLocks noChangeAspect="1"/>
          </p:cNvPicPr>
          <p:nvPr/>
        </p:nvPicPr>
        <p:blipFill>
          <a:blip r:embed="rId2"/>
          <a:stretch>
            <a:fillRect/>
          </a:stretch>
        </p:blipFill>
        <p:spPr>
          <a:xfrm>
            <a:off x="6260956" y="1029354"/>
            <a:ext cx="5441001" cy="1469069"/>
          </a:xfrm>
          <a:prstGeom prst="rect">
            <a:avLst/>
          </a:prstGeom>
        </p:spPr>
      </p:pic>
      <p:sp>
        <p:nvSpPr>
          <p:cNvPr id="139" name="Rectangle 138">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ee the source image">
            <a:extLst>
              <a:ext uri="{FF2B5EF4-FFF2-40B4-BE49-F238E27FC236}">
                <a16:creationId xmlns:a16="http://schemas.microsoft.com/office/drawing/2014/main" id="{0A1B2B67-DE97-4B4A-957C-290DF07BEB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29" r="-2" b="18513"/>
          <a:stretch/>
        </p:blipFill>
        <p:spPr bwMode="auto">
          <a:xfrm>
            <a:off x="6260956" y="3841609"/>
            <a:ext cx="5441001" cy="250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539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C7C16303-B0F7-417B-9E9A-38C3FF389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5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11097349" cy="157314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74C15A-8B5D-5C43-9849-1C9F693DEB49}"/>
              </a:ext>
            </a:extLst>
          </p:cNvPr>
          <p:cNvSpPr>
            <a:spLocks noGrp="1"/>
          </p:cNvSpPr>
          <p:nvPr>
            <p:ph type="ctrTitle"/>
          </p:nvPr>
        </p:nvSpPr>
        <p:spPr>
          <a:xfrm>
            <a:off x="868680" y="4816862"/>
            <a:ext cx="5001768" cy="1371600"/>
          </a:xfrm>
        </p:spPr>
        <p:txBody>
          <a:bodyPr vert="horz" lIns="91440" tIns="45720" rIns="91440" bIns="45720" rtlCol="0" anchor="ctr">
            <a:normAutofit/>
          </a:bodyPr>
          <a:lstStyle/>
          <a:p>
            <a:r>
              <a:rPr lang="en-US" sz="3600" dirty="0"/>
              <a:t>Roll</a:t>
            </a:r>
          </a:p>
        </p:txBody>
      </p:sp>
      <p:sp>
        <p:nvSpPr>
          <p:cNvPr id="3" name="Subtitle 2">
            <a:extLst>
              <a:ext uri="{FF2B5EF4-FFF2-40B4-BE49-F238E27FC236}">
                <a16:creationId xmlns:a16="http://schemas.microsoft.com/office/drawing/2014/main" id="{4ACED0CC-44D1-CA41-9481-59A042B5EC80}"/>
              </a:ext>
            </a:extLst>
          </p:cNvPr>
          <p:cNvSpPr>
            <a:spLocks noGrp="1"/>
          </p:cNvSpPr>
          <p:nvPr>
            <p:ph type="subTitle" idx="1"/>
          </p:nvPr>
        </p:nvSpPr>
        <p:spPr>
          <a:xfrm>
            <a:off x="6384034" y="4909985"/>
            <a:ext cx="4939285" cy="1185353"/>
          </a:xfrm>
        </p:spPr>
        <p:txBody>
          <a:bodyPr vert="horz" lIns="91440" tIns="45720" rIns="91440" bIns="45720" rtlCol="0" anchor="ctr">
            <a:normAutofit fontScale="92500"/>
          </a:bodyPr>
          <a:lstStyle/>
          <a:p>
            <a:pPr indent="-228600">
              <a:buFont typeface="Arial" panose="020B0604020202020204" pitchFamily="34" charset="0"/>
              <a:buChar char="•"/>
            </a:pPr>
            <a:r>
              <a:rPr lang="en-US" sz="2400" dirty="0"/>
              <a:t>How the medial-lateral axis of PSB is aligned with medial-lateral axis of MC3</a:t>
            </a:r>
          </a:p>
        </p:txBody>
      </p:sp>
      <p:pic>
        <p:nvPicPr>
          <p:cNvPr id="6" name="Picture 5" descr="A picture containing small, photo, sitting, apple&#10;&#10;Description automatically generated">
            <a:extLst>
              <a:ext uri="{FF2B5EF4-FFF2-40B4-BE49-F238E27FC236}">
                <a16:creationId xmlns:a16="http://schemas.microsoft.com/office/drawing/2014/main" id="{AE7C3573-88C3-2B42-8824-D4619F3BBD15}"/>
              </a:ext>
            </a:extLst>
          </p:cNvPr>
          <p:cNvPicPr>
            <a:picLocks noChangeAspect="1"/>
          </p:cNvPicPr>
          <p:nvPr/>
        </p:nvPicPr>
        <p:blipFill>
          <a:blip r:embed="rId3"/>
          <a:stretch>
            <a:fillRect/>
          </a:stretch>
        </p:blipFill>
        <p:spPr>
          <a:xfrm>
            <a:off x="8929104" y="0"/>
            <a:ext cx="3217184" cy="4205471"/>
          </a:xfrm>
          <a:prstGeom prst="rect">
            <a:avLst/>
          </a:prstGeom>
        </p:spPr>
      </p:pic>
      <p:sp>
        <p:nvSpPr>
          <p:cNvPr id="53" name="Rectangle 5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5271" y="5483123"/>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n airplane&#10;&#10;Description automatically generated">
            <a:extLst>
              <a:ext uri="{FF2B5EF4-FFF2-40B4-BE49-F238E27FC236}">
                <a16:creationId xmlns:a16="http://schemas.microsoft.com/office/drawing/2014/main" id="{4068F07F-4D39-A84F-944E-9FDFD445EB47}"/>
              </a:ext>
            </a:extLst>
          </p:cNvPr>
          <p:cNvPicPr>
            <a:picLocks noChangeAspect="1"/>
          </p:cNvPicPr>
          <p:nvPr/>
        </p:nvPicPr>
        <p:blipFill>
          <a:blip r:embed="rId4"/>
          <a:stretch>
            <a:fillRect/>
          </a:stretch>
        </p:blipFill>
        <p:spPr>
          <a:xfrm>
            <a:off x="93647" y="34851"/>
            <a:ext cx="5088392" cy="3274033"/>
          </a:xfrm>
          <a:prstGeom prst="rect">
            <a:avLst/>
          </a:prstGeom>
        </p:spPr>
      </p:pic>
      <p:pic>
        <p:nvPicPr>
          <p:cNvPr id="9" name="Picture 8" descr="A close up&#10;&#10;Description automatically generated">
            <a:extLst>
              <a:ext uri="{FF2B5EF4-FFF2-40B4-BE49-F238E27FC236}">
                <a16:creationId xmlns:a16="http://schemas.microsoft.com/office/drawing/2014/main" id="{9882B1BE-A91B-6F43-8737-288DE9F82D1A}"/>
              </a:ext>
            </a:extLst>
          </p:cNvPr>
          <p:cNvPicPr>
            <a:picLocks noChangeAspect="1"/>
          </p:cNvPicPr>
          <p:nvPr/>
        </p:nvPicPr>
        <p:blipFill>
          <a:blip r:embed="rId5"/>
          <a:stretch>
            <a:fillRect/>
          </a:stretch>
        </p:blipFill>
        <p:spPr>
          <a:xfrm>
            <a:off x="4550238" y="255309"/>
            <a:ext cx="1905228" cy="3274033"/>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99AF7B83-6F3E-EB43-BDBE-F06B0957B342}"/>
              </a:ext>
            </a:extLst>
          </p:cNvPr>
          <p:cNvPicPr>
            <a:picLocks noChangeAspect="1"/>
          </p:cNvPicPr>
          <p:nvPr/>
        </p:nvPicPr>
        <p:blipFill>
          <a:blip r:embed="rId6"/>
          <a:stretch>
            <a:fillRect/>
          </a:stretch>
        </p:blipFill>
        <p:spPr>
          <a:xfrm>
            <a:off x="6153815" y="0"/>
            <a:ext cx="2476500" cy="4394200"/>
          </a:xfrm>
          <a:prstGeom prst="rect">
            <a:avLst/>
          </a:prstGeom>
        </p:spPr>
      </p:pic>
      <p:sp>
        <p:nvSpPr>
          <p:cNvPr id="13" name="TextBox 12">
            <a:extLst>
              <a:ext uri="{FF2B5EF4-FFF2-40B4-BE49-F238E27FC236}">
                <a16:creationId xmlns:a16="http://schemas.microsoft.com/office/drawing/2014/main" id="{208E11A6-DE32-CE47-8E13-19B3AB1D4B2A}"/>
              </a:ext>
            </a:extLst>
          </p:cNvPr>
          <p:cNvSpPr txBox="1"/>
          <p:nvPr/>
        </p:nvSpPr>
        <p:spPr>
          <a:xfrm>
            <a:off x="8929104" y="6411072"/>
            <a:ext cx="3452883" cy="400110"/>
          </a:xfrm>
          <a:prstGeom prst="rect">
            <a:avLst/>
          </a:prstGeom>
          <a:noFill/>
        </p:spPr>
        <p:txBody>
          <a:bodyPr wrap="square" rtlCol="0">
            <a:spAutoFit/>
          </a:bodyPr>
          <a:lstStyle/>
          <a:p>
            <a:r>
              <a:rPr lang="en-US" sz="1000" dirty="0"/>
              <a:t>http://</a:t>
            </a:r>
            <a:r>
              <a:rPr lang="en-US" sz="1000" dirty="0" err="1"/>
              <a:t>www.chrobotics.com</a:t>
            </a:r>
            <a:r>
              <a:rPr lang="en-US" sz="1000" dirty="0"/>
              <a:t>/library/understanding-</a:t>
            </a:r>
            <a:r>
              <a:rPr lang="en-US" sz="1000" dirty="0" err="1"/>
              <a:t>euler</a:t>
            </a:r>
            <a:r>
              <a:rPr lang="en-US" sz="1000" dirty="0"/>
              <a:t>-angles</a:t>
            </a:r>
          </a:p>
        </p:txBody>
      </p:sp>
      <p:pic>
        <p:nvPicPr>
          <p:cNvPr id="16" name="Graphic 15" descr="Line arrow Counter clockwise curve">
            <a:extLst>
              <a:ext uri="{FF2B5EF4-FFF2-40B4-BE49-F238E27FC236}">
                <a16:creationId xmlns:a16="http://schemas.microsoft.com/office/drawing/2014/main" id="{B96DF298-A4D0-9242-B97D-3B5E8345F8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023486">
            <a:off x="10840008" y="2250318"/>
            <a:ext cx="649111" cy="649111"/>
          </a:xfrm>
          <a:prstGeom prst="rect">
            <a:avLst/>
          </a:prstGeom>
        </p:spPr>
      </p:pic>
    </p:spTree>
    <p:extLst>
      <p:ext uri="{BB962C8B-B14F-4D97-AF65-F5344CB8AC3E}">
        <p14:creationId xmlns:p14="http://schemas.microsoft.com/office/powerpoint/2010/main" val="407659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B1481F-6766-A54F-851A-6591CC9B35A4}"/>
              </a:ext>
            </a:extLst>
          </p:cNvPr>
          <p:cNvSpPr>
            <a:spLocks noGrp="1"/>
          </p:cNvSpPr>
          <p:nvPr>
            <p:ph type="ctrTitle"/>
          </p:nvPr>
        </p:nvSpPr>
        <p:spPr>
          <a:xfrm>
            <a:off x="2103121" y="310343"/>
            <a:ext cx="7985759" cy="868823"/>
          </a:xfrm>
        </p:spPr>
        <p:txBody>
          <a:bodyPr anchor="ctr">
            <a:normAutofit/>
          </a:bodyPr>
          <a:lstStyle/>
          <a:p>
            <a:pPr algn="ctr"/>
            <a:r>
              <a:rPr lang="en-US" sz="4000" dirty="0"/>
              <a:t>Preliminary Results </a:t>
            </a: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Subtitle 2">
            <a:extLst>
              <a:ext uri="{FF2B5EF4-FFF2-40B4-BE49-F238E27FC236}">
                <a16:creationId xmlns:a16="http://schemas.microsoft.com/office/drawing/2014/main" id="{EB14ACD0-574A-444F-B6EA-9410F8EF8FC0}"/>
              </a:ext>
            </a:extLst>
          </p:cNvPr>
          <p:cNvSpPr>
            <a:spLocks noGrp="1"/>
          </p:cNvSpPr>
          <p:nvPr>
            <p:ph type="subTitle" idx="1"/>
          </p:nvPr>
        </p:nvSpPr>
        <p:spPr>
          <a:xfrm>
            <a:off x="2615738" y="1263807"/>
            <a:ext cx="6960524" cy="598516"/>
          </a:xfrm>
        </p:spPr>
        <p:txBody>
          <a:bodyPr anchor="ctr">
            <a:normAutofit/>
          </a:bodyPr>
          <a:lstStyle/>
          <a:p>
            <a:pPr algn="ctr"/>
            <a:r>
              <a:rPr lang="en-US" sz="2000" dirty="0">
                <a:solidFill>
                  <a:schemeClr val="bg1"/>
                </a:solidFill>
              </a:rPr>
              <a:t>Roll</a:t>
            </a:r>
          </a:p>
        </p:txBody>
      </p:sp>
      <p:pic>
        <p:nvPicPr>
          <p:cNvPr id="5" name="Picture 4" descr="A screenshot of a cell phone&#10;&#10;Description automatically generated">
            <a:extLst>
              <a:ext uri="{FF2B5EF4-FFF2-40B4-BE49-F238E27FC236}">
                <a16:creationId xmlns:a16="http://schemas.microsoft.com/office/drawing/2014/main" id="{86F93F42-3853-394A-AB17-E1950C0FB813}"/>
              </a:ext>
            </a:extLst>
          </p:cNvPr>
          <p:cNvPicPr>
            <a:picLocks noChangeAspect="1"/>
          </p:cNvPicPr>
          <p:nvPr/>
        </p:nvPicPr>
        <p:blipFill>
          <a:blip r:embed="rId3"/>
          <a:stretch>
            <a:fillRect/>
          </a:stretch>
        </p:blipFill>
        <p:spPr>
          <a:xfrm>
            <a:off x="1903615" y="0"/>
            <a:ext cx="9072339" cy="6781574"/>
          </a:xfrm>
          <a:prstGeom prst="rect">
            <a:avLst/>
          </a:prstGeom>
        </p:spPr>
      </p:pic>
      <p:sp>
        <p:nvSpPr>
          <p:cNvPr id="7" name="TextBox 6">
            <a:extLst>
              <a:ext uri="{FF2B5EF4-FFF2-40B4-BE49-F238E27FC236}">
                <a16:creationId xmlns:a16="http://schemas.microsoft.com/office/drawing/2014/main" id="{D9EF1882-B079-474E-B112-A015F0B1F618}"/>
              </a:ext>
            </a:extLst>
          </p:cNvPr>
          <p:cNvSpPr txBox="1"/>
          <p:nvPr/>
        </p:nvSpPr>
        <p:spPr>
          <a:xfrm>
            <a:off x="6792282" y="1002715"/>
            <a:ext cx="3116114" cy="369332"/>
          </a:xfrm>
          <a:prstGeom prst="rect">
            <a:avLst/>
          </a:prstGeom>
          <a:noFill/>
        </p:spPr>
        <p:txBody>
          <a:bodyPr wrap="square" rtlCol="0">
            <a:spAutoFit/>
          </a:bodyPr>
          <a:lstStyle/>
          <a:p>
            <a:r>
              <a:rPr lang="en-US" dirty="0"/>
              <a:t>Walk/Gallop: p = 0.0154</a:t>
            </a:r>
          </a:p>
        </p:txBody>
      </p:sp>
      <p:sp>
        <p:nvSpPr>
          <p:cNvPr id="9" name="TextBox 8">
            <a:extLst>
              <a:ext uri="{FF2B5EF4-FFF2-40B4-BE49-F238E27FC236}">
                <a16:creationId xmlns:a16="http://schemas.microsoft.com/office/drawing/2014/main" id="{7A088537-95DD-9F49-9A30-B64D4C491EE0}"/>
              </a:ext>
            </a:extLst>
          </p:cNvPr>
          <p:cNvSpPr txBox="1"/>
          <p:nvPr/>
        </p:nvSpPr>
        <p:spPr>
          <a:xfrm>
            <a:off x="3070745" y="5936773"/>
            <a:ext cx="3466531" cy="382139"/>
          </a:xfrm>
          <a:prstGeom prst="rect">
            <a:avLst/>
          </a:prstGeom>
          <a:noFill/>
        </p:spPr>
        <p:txBody>
          <a:bodyPr wrap="square" rtlCol="0">
            <a:spAutoFit/>
          </a:bodyPr>
          <a:lstStyle/>
          <a:p>
            <a:r>
              <a:rPr lang="en-US" dirty="0"/>
              <a:t>Walk               Trot              Gallop</a:t>
            </a:r>
          </a:p>
        </p:txBody>
      </p:sp>
      <p:sp>
        <p:nvSpPr>
          <p:cNvPr id="11" name="TextBox 10">
            <a:extLst>
              <a:ext uri="{FF2B5EF4-FFF2-40B4-BE49-F238E27FC236}">
                <a16:creationId xmlns:a16="http://schemas.microsoft.com/office/drawing/2014/main" id="{156A40F8-3BDC-A448-BF56-F1BBD63C2975}"/>
              </a:ext>
            </a:extLst>
          </p:cNvPr>
          <p:cNvSpPr txBox="1"/>
          <p:nvPr/>
        </p:nvSpPr>
        <p:spPr>
          <a:xfrm>
            <a:off x="7301552" y="5936773"/>
            <a:ext cx="3480179" cy="382139"/>
          </a:xfrm>
          <a:prstGeom prst="rect">
            <a:avLst/>
          </a:prstGeom>
          <a:noFill/>
        </p:spPr>
        <p:txBody>
          <a:bodyPr wrap="square" rtlCol="0">
            <a:spAutoFit/>
          </a:bodyPr>
          <a:lstStyle/>
          <a:p>
            <a:r>
              <a:rPr lang="en-US" dirty="0"/>
              <a:t>Walk	    Trot		Gallop</a:t>
            </a:r>
          </a:p>
        </p:txBody>
      </p:sp>
      <p:pic>
        <p:nvPicPr>
          <p:cNvPr id="18" name="Picture 17" descr="A picture containing indoor, table, small, sitting&#10;&#10;Description automatically generated">
            <a:extLst>
              <a:ext uri="{FF2B5EF4-FFF2-40B4-BE49-F238E27FC236}">
                <a16:creationId xmlns:a16="http://schemas.microsoft.com/office/drawing/2014/main" id="{F8DF1334-C13E-E147-A192-E5C385A0F27A}"/>
              </a:ext>
            </a:extLst>
          </p:cNvPr>
          <p:cNvPicPr>
            <a:picLocks noChangeAspect="1"/>
          </p:cNvPicPr>
          <p:nvPr/>
        </p:nvPicPr>
        <p:blipFill>
          <a:blip r:embed="rId4"/>
          <a:stretch>
            <a:fillRect/>
          </a:stretch>
        </p:blipFill>
        <p:spPr>
          <a:xfrm>
            <a:off x="52953" y="0"/>
            <a:ext cx="1770987" cy="2270685"/>
          </a:xfrm>
          <a:prstGeom prst="rect">
            <a:avLst/>
          </a:prstGeom>
        </p:spPr>
      </p:pic>
    </p:spTree>
    <p:extLst>
      <p:ext uri="{BB962C8B-B14F-4D97-AF65-F5344CB8AC3E}">
        <p14:creationId xmlns:p14="http://schemas.microsoft.com/office/powerpoint/2010/main" val="3436671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C7C16303-B0F7-417B-9E9A-38C3FF389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5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11097349" cy="157314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74C15A-8B5D-5C43-9849-1C9F693DEB49}"/>
              </a:ext>
            </a:extLst>
          </p:cNvPr>
          <p:cNvSpPr>
            <a:spLocks noGrp="1"/>
          </p:cNvSpPr>
          <p:nvPr>
            <p:ph type="ctrTitle"/>
          </p:nvPr>
        </p:nvSpPr>
        <p:spPr>
          <a:xfrm>
            <a:off x="868680" y="4816862"/>
            <a:ext cx="5001768" cy="1371600"/>
          </a:xfrm>
        </p:spPr>
        <p:txBody>
          <a:bodyPr vert="horz" lIns="91440" tIns="45720" rIns="91440" bIns="45720" rtlCol="0" anchor="ctr">
            <a:normAutofit/>
          </a:bodyPr>
          <a:lstStyle/>
          <a:p>
            <a:r>
              <a:rPr lang="en-US" sz="3600" dirty="0"/>
              <a:t>Yaw</a:t>
            </a:r>
          </a:p>
        </p:txBody>
      </p:sp>
      <p:sp>
        <p:nvSpPr>
          <p:cNvPr id="3" name="Subtitle 2">
            <a:extLst>
              <a:ext uri="{FF2B5EF4-FFF2-40B4-BE49-F238E27FC236}">
                <a16:creationId xmlns:a16="http://schemas.microsoft.com/office/drawing/2014/main" id="{4ACED0CC-44D1-CA41-9481-59A042B5EC80}"/>
              </a:ext>
            </a:extLst>
          </p:cNvPr>
          <p:cNvSpPr>
            <a:spLocks noGrp="1"/>
          </p:cNvSpPr>
          <p:nvPr>
            <p:ph type="subTitle" idx="1"/>
          </p:nvPr>
        </p:nvSpPr>
        <p:spPr>
          <a:xfrm>
            <a:off x="6384034" y="4909985"/>
            <a:ext cx="4939285" cy="1185353"/>
          </a:xfrm>
        </p:spPr>
        <p:txBody>
          <a:bodyPr vert="horz" lIns="91440" tIns="45720" rIns="91440" bIns="45720" rtlCol="0" anchor="ctr">
            <a:normAutofit fontScale="92500"/>
          </a:bodyPr>
          <a:lstStyle/>
          <a:p>
            <a:pPr indent="-228600">
              <a:buFont typeface="Arial" panose="020B0604020202020204" pitchFamily="34" charset="0"/>
              <a:buChar char="•"/>
            </a:pPr>
            <a:r>
              <a:rPr lang="en-US" sz="2400" dirty="0"/>
              <a:t>How the proximo-distal axis of the PSB is aligned with the proximo-distal aspect of MC3</a:t>
            </a:r>
          </a:p>
        </p:txBody>
      </p:sp>
      <p:pic>
        <p:nvPicPr>
          <p:cNvPr id="15" name="Picture 14" descr="A picture containing small, looking, table, food&#10;&#10;Description automatically generated">
            <a:extLst>
              <a:ext uri="{FF2B5EF4-FFF2-40B4-BE49-F238E27FC236}">
                <a16:creationId xmlns:a16="http://schemas.microsoft.com/office/drawing/2014/main" id="{3FA341E3-9C6A-9946-BE32-BD44FF439A6E}"/>
              </a:ext>
            </a:extLst>
          </p:cNvPr>
          <p:cNvPicPr>
            <a:picLocks noChangeAspect="1"/>
          </p:cNvPicPr>
          <p:nvPr/>
        </p:nvPicPr>
        <p:blipFill>
          <a:blip r:embed="rId3"/>
          <a:stretch>
            <a:fillRect/>
          </a:stretch>
        </p:blipFill>
        <p:spPr>
          <a:xfrm>
            <a:off x="7366673" y="126270"/>
            <a:ext cx="2260439" cy="4205471"/>
          </a:xfrm>
          <a:prstGeom prst="rect">
            <a:avLst/>
          </a:prstGeom>
        </p:spPr>
      </p:pic>
      <p:sp>
        <p:nvSpPr>
          <p:cNvPr id="53" name="Rectangle 5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5271" y="5483123"/>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Line arrow Counter clockwise curve">
            <a:extLst>
              <a:ext uri="{FF2B5EF4-FFF2-40B4-BE49-F238E27FC236}">
                <a16:creationId xmlns:a16="http://schemas.microsoft.com/office/drawing/2014/main" id="{42C8B01D-D7A1-6B47-B766-738E5264FD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909850">
            <a:off x="7954143" y="197899"/>
            <a:ext cx="402457" cy="402457"/>
          </a:xfrm>
          <a:prstGeom prst="rect">
            <a:avLst/>
          </a:prstGeom>
        </p:spPr>
      </p:pic>
      <p:pic>
        <p:nvPicPr>
          <p:cNvPr id="11" name="Picture 10" descr="A close up of an airplane&#10;&#10;Description automatically generated">
            <a:extLst>
              <a:ext uri="{FF2B5EF4-FFF2-40B4-BE49-F238E27FC236}">
                <a16:creationId xmlns:a16="http://schemas.microsoft.com/office/drawing/2014/main" id="{D833A6C3-D088-B745-B006-8F3B0B5444FF}"/>
              </a:ext>
            </a:extLst>
          </p:cNvPr>
          <p:cNvPicPr>
            <a:picLocks noChangeAspect="1"/>
          </p:cNvPicPr>
          <p:nvPr/>
        </p:nvPicPr>
        <p:blipFill>
          <a:blip r:embed="rId6"/>
          <a:stretch>
            <a:fillRect/>
          </a:stretch>
        </p:blipFill>
        <p:spPr>
          <a:xfrm>
            <a:off x="292311" y="591990"/>
            <a:ext cx="5088392" cy="3274033"/>
          </a:xfrm>
          <a:prstGeom prst="rect">
            <a:avLst/>
          </a:prstGeom>
        </p:spPr>
      </p:pic>
      <p:sp>
        <p:nvSpPr>
          <p:cNvPr id="6" name="TextBox 5">
            <a:extLst>
              <a:ext uri="{FF2B5EF4-FFF2-40B4-BE49-F238E27FC236}">
                <a16:creationId xmlns:a16="http://schemas.microsoft.com/office/drawing/2014/main" id="{FD7E6945-8B7E-D945-93D0-11109B099311}"/>
              </a:ext>
            </a:extLst>
          </p:cNvPr>
          <p:cNvSpPr txBox="1"/>
          <p:nvPr/>
        </p:nvSpPr>
        <p:spPr>
          <a:xfrm>
            <a:off x="9184943" y="6523630"/>
            <a:ext cx="2715905" cy="246221"/>
          </a:xfrm>
          <a:prstGeom prst="rect">
            <a:avLst/>
          </a:prstGeom>
          <a:noFill/>
        </p:spPr>
        <p:txBody>
          <a:bodyPr wrap="square" rtlCol="0">
            <a:spAutoFit/>
          </a:bodyPr>
          <a:lstStyle/>
          <a:p>
            <a:r>
              <a:rPr lang="en-US" sz="1000" dirty="0"/>
              <a:t>https://</a:t>
            </a:r>
            <a:r>
              <a:rPr lang="en-US" sz="1000" dirty="0" err="1"/>
              <a:t>www.vin.com</a:t>
            </a:r>
            <a:r>
              <a:rPr lang="en-US" sz="1000" dirty="0"/>
              <a:t>/members/3DLearning</a:t>
            </a:r>
          </a:p>
        </p:txBody>
      </p:sp>
    </p:spTree>
    <p:extLst>
      <p:ext uri="{BB962C8B-B14F-4D97-AF65-F5344CB8AC3E}">
        <p14:creationId xmlns:p14="http://schemas.microsoft.com/office/powerpoint/2010/main" val="2133509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9" name="Rectangle 58">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A32AB3-AA63-8A40-A1F7-0290E4CBC05E}"/>
              </a:ext>
            </a:extLst>
          </p:cNvPr>
          <p:cNvSpPr>
            <a:spLocks noGrp="1"/>
          </p:cNvSpPr>
          <p:nvPr>
            <p:ph type="ctrTitle"/>
          </p:nvPr>
        </p:nvSpPr>
        <p:spPr>
          <a:xfrm>
            <a:off x="2103121" y="310343"/>
            <a:ext cx="7985759" cy="868823"/>
          </a:xfrm>
        </p:spPr>
        <p:txBody>
          <a:bodyPr anchor="ctr">
            <a:normAutofit/>
          </a:bodyPr>
          <a:lstStyle/>
          <a:p>
            <a:pPr algn="ctr"/>
            <a:r>
              <a:rPr lang="en-US" sz="4000" dirty="0"/>
              <a:t>Preliminary Results</a:t>
            </a:r>
          </a:p>
        </p:txBody>
      </p:sp>
      <p:sp>
        <p:nvSpPr>
          <p:cNvPr id="61" name="Rectangle: Rounded Corners 60">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Subtitle 2">
            <a:extLst>
              <a:ext uri="{FF2B5EF4-FFF2-40B4-BE49-F238E27FC236}">
                <a16:creationId xmlns:a16="http://schemas.microsoft.com/office/drawing/2014/main" id="{D4EEE5A6-EE14-0144-B27E-907ACA70D2B7}"/>
              </a:ext>
            </a:extLst>
          </p:cNvPr>
          <p:cNvSpPr>
            <a:spLocks noGrp="1"/>
          </p:cNvSpPr>
          <p:nvPr>
            <p:ph type="subTitle" idx="1"/>
          </p:nvPr>
        </p:nvSpPr>
        <p:spPr>
          <a:xfrm>
            <a:off x="2615738" y="1263807"/>
            <a:ext cx="6960524" cy="598516"/>
          </a:xfrm>
        </p:spPr>
        <p:txBody>
          <a:bodyPr anchor="ctr">
            <a:normAutofit/>
          </a:bodyPr>
          <a:lstStyle/>
          <a:p>
            <a:pPr algn="ctr"/>
            <a:r>
              <a:rPr lang="en-US" sz="2000">
                <a:solidFill>
                  <a:schemeClr val="bg1"/>
                </a:solidFill>
              </a:rPr>
              <a:t>Yaw</a:t>
            </a:r>
          </a:p>
        </p:txBody>
      </p:sp>
      <p:pic>
        <p:nvPicPr>
          <p:cNvPr id="7" name="Picture 6" descr="A screenshot of a cell phone&#10;&#10;Description automatically generated">
            <a:extLst>
              <a:ext uri="{FF2B5EF4-FFF2-40B4-BE49-F238E27FC236}">
                <a16:creationId xmlns:a16="http://schemas.microsoft.com/office/drawing/2014/main" id="{E18744B8-86D8-C04C-860A-BBD63EFD7379}"/>
              </a:ext>
            </a:extLst>
          </p:cNvPr>
          <p:cNvPicPr>
            <a:picLocks noChangeAspect="1"/>
          </p:cNvPicPr>
          <p:nvPr/>
        </p:nvPicPr>
        <p:blipFill>
          <a:blip r:embed="rId3"/>
          <a:stretch>
            <a:fillRect/>
          </a:stretch>
        </p:blipFill>
        <p:spPr>
          <a:xfrm>
            <a:off x="2226886" y="-16229"/>
            <a:ext cx="9196290" cy="6874229"/>
          </a:xfrm>
          <a:prstGeom prst="rect">
            <a:avLst/>
          </a:prstGeom>
        </p:spPr>
      </p:pic>
      <p:sp>
        <p:nvSpPr>
          <p:cNvPr id="6" name="TextBox 5">
            <a:extLst>
              <a:ext uri="{FF2B5EF4-FFF2-40B4-BE49-F238E27FC236}">
                <a16:creationId xmlns:a16="http://schemas.microsoft.com/office/drawing/2014/main" id="{F564DC42-F8BB-0B40-BFF6-52EBF4E768D6}"/>
              </a:ext>
            </a:extLst>
          </p:cNvPr>
          <p:cNvSpPr txBox="1"/>
          <p:nvPr/>
        </p:nvSpPr>
        <p:spPr>
          <a:xfrm>
            <a:off x="3302758" y="3108344"/>
            <a:ext cx="2920620" cy="646331"/>
          </a:xfrm>
          <a:prstGeom prst="rect">
            <a:avLst/>
          </a:prstGeom>
          <a:noFill/>
        </p:spPr>
        <p:txBody>
          <a:bodyPr wrap="square" rtlCol="0">
            <a:spAutoFit/>
          </a:bodyPr>
          <a:lstStyle/>
          <a:p>
            <a:r>
              <a:rPr lang="en-US" dirty="0"/>
              <a:t>Walk/Gallop: p = 0.0054</a:t>
            </a:r>
          </a:p>
          <a:p>
            <a:r>
              <a:rPr lang="en-US" dirty="0"/>
              <a:t>Trot/Gallop: p = 0.0078</a:t>
            </a:r>
          </a:p>
        </p:txBody>
      </p:sp>
      <p:sp>
        <p:nvSpPr>
          <p:cNvPr id="8" name="TextBox 7">
            <a:extLst>
              <a:ext uri="{FF2B5EF4-FFF2-40B4-BE49-F238E27FC236}">
                <a16:creationId xmlns:a16="http://schemas.microsoft.com/office/drawing/2014/main" id="{8AD0988E-959A-974D-A3E4-CC81B0CE9AC0}"/>
              </a:ext>
            </a:extLst>
          </p:cNvPr>
          <p:cNvSpPr txBox="1"/>
          <p:nvPr/>
        </p:nvSpPr>
        <p:spPr>
          <a:xfrm>
            <a:off x="3712191" y="6045958"/>
            <a:ext cx="3398293" cy="369332"/>
          </a:xfrm>
          <a:prstGeom prst="rect">
            <a:avLst/>
          </a:prstGeom>
          <a:noFill/>
        </p:spPr>
        <p:txBody>
          <a:bodyPr wrap="square" rtlCol="0">
            <a:spAutoFit/>
          </a:bodyPr>
          <a:lstStyle/>
          <a:p>
            <a:r>
              <a:rPr lang="en-US" dirty="0"/>
              <a:t>Walk 	      Trot		 Gallop</a:t>
            </a:r>
          </a:p>
        </p:txBody>
      </p:sp>
      <p:sp>
        <p:nvSpPr>
          <p:cNvPr id="9" name="TextBox 8">
            <a:extLst>
              <a:ext uri="{FF2B5EF4-FFF2-40B4-BE49-F238E27FC236}">
                <a16:creationId xmlns:a16="http://schemas.microsoft.com/office/drawing/2014/main" id="{4D4A26F7-3352-A84A-9755-A46DE78BEA5E}"/>
              </a:ext>
            </a:extLst>
          </p:cNvPr>
          <p:cNvSpPr txBox="1"/>
          <p:nvPr/>
        </p:nvSpPr>
        <p:spPr>
          <a:xfrm>
            <a:off x="7765576" y="6045958"/>
            <a:ext cx="3343702" cy="369332"/>
          </a:xfrm>
          <a:prstGeom prst="rect">
            <a:avLst/>
          </a:prstGeom>
          <a:noFill/>
        </p:spPr>
        <p:txBody>
          <a:bodyPr wrap="square" rtlCol="0">
            <a:spAutoFit/>
          </a:bodyPr>
          <a:lstStyle/>
          <a:p>
            <a:r>
              <a:rPr lang="en-US" dirty="0"/>
              <a:t>Walk	    Trot		Gallop</a:t>
            </a:r>
          </a:p>
        </p:txBody>
      </p:sp>
      <p:pic>
        <p:nvPicPr>
          <p:cNvPr id="12" name="Picture 11" descr="A picture containing indoor, photo, looking, small&#10;&#10;Description automatically generated">
            <a:extLst>
              <a:ext uri="{FF2B5EF4-FFF2-40B4-BE49-F238E27FC236}">
                <a16:creationId xmlns:a16="http://schemas.microsoft.com/office/drawing/2014/main" id="{82ACD5E7-F12A-A84D-8B15-C6C2FA1B616D}"/>
              </a:ext>
            </a:extLst>
          </p:cNvPr>
          <p:cNvPicPr>
            <a:picLocks noChangeAspect="1"/>
          </p:cNvPicPr>
          <p:nvPr/>
        </p:nvPicPr>
        <p:blipFill>
          <a:blip r:embed="rId4"/>
          <a:stretch>
            <a:fillRect/>
          </a:stretch>
        </p:blipFill>
        <p:spPr>
          <a:xfrm>
            <a:off x="90864" y="0"/>
            <a:ext cx="2120900" cy="3924300"/>
          </a:xfrm>
          <a:prstGeom prst="rect">
            <a:avLst/>
          </a:prstGeom>
        </p:spPr>
      </p:pic>
    </p:spTree>
    <p:extLst>
      <p:ext uri="{BB962C8B-B14F-4D97-AF65-F5344CB8AC3E}">
        <p14:creationId xmlns:p14="http://schemas.microsoft.com/office/powerpoint/2010/main" val="2485051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B4DEF3-471A-1843-857F-FB551FECCF30}"/>
              </a:ext>
            </a:extLst>
          </p:cNvPr>
          <p:cNvSpPr>
            <a:spLocks noGrp="1"/>
          </p:cNvSpPr>
          <p:nvPr>
            <p:ph type="ctrTitle"/>
          </p:nvPr>
        </p:nvSpPr>
        <p:spPr>
          <a:xfrm>
            <a:off x="429768" y="411480"/>
            <a:ext cx="11131298" cy="1106424"/>
          </a:xfrm>
        </p:spPr>
        <p:txBody>
          <a:bodyPr vert="horz" lIns="91440" tIns="45720" rIns="91440" bIns="45720" rtlCol="0" anchor="ctr">
            <a:normAutofit/>
          </a:bodyPr>
          <a:lstStyle/>
          <a:p>
            <a:r>
              <a:rPr lang="en-US" sz="3600" dirty="0"/>
              <a:t>Significance</a:t>
            </a:r>
          </a:p>
        </p:txBody>
      </p:sp>
      <p:sp>
        <p:nvSpPr>
          <p:cNvPr id="20" name="Rectangle 19">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attoo&#10;&#10;Description automatically generated">
            <a:extLst>
              <a:ext uri="{FF2B5EF4-FFF2-40B4-BE49-F238E27FC236}">
                <a16:creationId xmlns:a16="http://schemas.microsoft.com/office/drawing/2014/main" id="{8E95F1FC-BAC5-2644-9B1C-59D8960BA763}"/>
              </a:ext>
            </a:extLst>
          </p:cNvPr>
          <p:cNvPicPr>
            <a:picLocks noChangeAspect="1"/>
          </p:cNvPicPr>
          <p:nvPr/>
        </p:nvPicPr>
        <p:blipFill rotWithShape="1">
          <a:blip r:embed="rId2"/>
          <a:srcRect l="1654" r="-1" b="-1"/>
          <a:stretch/>
        </p:blipFill>
        <p:spPr>
          <a:xfrm>
            <a:off x="429767" y="1721922"/>
            <a:ext cx="3419856" cy="4520560"/>
          </a:xfrm>
          <a:prstGeom prst="rect">
            <a:avLst/>
          </a:prstGeom>
        </p:spPr>
      </p:pic>
      <p:pic>
        <p:nvPicPr>
          <p:cNvPr id="5" name="Picture 4" descr="A close up of a tattoo&#10;&#10;Description automatically generated">
            <a:extLst>
              <a:ext uri="{FF2B5EF4-FFF2-40B4-BE49-F238E27FC236}">
                <a16:creationId xmlns:a16="http://schemas.microsoft.com/office/drawing/2014/main" id="{512DBFD7-43E7-0B4E-A407-347ECDD39EFD}"/>
              </a:ext>
            </a:extLst>
          </p:cNvPr>
          <p:cNvPicPr>
            <a:picLocks noChangeAspect="1"/>
          </p:cNvPicPr>
          <p:nvPr/>
        </p:nvPicPr>
        <p:blipFill rotWithShape="1">
          <a:blip r:embed="rId3"/>
          <a:srcRect r="1895" b="2"/>
          <a:stretch/>
        </p:blipFill>
        <p:spPr>
          <a:xfrm>
            <a:off x="4226837" y="1721922"/>
            <a:ext cx="3420596" cy="4520560"/>
          </a:xfrm>
          <a:prstGeom prst="rect">
            <a:avLst/>
          </a:prstGeom>
        </p:spPr>
      </p:pic>
      <p:sp useBgFill="1">
        <p:nvSpPr>
          <p:cNvPr id="22" name="Rectangle 21">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C2DEF1A1-6C27-6244-80C8-6BFE3690BC39}"/>
              </a:ext>
            </a:extLst>
          </p:cNvPr>
          <p:cNvSpPr>
            <a:spLocks noGrp="1"/>
          </p:cNvSpPr>
          <p:nvPr>
            <p:ph type="subTitle" idx="1"/>
          </p:nvPr>
        </p:nvSpPr>
        <p:spPr>
          <a:xfrm>
            <a:off x="8021600" y="1721921"/>
            <a:ext cx="3603472" cy="4520559"/>
          </a:xfrm>
        </p:spPr>
        <p:txBody>
          <a:bodyPr vert="horz" lIns="91440" tIns="45720" rIns="91440" bIns="45720" rtlCol="0" anchor="ctr">
            <a:normAutofit/>
          </a:bodyPr>
          <a:lstStyle/>
          <a:p>
            <a:pPr marL="457200" indent="-228600">
              <a:buFont typeface="Arial" panose="020B0604020202020204" pitchFamily="34" charset="0"/>
              <a:buChar char="•"/>
            </a:pPr>
            <a:r>
              <a:rPr lang="en-US" sz="2400" dirty="0"/>
              <a:t>Apex of lateral PSB is moving abaxially </a:t>
            </a:r>
          </a:p>
          <a:p>
            <a:pPr marL="914400" lvl="1" indent="-228600" algn="l">
              <a:buFont typeface="Arial" panose="020B0604020202020204" pitchFamily="34" charset="0"/>
              <a:buChar char="•"/>
            </a:pPr>
            <a:r>
              <a:rPr lang="en-US" sz="2400" dirty="0"/>
              <a:t>Apical avulsion fractures seen on the lateral PSB</a:t>
            </a:r>
          </a:p>
        </p:txBody>
      </p:sp>
    </p:spTree>
    <p:extLst>
      <p:ext uri="{BB962C8B-B14F-4D97-AF65-F5344CB8AC3E}">
        <p14:creationId xmlns:p14="http://schemas.microsoft.com/office/powerpoint/2010/main" val="316550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19E4FA-2A85-D24D-91D3-1ECFDA6FF178}"/>
              </a:ext>
            </a:extLst>
          </p:cNvPr>
          <p:cNvSpPr>
            <a:spLocks noGrp="1"/>
          </p:cNvSpPr>
          <p:nvPr>
            <p:ph type="ctrTitle"/>
          </p:nvPr>
        </p:nvSpPr>
        <p:spPr>
          <a:xfrm>
            <a:off x="477981" y="1122363"/>
            <a:ext cx="4023360" cy="628918"/>
          </a:xfrm>
        </p:spPr>
        <p:txBody>
          <a:bodyPr anchor="b">
            <a:normAutofit fontScale="90000"/>
          </a:bodyPr>
          <a:lstStyle/>
          <a:p>
            <a:r>
              <a:rPr lang="en-US" sz="4800" dirty="0"/>
              <a:t>Significance</a:t>
            </a:r>
          </a:p>
        </p:txBody>
      </p:sp>
      <p:sp>
        <p:nvSpPr>
          <p:cNvPr id="3" name="Subtitle 2">
            <a:extLst>
              <a:ext uri="{FF2B5EF4-FFF2-40B4-BE49-F238E27FC236}">
                <a16:creationId xmlns:a16="http://schemas.microsoft.com/office/drawing/2014/main" id="{8C730410-EAEE-EA48-8CEC-37AE3930B6B7}"/>
              </a:ext>
            </a:extLst>
          </p:cNvPr>
          <p:cNvSpPr>
            <a:spLocks noGrp="1"/>
          </p:cNvSpPr>
          <p:nvPr>
            <p:ph type="subTitle" idx="1"/>
          </p:nvPr>
        </p:nvSpPr>
        <p:spPr>
          <a:xfrm>
            <a:off x="465651" y="2311080"/>
            <a:ext cx="3933306" cy="4186712"/>
          </a:xfrm>
        </p:spPr>
        <p:txBody>
          <a:bodyPr>
            <a:normAutofit/>
          </a:bodyPr>
          <a:lstStyle/>
          <a:p>
            <a:pPr marL="457200" indent="-228600">
              <a:lnSpc>
                <a:spcPct val="100000"/>
              </a:lnSpc>
              <a:buFont typeface="Arial" panose="020B0604020202020204" pitchFamily="34" charset="0"/>
              <a:buChar char="•"/>
            </a:pPr>
            <a:r>
              <a:rPr lang="en-US" sz="2000" dirty="0"/>
              <a:t>Medial PSB abaxial side is moving towards MC3 condyle</a:t>
            </a:r>
          </a:p>
          <a:p>
            <a:pPr marL="914400" lvl="1" indent="-228600" algn="l">
              <a:lnSpc>
                <a:spcPct val="100000"/>
              </a:lnSpc>
              <a:buFont typeface="Arial" panose="020B0604020202020204" pitchFamily="34" charset="0"/>
              <a:buChar char="•"/>
            </a:pPr>
            <a:r>
              <a:rPr lang="en-US" dirty="0"/>
              <a:t>Subchondral lesion found abaxially on the medial PSB</a:t>
            </a:r>
          </a:p>
          <a:p>
            <a:pPr>
              <a:lnSpc>
                <a:spcPct val="100000"/>
              </a:lnSpc>
            </a:pPr>
            <a:endParaRPr lang="en-US" sz="1700" dirty="0"/>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ece of food&#10;&#10;Description automatically generated">
            <a:extLst>
              <a:ext uri="{FF2B5EF4-FFF2-40B4-BE49-F238E27FC236}">
                <a16:creationId xmlns:a16="http://schemas.microsoft.com/office/drawing/2014/main" id="{21287384-538F-7A46-A357-4E69AE90B194}"/>
              </a:ext>
            </a:extLst>
          </p:cNvPr>
          <p:cNvPicPr>
            <a:picLocks noChangeAspect="1"/>
          </p:cNvPicPr>
          <p:nvPr/>
        </p:nvPicPr>
        <p:blipFill>
          <a:blip r:embed="rId2"/>
          <a:stretch>
            <a:fillRect/>
          </a:stretch>
        </p:blipFill>
        <p:spPr>
          <a:xfrm>
            <a:off x="4864608" y="666176"/>
            <a:ext cx="6846363" cy="5374394"/>
          </a:xfrm>
          <a:prstGeom prst="rect">
            <a:avLst/>
          </a:prstGeom>
        </p:spPr>
      </p:pic>
    </p:spTree>
    <p:extLst>
      <p:ext uri="{BB962C8B-B14F-4D97-AF65-F5344CB8AC3E}">
        <p14:creationId xmlns:p14="http://schemas.microsoft.com/office/powerpoint/2010/main" val="179847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Rectangle 3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516537-2C85-9947-81B6-8562F7D676EC}"/>
              </a:ext>
            </a:extLst>
          </p:cNvPr>
          <p:cNvSpPr>
            <a:spLocks noGrp="1"/>
          </p:cNvSpPr>
          <p:nvPr>
            <p:ph type="ctrTitle"/>
          </p:nvPr>
        </p:nvSpPr>
        <p:spPr>
          <a:xfrm>
            <a:off x="1115568" y="548640"/>
            <a:ext cx="10168128" cy="1179576"/>
          </a:xfrm>
        </p:spPr>
        <p:txBody>
          <a:bodyPr vert="horz" lIns="91440" tIns="45720" rIns="91440" bIns="45720" rtlCol="0" anchor="ctr">
            <a:normAutofit/>
          </a:bodyPr>
          <a:lstStyle/>
          <a:p>
            <a:r>
              <a:rPr lang="en-US" sz="4000" dirty="0"/>
              <a:t>Acknowledgments</a:t>
            </a:r>
          </a:p>
        </p:txBody>
      </p:sp>
      <p:sp>
        <p:nvSpPr>
          <p:cNvPr id="35" name="Rectangle 3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936582A0-760A-DB4C-9210-613CD2C5CFFA}"/>
              </a:ext>
            </a:extLst>
          </p:cNvPr>
          <p:cNvSpPr>
            <a:spLocks noGrp="1"/>
          </p:cNvSpPr>
          <p:nvPr>
            <p:ph type="subTitle" idx="1"/>
          </p:nvPr>
        </p:nvSpPr>
        <p:spPr>
          <a:xfrm>
            <a:off x="1115568" y="2481943"/>
            <a:ext cx="10168128" cy="3695020"/>
          </a:xfrm>
        </p:spPr>
        <p:txBody>
          <a:bodyPr vert="horz" lIns="91440" tIns="45720" rIns="91440" bIns="45720" rtlCol="0">
            <a:normAutofit/>
          </a:bodyPr>
          <a:lstStyle/>
          <a:p>
            <a:pPr indent="-228600">
              <a:buFont typeface="Arial" panose="020B0604020202020204" pitchFamily="34" charset="0"/>
              <a:buChar char="•"/>
            </a:pPr>
            <a:r>
              <a:rPr lang="en-US" sz="2200" b="1" dirty="0">
                <a:solidFill>
                  <a:schemeClr val="accent1">
                    <a:lumMod val="75000"/>
                  </a:schemeClr>
                </a:solidFill>
              </a:rPr>
              <a:t>Financial Support:</a:t>
            </a:r>
          </a:p>
          <a:p>
            <a:r>
              <a:rPr lang="en-US" sz="2200" dirty="0"/>
              <a:t>	Provided by the Students Trained in Advanced Research (STAR) 	program and the Center for Equine Health</a:t>
            </a:r>
          </a:p>
          <a:p>
            <a:pPr indent="-228600">
              <a:buFont typeface="Arial" panose="020B0604020202020204" pitchFamily="34" charset="0"/>
              <a:buChar char="•"/>
            </a:pPr>
            <a:r>
              <a:rPr lang="en-US" sz="2200" b="1" dirty="0">
                <a:solidFill>
                  <a:schemeClr val="accent1">
                    <a:lumMod val="75000"/>
                  </a:schemeClr>
                </a:solidFill>
              </a:rPr>
              <a:t>Thank you:</a:t>
            </a:r>
          </a:p>
          <a:p>
            <a:r>
              <a:rPr lang="en-US" sz="2200" dirty="0"/>
              <a:t>	Sarah Shaffer</a:t>
            </a:r>
          </a:p>
          <a:p>
            <a:r>
              <a:rPr lang="en-US" sz="2200" dirty="0"/>
              <a:t>	Tanya Garcia-Nolen</a:t>
            </a:r>
          </a:p>
          <a:p>
            <a:r>
              <a:rPr lang="en-US" sz="2200" dirty="0"/>
              <a:t>	Dr. Susan Stover</a:t>
            </a:r>
          </a:p>
        </p:txBody>
      </p:sp>
    </p:spTree>
    <p:extLst>
      <p:ext uri="{BB962C8B-B14F-4D97-AF65-F5344CB8AC3E}">
        <p14:creationId xmlns:p14="http://schemas.microsoft.com/office/powerpoint/2010/main" val="2348307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49C2C4-DF5F-6949-9BD4-EEEA796EC542}"/>
              </a:ext>
            </a:extLst>
          </p:cNvPr>
          <p:cNvSpPr>
            <a:spLocks noGrp="1"/>
          </p:cNvSpPr>
          <p:nvPr>
            <p:ph type="ctrTitle"/>
          </p:nvPr>
        </p:nvSpPr>
        <p:spPr>
          <a:xfrm>
            <a:off x="477981" y="1122363"/>
            <a:ext cx="4023360" cy="3204134"/>
          </a:xfrm>
        </p:spPr>
        <p:txBody>
          <a:bodyPr anchor="b">
            <a:normAutofit/>
          </a:bodyPr>
          <a:lstStyle/>
          <a:p>
            <a:r>
              <a:rPr lang="en-US" sz="4800" dirty="0"/>
              <a:t>Questions?</a:t>
            </a:r>
          </a:p>
        </p:txBody>
      </p:sp>
      <p:sp>
        <p:nvSpPr>
          <p:cNvPr id="3" name="Subtitle 2">
            <a:extLst>
              <a:ext uri="{FF2B5EF4-FFF2-40B4-BE49-F238E27FC236}">
                <a16:creationId xmlns:a16="http://schemas.microsoft.com/office/drawing/2014/main" id="{EAAB34C5-053E-5740-AB33-94DF8505539B}"/>
              </a:ext>
            </a:extLst>
          </p:cNvPr>
          <p:cNvSpPr>
            <a:spLocks noGrp="1"/>
          </p:cNvSpPr>
          <p:nvPr>
            <p:ph type="subTitle" idx="1"/>
          </p:nvPr>
        </p:nvSpPr>
        <p:spPr>
          <a:xfrm>
            <a:off x="477981" y="4872922"/>
            <a:ext cx="3933306" cy="1208141"/>
          </a:xfrm>
        </p:spPr>
        <p:txBody>
          <a:bodyPr>
            <a:normAutofit/>
          </a:bodyPr>
          <a:lstStyle/>
          <a:p>
            <a:r>
              <a:rPr lang="en-US" sz="2000" dirty="0"/>
              <a:t>Thank you!</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Smiling Face with No Fill">
            <a:extLst>
              <a:ext uri="{FF2B5EF4-FFF2-40B4-BE49-F238E27FC236}">
                <a16:creationId xmlns:a16="http://schemas.microsoft.com/office/drawing/2014/main" id="{3F4123C2-7D58-41CA-9190-ABD73B0C0B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1084" y="625684"/>
            <a:ext cx="5455380" cy="5455380"/>
          </a:xfrm>
          <a:prstGeom prst="rect">
            <a:avLst/>
          </a:prstGeom>
        </p:spPr>
      </p:pic>
    </p:spTree>
    <p:extLst>
      <p:ext uri="{BB962C8B-B14F-4D97-AF65-F5344CB8AC3E}">
        <p14:creationId xmlns:p14="http://schemas.microsoft.com/office/powerpoint/2010/main" val="334732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F00B-3292-BB45-A1DA-22E218533A4D}"/>
              </a:ext>
            </a:extLst>
          </p:cNvPr>
          <p:cNvSpPr>
            <a:spLocks noGrp="1"/>
          </p:cNvSpPr>
          <p:nvPr>
            <p:ph type="ctrTitle"/>
          </p:nvPr>
        </p:nvSpPr>
        <p:spPr/>
        <p:txBody>
          <a:bodyPr/>
          <a:lstStyle/>
          <a:p>
            <a:r>
              <a:rPr lang="en-US" dirty="0"/>
              <a:t>References</a:t>
            </a:r>
          </a:p>
        </p:txBody>
      </p:sp>
      <p:sp>
        <p:nvSpPr>
          <p:cNvPr id="3" name="Subtitle 2">
            <a:extLst>
              <a:ext uri="{FF2B5EF4-FFF2-40B4-BE49-F238E27FC236}">
                <a16:creationId xmlns:a16="http://schemas.microsoft.com/office/drawing/2014/main" id="{87E16220-15B7-EB4B-87E9-4849A84240D8}"/>
              </a:ext>
            </a:extLst>
          </p:cNvPr>
          <p:cNvSpPr>
            <a:spLocks noGrp="1"/>
          </p:cNvSpPr>
          <p:nvPr>
            <p:ph type="subTitle" idx="1"/>
          </p:nvPr>
        </p:nvSpPr>
        <p:spPr/>
        <p:txBody>
          <a:bodyPr>
            <a:normAutofit fontScale="77500" lnSpcReduction="20000"/>
          </a:bodyPr>
          <a:lstStyle/>
          <a:p>
            <a:pPr marL="514350" indent="-514350">
              <a:buAutoNum type="arabicPeriod"/>
            </a:pPr>
            <a:r>
              <a:rPr lang="en-US" dirty="0"/>
              <a:t>Stover, S. M. (2003). The Epidemiology of Thoroughbred Racehorse Injuries. Clinical Techniques in Equine Practice (Vol 2, No 4, pp. 312-322).</a:t>
            </a:r>
          </a:p>
          <a:p>
            <a:pPr marL="514350" indent="-514350">
              <a:buAutoNum type="arabicPeriod"/>
            </a:pPr>
            <a:r>
              <a:rPr lang="en-US" dirty="0"/>
              <a:t>Shaffer, S, Stover, SM, </a:t>
            </a:r>
            <a:r>
              <a:rPr lang="en-US" dirty="0" err="1"/>
              <a:t>Fyhrie</a:t>
            </a:r>
            <a:r>
              <a:rPr lang="en-US" dirty="0"/>
              <a:t>, DP (2019-2020) Unpublished work –Finite Element Modeling of PSBs for Injury Prevention</a:t>
            </a:r>
          </a:p>
        </p:txBody>
      </p:sp>
    </p:spTree>
    <p:extLst>
      <p:ext uri="{BB962C8B-B14F-4D97-AF65-F5344CB8AC3E}">
        <p14:creationId xmlns:p14="http://schemas.microsoft.com/office/powerpoint/2010/main" val="95264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EE94D8D-BC47-413E-91AB-A2FCCE172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5A3523-E6FE-9044-AE11-953AD9233A90}"/>
              </a:ext>
            </a:extLst>
          </p:cNvPr>
          <p:cNvSpPr>
            <a:spLocks noGrp="1"/>
          </p:cNvSpPr>
          <p:nvPr>
            <p:ph type="ctrTitle"/>
          </p:nvPr>
        </p:nvSpPr>
        <p:spPr>
          <a:xfrm>
            <a:off x="838200" y="4271749"/>
            <a:ext cx="10515600" cy="1092050"/>
          </a:xfrm>
        </p:spPr>
        <p:txBody>
          <a:bodyPr>
            <a:normAutofit/>
          </a:bodyPr>
          <a:lstStyle/>
          <a:p>
            <a:pPr algn="ctr"/>
            <a:r>
              <a:rPr lang="en-US" sz="5200"/>
              <a:t>Preliminary Results</a:t>
            </a:r>
          </a:p>
        </p:txBody>
      </p:sp>
      <p:sp useBgFill="1">
        <p:nvSpPr>
          <p:cNvPr id="23" name="Rectangle 22">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41771"/>
            <a:ext cx="10515599"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9E116A55-64E8-E446-B5DF-8BB05A21B509}"/>
              </a:ext>
            </a:extLst>
          </p:cNvPr>
          <p:cNvSpPr>
            <a:spLocks noGrp="1"/>
          </p:cNvSpPr>
          <p:nvPr>
            <p:ph type="subTitle" idx="1"/>
          </p:nvPr>
        </p:nvSpPr>
        <p:spPr>
          <a:xfrm>
            <a:off x="1220089" y="5557656"/>
            <a:ext cx="9751823" cy="582612"/>
          </a:xfrm>
        </p:spPr>
        <p:txBody>
          <a:bodyPr anchor="ctr">
            <a:normAutofit/>
          </a:bodyPr>
          <a:lstStyle/>
          <a:p>
            <a:pPr algn="ctr"/>
            <a:r>
              <a:rPr lang="en-US" sz="2400"/>
              <a:t>Pitch</a:t>
            </a:r>
          </a:p>
        </p:txBody>
      </p:sp>
      <p:sp>
        <p:nvSpPr>
          <p:cNvPr id="25" name="Rectangle 24">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5905709"/>
            <a:ext cx="109728"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ell phone&#10;&#10;Description automatically generated">
            <a:extLst>
              <a:ext uri="{FF2B5EF4-FFF2-40B4-BE49-F238E27FC236}">
                <a16:creationId xmlns:a16="http://schemas.microsoft.com/office/drawing/2014/main" id="{2B9E1EB6-8ACB-A645-AAB9-30C9E7B73C99}"/>
              </a:ext>
            </a:extLst>
          </p:cNvPr>
          <p:cNvPicPr>
            <a:picLocks noChangeAspect="1"/>
          </p:cNvPicPr>
          <p:nvPr/>
        </p:nvPicPr>
        <p:blipFill>
          <a:blip r:embed="rId2"/>
          <a:stretch>
            <a:fillRect/>
          </a:stretch>
        </p:blipFill>
        <p:spPr>
          <a:xfrm>
            <a:off x="1810127" y="0"/>
            <a:ext cx="9161784" cy="6894242"/>
          </a:xfrm>
          <a:prstGeom prst="rect">
            <a:avLst/>
          </a:prstGeom>
        </p:spPr>
      </p:pic>
    </p:spTree>
    <p:extLst>
      <p:ext uri="{BB962C8B-B14F-4D97-AF65-F5344CB8AC3E}">
        <p14:creationId xmlns:p14="http://schemas.microsoft.com/office/powerpoint/2010/main" val="2888556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4">
            <a:extLst>
              <a:ext uri="{FF2B5EF4-FFF2-40B4-BE49-F238E27FC236}">
                <a16:creationId xmlns:a16="http://schemas.microsoft.com/office/drawing/2014/main" id="{031EA4A4-5D79-4817-B146-24029A2F3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E6C4C0-7484-014B-9DB4-4F7102929AC5}"/>
              </a:ext>
            </a:extLst>
          </p:cNvPr>
          <p:cNvSpPr>
            <a:spLocks noGrp="1"/>
          </p:cNvSpPr>
          <p:nvPr>
            <p:ph type="ctrTitle"/>
          </p:nvPr>
        </p:nvSpPr>
        <p:spPr>
          <a:xfrm>
            <a:off x="7848600" y="1122363"/>
            <a:ext cx="3726084" cy="896109"/>
          </a:xfrm>
        </p:spPr>
        <p:txBody>
          <a:bodyPr anchor="b">
            <a:normAutofit/>
          </a:bodyPr>
          <a:lstStyle/>
          <a:p>
            <a:r>
              <a:rPr lang="en-US" sz="4800" dirty="0"/>
              <a:t>Introduction </a:t>
            </a:r>
          </a:p>
        </p:txBody>
      </p:sp>
      <p:sp>
        <p:nvSpPr>
          <p:cNvPr id="3" name="Subtitle 2">
            <a:extLst>
              <a:ext uri="{FF2B5EF4-FFF2-40B4-BE49-F238E27FC236}">
                <a16:creationId xmlns:a16="http://schemas.microsoft.com/office/drawing/2014/main" id="{4AFB1843-B1FA-8841-B478-4D6EF95664CC}"/>
              </a:ext>
            </a:extLst>
          </p:cNvPr>
          <p:cNvSpPr>
            <a:spLocks noGrp="1"/>
          </p:cNvSpPr>
          <p:nvPr>
            <p:ph type="subTitle" idx="1"/>
          </p:nvPr>
        </p:nvSpPr>
        <p:spPr>
          <a:xfrm>
            <a:off x="7848600" y="3140835"/>
            <a:ext cx="4343400" cy="3251401"/>
          </a:xfrm>
        </p:spPr>
        <p:txBody>
          <a:bodyPr>
            <a:noAutofit/>
          </a:bodyPr>
          <a:lstStyle/>
          <a:p>
            <a:pPr>
              <a:lnSpc>
                <a:spcPct val="100000"/>
              </a:lnSpc>
            </a:pPr>
            <a:r>
              <a:rPr lang="en-US" sz="2000" dirty="0"/>
              <a:t>3</a:t>
            </a:r>
            <a:r>
              <a:rPr lang="en-US" sz="2000" baseline="30000" dirty="0"/>
              <a:t>rd</a:t>
            </a:r>
            <a:r>
              <a:rPr lang="en-US" sz="2000" dirty="0"/>
              <a:t> Metacarpal = MC3</a:t>
            </a:r>
          </a:p>
          <a:p>
            <a:pPr>
              <a:lnSpc>
                <a:spcPct val="100000"/>
              </a:lnSpc>
            </a:pPr>
            <a:r>
              <a:rPr lang="en-US" sz="2000" dirty="0"/>
              <a:t>Proximal Sesamoid Bones = PSBs</a:t>
            </a:r>
          </a:p>
          <a:p>
            <a:pPr>
              <a:lnSpc>
                <a:spcPct val="100000"/>
              </a:lnSpc>
            </a:pPr>
            <a:r>
              <a:rPr lang="en-US" sz="2000" dirty="0"/>
              <a:t>Proximal phalanx = P1</a:t>
            </a:r>
          </a:p>
        </p:txBody>
      </p:sp>
      <p:pic>
        <p:nvPicPr>
          <p:cNvPr id="1026" name="Picture 2" descr="See the source image">
            <a:extLst>
              <a:ext uri="{FF2B5EF4-FFF2-40B4-BE49-F238E27FC236}">
                <a16:creationId xmlns:a16="http://schemas.microsoft.com/office/drawing/2014/main" id="{E134FE86-0ACA-DC45-8AF9-9A6245AE7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
          <a:stretch/>
        </p:blipFill>
        <p:spPr bwMode="auto">
          <a:xfrm>
            <a:off x="20" y="10"/>
            <a:ext cx="7443196"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4"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81D172B-C345-524D-8C90-60650BE4E1DB}"/>
              </a:ext>
            </a:extLst>
          </p:cNvPr>
          <p:cNvSpPr txBox="1"/>
          <p:nvPr/>
        </p:nvSpPr>
        <p:spPr>
          <a:xfrm>
            <a:off x="8379725" y="6392236"/>
            <a:ext cx="3812275" cy="400110"/>
          </a:xfrm>
          <a:prstGeom prst="rect">
            <a:avLst/>
          </a:prstGeom>
          <a:noFill/>
        </p:spPr>
        <p:txBody>
          <a:bodyPr wrap="square" rtlCol="0">
            <a:spAutoFit/>
          </a:bodyPr>
          <a:lstStyle/>
          <a:p>
            <a:r>
              <a:rPr lang="en-US" sz="1000" dirty="0"/>
              <a:t>https://</a:t>
            </a:r>
            <a:r>
              <a:rPr lang="en-US" sz="1000" dirty="0" err="1"/>
              <a:t>i.pinimg.com</a:t>
            </a:r>
            <a:r>
              <a:rPr lang="en-US" sz="1000" dirty="0"/>
              <a:t>/736x/a4/85/39/a48539d8e5830b90ec91ca8f3a5668b6.jpg</a:t>
            </a:r>
          </a:p>
        </p:txBody>
      </p:sp>
    </p:spTree>
    <p:extLst>
      <p:ext uri="{BB962C8B-B14F-4D97-AF65-F5344CB8AC3E}">
        <p14:creationId xmlns:p14="http://schemas.microsoft.com/office/powerpoint/2010/main" val="810085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4" name="Rectangle 11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8" name="Rectangle 117">
            <a:extLst>
              <a:ext uri="{FF2B5EF4-FFF2-40B4-BE49-F238E27FC236}">
                <a16:creationId xmlns:a16="http://schemas.microsoft.com/office/drawing/2014/main" id="{0C2F8F76-4F55-4ED5-AC3D-1714C449C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See the source image">
            <a:extLst>
              <a:ext uri="{FF2B5EF4-FFF2-40B4-BE49-F238E27FC236}">
                <a16:creationId xmlns:a16="http://schemas.microsoft.com/office/drawing/2014/main" id="{D5BF77C9-98FF-924D-83F7-ADD6CE9242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9" r="7501" b="-2"/>
          <a:stretch/>
        </p:blipFill>
        <p:spPr bwMode="auto">
          <a:xfrm>
            <a:off x="302267" y="574723"/>
            <a:ext cx="6648449" cy="5495925"/>
          </a:xfrm>
          <a:prstGeom prst="rect">
            <a:avLst/>
          </a:prstGeom>
          <a:noFill/>
          <a:extLst>
            <a:ext uri="{909E8E84-426E-40DD-AFC4-6F175D3DCCD1}">
              <a14:hiddenFill xmlns:a14="http://schemas.microsoft.com/office/drawing/2010/main">
                <a:solidFill>
                  <a:srgbClr val="FFFFFF"/>
                </a:solidFill>
              </a14:hiddenFill>
            </a:ext>
          </a:extLst>
        </p:spPr>
      </p:pic>
      <p:sp useBgFill="1">
        <p:nvSpPr>
          <p:cNvPr id="120" name="Rectangle 119">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54A46616-88D2-3844-BD8E-4D6DB463DCC7}"/>
              </a:ext>
            </a:extLst>
          </p:cNvPr>
          <p:cNvSpPr>
            <a:spLocks noGrp="1"/>
          </p:cNvSpPr>
          <p:nvPr>
            <p:ph type="ctrTitle"/>
          </p:nvPr>
        </p:nvSpPr>
        <p:spPr>
          <a:xfrm>
            <a:off x="7938533" y="978619"/>
            <a:ext cx="3404594" cy="1106424"/>
          </a:xfrm>
        </p:spPr>
        <p:txBody>
          <a:bodyPr vert="horz" lIns="91440" tIns="45720" rIns="91440" bIns="45720" rtlCol="0" anchor="ctr">
            <a:normAutofit/>
          </a:bodyPr>
          <a:lstStyle/>
          <a:p>
            <a:r>
              <a:rPr lang="en-US" sz="2600"/>
              <a:t>Background</a:t>
            </a:r>
          </a:p>
        </p:txBody>
      </p:sp>
      <p:sp>
        <p:nvSpPr>
          <p:cNvPr id="122" name="Rectangle 121">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122470"/>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btitle 6">
            <a:extLst>
              <a:ext uri="{FF2B5EF4-FFF2-40B4-BE49-F238E27FC236}">
                <a16:creationId xmlns:a16="http://schemas.microsoft.com/office/drawing/2014/main" id="{B25F32BE-7351-234F-A0D3-F51195D2E89D}"/>
              </a:ext>
            </a:extLst>
          </p:cNvPr>
          <p:cNvSpPr>
            <a:spLocks noGrp="1"/>
          </p:cNvSpPr>
          <p:nvPr>
            <p:ph type="subTitle" idx="1"/>
          </p:nvPr>
        </p:nvSpPr>
        <p:spPr>
          <a:xfrm>
            <a:off x="7938532" y="2359152"/>
            <a:ext cx="3404594" cy="3429000"/>
          </a:xfrm>
        </p:spPr>
        <p:txBody>
          <a:bodyPr vert="horz" lIns="91440" tIns="45720" rIns="91440" bIns="45720" rtlCol="0">
            <a:normAutofit/>
          </a:bodyPr>
          <a:lstStyle/>
          <a:p>
            <a:pPr marL="457200" indent="-228600">
              <a:lnSpc>
                <a:spcPct val="100000"/>
              </a:lnSpc>
              <a:buFont typeface="Arial" panose="020B0604020202020204" pitchFamily="34" charset="0"/>
              <a:buChar char="•"/>
            </a:pPr>
            <a:r>
              <a:rPr lang="en-US" sz="2000" dirty="0"/>
              <a:t>Musculoskeletal injury is the most common cause of death associated with training or racing</a:t>
            </a:r>
            <a:r>
              <a:rPr lang="en-US" sz="2000" baseline="30000" dirty="0"/>
              <a:t>1</a:t>
            </a:r>
            <a:endParaRPr lang="en-US" sz="2000" dirty="0"/>
          </a:p>
          <a:p>
            <a:pPr marL="457200" indent="-228600">
              <a:lnSpc>
                <a:spcPct val="100000"/>
              </a:lnSpc>
              <a:buFont typeface="Arial" panose="020B0604020202020204" pitchFamily="34" charset="0"/>
              <a:buChar char="•"/>
            </a:pPr>
            <a:r>
              <a:rPr lang="en-US" sz="2000" dirty="0"/>
              <a:t>Proximal sesamoid bone fracture accounts for 45-50% of those injuries</a:t>
            </a:r>
            <a:r>
              <a:rPr lang="en-US" sz="2000" baseline="30000" dirty="0"/>
              <a:t>1</a:t>
            </a:r>
            <a:endParaRPr lang="en-US" sz="2000" dirty="0"/>
          </a:p>
          <a:p>
            <a:pPr marL="228600">
              <a:lnSpc>
                <a:spcPct val="100000"/>
              </a:lnSpc>
            </a:pPr>
            <a:endParaRPr lang="en-US" sz="1600" dirty="0"/>
          </a:p>
          <a:p>
            <a:pPr indent="-228600">
              <a:lnSpc>
                <a:spcPct val="100000"/>
              </a:lnSpc>
              <a:buFont typeface="Arial" panose="020B0604020202020204" pitchFamily="34" charset="0"/>
              <a:buChar char="•"/>
            </a:pPr>
            <a:endParaRPr lang="en-US" sz="1600" dirty="0"/>
          </a:p>
          <a:p>
            <a:pPr indent="-228600">
              <a:lnSpc>
                <a:spcPct val="100000"/>
              </a:lnSpc>
              <a:buFont typeface="Arial" panose="020B0604020202020204" pitchFamily="34" charset="0"/>
              <a:buChar char="•"/>
            </a:pPr>
            <a:endParaRPr lang="en-US" sz="1600" dirty="0"/>
          </a:p>
        </p:txBody>
      </p:sp>
      <p:sp>
        <p:nvSpPr>
          <p:cNvPr id="5" name="TextBox 4">
            <a:extLst>
              <a:ext uri="{FF2B5EF4-FFF2-40B4-BE49-F238E27FC236}">
                <a16:creationId xmlns:a16="http://schemas.microsoft.com/office/drawing/2014/main" id="{1267E0AC-3A77-174E-B287-37228A60E1D8}"/>
              </a:ext>
            </a:extLst>
          </p:cNvPr>
          <p:cNvSpPr txBox="1"/>
          <p:nvPr/>
        </p:nvSpPr>
        <p:spPr>
          <a:xfrm>
            <a:off x="8338854" y="6288537"/>
            <a:ext cx="3853146" cy="553998"/>
          </a:xfrm>
          <a:prstGeom prst="rect">
            <a:avLst/>
          </a:prstGeom>
          <a:noFill/>
        </p:spPr>
        <p:txBody>
          <a:bodyPr wrap="square" rtlCol="0">
            <a:spAutoFit/>
          </a:bodyPr>
          <a:lstStyle/>
          <a:p>
            <a:r>
              <a:rPr lang="en-US" sz="1000" dirty="0"/>
              <a:t>https://</a:t>
            </a:r>
            <a:r>
              <a:rPr lang="en-US" sz="1000" dirty="0" err="1"/>
              <a:t>surgeryreference.aofoundation.org</a:t>
            </a:r>
            <a:r>
              <a:rPr lang="en-US" sz="1000" dirty="0"/>
              <a:t>/vet/horse/phalanges/proximal-sesamoid-bones-midbody/</a:t>
            </a:r>
            <a:r>
              <a:rPr lang="en-US" sz="1000" dirty="0" err="1"/>
              <a:t>definition?searchurl</a:t>
            </a:r>
            <a:r>
              <a:rPr lang="en-US" sz="1000" dirty="0"/>
              <a:t>=%2fSearchResults</a:t>
            </a:r>
          </a:p>
        </p:txBody>
      </p:sp>
    </p:spTree>
    <p:extLst>
      <p:ext uri="{BB962C8B-B14F-4D97-AF65-F5344CB8AC3E}">
        <p14:creationId xmlns:p14="http://schemas.microsoft.com/office/powerpoint/2010/main" val="1143478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1" name="Rectangle 90">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5" name="Rectangle 94">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7" name="Rectangle 96">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0B8BD8-8339-0341-B7AD-95FA3D87CD89}"/>
              </a:ext>
            </a:extLst>
          </p:cNvPr>
          <p:cNvSpPr>
            <a:spLocks noGrp="1"/>
          </p:cNvSpPr>
          <p:nvPr>
            <p:ph type="ctrTitle"/>
          </p:nvPr>
        </p:nvSpPr>
        <p:spPr>
          <a:xfrm>
            <a:off x="1051560" y="586822"/>
            <a:ext cx="3538728" cy="1645920"/>
          </a:xfrm>
        </p:spPr>
        <p:txBody>
          <a:bodyPr vert="horz" lIns="91440" tIns="45720" rIns="91440" bIns="45720" rtlCol="0" anchor="ctr">
            <a:normAutofit/>
          </a:bodyPr>
          <a:lstStyle/>
          <a:p>
            <a:r>
              <a:rPr lang="en-US" sz="3200"/>
              <a:t>Background</a:t>
            </a:r>
          </a:p>
        </p:txBody>
      </p:sp>
      <p:sp>
        <p:nvSpPr>
          <p:cNvPr id="99" name="Rectangle 98">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A9AC27E4-6B9F-1E42-984E-59C62F66620B}"/>
              </a:ext>
            </a:extLst>
          </p:cNvPr>
          <p:cNvSpPr>
            <a:spLocks noGrp="1"/>
          </p:cNvSpPr>
          <p:nvPr>
            <p:ph type="subTitle" idx="1"/>
          </p:nvPr>
        </p:nvSpPr>
        <p:spPr>
          <a:xfrm>
            <a:off x="5368978" y="860920"/>
            <a:ext cx="5987870" cy="1371821"/>
          </a:xfrm>
        </p:spPr>
        <p:txBody>
          <a:bodyPr vert="horz" lIns="91440" tIns="45720" rIns="91440" bIns="45720" rtlCol="0" anchor="ctr">
            <a:normAutofit/>
          </a:bodyPr>
          <a:lstStyle/>
          <a:p>
            <a:pPr marL="285750" indent="-228600">
              <a:buFont typeface="Arial" panose="020B0604020202020204" pitchFamily="34" charset="0"/>
              <a:buChar char="•"/>
            </a:pPr>
            <a:r>
              <a:rPr lang="en-US" sz="1800" dirty="0"/>
              <a:t>Focal subchondral lesion associated with fracture</a:t>
            </a:r>
            <a:r>
              <a:rPr lang="en-US" sz="1800" baseline="30000" dirty="0"/>
              <a:t>2</a:t>
            </a:r>
            <a:endParaRPr lang="en-US" sz="1800" dirty="0"/>
          </a:p>
          <a:p>
            <a:pPr marL="285750" indent="-228600">
              <a:buFont typeface="Arial" panose="020B0604020202020204" pitchFamily="34" charset="0"/>
              <a:buChar char="•"/>
            </a:pPr>
            <a:r>
              <a:rPr lang="en-US" sz="1800" dirty="0"/>
              <a:t>Hyperextension of the fetlock joint causes </a:t>
            </a:r>
            <a:r>
              <a:rPr lang="en-US" sz="1800" dirty="0" err="1"/>
              <a:t>malarticulation</a:t>
            </a:r>
            <a:r>
              <a:rPr lang="en-US" sz="1800" dirty="0"/>
              <a:t> of the PSBs</a:t>
            </a:r>
          </a:p>
          <a:p>
            <a:endParaRPr lang="en-US" sz="1800" dirty="0"/>
          </a:p>
          <a:p>
            <a:pPr indent="-228600">
              <a:buFont typeface="Arial" panose="020B0604020202020204" pitchFamily="34" charset="0"/>
              <a:buChar char="•"/>
            </a:pPr>
            <a:endParaRPr lang="en-US" sz="1800" dirty="0"/>
          </a:p>
        </p:txBody>
      </p:sp>
      <p:pic>
        <p:nvPicPr>
          <p:cNvPr id="6" name="Picture 5" descr="A close up of a horse&#10;&#10;Description automatically generated">
            <a:extLst>
              <a:ext uri="{FF2B5EF4-FFF2-40B4-BE49-F238E27FC236}">
                <a16:creationId xmlns:a16="http://schemas.microsoft.com/office/drawing/2014/main" id="{F9B7A8BE-3A77-5A42-A860-1EF57EB39866}"/>
              </a:ext>
            </a:extLst>
          </p:cNvPr>
          <p:cNvPicPr>
            <a:picLocks noChangeAspect="1"/>
          </p:cNvPicPr>
          <p:nvPr/>
        </p:nvPicPr>
        <p:blipFill>
          <a:blip r:embed="rId2"/>
          <a:stretch>
            <a:fillRect/>
          </a:stretch>
        </p:blipFill>
        <p:spPr>
          <a:xfrm>
            <a:off x="245965" y="2776559"/>
            <a:ext cx="6092952" cy="3366354"/>
          </a:xfrm>
          <a:prstGeom prst="rect">
            <a:avLst/>
          </a:prstGeom>
        </p:spPr>
      </p:pic>
      <p:pic>
        <p:nvPicPr>
          <p:cNvPr id="8" name="Picture 7" descr="A piece of food&#10;&#10;Description automatically generated">
            <a:extLst>
              <a:ext uri="{FF2B5EF4-FFF2-40B4-BE49-F238E27FC236}">
                <a16:creationId xmlns:a16="http://schemas.microsoft.com/office/drawing/2014/main" id="{59AB30D4-4904-B349-B2C5-B8863BFB0644}"/>
              </a:ext>
            </a:extLst>
          </p:cNvPr>
          <p:cNvPicPr>
            <a:picLocks noChangeAspect="1"/>
          </p:cNvPicPr>
          <p:nvPr/>
        </p:nvPicPr>
        <p:blipFill>
          <a:blip r:embed="rId3"/>
          <a:stretch>
            <a:fillRect/>
          </a:stretch>
        </p:blipFill>
        <p:spPr>
          <a:xfrm>
            <a:off x="6422953" y="2454441"/>
            <a:ext cx="5523082" cy="4335709"/>
          </a:xfrm>
          <a:prstGeom prst="rect">
            <a:avLst/>
          </a:prstGeom>
        </p:spPr>
      </p:pic>
    </p:spTree>
    <p:extLst>
      <p:ext uri="{BB962C8B-B14F-4D97-AF65-F5344CB8AC3E}">
        <p14:creationId xmlns:p14="http://schemas.microsoft.com/office/powerpoint/2010/main" val="1651075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9" name="Rectangle 10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FE90E8-CE40-A54A-99CB-E94351DD5E79}"/>
              </a:ext>
            </a:extLst>
          </p:cNvPr>
          <p:cNvSpPr>
            <a:spLocks noGrp="1"/>
          </p:cNvSpPr>
          <p:nvPr>
            <p:ph type="ctrTitle"/>
          </p:nvPr>
        </p:nvSpPr>
        <p:spPr>
          <a:xfrm>
            <a:off x="868680" y="405575"/>
            <a:ext cx="5001768" cy="1371600"/>
          </a:xfrm>
        </p:spPr>
        <p:txBody>
          <a:bodyPr vert="horz" lIns="91440" tIns="45720" rIns="91440" bIns="45720" rtlCol="0" anchor="ctr">
            <a:normAutofit/>
          </a:bodyPr>
          <a:lstStyle/>
          <a:p>
            <a:r>
              <a:rPr lang="en-US" sz="3600"/>
              <a:t>Hypothesis</a:t>
            </a:r>
          </a:p>
        </p:txBody>
      </p:sp>
      <p:sp>
        <p:nvSpPr>
          <p:cNvPr id="3" name="Subtitle 2">
            <a:extLst>
              <a:ext uri="{FF2B5EF4-FFF2-40B4-BE49-F238E27FC236}">
                <a16:creationId xmlns:a16="http://schemas.microsoft.com/office/drawing/2014/main" id="{19907B5E-2B00-A44B-8DD7-EFAF3A4E0C15}"/>
              </a:ext>
            </a:extLst>
          </p:cNvPr>
          <p:cNvSpPr>
            <a:spLocks noGrp="1"/>
          </p:cNvSpPr>
          <p:nvPr>
            <p:ph type="subTitle" idx="1"/>
          </p:nvPr>
        </p:nvSpPr>
        <p:spPr>
          <a:xfrm>
            <a:off x="6382511" y="498698"/>
            <a:ext cx="5323159" cy="1514568"/>
          </a:xfrm>
        </p:spPr>
        <p:txBody>
          <a:bodyPr vert="horz" lIns="91440" tIns="45720" rIns="91440" bIns="45720" rtlCol="0" anchor="ctr">
            <a:normAutofit fontScale="92500" lnSpcReduction="10000"/>
          </a:bodyPr>
          <a:lstStyle/>
          <a:p>
            <a:pPr marL="457200" indent="-228600">
              <a:lnSpc>
                <a:spcPct val="100000"/>
              </a:lnSpc>
              <a:buFont typeface="Arial" panose="020B0604020202020204" pitchFamily="34" charset="0"/>
              <a:buChar char="•"/>
            </a:pPr>
            <a:r>
              <a:rPr lang="en-US" sz="2000" dirty="0"/>
              <a:t>Loading cadaveric limbs to stimulate a high-speed gallop will cause </a:t>
            </a:r>
            <a:r>
              <a:rPr lang="en-US" sz="2000" dirty="0" err="1"/>
              <a:t>malarticulation</a:t>
            </a:r>
            <a:r>
              <a:rPr lang="en-US" sz="2000" dirty="0"/>
              <a:t> of the PSB with the MC3 condyle in a pattern consistent with the development of the subchondral lesion</a:t>
            </a:r>
          </a:p>
          <a:p>
            <a:pPr marL="457200" indent="-228600">
              <a:lnSpc>
                <a:spcPct val="100000"/>
              </a:lnSpc>
              <a:buFont typeface="Arial" panose="020B0604020202020204" pitchFamily="34" charset="0"/>
              <a:buChar char="•"/>
            </a:pPr>
            <a:endParaRPr lang="en-US" sz="1500" dirty="0"/>
          </a:p>
        </p:txBody>
      </p:sp>
      <p:sp>
        <p:nvSpPr>
          <p:cNvPr id="111" name="Rectangle 11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indoor, small, sitting, person&#10;&#10;Description automatically generated">
            <a:extLst>
              <a:ext uri="{FF2B5EF4-FFF2-40B4-BE49-F238E27FC236}">
                <a16:creationId xmlns:a16="http://schemas.microsoft.com/office/drawing/2014/main" id="{60CF7BC2-9D7C-0C4A-879C-FACB254C64E1}"/>
              </a:ext>
            </a:extLst>
          </p:cNvPr>
          <p:cNvPicPr>
            <a:picLocks noChangeAspect="1"/>
          </p:cNvPicPr>
          <p:nvPr/>
        </p:nvPicPr>
        <p:blipFill>
          <a:blip r:embed="rId2"/>
          <a:stretch>
            <a:fillRect/>
          </a:stretch>
        </p:blipFill>
        <p:spPr>
          <a:xfrm rot="5400000">
            <a:off x="6566220" y="2450409"/>
            <a:ext cx="4206240" cy="3449116"/>
          </a:xfrm>
          <a:prstGeom prst="rect">
            <a:avLst/>
          </a:prstGeom>
        </p:spPr>
      </p:pic>
      <p:pic>
        <p:nvPicPr>
          <p:cNvPr id="12" name="Picture 11" descr="A picture containing dark, holding, standing, person&#10;&#10;Description automatically generated">
            <a:extLst>
              <a:ext uri="{FF2B5EF4-FFF2-40B4-BE49-F238E27FC236}">
                <a16:creationId xmlns:a16="http://schemas.microsoft.com/office/drawing/2014/main" id="{F8218FD0-D2D7-394D-B9D3-DC0085CFDBDA}"/>
              </a:ext>
            </a:extLst>
          </p:cNvPr>
          <p:cNvPicPr>
            <a:picLocks noChangeAspect="1"/>
          </p:cNvPicPr>
          <p:nvPr/>
        </p:nvPicPr>
        <p:blipFill>
          <a:blip r:embed="rId3"/>
          <a:stretch>
            <a:fillRect/>
          </a:stretch>
        </p:blipFill>
        <p:spPr>
          <a:xfrm>
            <a:off x="1566759" y="2071847"/>
            <a:ext cx="3680460" cy="4206240"/>
          </a:xfrm>
          <a:prstGeom prst="rect">
            <a:avLst/>
          </a:prstGeom>
        </p:spPr>
      </p:pic>
      <p:sp>
        <p:nvSpPr>
          <p:cNvPr id="10" name="Rectangle 9">
            <a:extLst>
              <a:ext uri="{FF2B5EF4-FFF2-40B4-BE49-F238E27FC236}">
                <a16:creationId xmlns:a16="http://schemas.microsoft.com/office/drawing/2014/main" id="{4E34FDC2-9A39-2447-A8B0-ADAC34934135}"/>
              </a:ext>
            </a:extLst>
          </p:cNvPr>
          <p:cNvSpPr/>
          <p:nvPr/>
        </p:nvSpPr>
        <p:spPr>
          <a:xfrm>
            <a:off x="7469874" y="6553198"/>
            <a:ext cx="6096000" cy="246221"/>
          </a:xfrm>
          <a:prstGeom prst="rect">
            <a:avLst/>
          </a:prstGeom>
        </p:spPr>
        <p:txBody>
          <a:bodyPr>
            <a:spAutoFit/>
          </a:bodyPr>
          <a:lstStyle/>
          <a:p>
            <a:pPr>
              <a:spcAft>
                <a:spcPts val="600"/>
              </a:spcAft>
            </a:pPr>
            <a:r>
              <a:rPr lang="en-US" sz="1000" dirty="0"/>
              <a:t>https://</a:t>
            </a:r>
            <a:r>
              <a:rPr lang="en-US" sz="1000" dirty="0" err="1"/>
              <a:t>www.universalimaginginc.com</a:t>
            </a:r>
            <a:r>
              <a:rPr lang="en-US" sz="1000" dirty="0"/>
              <a:t>/wp-content/uploads/2015/04/1939.jpg</a:t>
            </a:r>
            <a:endParaRPr lang="en-US" sz="1000"/>
          </a:p>
        </p:txBody>
      </p:sp>
    </p:spTree>
    <p:extLst>
      <p:ext uri="{BB962C8B-B14F-4D97-AF65-F5344CB8AC3E}">
        <p14:creationId xmlns:p14="http://schemas.microsoft.com/office/powerpoint/2010/main" val="7228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1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4" name="Rectangle 12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2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6" name="Rectangle 125">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71AAB3-104D-2246-B4A0-F75A512F69B5}"/>
              </a:ext>
            </a:extLst>
          </p:cNvPr>
          <p:cNvSpPr>
            <a:spLocks noGrp="1"/>
          </p:cNvSpPr>
          <p:nvPr>
            <p:ph type="ctrTitle"/>
          </p:nvPr>
        </p:nvSpPr>
        <p:spPr>
          <a:xfrm>
            <a:off x="429768" y="411480"/>
            <a:ext cx="11131298" cy="1106424"/>
          </a:xfrm>
        </p:spPr>
        <p:txBody>
          <a:bodyPr vert="horz" lIns="91440" tIns="45720" rIns="91440" bIns="45720" rtlCol="0" anchor="ctr">
            <a:normAutofit/>
          </a:bodyPr>
          <a:lstStyle/>
          <a:p>
            <a:r>
              <a:rPr lang="en-US" sz="3600" dirty="0"/>
              <a:t>Materials and Methods</a:t>
            </a:r>
          </a:p>
        </p:txBody>
      </p:sp>
      <p:sp>
        <p:nvSpPr>
          <p:cNvPr id="147" name="Rectangle 127">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table, sitting, room, small&#10;&#10;Description automatically generated">
            <a:extLst>
              <a:ext uri="{FF2B5EF4-FFF2-40B4-BE49-F238E27FC236}">
                <a16:creationId xmlns:a16="http://schemas.microsoft.com/office/drawing/2014/main" id="{7D66D520-A56F-764B-98CD-4E9FBB6F8797}"/>
              </a:ext>
            </a:extLst>
          </p:cNvPr>
          <p:cNvPicPr>
            <a:picLocks noChangeAspect="1"/>
          </p:cNvPicPr>
          <p:nvPr/>
        </p:nvPicPr>
        <p:blipFill rotWithShape="1">
          <a:blip r:embed="rId2"/>
          <a:srcRect t="3871" r="-4" b="3868"/>
          <a:stretch/>
        </p:blipFill>
        <p:spPr>
          <a:xfrm rot="5400000">
            <a:off x="-120585" y="2272274"/>
            <a:ext cx="4520560" cy="3419856"/>
          </a:xfrm>
          <a:prstGeom prst="rect">
            <a:avLst/>
          </a:prstGeom>
        </p:spPr>
      </p:pic>
      <p:pic>
        <p:nvPicPr>
          <p:cNvPr id="12" name="Picture 11" descr="A picture containing indoor, table, bed, photo&#10;&#10;Description automatically generated">
            <a:extLst>
              <a:ext uri="{FF2B5EF4-FFF2-40B4-BE49-F238E27FC236}">
                <a16:creationId xmlns:a16="http://schemas.microsoft.com/office/drawing/2014/main" id="{002231AF-2C79-4842-B3AC-3AF34FF5D8BF}"/>
              </a:ext>
            </a:extLst>
          </p:cNvPr>
          <p:cNvPicPr>
            <a:picLocks noChangeAspect="1"/>
          </p:cNvPicPr>
          <p:nvPr/>
        </p:nvPicPr>
        <p:blipFill rotWithShape="1">
          <a:blip r:embed="rId3"/>
          <a:srcRect t="7723" r="-4" b="-4"/>
          <a:stretch/>
        </p:blipFill>
        <p:spPr>
          <a:xfrm rot="5400000">
            <a:off x="3676855" y="2271904"/>
            <a:ext cx="4520560" cy="3420596"/>
          </a:xfrm>
          <a:prstGeom prst="rect">
            <a:avLst/>
          </a:prstGeom>
        </p:spPr>
      </p:pic>
      <p:sp useBgFill="1">
        <p:nvSpPr>
          <p:cNvPr id="148" name="Rectangle 129">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CBC951D8-CDB1-F444-988F-CA9D6A73C20B}"/>
              </a:ext>
            </a:extLst>
          </p:cNvPr>
          <p:cNvSpPr>
            <a:spLocks noGrp="1"/>
          </p:cNvSpPr>
          <p:nvPr>
            <p:ph type="subTitle" idx="1"/>
          </p:nvPr>
        </p:nvSpPr>
        <p:spPr>
          <a:xfrm>
            <a:off x="8309347" y="2020824"/>
            <a:ext cx="3475683" cy="4837176"/>
          </a:xfrm>
        </p:spPr>
        <p:txBody>
          <a:bodyPr vert="horz" lIns="91440" tIns="45720" rIns="91440" bIns="45720" rtlCol="0" anchor="ctr">
            <a:normAutofit fontScale="92500" lnSpcReduction="10000"/>
          </a:bodyPr>
          <a:lstStyle/>
          <a:p>
            <a:pPr marL="457200" indent="-228600">
              <a:lnSpc>
                <a:spcPct val="100000"/>
              </a:lnSpc>
              <a:buFont typeface="Arial" panose="020B0604020202020204" pitchFamily="34" charset="0"/>
              <a:buChar char="•"/>
            </a:pPr>
            <a:r>
              <a:rPr lang="en-US" sz="1800" dirty="0"/>
              <a:t>8 cadaveric limbs (6 left, 2 right)</a:t>
            </a:r>
          </a:p>
          <a:p>
            <a:pPr marL="914400" lvl="1" indent="-228600" algn="l">
              <a:lnSpc>
                <a:spcPct val="100000"/>
              </a:lnSpc>
              <a:buFont typeface="Arial" panose="020B0604020202020204" pitchFamily="34" charset="0"/>
              <a:buChar char="•"/>
            </a:pPr>
            <a:r>
              <a:rPr lang="en-US" sz="1800" dirty="0"/>
              <a:t>Age  2-21</a:t>
            </a:r>
          </a:p>
          <a:p>
            <a:pPr marL="914400" lvl="1" indent="-228600" algn="l">
              <a:lnSpc>
                <a:spcPct val="100000"/>
              </a:lnSpc>
              <a:buFont typeface="Arial" panose="020B0604020202020204" pitchFamily="34" charset="0"/>
              <a:buChar char="•"/>
            </a:pPr>
            <a:r>
              <a:rPr lang="en-US" sz="1800" dirty="0"/>
              <a:t>1 QH, 4 TB, 1 Paint, 1 WB</a:t>
            </a:r>
          </a:p>
          <a:p>
            <a:pPr marL="457200" indent="-228600">
              <a:lnSpc>
                <a:spcPct val="100000"/>
              </a:lnSpc>
              <a:buFont typeface="Arial" panose="020B0604020202020204" pitchFamily="34" charset="0"/>
              <a:buChar char="•"/>
            </a:pPr>
            <a:r>
              <a:rPr lang="en-US" sz="1800" dirty="0"/>
              <a:t>Track 3D motion of PSBs</a:t>
            </a:r>
          </a:p>
          <a:p>
            <a:pPr marL="914400" lvl="1" indent="-228600" algn="l">
              <a:lnSpc>
                <a:spcPct val="100000"/>
              </a:lnSpc>
              <a:buFont typeface="Arial" panose="020B0604020202020204" pitchFamily="34" charset="0"/>
              <a:buChar char="•"/>
            </a:pPr>
            <a:r>
              <a:rPr lang="en-US" sz="1800" dirty="0"/>
              <a:t>Placed kinematic markers</a:t>
            </a:r>
          </a:p>
          <a:p>
            <a:pPr marL="457200" indent="-228600">
              <a:lnSpc>
                <a:spcPct val="100000"/>
              </a:lnSpc>
              <a:buFont typeface="Arial" panose="020B0604020202020204" pitchFamily="34" charset="0"/>
              <a:buChar char="•"/>
            </a:pPr>
            <a:r>
              <a:rPr lang="en-US" sz="1800" dirty="0"/>
              <a:t>Precondition with instruments</a:t>
            </a:r>
          </a:p>
          <a:p>
            <a:pPr marL="914400" lvl="1" indent="-228600" algn="l">
              <a:lnSpc>
                <a:spcPct val="100000"/>
              </a:lnSpc>
              <a:buFont typeface="Arial" panose="020B0604020202020204" pitchFamily="34" charset="0"/>
              <a:buChar char="•"/>
            </a:pPr>
            <a:r>
              <a:rPr lang="en-US" sz="1800" dirty="0"/>
              <a:t>Mechanical testing system</a:t>
            </a:r>
          </a:p>
          <a:p>
            <a:pPr marL="914400" lvl="1" indent="-228600" algn="l">
              <a:lnSpc>
                <a:spcPct val="100000"/>
              </a:lnSpc>
              <a:buFont typeface="Arial" panose="020B0604020202020204" pitchFamily="34" charset="0"/>
              <a:buChar char="•"/>
            </a:pPr>
            <a:r>
              <a:rPr lang="en-US" sz="1800" dirty="0"/>
              <a:t>0.25 Hz, 200 cycles, 700-1800N</a:t>
            </a:r>
          </a:p>
          <a:p>
            <a:pPr marL="457200" indent="-228600">
              <a:lnSpc>
                <a:spcPct val="100000"/>
              </a:lnSpc>
              <a:buFont typeface="Arial" panose="020B0604020202020204" pitchFamily="34" charset="0"/>
              <a:buChar char="•"/>
            </a:pPr>
            <a:r>
              <a:rPr lang="en-US" sz="1800" dirty="0"/>
              <a:t>Loaded to gallop loads </a:t>
            </a:r>
          </a:p>
          <a:p>
            <a:pPr marL="914400" lvl="1" indent="-228600" algn="l">
              <a:lnSpc>
                <a:spcPct val="100000"/>
              </a:lnSpc>
              <a:buFont typeface="Arial" panose="020B0604020202020204" pitchFamily="34" charset="0"/>
              <a:buChar char="•"/>
            </a:pPr>
            <a:r>
              <a:rPr lang="en-US" sz="1800" dirty="0"/>
              <a:t>10.5 KN in mechanical testing system</a:t>
            </a:r>
          </a:p>
          <a:p>
            <a:pPr marL="685800" lvl="1" indent="-228600" algn="l">
              <a:lnSpc>
                <a:spcPct val="100000"/>
              </a:lnSpc>
              <a:buFont typeface="Arial" panose="020B0604020202020204" pitchFamily="34" charset="0"/>
              <a:buChar char="•"/>
            </a:pPr>
            <a:endParaRPr lang="en-US" sz="1200" dirty="0"/>
          </a:p>
          <a:p>
            <a:pPr marL="914400" lvl="1" indent="-228600" algn="l">
              <a:lnSpc>
                <a:spcPct val="100000"/>
              </a:lnSpc>
              <a:buFont typeface="Arial" panose="020B0604020202020204" pitchFamily="34" charset="0"/>
              <a:buChar char="•"/>
            </a:pPr>
            <a:endParaRPr lang="en-US" sz="1200" dirty="0"/>
          </a:p>
          <a:p>
            <a:pPr marL="457200" indent="-228600">
              <a:lnSpc>
                <a:spcPct val="100000"/>
              </a:lnSpc>
              <a:buFont typeface="Arial" panose="020B0604020202020204" pitchFamily="34" charset="0"/>
              <a:buChar char="•"/>
            </a:pPr>
            <a:endParaRPr lang="en-US" sz="1200" dirty="0"/>
          </a:p>
          <a:p>
            <a:pPr marL="457200" indent="-228600">
              <a:lnSpc>
                <a:spcPct val="100000"/>
              </a:lnSpc>
              <a:buFont typeface="Arial" panose="020B0604020202020204" pitchFamily="34" charset="0"/>
              <a:buChar char="•"/>
            </a:pPr>
            <a:endParaRPr lang="en-US" sz="1200" dirty="0"/>
          </a:p>
        </p:txBody>
      </p:sp>
    </p:spTree>
    <p:extLst>
      <p:ext uri="{BB962C8B-B14F-4D97-AF65-F5344CB8AC3E}">
        <p14:creationId xmlns:p14="http://schemas.microsoft.com/office/powerpoint/2010/main" val="3362757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7" name="Rectangle 117">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9" name="Rectangle 119">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21">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2" name="Rectangle 12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standing in front of a mirror posing for the camera&#10;&#10;Description automatically generated">
            <a:extLst>
              <a:ext uri="{FF2B5EF4-FFF2-40B4-BE49-F238E27FC236}">
                <a16:creationId xmlns:a16="http://schemas.microsoft.com/office/drawing/2014/main" id="{61185EBB-650A-7F44-9BF0-2F706A5F5750}"/>
              </a:ext>
            </a:extLst>
          </p:cNvPr>
          <p:cNvPicPr>
            <a:picLocks noChangeAspect="1"/>
          </p:cNvPicPr>
          <p:nvPr/>
        </p:nvPicPr>
        <p:blipFill rotWithShape="1">
          <a:blip r:embed="rId2"/>
          <a:srcRect l="4004" t="9091" r="19572"/>
          <a:stretch/>
        </p:blipFill>
        <p:spPr>
          <a:xfrm>
            <a:off x="3755712" y="76018"/>
            <a:ext cx="8436286" cy="6673482"/>
          </a:xfrm>
          <a:prstGeom prst="rect">
            <a:avLst/>
          </a:prstGeom>
        </p:spPr>
      </p:pic>
      <p:sp>
        <p:nvSpPr>
          <p:cNvPr id="126" name="Rectangle 125">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8F36E6-2DF1-314C-8B68-CDE924D66785}"/>
              </a:ext>
            </a:extLst>
          </p:cNvPr>
          <p:cNvSpPr>
            <a:spLocks noGrp="1"/>
          </p:cNvSpPr>
          <p:nvPr>
            <p:ph type="ctrTitle"/>
          </p:nvPr>
        </p:nvSpPr>
        <p:spPr>
          <a:xfrm>
            <a:off x="371094" y="1161288"/>
            <a:ext cx="3438144" cy="1124712"/>
          </a:xfrm>
        </p:spPr>
        <p:txBody>
          <a:bodyPr vert="horz" lIns="91440" tIns="45720" rIns="91440" bIns="45720" rtlCol="0" anchor="b">
            <a:normAutofit/>
          </a:bodyPr>
          <a:lstStyle/>
          <a:p>
            <a:r>
              <a:rPr lang="en-US" sz="2800"/>
              <a:t>Materials and Methods (Contd)</a:t>
            </a:r>
            <a:endParaRPr lang="en-US" sz="2800" dirty="0"/>
          </a:p>
        </p:txBody>
      </p:sp>
      <p:sp>
        <p:nvSpPr>
          <p:cNvPr id="128" name="Rectangle 1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F845D2F5-7A7F-2D4C-AFDE-73AB501FD452}"/>
              </a:ext>
            </a:extLst>
          </p:cNvPr>
          <p:cNvSpPr>
            <a:spLocks noGrp="1"/>
          </p:cNvSpPr>
          <p:nvPr>
            <p:ph type="subTitle" idx="1"/>
          </p:nvPr>
        </p:nvSpPr>
        <p:spPr>
          <a:xfrm>
            <a:off x="371094" y="2718054"/>
            <a:ext cx="3438906" cy="3207258"/>
          </a:xfrm>
        </p:spPr>
        <p:txBody>
          <a:bodyPr vert="horz" lIns="91440" tIns="45720" rIns="91440" bIns="45720" rtlCol="0" anchor="t">
            <a:normAutofit/>
          </a:bodyPr>
          <a:lstStyle/>
          <a:p>
            <a:pPr marL="457200" indent="-228600">
              <a:buFont typeface="Arial" panose="020B0604020202020204" pitchFamily="34" charset="0"/>
              <a:buChar char="•"/>
            </a:pPr>
            <a:r>
              <a:rPr lang="en-US" sz="2000" dirty="0"/>
              <a:t>Collected data at following loads:</a:t>
            </a:r>
          </a:p>
          <a:p>
            <a:pPr marL="914400" lvl="1" indent="-228600" algn="l">
              <a:buFont typeface="Arial" panose="020B0604020202020204" pitchFamily="34" charset="0"/>
              <a:buChar char="•"/>
            </a:pPr>
            <a:r>
              <a:rPr lang="en-US" dirty="0"/>
              <a:t>Stance – 1800N</a:t>
            </a:r>
          </a:p>
          <a:p>
            <a:pPr marL="914400" lvl="1" indent="-228600" algn="l">
              <a:buFont typeface="Arial" panose="020B0604020202020204" pitchFamily="34" charset="0"/>
              <a:buChar char="•"/>
            </a:pPr>
            <a:r>
              <a:rPr lang="en-US" dirty="0"/>
              <a:t>Walk – 3600 N</a:t>
            </a:r>
          </a:p>
          <a:p>
            <a:pPr marL="914400" lvl="1" indent="-228600" algn="l">
              <a:buFont typeface="Arial" panose="020B0604020202020204" pitchFamily="34" charset="0"/>
              <a:buChar char="•"/>
            </a:pPr>
            <a:r>
              <a:rPr lang="en-US" dirty="0"/>
              <a:t>Trot – 4500 N</a:t>
            </a:r>
          </a:p>
          <a:p>
            <a:pPr marL="914400" lvl="1" indent="-228600" algn="l">
              <a:buFont typeface="Arial" panose="020B0604020202020204" pitchFamily="34" charset="0"/>
              <a:buChar char="•"/>
            </a:pPr>
            <a:r>
              <a:rPr lang="en-US" dirty="0"/>
              <a:t>Gallop – 10,500N</a:t>
            </a:r>
          </a:p>
          <a:p>
            <a:pPr marL="228600"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85265023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3" name="Rectangle 172">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5" name="Rectangle 174">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ectangle 176">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9" name="Rectangle 178">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1" name="Rectangle 18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24FEE6-1C0D-C14B-A32F-CF39AF407A98}"/>
              </a:ext>
            </a:extLst>
          </p:cNvPr>
          <p:cNvSpPr>
            <a:spLocks noGrp="1"/>
          </p:cNvSpPr>
          <p:nvPr>
            <p:ph type="ctrTitle"/>
          </p:nvPr>
        </p:nvSpPr>
        <p:spPr>
          <a:xfrm>
            <a:off x="841247" y="978619"/>
            <a:ext cx="3410712" cy="1106424"/>
          </a:xfrm>
        </p:spPr>
        <p:txBody>
          <a:bodyPr vert="horz" lIns="91440" tIns="45720" rIns="91440" bIns="45720" rtlCol="0" anchor="ctr">
            <a:normAutofit/>
          </a:bodyPr>
          <a:lstStyle/>
          <a:p>
            <a:r>
              <a:rPr lang="en-US" sz="2800"/>
              <a:t>Materials and Methods (contd)</a:t>
            </a:r>
          </a:p>
        </p:txBody>
      </p:sp>
      <p:sp>
        <p:nvSpPr>
          <p:cNvPr id="183" name="Rectangle 18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A372AF31-EFDB-B044-8DAF-5913FF1E8B76}"/>
              </a:ext>
            </a:extLst>
          </p:cNvPr>
          <p:cNvSpPr>
            <a:spLocks noGrp="1"/>
          </p:cNvSpPr>
          <p:nvPr>
            <p:ph type="subTitle" idx="1"/>
          </p:nvPr>
        </p:nvSpPr>
        <p:spPr>
          <a:xfrm>
            <a:off x="558209" y="2018806"/>
            <a:ext cx="3968071" cy="4051842"/>
          </a:xfrm>
        </p:spPr>
        <p:txBody>
          <a:bodyPr vert="horz" lIns="91440" tIns="45720" rIns="91440" bIns="45720" rtlCol="0">
            <a:normAutofit fontScale="92500"/>
          </a:bodyPr>
          <a:lstStyle/>
          <a:p>
            <a:pPr marL="228600" indent="-228600">
              <a:lnSpc>
                <a:spcPct val="100000"/>
              </a:lnSpc>
              <a:buFont typeface="Arial" panose="020B0604020202020204" pitchFamily="34" charset="0"/>
              <a:buChar char="•"/>
            </a:pPr>
            <a:endParaRPr lang="en-US" sz="1400" dirty="0"/>
          </a:p>
          <a:p>
            <a:pPr marL="457200" indent="-228600">
              <a:lnSpc>
                <a:spcPct val="100000"/>
              </a:lnSpc>
              <a:buFont typeface="Arial" panose="020B0604020202020204" pitchFamily="34" charset="0"/>
              <a:buChar char="•"/>
            </a:pPr>
            <a:r>
              <a:rPr lang="en-US" sz="1800" dirty="0"/>
              <a:t>Loaded with markers and recorded with high speed video with 2 different camera angles</a:t>
            </a:r>
          </a:p>
          <a:p>
            <a:pPr marL="914400" lvl="1" indent="-228600" algn="l">
              <a:lnSpc>
                <a:spcPct val="100000"/>
              </a:lnSpc>
              <a:buFont typeface="Arial" panose="020B0604020202020204" pitchFamily="34" charset="0"/>
              <a:buChar char="•"/>
            </a:pPr>
            <a:r>
              <a:rPr lang="en-US" sz="1800" dirty="0"/>
              <a:t>10mm/sec load from 700N to 10.5KN</a:t>
            </a:r>
          </a:p>
          <a:p>
            <a:pPr marL="914400" lvl="1" indent="-228600" algn="l">
              <a:lnSpc>
                <a:spcPct val="100000"/>
              </a:lnSpc>
              <a:buFont typeface="Arial" panose="020B0604020202020204" pitchFamily="34" charset="0"/>
              <a:buChar char="•"/>
            </a:pPr>
            <a:r>
              <a:rPr lang="en-US" sz="1800" dirty="0"/>
              <a:t>Hold at 10.5KN for ½ second</a:t>
            </a:r>
          </a:p>
          <a:p>
            <a:pPr marL="914400" lvl="1" indent="-228600" algn="l">
              <a:lnSpc>
                <a:spcPct val="100000"/>
              </a:lnSpc>
              <a:buFont typeface="Arial" panose="020B0604020202020204" pitchFamily="34" charset="0"/>
              <a:buChar char="•"/>
            </a:pPr>
            <a:r>
              <a:rPr lang="en-US" sz="1800" dirty="0"/>
              <a:t>Unload 5 mm/sec</a:t>
            </a:r>
          </a:p>
          <a:p>
            <a:pPr marL="914400" lvl="1" indent="-228600" algn="l">
              <a:lnSpc>
                <a:spcPct val="100000"/>
              </a:lnSpc>
              <a:buFont typeface="Arial" panose="020B0604020202020204" pitchFamily="34" charset="0"/>
              <a:buChar char="•"/>
            </a:pPr>
            <a:r>
              <a:rPr lang="en-US" sz="1800" dirty="0"/>
              <a:t>Repeated twice</a:t>
            </a:r>
          </a:p>
          <a:p>
            <a:pPr marL="228600" indent="-228600">
              <a:lnSpc>
                <a:spcPct val="100000"/>
              </a:lnSpc>
              <a:buFont typeface="Arial" panose="020B0604020202020204" pitchFamily="34" charset="0"/>
              <a:buChar char="•"/>
            </a:pPr>
            <a:r>
              <a:rPr lang="en-US" sz="1800" dirty="0"/>
              <a:t>Vicon Motus Software to track markers</a:t>
            </a:r>
          </a:p>
          <a:p>
            <a:pPr marL="228600" indent="-228600">
              <a:lnSpc>
                <a:spcPct val="100000"/>
              </a:lnSpc>
              <a:buFont typeface="Arial" panose="020B0604020202020204" pitchFamily="34" charset="0"/>
              <a:buChar char="•"/>
            </a:pPr>
            <a:r>
              <a:rPr lang="en-US" sz="1800" dirty="0"/>
              <a:t>Statistical analysis with ANOVA</a:t>
            </a:r>
          </a:p>
          <a:p>
            <a:pPr marL="685800" lvl="1" indent="-228600" algn="l">
              <a:lnSpc>
                <a:spcPct val="100000"/>
              </a:lnSpc>
              <a:buFont typeface="Arial" panose="020B0604020202020204" pitchFamily="34" charset="0"/>
              <a:buChar char="•"/>
            </a:pPr>
            <a:endParaRPr lang="en-US" sz="1400" dirty="0"/>
          </a:p>
          <a:p>
            <a:pPr marL="457200" indent="-228600">
              <a:lnSpc>
                <a:spcPct val="100000"/>
              </a:lnSpc>
              <a:buFont typeface="Arial" panose="020B0604020202020204" pitchFamily="34" charset="0"/>
              <a:buChar char="•"/>
            </a:pPr>
            <a:endParaRPr lang="en-US" sz="1400" dirty="0"/>
          </a:p>
        </p:txBody>
      </p:sp>
      <p:pic>
        <p:nvPicPr>
          <p:cNvPr id="9" name="Online Media 8" descr="psb 3469R Cam1.mp4">
            <a:hlinkClick r:id="" action="ppaction://media"/>
            <a:extLst>
              <a:ext uri="{FF2B5EF4-FFF2-40B4-BE49-F238E27FC236}">
                <a16:creationId xmlns:a16="http://schemas.microsoft.com/office/drawing/2014/main" id="{D53B869E-EB44-7743-972D-818E4672EC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20640" y="882396"/>
            <a:ext cx="6656832" cy="4992623"/>
          </a:xfrm>
          <a:prstGeom prst="rect">
            <a:avLst/>
          </a:prstGeom>
        </p:spPr>
      </p:pic>
    </p:spTree>
    <p:extLst>
      <p:ext uri="{BB962C8B-B14F-4D97-AF65-F5344CB8AC3E}">
        <p14:creationId xmlns:p14="http://schemas.microsoft.com/office/powerpoint/2010/main" val="97578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F42560-7D61-6E4E-846C-E764AE3AE46F}"/>
              </a:ext>
            </a:extLst>
          </p:cNvPr>
          <p:cNvSpPr>
            <a:spLocks noGrp="1"/>
          </p:cNvSpPr>
          <p:nvPr>
            <p:ph type="ctrTitle"/>
          </p:nvPr>
        </p:nvSpPr>
        <p:spPr>
          <a:xfrm>
            <a:off x="477981" y="1122363"/>
            <a:ext cx="4023360" cy="1538950"/>
          </a:xfrm>
        </p:spPr>
        <p:txBody>
          <a:bodyPr anchor="b">
            <a:normAutofit/>
          </a:bodyPr>
          <a:lstStyle/>
          <a:p>
            <a:r>
              <a:rPr lang="en-US" sz="4800" dirty="0"/>
              <a:t>3D Motion Tracking</a:t>
            </a:r>
          </a:p>
        </p:txBody>
      </p:sp>
      <p:sp>
        <p:nvSpPr>
          <p:cNvPr id="3" name="Subtitle 2">
            <a:extLst>
              <a:ext uri="{FF2B5EF4-FFF2-40B4-BE49-F238E27FC236}">
                <a16:creationId xmlns:a16="http://schemas.microsoft.com/office/drawing/2014/main" id="{3E9C1782-69C9-4D41-9FDD-F6DCD3F62A04}"/>
              </a:ext>
            </a:extLst>
          </p:cNvPr>
          <p:cNvSpPr>
            <a:spLocks noGrp="1"/>
          </p:cNvSpPr>
          <p:nvPr>
            <p:ph type="subTitle" idx="1"/>
          </p:nvPr>
        </p:nvSpPr>
        <p:spPr>
          <a:xfrm>
            <a:off x="477981" y="2848016"/>
            <a:ext cx="3933306" cy="3233047"/>
          </a:xfrm>
        </p:spPr>
        <p:txBody>
          <a:bodyPr>
            <a:noAutofit/>
          </a:bodyPr>
          <a:lstStyle/>
          <a:p>
            <a:endParaRPr lang="en-US" sz="4000" dirty="0"/>
          </a:p>
          <a:p>
            <a:r>
              <a:rPr lang="en-US" sz="4000" dirty="0"/>
              <a:t>Roll</a:t>
            </a:r>
          </a:p>
          <a:p>
            <a:r>
              <a:rPr lang="en-US" sz="4000" dirty="0"/>
              <a:t>Yaw</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map&#10;&#10;Description automatically generated">
            <a:extLst>
              <a:ext uri="{FF2B5EF4-FFF2-40B4-BE49-F238E27FC236}">
                <a16:creationId xmlns:a16="http://schemas.microsoft.com/office/drawing/2014/main" id="{415D442B-F589-634C-9434-4FA754EAD2B0}"/>
              </a:ext>
            </a:extLst>
          </p:cNvPr>
          <p:cNvPicPr>
            <a:picLocks noChangeAspect="1"/>
          </p:cNvPicPr>
          <p:nvPr/>
        </p:nvPicPr>
        <p:blipFill>
          <a:blip r:embed="rId2"/>
          <a:stretch>
            <a:fillRect/>
          </a:stretch>
        </p:blipFill>
        <p:spPr>
          <a:xfrm>
            <a:off x="6286599" y="625684"/>
            <a:ext cx="4664349" cy="5455380"/>
          </a:xfrm>
          <a:prstGeom prst="rect">
            <a:avLst/>
          </a:prstGeom>
        </p:spPr>
      </p:pic>
      <p:sp>
        <p:nvSpPr>
          <p:cNvPr id="4" name="TextBox 3">
            <a:extLst>
              <a:ext uri="{FF2B5EF4-FFF2-40B4-BE49-F238E27FC236}">
                <a16:creationId xmlns:a16="http://schemas.microsoft.com/office/drawing/2014/main" id="{0787AB9F-CC86-7C47-A2C0-6C265E2FADE8}"/>
              </a:ext>
            </a:extLst>
          </p:cNvPr>
          <p:cNvSpPr txBox="1"/>
          <p:nvPr/>
        </p:nvSpPr>
        <p:spPr>
          <a:xfrm>
            <a:off x="8293337" y="6566312"/>
            <a:ext cx="3833656" cy="246221"/>
          </a:xfrm>
          <a:prstGeom prst="rect">
            <a:avLst/>
          </a:prstGeom>
          <a:noFill/>
        </p:spPr>
        <p:txBody>
          <a:bodyPr wrap="square" rtlCol="0">
            <a:spAutoFit/>
          </a:bodyPr>
          <a:lstStyle/>
          <a:p>
            <a:pPr>
              <a:spcAft>
                <a:spcPts val="600"/>
              </a:spcAft>
            </a:pPr>
            <a:r>
              <a:rPr lang="en-US" sz="1000" dirty="0"/>
              <a:t>https://</a:t>
            </a:r>
            <a:r>
              <a:rPr lang="en-US" sz="1000" dirty="0" err="1"/>
              <a:t>howthingsfly.si.edu</a:t>
            </a:r>
            <a:r>
              <a:rPr lang="en-US" sz="1000" dirty="0"/>
              <a:t>/flight-dynamics/roll-pitch-and-yaw</a:t>
            </a:r>
            <a:endParaRPr lang="en-US" sz="1000"/>
          </a:p>
        </p:txBody>
      </p:sp>
    </p:spTree>
    <p:extLst>
      <p:ext uri="{BB962C8B-B14F-4D97-AF65-F5344CB8AC3E}">
        <p14:creationId xmlns:p14="http://schemas.microsoft.com/office/powerpoint/2010/main" val="1543049747"/>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717</Words>
  <Application>Microsoft Macintosh PowerPoint</Application>
  <PresentationFormat>Widescreen</PresentationFormat>
  <Paragraphs>100</Paragraphs>
  <Slides>19</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Avenir Next LT Pro</vt:lpstr>
      <vt:lpstr>Calibri</vt:lpstr>
      <vt:lpstr>AccentBoxVTI</vt:lpstr>
      <vt:lpstr>Hyperextension of the fetlock joint as a mechanism of catastrophic fracture of the proximal sesamoid bones in Thoroughbred racehorses</vt:lpstr>
      <vt:lpstr>Introduction </vt:lpstr>
      <vt:lpstr>Background</vt:lpstr>
      <vt:lpstr>Background</vt:lpstr>
      <vt:lpstr>Hypothesis</vt:lpstr>
      <vt:lpstr>Materials and Methods</vt:lpstr>
      <vt:lpstr>Materials and Methods (Contd)</vt:lpstr>
      <vt:lpstr>Materials and Methods (contd)</vt:lpstr>
      <vt:lpstr>3D Motion Tracking</vt:lpstr>
      <vt:lpstr>Roll</vt:lpstr>
      <vt:lpstr>Preliminary Results </vt:lpstr>
      <vt:lpstr>Yaw</vt:lpstr>
      <vt:lpstr>Preliminary Results</vt:lpstr>
      <vt:lpstr>Significance</vt:lpstr>
      <vt:lpstr>Significance</vt:lpstr>
      <vt:lpstr>Acknowledgments</vt:lpstr>
      <vt:lpstr>Questions?</vt:lpstr>
      <vt:lpstr>References</vt:lpstr>
      <vt:lpstr>Preliminary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Hyperextension of the fetlock joint as a mechanism of catastrophic fracture of the proximal sesamoid bones in Thoroughbred racehorses</dc:title>
  <dc:creator>Kassidy Rae Shelly</dc:creator>
  <cp:lastModifiedBy>Kassidy Rae Shelly</cp:lastModifiedBy>
  <cp:revision>3</cp:revision>
  <dcterms:created xsi:type="dcterms:W3CDTF">2020-07-28T16:08:07Z</dcterms:created>
  <dcterms:modified xsi:type="dcterms:W3CDTF">2020-09-02T00:16:33Z</dcterms:modified>
</cp:coreProperties>
</file>