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67" r:id="rId14"/>
    <p:sldId id="268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ggkXrTthhv2yscWtpLk9FOAjFB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/>
    <p:restoredTop sz="93680"/>
  </p:normalViewPr>
  <p:slideViewPr>
    <p:cSldViewPr snapToGrid="0">
      <p:cViewPr>
        <p:scale>
          <a:sx n="101" d="100"/>
          <a:sy n="101" d="100"/>
        </p:scale>
        <p:origin x="9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zzyashley/Dropbox/STAR%202022/SO%20genotypes_7.21.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zzyashley/Dropbox/STAR%202022/SO%20genotypes_7.21.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zzyashley/Dropbox/STAR%202022/SO%20genotypes_7.21.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700" b="0" dirty="0"/>
              <a:t>2004 Epizootic (n=12)</a:t>
            </a:r>
          </a:p>
        </c:rich>
      </c:tx>
      <c:layout>
        <c:manualLayout>
          <c:xMode val="edge"/>
          <c:yMode val="edge"/>
          <c:x val="0.23350087799316388"/>
          <c:y val="6.243022684784868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745721490084229"/>
          <c:y val="0.14378448581911579"/>
          <c:w val="0.67529679979819723"/>
          <c:h val="0.77578356516992963"/>
        </c:manualLayout>
      </c:layout>
      <c:pieChart>
        <c:varyColors val="1"/>
        <c:ser>
          <c:idx val="0"/>
          <c:order val="0"/>
          <c:tx>
            <c:strRef>
              <c:f>Sheet2!$B$1</c:f>
              <c:strCache>
                <c:ptCount val="1"/>
                <c:pt idx="0">
                  <c:v>2004 Outbreak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53-DC48-9311-4AECED3ADA81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53-DC48-9311-4AECED3ADA8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53-DC48-9311-4AECED3ADA8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353-DC48-9311-4AECED3ADA8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353-DC48-9311-4AECED3ADA8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353-DC48-9311-4AECED3ADA81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353-DC48-9311-4AECED3ADA81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353-DC48-9311-4AECED3ADA81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353-DC48-9311-4AECED3ADA81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353-DC48-9311-4AECED3ADA81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353-DC48-9311-4AECED3ADA81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353-DC48-9311-4AECED3ADA81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353-DC48-9311-4AECED3ADA81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353-DC48-9311-4AECED3ADA81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0353-DC48-9311-4AECED3ADA81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0353-DC48-9311-4AECED3ADA81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0353-DC48-9311-4AECED3ADA81}"/>
              </c:ext>
            </c:extLst>
          </c:dPt>
          <c:dPt>
            <c:idx val="17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0353-DC48-9311-4AECED3ADA81}"/>
              </c:ext>
            </c:extLst>
          </c:dPt>
          <c:dPt>
            <c:idx val="18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0353-DC48-9311-4AECED3ADA81}"/>
              </c:ext>
            </c:extLst>
          </c:dPt>
          <c:dLbls>
            <c:dLbl>
              <c:idx val="1"/>
              <c:layout>
                <c:manualLayout>
                  <c:x val="1.1493121549461437E-2"/>
                  <c:y val="-0.41621005842011682"/>
                </c:manualLayout>
              </c:layout>
              <c:tx>
                <c:rich>
                  <a:bodyPr/>
                  <a:lstStyle/>
                  <a:p>
                    <a:fld id="{BD3CF50B-E870-6943-A823-1EE557ABA136}" type="CATEGORYNAME">
                      <a:rPr lang="en-US" smtClean="0"/>
                      <a:pPr/>
                      <a:t>[CATEGORY NAME]</a:t>
                    </a:fld>
                    <a:r>
                      <a:rPr lang="en-US" dirty="0"/>
                      <a:t> 100%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353-DC48-9311-4AECED3ADA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Sheet2!$A$2:$A$20</c:f>
              <c:strCache>
                <c:ptCount val="19"/>
                <c:pt idx="0">
                  <c:v>Ia</c:v>
                </c:pt>
                <c:pt idx="1">
                  <c:v>Ib</c:v>
                </c:pt>
                <c:pt idx="2">
                  <c:v>Ie</c:v>
                </c:pt>
                <c:pt idx="3">
                  <c:v>If</c:v>
                </c:pt>
                <c:pt idx="4">
                  <c:v>Ihh</c:v>
                </c:pt>
                <c:pt idx="5">
                  <c:v>II/IIIg</c:v>
                </c:pt>
                <c:pt idx="6">
                  <c:v>II/IIIh</c:v>
                </c:pt>
                <c:pt idx="7">
                  <c:v>IIa</c:v>
                </c:pt>
                <c:pt idx="8">
                  <c:v>IIg</c:v>
                </c:pt>
                <c:pt idx="9">
                  <c:v>IIi</c:v>
                </c:pt>
                <c:pt idx="10">
                  <c:v>IIIk</c:v>
                </c:pt>
                <c:pt idx="11">
                  <c:v>IIIm</c:v>
                </c:pt>
                <c:pt idx="12">
                  <c:v>IIIn</c:v>
                </c:pt>
                <c:pt idx="13">
                  <c:v>Iu</c:v>
                </c:pt>
                <c:pt idx="14">
                  <c:v>IVl</c:v>
                </c:pt>
                <c:pt idx="15">
                  <c:v>Ix</c:v>
                </c:pt>
                <c:pt idx="16">
                  <c:v>IXw</c:v>
                </c:pt>
                <c:pt idx="17">
                  <c:v>Iy</c:v>
                </c:pt>
                <c:pt idx="18">
                  <c:v>Iz</c:v>
                </c:pt>
              </c:strCache>
            </c:strRef>
          </c:cat>
          <c:val>
            <c:numRef>
              <c:f>Sheet2!$B$2:$B$20</c:f>
              <c:numCache>
                <c:formatCode>General</c:formatCode>
                <c:ptCount val="19"/>
                <c:pt idx="0">
                  <c:v>0</c:v>
                </c:pt>
                <c:pt idx="1">
                  <c:v>12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0353-DC48-9311-4AECED3ADA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accent3">
              <a:lumMod val="50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700" b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Epizootic (n=12)</a:t>
            </a:r>
          </a:p>
        </c:rich>
      </c:tx>
      <c:layout>
        <c:manualLayout>
          <c:xMode val="edge"/>
          <c:yMode val="edge"/>
          <c:x val="0.253732371593098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04987299118763"/>
          <c:y val="0.14168255758821566"/>
          <c:w val="0.69838215419143845"/>
          <c:h val="0.77301868650807692"/>
        </c:manualLayout>
      </c:layout>
      <c:pieChart>
        <c:varyColors val="1"/>
        <c:ser>
          <c:idx val="0"/>
          <c:order val="0"/>
          <c:tx>
            <c:strRef>
              <c:f>Sheet2!$C$1</c:f>
              <c:strCache>
                <c:ptCount val="1"/>
                <c:pt idx="0">
                  <c:v>2021 Outbreak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92-9A4B-AA8C-0BB009BB12FE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92-9A4B-AA8C-0BB009BB12F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92-9A4B-AA8C-0BB009BB12F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D92-9A4B-AA8C-0BB009BB12FE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D92-9A4B-AA8C-0BB009BB12F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D92-9A4B-AA8C-0BB009BB12F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D92-9A4B-AA8C-0BB009BB12F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D92-9A4B-AA8C-0BB009BB12F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D92-9A4B-AA8C-0BB009BB12F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D92-9A4B-AA8C-0BB009BB12FE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D92-9A4B-AA8C-0BB009BB12FE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D92-9A4B-AA8C-0BB009BB12FE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D92-9A4B-AA8C-0BB009BB12FE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D92-9A4B-AA8C-0BB009BB12FE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FD92-9A4B-AA8C-0BB009BB12FE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FD92-9A4B-AA8C-0BB009BB12FE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FD92-9A4B-AA8C-0BB009BB12FE}"/>
              </c:ext>
            </c:extLst>
          </c:dPt>
          <c:dPt>
            <c:idx val="17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FD92-9A4B-AA8C-0BB009BB12FE}"/>
              </c:ext>
            </c:extLst>
          </c:dPt>
          <c:dPt>
            <c:idx val="18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FD92-9A4B-AA8C-0BB009BB12F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92-9A4B-AA8C-0BB009BB12F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800" b="1" i="0" u="none" strike="noStrike" kern="1200" baseline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2FA53FB-6105-0D4D-B6BD-2D1928EFEA06}" type="CATEGORYNAME">
                      <a:rPr lang="en-US" sz="180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 algn="ctr">
                        <a:defRPr sz="1800" b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800" baseline="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
</a:t>
                    </a:r>
                    <a:fld id="{B84D4061-7E41-3A48-9FDB-D35D4E7A5E26}" type="PERCENTAGE">
                      <a:rPr lang="en-US" sz="1800" baseline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 algn="ctr">
                        <a:defRPr sz="1800" b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800" baseline="0" dirty="0">
                      <a:solidFill>
                        <a:schemeClr val="accent3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800" b="1" i="0" u="none" strike="noStrike" kern="1200" baseline="0">
                      <a:solidFill>
                        <a:schemeClr val="accent3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35474566197147"/>
                      <c:h val="0.199063874414752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D92-9A4B-AA8C-0BB009BB12F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92-9A4B-AA8C-0BB009BB12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92-9A4B-AA8C-0BB009BB12FE}"/>
                </c:ext>
              </c:extLst>
            </c:dLbl>
            <c:dLbl>
              <c:idx val="4"/>
              <c:layout>
                <c:manualLayout>
                  <c:x val="0.1417346705833594"/>
                  <c:y val="0.200933308703676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268181C-592A-F04B-8E5F-DF26B58F4E61}" type="CATEGORYNAME">
                      <a:rPr lang="en-US" sz="180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>
                        <a:defRPr sz="1800" b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800" baseline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
</a:t>
                    </a:r>
                    <a:fld id="{4D2D0526-81DE-964D-BE5B-F4C4BEDD67F7}" type="PERCENTAGE">
                      <a:rPr lang="en-US" sz="1800" baseline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>
                        <a:defRPr sz="1800" b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800" baseline="0">
                      <a:solidFill>
                        <a:schemeClr val="accent3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3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D92-9A4B-AA8C-0BB009BB12F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D92-9A4B-AA8C-0BB009BB12F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D92-9A4B-AA8C-0BB009BB12F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D92-9A4B-AA8C-0BB009BB12F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D92-9A4B-AA8C-0BB009BB12F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D92-9A4B-AA8C-0BB009BB12F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D92-9A4B-AA8C-0BB009BB12F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D92-9A4B-AA8C-0BB009BB12F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D92-9A4B-AA8C-0BB009BB12F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D92-9A4B-AA8C-0BB009BB12F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D92-9A4B-AA8C-0BB009BB12F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D92-9A4B-AA8C-0BB009BB12F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7802248411867796"/>
                      <c:h val="4.46972689365989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FD92-9A4B-AA8C-0BB009BB12FE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D92-9A4B-AA8C-0BB009BB12F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D92-9A4B-AA8C-0BB009BB1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Sheet2!$A$2:$A$20</c:f>
              <c:strCache>
                <c:ptCount val="19"/>
                <c:pt idx="0">
                  <c:v>Ia</c:v>
                </c:pt>
                <c:pt idx="1">
                  <c:v>Ib</c:v>
                </c:pt>
                <c:pt idx="2">
                  <c:v>Ie</c:v>
                </c:pt>
                <c:pt idx="3">
                  <c:v>If</c:v>
                </c:pt>
                <c:pt idx="4">
                  <c:v>Ihh</c:v>
                </c:pt>
                <c:pt idx="5">
                  <c:v>II/IIIg</c:v>
                </c:pt>
                <c:pt idx="6">
                  <c:v>II/IIIh</c:v>
                </c:pt>
                <c:pt idx="7">
                  <c:v>IIa</c:v>
                </c:pt>
                <c:pt idx="8">
                  <c:v>IIg</c:v>
                </c:pt>
                <c:pt idx="9">
                  <c:v>IIi</c:v>
                </c:pt>
                <c:pt idx="10">
                  <c:v>IIIk</c:v>
                </c:pt>
                <c:pt idx="11">
                  <c:v>IIIm</c:v>
                </c:pt>
                <c:pt idx="12">
                  <c:v>IIIn</c:v>
                </c:pt>
                <c:pt idx="13">
                  <c:v>Iu</c:v>
                </c:pt>
                <c:pt idx="14">
                  <c:v>IVl</c:v>
                </c:pt>
                <c:pt idx="15">
                  <c:v>Ix</c:v>
                </c:pt>
                <c:pt idx="16">
                  <c:v>IXw</c:v>
                </c:pt>
                <c:pt idx="17">
                  <c:v>Iy</c:v>
                </c:pt>
                <c:pt idx="18">
                  <c:v>Iz</c:v>
                </c:pt>
              </c:strCache>
            </c:strRef>
          </c:cat>
          <c:val>
            <c:numRef>
              <c:f>Sheet2!$C$2:$C$20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FD92-9A4B-AA8C-0BB009BB12F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700" b="0" dirty="0"/>
              <a:t>Sporadic Deaths 1999-2008</a:t>
            </a:r>
            <a:r>
              <a:rPr lang="en-US" sz="1700" b="0" baseline="0" dirty="0"/>
              <a:t> </a:t>
            </a:r>
            <a:r>
              <a:rPr lang="en-US" sz="1700" b="0" dirty="0"/>
              <a:t>(n=45)</a:t>
            </a:r>
          </a:p>
        </c:rich>
      </c:tx>
      <c:layout>
        <c:manualLayout>
          <c:xMode val="edge"/>
          <c:yMode val="edge"/>
          <c:x val="0.10685366830204482"/>
          <c:y val="3.124357292643540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145844803186551"/>
          <c:y val="0.17620037048889209"/>
          <c:w val="0.61174344668960401"/>
          <c:h val="0.73987831155850525"/>
        </c:manualLayout>
      </c:layout>
      <c:pieChart>
        <c:varyColors val="1"/>
        <c:ser>
          <c:idx val="0"/>
          <c:order val="0"/>
          <c:tx>
            <c:strRef>
              <c:f>Sheet2!$D$1</c:f>
              <c:strCache>
                <c:ptCount val="1"/>
                <c:pt idx="0">
                  <c:v>Sporadic</c:v>
                </c:pt>
              </c:strCache>
            </c:strRef>
          </c:tx>
          <c:spPr>
            <a:ln w="31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95-A146-8CD9-E3DA4983C6F1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95-A146-8CD9-E3DA4983C6F1}"/>
              </c:ext>
            </c:extLst>
          </c:dPt>
          <c:dPt>
            <c:idx val="2"/>
            <c:bubble3D val="0"/>
            <c:spPr>
              <a:solidFill>
                <a:srgbClr val="2E75B6">
                  <a:alpha val="94902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95-A146-8CD9-E3DA4983C6F1}"/>
              </c:ext>
            </c:extLst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95-A146-8CD9-E3DA4983C6F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95-A146-8CD9-E3DA4983C6F1}"/>
              </c:ext>
            </c:extLst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95-A146-8CD9-E3DA4983C6F1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95-A146-8CD9-E3DA4983C6F1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695-A146-8CD9-E3DA4983C6F1}"/>
              </c:ext>
            </c:extLst>
          </c:dPt>
          <c:dPt>
            <c:idx val="8"/>
            <c:bubble3D val="0"/>
            <c:spPr>
              <a:solidFill>
                <a:schemeClr val="accent2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695-A146-8CD9-E3DA4983C6F1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695-A146-8CD9-E3DA4983C6F1}"/>
              </c:ext>
            </c:extLst>
          </c:dPt>
          <c:dPt>
            <c:idx val="10"/>
            <c:bubble3D val="0"/>
            <c:spPr>
              <a:solidFill>
                <a:schemeClr val="accent6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695-A146-8CD9-E3DA4983C6F1}"/>
              </c:ext>
            </c:extLst>
          </c:dPt>
          <c:dPt>
            <c:idx val="11"/>
            <c:bubble3D val="0"/>
            <c:spPr>
              <a:solidFill>
                <a:srgbClr val="00B0F0">
                  <a:alpha val="87059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695-A146-8CD9-E3DA4983C6F1}"/>
              </c:ext>
            </c:extLst>
          </c:dPt>
          <c:dPt>
            <c:idx val="12"/>
            <c:bubble3D val="0"/>
            <c:spPr>
              <a:solidFill>
                <a:srgbClr val="FC6F56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695-A146-8CD9-E3DA4983C6F1}"/>
              </c:ext>
            </c:extLst>
          </c:dPt>
          <c:dPt>
            <c:idx val="13"/>
            <c:bubble3D val="0"/>
            <c:spPr>
              <a:solidFill>
                <a:srgbClr val="C81914">
                  <a:alpha val="81961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3695-A146-8CD9-E3DA4983C6F1}"/>
              </c:ext>
            </c:extLst>
          </c:dPt>
          <c:dPt>
            <c:idx val="14"/>
            <c:bubble3D val="0"/>
            <c:spPr>
              <a:solidFill>
                <a:srgbClr val="781641">
                  <a:alpha val="58039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3695-A146-8CD9-E3DA4983C6F1}"/>
              </c:ext>
            </c:extLst>
          </c:dPt>
          <c:dPt>
            <c:idx val="15"/>
            <c:bubble3D val="0"/>
            <c:spPr>
              <a:solidFill>
                <a:srgbClr val="DF04FC">
                  <a:alpha val="58824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3695-A146-8CD9-E3DA4983C6F1}"/>
              </c:ext>
            </c:extLst>
          </c:dPt>
          <c:dPt>
            <c:idx val="16"/>
            <c:bubble3D val="0"/>
            <c:spPr>
              <a:solidFill>
                <a:srgbClr val="B804FC">
                  <a:alpha val="38039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3695-A146-8CD9-E3DA4983C6F1}"/>
              </c:ext>
            </c:extLst>
          </c:dPt>
          <c:dPt>
            <c:idx val="17"/>
            <c:bubble3D val="0"/>
            <c:spPr>
              <a:solidFill>
                <a:srgbClr val="8F57E8">
                  <a:alpha val="69020"/>
                </a:srgb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3695-A146-8CD9-E3DA4983C6F1}"/>
              </c:ext>
            </c:extLst>
          </c:dPt>
          <c:dPt>
            <c:idx val="18"/>
            <c:bubble3D val="0"/>
            <c:spPr>
              <a:solidFill>
                <a:srgbClr val="8F57E8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3695-A146-8CD9-E3DA4983C6F1}"/>
              </c:ext>
            </c:extLst>
          </c:dPt>
          <c:dLbls>
            <c:dLbl>
              <c:idx val="0"/>
              <c:layout>
                <c:manualLayout>
                  <c:x val="-6.9978299380389075E-2"/>
                  <c:y val="0.163696898344272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95-A146-8CD9-E3DA4983C6F1}"/>
                </c:ext>
              </c:extLst>
            </c:dLbl>
            <c:dLbl>
              <c:idx val="1"/>
              <c:layout>
                <c:manualLayout>
                  <c:x val="-0.12362832890535398"/>
                  <c:y val="9.93874025661651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95-A146-8CD9-E3DA4983C6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C54AC2E-67CA-214F-A207-E0920409A569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2B97F44C-EB34-1A4E-8161-75798902E2A5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695-A146-8CD9-E3DA4983C6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3D0C6E3-6C43-7543-9C92-7601FB9B550B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75A1027E-9309-E04A-9861-6F2AFA0B744D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695-A146-8CD9-E3DA4983C6F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95-A146-8CD9-E3DA4983C6F1}"/>
                </c:ext>
              </c:extLst>
            </c:dLbl>
            <c:dLbl>
              <c:idx val="5"/>
              <c:layout>
                <c:manualLayout>
                  <c:x val="-0.11896310894666137"/>
                  <c:y val="-0.1432347860512381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95-A146-8CD9-E3DA4983C6F1}"/>
                </c:ext>
              </c:extLst>
            </c:dLbl>
            <c:dLbl>
              <c:idx val="8"/>
              <c:layout>
                <c:manualLayout>
                  <c:x val="0.10730005904992979"/>
                  <c:y val="-0.1110800381621846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695-A146-8CD9-E3DA4983C6F1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9F068212-8A41-AC44-8A81-36BFA9334392}" type="CATEGORYNAME">
                      <a:rPr lang="en-US"/>
                      <a:pPr/>
                      <a:t>[CATEGORY NAME]</a:t>
                    </a:fld>
                    <a:r>
                      <a:rPr lang="en-US"/>
                      <a:t> 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3695-A146-8CD9-E3DA4983C6F1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F2CBFDD5-8F95-EF4E-9EDA-68EEA70FC25A}" type="CATEGORYNAME">
                      <a:rPr lang="en-US"/>
                      <a:pPr/>
                      <a:t>[CATEGORY NAME]</a:t>
                    </a:fld>
                    <a:r>
                      <a:rPr lang="en-US"/>
                      <a:t> 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3695-A146-8CD9-E3DA4983C6F1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3C7E1C93-80EE-FA43-B6A2-B31412AF44B5}" type="CATEGORYNAME">
                      <a:rPr lang="en-US"/>
                      <a:pPr/>
                      <a:t>[CATEGORY NAME]</a:t>
                    </a:fld>
                    <a:r>
                      <a:rPr lang="en-US"/>
                      <a:t> 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3695-A146-8CD9-E3DA4983C6F1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16CA1FBD-87BC-5C4A-8BC9-91405BE53699}" type="CATEGORYNAME">
                      <a:rPr lang="en-US"/>
                      <a:pPr/>
                      <a:t>[CATEGORY NAME]</a:t>
                    </a:fld>
                    <a:r>
                      <a:rPr lang="en-US"/>
                      <a:t> 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3695-A146-8CD9-E3DA4983C6F1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9A214386-A2CC-BF4C-8752-565DF5E3DB4C}" type="CATEGORYNAME">
                      <a:rPr lang="en-US"/>
                      <a:pPr/>
                      <a:t>[CATEGORY NAME]</a:t>
                    </a:fld>
                    <a:r>
                      <a:rPr lang="en-US"/>
                      <a:t> 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3695-A146-8CD9-E3DA4983C6F1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05155CB5-6C0D-8C4C-A343-8E55DCCA4DB9}" type="CATEGORYNAME">
                      <a:rPr lang="en-US"/>
                      <a:pPr/>
                      <a:t>[CATEGORY NAME]</a:t>
                    </a:fld>
                    <a:r>
                      <a:rPr lang="en-US"/>
                      <a:t> 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3695-A146-8CD9-E3DA4983C6F1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8B84735B-E8E8-2D48-8066-FE69129D9973}" type="CATEGORYNAME">
                      <a:rPr lang="en-US"/>
                      <a:pPr/>
                      <a:t>[CATEGORY NAME]</a:t>
                    </a:fld>
                    <a:r>
                      <a:rPr lang="en-US"/>
                      <a:t> 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3695-A146-8CD9-E3DA4983C6F1}"/>
                </c:ext>
              </c:extLst>
            </c:dLbl>
            <c:dLbl>
              <c:idx val="16"/>
              <c:layout>
                <c:manualLayout>
                  <c:x val="3.4877438604116254E-2"/>
                  <c:y val="3.1830164161747165E-3"/>
                </c:manualLayout>
              </c:layout>
              <c:tx>
                <c:rich>
                  <a:bodyPr/>
                  <a:lstStyle/>
                  <a:p>
                    <a:fld id="{814932C9-5084-C341-AA53-1FE5E78EEAD1}" type="CATEGORYNAME">
                      <a:rPr lang="en-US"/>
                      <a:pPr/>
                      <a:t>[CATEGORY NAME]</a:t>
                    </a:fld>
                    <a:r>
                      <a:rPr lang="en-US"/>
                      <a:t> </a:t>
                    </a:r>
                    <a:fld id="{61C1F47D-080F-2C41-9896-2B1C49751E7B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67109293208001"/>
                      <c:h val="4.14074168148336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3695-A146-8CD9-E3DA4983C6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Sheet2!$A$2:$A$20</c:f>
              <c:strCache>
                <c:ptCount val="19"/>
                <c:pt idx="0">
                  <c:v>Ia</c:v>
                </c:pt>
                <c:pt idx="1">
                  <c:v>Ib</c:v>
                </c:pt>
                <c:pt idx="2">
                  <c:v>Ie</c:v>
                </c:pt>
                <c:pt idx="3">
                  <c:v>If</c:v>
                </c:pt>
                <c:pt idx="4">
                  <c:v>Ihh</c:v>
                </c:pt>
                <c:pt idx="5">
                  <c:v>II/IIIg</c:v>
                </c:pt>
                <c:pt idx="6">
                  <c:v>II/IIIh</c:v>
                </c:pt>
                <c:pt idx="7">
                  <c:v>IIa</c:v>
                </c:pt>
                <c:pt idx="8">
                  <c:v>IIg</c:v>
                </c:pt>
                <c:pt idx="9">
                  <c:v>IIi</c:v>
                </c:pt>
                <c:pt idx="10">
                  <c:v>IIIk</c:v>
                </c:pt>
                <c:pt idx="11">
                  <c:v>IIIm</c:v>
                </c:pt>
                <c:pt idx="12">
                  <c:v>IIIn</c:v>
                </c:pt>
                <c:pt idx="13">
                  <c:v>Iu</c:v>
                </c:pt>
                <c:pt idx="14">
                  <c:v>IVl</c:v>
                </c:pt>
                <c:pt idx="15">
                  <c:v>Ix</c:v>
                </c:pt>
                <c:pt idx="16">
                  <c:v>IXw</c:v>
                </c:pt>
                <c:pt idx="17">
                  <c:v>Iy</c:v>
                </c:pt>
                <c:pt idx="18">
                  <c:v>Iz</c:v>
                </c:pt>
              </c:strCache>
            </c:strRef>
          </c:cat>
          <c:val>
            <c:numRef>
              <c:f>Sheet2!$D$2:$D$20</c:f>
              <c:numCache>
                <c:formatCode>General</c:formatCode>
                <c:ptCount val="19"/>
                <c:pt idx="0">
                  <c:v>5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10</c:v>
                </c:pt>
                <c:pt idx="6">
                  <c:v>1</c:v>
                </c:pt>
                <c:pt idx="7">
                  <c:v>3</c:v>
                </c:pt>
                <c:pt idx="8">
                  <c:v>6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3</c:v>
                </c:pt>
                <c:pt idx="1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3695-A146-8CD9-E3DA4983C6F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 cap="flat" cmpd="sng" algn="ctr">
      <a:noFill/>
      <a:round/>
    </a:ln>
    <a:effectLst/>
  </c:spPr>
  <c:txPr>
    <a:bodyPr/>
    <a:lstStyle/>
    <a:p>
      <a:pPr>
        <a:defRPr>
          <a:solidFill>
            <a:schemeClr val="accent3">
              <a:lumMod val="50000"/>
            </a:schemeClr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7/S003118202100205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39/cjz-2017-007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de7d519f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3de7d519fd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Ihh</a:t>
            </a:r>
            <a:r>
              <a:rPr lang="en-US" dirty="0"/>
              <a:t> is very closely related genotype</a:t>
            </a:r>
            <a:endParaRPr dirty="0"/>
          </a:p>
        </p:txBody>
      </p:sp>
      <p:sp>
        <p:nvSpPr>
          <p:cNvPr id="212" name="Google Shape;212;g13de7d519fd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What is the risk of death in an epizootic for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Sn-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Ib infected sea otters compared to those infected with other genotypes?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18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015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 -&gt; Rationale &amp; Hypotheses-&gt; Methods -&gt; Findings -&gt; Limitations &amp; Future Directions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 -&gt; Rationale &amp; Hypotheses-&gt; Methods -&gt; Findings -&gt; Limitations &amp; Future Directions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 primary and contributing COD were combined, the most prevalent COD was infectious disease (affecting 63% of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otters), especially fatal infections by acanthocephalans (Profilicollis spp.) and protozoa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(e.g., Sarcocystis neurona and Toxoplasma gondii).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 -&gt; Rationale &amp; Hypotheses-&gt; Methods -&gt; Findings -&gt; Limitations &amp; Future Directions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https://doi.org/10.1017/S0031182021002055</a:t>
            </a:r>
            <a:endParaRPr sz="1200" b="0" i="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</a:t>
            </a:r>
            <a:r>
              <a:rPr lang="en-US" sz="1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also from Dubey et al. showing schizonts within neurons + IHC for S. neurona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EPM</a:t>
            </a:r>
            <a:endParaRPr u="none" dirty="0"/>
          </a:p>
        </p:txBody>
      </p:sp>
      <p:sp>
        <p:nvSpPr>
          <p:cNvPr id="115" name="Google Shape;115;p5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 -&gt; Rationale &amp; Hypotheses-&gt; Methods -&gt; Findings -&gt; Limitations &amp; Future Directions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Walsh and Tucker 2017 </a:t>
            </a:r>
            <a:r>
              <a:rPr lang="en-US" sz="1200" b="0" i="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http://dx.doi.org/10.1139/cjz-2017-0071</a:t>
            </a:r>
            <a:endParaRPr lang="en-US" sz="1200" b="0" i="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sng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Rainy season, not spring</a:t>
            </a:r>
            <a:endParaRPr dirty="0"/>
          </a:p>
        </p:txBody>
      </p:sp>
      <p:sp>
        <p:nvSpPr>
          <p:cNvPr id="127" name="Google Shape;127;p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 -&gt; Rationale &amp; Hypotheses-&gt; Methods -&gt; Findings -&gt; Limitations &amp; Future Directions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Estero Bay – ask audience if anyone can guess where in California this photo was taken?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Inset map or mention where in CA estero bay is</a:t>
            </a:r>
            <a:endParaRPr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 -&gt; Rationale &amp; Hypotheses-&gt; Methods -&gt; Findings -&gt; Limitations &amp; Future Directions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ebfdbbb3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13ebfdbbb37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Estero Bay – ask audience if anyone can guess where in California this photo was taken?</a:t>
            </a:r>
            <a:endParaRPr/>
          </a:p>
        </p:txBody>
      </p:sp>
      <p:sp>
        <p:nvSpPr>
          <p:cNvPr id="158" name="Google Shape;158;g13ebfdbbb37_0_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 -&gt; Rationale &amp; Hypotheses-&gt; Methods -&gt; Findings -&gt; Limitations &amp; Future Directions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host: age, sex, nutritional condition, diet, home range, comorbidities, immune status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Environment: rainfall, river flow, surface runoff, watershed structure, temperature, season, environmental quality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S. neurona: virulence, persistence in the environment, infectivity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"/>
              <a:buNone/>
            </a:pPr>
            <a:r>
              <a:rPr lang="en-US" sz="12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Say MLST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"/>
              <a:buNone/>
            </a:pPr>
            <a:endParaRPr lang="en-US" sz="1000" dirty="0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"/>
              <a:buNone/>
            </a:pPr>
            <a:r>
              <a:rPr lang="en-US" sz="10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genotype=unique combo of surface antigens + MS markers</a:t>
            </a:r>
            <a:endParaRPr sz="1000" dirty="0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"/>
              <a:buNone/>
            </a:pPr>
            <a:endParaRPr sz="1000" u="sng" dirty="0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"/>
              <a:buNone/>
            </a:pPr>
            <a:r>
              <a:rPr lang="en-US" sz="1000" u="sng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Aims: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412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1000"/>
              <a:buFont typeface="Calibri"/>
              <a:buAutoNum type="arabicPeriod"/>
            </a:pPr>
            <a:r>
              <a:rPr lang="en-US" sz="10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Extract and amplify </a:t>
            </a:r>
            <a:r>
              <a:rPr lang="en-US" sz="1000" i="1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S. neurona </a:t>
            </a:r>
            <a:r>
              <a:rPr lang="en-US" sz="10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DNA from brain tissue of seropositive otters that died in the 2021 epizootic (n=12)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412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1000"/>
              <a:buFont typeface="Calibri"/>
              <a:buAutoNum type="arabicPeriod"/>
            </a:pPr>
            <a:r>
              <a:rPr lang="en-US" sz="10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Use multi-locus sequence typing to genotype known </a:t>
            </a:r>
            <a:r>
              <a:rPr lang="en-US" sz="1000" i="1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S. neurona </a:t>
            </a:r>
            <a:r>
              <a:rPr lang="en-US" sz="10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surface antigens and microsatellites (O’Byrne et al., 2021; </a:t>
            </a:r>
            <a:r>
              <a:rPr lang="en-US" sz="1000" dirty="0" err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Rejmanek</a:t>
            </a:r>
            <a:r>
              <a:rPr lang="en-US" sz="10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 et al., 2010)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412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1000"/>
              <a:buFont typeface="Calibri"/>
              <a:buAutoNum type="arabicPeriod"/>
            </a:pPr>
            <a:r>
              <a:rPr lang="en-US" sz="10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Combine results with published genotyping data from the 2004 epizootic (n=24 epizootic cases in total)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412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1000"/>
              <a:buFont typeface="Calibri"/>
              <a:buAutoNum type="arabicPeriod"/>
            </a:pPr>
            <a:r>
              <a:rPr lang="en-US" sz="10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Compare </a:t>
            </a:r>
            <a:r>
              <a:rPr lang="en-US" sz="1000" i="1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S. neurona </a:t>
            </a:r>
            <a:r>
              <a:rPr lang="en-US" sz="1000" dirty="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genotypes implicated in epizootics to those of sporadic deaths in sea otters and other susceptible species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4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>
            <a:alpha val="80000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A picture containing rock, outdoor, sky, water&#10;&#10;Description automatically generated"/>
          <p:cNvPicPr preferRelativeResize="0"/>
          <p:nvPr/>
        </p:nvPicPr>
        <p:blipFill rotWithShape="1">
          <a:blip r:embed="rId3">
            <a:alphaModFix amt="35000"/>
          </a:blip>
          <a:srcRect l="447" t="17227" r="448" b="13092"/>
          <a:stretch/>
        </p:blipFill>
        <p:spPr>
          <a:xfrm>
            <a:off x="19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1474727" y="1710381"/>
            <a:ext cx="9232031" cy="28637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969237" y="1922635"/>
            <a:ext cx="8243010" cy="18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Evaluating </a:t>
            </a:r>
            <a:r>
              <a:rPr lang="en-US" sz="3600" i="1"/>
              <a:t>Sarcocystis neurona </a:t>
            </a:r>
            <a:r>
              <a:rPr lang="en-US" sz="3600"/>
              <a:t>genotypes as drivers of mass mortality events in southern sea otters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1817158" y="3593893"/>
            <a:ext cx="85471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Lizzy Ashley, Devinn Sinnott, Melissa Miller, and Karen Shapiro</a:t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de7d519fd_0_24"/>
          <p:cNvSpPr txBox="1"/>
          <p:nvPr/>
        </p:nvSpPr>
        <p:spPr>
          <a:xfrm>
            <a:off x="1496299" y="5686376"/>
            <a:ext cx="5143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Deaths associated with mass mortality events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(n=24)</a:t>
            </a:r>
            <a:endParaRPr sz="1800" dirty="0">
              <a:solidFill>
                <a:schemeClr val="bg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15" name="Google Shape;215;g13de7d519fd_0_24"/>
          <p:cNvCxnSpPr/>
          <p:nvPr/>
        </p:nvCxnSpPr>
        <p:spPr>
          <a:xfrm rot="10800000" flipH="1">
            <a:off x="534200" y="5654275"/>
            <a:ext cx="7067700" cy="3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" name="Google Shape;216;g13de7d519fd_0_24"/>
          <p:cNvSpPr txBox="1">
            <a:spLocks noGrp="1"/>
          </p:cNvSpPr>
          <p:nvPr>
            <p:ph type="title"/>
          </p:nvPr>
        </p:nvSpPr>
        <p:spPr>
          <a:xfrm>
            <a:off x="838200" y="196325"/>
            <a:ext cx="10515600" cy="151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323F4F"/>
                </a:solidFill>
              </a:rPr>
              <a:t>Results: 19 unique </a:t>
            </a:r>
            <a:r>
              <a:rPr lang="en-US" sz="3200" i="1" dirty="0">
                <a:solidFill>
                  <a:srgbClr val="323F4F"/>
                </a:solidFill>
              </a:rPr>
              <a:t>S. neurona</a:t>
            </a:r>
            <a:r>
              <a:rPr lang="en-US" sz="3200" dirty="0">
                <a:solidFill>
                  <a:srgbClr val="323F4F"/>
                </a:solidFill>
              </a:rPr>
              <a:t> genotypes</a:t>
            </a:r>
            <a:endParaRPr sz="3100" dirty="0">
              <a:solidFill>
                <a:srgbClr val="323F4F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3A56283-9692-A54E-9F6F-ACB8810E6D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3555749"/>
              </p:ext>
            </p:extLst>
          </p:nvPr>
        </p:nvGraphicFramePr>
        <p:xfrm>
          <a:off x="92766" y="1553632"/>
          <a:ext cx="4238074" cy="406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97BD894-8B73-2445-8993-524AD09B9C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009923"/>
              </p:ext>
            </p:extLst>
          </p:nvPr>
        </p:nvGraphicFramePr>
        <p:xfrm>
          <a:off x="3755797" y="1557338"/>
          <a:ext cx="4122111" cy="406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7E3E982-7287-B54A-AB0D-71BFF466B7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454823"/>
              </p:ext>
            </p:extLst>
          </p:nvPr>
        </p:nvGraphicFramePr>
        <p:xfrm>
          <a:off x="7735921" y="1557339"/>
          <a:ext cx="4363313" cy="406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8EDA-2926-FF09-F0A4-17A73E90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3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Preliminary results: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Quantifying risks to sea otters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FAC6F8-9CC7-03E5-D2CD-ADD6A32B9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4460" y="1732892"/>
            <a:ext cx="9959340" cy="4759983"/>
          </a:xfrm>
        </p:spPr>
        <p:txBody>
          <a:bodyPr>
            <a:normAutofit fontScale="97500" lnSpcReduction="10000"/>
          </a:bodyPr>
          <a:lstStyle/>
          <a:p>
            <a:pPr marL="114300" indent="0">
              <a:buNone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500" dirty="0">
              <a:solidFill>
                <a:schemeClr val="bg2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sz="25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Odds of epizootic-associated death for </a:t>
            </a:r>
            <a:r>
              <a:rPr lang="en-US" sz="2500" b="1" dirty="0">
                <a:solidFill>
                  <a:schemeClr val="bg2">
                    <a:lumMod val="50000"/>
                  </a:schemeClr>
                </a:solidFill>
              </a:rPr>
              <a:t>Ib-infected otters 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is </a:t>
            </a:r>
            <a:r>
              <a:rPr lang="en-US" sz="2500" b="1" dirty="0">
                <a:solidFill>
                  <a:schemeClr val="bg2">
                    <a:lumMod val="50000"/>
                  </a:schemeClr>
                </a:solidFill>
              </a:rPr>
              <a:t>77x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 that of otters infected with other genotypes (Fisher’s exact test, p &lt; 0.001,                   95% CI = 13.5 - 870)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Otters infected with the </a:t>
            </a:r>
            <a:r>
              <a:rPr lang="en-US" sz="2500" b="1" dirty="0">
                <a:solidFill>
                  <a:schemeClr val="bg2">
                    <a:lumMod val="50000"/>
                  </a:schemeClr>
                </a:solidFill>
              </a:rPr>
              <a:t>Ib genotype 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of </a:t>
            </a:r>
            <a:r>
              <a:rPr lang="en-US" sz="2500" i="1" dirty="0">
                <a:solidFill>
                  <a:schemeClr val="bg2">
                    <a:lumMod val="50000"/>
                  </a:schemeClr>
                </a:solidFill>
              </a:rPr>
              <a:t>S. neurona 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were </a:t>
            </a:r>
            <a:r>
              <a:rPr lang="en-US" sz="2500" b="1" dirty="0">
                <a:solidFill>
                  <a:schemeClr val="bg2">
                    <a:lumMod val="50000"/>
                  </a:schemeClr>
                </a:solidFill>
              </a:rPr>
              <a:t>88x 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as likely to have died in an epizootic event (logistic regression, p &lt; 0.001,                    95% CI = 15.7 - 491)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8C7DD8-EB56-D80A-30A5-0EA731A98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803277"/>
              </p:ext>
            </p:extLst>
          </p:nvPr>
        </p:nvGraphicFramePr>
        <p:xfrm>
          <a:off x="2908495" y="1969869"/>
          <a:ext cx="6600092" cy="173794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650023">
                  <a:extLst>
                    <a:ext uri="{9D8B030D-6E8A-4147-A177-3AD203B41FA5}">
                      <a16:colId xmlns:a16="http://schemas.microsoft.com/office/drawing/2014/main" val="1867328539"/>
                    </a:ext>
                  </a:extLst>
                </a:gridCol>
                <a:gridCol w="1650023">
                  <a:extLst>
                    <a:ext uri="{9D8B030D-6E8A-4147-A177-3AD203B41FA5}">
                      <a16:colId xmlns:a16="http://schemas.microsoft.com/office/drawing/2014/main" val="2804275244"/>
                    </a:ext>
                  </a:extLst>
                </a:gridCol>
                <a:gridCol w="1650023">
                  <a:extLst>
                    <a:ext uri="{9D8B030D-6E8A-4147-A177-3AD203B41FA5}">
                      <a16:colId xmlns:a16="http://schemas.microsoft.com/office/drawing/2014/main" val="2055639096"/>
                    </a:ext>
                  </a:extLst>
                </a:gridCol>
                <a:gridCol w="1650023">
                  <a:extLst>
                    <a:ext uri="{9D8B030D-6E8A-4147-A177-3AD203B41FA5}">
                      <a16:colId xmlns:a16="http://schemas.microsoft.com/office/drawing/2014/main" val="461982005"/>
                    </a:ext>
                  </a:extLst>
                </a:gridCol>
              </a:tblGrid>
              <a:tr h="34758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Infection Type</a:t>
                      </a:r>
                      <a:endParaRPr lang="en-US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180631"/>
                  </a:ext>
                </a:extLst>
              </a:tr>
              <a:tr h="347589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Epizootic</a:t>
                      </a:r>
                      <a:endParaRPr lang="en-US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Sporadic</a:t>
                      </a:r>
                      <a:endParaRPr lang="en-US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Total</a:t>
                      </a:r>
                      <a:endParaRPr lang="en-US" sz="18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6171443"/>
                  </a:ext>
                </a:extLst>
              </a:tr>
              <a:tr h="347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Genotype </a:t>
                      </a:r>
                      <a:r>
                        <a:rPr lang="en-US" sz="1800" b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Ib</a:t>
                      </a:r>
                      <a:endParaRPr lang="en-US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22</a:t>
                      </a:r>
                      <a:endParaRPr lang="en-US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3197590"/>
                  </a:ext>
                </a:extLst>
              </a:tr>
              <a:tr h="347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Other</a:t>
                      </a:r>
                      <a:endParaRPr lang="en-US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42</a:t>
                      </a:r>
                      <a:endParaRPr lang="en-US" sz="18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8247374"/>
                  </a:ext>
                </a:extLst>
              </a:tr>
              <a:tr h="347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Total</a:t>
                      </a:r>
                      <a:endParaRPr lang="en-US" sz="18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45</a:t>
                      </a:r>
                      <a:endParaRPr lang="en-US" sz="18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69</a:t>
                      </a:r>
                      <a:endParaRPr lang="en-US" sz="1800" b="0" i="0" u="none" strike="noStrike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3284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115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9F007-DDEA-A94C-7454-C5CFFC87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Moving forward…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1E575-F346-FB71-0921-2CC16B4A3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8060"/>
            <a:ext cx="6068438" cy="499481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Explore relatedness among genotypes with additional loci and genotypic data from other susceptible host species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Identify mechanisms driving the association between epizootics and the Ib genotype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Initial step of larger effort to investigate role of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S. neurona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genotype in disease severity and develop diagnostic and prognostic tools for otters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Incorporate demographic and environmental variables of interest into multivariate models</a:t>
            </a:r>
          </a:p>
        </p:txBody>
      </p:sp>
      <p:pic>
        <p:nvPicPr>
          <p:cNvPr id="4" name="Picture 4" descr="Sea otters (Enhydra lutris) float wrapped in kelp, Glacier Bay National  Park and Preserve, Alaska, USA | Windows 10 Spotlight Images">
            <a:extLst>
              <a:ext uri="{FF2B5EF4-FFF2-40B4-BE49-F238E27FC236}">
                <a16:creationId xmlns:a16="http://schemas.microsoft.com/office/drawing/2014/main" id="{DA5E0790-BC7C-989E-1549-90077667C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2" r="8948"/>
          <a:stretch/>
        </p:blipFill>
        <p:spPr bwMode="auto">
          <a:xfrm>
            <a:off x="712713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1"/>
          <p:cNvPicPr preferRelativeResize="0"/>
          <p:nvPr/>
        </p:nvPicPr>
        <p:blipFill rotWithShape="1">
          <a:blip r:embed="rId3">
            <a:alphaModFix amt="40000"/>
          </a:blip>
          <a:srcRect l="8443" t="1289" r="-263" b="5938"/>
          <a:stretch/>
        </p:blipFill>
        <p:spPr>
          <a:xfrm>
            <a:off x="0" y="0"/>
            <a:ext cx="1230880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1"/>
          <p:cNvSpPr txBox="1">
            <a:spLocks noGrp="1"/>
          </p:cNvSpPr>
          <p:nvPr>
            <p:ph type="title"/>
          </p:nvPr>
        </p:nvSpPr>
        <p:spPr>
          <a:xfrm>
            <a:off x="1005399" y="204821"/>
            <a:ext cx="4368602" cy="116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222A35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Acknowledgments</a:t>
            </a:r>
            <a:endParaRPr/>
          </a:p>
        </p:txBody>
      </p:sp>
      <p:sp>
        <p:nvSpPr>
          <p:cNvPr id="225" name="Google Shape;225;p11"/>
          <p:cNvSpPr txBox="1">
            <a:spLocks noGrp="1"/>
          </p:cNvSpPr>
          <p:nvPr>
            <p:ph type="body" idx="1"/>
          </p:nvPr>
        </p:nvSpPr>
        <p:spPr>
          <a:xfrm>
            <a:off x="1125450" y="1574025"/>
            <a:ext cx="10562100" cy="4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Dr. Karen Shapiro, Dr. Devinn Sinnott, and the Shapiro Laboratory</a:t>
            </a:r>
            <a:endParaRPr dirty="0">
              <a:solidFill>
                <a:srgbClr val="222A35"/>
              </a:solidFill>
            </a:endParaRPr>
          </a:p>
          <a:p>
            <a:pPr marL="6858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1800"/>
              <a:buChar char="•"/>
            </a:pPr>
            <a:r>
              <a:rPr lang="en-US" dirty="0">
                <a:solidFill>
                  <a:srgbClr val="222A35"/>
                </a:solidFill>
              </a:rPr>
              <a:t>Thank you for an amazing summer!</a:t>
            </a:r>
            <a:endParaRPr dirty="0">
              <a:solidFill>
                <a:srgbClr val="222A35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Dr. Melissa Miller and the CDFW MWVCRC team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UC Davis DNA Sequencing Facility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STAR Program &amp; NIH T35 #10956-23</a:t>
            </a:r>
            <a:endParaRPr dirty="0">
              <a:solidFill>
                <a:srgbClr val="222A35"/>
              </a:solidFill>
            </a:endParaRPr>
          </a:p>
          <a:p>
            <a:pPr marL="2286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1800"/>
              <a:buChar char="-"/>
            </a:pPr>
            <a:r>
              <a:rPr lang="en-US" dirty="0">
                <a:solidFill>
                  <a:srgbClr val="222A35"/>
                </a:solidFill>
              </a:rPr>
              <a:t>Morris Animal Foundation Grant #D22ZO-409</a:t>
            </a:r>
            <a:endParaRPr dirty="0">
              <a:solidFill>
                <a:srgbClr val="222A35"/>
              </a:solidFill>
            </a:endParaRPr>
          </a:p>
          <a:p>
            <a:pPr marL="2286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A35"/>
              </a:buClr>
              <a:buSzPts val="1800"/>
              <a:buChar char="-"/>
            </a:pPr>
            <a:r>
              <a:rPr lang="en-US" dirty="0">
                <a:solidFill>
                  <a:srgbClr val="222A35"/>
                </a:solidFill>
              </a:rPr>
              <a:t>AAZV Wild Animal Health Fund</a:t>
            </a:r>
            <a:endParaRPr dirty="0">
              <a:solidFill>
                <a:srgbClr val="222A35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226" name="Google Shape;226;p11" descr="UC Davis School of Veterinary Medic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2338" y="5896057"/>
            <a:ext cx="3405188" cy="82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 descr="California Department of Fish and Wildlife Home P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3361" y="5283977"/>
            <a:ext cx="1061901" cy="1403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2"/>
          <p:cNvPicPr preferRelativeResize="0"/>
          <p:nvPr/>
        </p:nvPicPr>
        <p:blipFill rotWithShape="1">
          <a:blip r:embed="rId3">
            <a:alphaModFix amt="50000"/>
          </a:blip>
          <a:srcRect l="8443" t="1289" r="-263" b="5938"/>
          <a:stretch/>
        </p:blipFill>
        <p:spPr>
          <a:xfrm>
            <a:off x="0" y="0"/>
            <a:ext cx="123087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>
            <a:spLocks noGrp="1"/>
          </p:cNvSpPr>
          <p:nvPr>
            <p:ph type="title"/>
          </p:nvPr>
        </p:nvSpPr>
        <p:spPr>
          <a:xfrm>
            <a:off x="3194450" y="2640125"/>
            <a:ext cx="59199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222A35"/>
                </a:solidFill>
              </a:rPr>
              <a:t>Thank you!</a:t>
            </a:r>
            <a:br>
              <a:rPr lang="en-US" sz="4800" b="1">
                <a:solidFill>
                  <a:srgbClr val="222A35"/>
                </a:solidFill>
              </a:rPr>
            </a:br>
            <a:r>
              <a:rPr lang="en-US" sz="4000" b="1">
                <a:solidFill>
                  <a:srgbClr val="323F4F"/>
                </a:solidFill>
              </a:rPr>
              <a:t>Any 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782487" y="650388"/>
            <a:ext cx="53347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323F4F"/>
                </a:solidFill>
              </a:rPr>
              <a:t>Southern Sea Otters (</a:t>
            </a:r>
            <a:r>
              <a:rPr lang="en-US" sz="3600" i="1">
                <a:solidFill>
                  <a:srgbClr val="323F4F"/>
                </a:solidFill>
              </a:rPr>
              <a:t>Enhydra lutris nereis</a:t>
            </a:r>
            <a:r>
              <a:rPr lang="en-US" sz="3600">
                <a:solidFill>
                  <a:srgbClr val="323F4F"/>
                </a:solidFill>
              </a:rPr>
              <a:t>)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667950" y="1975951"/>
            <a:ext cx="5428050" cy="446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Keystone predator and sentinel species found along the CA coast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Population below historical size and in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fragment of former range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High mortality rates due largely to infectious disease</a:t>
            </a:r>
          </a:p>
          <a:p>
            <a:pPr marL="228600" lvl="0" indent="-228600">
              <a:spcBef>
                <a:spcPts val="1200"/>
              </a:spcBef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Recent study utilizing 14 years of necropsy data found protozoal disease = 20% of all mortalities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(Miller et al., 2020)</a:t>
            </a:r>
            <a:endParaRPr baseline="30000" dirty="0">
              <a:solidFill>
                <a:schemeClr val="bg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99" name="Google Shape;99;p2" descr="Southern sea otter and its baby in Moss Landing, California."/>
          <p:cNvPicPr preferRelativeResize="0"/>
          <p:nvPr/>
        </p:nvPicPr>
        <p:blipFill rotWithShape="1">
          <a:blip r:embed="rId3">
            <a:alphaModFix/>
          </a:blip>
          <a:srcRect l="352" t="-588" r="42499" b="587"/>
          <a:stretch/>
        </p:blipFill>
        <p:spPr>
          <a:xfrm>
            <a:off x="6285599" y="847164"/>
            <a:ext cx="5563760" cy="535192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9673507" y="5889666"/>
            <a:ext cx="21758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Trina Wood/UC Davis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BC">
            <a:alpha val="66274"/>
          </a:srgbClr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8002" y="876520"/>
            <a:ext cx="8267292" cy="578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528076" y="-2054"/>
            <a:ext cx="11150294" cy="143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3600"/>
              <a:buFont typeface="Calibri"/>
              <a:buNone/>
            </a:pPr>
            <a:r>
              <a:rPr lang="en-US" sz="3600" i="1">
                <a:solidFill>
                  <a:srgbClr val="323F4F"/>
                </a:solidFill>
              </a:rPr>
              <a:t>Sarcocystis neurona </a:t>
            </a:r>
            <a:r>
              <a:rPr lang="en-US" sz="3600">
                <a:solidFill>
                  <a:srgbClr val="323F4F"/>
                </a:solidFill>
              </a:rPr>
              <a:t>infects domestic and wild mammals</a:t>
            </a:r>
            <a:endParaRPr sz="3600" i="1">
              <a:solidFill>
                <a:srgbClr val="323F4F"/>
              </a:solidFill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1248606" y="6456460"/>
            <a:ext cx="17162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Dubey, 2022</a:t>
            </a:r>
            <a:endParaRPr dirty="0"/>
          </a:p>
        </p:txBody>
      </p:sp>
      <p:pic>
        <p:nvPicPr>
          <p:cNvPr id="120" name="Google Shape;120;p5" descr="A picture containing text, envelope, fabric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1749" y="1436009"/>
            <a:ext cx="2324630" cy="175714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7097821" y="6425682"/>
            <a:ext cx="26660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Schizonts and sarcocysts</a:t>
            </a:r>
            <a:endParaRPr dirty="0"/>
          </a:p>
        </p:txBody>
      </p:sp>
      <p:pic>
        <p:nvPicPr>
          <p:cNvPr id="122" name="Google Shape;122;p5" descr="A picture containing footwe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63831" y="5028374"/>
            <a:ext cx="1220334" cy="113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5029950" y="4791525"/>
            <a:ext cx="28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*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80000"/>
          </a:schemeClr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 amt="77000"/>
          </a:blip>
          <a:srcRect b="6950"/>
          <a:stretch/>
        </p:blipFill>
        <p:spPr>
          <a:xfrm>
            <a:off x="5609025" y="2231700"/>
            <a:ext cx="5935600" cy="335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838200" y="280300"/>
            <a:ext cx="75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3600"/>
              <a:buFont typeface="Calibri"/>
              <a:buNone/>
            </a:pPr>
            <a:r>
              <a:rPr lang="en-US" sz="3600" i="1">
                <a:solidFill>
                  <a:srgbClr val="323F4F"/>
                </a:solidFill>
              </a:rPr>
              <a:t>Sarcocystis neurona </a:t>
            </a:r>
            <a:r>
              <a:rPr lang="en-US" sz="3600">
                <a:solidFill>
                  <a:srgbClr val="323F4F"/>
                </a:solidFill>
              </a:rPr>
              <a:t>in sea otters</a:t>
            </a:r>
            <a:endParaRPr sz="3600" i="1">
              <a:solidFill>
                <a:srgbClr val="323F4F"/>
              </a:solidFill>
            </a:endParaRPr>
          </a:p>
        </p:txBody>
      </p:sp>
      <p:pic>
        <p:nvPicPr>
          <p:cNvPr id="131" name="Google Shape;131;p6" descr="Contemporary range expansion of the Virginia opossum (Didelphis virginiana)  impacted by humans and snow cover - Document - Gale Academic OneFile"/>
          <p:cNvPicPr preferRelativeResize="0"/>
          <p:nvPr/>
        </p:nvPicPr>
        <p:blipFill rotWithShape="1">
          <a:blip r:embed="rId4">
            <a:alphaModFix/>
          </a:blip>
          <a:srcRect l="4975" t="13102" r="50000" b="43403"/>
          <a:stretch/>
        </p:blipFill>
        <p:spPr>
          <a:xfrm>
            <a:off x="1559625" y="1710490"/>
            <a:ext cx="3076729" cy="165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 descr="Contemporary range expansion of the Virginia opossum (Didelphis virginiana)  impacted by humans and snow cover - Document - Gale Academic OneFile"/>
          <p:cNvPicPr preferRelativeResize="0"/>
          <p:nvPr/>
        </p:nvPicPr>
        <p:blipFill rotWithShape="1">
          <a:blip r:embed="rId4">
            <a:alphaModFix/>
          </a:blip>
          <a:srcRect l="50453" t="55169" r="7496" b="1693"/>
          <a:stretch/>
        </p:blipFill>
        <p:spPr>
          <a:xfrm>
            <a:off x="1762933" y="4937675"/>
            <a:ext cx="2873421" cy="164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 t="9520" b="8078"/>
          <a:stretch/>
        </p:blipFill>
        <p:spPr>
          <a:xfrm>
            <a:off x="2037608" y="3426723"/>
            <a:ext cx="2328362" cy="12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184308" y="3426723"/>
            <a:ext cx="2787913" cy="177586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"/>
          <p:cNvSpPr txBox="1"/>
          <p:nvPr/>
        </p:nvSpPr>
        <p:spPr>
          <a:xfrm>
            <a:off x="1559625" y="1416880"/>
            <a:ext cx="295300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Didelphis virginiana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3226388" y="4714356"/>
            <a:ext cx="22791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Walsh &amp; Tucker, 2017 </a:t>
            </a:r>
            <a:endParaRPr/>
          </a:p>
        </p:txBody>
      </p:sp>
      <p:pic>
        <p:nvPicPr>
          <p:cNvPr id="137" name="Google Shape;13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41612" flipH="1">
            <a:off x="6585690" y="2413274"/>
            <a:ext cx="2081034" cy="132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/>
          <p:nvPr/>
        </p:nvSpPr>
        <p:spPr>
          <a:xfrm rot="-10446116">
            <a:off x="9547809" y="4047776"/>
            <a:ext cx="145973" cy="191258"/>
          </a:xfrm>
          <a:prstGeom prst="ellipse">
            <a:avLst/>
          </a:prstGeom>
          <a:solidFill>
            <a:srgbClr val="A8A9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 rot="9506332">
            <a:off x="9002593" y="3813326"/>
            <a:ext cx="146125" cy="191372"/>
          </a:xfrm>
          <a:prstGeom prst="ellipse">
            <a:avLst/>
          </a:prstGeom>
          <a:solidFill>
            <a:srgbClr val="A8A9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 rot="-8854978">
            <a:off x="9348487" y="4757079"/>
            <a:ext cx="146061" cy="191482"/>
          </a:xfrm>
          <a:prstGeom prst="ellipse">
            <a:avLst/>
          </a:prstGeom>
          <a:solidFill>
            <a:srgbClr val="A8A9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 rot="9506332">
            <a:off x="8211177" y="3385519"/>
            <a:ext cx="146125" cy="191372"/>
          </a:xfrm>
          <a:prstGeom prst="ellipse">
            <a:avLst/>
          </a:prstGeom>
          <a:solidFill>
            <a:srgbClr val="A8A9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"/>
          <p:cNvSpPr/>
          <p:nvPr/>
        </p:nvSpPr>
        <p:spPr>
          <a:xfrm rot="10665946">
            <a:off x="8068794" y="3629760"/>
            <a:ext cx="146211" cy="191400"/>
          </a:xfrm>
          <a:prstGeom prst="ellipse">
            <a:avLst/>
          </a:prstGeom>
          <a:solidFill>
            <a:srgbClr val="A8A9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942050" y="1028077"/>
            <a:ext cx="2128550" cy="15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12000" y="4991347"/>
            <a:ext cx="2525708" cy="12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11875" y="4734925"/>
            <a:ext cx="778951" cy="48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 rot="8621730">
            <a:off x="9201875" y="4997556"/>
            <a:ext cx="145927" cy="191458"/>
          </a:xfrm>
          <a:prstGeom prst="ellipse">
            <a:avLst/>
          </a:prstGeom>
          <a:solidFill>
            <a:srgbClr val="A8A9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"/>
          <p:cNvPicPr preferRelativeResize="0"/>
          <p:nvPr/>
        </p:nvPicPr>
        <p:blipFill rotWithShape="1">
          <a:blip r:embed="rId3">
            <a:alphaModFix amt="33000"/>
          </a:blip>
          <a:srcRect l="10011" t="4247" r="1469" b="20575"/>
          <a:stretch/>
        </p:blipFill>
        <p:spPr>
          <a:xfrm>
            <a:off x="897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>
            <a:spLocks noGrp="1"/>
          </p:cNvSpPr>
          <p:nvPr>
            <p:ph type="body" idx="1"/>
          </p:nvPr>
        </p:nvSpPr>
        <p:spPr>
          <a:xfrm>
            <a:off x="838199" y="1640542"/>
            <a:ext cx="10906125" cy="471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Incidental infections with no apparent clinical signs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Sporadic morbidity and mortality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Severe seizures and tremors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Meningoencephalitis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Myocarditis and myositis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60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Mass mortality events, or epizootics, over 4-week periods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Spring 2004: ~40 otters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Spring 2021: ~30 otters </a:t>
            </a:r>
            <a:endParaRPr dirty="0"/>
          </a:p>
        </p:txBody>
      </p:sp>
      <p:sp>
        <p:nvSpPr>
          <p:cNvPr id="154" name="Google Shape;154;p7"/>
          <p:cNvSpPr txBox="1">
            <a:spLocks noGrp="1"/>
          </p:cNvSpPr>
          <p:nvPr>
            <p:ph type="title"/>
          </p:nvPr>
        </p:nvSpPr>
        <p:spPr>
          <a:xfrm>
            <a:off x="838200" y="280300"/>
            <a:ext cx="75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3600"/>
              <a:buFont typeface="Calibri"/>
              <a:buNone/>
            </a:pPr>
            <a:r>
              <a:rPr lang="en-US" sz="3600" i="1">
                <a:solidFill>
                  <a:srgbClr val="323F4F"/>
                </a:solidFill>
              </a:rPr>
              <a:t>Sarcocystis neurona </a:t>
            </a:r>
            <a:r>
              <a:rPr lang="en-US" sz="3600">
                <a:solidFill>
                  <a:srgbClr val="323F4F"/>
                </a:solidFill>
              </a:rPr>
              <a:t>in sea otters</a:t>
            </a:r>
            <a:endParaRPr sz="3600" i="1">
              <a:solidFill>
                <a:srgbClr val="323F4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13ebfdbbb37_0_7"/>
          <p:cNvPicPr preferRelativeResize="0"/>
          <p:nvPr/>
        </p:nvPicPr>
        <p:blipFill rotWithShape="1">
          <a:blip r:embed="rId3">
            <a:alphaModFix amt="33000"/>
          </a:blip>
          <a:srcRect l="10011" t="4247" r="1469" b="20575"/>
          <a:stretch/>
        </p:blipFill>
        <p:spPr>
          <a:xfrm>
            <a:off x="897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13ebfdbbb37_0_7"/>
          <p:cNvSpPr txBox="1">
            <a:spLocks noGrp="1"/>
          </p:cNvSpPr>
          <p:nvPr>
            <p:ph type="body" idx="1"/>
          </p:nvPr>
        </p:nvSpPr>
        <p:spPr>
          <a:xfrm>
            <a:off x="838199" y="1640542"/>
            <a:ext cx="10906200" cy="4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Sporadic morbidity and mortality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Severe seizures and tremors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Meningoencephalitis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Myocarditis and myositis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Mass mortality events, or epizootics, over 4-week periods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Spring 2004: ~40 otters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222A35"/>
              </a:buClr>
              <a:buSzPts val="2400"/>
              <a:buChar char="•"/>
            </a:pPr>
            <a:r>
              <a:rPr lang="en-US" dirty="0">
                <a:solidFill>
                  <a:srgbClr val="222A35"/>
                </a:solidFill>
              </a:rPr>
              <a:t>Spring 2021: ~30 otters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NTR"/>
              <a:buChar char="-"/>
            </a:pPr>
            <a:r>
              <a:rPr lang="en-US" dirty="0">
                <a:solidFill>
                  <a:srgbClr val="222A35"/>
                </a:solidFill>
              </a:rPr>
              <a:t>Incidental infections with no apparent clinical signs</a:t>
            </a:r>
            <a:endParaRPr dirty="0"/>
          </a:p>
        </p:txBody>
      </p:sp>
      <p:sp>
        <p:nvSpPr>
          <p:cNvPr id="162" name="Google Shape;162;g13ebfdbbb37_0_7"/>
          <p:cNvSpPr txBox="1">
            <a:spLocks noGrp="1"/>
          </p:cNvSpPr>
          <p:nvPr>
            <p:ph type="title"/>
          </p:nvPr>
        </p:nvSpPr>
        <p:spPr>
          <a:xfrm>
            <a:off x="838200" y="280300"/>
            <a:ext cx="75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3600"/>
              <a:buFont typeface="Calibri"/>
              <a:buNone/>
            </a:pPr>
            <a:r>
              <a:rPr lang="en-US" sz="3600" i="1">
                <a:solidFill>
                  <a:srgbClr val="323F4F"/>
                </a:solidFill>
              </a:rPr>
              <a:t>Sarcocystis neurona </a:t>
            </a:r>
            <a:r>
              <a:rPr lang="en-US" sz="3600">
                <a:solidFill>
                  <a:srgbClr val="323F4F"/>
                </a:solidFill>
              </a:rPr>
              <a:t>in sea otters</a:t>
            </a:r>
            <a:endParaRPr sz="3600" i="1">
              <a:solidFill>
                <a:srgbClr val="323F4F"/>
              </a:solidFill>
            </a:endParaRPr>
          </a:p>
        </p:txBody>
      </p:sp>
      <p:pic>
        <p:nvPicPr>
          <p:cNvPr id="163" name="Google Shape;163;g13ebfdbbb37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900" y="1125"/>
            <a:ext cx="3776074" cy="213976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13ebfdbbb37_0_7"/>
          <p:cNvSpPr txBox="1"/>
          <p:nvPr/>
        </p:nvSpPr>
        <p:spPr>
          <a:xfrm>
            <a:off x="9689950" y="794725"/>
            <a:ext cx="153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Estero Bay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>
            <a:spLocks noGrp="1"/>
          </p:cNvSpPr>
          <p:nvPr>
            <p:ph type="body" idx="1"/>
          </p:nvPr>
        </p:nvSpPr>
        <p:spPr>
          <a:xfrm>
            <a:off x="1004170" y="1505461"/>
            <a:ext cx="10487962" cy="726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400"/>
              <a:buChar char="•"/>
            </a:pPr>
            <a:r>
              <a:rPr lang="en-US" sz="2400">
                <a:solidFill>
                  <a:srgbClr val="222A35"/>
                </a:solidFill>
              </a:rPr>
              <a:t>What possible factors act synergistically to induce epizootics?</a:t>
            </a:r>
            <a:endParaRPr/>
          </a:p>
        </p:txBody>
      </p:sp>
      <p:sp>
        <p:nvSpPr>
          <p:cNvPr id="170" name="Google Shape;170;p8"/>
          <p:cNvSpPr/>
          <p:nvPr/>
        </p:nvSpPr>
        <p:spPr>
          <a:xfrm>
            <a:off x="3640898" y="2137611"/>
            <a:ext cx="4438389" cy="4387957"/>
          </a:xfrm>
          <a:prstGeom prst="triangle">
            <a:avLst>
              <a:gd name="adj" fmla="val 50000"/>
            </a:avLst>
          </a:prstGeom>
          <a:solidFill>
            <a:srgbClr val="A8A9E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7501280" y="6063867"/>
            <a:ext cx="362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Pathogen</a:t>
            </a:r>
            <a:r>
              <a:rPr lang="en-US" sz="24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2400" b="0" i="1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S. neurona</a:t>
            </a:r>
            <a:endParaRPr sz="2400"/>
          </a:p>
        </p:txBody>
      </p:sp>
      <p:sp>
        <p:nvSpPr>
          <p:cNvPr id="172" name="Google Shape;172;p8"/>
          <p:cNvSpPr txBox="1"/>
          <p:nvPr/>
        </p:nvSpPr>
        <p:spPr>
          <a:xfrm>
            <a:off x="5154677" y="2137602"/>
            <a:ext cx="381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Host</a:t>
            </a:r>
            <a:r>
              <a:rPr lang="en-US" sz="24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- S</a:t>
            </a:r>
            <a:r>
              <a:rPr lang="en-US" sz="2400" b="0" i="0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ea otters </a:t>
            </a:r>
            <a:endParaRPr sz="2400"/>
          </a:p>
        </p:txBody>
      </p:sp>
      <p:sp>
        <p:nvSpPr>
          <p:cNvPr id="173" name="Google Shape;173;p8"/>
          <p:cNvSpPr txBox="1"/>
          <p:nvPr/>
        </p:nvSpPr>
        <p:spPr>
          <a:xfrm>
            <a:off x="557675" y="5694575"/>
            <a:ext cx="2939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en-US" sz="2400" b="0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Estero Bay</a:t>
            </a:r>
            <a:endParaRPr sz="2400" dirty="0"/>
          </a:p>
        </p:txBody>
      </p:sp>
      <p:pic>
        <p:nvPicPr>
          <p:cNvPr id="174" name="Google Shape;174;p8" descr="Sea Otters Used to Live in the Bay — Should We Bring Them Back? - Bay Area  Moni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89727" y="3971770"/>
            <a:ext cx="2340730" cy="209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5" name="Google Shape;175;p8"/>
          <p:cNvSpPr txBox="1"/>
          <p:nvPr/>
        </p:nvSpPr>
        <p:spPr>
          <a:xfrm>
            <a:off x="838200" y="4187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3600"/>
              <a:buFont typeface="Calibri"/>
              <a:buNone/>
            </a:pPr>
            <a:r>
              <a:rPr lang="en-US" sz="3600" i="1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S. neurona </a:t>
            </a:r>
            <a:r>
              <a:rPr lang="en-US" sz="36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mass mortality events</a:t>
            </a:r>
            <a:endParaRPr/>
          </a:p>
        </p:txBody>
      </p:sp>
      <p:pic>
        <p:nvPicPr>
          <p:cNvPr id="176" name="Google Shape;176;p8" descr="19,155 Fever Thermometer Stock Vector Illustration and Royalty Free Fever  Thermometer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32872">
            <a:off x="5431621" y="3365876"/>
            <a:ext cx="1397952" cy="1335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6CA4365-80F8-AEF3-7CDA-962DF18CBD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1965938"/>
            <a:ext cx="12166600" cy="4927600"/>
          </a:xfrm>
          <a:prstGeom prst="rect">
            <a:avLst/>
          </a:prstGeom>
        </p:spPr>
      </p:pic>
      <p:sp>
        <p:nvSpPr>
          <p:cNvPr id="182" name="Google Shape;182;p9"/>
          <p:cNvSpPr txBox="1"/>
          <p:nvPr/>
        </p:nvSpPr>
        <p:spPr>
          <a:xfrm>
            <a:off x="7999600" y="6068200"/>
            <a:ext cx="31095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Pathogen</a:t>
            </a:r>
            <a:r>
              <a:rPr lang="en-US" sz="2400" b="1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2400" b="1" i="1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S. neurona</a:t>
            </a:r>
            <a:endParaRPr sz="2400"/>
          </a:p>
        </p:txBody>
      </p:sp>
      <p:sp>
        <p:nvSpPr>
          <p:cNvPr id="183" name="Google Shape;183;p9"/>
          <p:cNvSpPr txBox="1"/>
          <p:nvPr/>
        </p:nvSpPr>
        <p:spPr>
          <a:xfrm>
            <a:off x="838200" y="4187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3600"/>
              <a:buFont typeface="Calibri"/>
              <a:buNone/>
            </a:pPr>
            <a:r>
              <a:rPr lang="en-US" sz="3600" i="1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S. neurona </a:t>
            </a:r>
            <a:r>
              <a:rPr lang="en-US" sz="36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mass mortality events</a:t>
            </a:r>
            <a:endParaRPr/>
          </a:p>
        </p:txBody>
      </p:sp>
      <p:sp>
        <p:nvSpPr>
          <p:cNvPr id="184" name="Google Shape;184;p9"/>
          <p:cNvSpPr txBox="1"/>
          <p:nvPr/>
        </p:nvSpPr>
        <p:spPr>
          <a:xfrm>
            <a:off x="788897" y="2274838"/>
            <a:ext cx="10244100" cy="215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A35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Are certain genotype(s) overrepresented in epizootics vs. sporadic deaths?</a:t>
            </a:r>
            <a:endParaRPr>
              <a:solidFill>
                <a:srgbClr val="222A35"/>
              </a:solidFill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Hypothesis:</a:t>
            </a:r>
            <a:r>
              <a:rPr lang="en-US" sz="2400" b="0" i="1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Unique </a:t>
            </a:r>
            <a:r>
              <a:rPr lang="en-US" sz="2400" b="0" i="1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S. neurona</a:t>
            </a:r>
            <a:r>
              <a:rPr lang="en-US" sz="24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genotype(s) are associated with fatal infections in mass mortality events as compared with parasite genotypes implicated in sporadic </a:t>
            </a:r>
            <a:r>
              <a:rPr lang="en-US" sz="2400" b="0" i="1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S. neurona</a:t>
            </a:r>
            <a:r>
              <a:rPr lang="en-US" sz="24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deaths.</a:t>
            </a:r>
            <a:endParaRPr>
              <a:solidFill>
                <a:srgbClr val="7030A0"/>
              </a:solidFill>
            </a:endParaRPr>
          </a:p>
        </p:txBody>
      </p:sp>
      <p:sp>
        <p:nvSpPr>
          <p:cNvPr id="185" name="Google Shape;185;p9"/>
          <p:cNvSpPr txBox="1">
            <a:spLocks noGrp="1"/>
          </p:cNvSpPr>
          <p:nvPr>
            <p:ph type="body" idx="1"/>
          </p:nvPr>
        </p:nvSpPr>
        <p:spPr>
          <a:xfrm>
            <a:off x="1004170" y="1505461"/>
            <a:ext cx="10487962" cy="726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400"/>
              <a:buChar char="•"/>
            </a:pPr>
            <a:r>
              <a:rPr lang="en-US" sz="2400">
                <a:solidFill>
                  <a:srgbClr val="222A35"/>
                </a:solidFill>
              </a:rPr>
              <a:t>What possible factors act synergistically to induce epizootics?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264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3600"/>
              <a:buFont typeface="Calibri"/>
              <a:buNone/>
            </a:pPr>
            <a:r>
              <a:rPr lang="en-US" sz="3500">
                <a:solidFill>
                  <a:srgbClr val="323F4F"/>
                </a:solidFill>
              </a:rPr>
              <a:t>Project aims</a:t>
            </a:r>
            <a:endParaRPr sz="4300"/>
          </a:p>
        </p:txBody>
      </p:sp>
      <p:grpSp>
        <p:nvGrpSpPr>
          <p:cNvPr id="191" name="Google Shape;191;p10"/>
          <p:cNvGrpSpPr/>
          <p:nvPr/>
        </p:nvGrpSpPr>
        <p:grpSpPr>
          <a:xfrm>
            <a:off x="0" y="2406288"/>
            <a:ext cx="3635509" cy="4643665"/>
            <a:chOff x="0" y="1189989"/>
            <a:chExt cx="2726700" cy="3482836"/>
          </a:xfrm>
        </p:grpSpPr>
        <p:sp>
          <p:nvSpPr>
            <p:cNvPr id="192" name="Google Shape;192;p10"/>
            <p:cNvSpPr/>
            <p:nvPr/>
          </p:nvSpPr>
          <p:spPr>
            <a:xfrm>
              <a:off x="0" y="1189989"/>
              <a:ext cx="2726700" cy="669000"/>
            </a:xfrm>
            <a:prstGeom prst="homePlate">
              <a:avLst>
                <a:gd name="adj" fmla="val 50000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0"/>
            <p:cNvSpPr txBox="1"/>
            <p:nvPr/>
          </p:nvSpPr>
          <p:spPr>
            <a:xfrm>
              <a:off x="410850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Extract </a:t>
              </a:r>
              <a:r>
                <a:rPr lang="en-US" sz="2000" i="1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S. neurona </a:t>
              </a:r>
              <a:r>
                <a:rPr lang="en-US" sz="200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DNA from brain tissue of seropositive otters that died in the 2021 epizootic</a:t>
              </a:r>
              <a:endParaRPr sz="20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(n=12)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10"/>
          <p:cNvGrpSpPr/>
          <p:nvPr/>
        </p:nvGrpSpPr>
        <p:grpSpPr>
          <a:xfrm>
            <a:off x="3017825" y="2406152"/>
            <a:ext cx="3388315" cy="4643951"/>
            <a:chOff x="2263425" y="1189775"/>
            <a:chExt cx="2541300" cy="3483050"/>
          </a:xfrm>
        </p:grpSpPr>
        <p:sp>
          <p:nvSpPr>
            <p:cNvPr id="195" name="Google Shape;195;p10"/>
            <p:cNvSpPr/>
            <p:nvPr/>
          </p:nvSpPr>
          <p:spPr>
            <a:xfrm>
              <a:off x="2263425" y="1189775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0"/>
            <p:cNvSpPr txBox="1"/>
            <p:nvPr/>
          </p:nvSpPr>
          <p:spPr>
            <a:xfrm>
              <a:off x="2512202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latin typeface="Calibri"/>
                  <a:ea typeface="Calibri"/>
                  <a:cs typeface="Calibri"/>
                  <a:sym typeface="Calibri"/>
                </a:rPr>
                <a:t>Use MLST</a:t>
              </a:r>
              <a:r>
                <a:rPr lang="en-US" sz="200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 to genotype known Sn surface antigens (3) and microsatellite markers (3)*</a:t>
              </a:r>
              <a:endParaRPr sz="20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10"/>
          <p:cNvGrpSpPr/>
          <p:nvPr/>
        </p:nvGrpSpPr>
        <p:grpSpPr>
          <a:xfrm>
            <a:off x="5773154" y="2406152"/>
            <a:ext cx="3388315" cy="4643951"/>
            <a:chOff x="4329974" y="1189775"/>
            <a:chExt cx="2541300" cy="3483050"/>
          </a:xfrm>
        </p:grpSpPr>
        <p:sp>
          <p:nvSpPr>
            <p:cNvPr id="198" name="Google Shape;198;p10"/>
            <p:cNvSpPr/>
            <p:nvPr/>
          </p:nvSpPr>
          <p:spPr>
            <a:xfrm>
              <a:off x="4329974" y="1189775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8E7C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0"/>
            <p:cNvSpPr txBox="1"/>
            <p:nvPr/>
          </p:nvSpPr>
          <p:spPr>
            <a:xfrm>
              <a:off x="4613553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Combine results with published genotyping data from the 2004 epizootic*</a:t>
              </a:r>
              <a:endParaRPr sz="20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(n=24 epizootic cases in total)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10"/>
          <p:cNvGrpSpPr/>
          <p:nvPr/>
        </p:nvGrpSpPr>
        <p:grpSpPr>
          <a:xfrm>
            <a:off x="8411647" y="2406302"/>
            <a:ext cx="3388315" cy="4643951"/>
            <a:chOff x="6396739" y="1189775"/>
            <a:chExt cx="2541300" cy="3483050"/>
          </a:xfrm>
        </p:grpSpPr>
        <p:sp>
          <p:nvSpPr>
            <p:cNvPr id="201" name="Google Shape;201;p10"/>
            <p:cNvSpPr/>
            <p:nvPr/>
          </p:nvSpPr>
          <p:spPr>
            <a:xfrm>
              <a:off x="6396739" y="1189775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0"/>
            <p:cNvSpPr txBox="1"/>
            <p:nvPr/>
          </p:nvSpPr>
          <p:spPr>
            <a:xfrm>
              <a:off x="6714905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Compare </a:t>
              </a:r>
              <a:r>
                <a:rPr lang="en-US" sz="2000" i="1" dirty="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S. neurona </a:t>
              </a:r>
              <a:r>
                <a:rPr lang="en-US" sz="2000" dirty="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genotypes implicated in epizootics to those of sporadic deaths in sea otters (n=45)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10"/>
          <p:cNvSpPr txBox="1"/>
          <p:nvPr/>
        </p:nvSpPr>
        <p:spPr>
          <a:xfrm>
            <a:off x="3466200" y="6442500"/>
            <a:ext cx="5259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*O’Byrne et al. 2021; Rejmanek et al. 2010; Wendte et al. 2010</a:t>
            </a:r>
            <a:endParaRPr/>
          </a:p>
        </p:txBody>
      </p:sp>
      <p:pic>
        <p:nvPicPr>
          <p:cNvPr id="204" name="Google Shape;20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14334">
            <a:off x="1776880" y="2480571"/>
            <a:ext cx="1142992" cy="120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850" y="1744800"/>
            <a:ext cx="1778150" cy="17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1975" y="2157113"/>
            <a:ext cx="1714826" cy="137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6">
            <a:alphaModFix/>
          </a:blip>
          <a:srcRect t="24654" r="11103" b="18928"/>
          <a:stretch/>
        </p:blipFill>
        <p:spPr>
          <a:xfrm>
            <a:off x="6367425" y="2282500"/>
            <a:ext cx="1778150" cy="11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46200" y="2130351"/>
            <a:ext cx="2183566" cy="13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1138</Words>
  <Application>Microsoft Macintosh PowerPoint</Application>
  <PresentationFormat>Widescreen</PresentationFormat>
  <Paragraphs>157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NTR</vt:lpstr>
      <vt:lpstr>Office Theme</vt:lpstr>
      <vt:lpstr>PowerPoint Presentation</vt:lpstr>
      <vt:lpstr>Southern Sea Otters (Enhydra lutris nereis)</vt:lpstr>
      <vt:lpstr>Sarcocystis neurona infects domestic and wild mammals</vt:lpstr>
      <vt:lpstr>Sarcocystis neurona in sea otters</vt:lpstr>
      <vt:lpstr>Sarcocystis neurona in sea otters</vt:lpstr>
      <vt:lpstr>Sarcocystis neurona in sea otters</vt:lpstr>
      <vt:lpstr>PowerPoint Presentation</vt:lpstr>
      <vt:lpstr>PowerPoint Presentation</vt:lpstr>
      <vt:lpstr>Project aims</vt:lpstr>
      <vt:lpstr>Results: 19 unique S. neurona genotypes</vt:lpstr>
      <vt:lpstr>Preliminary results: Quantifying risks to sea otters</vt:lpstr>
      <vt:lpstr>Moving forward…</vt:lpstr>
      <vt:lpstr>Acknowledgments</vt:lpstr>
      <vt:lpstr>Thank you!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Ashley</dc:creator>
  <cp:lastModifiedBy>Elizabeth Ashley</cp:lastModifiedBy>
  <cp:revision>7</cp:revision>
  <dcterms:created xsi:type="dcterms:W3CDTF">2021-07-26T23:23:15Z</dcterms:created>
  <dcterms:modified xsi:type="dcterms:W3CDTF">2022-07-26T16:29:16Z</dcterms:modified>
</cp:coreProperties>
</file>