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58" r:id="rId5"/>
    <p:sldId id="266" r:id="rId6"/>
    <p:sldId id="272" r:id="rId7"/>
    <p:sldId id="267" r:id="rId8"/>
    <p:sldId id="275" r:id="rId9"/>
    <p:sldId id="278" r:id="rId10"/>
    <p:sldId id="277" r:id="rId11"/>
    <p:sldId id="276" r:id="rId12"/>
    <p:sldId id="279" r:id="rId13"/>
    <p:sldId id="282" r:id="rId14"/>
    <p:sldId id="284" r:id="rId15"/>
    <p:sldId id="280" r:id="rId16"/>
    <p:sldId id="261" r:id="rId17"/>
    <p:sldId id="273" r:id="rId18"/>
    <p:sldId id="262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/>
    <p:restoredTop sz="77075"/>
  </p:normalViewPr>
  <p:slideViewPr>
    <p:cSldViewPr snapToGrid="0" snapToObjects="1">
      <p:cViewPr varScale="1">
        <p:scale>
          <a:sx n="92" d="100"/>
          <a:sy n="92" d="100"/>
        </p:scale>
        <p:origin x="1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98648-21B8-1541-8834-0F7236878214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6A397-AFB5-AF4A-8AD5-66D1ADB11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1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Pilot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0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 Unchanged after FMT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8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Engraftment: species unique to the donor not present in the recipient D0; and present after as a surrogate for engraftment</a:t>
            </a:r>
          </a:p>
          <a:p>
            <a:r>
              <a:rPr lang="en-US" dirty="0"/>
              <a:t>Example; 4 dogs that received fecal sample from donor 1; 2 already had PC and 2 didn’t, day 28 everyone has PC; this species engrafted in the 2 dogs</a:t>
            </a:r>
          </a:p>
          <a:p>
            <a:r>
              <a:rPr lang="en-US" dirty="0"/>
              <a:t>Another bacterial strain in donor 2 </a:t>
            </a:r>
          </a:p>
          <a:p>
            <a:endParaRPr lang="en-US" dirty="0"/>
          </a:p>
          <a:p>
            <a:r>
              <a:rPr lang="en-US" dirty="0"/>
              <a:t>How many OTUs are found with 16S sequencing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talk about </a:t>
            </a:r>
            <a:r>
              <a:rPr lang="en-US" dirty="0" err="1"/>
              <a:t>prevotella</a:t>
            </a:r>
            <a:r>
              <a:rPr lang="en-US" dirty="0"/>
              <a:t> </a:t>
            </a:r>
            <a:r>
              <a:rPr lang="en-US" dirty="0" err="1"/>
              <a:t>copri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96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Proportional changes in 24 most abundant bacteria</a:t>
            </a:r>
          </a:p>
          <a:p>
            <a:endParaRPr lang="en-US" dirty="0"/>
          </a:p>
          <a:p>
            <a:r>
              <a:rPr lang="en-US" dirty="0"/>
              <a:t>Just 1 donor and 1 recipient</a:t>
            </a:r>
          </a:p>
          <a:p>
            <a:r>
              <a:rPr lang="en-US" dirty="0"/>
              <a:t>Decrease in E coli, increase in </a:t>
            </a:r>
            <a:r>
              <a:rPr lang="en-US" dirty="0" err="1"/>
              <a:t>Faecalibacterium</a:t>
            </a:r>
            <a:r>
              <a:rPr lang="en-US" dirty="0"/>
              <a:t> </a:t>
            </a:r>
            <a:r>
              <a:rPr lang="en-US" dirty="0" err="1"/>
              <a:t>prausnitzii</a:t>
            </a:r>
            <a:r>
              <a:rPr lang="en-US" dirty="0"/>
              <a:t> (known beneficial bacteria)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see engraftment but don’t in all dogs, don’t know the engraftment factors currently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99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Pilot study to see if we can find changes, if we find changes can extend study to more patients</a:t>
            </a:r>
          </a:p>
          <a:p>
            <a:r>
              <a:rPr lang="en-US" dirty="0"/>
              <a:t>Plan is to translate this study to FMT study in dogs with chronic enteropathy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2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42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05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Microbiome is an organ; metabolic activity of a liver; like an organ, we wonder about engraftment </a:t>
            </a:r>
          </a:p>
          <a:p>
            <a:pPr marL="171450" indent="-171450">
              <a:buFontTx/>
              <a:buChar char="-"/>
            </a:pPr>
            <a:r>
              <a:rPr lang="en-US" dirty="0"/>
              <a:t>FMT – a targeted therapeutic approach to alter the microbial 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Parvo – resolution of diarrhea faster, earlier hospital discharge; Anecdotal evidence for IBD and acute diarrhea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While the immune system may modulate FMT, FMT may also have impacts on the immune system (cross talk between the two)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0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immunity (human and mouse studies) does FMT have an effect beyond the gut local (into peripheral immune system)</a:t>
            </a:r>
          </a:p>
          <a:p>
            <a:endParaRPr lang="en-US" dirty="0"/>
          </a:p>
          <a:p>
            <a:r>
              <a:rPr lang="en-US" dirty="0"/>
              <a:t>Talking points 1) Does the microbiome have an effect on the immune system outside of the gut (systemic/peripheral), how safe is it to give do we see any SE</a:t>
            </a:r>
          </a:p>
          <a:p>
            <a:endParaRPr lang="en-US" dirty="0"/>
          </a:p>
          <a:p>
            <a:r>
              <a:rPr lang="en-US" dirty="0"/>
              <a:t>Interested in understanding the mechanisms of engraftment following FMT in healthy canines</a:t>
            </a:r>
          </a:p>
          <a:p>
            <a:r>
              <a:rPr lang="en-US" dirty="0"/>
              <a:t>Characterize microbial community shifts, temporal dynamics, peripheral immune modulation following FMT in healthy dogs</a:t>
            </a:r>
          </a:p>
          <a:p>
            <a:endParaRPr lang="en-US" dirty="0"/>
          </a:p>
          <a:p>
            <a:r>
              <a:rPr lang="en-US" dirty="0"/>
              <a:t>Any drugs are tested in healthy individuals first and then diseased animals – FMT as a therapeutic, necessary step that hasn’t been performed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6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Start with day 0</a:t>
            </a:r>
          </a:p>
          <a:p>
            <a:pPr>
              <a:lnSpc>
                <a:spcPct val="100000"/>
              </a:lnSpc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/>
              <a:t>Days 0, 1, 4, 10, 28: fecal and blood collection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CBC, serum biochemistry 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Months 3, 6, 9, 12: fecal collection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Whole genome sequencing using Kapa library and Illumina </a:t>
            </a:r>
            <a:r>
              <a:rPr lang="en-US" sz="3200" dirty="0" err="1"/>
              <a:t>HiSeq</a:t>
            </a:r>
            <a:r>
              <a:rPr lang="en-US" sz="3200" dirty="0"/>
              <a:t> XTEN PE150 protocols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Flow cytometry for CD4+ and CD8+T cells, Tregs, B cells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 Reactive Protein and cytokine panel</a:t>
            </a:r>
          </a:p>
          <a:p>
            <a:pPr>
              <a:lnSpc>
                <a:spcPct val="100000"/>
              </a:lnSpc>
            </a:pPr>
            <a:endParaRPr lang="en-US" sz="3200" dirty="0"/>
          </a:p>
          <a:p>
            <a:r>
              <a:rPr lang="en-US" sz="3200" dirty="0"/>
              <a:t>Verbal </a:t>
            </a:r>
            <a:r>
              <a:rPr lang="en-US" sz="3200" b="1" dirty="0"/>
              <a:t>shotgun metagenomics </a:t>
            </a:r>
          </a:p>
          <a:p>
            <a:r>
              <a:rPr lang="en-US" sz="3200" dirty="0"/>
              <a:t>Verbal mention flow + cytokine panel</a:t>
            </a:r>
          </a:p>
          <a:p>
            <a:r>
              <a:rPr lang="en-US" sz="3200" dirty="0"/>
              <a:t>WGS and metabolomics after 3 months - 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enhanced detection of bacterial species, increased detection of diversity, enhanced accuracy</a:t>
            </a:r>
          </a:p>
          <a:p>
            <a:r>
              <a:rPr lang="en-US" sz="3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Paired end 150 base pair</a:t>
            </a:r>
            <a:endParaRPr lang="en-US" sz="3200" dirty="0"/>
          </a:p>
          <a:p>
            <a:r>
              <a:rPr lang="en-US" sz="3200" dirty="0"/>
              <a:t>Whole flow panels: CD4, CD8, CD25 (Treg), CD45 (all blood cells), CD3 (T cells), FoxP3 (Treg), CD79a (B)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IL10 production in mice following FMT (major anti inflammatory cytokine) - </a:t>
            </a:r>
            <a:r>
              <a:rPr lang="en-US" sz="3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Burello</a:t>
            </a:r>
            <a:endParaRPr lang="en-US" sz="3200" dirty="0"/>
          </a:p>
          <a:p>
            <a:r>
              <a:rPr lang="en-US" sz="3200" dirty="0"/>
              <a:t>Cytokines – measuring IL2, 6, 8, 10, </a:t>
            </a:r>
            <a:r>
              <a:rPr lang="en-US" sz="3200" dirty="0" err="1"/>
              <a:t>TNFa</a:t>
            </a:r>
            <a:r>
              <a:rPr lang="en-US" sz="3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pPr>
              <a:lnSpc>
                <a:spcPct val="100000"/>
              </a:lnSpc>
            </a:pP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57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Fecal score before FMT was 2 and remained 2 (no change)</a:t>
            </a:r>
          </a:p>
          <a:p>
            <a:endParaRPr lang="en-US" dirty="0"/>
          </a:p>
          <a:p>
            <a:r>
              <a:rPr lang="en-US" dirty="0"/>
              <a:t>Diarrhea thought to be due to dietary indiscretion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9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7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A397-AFB5-AF4A-8AD5-66D1ADB11F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8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5C6-E78D-D147-9AC0-51862A8B6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31768-D3B1-1E41-8561-A6B26B509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26526-A8F7-B440-A8B3-3A9BD8C0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B690-441F-AC45-A5D9-68A40BAC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6848-5C83-8F42-887D-0795494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94D5-C81E-6F49-AF37-3F235EAA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71072-92F2-D044-A933-872160B8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65513-7E2E-0247-AFF4-387FAD17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CCC3-88F0-BC4E-AC10-E9A2774A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6150-956E-494E-82E0-B16CED50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7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C5F53-AFA4-9240-8020-987E1825C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6E99E-3020-144C-920C-F20D363C0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8218-BFF2-A945-981D-2C1D8BA9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8E36-3D94-EE46-BFE8-3CA30ABA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9851A-6C8D-E140-B0DE-48173CC9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CE0F-CB3B-A14B-89D6-7B1BA266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2DFD-B0B7-1549-A66F-68653A051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BE20C-006B-EE45-8AAF-02F67B5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07263-2036-C946-B03F-BC43645B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49D16-9F86-DB44-AE8A-AD7C230C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0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E131-780B-6045-950A-9A7B3929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87DCC-9DEC-0F4C-97FD-822BFDEC7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2D57E-17F0-3742-BBEE-614C163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37DFA-BF35-3945-9D7D-A3E62477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15226-1289-6B47-A89A-14AD512E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FC08-A745-884D-BE56-52F6C1C0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1B65C-487C-1A45-9E5B-DAC99F049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75CAB-D01E-F349-9B37-D32EC4AE1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37441-FCCE-4144-A424-58D37B58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5258D-DC81-C84E-A662-CC09857E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8376B-7F00-A342-8E87-B6198E99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6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9EC8-AC15-BC41-983C-DF745629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27AD5-4890-D34F-A03D-719272DD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B0651-447B-B246-B986-E28518EB5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B8F4F-593E-C046-A45E-10D89C263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C7AA8-314E-CF42-9E4A-3CE735FC3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D1990-F72B-7043-87B0-AF9BD615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31C7E-FDA8-C449-9B7F-AB741EEB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DF969-829A-DB49-AA9B-A4AB068C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5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2E218-BEB0-B041-9FA6-DBF12454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C320A-FE08-3741-BBCE-CEF18B1B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B74D8-F355-8641-98C9-01666984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33170-8764-214A-AB42-5A965A02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4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D9F5C-B5AF-E640-9684-7D1536AE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A3C78-7BD4-C44F-9236-34B52D6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03907-16BE-7E44-AF01-04008A18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5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CE7E-EC2D-7F47-9372-CFFB9C94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3ACAB-5A79-B346-B5CC-6D056B8B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1A209-F1EC-D543-A5F4-3FE3B1129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D5C44-BC1A-2D45-B211-9E9B3271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58006-EC0A-244C-B517-59B5CD84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0F13A-298B-CE4B-B333-0D1533F3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47F1-3530-0646-B7DD-6FE2E7DD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7F087-39DA-FB4F-8C82-C9F89F858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D6354-849A-684D-A496-142A058E7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80D71-55FC-3649-B900-AE97A005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630C2-F713-7144-BD08-C47A22B3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708F9-B76C-1241-8ABE-C5AC501B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7BB43-0A99-674D-97B8-E7A05FEF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03E9B-F4FB-B54E-9386-F1066BF47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A8998-78BF-9846-BCE5-0F17AF025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6DC48-1CD5-354F-83B3-34BF0E6A097A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2F70-ACB4-D644-80D5-E04358A6E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9EF94-5A3F-4641-B8EE-7251CD5D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7C85-2EC6-7E4D-9636-8774B5D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8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jrlee@ucdavis.ed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5313F-62D3-3542-AE14-4237106B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27" y="2028260"/>
            <a:ext cx="4972050" cy="2172554"/>
          </a:xfrm>
        </p:spPr>
        <p:txBody>
          <a:bodyPr anchor="b">
            <a:normAutofit/>
          </a:bodyPr>
          <a:lstStyle/>
          <a:p>
            <a:pPr algn="l"/>
            <a:r>
              <a:rPr lang="en-US" sz="2900" dirty="0"/>
              <a:t>Peripheral immune modulation, temporal dynamics, and community shifts of the healthy canine gut microbiome after fecal microbiota transplantation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2653B-0739-4D44-8C2D-D122A2587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636008"/>
            <a:ext cx="4643437" cy="2203704"/>
          </a:xfrm>
        </p:spPr>
        <p:txBody>
          <a:bodyPr>
            <a:normAutofit fontScale="92500"/>
          </a:bodyPr>
          <a:lstStyle/>
          <a:p>
            <a:pPr algn="l"/>
            <a:r>
              <a:rPr lang="en-US" sz="2200" dirty="0"/>
              <a:t>M. Lee</a:t>
            </a:r>
            <a:r>
              <a:rPr lang="en-US" sz="2200" baseline="30000" dirty="0"/>
              <a:t>1</a:t>
            </a:r>
            <a:r>
              <a:rPr lang="en-US" sz="2200" dirty="0"/>
              <a:t>, M. Questa</a:t>
            </a:r>
            <a:r>
              <a:rPr lang="en-US" sz="2200" baseline="30000" dirty="0"/>
              <a:t>1</a:t>
            </a:r>
            <a:r>
              <a:rPr lang="en-US" sz="2200" dirty="0"/>
              <a:t>, B. Weimer</a:t>
            </a:r>
            <a:r>
              <a:rPr lang="en-US" sz="2200" baseline="30000" dirty="0"/>
              <a:t>1</a:t>
            </a:r>
            <a:r>
              <a:rPr lang="en-US" sz="2200" dirty="0"/>
              <a:t>,                J. Lidbury</a:t>
            </a:r>
            <a:r>
              <a:rPr lang="en-US" sz="2200" baseline="30000" dirty="0"/>
              <a:t>2</a:t>
            </a:r>
            <a:r>
              <a:rPr lang="en-US" sz="2200" dirty="0"/>
              <a:t>, J. Steiner</a:t>
            </a:r>
            <a:r>
              <a:rPr lang="en-US" sz="2200" baseline="30000" dirty="0"/>
              <a:t>2</a:t>
            </a:r>
            <a:r>
              <a:rPr lang="en-US" sz="2200" dirty="0"/>
              <a:t>, J. Suchodolski</a:t>
            </a:r>
            <a:r>
              <a:rPr lang="en-US" sz="2200" baseline="30000" dirty="0"/>
              <a:t>2</a:t>
            </a:r>
            <a:r>
              <a:rPr lang="en-US" sz="2200" dirty="0"/>
              <a:t>,           S. Marsilio</a:t>
            </a:r>
            <a:r>
              <a:rPr lang="en-US" sz="2200" baseline="30000" dirty="0"/>
              <a:t>1</a:t>
            </a:r>
          </a:p>
          <a:p>
            <a:pPr algn="l"/>
            <a:r>
              <a:rPr lang="en-US" sz="2200" baseline="30000" dirty="0"/>
              <a:t>1</a:t>
            </a:r>
            <a:r>
              <a:rPr lang="en-US" sz="2200" dirty="0"/>
              <a:t>UC Davis School of Veterinary Medicine, Davis, California</a:t>
            </a:r>
          </a:p>
          <a:p>
            <a:pPr algn="l"/>
            <a:r>
              <a:rPr lang="en-US" sz="2200" baseline="30000" dirty="0"/>
              <a:t>2</a:t>
            </a:r>
            <a:r>
              <a:rPr lang="en-US" sz="2200" dirty="0"/>
              <a:t>Texas A&amp;M Gastrointestinal Laboratory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UC Davis School of Veterinary Medicine">
            <a:extLst>
              <a:ext uri="{FF2B5EF4-FFF2-40B4-BE49-F238E27FC236}">
                <a16:creationId xmlns:a16="http://schemas.microsoft.com/office/drawing/2014/main" id="{58446F54-6C7D-2626-43E6-EE2A3F37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" y="73691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og, floor, person, indoor&#10;&#10;Description automatically generated">
            <a:extLst>
              <a:ext uri="{FF2B5EF4-FFF2-40B4-BE49-F238E27FC236}">
                <a16:creationId xmlns:a16="http://schemas.microsoft.com/office/drawing/2014/main" id="{A9F391F7-A228-1BCE-9165-9BDAA7C96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2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94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A0A-3448-0E43-A221-ECA83ABF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Peripheral Immune Modulation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19933-C279-1092-A936-F7422E3AC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8498"/>
            <a:ext cx="3748958" cy="5024377"/>
          </a:xfrm>
          <a:prstGeom prst="rect">
            <a:avLst/>
          </a:prstGeom>
        </p:spPr>
      </p:pic>
      <p:pic>
        <p:nvPicPr>
          <p:cNvPr id="5" name="Picture 4" descr="UC Davis School of Veterinary Medicine">
            <a:extLst>
              <a:ext uri="{FF2B5EF4-FFF2-40B4-BE49-F238E27FC236}">
                <a16:creationId xmlns:a16="http://schemas.microsoft.com/office/drawing/2014/main" id="{6C743064-AECE-8ABA-844B-C449DBC3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AF2651-A780-0954-C061-D4861728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035" y="2271573"/>
            <a:ext cx="6200887" cy="4014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CBC </a:t>
            </a:r>
          </a:p>
          <a:p>
            <a:pPr marL="0" indent="0">
              <a:buNone/>
            </a:pPr>
            <a:r>
              <a:rPr lang="en-US" sz="4000" dirty="0"/>
              <a:t>Chemistry panel</a:t>
            </a:r>
          </a:p>
          <a:p>
            <a:pPr marL="0" indent="0">
              <a:buNone/>
            </a:pPr>
            <a:r>
              <a:rPr lang="en-US" sz="4000" dirty="0"/>
              <a:t>C-Reactive Protein</a:t>
            </a:r>
          </a:p>
          <a:p>
            <a:pPr marL="0" indent="0">
              <a:buNone/>
            </a:pPr>
            <a:r>
              <a:rPr lang="en-US" sz="4000" dirty="0"/>
              <a:t>Cytokines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20BD82E-64C6-2776-211A-BDE5CAC258F2}"/>
              </a:ext>
            </a:extLst>
          </p:cNvPr>
          <p:cNvSpPr/>
          <p:nvPr/>
        </p:nvSpPr>
        <p:spPr>
          <a:xfrm>
            <a:off x="8606446" y="2289803"/>
            <a:ext cx="1016830" cy="2626999"/>
          </a:xfrm>
          <a:prstGeom prst="rightBrac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8E126-7F9F-D739-773E-92AC4322EFC7}"/>
              </a:ext>
            </a:extLst>
          </p:cNvPr>
          <p:cNvSpPr txBox="1"/>
          <p:nvPr/>
        </p:nvSpPr>
        <p:spPr>
          <a:xfrm>
            <a:off x="9700399" y="3249359"/>
            <a:ext cx="2899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 change</a:t>
            </a:r>
          </a:p>
        </p:txBody>
      </p:sp>
    </p:spTree>
    <p:extLst>
      <p:ext uri="{BB962C8B-B14F-4D97-AF65-F5344CB8AC3E}">
        <p14:creationId xmlns:p14="http://schemas.microsoft.com/office/powerpoint/2010/main" val="222235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A0A-3448-0E43-A221-ECA83ABF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Peripheral Immune Modulation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D2DE1-3246-D664-33CC-4CA8934C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65" y="2044604"/>
            <a:ext cx="3048876" cy="3943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0E164-0A63-8E69-AB73-28029F091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875" y="2044604"/>
            <a:ext cx="2942696" cy="394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2E34A-C97C-A33E-A0B7-39C1CCCC5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805" y="2044604"/>
            <a:ext cx="3155055" cy="394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54C5E-3066-7717-D165-0BDA625A4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539" y="2044604"/>
            <a:ext cx="2942696" cy="3943819"/>
          </a:xfrm>
          <a:prstGeom prst="rect">
            <a:avLst/>
          </a:prstGeom>
        </p:spPr>
      </p:pic>
      <p:pic>
        <p:nvPicPr>
          <p:cNvPr id="10" name="Picture 4" descr="UC Davis School of Veterinary Medicine">
            <a:extLst>
              <a:ext uri="{FF2B5EF4-FFF2-40B4-BE49-F238E27FC236}">
                <a16:creationId xmlns:a16="http://schemas.microsoft.com/office/drawing/2014/main" id="{3FB62852-CEF3-A068-8CC8-835CEF939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C180-6B78-FE8F-98AD-672A885C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WGS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CE8B9-2766-7D72-AE05-B20B0CFB1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7311"/>
          </a:xfrm>
        </p:spPr>
        <p:txBody>
          <a:bodyPr>
            <a:normAutofit/>
          </a:bodyPr>
          <a:lstStyle/>
          <a:p>
            <a:r>
              <a:rPr lang="en-US" dirty="0"/>
              <a:t>Whole metagenomic shotgun sequencing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Engraftment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A23F0-D1CF-3216-E558-6C826D0BDB5A}"/>
              </a:ext>
            </a:extLst>
          </p:cNvPr>
          <p:cNvSpPr/>
          <p:nvPr/>
        </p:nvSpPr>
        <p:spPr>
          <a:xfrm>
            <a:off x="1176764" y="2491072"/>
            <a:ext cx="50699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</a:rPr>
              <a:t>7093 SPECIES</a:t>
            </a:r>
          </a:p>
          <a:p>
            <a:pPr algn="ctr"/>
            <a:endParaRPr lang="en-US" sz="2000" b="1" dirty="0">
              <a:ln/>
              <a:solidFill>
                <a:srgbClr val="FF0000"/>
              </a:solidFill>
            </a:endParaRPr>
          </a:p>
        </p:txBody>
      </p:sp>
      <p:pic>
        <p:nvPicPr>
          <p:cNvPr id="5" name="Picture 4" descr="UC Davis School of Veterinary Medicine">
            <a:extLst>
              <a:ext uri="{FF2B5EF4-FFF2-40B4-BE49-F238E27FC236}">
                <a16:creationId xmlns:a16="http://schemas.microsoft.com/office/drawing/2014/main" id="{54198F9E-C5B9-A998-F2B6-F5A2BD62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F46942A-4004-BE7E-2B14-2D2E2F9A5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23495"/>
              </p:ext>
            </p:extLst>
          </p:nvPr>
        </p:nvGraphicFramePr>
        <p:xfrm>
          <a:off x="1876927" y="4396807"/>
          <a:ext cx="8150040" cy="2278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73">
                  <a:extLst>
                    <a:ext uri="{9D8B030D-6E8A-4147-A177-3AD203B41FA5}">
                      <a16:colId xmlns:a16="http://schemas.microsoft.com/office/drawing/2014/main" val="2454306625"/>
                    </a:ext>
                  </a:extLst>
                </a:gridCol>
                <a:gridCol w="1545607">
                  <a:extLst>
                    <a:ext uri="{9D8B030D-6E8A-4147-A177-3AD203B41FA5}">
                      <a16:colId xmlns:a16="http://schemas.microsoft.com/office/drawing/2014/main" val="1697699235"/>
                    </a:ext>
                  </a:extLst>
                </a:gridCol>
                <a:gridCol w="1358340">
                  <a:extLst>
                    <a:ext uri="{9D8B030D-6E8A-4147-A177-3AD203B41FA5}">
                      <a16:colId xmlns:a16="http://schemas.microsoft.com/office/drawing/2014/main" val="4294187621"/>
                    </a:ext>
                  </a:extLst>
                </a:gridCol>
                <a:gridCol w="1358340">
                  <a:extLst>
                    <a:ext uri="{9D8B030D-6E8A-4147-A177-3AD203B41FA5}">
                      <a16:colId xmlns:a16="http://schemas.microsoft.com/office/drawing/2014/main" val="2912614320"/>
                    </a:ext>
                  </a:extLst>
                </a:gridCol>
                <a:gridCol w="2716680">
                  <a:extLst>
                    <a:ext uri="{9D8B030D-6E8A-4147-A177-3AD203B41FA5}">
                      <a16:colId xmlns:a16="http://schemas.microsoft.com/office/drawing/2014/main" val="3224192682"/>
                    </a:ext>
                  </a:extLst>
                </a:gridCol>
              </a:tblGrid>
              <a:tr h="88231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313551"/>
                  </a:ext>
                </a:extLst>
              </a:tr>
              <a:tr h="5736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Donor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Recipient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FMT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Recipient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410029"/>
                  </a:ext>
                </a:extLst>
              </a:tr>
              <a:tr h="5736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Pre-FMT Day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Post-FMT</a:t>
                      </a:r>
                    </a:p>
                    <a:p>
                      <a:pPr algn="ctr"/>
                      <a:r>
                        <a:rPr lang="en-US" sz="2400" b="1" dirty="0"/>
                        <a:t>Days 1, 4, 10, 28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024197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29FD9E2B-E9DE-D955-64A8-E9CF71F4041F}"/>
              </a:ext>
            </a:extLst>
          </p:cNvPr>
          <p:cNvSpPr/>
          <p:nvPr/>
        </p:nvSpPr>
        <p:spPr>
          <a:xfrm>
            <a:off x="2324077" y="4600420"/>
            <a:ext cx="469232" cy="46923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80A839-D35D-D459-7501-6BF3A1C850C7}"/>
              </a:ext>
            </a:extLst>
          </p:cNvPr>
          <p:cNvSpPr/>
          <p:nvPr/>
        </p:nvSpPr>
        <p:spPr>
          <a:xfrm>
            <a:off x="3597420" y="4596756"/>
            <a:ext cx="469232" cy="4692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4DED7E-5038-BB6C-E6BC-CBEDA50D6437}"/>
              </a:ext>
            </a:extLst>
          </p:cNvPr>
          <p:cNvSpPr/>
          <p:nvPr/>
        </p:nvSpPr>
        <p:spPr>
          <a:xfrm>
            <a:off x="8486254" y="4628529"/>
            <a:ext cx="469232" cy="4692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39EFC37-C7EF-3D7A-319D-C430E9EB633E}"/>
              </a:ext>
            </a:extLst>
          </p:cNvPr>
          <p:cNvSpPr/>
          <p:nvPr/>
        </p:nvSpPr>
        <p:spPr>
          <a:xfrm>
            <a:off x="5540520" y="4693923"/>
            <a:ext cx="1010652" cy="40383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0F84A1-4DD7-10FE-483C-019D92F5DD32}"/>
              </a:ext>
            </a:extLst>
          </p:cNvPr>
          <p:cNvSpPr/>
          <p:nvPr/>
        </p:nvSpPr>
        <p:spPr>
          <a:xfrm>
            <a:off x="5257800" y="229495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6289 Bacteria (89%)</a:t>
            </a:r>
          </a:p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424 Viruses (6%)</a:t>
            </a:r>
          </a:p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280 Archaea (4%)</a:t>
            </a:r>
          </a:p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58 Fungi (0.8%)</a:t>
            </a:r>
          </a:p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29 </a:t>
            </a:r>
            <a:r>
              <a:rPr lang="en-US" sz="2000" b="1" dirty="0" err="1">
                <a:ln/>
                <a:solidFill>
                  <a:srgbClr val="FF0000"/>
                </a:solidFill>
              </a:rPr>
              <a:t>Chromista</a:t>
            </a:r>
            <a:r>
              <a:rPr lang="en-US" sz="2000" b="1" dirty="0">
                <a:ln/>
                <a:solidFill>
                  <a:srgbClr val="FF0000"/>
                </a:solidFill>
              </a:rPr>
              <a:t> (0.4%)</a:t>
            </a:r>
          </a:p>
        </p:txBody>
      </p:sp>
    </p:spTree>
    <p:extLst>
      <p:ext uri="{BB962C8B-B14F-4D97-AF65-F5344CB8AC3E}">
        <p14:creationId xmlns:p14="http://schemas.microsoft.com/office/powerpoint/2010/main" val="46449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A1F3-2B23-70D8-7CD7-F5A03A6F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WGS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0D8E6-8C1A-95B7-BB94-89CBDDE8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06" y="1919923"/>
            <a:ext cx="5537962" cy="4277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8CF9B-8633-0208-F4C3-397E6F22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32" y="1919923"/>
            <a:ext cx="5537963" cy="42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5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A1F3-2B23-70D8-7CD7-F5A03A6F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WGS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89162-623E-103D-8F4A-E4857415A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266"/>
            <a:ext cx="10794576" cy="52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216F-025C-0912-36DE-E610B21B5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8EE1-A617-DBC9-A014-C6EA4DFA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One-time rectal enema FMT in healthy dogs is relatively safe</a:t>
            </a:r>
          </a:p>
          <a:p>
            <a:r>
              <a:rPr lang="en-US" sz="3200" dirty="0"/>
              <a:t>FMT in healthy dogs do not lead to significant changes in the peripheral immune system markers measured in the study</a:t>
            </a:r>
          </a:p>
          <a:p>
            <a:pPr lvl="1"/>
            <a:r>
              <a:rPr lang="en-US" sz="2800" dirty="0"/>
              <a:t>CRP</a:t>
            </a:r>
          </a:p>
          <a:p>
            <a:pPr lvl="1"/>
            <a:r>
              <a:rPr lang="en-US" sz="2800" dirty="0"/>
              <a:t>Cytokines</a:t>
            </a:r>
          </a:p>
          <a:p>
            <a:pPr lvl="1"/>
            <a:r>
              <a:rPr lang="en-US" sz="2800" dirty="0"/>
              <a:t>CBC</a:t>
            </a:r>
          </a:p>
          <a:p>
            <a:pPr lvl="1"/>
            <a:r>
              <a:rPr lang="en-US" sz="2800" dirty="0"/>
              <a:t>Serum biochemistry</a:t>
            </a:r>
          </a:p>
          <a:p>
            <a:r>
              <a:rPr lang="en-US" sz="3200" dirty="0"/>
              <a:t>Species level engraftment seen but factors not yet known</a:t>
            </a:r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68B57610-5893-56EE-AA5C-85A957B0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6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FDA7-6D8F-E84A-9D9F-61498950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+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43517-F25E-B442-83AA-76C5721E9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Multivariate statistics for population diversity and taxonomy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Compare pre- and post-FMT shifts, ID engraftment factors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Flow cytometry analysis on lymphocyte population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Future FMT study in dogs with chronic enteropathy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Small sample size, some dogs with mild clinical and/or laboratory abnormalities</a:t>
            </a: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A0CFE1A1-8292-96B2-C62C-074978C8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9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A3E0-81E7-9146-83FD-9389BBAD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7800-C709-B149-B838-2A3070096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Special thank you to:</a:t>
            </a:r>
          </a:p>
          <a:p>
            <a:pPr>
              <a:buFontTx/>
              <a:buChar char="-"/>
            </a:pPr>
            <a:r>
              <a:rPr lang="en-US" dirty="0"/>
              <a:t>Comparative Gastroenterology Society and IDEXX Laboratories, Inc. for Veterinary Summer Student Scholar Award </a:t>
            </a:r>
          </a:p>
          <a:p>
            <a:pPr>
              <a:buFontTx/>
              <a:buChar char="-"/>
            </a:pPr>
            <a:r>
              <a:rPr lang="en-US" dirty="0"/>
              <a:t>Texas A&amp;M GI Lab for their generous help in measuring blood and fecal samples</a:t>
            </a:r>
          </a:p>
        </p:txBody>
      </p:sp>
      <p:pic>
        <p:nvPicPr>
          <p:cNvPr id="4" name="Picture 2" descr="IDEXX veterinary practice software - IDEXX US">
            <a:extLst>
              <a:ext uri="{FF2B5EF4-FFF2-40B4-BE49-F238E27FC236}">
                <a16:creationId xmlns:a16="http://schemas.microsoft.com/office/drawing/2014/main" id="{C8F401C6-BF60-C711-F3E4-E8FCBA1A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6" y="6067630"/>
            <a:ext cx="2325559" cy="42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C Davis School of Veterinary Medicine">
            <a:extLst>
              <a:ext uri="{FF2B5EF4-FFF2-40B4-BE49-F238E27FC236}">
                <a16:creationId xmlns:a16="http://schemas.microsoft.com/office/drawing/2014/main" id="{320CE5A8-6AE7-20EB-BB6E-2378A6E2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3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og sitting on a boat&#10;&#10;Description automatically generated with low confidence">
            <a:extLst>
              <a:ext uri="{FF2B5EF4-FFF2-40B4-BE49-F238E27FC236}">
                <a16:creationId xmlns:a16="http://schemas.microsoft.com/office/drawing/2014/main" id="{60D9E340-5D63-C7D2-7A0E-639E06B7A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5" b="151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5132B-831B-4D42-A879-8953573A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77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E5FBD-2792-AB49-A1D3-A1121E25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FA5D-E60D-BE43-89F8-FE1D1237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Mary Ann Lee</a:t>
            </a:r>
          </a:p>
          <a:p>
            <a:pPr marL="0" indent="0">
              <a:buNone/>
            </a:pPr>
            <a:r>
              <a:rPr lang="en-US" dirty="0"/>
              <a:t>Doctor of Veterinary Medicine Candidate</a:t>
            </a:r>
          </a:p>
          <a:p>
            <a:pPr marL="0" indent="0">
              <a:buNone/>
            </a:pPr>
            <a:r>
              <a:rPr lang="en-US" dirty="0"/>
              <a:t>UC Davis School of Veterinary Medicine</a:t>
            </a:r>
          </a:p>
          <a:p>
            <a:pPr marL="0" indent="0">
              <a:buNone/>
            </a:pPr>
            <a:r>
              <a:rPr lang="en-US" dirty="0"/>
              <a:t>1 Garrod Drive</a:t>
            </a:r>
          </a:p>
          <a:p>
            <a:pPr marL="0" indent="0">
              <a:buNone/>
            </a:pPr>
            <a:r>
              <a:rPr lang="en-US" dirty="0"/>
              <a:t>Davis, CA 95616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mjrlee@ucdavis</a:t>
            </a:r>
            <a:r>
              <a:rPr lang="en-US">
                <a:hlinkClick r:id="rId3"/>
              </a:rPr>
              <a:t>.ed</a:t>
            </a:r>
            <a:endParaRPr lang="en-US" dirty="0"/>
          </a:p>
        </p:txBody>
      </p:sp>
      <p:pic>
        <p:nvPicPr>
          <p:cNvPr id="1026" name="Picture 2" descr="UC Davis School of Veterinary Medicine">
            <a:extLst>
              <a:ext uri="{FF2B5EF4-FFF2-40B4-BE49-F238E27FC236}">
                <a16:creationId xmlns:a16="http://schemas.microsoft.com/office/drawing/2014/main" id="{1475954A-DE61-824F-848D-3A9A3642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363" y="230188"/>
            <a:ext cx="53975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79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96DE6296-6EC5-FFD7-8C8D-B04F491C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615"/>
            <a:ext cx="12192000" cy="4454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043147-6CB8-4E48-9B07-FF0D4FED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2294-3108-6F45-B293-DA95D81AD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0450"/>
            <a:ext cx="10515600" cy="10513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/>
              <a:t>Fecal Microbiota Transplantation (FMT)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9845A1-0182-5382-8548-9EC42766A4AB}"/>
              </a:ext>
            </a:extLst>
          </p:cNvPr>
          <p:cNvSpPr/>
          <p:nvPr/>
        </p:nvSpPr>
        <p:spPr>
          <a:xfrm>
            <a:off x="6096000" y="65096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/>
              <a:t>Kelly et al. </a:t>
            </a:r>
            <a:r>
              <a:rPr lang="en-US" i="1" dirty="0"/>
              <a:t>Gastroenterology</a:t>
            </a:r>
            <a:r>
              <a:rPr lang="en-US" dirty="0"/>
              <a:t>. 2015</a:t>
            </a:r>
          </a:p>
        </p:txBody>
      </p:sp>
      <p:pic>
        <p:nvPicPr>
          <p:cNvPr id="9" name="Picture 8" descr="A dog sitting next to another dog&#10;&#10;Description automatically generated with low confidence">
            <a:extLst>
              <a:ext uri="{FF2B5EF4-FFF2-40B4-BE49-F238E27FC236}">
                <a16:creationId xmlns:a16="http://schemas.microsoft.com/office/drawing/2014/main" id="{2DEAF009-238B-4338-46EC-8BFE16B58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478" y="126651"/>
            <a:ext cx="1789043" cy="1595099"/>
          </a:xfrm>
          <a:prstGeom prst="rect">
            <a:avLst/>
          </a:prstGeom>
        </p:spPr>
      </p:pic>
      <p:pic>
        <p:nvPicPr>
          <p:cNvPr id="10" name="Picture 4" descr="UC Davis School of Veterinary Medicine">
            <a:extLst>
              <a:ext uri="{FF2B5EF4-FFF2-40B4-BE49-F238E27FC236}">
                <a16:creationId xmlns:a16="http://schemas.microsoft.com/office/drawing/2014/main" id="{A45ED31B-AAE7-4777-E3D6-464487BC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F2A9B5-D471-42D4-4F8C-0BCD6EB66E2D}"/>
              </a:ext>
            </a:extLst>
          </p:cNvPr>
          <p:cNvSpPr txBox="1"/>
          <p:nvPr/>
        </p:nvSpPr>
        <p:spPr>
          <a:xfrm>
            <a:off x="4940710" y="3893574"/>
            <a:ext cx="193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Fecal Transplant</a:t>
            </a:r>
          </a:p>
          <a:p>
            <a:pPr algn="ctr"/>
            <a:r>
              <a:rPr lang="en-US" sz="2000" b="1" dirty="0"/>
              <a:t>from Donor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1B8F5-BFF5-1F3A-1D19-3DB3C1C4F33E}"/>
              </a:ext>
            </a:extLst>
          </p:cNvPr>
          <p:cNvSpPr txBox="1"/>
          <p:nvPr/>
        </p:nvSpPr>
        <p:spPr>
          <a:xfrm>
            <a:off x="437824" y="5010053"/>
            <a:ext cx="193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Diseased Gut</a:t>
            </a:r>
          </a:p>
          <a:p>
            <a:pPr algn="ctr"/>
            <a:r>
              <a:rPr lang="en-US" sz="2000" b="1" dirty="0"/>
              <a:t>Dysbiosis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B3701-A6DF-66DA-CE8F-47EE405B3FE7}"/>
              </a:ext>
            </a:extLst>
          </p:cNvPr>
          <p:cNvSpPr txBox="1"/>
          <p:nvPr/>
        </p:nvSpPr>
        <p:spPr>
          <a:xfrm>
            <a:off x="9840862" y="4990117"/>
            <a:ext cx="193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Healthy Gut</a:t>
            </a:r>
          </a:p>
          <a:p>
            <a:pPr algn="ctr"/>
            <a:r>
              <a:rPr lang="en-US" sz="2000" b="1" dirty="0" err="1"/>
              <a:t>Normobiosis</a:t>
            </a:r>
            <a:endParaRPr lang="en-US" sz="2000" b="1" dirty="0"/>
          </a:p>
        </p:txBody>
      </p:sp>
      <p:sp>
        <p:nvSpPr>
          <p:cNvPr id="4" name="Plus 3">
            <a:extLst>
              <a:ext uri="{FF2B5EF4-FFF2-40B4-BE49-F238E27FC236}">
                <a16:creationId xmlns:a16="http://schemas.microsoft.com/office/drawing/2014/main" id="{AC9080A2-53C6-5B46-BEFF-66929683433F}"/>
              </a:ext>
            </a:extLst>
          </p:cNvPr>
          <p:cNvSpPr/>
          <p:nvPr/>
        </p:nvSpPr>
        <p:spPr>
          <a:xfrm>
            <a:off x="4429125" y="2171700"/>
            <a:ext cx="1014413" cy="1014413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Equal 5">
            <a:extLst>
              <a:ext uri="{FF2B5EF4-FFF2-40B4-BE49-F238E27FC236}">
                <a16:creationId xmlns:a16="http://schemas.microsoft.com/office/drawing/2014/main" id="{A4930BCF-A63E-D60B-3FEB-DD87A554EEFA}"/>
              </a:ext>
            </a:extLst>
          </p:cNvPr>
          <p:cNvSpPr/>
          <p:nvPr/>
        </p:nvSpPr>
        <p:spPr>
          <a:xfrm>
            <a:off x="6619877" y="2243915"/>
            <a:ext cx="957263" cy="957263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0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3147-6CB8-4E48-9B07-FF0D4FED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2294-3108-6F45-B293-DA95D81AD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ACG strongly recommends FMT treatment for recurrent </a:t>
            </a:r>
            <a:r>
              <a:rPr lang="en-US" i="1" dirty="0"/>
              <a:t>C. difficile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Placebo controlled study in canine parvovirus FMT superior to standard treatment alone</a:t>
            </a:r>
          </a:p>
          <a:p>
            <a:pPr>
              <a:lnSpc>
                <a:spcPct val="100000"/>
              </a:lnSpc>
            </a:pPr>
            <a:r>
              <a:rPr lang="en-US" dirty="0"/>
              <a:t>FMT performed in sick patients and ill-defined disease groups (IBD)</a:t>
            </a:r>
          </a:p>
          <a:p>
            <a:pPr>
              <a:lnSpc>
                <a:spcPct val="100000"/>
              </a:lnSpc>
            </a:pPr>
            <a:r>
              <a:rPr lang="en-US" dirty="0"/>
              <a:t>Poorly understood mechanisms of action, determinants of engraftment, and immune modulation</a:t>
            </a:r>
          </a:p>
          <a:p>
            <a:pPr>
              <a:lnSpc>
                <a:spcPct val="100000"/>
              </a:lnSpc>
            </a:pPr>
            <a:r>
              <a:rPr lang="en-US" dirty="0"/>
              <a:t>Whole metagenomic sequencing (WGS) allows species and strain level analysis to track microbial alterations and engraftment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2638F-6033-8C4F-8CA5-6D38AC9A9F5E}"/>
              </a:ext>
            </a:extLst>
          </p:cNvPr>
          <p:cNvSpPr txBox="1"/>
          <p:nvPr/>
        </p:nvSpPr>
        <p:spPr>
          <a:xfrm>
            <a:off x="7863840" y="5934670"/>
            <a:ext cx="432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Smillie</a:t>
            </a:r>
            <a:r>
              <a:rPr lang="en-US" dirty="0"/>
              <a:t>, et al. </a:t>
            </a:r>
            <a:r>
              <a:rPr lang="en-US" i="1" dirty="0"/>
              <a:t>Cell host &amp; microbe</a:t>
            </a:r>
            <a:r>
              <a:rPr lang="en-US" dirty="0"/>
              <a:t> 2018</a:t>
            </a:r>
          </a:p>
          <a:p>
            <a:pPr algn="r"/>
            <a:r>
              <a:rPr lang="en-US" dirty="0" err="1"/>
              <a:t>Chaitman</a:t>
            </a:r>
            <a:r>
              <a:rPr lang="en-US" dirty="0"/>
              <a:t> &amp; </a:t>
            </a:r>
            <a:r>
              <a:rPr lang="en-US" dirty="0" err="1"/>
              <a:t>Gaschen</a:t>
            </a:r>
            <a:r>
              <a:rPr lang="en-US" dirty="0"/>
              <a:t> </a:t>
            </a:r>
            <a:r>
              <a:rPr lang="en-US" i="1" dirty="0"/>
              <a:t>Vet. Clin. N. Am.</a:t>
            </a:r>
            <a:r>
              <a:rPr lang="en-US" dirty="0"/>
              <a:t> 2021</a:t>
            </a:r>
          </a:p>
          <a:p>
            <a:pPr algn="r"/>
            <a:r>
              <a:rPr lang="en-US" dirty="0"/>
              <a:t>Kelly et al. Am J Gastroenterol 2021</a:t>
            </a:r>
          </a:p>
        </p:txBody>
      </p:sp>
      <p:pic>
        <p:nvPicPr>
          <p:cNvPr id="7" name="Picture 4" descr="UC Davis School of Veterinary Medicine">
            <a:extLst>
              <a:ext uri="{FF2B5EF4-FFF2-40B4-BE49-F238E27FC236}">
                <a16:creationId xmlns:a16="http://schemas.microsoft.com/office/drawing/2014/main" id="{1FA88140-75B2-0BF8-6E06-279BD43B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8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B64-12AB-3745-BE27-ED355BB3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05757-BE90-7540-A4B1-6CBC82428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8671"/>
            <a:ext cx="10515600" cy="3168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Characterize the microbial community shifts, temporal dynamics, and peripheral immune modulation following FMT in healthy dogs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/>
              <a:t>Identify factors within the microbiome predicting FMT engraftment in healthy dogs</a:t>
            </a:r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9D4BD53C-F79B-90B7-741C-2CBEF554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0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55BA-0225-7245-9497-31E157B2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8CC29-300E-9B47-A3FC-CF49EAEA9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7" y="1946275"/>
            <a:ext cx="10906125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500"/>
              </a:spcAft>
            </a:pPr>
            <a:r>
              <a:rPr lang="en-US" sz="4000" dirty="0"/>
              <a:t>Inclusion criteria</a:t>
            </a:r>
          </a:p>
          <a:p>
            <a:pPr lvl="1">
              <a:spcAft>
                <a:spcPts val="500"/>
              </a:spcAft>
            </a:pPr>
            <a:r>
              <a:rPr lang="en-US" sz="3600" dirty="0"/>
              <a:t>Recipients: 10 clinically healthy, client-owned dogs</a:t>
            </a:r>
          </a:p>
          <a:p>
            <a:pPr lvl="1">
              <a:spcAft>
                <a:spcPts val="500"/>
              </a:spcAft>
            </a:pPr>
            <a:r>
              <a:rPr lang="en-US" sz="3600" dirty="0"/>
              <a:t>Donors: 2 clinically healthy, client-owned dogs</a:t>
            </a:r>
          </a:p>
          <a:p>
            <a:pPr>
              <a:spcAft>
                <a:spcPts val="500"/>
              </a:spcAft>
            </a:pPr>
            <a:r>
              <a:rPr lang="en-US" sz="4000" dirty="0"/>
              <a:t>Exclusion criteria</a:t>
            </a:r>
          </a:p>
          <a:p>
            <a:pPr lvl="1">
              <a:spcAft>
                <a:spcPts val="500"/>
              </a:spcAft>
            </a:pPr>
            <a:r>
              <a:rPr lang="en-US" sz="3600" dirty="0"/>
              <a:t>GI signs (vomiting, diarrhea, </a:t>
            </a:r>
            <a:r>
              <a:rPr lang="en-US" sz="3600" dirty="0" err="1"/>
              <a:t>hyporexia</a:t>
            </a:r>
            <a:r>
              <a:rPr lang="en-US" sz="3600" dirty="0"/>
              <a:t>, weight loss) past six months</a:t>
            </a:r>
          </a:p>
          <a:p>
            <a:pPr lvl="1">
              <a:spcAft>
                <a:spcPts val="500"/>
              </a:spcAft>
            </a:pPr>
            <a:r>
              <a:rPr lang="en-US" sz="3600" dirty="0"/>
              <a:t>Known microbiome-altering medications past six months</a:t>
            </a:r>
          </a:p>
          <a:p>
            <a:pPr lvl="1">
              <a:spcAft>
                <a:spcPts val="500"/>
              </a:spcAft>
            </a:pPr>
            <a:r>
              <a:rPr lang="en-US" sz="3600" dirty="0"/>
              <a:t>Other systemic diseases</a:t>
            </a:r>
            <a:endParaRPr lang="en-US" sz="4000" dirty="0"/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DB03D97C-AD19-7535-F6D2-4E63DF7B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2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730CB39-CEBC-5A44-99B7-81D87F65F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804130"/>
              </p:ext>
            </p:extLst>
          </p:nvPr>
        </p:nvGraphicFramePr>
        <p:xfrm>
          <a:off x="440871" y="1184037"/>
          <a:ext cx="11397341" cy="4510910"/>
        </p:xfrm>
        <a:graphic>
          <a:graphicData uri="http://schemas.openxmlformats.org/drawingml/2006/table">
            <a:tbl>
              <a:tblPr firstRow="1" firstCol="1" bandRow="1"/>
              <a:tblGrid>
                <a:gridCol w="1114526">
                  <a:extLst>
                    <a:ext uri="{9D8B030D-6E8A-4147-A177-3AD203B41FA5}">
                      <a16:colId xmlns:a16="http://schemas.microsoft.com/office/drawing/2014/main" val="4176338095"/>
                    </a:ext>
                  </a:extLst>
                </a:gridCol>
                <a:gridCol w="1033001">
                  <a:extLst>
                    <a:ext uri="{9D8B030D-6E8A-4147-A177-3AD203B41FA5}">
                      <a16:colId xmlns:a16="http://schemas.microsoft.com/office/drawing/2014/main" val="2845559617"/>
                    </a:ext>
                  </a:extLst>
                </a:gridCol>
                <a:gridCol w="1172453">
                  <a:extLst>
                    <a:ext uri="{9D8B030D-6E8A-4147-A177-3AD203B41FA5}">
                      <a16:colId xmlns:a16="http://schemas.microsoft.com/office/drawing/2014/main" val="4179070726"/>
                    </a:ext>
                  </a:extLst>
                </a:gridCol>
                <a:gridCol w="1145633">
                  <a:extLst>
                    <a:ext uri="{9D8B030D-6E8A-4147-A177-3AD203B41FA5}">
                      <a16:colId xmlns:a16="http://schemas.microsoft.com/office/drawing/2014/main" val="1174393704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3137204101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1068910606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1652950270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3800018068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4160213504"/>
                    </a:ext>
                  </a:extLst>
                </a:gridCol>
                <a:gridCol w="1155288">
                  <a:extLst>
                    <a:ext uri="{9D8B030D-6E8A-4147-A177-3AD203B41FA5}">
                      <a16:colId xmlns:a16="http://schemas.microsoft.com/office/drawing/2014/main" val="1147059911"/>
                    </a:ext>
                  </a:extLst>
                </a:gridCol>
              </a:tblGrid>
              <a:tr h="146987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Day 0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FMT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Day 1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post-FMT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Day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post-FMT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Day 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post-FMT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Day 28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post-FMT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988911"/>
                  </a:ext>
                </a:extLst>
              </a:tr>
              <a:tr h="418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9824812"/>
                  </a:ext>
                </a:extLst>
              </a:tr>
              <a:tr h="418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726680"/>
                  </a:ext>
                </a:extLst>
              </a:tr>
              <a:tr h="220481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Feces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(DI, WGS)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Blood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(CBC, chemistry,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Flow cytometry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CRP, cytokines)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Feces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(DI, WGS)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Blood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(CBC, chemistry,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Flow cytometry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CRP, cytokines)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Clinical survey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410700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49FD099-BC94-8149-AB4E-9E64C08E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Material and Methods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7B6654-3060-71D7-DAE7-5A16E61ECB55}"/>
              </a:ext>
            </a:extLst>
          </p:cNvPr>
          <p:cNvSpPr/>
          <p:nvPr/>
        </p:nvSpPr>
        <p:spPr>
          <a:xfrm>
            <a:off x="819871" y="5074299"/>
            <a:ext cx="10552257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500"/>
              </a:spcAft>
            </a:pPr>
            <a:endParaRPr lang="en-US" sz="3200" dirty="0"/>
          </a:p>
          <a:p>
            <a:pPr>
              <a:spcAft>
                <a:spcPts val="500"/>
              </a:spcAft>
            </a:pPr>
            <a:r>
              <a:rPr lang="en-US" sz="3200" dirty="0"/>
              <a:t>10 clinically healthy dogs received 5g/kg FMT via rectal enema</a:t>
            </a:r>
          </a:p>
        </p:txBody>
      </p:sp>
      <p:pic>
        <p:nvPicPr>
          <p:cNvPr id="6" name="Picture 4" descr="UC Davis School of Veterinary Medicine">
            <a:extLst>
              <a:ext uri="{FF2B5EF4-FFF2-40B4-BE49-F238E27FC236}">
                <a16:creationId xmlns:a16="http://schemas.microsoft.com/office/drawing/2014/main" id="{A06B8FE1-26D2-3E03-EF8B-BA6DBE4F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9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A0A-3448-0E43-A221-ECA83ABF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Clinical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003AB-4196-BB4F-8C0D-AA4B41967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FMT well tolerated with no known major side effects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Normal appetite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3 animals experienced transient diarrhea post-FMT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3 cases of vomiting (2 on day 1, 1 on day 28 post-FMT)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1 case of vomiting and 1 case of diarrhea due to dietary indiscretion</a:t>
            </a:r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1E9D4AB3-91B8-32F1-F879-1B4A7BA0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7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A0A-3448-0E43-A221-ECA83ABF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Clinical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06A9B8-B3B4-5461-82AE-2FA8BA5C2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226" y="1527686"/>
            <a:ext cx="3386394" cy="4431133"/>
          </a:xfrm>
          <a:prstGeom prst="rect">
            <a:avLst/>
          </a:prstGeom>
        </p:spPr>
      </p:pic>
      <p:pic>
        <p:nvPicPr>
          <p:cNvPr id="15" name="Picture 14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3443E29E-77E0-4AD5-33BE-A35E6D015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820" y="1527686"/>
            <a:ext cx="4350226" cy="5167312"/>
          </a:xfrm>
          <a:prstGeom prst="rect">
            <a:avLst/>
          </a:prstGeom>
        </p:spPr>
      </p:pic>
      <p:pic>
        <p:nvPicPr>
          <p:cNvPr id="16" name="Picture 4" descr="UC Davis School of Veterinary Medicine">
            <a:extLst>
              <a:ext uri="{FF2B5EF4-FFF2-40B4-BE49-F238E27FC236}">
                <a16:creationId xmlns:a16="http://schemas.microsoft.com/office/drawing/2014/main" id="{58EEDBF6-CC53-40E3-1983-A840567A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3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B2AC-A4C4-FC79-0021-E7253507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Peripheral Immune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686F3-F62F-08DB-23D5-35E551683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Statistical analysis</a:t>
            </a:r>
            <a:endParaRPr lang="en-US" sz="3200" dirty="0"/>
          </a:p>
          <a:p>
            <a:pPr lvl="1"/>
            <a:r>
              <a:rPr lang="en-US" sz="2800" dirty="0"/>
              <a:t>D’Agostino &amp; Pearson, Mixed effects model ANOVA</a:t>
            </a:r>
          </a:p>
          <a:p>
            <a:r>
              <a:rPr lang="en-US" sz="3200" b="1" dirty="0"/>
              <a:t>Complete Blood Count</a:t>
            </a:r>
          </a:p>
          <a:p>
            <a:pPr lvl="1"/>
            <a:r>
              <a:rPr lang="en-US" sz="2800" dirty="0"/>
              <a:t>All values not significantly different between days 0, 1, 4, 10, 28</a:t>
            </a:r>
          </a:p>
          <a:p>
            <a:r>
              <a:rPr lang="en-US" sz="3200" b="1" dirty="0"/>
              <a:t>Serum biochemistry </a:t>
            </a:r>
          </a:p>
          <a:p>
            <a:pPr lvl="1"/>
            <a:r>
              <a:rPr lang="en-US" sz="2800" dirty="0"/>
              <a:t>Anion Gap (p = 0.0057) &amp; bicarbonate (p = 0.016) statistically significant</a:t>
            </a:r>
          </a:p>
          <a:p>
            <a:pPr lvl="1"/>
            <a:r>
              <a:rPr lang="en-US" sz="2800" dirty="0"/>
              <a:t>False Discovery Rate adjustment via </a:t>
            </a:r>
            <a:r>
              <a:rPr lang="en-US" sz="2800" dirty="0" err="1"/>
              <a:t>Benjamini</a:t>
            </a:r>
            <a:r>
              <a:rPr lang="en-US" sz="2800" dirty="0"/>
              <a:t>-Hochberg method</a:t>
            </a:r>
          </a:p>
          <a:p>
            <a:pPr lvl="1"/>
            <a:r>
              <a:rPr lang="en-US" sz="2800" dirty="0"/>
              <a:t>Adjusted p values: Anion Gap (p = 0.13), bicarbonate (p = 0.18)</a:t>
            </a:r>
          </a:p>
        </p:txBody>
      </p:sp>
      <p:pic>
        <p:nvPicPr>
          <p:cNvPr id="4" name="Picture 4" descr="UC Davis School of Veterinary Medicine">
            <a:extLst>
              <a:ext uri="{FF2B5EF4-FFF2-40B4-BE49-F238E27FC236}">
                <a16:creationId xmlns:a16="http://schemas.microsoft.com/office/drawing/2014/main" id="{5BAACD3E-EF57-FB4A-C068-C36AB7C8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2" y="125064"/>
            <a:ext cx="3184691" cy="7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2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13188</TotalTime>
  <Words>1239</Words>
  <Application>Microsoft Macintosh PowerPoint</Application>
  <PresentationFormat>Widescreen</PresentationFormat>
  <Paragraphs>209</Paragraphs>
  <Slides>19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Peripheral immune modulation, temporal dynamics, and community shifts of the healthy canine gut microbiome after fecal microbiota transplantation</vt:lpstr>
      <vt:lpstr>Background</vt:lpstr>
      <vt:lpstr>Background</vt:lpstr>
      <vt:lpstr>Aims</vt:lpstr>
      <vt:lpstr>Material and Methods</vt:lpstr>
      <vt:lpstr>Material and Methods </vt:lpstr>
      <vt:lpstr>Results: Clinical</vt:lpstr>
      <vt:lpstr>Results: Clinical</vt:lpstr>
      <vt:lpstr>Results: Peripheral Immune Modulation</vt:lpstr>
      <vt:lpstr>Results: Peripheral Immune Modulation </vt:lpstr>
      <vt:lpstr>Results: Peripheral Immune Modulation </vt:lpstr>
      <vt:lpstr>Results: WGS</vt:lpstr>
      <vt:lpstr>Results: WGS</vt:lpstr>
      <vt:lpstr>Results: WGS</vt:lpstr>
      <vt:lpstr>Discussion</vt:lpstr>
      <vt:lpstr>What’s next + Limitations</vt:lpstr>
      <vt:lpstr>Acknowledgement</vt:lpstr>
      <vt:lpstr>Questions?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Temporal dynamics, community shifts, and immune modulation of canine gut microbiome after fecal microbiota transplantation </dc:title>
  <dc:creator>Mary Ann Lee</dc:creator>
  <cp:lastModifiedBy>John Gardiner</cp:lastModifiedBy>
  <cp:revision>38</cp:revision>
  <dcterms:created xsi:type="dcterms:W3CDTF">2022-02-16T05:17:53Z</dcterms:created>
  <dcterms:modified xsi:type="dcterms:W3CDTF">2023-06-12T17:00:59Z</dcterms:modified>
</cp:coreProperties>
</file>