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163791-A959-44CB-BF66-E5CEA4F0DC8F}">
  <a:tblStyle styleId="{4E163791-A959-44CB-BF66-E5CEA4F0DC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34"/>
    <p:restoredTop sz="94684"/>
  </p:normalViewPr>
  <p:slideViewPr>
    <p:cSldViewPr snapToGrid="0">
      <p:cViewPr varScale="1">
        <p:scale>
          <a:sx n="96" d="100"/>
          <a:sy n="96" d="100"/>
        </p:scale>
        <p:origin x="168" y="9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5048f6a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5048f6a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5048f6a84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5048f6a84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e5048f6a8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e5048f6a8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e5048f6a84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e5048f6a84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e5048f6a84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e5048f6a84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e5048f6a84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e5048f6a84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e5048f6a84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e5048f6a84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e5048f6a84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e5048f6a84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e5048f6a84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e5048f6a84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5048f6a84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e5048f6a84_0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e5048f6a84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e5048f6a84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e5048f6a8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e5048f6a8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5048f6a84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e5048f6a84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e5048f6a84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e5048f6a84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5048f6a84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e5048f6a84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e5048f6a84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e5048f6a84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e5048f6a8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e5048f6a8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5048f6a8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5048f6a84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5048f6a84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5048f6a84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5048f6a84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e5048f6a84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5048f6a84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e5048f6a84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5048f6a84_0_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5048f6a84_0_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e5048f6a84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e5048f6a84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167600" y="3613175"/>
            <a:ext cx="1491900" cy="433800"/>
          </a:xfrm>
          <a:prstGeom prst="rect">
            <a:avLst/>
          </a:prstGeom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635" b="1">
                <a:solidFill>
                  <a:srgbClr val="B7B7B7"/>
                </a:solidFill>
              </a:rPr>
              <a:t>Lexi Durant</a:t>
            </a:r>
            <a:endParaRPr sz="1635" b="1">
              <a:solidFill>
                <a:srgbClr val="B7B7B7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67600" y="4046975"/>
            <a:ext cx="4888800" cy="9111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CCCCC"/>
                </a:solidFill>
              </a:rPr>
              <a:t>D. Sanchez-Migallon Guzman</a:t>
            </a:r>
            <a:r>
              <a:rPr lang="en" sz="1600">
                <a:solidFill>
                  <a:srgbClr val="CCCCCC"/>
                </a:solidFill>
              </a:rPr>
              <a:t>, LV, MS, Dipl. ECZM (Avian &amp; Small Mammal), Dipl. ACZM</a:t>
            </a:r>
            <a:endParaRPr sz="16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CCCCCC"/>
                </a:solidFill>
              </a:rPr>
              <a:t>M. Hawkins</a:t>
            </a:r>
            <a:r>
              <a:rPr lang="en" sz="1600">
                <a:solidFill>
                  <a:srgbClr val="CCCCCC"/>
                </a:solidFill>
              </a:rPr>
              <a:t>, VMD, DABVP (Avian)</a:t>
            </a:r>
            <a:endParaRPr sz="1600">
              <a:solidFill>
                <a:srgbClr val="CCCCCC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110" y="1256425"/>
            <a:ext cx="3237541" cy="38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167600" y="153050"/>
            <a:ext cx="6501600" cy="17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b="1">
                <a:solidFill>
                  <a:schemeClr val="lt1"/>
                </a:solidFill>
              </a:rPr>
              <a:t>Antinociceptive Effects of Hydromorphone In Red-tailed Hawks (</a:t>
            </a:r>
            <a:r>
              <a:rPr lang="en" sz="3480" b="1" i="1">
                <a:solidFill>
                  <a:schemeClr val="lt1"/>
                </a:solidFill>
              </a:rPr>
              <a:t>Buteo jamaicensis</a:t>
            </a:r>
            <a:r>
              <a:rPr lang="en" sz="3480" b="1">
                <a:solidFill>
                  <a:schemeClr val="lt1"/>
                </a:solidFill>
              </a:rPr>
              <a:t>)</a:t>
            </a:r>
            <a:r>
              <a:rPr lang="en" sz="3480" b="1" i="1">
                <a:solidFill>
                  <a:schemeClr val="lt1"/>
                </a:solidFill>
              </a:rPr>
              <a:t> </a:t>
            </a:r>
            <a:endParaRPr sz="3480" b="1" i="1">
              <a:solidFill>
                <a:schemeClr val="lt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9663" y="4498099"/>
            <a:ext cx="2670426" cy="5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Statistical Analysis </a:t>
            </a:r>
            <a:endParaRPr b="1"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8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 4.2.3, significance at P &lt; 0.05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Antinociception assessed via linear mixed modeling </a:t>
            </a:r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81200"/>
            <a:ext cx="4183425" cy="37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 l="9170" t="-10713" r="9170" b="14973"/>
          <a:stretch/>
        </p:blipFill>
        <p:spPr>
          <a:xfrm>
            <a:off x="62025" y="1904351"/>
            <a:ext cx="2018508" cy="316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 l="13800" r="13604" b="4260"/>
          <a:stretch/>
        </p:blipFill>
        <p:spPr>
          <a:xfrm>
            <a:off x="4014487" y="1966557"/>
            <a:ext cx="1905063" cy="316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5">
            <a:alphaModFix/>
          </a:blip>
          <a:srcRect l="12906" r="11746" b="5419"/>
          <a:stretch/>
        </p:blipFill>
        <p:spPr>
          <a:xfrm>
            <a:off x="2080532" y="1574975"/>
            <a:ext cx="2069500" cy="343889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311700" y="771475"/>
            <a:ext cx="617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-"/>
            </a:pPr>
            <a:r>
              <a:rPr lang="en">
                <a:solidFill>
                  <a:srgbClr val="B7B7B7"/>
                </a:solidFill>
              </a:rPr>
              <a:t>Put birds in testing box at increasing time points </a:t>
            </a:r>
            <a:r>
              <a:rPr lang="en" i="1">
                <a:solidFill>
                  <a:srgbClr val="B7B7B7"/>
                </a:solidFill>
              </a:rPr>
              <a:t>without</a:t>
            </a:r>
            <a:r>
              <a:rPr lang="en">
                <a:solidFill>
                  <a:srgbClr val="B7B7B7"/>
                </a:solidFill>
              </a:rPr>
              <a:t> thermal stimulus and drug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311700" y="168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FF"/>
                </a:solidFill>
              </a:rPr>
              <a:t>Problem #1: Abnormal Perching </a:t>
            </a:r>
            <a:endParaRPr sz="2500" b="1">
              <a:solidFill>
                <a:srgbClr val="FFFFFF"/>
              </a:solidFill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6">
            <a:alphaModFix/>
          </a:blip>
          <a:srcRect l="10761" r="12480" b="17783"/>
          <a:stretch/>
        </p:blipFill>
        <p:spPr>
          <a:xfrm>
            <a:off x="6668900" y="771475"/>
            <a:ext cx="2163400" cy="42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 dirty="0">
                <a:solidFill>
                  <a:schemeClr val="lt1"/>
                </a:solidFill>
              </a:rPr>
              <a:t>Preliminary Results -Acclimation Period </a:t>
            </a:r>
            <a:endParaRPr sz="252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99" y="636725"/>
            <a:ext cx="7211526" cy="445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 dirty="0">
                <a:solidFill>
                  <a:schemeClr val="accent2"/>
                </a:solidFill>
              </a:rPr>
              <a:t>Preliminary Results - Acclimation Period </a:t>
            </a:r>
            <a:endParaRPr sz="2520" b="1" dirty="0">
              <a:solidFill>
                <a:schemeClr val="accent2"/>
              </a:solidFill>
            </a:endParaRPr>
          </a:p>
        </p:txBody>
      </p:sp>
      <p:pic>
        <p:nvPicPr>
          <p:cNvPr id="188" name="Google Shape;188;p24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202" y="688600"/>
            <a:ext cx="7043724" cy="435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 dirty="0">
                <a:solidFill>
                  <a:srgbClr val="000000"/>
                </a:solidFill>
              </a:rPr>
              <a:t>Preliminary Results - Training Period </a:t>
            </a:r>
            <a:endParaRPr sz="252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 dirty="0"/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>
                <a:solidFill>
                  <a:srgbClr val="595959"/>
                </a:solidFill>
              </a:rPr>
              <a:t>Sample size adjustment</a:t>
            </a:r>
            <a:endParaRPr>
              <a:solidFill>
                <a:srgbClr val="595959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-"/>
            </a:pPr>
            <a:r>
              <a:rPr lang="en">
                <a:solidFill>
                  <a:srgbClr val="595959"/>
                </a:solidFill>
              </a:rPr>
              <a:t>Put birds in testing box at increasing time points </a:t>
            </a:r>
            <a:r>
              <a:rPr lang="en" i="1">
                <a:solidFill>
                  <a:srgbClr val="595959"/>
                </a:solidFill>
              </a:rPr>
              <a:t>with</a:t>
            </a:r>
            <a:r>
              <a:rPr lang="en">
                <a:solidFill>
                  <a:srgbClr val="595959"/>
                </a:solidFill>
              </a:rPr>
              <a:t> thermal stimulus, but </a:t>
            </a:r>
            <a:r>
              <a:rPr lang="en" i="1">
                <a:solidFill>
                  <a:srgbClr val="595959"/>
                </a:solidFill>
              </a:rPr>
              <a:t>without</a:t>
            </a:r>
            <a:r>
              <a:rPr lang="en">
                <a:solidFill>
                  <a:srgbClr val="595959"/>
                </a:solidFill>
              </a:rPr>
              <a:t> drug </a:t>
            </a:r>
            <a:endParaRPr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311700" y="2208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</a:rPr>
              <a:t>Problem # 2: Inconsistent Responses</a:t>
            </a:r>
            <a:endParaRPr sz="2500" b="1">
              <a:solidFill>
                <a:schemeClr val="dk1"/>
              </a:solidFill>
            </a:endParaRPr>
          </a:p>
        </p:txBody>
      </p:sp>
      <p:graphicFrame>
        <p:nvGraphicFramePr>
          <p:cNvPr id="196" name="Google Shape;196;p25"/>
          <p:cNvGraphicFramePr/>
          <p:nvPr>
            <p:extLst>
              <p:ext uri="{D42A27DB-BD31-4B8C-83A1-F6EECF244321}">
                <p14:modId xmlns:p14="http://schemas.microsoft.com/office/powerpoint/2010/main" val="2717981984"/>
              </p:ext>
            </p:extLst>
          </p:nvPr>
        </p:nvGraphicFramePr>
        <p:xfrm>
          <a:off x="1674125" y="2864250"/>
          <a:ext cx="5795750" cy="2233825"/>
        </p:xfrm>
        <a:graphic>
          <a:graphicData uri="http://schemas.openxmlformats.org/drawingml/2006/table">
            <a:tbl>
              <a:tblPr>
                <a:noFill/>
                <a:tableStyleId>{4E163791-A959-44CB-BF66-E5CEA4F0DC8F}</a:tableStyleId>
              </a:tblPr>
              <a:tblGrid>
                <a:gridCol w="115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Bird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Bird #1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Bird #2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Bird #3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Bird #4 </a:t>
                      </a:r>
                      <a:endParaRPr sz="1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/>
                        <a:t>Response Rate (%)</a:t>
                      </a:r>
                      <a:endParaRPr sz="16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55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82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91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18</a:t>
                      </a:r>
                      <a:endParaRPr sz="1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 dirty="0"/>
              <a:t>Preliminary Results - Testing Period </a:t>
            </a:r>
            <a:endParaRPr sz="252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 dirty="0"/>
              <a:t>Problem #2: Inconsistent Responses</a:t>
            </a:r>
            <a:endParaRPr sz="252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2A2352-32B8-F30B-DC9C-01DDFC4E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9" y="850734"/>
            <a:ext cx="6839075" cy="422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 dirty="0"/>
              <a:t>Preliminary Results - Testing Period </a:t>
            </a:r>
            <a:endParaRPr sz="252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 dirty="0"/>
              <a:t>Problem #2: Inconsistent Responses</a:t>
            </a:r>
            <a:endParaRPr sz="252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5A8A411-4DE7-9BAF-6239-43C4E3162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886769"/>
            <a:ext cx="6884343" cy="42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11" b="1"/>
              <a:t>Why the Inconsistency? </a:t>
            </a:r>
            <a:endParaRPr sz="2511" b="1"/>
          </a:p>
        </p:txBody>
      </p:sp>
      <p:sp>
        <p:nvSpPr>
          <p:cNvPr id="214" name="Google Shape;21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Wide stance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Rotational instability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Bird grip strength overpowering box motor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9"/>
          <p:cNvPicPr preferRelativeResize="0"/>
          <p:nvPr/>
        </p:nvPicPr>
        <p:blipFill rotWithShape="1">
          <a:blip r:embed="rId3">
            <a:alphaModFix/>
          </a:blip>
          <a:srcRect t="1991" r="17067" b="17070"/>
          <a:stretch/>
        </p:blipFill>
        <p:spPr>
          <a:xfrm>
            <a:off x="2885350" y="787249"/>
            <a:ext cx="3373300" cy="43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Problem #2: Wide Stance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First Box Adjustment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850" y="1203275"/>
            <a:ext cx="2572950" cy="273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154" y="1203275"/>
            <a:ext cx="2782847" cy="273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302726" y="1513275"/>
            <a:ext cx="3964324" cy="29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339488" y="2828138"/>
            <a:ext cx="26799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New walls to narrow box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7211175" y="3864025"/>
            <a:ext cx="748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7B7B7"/>
                </a:solidFill>
              </a:rPr>
              <a:t>After</a:t>
            </a:r>
            <a:endParaRPr sz="1800">
              <a:solidFill>
                <a:srgbClr val="B7B7B7"/>
              </a:solidFill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4138650" y="3864025"/>
            <a:ext cx="8667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7B7B7"/>
                </a:solidFill>
              </a:rPr>
              <a:t>Before</a:t>
            </a:r>
            <a:endParaRPr sz="1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/>
          </a:blip>
          <a:srcRect l="26541" t="7621" r="23978"/>
          <a:stretch/>
        </p:blipFill>
        <p:spPr>
          <a:xfrm>
            <a:off x="2795508" y="588446"/>
            <a:ext cx="3552975" cy="442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>
            <a:spLocks noGrp="1"/>
          </p:cNvSpPr>
          <p:nvPr>
            <p:ph type="title"/>
          </p:nvPr>
        </p:nvSpPr>
        <p:spPr>
          <a:xfrm>
            <a:off x="311700" y="216350"/>
            <a:ext cx="652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Problem # 3: Rotational Instability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57200"/>
            <a:ext cx="5029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Red-tailed Hawks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036600"/>
            <a:ext cx="5742300" cy="3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Commonly present to vets across North America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Typically present with traumatic injuries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Few studies on opioids in hawks 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l="28469" b="13629"/>
          <a:stretch/>
        </p:blipFill>
        <p:spPr>
          <a:xfrm>
            <a:off x="5949900" y="0"/>
            <a:ext cx="3194101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025" y="2121250"/>
            <a:ext cx="2473150" cy="296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Problem #4: Grip Strength Overpowering Motor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44" name="Google Shape;244;p32"/>
          <p:cNvPicPr preferRelativeResize="0"/>
          <p:nvPr/>
        </p:nvPicPr>
        <p:blipFill rotWithShape="1">
          <a:blip r:embed="rId3">
            <a:alphaModFix/>
          </a:blip>
          <a:srcRect l="28190" t="47242" r="27477" b="4669"/>
          <a:stretch/>
        </p:blipFill>
        <p:spPr>
          <a:xfrm>
            <a:off x="2099550" y="1277168"/>
            <a:ext cx="5201903" cy="376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/>
        </p:nvSpPr>
        <p:spPr>
          <a:xfrm>
            <a:off x="3771250" y="768663"/>
            <a:ext cx="18585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5600" y="141050"/>
            <a:ext cx="2856700" cy="265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2963" y="2405200"/>
            <a:ext cx="3064536" cy="265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Second Box Adjustments </a:t>
            </a:r>
            <a:endParaRPr b="1"/>
          </a:p>
        </p:txBody>
      </p:sp>
      <p:sp>
        <p:nvSpPr>
          <p:cNvPr id="253" name="Google Shape;25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Change drive belt (connects perch and motor) material to something stiffer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Install stronger motor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Next Steps</a:t>
            </a:r>
            <a:endParaRPr b="1" dirty="0"/>
          </a:p>
        </p:txBody>
      </p:sp>
      <p:sp>
        <p:nvSpPr>
          <p:cNvPr id="259" name="Google Shape;259;p34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501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Continue training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Select birds displaying reliable responses </a:t>
            </a:r>
            <a:endParaRPr dirty="0"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-"/>
            </a:pPr>
            <a:r>
              <a:rPr lang="en" dirty="0"/>
              <a:t>Recruit additional birds</a:t>
            </a:r>
            <a:endParaRPr dirty="0"/>
          </a:p>
        </p:txBody>
      </p:sp>
      <p:pic>
        <p:nvPicPr>
          <p:cNvPr id="260" name="Google Shape;2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3725" y="616721"/>
            <a:ext cx="3024304" cy="403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5"/>
          <p:cNvPicPr preferRelativeResize="0"/>
          <p:nvPr/>
        </p:nvPicPr>
        <p:blipFill rotWithShape="1">
          <a:blip r:embed="rId3">
            <a:alphaModFix/>
          </a:blip>
          <a:srcRect l="59527" b="77345"/>
          <a:stretch/>
        </p:blipFill>
        <p:spPr>
          <a:xfrm>
            <a:off x="0" y="0"/>
            <a:ext cx="9144000" cy="527872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 txBox="1">
            <a:spLocks noGrp="1"/>
          </p:cNvSpPr>
          <p:nvPr>
            <p:ph type="title"/>
          </p:nvPr>
        </p:nvSpPr>
        <p:spPr>
          <a:xfrm>
            <a:off x="297275" y="445025"/>
            <a:ext cx="34527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11" b="1"/>
              <a:t>Thank You!</a:t>
            </a:r>
            <a:endParaRPr sz="4511" b="1"/>
          </a:p>
        </p:txBody>
      </p:sp>
      <p:pic>
        <p:nvPicPr>
          <p:cNvPr id="267" name="Google Shape;26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3349" y="831400"/>
            <a:ext cx="3935525" cy="40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Hydromorphone </a:t>
            </a:r>
            <a:endParaRPr b="1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7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Full mu opioid agonist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5x the potency of morphine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Differences between raptor species 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19807"/>
          <a:stretch/>
        </p:blipFill>
        <p:spPr>
          <a:xfrm>
            <a:off x="6555900" y="2853425"/>
            <a:ext cx="2045376" cy="205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8702" y="529500"/>
            <a:ext cx="2228475" cy="218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Thermal Antinociception  </a:t>
            </a:r>
            <a:endParaRPr b="1"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65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Nociception: the neural processing of noxious stimuli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Evaluation of antinociceptive effects done by assessing tolerance of discomfort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Thermal antinociceptive model 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100" y="2627213"/>
            <a:ext cx="1577325" cy="236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4575" y="2627225"/>
            <a:ext cx="2479651" cy="236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0900" y="2627225"/>
            <a:ext cx="1735399" cy="236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2500" y="2627225"/>
            <a:ext cx="2365999" cy="23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Project Aims and Hypothesis</a:t>
            </a:r>
            <a:endParaRPr b="1"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8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Project aim:</a:t>
            </a:r>
            <a:r>
              <a:rPr lang="en"/>
              <a:t> Determine the thermal antinociceptive effects and duration of action of hydromorphone in red-tailed hawks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/>
              <a:t>Hypothesis:</a:t>
            </a:r>
            <a:r>
              <a:rPr lang="en"/>
              <a:t> Hydromorphone will cause dose-dependent thermal antinociception and sedation when given IM in red-tailed hawks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l="17993" r="18381"/>
          <a:stretch/>
        </p:blipFill>
        <p:spPr>
          <a:xfrm>
            <a:off x="5570953" y="1017725"/>
            <a:ext cx="326134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890E46-3F78-7072-B7A3-9E9A373ADC76}"/>
              </a:ext>
            </a:extLst>
          </p:cNvPr>
          <p:cNvGrpSpPr/>
          <p:nvPr/>
        </p:nvGrpSpPr>
        <p:grpSpPr>
          <a:xfrm>
            <a:off x="6118897" y="2137557"/>
            <a:ext cx="1318249" cy="3002937"/>
            <a:chOff x="1394175" y="2140563"/>
            <a:chExt cx="1318249" cy="3002937"/>
          </a:xfrm>
        </p:grpSpPr>
        <p:pic>
          <p:nvPicPr>
            <p:cNvPr id="102" name="Google Shape;102;p18"/>
            <p:cNvPicPr preferRelativeResize="0"/>
            <p:nvPr/>
          </p:nvPicPr>
          <p:blipFill rotWithShape="1">
            <a:blip r:embed="rId3">
              <a:alphaModFix/>
            </a:blip>
            <a:srcRect t="2451" r="8784" b="5720"/>
            <a:stretch/>
          </p:blipFill>
          <p:spPr>
            <a:xfrm>
              <a:off x="1394175" y="2140563"/>
              <a:ext cx="1318249" cy="2622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8"/>
            <p:cNvSpPr txBox="1"/>
            <p:nvPr/>
          </p:nvSpPr>
          <p:spPr>
            <a:xfrm>
              <a:off x="1795283" y="4747200"/>
              <a:ext cx="849579" cy="3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Bird #5 </a:t>
              </a:r>
              <a:endParaRPr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Study Population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4780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6 red-tailed hawks at the California Raptor Center 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7B7B7"/>
              </a:buClr>
              <a:buSzPts val="1800"/>
              <a:buChar char="-"/>
            </a:pPr>
            <a:r>
              <a:rPr lang="en">
                <a:solidFill>
                  <a:srgbClr val="B7B7B7"/>
                </a:solidFill>
              </a:rPr>
              <a:t>Adults of unknown age 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-"/>
            </a:pPr>
            <a:r>
              <a:rPr lang="en">
                <a:solidFill>
                  <a:srgbClr val="B7B7B7"/>
                </a:solidFill>
              </a:rPr>
              <a:t>Weights ranging 880g - 1454g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-"/>
            </a:pPr>
            <a:r>
              <a:rPr lang="en">
                <a:solidFill>
                  <a:srgbClr val="B7B7B7"/>
                </a:solidFill>
              </a:rPr>
              <a:t>4 female + 2 male 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-"/>
            </a:pPr>
            <a:r>
              <a:rPr lang="en">
                <a:solidFill>
                  <a:srgbClr val="B7B7B7"/>
                </a:solidFill>
              </a:rPr>
              <a:t>Non-releasable due to orthopedic injury, ocular injury, or feather dystrophy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3015857" y="4738146"/>
            <a:ext cx="790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</a:rPr>
              <a:t>Bird #3</a:t>
            </a:r>
            <a:endParaRPr b="1" dirty="0">
              <a:solidFill>
                <a:schemeClr val="lt1"/>
              </a:solidFill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l="19031" t="5596" r="15634" b="9615"/>
          <a:stretch/>
        </p:blipFill>
        <p:spPr>
          <a:xfrm>
            <a:off x="2864497" y="2195041"/>
            <a:ext cx="1227323" cy="2591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98D706-FB95-CDBC-6504-1588C303CD1A}"/>
              </a:ext>
            </a:extLst>
          </p:cNvPr>
          <p:cNvGrpSpPr/>
          <p:nvPr/>
        </p:nvGrpSpPr>
        <p:grpSpPr>
          <a:xfrm>
            <a:off x="7532150" y="2233925"/>
            <a:ext cx="1523767" cy="2909575"/>
            <a:chOff x="2808350" y="2233925"/>
            <a:chExt cx="1523767" cy="2909575"/>
          </a:xfrm>
        </p:grpSpPr>
        <p:pic>
          <p:nvPicPr>
            <p:cNvPr id="103" name="Google Shape;103;p18"/>
            <p:cNvPicPr preferRelativeResize="0"/>
            <p:nvPr/>
          </p:nvPicPr>
          <p:blipFill rotWithShape="1">
            <a:blip r:embed="rId5">
              <a:alphaModFix/>
            </a:blip>
            <a:srcRect l="11575" r="4058" b="5775"/>
            <a:stretch/>
          </p:blipFill>
          <p:spPr>
            <a:xfrm>
              <a:off x="2808350" y="2233925"/>
              <a:ext cx="1523767" cy="2513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8"/>
            <p:cNvSpPr txBox="1"/>
            <p:nvPr/>
          </p:nvSpPr>
          <p:spPr>
            <a:xfrm>
              <a:off x="3143206" y="4747200"/>
              <a:ext cx="854062" cy="3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Bird #6</a:t>
              </a:r>
              <a:endParaRPr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50A09C-1E50-6592-9EE9-4FECAF71AD9B}"/>
              </a:ext>
            </a:extLst>
          </p:cNvPr>
          <p:cNvGrpSpPr/>
          <p:nvPr/>
        </p:nvGrpSpPr>
        <p:grpSpPr>
          <a:xfrm>
            <a:off x="86578" y="2177527"/>
            <a:ext cx="1227325" cy="2948462"/>
            <a:chOff x="254896" y="1866200"/>
            <a:chExt cx="1227325" cy="2948462"/>
          </a:xfrm>
        </p:grpSpPr>
        <p:sp>
          <p:nvSpPr>
            <p:cNvPr id="99" name="Google Shape;99;p18"/>
            <p:cNvSpPr txBox="1"/>
            <p:nvPr/>
          </p:nvSpPr>
          <p:spPr>
            <a:xfrm>
              <a:off x="483533" y="4418362"/>
              <a:ext cx="835200" cy="3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</a:rPr>
                <a:t>Bird #1 </a:t>
              </a:r>
              <a:endParaRPr b="1" dirty="0">
                <a:solidFill>
                  <a:srgbClr val="FFFFFF"/>
                </a:solidFill>
              </a:endParaRPr>
            </a:p>
          </p:txBody>
        </p:sp>
        <p:pic>
          <p:nvPicPr>
            <p:cNvPr id="106" name="Google Shape;106;p18"/>
            <p:cNvPicPr preferRelativeResize="0"/>
            <p:nvPr/>
          </p:nvPicPr>
          <p:blipFill rotWithShape="1">
            <a:blip r:embed="rId6">
              <a:alphaModFix/>
            </a:blip>
            <a:srcRect l="8460" t="3775" r="5988" b="4808"/>
            <a:stretch/>
          </p:blipFill>
          <p:spPr>
            <a:xfrm>
              <a:off x="254896" y="1866200"/>
              <a:ext cx="1227325" cy="2591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65E700-6918-0BEB-A5DE-7350D2C57792}"/>
              </a:ext>
            </a:extLst>
          </p:cNvPr>
          <p:cNvGrpSpPr/>
          <p:nvPr/>
        </p:nvGrpSpPr>
        <p:grpSpPr>
          <a:xfrm>
            <a:off x="4208357" y="2514444"/>
            <a:ext cx="1822300" cy="2626050"/>
            <a:chOff x="5757050" y="2517450"/>
            <a:chExt cx="1822300" cy="2626050"/>
          </a:xfrm>
        </p:grpSpPr>
        <p:pic>
          <p:nvPicPr>
            <p:cNvPr id="107" name="Google Shape;107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57050" y="2517450"/>
              <a:ext cx="1822300" cy="2268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18"/>
            <p:cNvSpPr txBox="1"/>
            <p:nvPr/>
          </p:nvSpPr>
          <p:spPr>
            <a:xfrm>
              <a:off x="6373075" y="4747200"/>
              <a:ext cx="917100" cy="3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Bird #4</a:t>
              </a:r>
              <a:endParaRPr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1AEBF0-8FB7-4362-01EF-132F5E39DC58}"/>
              </a:ext>
            </a:extLst>
          </p:cNvPr>
          <p:cNvGrpSpPr/>
          <p:nvPr/>
        </p:nvGrpSpPr>
        <p:grpSpPr>
          <a:xfrm>
            <a:off x="1404098" y="2338065"/>
            <a:ext cx="1383835" cy="2796977"/>
            <a:chOff x="7681025" y="2334250"/>
            <a:chExt cx="1383835" cy="2796977"/>
          </a:xfrm>
        </p:grpSpPr>
        <p:sp>
          <p:nvSpPr>
            <p:cNvPr id="100" name="Google Shape;100;p18"/>
            <p:cNvSpPr txBox="1"/>
            <p:nvPr/>
          </p:nvSpPr>
          <p:spPr>
            <a:xfrm>
              <a:off x="8042938" y="4734927"/>
              <a:ext cx="835200" cy="39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Bird #2</a:t>
              </a:r>
              <a:endParaRPr b="1" dirty="0">
                <a:solidFill>
                  <a:schemeClr val="lt1"/>
                </a:solidFill>
              </a:endParaRPr>
            </a:p>
          </p:txBody>
        </p:sp>
        <p:pic>
          <p:nvPicPr>
            <p:cNvPr id="109" name="Google Shape;109;p18"/>
            <p:cNvPicPr preferRelativeResize="0"/>
            <p:nvPr/>
          </p:nvPicPr>
          <p:blipFill rotWithShape="1">
            <a:blip r:embed="rId8">
              <a:alphaModFix/>
            </a:blip>
            <a:srcRect l="8192" t="2472" r="8888" b="3859"/>
            <a:stretch/>
          </p:blipFill>
          <p:spPr>
            <a:xfrm>
              <a:off x="7681025" y="2334250"/>
              <a:ext cx="1383835" cy="2451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 b="1">
                <a:solidFill>
                  <a:srgbClr val="000000"/>
                </a:solidFill>
              </a:rPr>
              <a:t>Thermal Testing Box </a:t>
            </a:r>
            <a:endParaRPr sz="25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00"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3418"/>
          <a:stretch/>
        </p:blipFill>
        <p:spPr>
          <a:xfrm>
            <a:off x="4519275" y="515378"/>
            <a:ext cx="4379051" cy="272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l="23427" t="30365" r="8646" b="34557"/>
          <a:stretch/>
        </p:blipFill>
        <p:spPr>
          <a:xfrm>
            <a:off x="252373" y="1042375"/>
            <a:ext cx="3240651" cy="362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rectangular object with a red line&#10;&#10;Description automatically generated">
            <a:extLst>
              <a:ext uri="{FF2B5EF4-FFF2-40B4-BE49-F238E27FC236}">
                <a16:creationId xmlns:a16="http://schemas.microsoft.com/office/drawing/2014/main" id="{60823B77-872A-2677-15A3-38FB0BE814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86" t="38457" r="13984" b="17824"/>
          <a:stretch/>
        </p:blipFill>
        <p:spPr>
          <a:xfrm>
            <a:off x="3291859" y="3348258"/>
            <a:ext cx="2849926" cy="16550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Thermal Testing Box Functions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-275600" y="1350850"/>
            <a:ext cx="2236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B7B7B7"/>
                </a:solidFill>
              </a:rPr>
              <a:t>1. Place bird in box preheated to 40℃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l="25724" r="21202"/>
          <a:stretch/>
        </p:blipFill>
        <p:spPr>
          <a:xfrm>
            <a:off x="3114500" y="1888625"/>
            <a:ext cx="2384099" cy="2994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3135588" y="1261000"/>
            <a:ext cx="23841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B7B7B7"/>
                </a:solidFill>
              </a:rPr>
              <a:t>3. Bird lifts foot at thermal withdrawal threshold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4">
            <a:alphaModFix/>
          </a:blip>
          <a:srcRect l="41867" t="12085" r="31331" b="9131"/>
          <a:stretch/>
        </p:blipFill>
        <p:spPr>
          <a:xfrm>
            <a:off x="5470150" y="1781087"/>
            <a:ext cx="1580099" cy="30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5519700" y="1231150"/>
            <a:ext cx="16494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B7B7B7"/>
                </a:solidFill>
              </a:rPr>
              <a:t>4. Turn off box, perch rotates 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5">
            <a:alphaModFix/>
          </a:blip>
          <a:srcRect l="36550" r="28152" b="7390"/>
          <a:stretch/>
        </p:blipFill>
        <p:spPr>
          <a:xfrm>
            <a:off x="7169100" y="1885350"/>
            <a:ext cx="1732250" cy="302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1754423" y="2490250"/>
            <a:ext cx="18156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2. Turn on heating function (increases to 62℃ at .3℃/sec)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7283000" y="1204638"/>
            <a:ext cx="13977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400">
                <a:solidFill>
                  <a:srgbClr val="B7B7B7"/>
                </a:solidFill>
              </a:rPr>
              <a:t>5. Remove bird from box </a:t>
            </a:r>
            <a:endParaRPr sz="1400">
              <a:solidFill>
                <a:srgbClr val="B7B7B7"/>
              </a:solidFill>
            </a:endParaRPr>
          </a:p>
        </p:txBody>
      </p:sp>
      <p:cxnSp>
        <p:nvCxnSpPr>
          <p:cNvPr id="130" name="Google Shape;130;p20"/>
          <p:cNvCxnSpPr/>
          <p:nvPr/>
        </p:nvCxnSpPr>
        <p:spPr>
          <a:xfrm>
            <a:off x="1852250" y="3329225"/>
            <a:ext cx="1580100" cy="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1" name="Google Shape;131;p20"/>
          <p:cNvPicPr preferRelativeResize="0"/>
          <p:nvPr/>
        </p:nvPicPr>
        <p:blipFill rotWithShape="1">
          <a:blip r:embed="rId6">
            <a:alphaModFix/>
          </a:blip>
          <a:srcRect l="29397" r="27841"/>
          <a:stretch/>
        </p:blipFill>
        <p:spPr>
          <a:xfrm>
            <a:off x="145600" y="1984950"/>
            <a:ext cx="1879466" cy="29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Study Design </a:t>
            </a:r>
            <a:endParaRPr b="1"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311700" y="1093925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3 testing periods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hydromorphone at 0.3 mg/kg and 0.6 mg/kg compared to saline (NaCl 0.9%)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 subjects receive each treatment in a masked randomized complete crossover Latin square design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100" y="2974149"/>
            <a:ext cx="5104000" cy="1820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21"/>
          <p:cNvGrpSpPr/>
          <p:nvPr/>
        </p:nvGrpSpPr>
        <p:grpSpPr>
          <a:xfrm>
            <a:off x="6584078" y="3021116"/>
            <a:ext cx="2015591" cy="1738086"/>
            <a:chOff x="381375" y="3443525"/>
            <a:chExt cx="1852225" cy="1600300"/>
          </a:xfrm>
        </p:grpSpPr>
        <p:sp>
          <p:nvSpPr>
            <p:cNvPr id="140" name="Google Shape;140;p21"/>
            <p:cNvSpPr/>
            <p:nvPr/>
          </p:nvSpPr>
          <p:spPr>
            <a:xfrm>
              <a:off x="381375" y="3552475"/>
              <a:ext cx="185400" cy="174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653650" y="3552475"/>
              <a:ext cx="185400" cy="174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381375" y="3791900"/>
              <a:ext cx="185400" cy="174300"/>
            </a:xfrm>
            <a:prstGeom prst="ellipse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653650" y="3791900"/>
              <a:ext cx="185400" cy="174300"/>
            </a:xfrm>
            <a:prstGeom prst="ellipse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381375" y="4031325"/>
              <a:ext cx="185400" cy="1743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653650" y="4031325"/>
              <a:ext cx="185400" cy="1743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1078650" y="3552475"/>
              <a:ext cx="185400" cy="174300"/>
            </a:xfrm>
            <a:prstGeom prst="ellipse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1350925" y="3552475"/>
              <a:ext cx="185400" cy="1743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>
              <a:off x="1078650" y="3791900"/>
              <a:ext cx="185400" cy="174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1350925" y="3791900"/>
              <a:ext cx="185400" cy="1743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1"/>
            <p:cNvSpPr/>
            <p:nvPr/>
          </p:nvSpPr>
          <p:spPr>
            <a:xfrm>
              <a:off x="1078650" y="4031325"/>
              <a:ext cx="185400" cy="174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1350925" y="4031325"/>
              <a:ext cx="185400" cy="174300"/>
            </a:xfrm>
            <a:prstGeom prst="ellipse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1775925" y="3552475"/>
              <a:ext cx="185400" cy="1743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2048200" y="3552475"/>
              <a:ext cx="185400" cy="174300"/>
            </a:xfrm>
            <a:prstGeom prst="ellipse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1775925" y="3791900"/>
              <a:ext cx="185400" cy="1743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2048200" y="3791900"/>
              <a:ext cx="185400" cy="174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1775925" y="4031325"/>
              <a:ext cx="185400" cy="174300"/>
            </a:xfrm>
            <a:prstGeom prst="ellipse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2048200" y="4031325"/>
              <a:ext cx="185400" cy="174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8" name="Google Shape;158;p21"/>
            <p:cNvCxnSpPr/>
            <p:nvPr/>
          </p:nvCxnSpPr>
          <p:spPr>
            <a:xfrm>
              <a:off x="958950" y="3443525"/>
              <a:ext cx="0" cy="795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9" name="Google Shape;159;p21"/>
            <p:cNvSpPr/>
            <p:nvPr/>
          </p:nvSpPr>
          <p:spPr>
            <a:xfrm>
              <a:off x="533775" y="4390675"/>
              <a:ext cx="185400" cy="1743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533775" y="4630100"/>
              <a:ext cx="185400" cy="174300"/>
            </a:xfrm>
            <a:prstGeom prst="ellipse">
              <a:avLst/>
            </a:prstGeom>
            <a:solidFill>
              <a:srgbClr val="99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533775" y="4869525"/>
              <a:ext cx="185400" cy="1743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2" name="Google Shape;162;p21"/>
            <p:cNvCxnSpPr/>
            <p:nvPr/>
          </p:nvCxnSpPr>
          <p:spPr>
            <a:xfrm>
              <a:off x="1677375" y="3443525"/>
              <a:ext cx="0" cy="795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" name="Google Shape;163;p21"/>
            <p:cNvSpPr txBox="1"/>
            <p:nvPr/>
          </p:nvSpPr>
          <p:spPr>
            <a:xfrm>
              <a:off x="702625" y="4286450"/>
              <a:ext cx="1329600" cy="70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Treatment A</a:t>
              </a:r>
              <a:endParaRPr/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Treatment B</a:t>
              </a:r>
              <a:endParaRPr/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Treatment C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490</Words>
  <Application>Microsoft Macintosh PowerPoint</Application>
  <PresentationFormat>On-screen Show (16:9)</PresentationFormat>
  <Paragraphs>93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Simple Light</vt:lpstr>
      <vt:lpstr>Antinociceptive Effects of Hydromorphone In Red-tailed Hawks (Buteo jamaicensis) </vt:lpstr>
      <vt:lpstr>Red-tailed Hawks  </vt:lpstr>
      <vt:lpstr>Hydromorphone </vt:lpstr>
      <vt:lpstr>Thermal Antinociception  </vt:lpstr>
      <vt:lpstr>Project Aims and Hypothesis</vt:lpstr>
      <vt:lpstr>Study Population</vt:lpstr>
      <vt:lpstr>Thermal Testing Box  </vt:lpstr>
      <vt:lpstr>Thermal Testing Box Functions</vt:lpstr>
      <vt:lpstr>Study Design </vt:lpstr>
      <vt:lpstr>Statistical Analysis </vt:lpstr>
      <vt:lpstr>Preliminary Results -Acclimation Period </vt:lpstr>
      <vt:lpstr>Preliminary Results - Acclimation Period </vt:lpstr>
      <vt:lpstr>Preliminary Results - Training Period  </vt:lpstr>
      <vt:lpstr>Preliminary Results - Testing Period  Problem #2: Inconsistent Responses</vt:lpstr>
      <vt:lpstr>Preliminary Results - Testing Period  Problem #2: Inconsistent Responses</vt:lpstr>
      <vt:lpstr>Why the Inconsistency? </vt:lpstr>
      <vt:lpstr>Problem #2: Wide Stance</vt:lpstr>
      <vt:lpstr>First Box Adjustment </vt:lpstr>
      <vt:lpstr>Problem # 3: Rotational Instability</vt:lpstr>
      <vt:lpstr>Problem #4: Grip Strength Overpowering Motor </vt:lpstr>
      <vt:lpstr>Second Box Adjustments </vt:lpstr>
      <vt:lpstr>Next Steps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Antinociceptive Effects of Hydromorphone In Red-tailed Hawks (Buteo jamaicensis) </dc:title>
  <cp:lastModifiedBy>Lexi Durant</cp:lastModifiedBy>
  <cp:revision>5</cp:revision>
  <dcterms:modified xsi:type="dcterms:W3CDTF">2023-07-25T01:27:26Z</dcterms:modified>
</cp:coreProperties>
</file>