
<file path=[Content_Types].xml><?xml version="1.0" encoding="utf-8"?>
<Types xmlns="http://schemas.openxmlformats.org/package/2006/content-types">
  <Default Extension="gif" ContentType="image/gif"/>
  <Default Extension="img" ContentType="image/jpeg"/>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0" r:id="rId1"/>
  </p:sldMasterIdLst>
  <p:notesMasterIdLst>
    <p:notesMasterId r:id="rId39"/>
  </p:notesMasterIdLst>
  <p:sldIdLst>
    <p:sldId id="256" r:id="rId2"/>
    <p:sldId id="257" r:id="rId3"/>
    <p:sldId id="258" r:id="rId4"/>
    <p:sldId id="259" r:id="rId5"/>
    <p:sldId id="262" r:id="rId6"/>
    <p:sldId id="261" r:id="rId7"/>
    <p:sldId id="274" r:id="rId8"/>
    <p:sldId id="263" r:id="rId9"/>
    <p:sldId id="264" r:id="rId10"/>
    <p:sldId id="265" r:id="rId11"/>
    <p:sldId id="275" r:id="rId12"/>
    <p:sldId id="276" r:id="rId13"/>
    <p:sldId id="277" r:id="rId14"/>
    <p:sldId id="278" r:id="rId15"/>
    <p:sldId id="272" r:id="rId16"/>
    <p:sldId id="266" r:id="rId17"/>
    <p:sldId id="280" r:id="rId18"/>
    <p:sldId id="287" r:id="rId19"/>
    <p:sldId id="279" r:id="rId20"/>
    <p:sldId id="299" r:id="rId21"/>
    <p:sldId id="300" r:id="rId22"/>
    <p:sldId id="267" r:id="rId23"/>
    <p:sldId id="283" r:id="rId24"/>
    <p:sldId id="301" r:id="rId25"/>
    <p:sldId id="271" r:id="rId26"/>
    <p:sldId id="284" r:id="rId27"/>
    <p:sldId id="303" r:id="rId28"/>
    <p:sldId id="285" r:id="rId29"/>
    <p:sldId id="294" r:id="rId30"/>
    <p:sldId id="295" r:id="rId31"/>
    <p:sldId id="304" r:id="rId32"/>
    <p:sldId id="298" r:id="rId33"/>
    <p:sldId id="270" r:id="rId34"/>
    <p:sldId id="281" r:id="rId35"/>
    <p:sldId id="282" r:id="rId36"/>
    <p:sldId id="273" r:id="rId37"/>
    <p:sldId id="28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22"/>
    <p:restoredTop sz="81171"/>
  </p:normalViewPr>
  <p:slideViewPr>
    <p:cSldViewPr snapToGrid="0" snapToObjects="1">
      <p:cViewPr varScale="1">
        <p:scale>
          <a:sx n="87" d="100"/>
          <a:sy n="87" d="100"/>
        </p:scale>
        <p:origin x="156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C2996C-540C-344E-A475-AEA339704892}" type="datetimeFigureOut">
              <a:rPr lang="en-US" smtClean="0"/>
              <a:t>8/5/21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EB1C06-7EB0-DA4E-8265-EF04B13A5840}" type="slidenum">
              <a:rPr lang="en-US" smtClean="0"/>
              <a:t>‹#›</a:t>
            </a:fld>
            <a:endParaRPr lang="en-US"/>
          </a:p>
        </p:txBody>
      </p:sp>
    </p:spTree>
    <p:extLst>
      <p:ext uri="{BB962C8B-B14F-4D97-AF65-F5344CB8AC3E}">
        <p14:creationId xmlns:p14="http://schemas.microsoft.com/office/powerpoint/2010/main" val="2282970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my project is called Utilization of Electroretinography and Advanced Retinal Imaging to monitor development of retinal abnormalities in nonhuman primates with homozygous or heterozygous mutations in PDE6C.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want to start by defining the significance of the PDE6C gene. This gene is involved in the phototransduction pathway in cone cells of the retina. And when this gene is mutated, it results in a condition known has achromatopsia, which afflicts both humans and animals.</a:t>
            </a:r>
          </a:p>
          <a:p>
            <a:endParaRPr lang="en-US" dirty="0"/>
          </a:p>
        </p:txBody>
      </p:sp>
      <p:sp>
        <p:nvSpPr>
          <p:cNvPr id="4" name="Slide Number Placeholder 3"/>
          <p:cNvSpPr>
            <a:spLocks noGrp="1"/>
          </p:cNvSpPr>
          <p:nvPr>
            <p:ph type="sldNum" sz="quarter" idx="5"/>
          </p:nvPr>
        </p:nvSpPr>
        <p:spPr/>
        <p:txBody>
          <a:bodyPr/>
          <a:lstStyle/>
          <a:p>
            <a:fld id="{3EEB1C06-7EB0-DA4E-8265-EF04B13A5840}" type="slidenum">
              <a:rPr lang="en-US" smtClean="0"/>
              <a:t>1</a:t>
            </a:fld>
            <a:endParaRPr lang="en-US"/>
          </a:p>
        </p:txBody>
      </p:sp>
    </p:spTree>
    <p:extLst>
      <p:ext uri="{BB962C8B-B14F-4D97-AF65-F5344CB8AC3E}">
        <p14:creationId xmlns:p14="http://schemas.microsoft.com/office/powerpoint/2010/main" val="935116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also took photos of the fundus and macular structure and we examined them in color and also red-free</a:t>
            </a:r>
          </a:p>
          <a:p>
            <a:endParaRPr lang="en-US" dirty="0"/>
          </a:p>
        </p:txBody>
      </p:sp>
      <p:sp>
        <p:nvSpPr>
          <p:cNvPr id="4" name="Slide Number Placeholder 3"/>
          <p:cNvSpPr>
            <a:spLocks noGrp="1"/>
          </p:cNvSpPr>
          <p:nvPr>
            <p:ph type="sldNum" sz="quarter" idx="5"/>
          </p:nvPr>
        </p:nvSpPr>
        <p:spPr/>
        <p:txBody>
          <a:bodyPr/>
          <a:lstStyle/>
          <a:p>
            <a:fld id="{3EEB1C06-7EB0-DA4E-8265-EF04B13A5840}" type="slidenum">
              <a:rPr lang="en-US" smtClean="0"/>
              <a:t>12</a:t>
            </a:fld>
            <a:endParaRPr lang="en-US"/>
          </a:p>
        </p:txBody>
      </p:sp>
    </p:spTree>
    <p:extLst>
      <p:ext uri="{BB962C8B-B14F-4D97-AF65-F5344CB8AC3E}">
        <p14:creationId xmlns:p14="http://schemas.microsoft.com/office/powerpoint/2010/main" val="4202885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obtain fundus autofluorescence images, we used the same SD-OCT device. Fundus autofluorescence detects fluorophores, which are mainly in the retinal pigment epithelium.</a:t>
            </a:r>
          </a:p>
          <a:p>
            <a:endParaRPr lang="en-US" dirty="0"/>
          </a:p>
        </p:txBody>
      </p:sp>
      <p:sp>
        <p:nvSpPr>
          <p:cNvPr id="4" name="Slide Number Placeholder 3"/>
          <p:cNvSpPr>
            <a:spLocks noGrp="1"/>
          </p:cNvSpPr>
          <p:nvPr>
            <p:ph type="sldNum" sz="quarter" idx="5"/>
          </p:nvPr>
        </p:nvSpPr>
        <p:spPr/>
        <p:txBody>
          <a:bodyPr/>
          <a:lstStyle/>
          <a:p>
            <a:fld id="{3EEB1C06-7EB0-DA4E-8265-EF04B13A5840}" type="slidenum">
              <a:rPr lang="en-US" smtClean="0"/>
              <a:t>13</a:t>
            </a:fld>
            <a:endParaRPr lang="en-US"/>
          </a:p>
        </p:txBody>
      </p:sp>
    </p:spTree>
    <p:extLst>
      <p:ext uri="{BB962C8B-B14F-4D97-AF65-F5344CB8AC3E}">
        <p14:creationId xmlns:p14="http://schemas.microsoft.com/office/powerpoint/2010/main" val="3715343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Finally we captured fluorescein angiograms</a:t>
            </a:r>
            <a:r>
              <a:rPr lang="en-US" dirty="0">
                <a:effectLst/>
              </a:rPr>
              <a:t> </a:t>
            </a:r>
            <a:r>
              <a:rPr lang="en-US" sz="1200" kern="1200" dirty="0">
                <a:solidFill>
                  <a:schemeClr val="tx1"/>
                </a:solidFill>
                <a:effectLst/>
                <a:latin typeface="+mn-lt"/>
                <a:ea typeface="+mn-ea"/>
                <a:cs typeface="+mn-cs"/>
              </a:rPr>
              <a:t>which highlights the retinal blood vessels. We don’t have finalized data on these images so far since </a:t>
            </a:r>
            <a:r>
              <a:rPr lang="en-US" sz="1200" kern="1200" dirty="0" err="1">
                <a:solidFill>
                  <a:schemeClr val="tx1"/>
                </a:solidFill>
                <a:effectLst/>
                <a:latin typeface="+mn-lt"/>
                <a:ea typeface="+mn-ea"/>
                <a:cs typeface="+mn-cs"/>
              </a:rPr>
              <a:t>Im</a:t>
            </a:r>
            <a:r>
              <a:rPr lang="en-US" sz="1200" kern="1200" dirty="0">
                <a:solidFill>
                  <a:schemeClr val="tx1"/>
                </a:solidFill>
                <a:effectLst/>
                <a:latin typeface="+mn-lt"/>
                <a:ea typeface="+mn-ea"/>
                <a:cs typeface="+mn-cs"/>
              </a:rPr>
              <a:t> currently in the process of obtaining control primate angiograms.</a:t>
            </a:r>
            <a:r>
              <a:rPr lang="en-US" dirty="0">
                <a:effectLst/>
              </a:rPr>
              <a:t> </a:t>
            </a:r>
            <a:endParaRPr lang="en-US" dirty="0"/>
          </a:p>
        </p:txBody>
      </p:sp>
      <p:sp>
        <p:nvSpPr>
          <p:cNvPr id="4" name="Slide Number Placeholder 3"/>
          <p:cNvSpPr>
            <a:spLocks noGrp="1"/>
          </p:cNvSpPr>
          <p:nvPr>
            <p:ph type="sldNum" sz="quarter" idx="5"/>
          </p:nvPr>
        </p:nvSpPr>
        <p:spPr/>
        <p:txBody>
          <a:bodyPr/>
          <a:lstStyle/>
          <a:p>
            <a:fld id="{3EEB1C06-7EB0-DA4E-8265-EF04B13A5840}" type="slidenum">
              <a:rPr lang="en-US" smtClean="0"/>
              <a:t>14</a:t>
            </a:fld>
            <a:endParaRPr lang="en-US"/>
          </a:p>
        </p:txBody>
      </p:sp>
    </p:spTree>
    <p:extLst>
      <p:ext uri="{BB962C8B-B14F-4D97-AF65-F5344CB8AC3E}">
        <p14:creationId xmlns:p14="http://schemas.microsoft.com/office/powerpoint/2010/main" val="2880545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the statistical analysis, we used a two sample t test, and data was considered statistically significant if our P value was less than 0.05.</a:t>
            </a:r>
          </a:p>
          <a:p>
            <a:endParaRPr lang="en-US" dirty="0"/>
          </a:p>
        </p:txBody>
      </p:sp>
      <p:sp>
        <p:nvSpPr>
          <p:cNvPr id="4" name="Slide Number Placeholder 3"/>
          <p:cNvSpPr>
            <a:spLocks noGrp="1"/>
          </p:cNvSpPr>
          <p:nvPr>
            <p:ph type="sldNum" sz="quarter" idx="5"/>
          </p:nvPr>
        </p:nvSpPr>
        <p:spPr/>
        <p:txBody>
          <a:bodyPr/>
          <a:lstStyle/>
          <a:p>
            <a:fld id="{3EEB1C06-7EB0-DA4E-8265-EF04B13A5840}" type="slidenum">
              <a:rPr lang="en-US" smtClean="0"/>
              <a:t>15</a:t>
            </a:fld>
            <a:endParaRPr lang="en-US"/>
          </a:p>
        </p:txBody>
      </p:sp>
    </p:spTree>
    <p:extLst>
      <p:ext uri="{BB962C8B-B14F-4D97-AF65-F5344CB8AC3E}">
        <p14:creationId xmlns:p14="http://schemas.microsoft.com/office/powerpoint/2010/main" val="1820180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we see the ERG measurements of affected adults vs. controls. In our original publication, we saw that the rod ERGs in the adults were mostly preserved while the cone responses were absent. This is also evident here – the rod responses seem to be preserved, whereas the cone responses are pretty much absent. </a:t>
            </a:r>
            <a:endParaRPr lang="en-US" dirty="0"/>
          </a:p>
        </p:txBody>
      </p:sp>
      <p:sp>
        <p:nvSpPr>
          <p:cNvPr id="4" name="Slide Number Placeholder 3"/>
          <p:cNvSpPr>
            <a:spLocks noGrp="1"/>
          </p:cNvSpPr>
          <p:nvPr>
            <p:ph type="sldNum" sz="quarter" idx="5"/>
          </p:nvPr>
        </p:nvSpPr>
        <p:spPr/>
        <p:txBody>
          <a:bodyPr/>
          <a:lstStyle/>
          <a:p>
            <a:fld id="{3EEB1C06-7EB0-DA4E-8265-EF04B13A5840}" type="slidenum">
              <a:rPr lang="en-US" smtClean="0"/>
              <a:t>17</a:t>
            </a:fld>
            <a:endParaRPr lang="en-US"/>
          </a:p>
        </p:txBody>
      </p:sp>
    </p:spTree>
    <p:extLst>
      <p:ext uri="{BB962C8B-B14F-4D97-AF65-F5344CB8AC3E}">
        <p14:creationId xmlns:p14="http://schemas.microsoft.com/office/powerpoint/2010/main" val="681186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this study, we wanted to see how early these changes took place, so we measured the ERGs in affected babies. We get the same results for the babies. Rod function seems to be similar between affected babies and their controls, but again the cone function is dramatically decreased, with P values significantly less than 0.05. With this we can conclude that cone dysfunction in these affected primates are congenital.</a:t>
            </a:r>
          </a:p>
          <a:p>
            <a:endParaRPr lang="en-US" dirty="0"/>
          </a:p>
        </p:txBody>
      </p:sp>
      <p:sp>
        <p:nvSpPr>
          <p:cNvPr id="4" name="Slide Number Placeholder 3"/>
          <p:cNvSpPr>
            <a:spLocks noGrp="1"/>
          </p:cNvSpPr>
          <p:nvPr>
            <p:ph type="sldNum" sz="quarter" idx="5"/>
          </p:nvPr>
        </p:nvSpPr>
        <p:spPr/>
        <p:txBody>
          <a:bodyPr/>
          <a:lstStyle/>
          <a:p>
            <a:fld id="{3EEB1C06-7EB0-DA4E-8265-EF04B13A5840}" type="slidenum">
              <a:rPr lang="en-US" smtClean="0"/>
              <a:t>18</a:t>
            </a:fld>
            <a:endParaRPr lang="en-US"/>
          </a:p>
        </p:txBody>
      </p:sp>
    </p:spTree>
    <p:extLst>
      <p:ext uri="{BB962C8B-B14F-4D97-AF65-F5344CB8AC3E}">
        <p14:creationId xmlns:p14="http://schemas.microsoft.com/office/powerpoint/2010/main" val="707196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boxplot you see the ERG measurements of affected babies vs the adults. As you can see there is a noticeable difference between the two, but the results were not statistically significant except for the dark adapted a wave, and the flicker b wave. THIS.. makes us suspicious of a progressive rod dysfunction, and the flicker test, which best isolates cone function out of all the other tests, does significantly decline, so we can appreciate some progression of disease as these primates age</a:t>
            </a:r>
            <a:r>
              <a:rPr lang="en-US" sz="1200" kern="1200">
                <a:solidFill>
                  <a:schemeClr val="tx1"/>
                </a:solidFill>
                <a:effectLst/>
                <a:latin typeface="+mn-lt"/>
                <a:ea typeface="+mn-ea"/>
                <a:cs typeface="+mn-cs"/>
              </a:rPr>
              <a:t>, although subtle.</a:t>
            </a:r>
            <a:endParaRPr lang="en-US" sz="1200"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maybe progressive rod dysfunction? Only </a:t>
            </a:r>
            <a:r>
              <a:rPr lang="en-US" sz="1200" b="0" i="0" u="none" strike="noStrike" kern="1200" dirty="0" err="1">
                <a:solidFill>
                  <a:schemeClr val="tx1"/>
                </a:solidFill>
                <a:effectLst/>
                <a:latin typeface="+mn-lt"/>
                <a:ea typeface="+mn-ea"/>
                <a:cs typeface="+mn-cs"/>
              </a:rPr>
              <a:t>noticable</a:t>
            </a:r>
            <a:r>
              <a:rPr lang="en-US" sz="1200" b="0" i="0" u="none" strike="noStrike" kern="1200" dirty="0">
                <a:solidFill>
                  <a:schemeClr val="tx1"/>
                </a:solidFill>
                <a:effectLst/>
                <a:latin typeface="+mn-lt"/>
                <a:ea typeface="+mn-ea"/>
                <a:cs typeface="+mn-cs"/>
              </a:rPr>
              <a:t> with bright flash</a:t>
            </a:r>
            <a:r>
              <a:rPr lang="en-US" dirty="0"/>
              <a:t> </a:t>
            </a:r>
            <a:r>
              <a:rPr lang="en-US" sz="1200" b="0" i="0" u="none" strike="noStrike" kern="1200" dirty="0">
                <a:solidFill>
                  <a:schemeClr val="tx1"/>
                </a:solidFill>
                <a:effectLst/>
                <a:latin typeface="+mn-lt"/>
                <a:ea typeface="+mn-ea"/>
                <a:cs typeface="+mn-cs"/>
              </a:rPr>
              <a:t>dark adaptive + bright flash - tests large number of rods. More functional in babies than adults</a:t>
            </a:r>
            <a:r>
              <a:rPr lang="en-US" dirty="0"/>
              <a:t> </a:t>
            </a:r>
          </a:p>
          <a:p>
            <a:endParaRPr lang="en-US" dirty="0"/>
          </a:p>
          <a:p>
            <a:r>
              <a:rPr lang="en-US" sz="1200" b="0" i="0" u="none" strike="noStrike" kern="1200" dirty="0">
                <a:solidFill>
                  <a:schemeClr val="tx1"/>
                </a:solidFill>
                <a:effectLst/>
                <a:latin typeface="+mn-lt"/>
                <a:ea typeface="+mn-ea"/>
                <a:cs typeface="+mn-cs"/>
              </a:rPr>
              <a:t>Flicker = purest cone test. Works during light adaptation, flickering light - only cone photo receptors can sense this. Rods are slower to respond</a:t>
            </a:r>
            <a:r>
              <a:rPr lang="en-US" dirty="0"/>
              <a:t> </a:t>
            </a:r>
            <a:r>
              <a:rPr lang="en-US" sz="1200" b="0" i="0" u="none" strike="noStrike" kern="1200" dirty="0">
                <a:solidFill>
                  <a:schemeClr val="tx1"/>
                </a:solidFill>
                <a:effectLst/>
                <a:latin typeface="+mn-lt"/>
                <a:ea typeface="+mn-ea"/>
                <a:cs typeface="+mn-cs"/>
              </a:rPr>
              <a:t>not significant. Flicker voltage is almost 0</a:t>
            </a:r>
            <a:r>
              <a:rPr lang="en-US" dirty="0"/>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wave = shows health of the photoreceptor cells of outer retina. B wave reflects health of inner retinal cells like bipolar cells and muller cells</a:t>
            </a:r>
          </a:p>
        </p:txBody>
      </p:sp>
      <p:sp>
        <p:nvSpPr>
          <p:cNvPr id="4" name="Slide Number Placeholder 3"/>
          <p:cNvSpPr>
            <a:spLocks noGrp="1"/>
          </p:cNvSpPr>
          <p:nvPr>
            <p:ph type="sldNum" sz="quarter" idx="5"/>
          </p:nvPr>
        </p:nvSpPr>
        <p:spPr/>
        <p:txBody>
          <a:bodyPr/>
          <a:lstStyle/>
          <a:p>
            <a:fld id="{3EEB1C06-7EB0-DA4E-8265-EF04B13A5840}" type="slidenum">
              <a:rPr lang="en-US" smtClean="0"/>
              <a:t>19</a:t>
            </a:fld>
            <a:endParaRPr lang="en-US"/>
          </a:p>
        </p:txBody>
      </p:sp>
    </p:spTree>
    <p:extLst>
      <p:ext uri="{BB962C8B-B14F-4D97-AF65-F5344CB8AC3E}">
        <p14:creationId xmlns:p14="http://schemas.microsoft.com/office/powerpoint/2010/main" val="4278013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this study, we only had 3 heterozygotes, but only 2 of them had available ERG measurements. Because of the limited sample</a:t>
            </a:r>
            <a:r>
              <a:rPr lang="en-US" dirty="0">
                <a:effectLst/>
              </a:rPr>
              <a:t> </a:t>
            </a:r>
            <a:r>
              <a:rPr lang="en-US" sz="1200" kern="1200" dirty="0">
                <a:solidFill>
                  <a:schemeClr val="tx1"/>
                </a:solidFill>
                <a:effectLst/>
                <a:latin typeface="+mn-lt"/>
                <a:ea typeface="+mn-ea"/>
                <a:cs typeface="+mn-cs"/>
              </a:rPr>
              <a:t>we couldn’t make any meaningful analyses or any definitive conclusions.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as you can see on this graph though, the heterozygote values are pretty similar in height to the controls in all tests.</a:t>
            </a:r>
          </a:p>
          <a:p>
            <a:endParaRPr lang="en-US" dirty="0"/>
          </a:p>
        </p:txBody>
      </p:sp>
      <p:sp>
        <p:nvSpPr>
          <p:cNvPr id="4" name="Slide Number Placeholder 3"/>
          <p:cNvSpPr>
            <a:spLocks noGrp="1"/>
          </p:cNvSpPr>
          <p:nvPr>
            <p:ph type="sldNum" sz="quarter" idx="5"/>
          </p:nvPr>
        </p:nvSpPr>
        <p:spPr/>
        <p:txBody>
          <a:bodyPr/>
          <a:lstStyle/>
          <a:p>
            <a:fld id="{3EEB1C06-7EB0-DA4E-8265-EF04B13A5840}" type="slidenum">
              <a:rPr lang="en-US" smtClean="0"/>
              <a:t>20</a:t>
            </a:fld>
            <a:endParaRPr lang="en-US"/>
          </a:p>
        </p:txBody>
      </p:sp>
    </p:spTree>
    <p:extLst>
      <p:ext uri="{BB962C8B-B14F-4D97-AF65-F5344CB8AC3E}">
        <p14:creationId xmlns:p14="http://schemas.microsoft.com/office/powerpoint/2010/main" val="4067645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here are the heterozygote measurements again but for the babies</a:t>
            </a:r>
          </a:p>
          <a:p>
            <a:endParaRPr lang="en-US" dirty="0"/>
          </a:p>
        </p:txBody>
      </p:sp>
      <p:sp>
        <p:nvSpPr>
          <p:cNvPr id="4" name="Slide Number Placeholder 3"/>
          <p:cNvSpPr>
            <a:spLocks noGrp="1"/>
          </p:cNvSpPr>
          <p:nvPr>
            <p:ph type="sldNum" sz="quarter" idx="5"/>
          </p:nvPr>
        </p:nvSpPr>
        <p:spPr/>
        <p:txBody>
          <a:bodyPr/>
          <a:lstStyle/>
          <a:p>
            <a:fld id="{3EEB1C06-7EB0-DA4E-8265-EF04B13A5840}" type="slidenum">
              <a:rPr lang="en-US" smtClean="0"/>
              <a:t>21</a:t>
            </a:fld>
            <a:endParaRPr lang="en-US"/>
          </a:p>
        </p:txBody>
      </p:sp>
    </p:spTree>
    <p:extLst>
      <p:ext uri="{BB962C8B-B14F-4D97-AF65-F5344CB8AC3E}">
        <p14:creationId xmlns:p14="http://schemas.microsoft.com/office/powerpoint/2010/main" val="363926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Here we have the color and the red-free fundus photos. And as you can see there’s no obvious difference between the affected adults and controls.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3EEB1C06-7EB0-DA4E-8265-EF04B13A5840}" type="slidenum">
              <a:rPr lang="en-US" smtClean="0"/>
              <a:t>22</a:t>
            </a:fld>
            <a:endParaRPr lang="en-US"/>
          </a:p>
        </p:txBody>
      </p:sp>
    </p:spTree>
    <p:extLst>
      <p:ext uri="{BB962C8B-B14F-4D97-AF65-F5344CB8AC3E}">
        <p14:creationId xmlns:p14="http://schemas.microsoft.com/office/powerpoint/2010/main" val="2534259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is achromatopsia? Achromatopsia is a disease that results when you have dysfunctional cone receptors in the retina. Those with achromatopsia have poor visual acuity, poor color vision, photophobia, and nystagmus. There is currently no cure for this disorder, BUT researchers are working on developing gene and cell therapies that might show some promise.</a:t>
            </a:r>
          </a:p>
          <a:p>
            <a:endParaRPr lang="en-US" dirty="0"/>
          </a:p>
        </p:txBody>
      </p:sp>
      <p:sp>
        <p:nvSpPr>
          <p:cNvPr id="4" name="Slide Number Placeholder 3"/>
          <p:cNvSpPr>
            <a:spLocks noGrp="1"/>
          </p:cNvSpPr>
          <p:nvPr>
            <p:ph type="sldNum" sz="quarter" idx="5"/>
          </p:nvPr>
        </p:nvSpPr>
        <p:spPr/>
        <p:txBody>
          <a:bodyPr/>
          <a:lstStyle/>
          <a:p>
            <a:fld id="{3EEB1C06-7EB0-DA4E-8265-EF04B13A5840}" type="slidenum">
              <a:rPr lang="en-US" smtClean="0"/>
              <a:t>2</a:t>
            </a:fld>
            <a:endParaRPr lang="en-US"/>
          </a:p>
        </p:txBody>
      </p:sp>
    </p:spTree>
    <p:extLst>
      <p:ext uri="{BB962C8B-B14F-4D97-AF65-F5344CB8AC3E}">
        <p14:creationId xmlns:p14="http://schemas.microsoft.com/office/powerpoint/2010/main" val="1803893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then same with the affected babies and their controls – no obvious difference</a:t>
            </a:r>
          </a:p>
          <a:p>
            <a:endParaRPr lang="en-US" dirty="0"/>
          </a:p>
        </p:txBody>
      </p:sp>
      <p:sp>
        <p:nvSpPr>
          <p:cNvPr id="4" name="Slide Number Placeholder 3"/>
          <p:cNvSpPr>
            <a:spLocks noGrp="1"/>
          </p:cNvSpPr>
          <p:nvPr>
            <p:ph type="sldNum" sz="quarter" idx="5"/>
          </p:nvPr>
        </p:nvSpPr>
        <p:spPr/>
        <p:txBody>
          <a:bodyPr/>
          <a:lstStyle/>
          <a:p>
            <a:fld id="{3EEB1C06-7EB0-DA4E-8265-EF04B13A5840}" type="slidenum">
              <a:rPr lang="en-US" smtClean="0"/>
              <a:t>23</a:t>
            </a:fld>
            <a:endParaRPr lang="en-US"/>
          </a:p>
        </p:txBody>
      </p:sp>
    </p:spTree>
    <p:extLst>
      <p:ext uri="{BB962C8B-B14F-4D97-AF65-F5344CB8AC3E}">
        <p14:creationId xmlns:p14="http://schemas.microsoft.com/office/powerpoint/2010/main" val="3244385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here are the fundus photos for the heterozygotes; again no obvious difference.</a:t>
            </a:r>
          </a:p>
          <a:p>
            <a:endParaRPr lang="en-US" dirty="0"/>
          </a:p>
        </p:txBody>
      </p:sp>
      <p:sp>
        <p:nvSpPr>
          <p:cNvPr id="4" name="Slide Number Placeholder 3"/>
          <p:cNvSpPr>
            <a:spLocks noGrp="1"/>
          </p:cNvSpPr>
          <p:nvPr>
            <p:ph type="sldNum" sz="quarter" idx="5"/>
          </p:nvPr>
        </p:nvSpPr>
        <p:spPr/>
        <p:txBody>
          <a:bodyPr/>
          <a:lstStyle/>
          <a:p>
            <a:fld id="{3EEB1C06-7EB0-DA4E-8265-EF04B13A5840}" type="slidenum">
              <a:rPr lang="en-US" smtClean="0"/>
              <a:t>24</a:t>
            </a:fld>
            <a:endParaRPr lang="en-US"/>
          </a:p>
        </p:txBody>
      </p:sp>
    </p:spTree>
    <p:extLst>
      <p:ext uri="{BB962C8B-B14F-4D97-AF65-F5344CB8AC3E}">
        <p14:creationId xmlns:p14="http://schemas.microsoft.com/office/powerpoint/2010/main" val="3828359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However, on the fundus autofluorescence images, we see that the affected adults have a hyperfluorescent foci surrounded by </a:t>
            </a:r>
            <a:r>
              <a:rPr lang="en-US" sz="1200" kern="1200" dirty="0" err="1">
                <a:solidFill>
                  <a:schemeClr val="tx1"/>
                </a:solidFill>
                <a:effectLst/>
                <a:latin typeface="+mn-lt"/>
                <a:ea typeface="+mn-ea"/>
                <a:cs typeface="+mn-cs"/>
              </a:rPr>
              <a:t>hypofluorescence</a:t>
            </a:r>
            <a:r>
              <a:rPr lang="en-US" sz="1200" kern="1200" dirty="0">
                <a:solidFill>
                  <a:schemeClr val="tx1"/>
                </a:solidFill>
                <a:effectLst/>
                <a:latin typeface="+mn-lt"/>
                <a:ea typeface="+mn-ea"/>
                <a:cs typeface="+mn-cs"/>
              </a:rPr>
              <a:t>, which indicates that the RPE cells of the retina are unhealthy; where as in the controls, we don’t see that</a:t>
            </a:r>
            <a:r>
              <a:rPr lang="en-US" dirty="0">
                <a:effectLst/>
              </a:rPr>
              <a:t> </a:t>
            </a:r>
            <a:endParaRPr lang="en-US" dirty="0"/>
          </a:p>
        </p:txBody>
      </p:sp>
      <p:sp>
        <p:nvSpPr>
          <p:cNvPr id="4" name="Slide Number Placeholder 3"/>
          <p:cNvSpPr>
            <a:spLocks noGrp="1"/>
          </p:cNvSpPr>
          <p:nvPr>
            <p:ph type="sldNum" sz="quarter" idx="5"/>
          </p:nvPr>
        </p:nvSpPr>
        <p:spPr/>
        <p:txBody>
          <a:bodyPr/>
          <a:lstStyle/>
          <a:p>
            <a:fld id="{3EEB1C06-7EB0-DA4E-8265-EF04B13A5840}" type="slidenum">
              <a:rPr lang="en-US" smtClean="0"/>
              <a:t>25</a:t>
            </a:fld>
            <a:endParaRPr lang="en-US"/>
          </a:p>
        </p:txBody>
      </p:sp>
    </p:spTree>
    <p:extLst>
      <p:ext uri="{BB962C8B-B14F-4D97-AF65-F5344CB8AC3E}">
        <p14:creationId xmlns:p14="http://schemas.microsoft.com/office/powerpoint/2010/main" val="39252500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Same with the affected babies, we see the </a:t>
            </a:r>
            <a:r>
              <a:rPr lang="en-US" sz="1200" kern="1200" dirty="0" err="1">
                <a:solidFill>
                  <a:schemeClr val="tx1"/>
                </a:solidFill>
                <a:effectLst/>
                <a:latin typeface="+mn-lt"/>
                <a:ea typeface="+mn-ea"/>
                <a:cs typeface="+mn-cs"/>
              </a:rPr>
              <a:t>hyperfluorescence</a:t>
            </a:r>
            <a:r>
              <a:rPr lang="en-US" sz="1200" kern="1200" dirty="0">
                <a:solidFill>
                  <a:schemeClr val="tx1"/>
                </a:solidFill>
                <a:effectLst/>
                <a:latin typeface="+mn-lt"/>
                <a:ea typeface="+mn-ea"/>
                <a:cs typeface="+mn-cs"/>
              </a:rPr>
              <a:t> and the </a:t>
            </a:r>
            <a:r>
              <a:rPr lang="en-US" sz="1200" kern="1200" dirty="0" err="1">
                <a:solidFill>
                  <a:schemeClr val="tx1"/>
                </a:solidFill>
                <a:effectLst/>
                <a:latin typeface="+mn-lt"/>
                <a:ea typeface="+mn-ea"/>
                <a:cs typeface="+mn-cs"/>
              </a:rPr>
              <a:t>hypofluoresence</a:t>
            </a:r>
            <a:r>
              <a:rPr lang="en-US" sz="1200" kern="1200" dirty="0">
                <a:solidFill>
                  <a:schemeClr val="tx1"/>
                </a:solidFill>
                <a:effectLst/>
                <a:latin typeface="+mn-lt"/>
                <a:ea typeface="+mn-ea"/>
                <a:cs typeface="+mn-cs"/>
              </a:rPr>
              <a:t> in the autofluorescence images.</a:t>
            </a:r>
          </a:p>
          <a:p>
            <a:endParaRPr lang="en-US" dirty="0"/>
          </a:p>
        </p:txBody>
      </p:sp>
      <p:sp>
        <p:nvSpPr>
          <p:cNvPr id="4" name="Slide Number Placeholder 3"/>
          <p:cNvSpPr>
            <a:spLocks noGrp="1"/>
          </p:cNvSpPr>
          <p:nvPr>
            <p:ph type="sldNum" sz="quarter" idx="5"/>
          </p:nvPr>
        </p:nvSpPr>
        <p:spPr/>
        <p:txBody>
          <a:bodyPr/>
          <a:lstStyle/>
          <a:p>
            <a:fld id="{3EEB1C06-7EB0-DA4E-8265-EF04B13A5840}" type="slidenum">
              <a:rPr lang="en-US" smtClean="0"/>
              <a:t>26</a:t>
            </a:fld>
            <a:endParaRPr lang="en-US"/>
          </a:p>
        </p:txBody>
      </p:sp>
    </p:spTree>
    <p:extLst>
      <p:ext uri="{BB962C8B-B14F-4D97-AF65-F5344CB8AC3E}">
        <p14:creationId xmlns:p14="http://schemas.microsoft.com/office/powerpoint/2010/main" val="653593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heterozygotes, only 2 out of the 3 had fundus autofluorescence images; but from these two you can see that again there’s no obvious difference between the heterozygotes and the controls.</a:t>
            </a:r>
          </a:p>
          <a:p>
            <a:endParaRPr lang="en-US" dirty="0"/>
          </a:p>
        </p:txBody>
      </p:sp>
      <p:sp>
        <p:nvSpPr>
          <p:cNvPr id="4" name="Slide Number Placeholder 3"/>
          <p:cNvSpPr>
            <a:spLocks noGrp="1"/>
          </p:cNvSpPr>
          <p:nvPr>
            <p:ph type="sldNum" sz="quarter" idx="5"/>
          </p:nvPr>
        </p:nvSpPr>
        <p:spPr/>
        <p:txBody>
          <a:bodyPr/>
          <a:lstStyle/>
          <a:p>
            <a:fld id="{3EEB1C06-7EB0-DA4E-8265-EF04B13A5840}" type="slidenum">
              <a:rPr lang="en-US" smtClean="0"/>
              <a:t>27</a:t>
            </a:fld>
            <a:endParaRPr lang="en-US"/>
          </a:p>
        </p:txBody>
      </p:sp>
    </p:spTree>
    <p:extLst>
      <p:ext uri="{BB962C8B-B14F-4D97-AF65-F5344CB8AC3E}">
        <p14:creationId xmlns:p14="http://schemas.microsoft.com/office/powerpoint/2010/main" val="1533601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the SD-OCT images, we measured each retinal layer and compared the averages between the controls and the affected. Here, on the nasal side we see that some of the layers have significantly decreased in thickness. Parts of the cone receptors are located in the outer nuclear layer, the inner segment, and the outer segment, so these layers should decrease in thickness in primates with achromatopsia. In this data table, the outer nuclear layer and inner segment have significantly decreased, but the outer segment, whose average did seem to decrease, was only almost statistically significant.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Outer nuclear layer – photoreceptor cell bodies</a:t>
            </a:r>
          </a:p>
          <a:p>
            <a:r>
              <a:rPr lang="en-US" sz="1200" kern="1200" dirty="0">
                <a:solidFill>
                  <a:schemeClr val="tx1"/>
                </a:solidFill>
                <a:effectLst/>
                <a:latin typeface="+mn-lt"/>
                <a:ea typeface="+mn-ea"/>
                <a:cs typeface="+mn-cs"/>
              </a:rPr>
              <a:t>Inner Segment – contains photoreceptor axon, organelles</a:t>
            </a:r>
          </a:p>
          <a:p>
            <a:r>
              <a:rPr lang="en-US" sz="1200" kern="1200" dirty="0">
                <a:solidFill>
                  <a:schemeClr val="tx1"/>
                </a:solidFill>
                <a:effectLst/>
                <a:latin typeface="+mn-lt"/>
                <a:ea typeface="+mn-ea"/>
                <a:cs typeface="+mn-cs"/>
              </a:rPr>
              <a:t>Outer Segment – photoreceptor outer segments contain disks called opsins which absorbs photons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EEB1C06-7EB0-DA4E-8265-EF04B13A5840}" type="slidenum">
              <a:rPr lang="en-US" smtClean="0"/>
              <a:t>28</a:t>
            </a:fld>
            <a:endParaRPr lang="en-US"/>
          </a:p>
        </p:txBody>
      </p:sp>
    </p:spTree>
    <p:extLst>
      <p:ext uri="{BB962C8B-B14F-4D97-AF65-F5344CB8AC3E}">
        <p14:creationId xmlns:p14="http://schemas.microsoft.com/office/powerpoint/2010/main" val="1845177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can see the same thing here in the adult primates but in the fovea: all the layers containing parts of the cone photoreceptors (the ONL, IS, OS) have decreased</a:t>
            </a:r>
            <a:r>
              <a:rPr lang="en-US"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3EEB1C06-7EB0-DA4E-8265-EF04B13A5840}" type="slidenum">
              <a:rPr lang="en-US" smtClean="0"/>
              <a:t>29</a:t>
            </a:fld>
            <a:endParaRPr lang="en-US"/>
          </a:p>
        </p:txBody>
      </p:sp>
    </p:spTree>
    <p:extLst>
      <p:ext uri="{BB962C8B-B14F-4D97-AF65-F5344CB8AC3E}">
        <p14:creationId xmlns:p14="http://schemas.microsoft.com/office/powerpoint/2010/main" val="3666429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the baby primates you can see a similar pattern in the total retina layer thickness and the outer nuclear layer. The babies seemed to have a thinner RPE layer, and were not sure why yet, but what we can conclude from this data is that these retinal abnormalities are present at birth</a:t>
            </a:r>
            <a:r>
              <a:rPr lang="en-US" dirty="0">
                <a:effectLst/>
              </a:rPr>
              <a:t> </a:t>
            </a:r>
            <a:endParaRPr lang="en-US" dirty="0"/>
          </a:p>
        </p:txBody>
      </p:sp>
      <p:sp>
        <p:nvSpPr>
          <p:cNvPr id="4" name="Slide Number Placeholder 3"/>
          <p:cNvSpPr>
            <a:spLocks noGrp="1"/>
          </p:cNvSpPr>
          <p:nvPr>
            <p:ph type="sldNum" sz="quarter" idx="5"/>
          </p:nvPr>
        </p:nvSpPr>
        <p:spPr/>
        <p:txBody>
          <a:bodyPr/>
          <a:lstStyle/>
          <a:p>
            <a:fld id="{3EEB1C06-7EB0-DA4E-8265-EF04B13A5840}" type="slidenum">
              <a:rPr lang="en-US" smtClean="0"/>
              <a:t>30</a:t>
            </a:fld>
            <a:endParaRPr lang="en-US"/>
          </a:p>
        </p:txBody>
      </p:sp>
    </p:spTree>
    <p:extLst>
      <p:ext uri="{BB962C8B-B14F-4D97-AF65-F5344CB8AC3E}">
        <p14:creationId xmlns:p14="http://schemas.microsoft.com/office/powerpoint/2010/main" val="409571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here’s the data in the fovea, again you see the total foveal thickness, ONL, and RPE are thinner. But also the outer segment</a:t>
            </a:r>
            <a:r>
              <a:rPr lang="en-US"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3EEB1C06-7EB0-DA4E-8265-EF04B13A5840}" type="slidenum">
              <a:rPr lang="en-US" smtClean="0"/>
              <a:t>31</a:t>
            </a:fld>
            <a:endParaRPr lang="en-US"/>
          </a:p>
        </p:txBody>
      </p:sp>
    </p:spTree>
    <p:extLst>
      <p:ext uri="{BB962C8B-B14F-4D97-AF65-F5344CB8AC3E}">
        <p14:creationId xmlns:p14="http://schemas.microsoft.com/office/powerpoint/2010/main" val="20342918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we compared babies vs. affected adults. As you can see there is statistically significant decrease in thickness of some of these layers. We’re still trying to figure out why these specific layers are affected. But overall this data does suggest that there’s some progression of macular disease as these primates age</a:t>
            </a:r>
            <a:r>
              <a:rPr lang="en-US" dirty="0">
                <a:effectLst/>
              </a:rPr>
              <a:t> </a:t>
            </a:r>
            <a:endParaRPr lang="en-US" dirty="0"/>
          </a:p>
        </p:txBody>
      </p:sp>
      <p:sp>
        <p:nvSpPr>
          <p:cNvPr id="4" name="Slide Number Placeholder 3"/>
          <p:cNvSpPr>
            <a:spLocks noGrp="1"/>
          </p:cNvSpPr>
          <p:nvPr>
            <p:ph type="sldNum" sz="quarter" idx="5"/>
          </p:nvPr>
        </p:nvSpPr>
        <p:spPr/>
        <p:txBody>
          <a:bodyPr/>
          <a:lstStyle/>
          <a:p>
            <a:fld id="{3EEB1C06-7EB0-DA4E-8265-EF04B13A5840}" type="slidenum">
              <a:rPr lang="en-US" smtClean="0"/>
              <a:t>32</a:t>
            </a:fld>
            <a:endParaRPr lang="en-US"/>
          </a:p>
        </p:txBody>
      </p:sp>
    </p:spTree>
    <p:extLst>
      <p:ext uri="{BB962C8B-B14F-4D97-AF65-F5344CB8AC3E}">
        <p14:creationId xmlns:p14="http://schemas.microsoft.com/office/powerpoint/2010/main" val="1052287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here is the phototransduction pathway, which converts light to electrical signals which we experience as vision. The PDE6C gene encodes for phosphodiesterase 6 alpha enzyme, which hydrolyzes cGMP to GMP. When the phosphodiesterase enzyme is nonfunctional, this can lead to achromatopsia. But actually, within people with achromatopsia, only a small percentage are due to mutations in PDE6C. The majority are from mutations in CNGA3 and CNGB3, which results in dysfunctional cyclic nucleotide-gated ion channels</a:t>
            </a:r>
          </a:p>
          <a:p>
            <a:endParaRPr lang="en-US" dirty="0"/>
          </a:p>
        </p:txBody>
      </p:sp>
      <p:sp>
        <p:nvSpPr>
          <p:cNvPr id="4" name="Slide Number Placeholder 3"/>
          <p:cNvSpPr>
            <a:spLocks noGrp="1"/>
          </p:cNvSpPr>
          <p:nvPr>
            <p:ph type="sldNum" sz="quarter" idx="5"/>
          </p:nvPr>
        </p:nvSpPr>
        <p:spPr/>
        <p:txBody>
          <a:bodyPr/>
          <a:lstStyle/>
          <a:p>
            <a:fld id="{3EEB1C06-7EB0-DA4E-8265-EF04B13A5840}" type="slidenum">
              <a:rPr lang="en-US" smtClean="0"/>
              <a:t>3</a:t>
            </a:fld>
            <a:endParaRPr lang="en-US"/>
          </a:p>
        </p:txBody>
      </p:sp>
    </p:spTree>
    <p:extLst>
      <p:ext uri="{BB962C8B-B14F-4D97-AF65-F5344CB8AC3E}">
        <p14:creationId xmlns:p14="http://schemas.microsoft.com/office/powerpoint/2010/main" val="35932005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summary, our data suggests that the rhesus macaques with the homozygous mutation PDE6C, do indeed show reduced cone photoreceptor function at birth based on the ERG, and that the macular abnormalities, seen in the fundus autofluorescence and OCT images, are also present at birth. In both the ERG and the imaging data, we can appreciate a progression of the disease over their lifetime. As for the heterozygotes, stay tuned. Until we are able to increase our sample size and data, we can’t make any strong arguments.</a:t>
            </a:r>
          </a:p>
          <a:p>
            <a:endParaRPr lang="en-US" dirty="0"/>
          </a:p>
        </p:txBody>
      </p:sp>
      <p:sp>
        <p:nvSpPr>
          <p:cNvPr id="4" name="Slide Number Placeholder 3"/>
          <p:cNvSpPr>
            <a:spLocks noGrp="1"/>
          </p:cNvSpPr>
          <p:nvPr>
            <p:ph type="sldNum" sz="quarter" idx="5"/>
          </p:nvPr>
        </p:nvSpPr>
        <p:spPr/>
        <p:txBody>
          <a:bodyPr/>
          <a:lstStyle/>
          <a:p>
            <a:fld id="{3EEB1C06-7EB0-DA4E-8265-EF04B13A5840}" type="slidenum">
              <a:rPr lang="en-US" smtClean="0"/>
              <a:t>33</a:t>
            </a:fld>
            <a:endParaRPr lang="en-US"/>
          </a:p>
        </p:txBody>
      </p:sp>
    </p:spTree>
    <p:extLst>
      <p:ext uri="{BB962C8B-B14F-4D97-AF65-F5344CB8AC3E}">
        <p14:creationId xmlns:p14="http://schemas.microsoft.com/office/powerpoint/2010/main" val="6767155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sample size was fairly small, so in order to get more statistical power, we would need to find or breed more homozygous and heterozygous primates for our study. Also there was some missing data on some of our primates, so we had to exclude them from the study.</a:t>
            </a:r>
          </a:p>
          <a:p>
            <a:endParaRPr lang="en-US" dirty="0"/>
          </a:p>
        </p:txBody>
      </p:sp>
      <p:sp>
        <p:nvSpPr>
          <p:cNvPr id="4" name="Slide Number Placeholder 3"/>
          <p:cNvSpPr>
            <a:spLocks noGrp="1"/>
          </p:cNvSpPr>
          <p:nvPr>
            <p:ph type="sldNum" sz="quarter" idx="5"/>
          </p:nvPr>
        </p:nvSpPr>
        <p:spPr/>
        <p:txBody>
          <a:bodyPr/>
          <a:lstStyle/>
          <a:p>
            <a:fld id="{3EEB1C06-7EB0-DA4E-8265-EF04B13A5840}" type="slidenum">
              <a:rPr lang="en-US" smtClean="0"/>
              <a:t>34</a:t>
            </a:fld>
            <a:endParaRPr lang="en-US"/>
          </a:p>
        </p:txBody>
      </p:sp>
    </p:spTree>
    <p:extLst>
      <p:ext uri="{BB962C8B-B14F-4D97-AF65-F5344CB8AC3E}">
        <p14:creationId xmlns:p14="http://schemas.microsoft.com/office/powerpoint/2010/main" val="37936808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EB1C06-7EB0-DA4E-8265-EF04B13A5840}" type="slidenum">
              <a:rPr lang="en-US" smtClean="0"/>
              <a:t>35</a:t>
            </a:fld>
            <a:endParaRPr lang="en-US"/>
          </a:p>
        </p:txBody>
      </p:sp>
    </p:spTree>
    <p:extLst>
      <p:ext uri="{BB962C8B-B14F-4D97-AF65-F5344CB8AC3E}">
        <p14:creationId xmlns:p14="http://schemas.microsoft.com/office/powerpoint/2010/main" val="4271970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Aims of this study. The first aim is to determine WHEN retinal abnormalities associated with this mutation appear in rhesus macaques and whether these abnormalities are stationary or progress over time.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aim is to determine whether retinal abnormalities on electroretinography or multimodal retinal imaging are present in rhesus macaques with a HETEROZYGOUS mutation in PDE6C</a:t>
            </a:r>
          </a:p>
          <a:p>
            <a:endParaRPr lang="en-US" dirty="0"/>
          </a:p>
        </p:txBody>
      </p:sp>
      <p:sp>
        <p:nvSpPr>
          <p:cNvPr id="4" name="Slide Number Placeholder 3"/>
          <p:cNvSpPr>
            <a:spLocks noGrp="1"/>
          </p:cNvSpPr>
          <p:nvPr>
            <p:ph type="sldNum" sz="quarter" idx="5"/>
          </p:nvPr>
        </p:nvSpPr>
        <p:spPr/>
        <p:txBody>
          <a:bodyPr/>
          <a:lstStyle/>
          <a:p>
            <a:fld id="{3EEB1C06-7EB0-DA4E-8265-EF04B13A5840}" type="slidenum">
              <a:rPr lang="en-US" smtClean="0"/>
              <a:t>4</a:t>
            </a:fld>
            <a:endParaRPr lang="en-US"/>
          </a:p>
        </p:txBody>
      </p:sp>
    </p:spTree>
    <p:extLst>
      <p:ext uri="{BB962C8B-B14F-4D97-AF65-F5344CB8AC3E}">
        <p14:creationId xmlns:p14="http://schemas.microsoft.com/office/powerpoint/2010/main" val="1234836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Why do we care? We want to know whether this disease is stationary or progresses over time so we can establish a therapeutic window for future treatment options, such as the gene and cell replacement therapies that are currently in development. Also, by studying those with heterozygous mutations we might be able to identify some sort of intermediate phenotype of the disease. In a previous study its been found that rhesus macaque eyes are proportional and highly similar to the human eye compared to other animal models used in the past like mice, sheep, and dogs, so performing these studies on nonhuman primate models can result in better translation to human medicine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EEB1C06-7EB0-DA4E-8265-EF04B13A5840}" type="slidenum">
              <a:rPr lang="en-US" smtClean="0"/>
              <a:t>5</a:t>
            </a:fld>
            <a:endParaRPr lang="en-US"/>
          </a:p>
        </p:txBody>
      </p:sp>
    </p:spTree>
    <p:extLst>
      <p:ext uri="{BB962C8B-B14F-4D97-AF65-F5344CB8AC3E}">
        <p14:creationId xmlns:p14="http://schemas.microsoft.com/office/powerpoint/2010/main" val="769916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hypothesis for this study was that rhesus macaques with the homozygous mutation will show reduced cone receptor function and macular abnormalities from birth and have slowly progressive macular disease over their life time. Also, we hypothesized that rhesus macaques with the heterozygous mutations will show no discernible retinal abnormalities on electroretinography or retinal imaging.</a:t>
            </a:r>
          </a:p>
          <a:p>
            <a:endParaRPr lang="en-US" dirty="0"/>
          </a:p>
        </p:txBody>
      </p:sp>
      <p:sp>
        <p:nvSpPr>
          <p:cNvPr id="4" name="Slide Number Placeholder 3"/>
          <p:cNvSpPr>
            <a:spLocks noGrp="1"/>
          </p:cNvSpPr>
          <p:nvPr>
            <p:ph type="sldNum" sz="quarter" idx="5"/>
          </p:nvPr>
        </p:nvSpPr>
        <p:spPr/>
        <p:txBody>
          <a:bodyPr/>
          <a:lstStyle/>
          <a:p>
            <a:fld id="{3EEB1C06-7EB0-DA4E-8265-EF04B13A5840}" type="slidenum">
              <a:rPr lang="en-US" smtClean="0"/>
              <a:t>6</a:t>
            </a:fld>
            <a:endParaRPr lang="en-US"/>
          </a:p>
        </p:txBody>
      </p:sp>
    </p:spTree>
    <p:extLst>
      <p:ext uri="{BB962C8B-B14F-4D97-AF65-F5344CB8AC3E}">
        <p14:creationId xmlns:p14="http://schemas.microsoft.com/office/powerpoint/2010/main" val="628550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study was comprised of 5 affected homozygous adult primates ranging from 4-13 years old with 5 age and sex-matched controls. 4 affected homozygous baby primates ranging from a few months to 1 years old, with controls.</a:t>
            </a:r>
            <a:r>
              <a:rPr lang="en-US" dirty="0">
                <a:effectLst/>
              </a:rPr>
              <a:t> </a:t>
            </a:r>
            <a:r>
              <a:rPr lang="en-US" sz="1200" kern="1200" dirty="0">
                <a:solidFill>
                  <a:schemeClr val="tx1"/>
                </a:solidFill>
                <a:effectLst/>
                <a:latin typeface="+mn-lt"/>
                <a:ea typeface="+mn-ea"/>
                <a:cs typeface="+mn-cs"/>
              </a:rPr>
              <a:t>And 3 heterozygous primates, which were 3 months, 4 months, and 12 years old. These primates were recruited from the California national primate research center</a:t>
            </a:r>
            <a:r>
              <a:rPr lang="en-US" sz="1200" strike="sngStrike"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3EEB1C06-7EB0-DA4E-8265-EF04B13A5840}" type="slidenum">
              <a:rPr lang="en-US" smtClean="0"/>
              <a:t>8</a:t>
            </a:fld>
            <a:endParaRPr lang="en-US"/>
          </a:p>
        </p:txBody>
      </p:sp>
    </p:spTree>
    <p:extLst>
      <p:ext uri="{BB962C8B-B14F-4D97-AF65-F5344CB8AC3E}">
        <p14:creationId xmlns:p14="http://schemas.microsoft.com/office/powerpoint/2010/main" val="3989148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each primate we measured the amount of electrical activity produced by the cone and rod photoreceptors of each eye when it was stimulated under different conditions, using electroretinography, which is sort of like an EKG but for the eye</a:t>
            </a:r>
            <a:r>
              <a:rPr lang="en-US" dirty="0">
                <a:effectLst/>
              </a:rPr>
              <a:t> </a:t>
            </a:r>
            <a:endParaRPr lang="en-US" dirty="0"/>
          </a:p>
        </p:txBody>
      </p:sp>
      <p:sp>
        <p:nvSpPr>
          <p:cNvPr id="4" name="Slide Number Placeholder 3"/>
          <p:cNvSpPr>
            <a:spLocks noGrp="1"/>
          </p:cNvSpPr>
          <p:nvPr>
            <p:ph type="sldNum" sz="quarter" idx="5"/>
          </p:nvPr>
        </p:nvSpPr>
        <p:spPr/>
        <p:txBody>
          <a:bodyPr/>
          <a:lstStyle/>
          <a:p>
            <a:fld id="{3EEB1C06-7EB0-DA4E-8265-EF04B13A5840}" type="slidenum">
              <a:rPr lang="en-US" smtClean="0"/>
              <a:t>9</a:t>
            </a:fld>
            <a:endParaRPr lang="en-US"/>
          </a:p>
        </p:txBody>
      </p:sp>
    </p:spTree>
    <p:extLst>
      <p:ext uri="{BB962C8B-B14F-4D97-AF65-F5344CB8AC3E}">
        <p14:creationId xmlns:p14="http://schemas.microsoft.com/office/powerpoint/2010/main" val="2420835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SD-OCT is like an ultrasound, but for the eye, but instead of sound waves it uses light waves. This form of imaging gives us high resolution, magnified, horizontal scans of the retina, allowing us to measure the thickness of each layer</a:t>
            </a:r>
            <a:r>
              <a:rPr lang="en-US" dirty="0">
                <a:effectLst/>
              </a:rPr>
              <a:t> </a:t>
            </a:r>
            <a:endParaRPr lang="en-US" dirty="0"/>
          </a:p>
        </p:txBody>
      </p:sp>
      <p:sp>
        <p:nvSpPr>
          <p:cNvPr id="4" name="Slide Number Placeholder 3"/>
          <p:cNvSpPr>
            <a:spLocks noGrp="1"/>
          </p:cNvSpPr>
          <p:nvPr>
            <p:ph type="sldNum" sz="quarter" idx="5"/>
          </p:nvPr>
        </p:nvSpPr>
        <p:spPr/>
        <p:txBody>
          <a:bodyPr/>
          <a:lstStyle/>
          <a:p>
            <a:fld id="{3EEB1C06-7EB0-DA4E-8265-EF04B13A5840}" type="slidenum">
              <a:rPr lang="en-US" smtClean="0"/>
              <a:t>11</a:t>
            </a:fld>
            <a:endParaRPr lang="en-US"/>
          </a:p>
        </p:txBody>
      </p:sp>
    </p:spTree>
    <p:extLst>
      <p:ext uri="{BB962C8B-B14F-4D97-AF65-F5344CB8AC3E}">
        <p14:creationId xmlns:p14="http://schemas.microsoft.com/office/powerpoint/2010/main" val="147853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843B6-C718-5544-A6D9-C37BF89B99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34A606-D4BF-A540-B248-5BB274B7F3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67E903-BA0A-714C-87A8-C1EA8A526153}"/>
              </a:ext>
            </a:extLst>
          </p:cNvPr>
          <p:cNvSpPr>
            <a:spLocks noGrp="1"/>
          </p:cNvSpPr>
          <p:nvPr>
            <p:ph type="dt" sz="half" idx="10"/>
          </p:nvPr>
        </p:nvSpPr>
        <p:spPr/>
        <p:txBody>
          <a:bodyPr/>
          <a:lstStyle/>
          <a:p>
            <a:fld id="{3511800E-1748-6346-A958-374F8456154C}" type="datetimeFigureOut">
              <a:rPr lang="en-US" smtClean="0"/>
              <a:t>8/5/21</a:t>
            </a:fld>
            <a:endParaRPr lang="en-US"/>
          </a:p>
        </p:txBody>
      </p:sp>
      <p:sp>
        <p:nvSpPr>
          <p:cNvPr id="5" name="Footer Placeholder 4">
            <a:extLst>
              <a:ext uri="{FF2B5EF4-FFF2-40B4-BE49-F238E27FC236}">
                <a16:creationId xmlns:a16="http://schemas.microsoft.com/office/drawing/2014/main" id="{459510A0-9DB9-144A-988C-322D4F8D9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8D3781-DD99-9441-9779-B8EDABFACB2D}"/>
              </a:ext>
            </a:extLst>
          </p:cNvPr>
          <p:cNvSpPr>
            <a:spLocks noGrp="1"/>
          </p:cNvSpPr>
          <p:nvPr>
            <p:ph type="sldNum" sz="quarter" idx="12"/>
          </p:nvPr>
        </p:nvSpPr>
        <p:spPr/>
        <p:txBody>
          <a:bodyPr/>
          <a:lstStyle/>
          <a:p>
            <a:fld id="{BEA1867B-A2D7-1C49-8834-4C3A2898CACE}" type="slidenum">
              <a:rPr lang="en-US" smtClean="0"/>
              <a:t>‹#›</a:t>
            </a:fld>
            <a:endParaRPr lang="en-US"/>
          </a:p>
        </p:txBody>
      </p:sp>
    </p:spTree>
    <p:extLst>
      <p:ext uri="{BB962C8B-B14F-4D97-AF65-F5344CB8AC3E}">
        <p14:creationId xmlns:p14="http://schemas.microsoft.com/office/powerpoint/2010/main" val="1170790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59F67-0882-7A41-A54F-4355BEE41B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938F97-E02D-B749-AAA0-4BCA4B14C8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4B9247-1FD1-F54A-B226-FBF4A245D9C1}"/>
              </a:ext>
            </a:extLst>
          </p:cNvPr>
          <p:cNvSpPr>
            <a:spLocks noGrp="1"/>
          </p:cNvSpPr>
          <p:nvPr>
            <p:ph type="dt" sz="half" idx="10"/>
          </p:nvPr>
        </p:nvSpPr>
        <p:spPr/>
        <p:txBody>
          <a:bodyPr/>
          <a:lstStyle/>
          <a:p>
            <a:fld id="{3511800E-1748-6346-A958-374F8456154C}" type="datetimeFigureOut">
              <a:rPr lang="en-US" smtClean="0"/>
              <a:t>8/5/21</a:t>
            </a:fld>
            <a:endParaRPr lang="en-US"/>
          </a:p>
        </p:txBody>
      </p:sp>
      <p:sp>
        <p:nvSpPr>
          <p:cNvPr id="5" name="Footer Placeholder 4">
            <a:extLst>
              <a:ext uri="{FF2B5EF4-FFF2-40B4-BE49-F238E27FC236}">
                <a16:creationId xmlns:a16="http://schemas.microsoft.com/office/drawing/2014/main" id="{EB57B955-421F-4C4E-90A6-0D561D20C2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08EAE4-0765-1649-AB6D-E21592DB752D}"/>
              </a:ext>
            </a:extLst>
          </p:cNvPr>
          <p:cNvSpPr>
            <a:spLocks noGrp="1"/>
          </p:cNvSpPr>
          <p:nvPr>
            <p:ph type="sldNum" sz="quarter" idx="12"/>
          </p:nvPr>
        </p:nvSpPr>
        <p:spPr/>
        <p:txBody>
          <a:bodyPr/>
          <a:lstStyle/>
          <a:p>
            <a:fld id="{BEA1867B-A2D7-1C49-8834-4C3A2898CACE}" type="slidenum">
              <a:rPr lang="en-US" smtClean="0"/>
              <a:t>‹#›</a:t>
            </a:fld>
            <a:endParaRPr lang="en-US"/>
          </a:p>
        </p:txBody>
      </p:sp>
    </p:spTree>
    <p:extLst>
      <p:ext uri="{BB962C8B-B14F-4D97-AF65-F5344CB8AC3E}">
        <p14:creationId xmlns:p14="http://schemas.microsoft.com/office/powerpoint/2010/main" val="2384337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E7B66F-56DB-6C4C-AFB0-AD266EA86D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212F65-EFF2-F848-889B-EA61FA7A5D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80633-B5A8-0349-A49E-395E2EFD2F64}"/>
              </a:ext>
            </a:extLst>
          </p:cNvPr>
          <p:cNvSpPr>
            <a:spLocks noGrp="1"/>
          </p:cNvSpPr>
          <p:nvPr>
            <p:ph type="dt" sz="half" idx="10"/>
          </p:nvPr>
        </p:nvSpPr>
        <p:spPr/>
        <p:txBody>
          <a:bodyPr/>
          <a:lstStyle/>
          <a:p>
            <a:fld id="{3511800E-1748-6346-A958-374F8456154C}" type="datetimeFigureOut">
              <a:rPr lang="en-US" smtClean="0"/>
              <a:t>8/5/21</a:t>
            </a:fld>
            <a:endParaRPr lang="en-US"/>
          </a:p>
        </p:txBody>
      </p:sp>
      <p:sp>
        <p:nvSpPr>
          <p:cNvPr id="5" name="Footer Placeholder 4">
            <a:extLst>
              <a:ext uri="{FF2B5EF4-FFF2-40B4-BE49-F238E27FC236}">
                <a16:creationId xmlns:a16="http://schemas.microsoft.com/office/drawing/2014/main" id="{EDBEE2F1-6303-E945-B362-C34A01F63E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277599-E98E-354C-A63C-FB3AEBEF6EA3}"/>
              </a:ext>
            </a:extLst>
          </p:cNvPr>
          <p:cNvSpPr>
            <a:spLocks noGrp="1"/>
          </p:cNvSpPr>
          <p:nvPr>
            <p:ph type="sldNum" sz="quarter" idx="12"/>
          </p:nvPr>
        </p:nvSpPr>
        <p:spPr/>
        <p:txBody>
          <a:bodyPr/>
          <a:lstStyle/>
          <a:p>
            <a:fld id="{BEA1867B-A2D7-1C49-8834-4C3A2898CACE}" type="slidenum">
              <a:rPr lang="en-US" smtClean="0"/>
              <a:t>‹#›</a:t>
            </a:fld>
            <a:endParaRPr lang="en-US"/>
          </a:p>
        </p:txBody>
      </p:sp>
    </p:spTree>
    <p:extLst>
      <p:ext uri="{BB962C8B-B14F-4D97-AF65-F5344CB8AC3E}">
        <p14:creationId xmlns:p14="http://schemas.microsoft.com/office/powerpoint/2010/main" val="1638191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E74C5-296F-A74A-8DAB-5F31B7B6AA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F230F-5A65-DA49-A27E-9E9BF3B2B1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30216A-5446-2549-96DC-0C81378E1792}"/>
              </a:ext>
            </a:extLst>
          </p:cNvPr>
          <p:cNvSpPr>
            <a:spLocks noGrp="1"/>
          </p:cNvSpPr>
          <p:nvPr>
            <p:ph type="dt" sz="half" idx="10"/>
          </p:nvPr>
        </p:nvSpPr>
        <p:spPr/>
        <p:txBody>
          <a:bodyPr/>
          <a:lstStyle/>
          <a:p>
            <a:fld id="{3511800E-1748-6346-A958-374F8456154C}" type="datetimeFigureOut">
              <a:rPr lang="en-US" smtClean="0"/>
              <a:t>8/5/21</a:t>
            </a:fld>
            <a:endParaRPr lang="en-US"/>
          </a:p>
        </p:txBody>
      </p:sp>
      <p:sp>
        <p:nvSpPr>
          <p:cNvPr id="5" name="Footer Placeholder 4">
            <a:extLst>
              <a:ext uri="{FF2B5EF4-FFF2-40B4-BE49-F238E27FC236}">
                <a16:creationId xmlns:a16="http://schemas.microsoft.com/office/drawing/2014/main" id="{045E8DF7-BE6F-5D47-A853-FBDF19EC25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D9968A-3E1D-1C41-B089-7E933CE0CCE3}"/>
              </a:ext>
            </a:extLst>
          </p:cNvPr>
          <p:cNvSpPr>
            <a:spLocks noGrp="1"/>
          </p:cNvSpPr>
          <p:nvPr>
            <p:ph type="sldNum" sz="quarter" idx="12"/>
          </p:nvPr>
        </p:nvSpPr>
        <p:spPr/>
        <p:txBody>
          <a:bodyPr/>
          <a:lstStyle/>
          <a:p>
            <a:fld id="{BEA1867B-A2D7-1C49-8834-4C3A2898CACE}" type="slidenum">
              <a:rPr lang="en-US" smtClean="0"/>
              <a:t>‹#›</a:t>
            </a:fld>
            <a:endParaRPr lang="en-US"/>
          </a:p>
        </p:txBody>
      </p:sp>
    </p:spTree>
    <p:extLst>
      <p:ext uri="{BB962C8B-B14F-4D97-AF65-F5344CB8AC3E}">
        <p14:creationId xmlns:p14="http://schemas.microsoft.com/office/powerpoint/2010/main" val="3525976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3CA6A-9F4C-4546-9BF4-6AB725016F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1D434B-FEB6-6B44-B8B2-22637F662E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B1AE30-E198-4044-8DFB-CE263F091CC2}"/>
              </a:ext>
            </a:extLst>
          </p:cNvPr>
          <p:cNvSpPr>
            <a:spLocks noGrp="1"/>
          </p:cNvSpPr>
          <p:nvPr>
            <p:ph type="dt" sz="half" idx="10"/>
          </p:nvPr>
        </p:nvSpPr>
        <p:spPr/>
        <p:txBody>
          <a:bodyPr/>
          <a:lstStyle/>
          <a:p>
            <a:fld id="{3511800E-1748-6346-A958-374F8456154C}" type="datetimeFigureOut">
              <a:rPr lang="en-US" smtClean="0"/>
              <a:t>8/5/21</a:t>
            </a:fld>
            <a:endParaRPr lang="en-US"/>
          </a:p>
        </p:txBody>
      </p:sp>
      <p:sp>
        <p:nvSpPr>
          <p:cNvPr id="5" name="Footer Placeholder 4">
            <a:extLst>
              <a:ext uri="{FF2B5EF4-FFF2-40B4-BE49-F238E27FC236}">
                <a16:creationId xmlns:a16="http://schemas.microsoft.com/office/drawing/2014/main" id="{B30166CB-8D5A-1844-B5C9-8059C80369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D0E92-8A16-6044-9503-1F9E0CF6A5AC}"/>
              </a:ext>
            </a:extLst>
          </p:cNvPr>
          <p:cNvSpPr>
            <a:spLocks noGrp="1"/>
          </p:cNvSpPr>
          <p:nvPr>
            <p:ph type="sldNum" sz="quarter" idx="12"/>
          </p:nvPr>
        </p:nvSpPr>
        <p:spPr/>
        <p:txBody>
          <a:bodyPr/>
          <a:lstStyle/>
          <a:p>
            <a:fld id="{BEA1867B-A2D7-1C49-8834-4C3A2898CACE}" type="slidenum">
              <a:rPr lang="en-US" smtClean="0"/>
              <a:t>‹#›</a:t>
            </a:fld>
            <a:endParaRPr lang="en-US"/>
          </a:p>
        </p:txBody>
      </p:sp>
    </p:spTree>
    <p:extLst>
      <p:ext uri="{BB962C8B-B14F-4D97-AF65-F5344CB8AC3E}">
        <p14:creationId xmlns:p14="http://schemas.microsoft.com/office/powerpoint/2010/main" val="3539163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E6D36-4FBD-5F46-B226-E7BE734B7C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11A32D-A099-8548-A566-B724091E85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D9C5F6-9483-A04C-9202-9AD8218280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397E2F-6D92-374B-A25C-7536063F77AC}"/>
              </a:ext>
            </a:extLst>
          </p:cNvPr>
          <p:cNvSpPr>
            <a:spLocks noGrp="1"/>
          </p:cNvSpPr>
          <p:nvPr>
            <p:ph type="dt" sz="half" idx="10"/>
          </p:nvPr>
        </p:nvSpPr>
        <p:spPr/>
        <p:txBody>
          <a:bodyPr/>
          <a:lstStyle/>
          <a:p>
            <a:fld id="{3511800E-1748-6346-A958-374F8456154C}" type="datetimeFigureOut">
              <a:rPr lang="en-US" smtClean="0"/>
              <a:t>8/5/21</a:t>
            </a:fld>
            <a:endParaRPr lang="en-US"/>
          </a:p>
        </p:txBody>
      </p:sp>
      <p:sp>
        <p:nvSpPr>
          <p:cNvPr id="6" name="Footer Placeholder 5">
            <a:extLst>
              <a:ext uri="{FF2B5EF4-FFF2-40B4-BE49-F238E27FC236}">
                <a16:creationId xmlns:a16="http://schemas.microsoft.com/office/drawing/2014/main" id="{3C40A4AB-61BA-F545-8601-EB8865DE8C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E442D1-55E2-344E-B2FB-1C2188321FFB}"/>
              </a:ext>
            </a:extLst>
          </p:cNvPr>
          <p:cNvSpPr>
            <a:spLocks noGrp="1"/>
          </p:cNvSpPr>
          <p:nvPr>
            <p:ph type="sldNum" sz="quarter" idx="12"/>
          </p:nvPr>
        </p:nvSpPr>
        <p:spPr/>
        <p:txBody>
          <a:bodyPr/>
          <a:lstStyle/>
          <a:p>
            <a:fld id="{BEA1867B-A2D7-1C49-8834-4C3A2898CACE}" type="slidenum">
              <a:rPr lang="en-US" smtClean="0"/>
              <a:t>‹#›</a:t>
            </a:fld>
            <a:endParaRPr lang="en-US"/>
          </a:p>
        </p:txBody>
      </p:sp>
    </p:spTree>
    <p:extLst>
      <p:ext uri="{BB962C8B-B14F-4D97-AF65-F5344CB8AC3E}">
        <p14:creationId xmlns:p14="http://schemas.microsoft.com/office/powerpoint/2010/main" val="927366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83CB5-A643-4745-BC45-2276FE531A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B1ED2D-9005-0F40-B4BC-4F62B9F4F8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733169-E493-0748-94A6-2B5C6ADD62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944041-B147-1640-8027-CC4AB3EE04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96F5F1-F9EC-3846-A4D7-BCA5F71514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4F1C0C-8AB8-EF48-85E9-10C9AE694FD1}"/>
              </a:ext>
            </a:extLst>
          </p:cNvPr>
          <p:cNvSpPr>
            <a:spLocks noGrp="1"/>
          </p:cNvSpPr>
          <p:nvPr>
            <p:ph type="dt" sz="half" idx="10"/>
          </p:nvPr>
        </p:nvSpPr>
        <p:spPr/>
        <p:txBody>
          <a:bodyPr/>
          <a:lstStyle/>
          <a:p>
            <a:fld id="{3511800E-1748-6346-A958-374F8456154C}" type="datetimeFigureOut">
              <a:rPr lang="en-US" smtClean="0"/>
              <a:t>8/5/21</a:t>
            </a:fld>
            <a:endParaRPr lang="en-US"/>
          </a:p>
        </p:txBody>
      </p:sp>
      <p:sp>
        <p:nvSpPr>
          <p:cNvPr id="8" name="Footer Placeholder 7">
            <a:extLst>
              <a:ext uri="{FF2B5EF4-FFF2-40B4-BE49-F238E27FC236}">
                <a16:creationId xmlns:a16="http://schemas.microsoft.com/office/drawing/2014/main" id="{6F9A3FE0-901D-F74A-9C0B-A26CE24720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767A71-1612-9844-90B2-E7749B966C0C}"/>
              </a:ext>
            </a:extLst>
          </p:cNvPr>
          <p:cNvSpPr>
            <a:spLocks noGrp="1"/>
          </p:cNvSpPr>
          <p:nvPr>
            <p:ph type="sldNum" sz="quarter" idx="12"/>
          </p:nvPr>
        </p:nvSpPr>
        <p:spPr/>
        <p:txBody>
          <a:bodyPr/>
          <a:lstStyle/>
          <a:p>
            <a:fld id="{BEA1867B-A2D7-1C49-8834-4C3A2898CACE}" type="slidenum">
              <a:rPr lang="en-US" smtClean="0"/>
              <a:t>‹#›</a:t>
            </a:fld>
            <a:endParaRPr lang="en-US"/>
          </a:p>
        </p:txBody>
      </p:sp>
    </p:spTree>
    <p:extLst>
      <p:ext uri="{BB962C8B-B14F-4D97-AF65-F5344CB8AC3E}">
        <p14:creationId xmlns:p14="http://schemas.microsoft.com/office/powerpoint/2010/main" val="567148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454D3-4757-1345-AA7B-70B3954B38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3D9024-ACE5-8143-897E-2B5860589BEC}"/>
              </a:ext>
            </a:extLst>
          </p:cNvPr>
          <p:cNvSpPr>
            <a:spLocks noGrp="1"/>
          </p:cNvSpPr>
          <p:nvPr>
            <p:ph type="dt" sz="half" idx="10"/>
          </p:nvPr>
        </p:nvSpPr>
        <p:spPr/>
        <p:txBody>
          <a:bodyPr/>
          <a:lstStyle/>
          <a:p>
            <a:fld id="{3511800E-1748-6346-A958-374F8456154C}" type="datetimeFigureOut">
              <a:rPr lang="en-US" smtClean="0"/>
              <a:t>8/5/21</a:t>
            </a:fld>
            <a:endParaRPr lang="en-US"/>
          </a:p>
        </p:txBody>
      </p:sp>
      <p:sp>
        <p:nvSpPr>
          <p:cNvPr id="4" name="Footer Placeholder 3">
            <a:extLst>
              <a:ext uri="{FF2B5EF4-FFF2-40B4-BE49-F238E27FC236}">
                <a16:creationId xmlns:a16="http://schemas.microsoft.com/office/drawing/2014/main" id="{FCC4C935-00A1-EC49-B55D-95E2511D57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07D26E-9EBF-E844-B256-C47CF8249936}"/>
              </a:ext>
            </a:extLst>
          </p:cNvPr>
          <p:cNvSpPr>
            <a:spLocks noGrp="1"/>
          </p:cNvSpPr>
          <p:nvPr>
            <p:ph type="sldNum" sz="quarter" idx="12"/>
          </p:nvPr>
        </p:nvSpPr>
        <p:spPr/>
        <p:txBody>
          <a:bodyPr/>
          <a:lstStyle/>
          <a:p>
            <a:fld id="{BEA1867B-A2D7-1C49-8834-4C3A2898CACE}" type="slidenum">
              <a:rPr lang="en-US" smtClean="0"/>
              <a:t>‹#›</a:t>
            </a:fld>
            <a:endParaRPr lang="en-US"/>
          </a:p>
        </p:txBody>
      </p:sp>
    </p:spTree>
    <p:extLst>
      <p:ext uri="{BB962C8B-B14F-4D97-AF65-F5344CB8AC3E}">
        <p14:creationId xmlns:p14="http://schemas.microsoft.com/office/powerpoint/2010/main" val="1585405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522F9F-E42A-2F4A-8E77-6499ABAC48F5}"/>
              </a:ext>
            </a:extLst>
          </p:cNvPr>
          <p:cNvSpPr>
            <a:spLocks noGrp="1"/>
          </p:cNvSpPr>
          <p:nvPr>
            <p:ph type="dt" sz="half" idx="10"/>
          </p:nvPr>
        </p:nvSpPr>
        <p:spPr/>
        <p:txBody>
          <a:bodyPr/>
          <a:lstStyle/>
          <a:p>
            <a:fld id="{3511800E-1748-6346-A958-374F8456154C}" type="datetimeFigureOut">
              <a:rPr lang="en-US" smtClean="0"/>
              <a:t>8/5/21</a:t>
            </a:fld>
            <a:endParaRPr lang="en-US"/>
          </a:p>
        </p:txBody>
      </p:sp>
      <p:sp>
        <p:nvSpPr>
          <p:cNvPr id="3" name="Footer Placeholder 2">
            <a:extLst>
              <a:ext uri="{FF2B5EF4-FFF2-40B4-BE49-F238E27FC236}">
                <a16:creationId xmlns:a16="http://schemas.microsoft.com/office/drawing/2014/main" id="{79592FFE-4EED-744C-8374-6B562FF225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42247A-FBCF-B34B-AC98-82F0F0DF5707}"/>
              </a:ext>
            </a:extLst>
          </p:cNvPr>
          <p:cNvSpPr>
            <a:spLocks noGrp="1"/>
          </p:cNvSpPr>
          <p:nvPr>
            <p:ph type="sldNum" sz="quarter" idx="12"/>
          </p:nvPr>
        </p:nvSpPr>
        <p:spPr/>
        <p:txBody>
          <a:bodyPr/>
          <a:lstStyle/>
          <a:p>
            <a:fld id="{BEA1867B-A2D7-1C49-8834-4C3A2898CACE}" type="slidenum">
              <a:rPr lang="en-US" smtClean="0"/>
              <a:t>‹#›</a:t>
            </a:fld>
            <a:endParaRPr lang="en-US"/>
          </a:p>
        </p:txBody>
      </p:sp>
    </p:spTree>
    <p:extLst>
      <p:ext uri="{BB962C8B-B14F-4D97-AF65-F5344CB8AC3E}">
        <p14:creationId xmlns:p14="http://schemas.microsoft.com/office/powerpoint/2010/main" val="1060959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BAD61-3EFE-864D-927A-4AE395D9EE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682BB2-C359-694B-93D2-97E49E52CC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497453-DF7C-1645-B2F7-F090B5E31D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6DC534-C709-B248-8C8A-1DFF5041A7C7}"/>
              </a:ext>
            </a:extLst>
          </p:cNvPr>
          <p:cNvSpPr>
            <a:spLocks noGrp="1"/>
          </p:cNvSpPr>
          <p:nvPr>
            <p:ph type="dt" sz="half" idx="10"/>
          </p:nvPr>
        </p:nvSpPr>
        <p:spPr/>
        <p:txBody>
          <a:bodyPr/>
          <a:lstStyle/>
          <a:p>
            <a:fld id="{3511800E-1748-6346-A958-374F8456154C}" type="datetimeFigureOut">
              <a:rPr lang="en-US" smtClean="0"/>
              <a:t>8/5/21</a:t>
            </a:fld>
            <a:endParaRPr lang="en-US"/>
          </a:p>
        </p:txBody>
      </p:sp>
      <p:sp>
        <p:nvSpPr>
          <p:cNvPr id="6" name="Footer Placeholder 5">
            <a:extLst>
              <a:ext uri="{FF2B5EF4-FFF2-40B4-BE49-F238E27FC236}">
                <a16:creationId xmlns:a16="http://schemas.microsoft.com/office/drawing/2014/main" id="{A928B0BA-D51E-7541-8A62-58F5E82C21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EC9A66-86DE-5044-A816-0ECA00142C18}"/>
              </a:ext>
            </a:extLst>
          </p:cNvPr>
          <p:cNvSpPr>
            <a:spLocks noGrp="1"/>
          </p:cNvSpPr>
          <p:nvPr>
            <p:ph type="sldNum" sz="quarter" idx="12"/>
          </p:nvPr>
        </p:nvSpPr>
        <p:spPr/>
        <p:txBody>
          <a:bodyPr/>
          <a:lstStyle/>
          <a:p>
            <a:fld id="{BEA1867B-A2D7-1C49-8834-4C3A2898CACE}" type="slidenum">
              <a:rPr lang="en-US" smtClean="0"/>
              <a:t>‹#›</a:t>
            </a:fld>
            <a:endParaRPr lang="en-US"/>
          </a:p>
        </p:txBody>
      </p:sp>
    </p:spTree>
    <p:extLst>
      <p:ext uri="{BB962C8B-B14F-4D97-AF65-F5344CB8AC3E}">
        <p14:creationId xmlns:p14="http://schemas.microsoft.com/office/powerpoint/2010/main" val="470305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B932A-D2E1-A34C-888F-29A4A2C389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269DAE-A7F6-7A49-B257-5EE7B738CD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88C56C-E670-BC4C-A6EF-14CFF1426C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069869-85F7-1945-B43A-97430DE18352}"/>
              </a:ext>
            </a:extLst>
          </p:cNvPr>
          <p:cNvSpPr>
            <a:spLocks noGrp="1"/>
          </p:cNvSpPr>
          <p:nvPr>
            <p:ph type="dt" sz="half" idx="10"/>
          </p:nvPr>
        </p:nvSpPr>
        <p:spPr/>
        <p:txBody>
          <a:bodyPr/>
          <a:lstStyle/>
          <a:p>
            <a:fld id="{3511800E-1748-6346-A958-374F8456154C}" type="datetimeFigureOut">
              <a:rPr lang="en-US" smtClean="0"/>
              <a:t>8/5/21</a:t>
            </a:fld>
            <a:endParaRPr lang="en-US"/>
          </a:p>
        </p:txBody>
      </p:sp>
      <p:sp>
        <p:nvSpPr>
          <p:cNvPr id="6" name="Footer Placeholder 5">
            <a:extLst>
              <a:ext uri="{FF2B5EF4-FFF2-40B4-BE49-F238E27FC236}">
                <a16:creationId xmlns:a16="http://schemas.microsoft.com/office/drawing/2014/main" id="{1EE05B49-73E9-7147-AF51-1E0F9E24C0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499806-5F87-694A-AD93-6E3BD9EDC145}"/>
              </a:ext>
            </a:extLst>
          </p:cNvPr>
          <p:cNvSpPr>
            <a:spLocks noGrp="1"/>
          </p:cNvSpPr>
          <p:nvPr>
            <p:ph type="sldNum" sz="quarter" idx="12"/>
          </p:nvPr>
        </p:nvSpPr>
        <p:spPr/>
        <p:txBody>
          <a:bodyPr/>
          <a:lstStyle/>
          <a:p>
            <a:fld id="{BEA1867B-A2D7-1C49-8834-4C3A2898CACE}" type="slidenum">
              <a:rPr lang="en-US" smtClean="0"/>
              <a:t>‹#›</a:t>
            </a:fld>
            <a:endParaRPr lang="en-US"/>
          </a:p>
        </p:txBody>
      </p:sp>
    </p:spTree>
    <p:extLst>
      <p:ext uri="{BB962C8B-B14F-4D97-AF65-F5344CB8AC3E}">
        <p14:creationId xmlns:p14="http://schemas.microsoft.com/office/powerpoint/2010/main" val="347686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D9A21F-D551-674F-BEBC-C64DC75CDC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C5F304-24B3-FD4B-A73D-F0F98441A5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ACA0D-AA8C-404E-9413-9F6F372D1E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11800E-1748-6346-A958-374F8456154C}" type="datetimeFigureOut">
              <a:rPr lang="en-US" smtClean="0"/>
              <a:t>8/5/21</a:t>
            </a:fld>
            <a:endParaRPr lang="en-US"/>
          </a:p>
        </p:txBody>
      </p:sp>
      <p:sp>
        <p:nvSpPr>
          <p:cNvPr id="5" name="Footer Placeholder 4">
            <a:extLst>
              <a:ext uri="{FF2B5EF4-FFF2-40B4-BE49-F238E27FC236}">
                <a16:creationId xmlns:a16="http://schemas.microsoft.com/office/drawing/2014/main" id="{FB980D5D-2D56-C84B-A6C9-EFBC48A035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A2C882-C664-3149-B5B3-FD0073CF16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A1867B-A2D7-1C49-8834-4C3A2898CACE}" type="slidenum">
              <a:rPr lang="en-US" smtClean="0"/>
              <a:t>‹#›</a:t>
            </a:fld>
            <a:endParaRPr lang="en-US"/>
          </a:p>
        </p:txBody>
      </p:sp>
    </p:spTree>
    <p:extLst>
      <p:ext uri="{BB962C8B-B14F-4D97-AF65-F5344CB8AC3E}">
        <p14:creationId xmlns:p14="http://schemas.microsoft.com/office/powerpoint/2010/main" val="395898749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cabi.org/isc/datasheet/76105" TargetMode="External"/><Relationship Id="rId5" Type="http://schemas.openxmlformats.org/officeDocument/2006/relationships/image" Target="../media/image2.img"/><Relationship Id="rId4" Type="http://schemas.openxmlformats.org/officeDocument/2006/relationships/hyperlink" Target="https://www.ecronicon.com/articlesinpress.php"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tif"/></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png"/><Relationship Id="rId7" Type="http://schemas.openxmlformats.org/officeDocument/2006/relationships/hyperlink" Target="https://en.wikipedia.org/wiki/File:No_sign_Right.sv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commons.wikimedia.org/wiki/File:No-Symbol.png" TargetMode="Externa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pngall.com/target-pn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pngall.com/body-png/download/22501" TargetMode="External"/><Relationship Id="rId5" Type="http://schemas.openxmlformats.org/officeDocument/2006/relationships/image" Target="../media/image12.png"/><Relationship Id="rId4" Type="http://schemas.openxmlformats.org/officeDocument/2006/relationships/hyperlink" Target="http://www.publicdomainpictures.net/view-image.php?image=44464&amp;picture=clouds-through-window-fram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aliem.com/em-match-advice-emergency-medicine-right/thinking-face-emoji/"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flickr.com/photos/pauljill/2154440309/"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BB13-13C9-0A49-8DD6-49DA1E4F9E4C}"/>
              </a:ext>
            </a:extLst>
          </p:cNvPr>
          <p:cNvSpPr>
            <a:spLocks noGrp="1"/>
          </p:cNvSpPr>
          <p:nvPr>
            <p:ph type="ctrTitle"/>
          </p:nvPr>
        </p:nvSpPr>
        <p:spPr>
          <a:xfrm>
            <a:off x="212271" y="1600200"/>
            <a:ext cx="9144000" cy="1150256"/>
          </a:xfrm>
        </p:spPr>
        <p:txBody>
          <a:bodyPr>
            <a:noAutofit/>
          </a:bodyPr>
          <a:lstStyle/>
          <a:p>
            <a:r>
              <a:rPr lang="en-US" sz="2800" b="1" dirty="0"/>
              <a:t>Utilization of electroretinography and advanced retinal imaging to monitor development of retinal abnormalities in nonhuman primates with homozygous or heterozygous mutations in PDE6C</a:t>
            </a:r>
          </a:p>
        </p:txBody>
      </p:sp>
      <p:sp>
        <p:nvSpPr>
          <p:cNvPr id="3" name="Subtitle 2">
            <a:extLst>
              <a:ext uri="{FF2B5EF4-FFF2-40B4-BE49-F238E27FC236}">
                <a16:creationId xmlns:a16="http://schemas.microsoft.com/office/drawing/2014/main" id="{6DFD9434-94C6-5B4B-8E99-A1A0B90E05D7}"/>
              </a:ext>
            </a:extLst>
          </p:cNvPr>
          <p:cNvSpPr>
            <a:spLocks noGrp="1"/>
          </p:cNvSpPr>
          <p:nvPr>
            <p:ph type="subTitle" idx="1"/>
          </p:nvPr>
        </p:nvSpPr>
        <p:spPr/>
        <p:txBody>
          <a:bodyPr>
            <a:normAutofit/>
          </a:bodyPr>
          <a:lstStyle/>
          <a:p>
            <a:endParaRPr lang="en-US"/>
          </a:p>
          <a:p>
            <a:r>
              <a:rPr lang="en-US"/>
              <a:t>Lily Nguyen</a:t>
            </a:r>
          </a:p>
          <a:p>
            <a:r>
              <a:rPr lang="en-US"/>
              <a:t>Dr. Ala Moshiri M.D., Ph.D.</a:t>
            </a:r>
          </a:p>
          <a:p>
            <a:endParaRPr lang="en-US" dirty="0"/>
          </a:p>
        </p:txBody>
      </p:sp>
      <p:pic>
        <p:nvPicPr>
          <p:cNvPr id="8" name="Picture 7" descr="A picture containing text&#10;&#10;Description automatically generated">
            <a:extLst>
              <a:ext uri="{FF2B5EF4-FFF2-40B4-BE49-F238E27FC236}">
                <a16:creationId xmlns:a16="http://schemas.microsoft.com/office/drawing/2014/main" id="{4EC60BB0-0A00-3948-A69B-A4376339FE26}"/>
              </a:ext>
            </a:extLst>
          </p:cNvPr>
          <p:cNvPicPr>
            <a:picLocks noChangeAspect="1"/>
          </p:cNvPicPr>
          <p:nvPr/>
        </p:nvPicPr>
        <p:blipFill>
          <a:blip r:embed="rId3">
            <a:alphaModFix amt="30000"/>
            <a:extLst>
              <a:ext uri="{837473B0-CC2E-450A-ABE3-18F120FF3D39}">
                <a1611:picAttrSrcUrl xmlns:a1611="http://schemas.microsoft.com/office/drawing/2016/11/main" r:id="rId4"/>
              </a:ext>
            </a:extLst>
          </a:blip>
          <a:stretch>
            <a:fillRect/>
          </a:stretch>
        </p:blipFill>
        <p:spPr>
          <a:xfrm>
            <a:off x="347662" y="3602038"/>
            <a:ext cx="10035035" cy="2559958"/>
          </a:xfrm>
          <a:prstGeom prst="rect">
            <a:avLst/>
          </a:prstGeom>
        </p:spPr>
      </p:pic>
      <p:pic>
        <p:nvPicPr>
          <p:cNvPr id="16" name="Picture 15" descr="A monkey holding a baby monkey&#10;&#10;Description automatically generated with medium confidence">
            <a:extLst>
              <a:ext uri="{FF2B5EF4-FFF2-40B4-BE49-F238E27FC236}">
                <a16:creationId xmlns:a16="http://schemas.microsoft.com/office/drawing/2014/main" id="{7F702958-E9AD-FF40-8AA4-667D35B3FEC8}"/>
              </a:ext>
            </a:extLst>
          </p:cNvPr>
          <p:cNvPicPr>
            <a:picLocks noChangeAspect="1"/>
          </p:cNvPicPr>
          <p:nvPr/>
        </p:nvPicPr>
        <p:blipFill>
          <a:blip r:embed="rId5">
            <a:alphaModFix amt="41000"/>
            <a:extLst>
              <a:ext uri="{837473B0-CC2E-450A-ABE3-18F120FF3D39}">
                <a1611:picAttrSrcUrl xmlns:a1611="http://schemas.microsoft.com/office/drawing/2016/11/main" r:id="rId6"/>
              </a:ext>
            </a:extLst>
          </a:blip>
          <a:stretch>
            <a:fillRect/>
          </a:stretch>
        </p:blipFill>
        <p:spPr>
          <a:xfrm>
            <a:off x="9491662" y="-20512"/>
            <a:ext cx="2700338" cy="4000500"/>
          </a:xfrm>
          <a:prstGeom prst="rect">
            <a:avLst/>
          </a:prstGeom>
        </p:spPr>
      </p:pic>
    </p:spTree>
    <p:extLst>
      <p:ext uri="{BB962C8B-B14F-4D97-AF65-F5344CB8AC3E}">
        <p14:creationId xmlns:p14="http://schemas.microsoft.com/office/powerpoint/2010/main" val="3093791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26BDCA6B-3C9C-4213-A0D9-30BD5F0B0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426302" cy="6858000"/>
          </a:xfrm>
          <a:custGeom>
            <a:avLst/>
            <a:gdLst>
              <a:gd name="connsiteX0" fmla="*/ 184095 w 8426302"/>
              <a:gd name="connsiteY0" fmla="*/ 6858000 h 6858000"/>
              <a:gd name="connsiteX1" fmla="*/ 8426302 w 8426302"/>
              <a:gd name="connsiteY1" fmla="*/ 6858000 h 6858000"/>
              <a:gd name="connsiteX2" fmla="*/ 8426302 w 8426302"/>
              <a:gd name="connsiteY2" fmla="*/ 0 h 6858000"/>
              <a:gd name="connsiteX3" fmla="*/ 2743435 w 8426302"/>
              <a:gd name="connsiteY3" fmla="*/ 0 h 6858000"/>
              <a:gd name="connsiteX4" fmla="*/ 2688451 w 8426302"/>
              <a:gd name="connsiteY4" fmla="*/ 37385 h 6858000"/>
              <a:gd name="connsiteX5" fmla="*/ 0 w 8426302"/>
              <a:gd name="connsiteY5" fmla="*/ 5321277 h 6858000"/>
              <a:gd name="connsiteX6" fmla="*/ 116943 w 8426302"/>
              <a:gd name="connsiteY6" fmla="*/ 65584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302" h="6858000">
                <a:moveTo>
                  <a:pt x="184095" y="6858000"/>
                </a:moveTo>
                <a:lnTo>
                  <a:pt x="8426302" y="6858000"/>
                </a:lnTo>
                <a:lnTo>
                  <a:pt x="8426302" y="0"/>
                </a:lnTo>
                <a:lnTo>
                  <a:pt x="2743435" y="0"/>
                </a:lnTo>
                <a:lnTo>
                  <a:pt x="2688451" y="37385"/>
                </a:lnTo>
                <a:cubicBezTo>
                  <a:pt x="1058888" y="1225893"/>
                  <a:pt x="0" y="3149927"/>
                  <a:pt x="0" y="5321277"/>
                </a:cubicBezTo>
                <a:cubicBezTo>
                  <a:pt x="0" y="5744268"/>
                  <a:pt x="40184" y="6157873"/>
                  <a:pt x="116943" y="6558484"/>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Shape 44">
            <a:extLst>
              <a:ext uri="{FF2B5EF4-FFF2-40B4-BE49-F238E27FC236}">
                <a16:creationId xmlns:a16="http://schemas.microsoft.com/office/drawing/2014/main" id="{FDA12F62-867F-4684-B28B-E085D09DC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174932" cy="6858000"/>
          </a:xfrm>
          <a:custGeom>
            <a:avLst/>
            <a:gdLst>
              <a:gd name="connsiteX0" fmla="*/ 190266 w 8174932"/>
              <a:gd name="connsiteY0" fmla="*/ 6858000 h 6858000"/>
              <a:gd name="connsiteX1" fmla="*/ 8174932 w 8174932"/>
              <a:gd name="connsiteY1" fmla="*/ 6858000 h 6858000"/>
              <a:gd name="connsiteX2" fmla="*/ 8174932 w 8174932"/>
              <a:gd name="connsiteY2" fmla="*/ 0 h 6858000"/>
              <a:gd name="connsiteX3" fmla="*/ 2944847 w 8174932"/>
              <a:gd name="connsiteY3" fmla="*/ 0 h 6858000"/>
              <a:gd name="connsiteX4" fmla="*/ 2646373 w 8174932"/>
              <a:gd name="connsiteY4" fmla="*/ 196447 h 6858000"/>
              <a:gd name="connsiteX5" fmla="*/ 0 w 8174932"/>
              <a:gd name="connsiteY5" fmla="*/ 5321277 h 6858000"/>
              <a:gd name="connsiteX6" fmla="*/ 112445 w 8174932"/>
              <a:gd name="connsiteY6" fmla="*/ 65108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4932" h="6858000">
                <a:moveTo>
                  <a:pt x="190266" y="6858000"/>
                </a:moveTo>
                <a:lnTo>
                  <a:pt x="8174932" y="6858000"/>
                </a:lnTo>
                <a:lnTo>
                  <a:pt x="8174932" y="0"/>
                </a:lnTo>
                <a:lnTo>
                  <a:pt x="2944847" y="0"/>
                </a:lnTo>
                <a:lnTo>
                  <a:pt x="2646373" y="196447"/>
                </a:lnTo>
                <a:cubicBezTo>
                  <a:pt x="1044779" y="1335395"/>
                  <a:pt x="0" y="3206327"/>
                  <a:pt x="0" y="5321277"/>
                </a:cubicBezTo>
                <a:cubicBezTo>
                  <a:pt x="0" y="5727999"/>
                  <a:pt x="38639" y="6125696"/>
                  <a:pt x="112445" y="6510898"/>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D7F18F3-E3DF-6643-BCC6-CE7B66CEFC0D}"/>
              </a:ext>
            </a:extLst>
          </p:cNvPr>
          <p:cNvSpPr>
            <a:spLocks noGrp="1"/>
          </p:cNvSpPr>
          <p:nvPr>
            <p:ph type="title"/>
          </p:nvPr>
        </p:nvSpPr>
        <p:spPr>
          <a:xfrm>
            <a:off x="804672" y="234110"/>
            <a:ext cx="5936370" cy="3466213"/>
          </a:xfrm>
        </p:spPr>
        <p:txBody>
          <a:bodyPr vert="horz" lIns="91440" tIns="45720" rIns="91440" bIns="45720" rtlCol="0" anchor="b">
            <a:normAutofit/>
          </a:bodyPr>
          <a:lstStyle/>
          <a:p>
            <a:r>
              <a:rPr lang="en-US" sz="7200" kern="1200">
                <a:solidFill>
                  <a:srgbClr val="FFFFFF"/>
                </a:solidFill>
                <a:latin typeface="+mj-lt"/>
                <a:ea typeface="+mj-ea"/>
                <a:cs typeface="+mj-cs"/>
              </a:rPr>
              <a:t>Retinal Imaging</a:t>
            </a:r>
          </a:p>
        </p:txBody>
      </p:sp>
    </p:spTree>
    <p:extLst>
      <p:ext uri="{BB962C8B-B14F-4D97-AF65-F5344CB8AC3E}">
        <p14:creationId xmlns:p14="http://schemas.microsoft.com/office/powerpoint/2010/main" val="30027789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C5565-F402-A941-9EEE-8839DD916F32}"/>
              </a:ext>
            </a:extLst>
          </p:cNvPr>
          <p:cNvSpPr>
            <a:spLocks noGrp="1"/>
          </p:cNvSpPr>
          <p:nvPr>
            <p:ph type="title"/>
          </p:nvPr>
        </p:nvSpPr>
        <p:spPr/>
        <p:txBody>
          <a:bodyPr>
            <a:normAutofit/>
          </a:bodyPr>
          <a:lstStyle/>
          <a:p>
            <a:r>
              <a:rPr lang="en-US" dirty="0"/>
              <a:t>Spectral Domain Optical Coherence Tomography (SD-OCT)</a:t>
            </a:r>
          </a:p>
        </p:txBody>
      </p:sp>
      <p:pic>
        <p:nvPicPr>
          <p:cNvPr id="5122" name="Picture 2" descr="The Latest Developments in Ocular Coherence Tomography Systems |  ophthalmologyweb.com">
            <a:extLst>
              <a:ext uri="{FF2B5EF4-FFF2-40B4-BE49-F238E27FC236}">
                <a16:creationId xmlns:a16="http://schemas.microsoft.com/office/drawing/2014/main" id="{EB614555-0FD9-E14C-BE42-3E83678083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43135"/>
            <a:ext cx="3306838" cy="24801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screen shot of a video game&#10;&#10;Description automatically generated with medium confidence">
            <a:extLst>
              <a:ext uri="{FF2B5EF4-FFF2-40B4-BE49-F238E27FC236}">
                <a16:creationId xmlns:a16="http://schemas.microsoft.com/office/drawing/2014/main" id="{2067B329-DD31-CD4A-8153-D655F4E2B960}"/>
              </a:ext>
            </a:extLst>
          </p:cNvPr>
          <p:cNvPicPr>
            <a:picLocks noChangeAspect="1"/>
          </p:cNvPicPr>
          <p:nvPr/>
        </p:nvPicPr>
        <p:blipFill>
          <a:blip r:embed="rId4"/>
          <a:stretch>
            <a:fillRect/>
          </a:stretch>
        </p:blipFill>
        <p:spPr>
          <a:xfrm>
            <a:off x="2980871" y="1895475"/>
            <a:ext cx="8966200" cy="4597400"/>
          </a:xfrm>
          <a:prstGeom prst="rect">
            <a:avLst/>
          </a:prstGeom>
        </p:spPr>
      </p:pic>
    </p:spTree>
    <p:extLst>
      <p:ext uri="{BB962C8B-B14F-4D97-AF65-F5344CB8AC3E}">
        <p14:creationId xmlns:p14="http://schemas.microsoft.com/office/powerpoint/2010/main" val="1934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barn(inVertical)">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173C-761C-AC4E-8944-0C08C0D33575}"/>
              </a:ext>
            </a:extLst>
          </p:cNvPr>
          <p:cNvSpPr>
            <a:spLocks noGrp="1"/>
          </p:cNvSpPr>
          <p:nvPr>
            <p:ph type="title"/>
          </p:nvPr>
        </p:nvSpPr>
        <p:spPr>
          <a:xfrm>
            <a:off x="838200" y="221435"/>
            <a:ext cx="10515600" cy="1325563"/>
          </a:xfrm>
        </p:spPr>
        <p:txBody>
          <a:bodyPr/>
          <a:lstStyle/>
          <a:p>
            <a:r>
              <a:rPr lang="en-US" dirty="0"/>
              <a:t>Color Fundus Photography</a:t>
            </a:r>
          </a:p>
        </p:txBody>
      </p:sp>
      <p:pic>
        <p:nvPicPr>
          <p:cNvPr id="4098" name="Picture 2" descr="Canon Cf-1 Fundus Camera - Model Information">
            <a:extLst>
              <a:ext uri="{FF2B5EF4-FFF2-40B4-BE49-F238E27FC236}">
                <a16:creationId xmlns:a16="http://schemas.microsoft.com/office/drawing/2014/main" id="{C99A241C-27D3-9C49-994B-A62118E0BD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4270" y="1744852"/>
            <a:ext cx="4969253" cy="37269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up of the moon&#10;&#10;Description automatically generated with low confidence">
            <a:extLst>
              <a:ext uri="{FF2B5EF4-FFF2-40B4-BE49-F238E27FC236}">
                <a16:creationId xmlns:a16="http://schemas.microsoft.com/office/drawing/2014/main" id="{2E965722-24A6-9A4E-9091-DB6F2629231F}"/>
              </a:ext>
            </a:extLst>
          </p:cNvPr>
          <p:cNvPicPr>
            <a:picLocks noChangeAspect="1"/>
          </p:cNvPicPr>
          <p:nvPr/>
        </p:nvPicPr>
        <p:blipFill>
          <a:blip r:embed="rId4"/>
          <a:stretch>
            <a:fillRect/>
          </a:stretch>
        </p:blipFill>
        <p:spPr>
          <a:xfrm>
            <a:off x="6519595" y="1546998"/>
            <a:ext cx="3091986" cy="2061324"/>
          </a:xfrm>
          <a:prstGeom prst="rect">
            <a:avLst/>
          </a:prstGeom>
        </p:spPr>
      </p:pic>
      <p:pic>
        <p:nvPicPr>
          <p:cNvPr id="9" name="Picture 8" descr="A close-up of the moon&#10;&#10;Description automatically generated with low confidence">
            <a:extLst>
              <a:ext uri="{FF2B5EF4-FFF2-40B4-BE49-F238E27FC236}">
                <a16:creationId xmlns:a16="http://schemas.microsoft.com/office/drawing/2014/main" id="{802BF90E-ED9B-574E-8D34-2DC6FAB4CA5A}"/>
              </a:ext>
            </a:extLst>
          </p:cNvPr>
          <p:cNvPicPr>
            <a:picLocks noChangeAspect="1"/>
          </p:cNvPicPr>
          <p:nvPr/>
        </p:nvPicPr>
        <p:blipFill>
          <a:blip r:embed="rId5"/>
          <a:stretch>
            <a:fillRect/>
          </a:stretch>
        </p:blipFill>
        <p:spPr>
          <a:xfrm>
            <a:off x="6519594" y="3789884"/>
            <a:ext cx="3091987" cy="2061324"/>
          </a:xfrm>
          <a:prstGeom prst="rect">
            <a:avLst/>
          </a:prstGeom>
        </p:spPr>
      </p:pic>
    </p:spTree>
    <p:extLst>
      <p:ext uri="{BB962C8B-B14F-4D97-AF65-F5344CB8AC3E}">
        <p14:creationId xmlns:p14="http://schemas.microsoft.com/office/powerpoint/2010/main" val="220743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p:cTn id="12" dur="500" fill="hold"/>
                                        <p:tgtEl>
                                          <p:spTgt spid="4098"/>
                                        </p:tgtEl>
                                        <p:attrNameLst>
                                          <p:attrName>ppt_w</p:attrName>
                                        </p:attrNameLst>
                                      </p:cBhvr>
                                      <p:tavLst>
                                        <p:tav tm="0">
                                          <p:val>
                                            <p:fltVal val="0"/>
                                          </p:val>
                                        </p:tav>
                                        <p:tav tm="100000">
                                          <p:val>
                                            <p:strVal val="#ppt_w"/>
                                          </p:val>
                                        </p:tav>
                                      </p:tavLst>
                                    </p:anim>
                                    <p:anim calcmode="lin" valueType="num">
                                      <p:cBhvr>
                                        <p:cTn id="13" dur="500" fill="hold"/>
                                        <p:tgtEl>
                                          <p:spTgt spid="4098"/>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986F2-87C9-C545-9B2A-C8AB60CDF0CD}"/>
              </a:ext>
            </a:extLst>
          </p:cNvPr>
          <p:cNvSpPr>
            <a:spLocks noGrp="1"/>
          </p:cNvSpPr>
          <p:nvPr>
            <p:ph type="title"/>
          </p:nvPr>
        </p:nvSpPr>
        <p:spPr/>
        <p:txBody>
          <a:bodyPr/>
          <a:lstStyle/>
          <a:p>
            <a:r>
              <a:rPr lang="en-US" dirty="0"/>
              <a:t>Fundus Autofluorescence</a:t>
            </a:r>
          </a:p>
        </p:txBody>
      </p:sp>
      <p:pic>
        <p:nvPicPr>
          <p:cNvPr id="5" name="Picture 4" descr="A close-up of a human brain&#10;&#10;Description automatically generated with medium confidence">
            <a:extLst>
              <a:ext uri="{FF2B5EF4-FFF2-40B4-BE49-F238E27FC236}">
                <a16:creationId xmlns:a16="http://schemas.microsoft.com/office/drawing/2014/main" id="{00FD7587-AD8B-374E-B1FB-057941972BEF}"/>
              </a:ext>
            </a:extLst>
          </p:cNvPr>
          <p:cNvPicPr>
            <a:picLocks noChangeAspect="1"/>
          </p:cNvPicPr>
          <p:nvPr/>
        </p:nvPicPr>
        <p:blipFill>
          <a:blip r:embed="rId3"/>
          <a:stretch>
            <a:fillRect/>
          </a:stretch>
        </p:blipFill>
        <p:spPr>
          <a:xfrm>
            <a:off x="838200" y="1690688"/>
            <a:ext cx="3717718" cy="3959757"/>
          </a:xfrm>
          <a:prstGeom prst="rect">
            <a:avLst/>
          </a:prstGeom>
        </p:spPr>
      </p:pic>
      <p:pic>
        <p:nvPicPr>
          <p:cNvPr id="6146" name="Picture 2" descr="Schematic drawing of the retinal pigment epithelium and neighbouring... |  Download Scientific Diagram">
            <a:extLst>
              <a:ext uri="{FF2B5EF4-FFF2-40B4-BE49-F238E27FC236}">
                <a16:creationId xmlns:a16="http://schemas.microsoft.com/office/drawing/2014/main" id="{38CF4C53-0295-B54E-9BB6-AE80660058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4846" y="1998424"/>
            <a:ext cx="7057531" cy="3652021"/>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a:extLst>
              <a:ext uri="{FF2B5EF4-FFF2-40B4-BE49-F238E27FC236}">
                <a16:creationId xmlns:a16="http://schemas.microsoft.com/office/drawing/2014/main" id="{6E11C558-C48B-3345-BF2B-429D9F6B057F}"/>
              </a:ext>
            </a:extLst>
          </p:cNvPr>
          <p:cNvSpPr/>
          <p:nvPr/>
        </p:nvSpPr>
        <p:spPr>
          <a:xfrm>
            <a:off x="5133703" y="3944983"/>
            <a:ext cx="1084217" cy="52251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269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D79C-B909-504B-B27C-4671ED304926}"/>
              </a:ext>
            </a:extLst>
          </p:cNvPr>
          <p:cNvSpPr>
            <a:spLocks noGrp="1"/>
          </p:cNvSpPr>
          <p:nvPr>
            <p:ph type="title"/>
          </p:nvPr>
        </p:nvSpPr>
        <p:spPr/>
        <p:txBody>
          <a:bodyPr/>
          <a:lstStyle/>
          <a:p>
            <a:r>
              <a:rPr lang="en-US" dirty="0"/>
              <a:t>Fluorescein Angiogram</a:t>
            </a:r>
          </a:p>
        </p:txBody>
      </p:sp>
      <p:pic>
        <p:nvPicPr>
          <p:cNvPr id="7170" name="Picture 2" descr="Fluorescein Angiography: Basic Principles and Interpretation | Ento Key">
            <a:extLst>
              <a:ext uri="{FF2B5EF4-FFF2-40B4-BE49-F238E27FC236}">
                <a16:creationId xmlns:a16="http://schemas.microsoft.com/office/drawing/2014/main" id="{1EF4AF81-7B7D-2442-ACC6-E9DAFC37C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563" y="2201273"/>
            <a:ext cx="3770185" cy="24554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leaf&#10;&#10;Description automatically generated with medium confidence">
            <a:extLst>
              <a:ext uri="{FF2B5EF4-FFF2-40B4-BE49-F238E27FC236}">
                <a16:creationId xmlns:a16="http://schemas.microsoft.com/office/drawing/2014/main" id="{D876D2AE-BDCD-CB41-B0A4-E4FE57D32BC1}"/>
              </a:ext>
            </a:extLst>
          </p:cNvPr>
          <p:cNvPicPr>
            <a:picLocks noChangeAspect="1"/>
          </p:cNvPicPr>
          <p:nvPr/>
        </p:nvPicPr>
        <p:blipFill>
          <a:blip r:embed="rId4"/>
          <a:stretch>
            <a:fillRect/>
          </a:stretch>
        </p:blipFill>
        <p:spPr>
          <a:xfrm>
            <a:off x="6377442" y="1791318"/>
            <a:ext cx="3406638" cy="3628424"/>
          </a:xfrm>
          <a:prstGeom prst="rect">
            <a:avLst/>
          </a:prstGeom>
        </p:spPr>
      </p:pic>
    </p:spTree>
    <p:extLst>
      <p:ext uri="{BB962C8B-B14F-4D97-AF65-F5344CB8AC3E}">
        <p14:creationId xmlns:p14="http://schemas.microsoft.com/office/powerpoint/2010/main" val="265901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dissolve">
                                      <p:cBhvr>
                                        <p:cTn id="12" dur="500"/>
                                        <p:tgtEl>
                                          <p:spTgt spid="717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517EE-A1C6-B44D-9402-C4FBD3E27EA3}"/>
              </a:ext>
            </a:extLst>
          </p:cNvPr>
          <p:cNvSpPr>
            <a:spLocks noGrp="1"/>
          </p:cNvSpPr>
          <p:nvPr>
            <p:ph type="title"/>
          </p:nvPr>
        </p:nvSpPr>
        <p:spPr/>
        <p:txBody>
          <a:bodyPr/>
          <a:lstStyle/>
          <a:p>
            <a:r>
              <a:rPr lang="en-US" dirty="0"/>
              <a:t>Statistical Analysis</a:t>
            </a:r>
          </a:p>
        </p:txBody>
      </p:sp>
      <p:sp>
        <p:nvSpPr>
          <p:cNvPr id="3" name="Content Placeholder 2">
            <a:extLst>
              <a:ext uri="{FF2B5EF4-FFF2-40B4-BE49-F238E27FC236}">
                <a16:creationId xmlns:a16="http://schemas.microsoft.com/office/drawing/2014/main" id="{B33D2BEE-44BD-1440-BA24-8B97803B4E6D}"/>
              </a:ext>
            </a:extLst>
          </p:cNvPr>
          <p:cNvSpPr>
            <a:spLocks noGrp="1"/>
          </p:cNvSpPr>
          <p:nvPr>
            <p:ph idx="1"/>
          </p:nvPr>
        </p:nvSpPr>
        <p:spPr>
          <a:xfrm>
            <a:off x="838200" y="1825625"/>
            <a:ext cx="3420291" cy="1603375"/>
          </a:xfrm>
        </p:spPr>
        <p:txBody>
          <a:bodyPr/>
          <a:lstStyle/>
          <a:p>
            <a:r>
              <a:rPr lang="en-US" dirty="0"/>
              <a:t>Two-Sample t-test </a:t>
            </a:r>
          </a:p>
          <a:p>
            <a:r>
              <a:rPr lang="en-US" dirty="0"/>
              <a:t>P &lt; 0.05</a:t>
            </a:r>
          </a:p>
        </p:txBody>
      </p:sp>
      <p:pic>
        <p:nvPicPr>
          <p:cNvPr id="8194" name="Picture 2" descr="Statistics - Definition, History, and Uses in Finance">
            <a:extLst>
              <a:ext uri="{FF2B5EF4-FFF2-40B4-BE49-F238E27FC236}">
                <a16:creationId xmlns:a16="http://schemas.microsoft.com/office/drawing/2014/main" id="{D79ADAC2-12B5-2445-A797-9D28DB7D4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8396" y="1690688"/>
            <a:ext cx="5818279" cy="403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53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8194"/>
                                        </p:tgtEl>
                                        <p:attrNameLst>
                                          <p:attrName>style.visibility</p:attrName>
                                        </p:attrNameLst>
                                      </p:cBhvr>
                                      <p:to>
                                        <p:strVal val="visible"/>
                                      </p:to>
                                    </p:set>
                                    <p:animEffect transition="in" filter="strips(downLeft)">
                                      <p:cBhvr>
                                        <p:cTn id="28"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836F3F2-DADD-9A48-966E-1228F033FDAE}"/>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a:solidFill>
                  <a:schemeClr val="bg1">
                    <a:lumMod val="95000"/>
                    <a:lumOff val="5000"/>
                  </a:schemeClr>
                </a:solidFill>
              </a:rPr>
              <a:t>Results</a:t>
            </a:r>
          </a:p>
        </p:txBody>
      </p:sp>
    </p:spTree>
    <p:extLst>
      <p:ext uri="{BB962C8B-B14F-4D97-AF65-F5344CB8AC3E}">
        <p14:creationId xmlns:p14="http://schemas.microsoft.com/office/powerpoint/2010/main" val="64203210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iagram, schematic&#10;&#10;Description automatically generated">
            <a:extLst>
              <a:ext uri="{FF2B5EF4-FFF2-40B4-BE49-F238E27FC236}">
                <a16:creationId xmlns:a16="http://schemas.microsoft.com/office/drawing/2014/main" id="{38DFCC4A-D814-244D-88C2-ED1EBDF60070}"/>
              </a:ext>
            </a:extLst>
          </p:cNvPr>
          <p:cNvPicPr>
            <a:picLocks noChangeAspect="1"/>
          </p:cNvPicPr>
          <p:nvPr/>
        </p:nvPicPr>
        <p:blipFill>
          <a:blip r:embed="rId3"/>
          <a:stretch>
            <a:fillRect/>
          </a:stretch>
        </p:blipFill>
        <p:spPr>
          <a:xfrm>
            <a:off x="2077636" y="930166"/>
            <a:ext cx="8036728" cy="4683434"/>
          </a:xfrm>
          <a:prstGeom prst="rect">
            <a:avLst/>
          </a:prstGeom>
        </p:spPr>
      </p:pic>
    </p:spTree>
    <p:extLst>
      <p:ext uri="{BB962C8B-B14F-4D97-AF65-F5344CB8AC3E}">
        <p14:creationId xmlns:p14="http://schemas.microsoft.com/office/powerpoint/2010/main" val="4245392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ox and whisker chart&#10;&#10;Description automatically generated">
            <a:extLst>
              <a:ext uri="{FF2B5EF4-FFF2-40B4-BE49-F238E27FC236}">
                <a16:creationId xmlns:a16="http://schemas.microsoft.com/office/drawing/2014/main" id="{DBB24978-5A87-DE45-AC87-3F7407CA8F4F}"/>
              </a:ext>
            </a:extLst>
          </p:cNvPr>
          <p:cNvPicPr>
            <a:picLocks noChangeAspect="1"/>
          </p:cNvPicPr>
          <p:nvPr/>
        </p:nvPicPr>
        <p:blipFill>
          <a:blip r:embed="rId3"/>
          <a:stretch>
            <a:fillRect/>
          </a:stretch>
        </p:blipFill>
        <p:spPr>
          <a:xfrm>
            <a:off x="1971015" y="1025149"/>
            <a:ext cx="8249970" cy="4807702"/>
          </a:xfrm>
          <a:prstGeom prst="rect">
            <a:avLst/>
          </a:prstGeom>
        </p:spPr>
      </p:pic>
    </p:spTree>
    <p:extLst>
      <p:ext uri="{BB962C8B-B14F-4D97-AF65-F5344CB8AC3E}">
        <p14:creationId xmlns:p14="http://schemas.microsoft.com/office/powerpoint/2010/main" val="2522560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ox and whisker chart&#10;&#10;Description automatically generated">
            <a:extLst>
              <a:ext uri="{FF2B5EF4-FFF2-40B4-BE49-F238E27FC236}">
                <a16:creationId xmlns:a16="http://schemas.microsoft.com/office/drawing/2014/main" id="{1B49CEFF-7CA1-E543-AF0A-7408B3852562}"/>
              </a:ext>
            </a:extLst>
          </p:cNvPr>
          <p:cNvPicPr>
            <a:picLocks noChangeAspect="1"/>
          </p:cNvPicPr>
          <p:nvPr/>
        </p:nvPicPr>
        <p:blipFill>
          <a:blip r:embed="rId3"/>
          <a:stretch>
            <a:fillRect/>
          </a:stretch>
        </p:blipFill>
        <p:spPr>
          <a:xfrm>
            <a:off x="1989117" y="886854"/>
            <a:ext cx="8213765" cy="4858299"/>
          </a:xfrm>
          <a:prstGeom prst="rect">
            <a:avLst/>
          </a:prstGeom>
        </p:spPr>
      </p:pic>
    </p:spTree>
    <p:extLst>
      <p:ext uri="{BB962C8B-B14F-4D97-AF65-F5344CB8AC3E}">
        <p14:creationId xmlns:p14="http://schemas.microsoft.com/office/powerpoint/2010/main" val="402112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0195D-FCFD-B846-9F05-2393740A613A}"/>
              </a:ext>
            </a:extLst>
          </p:cNvPr>
          <p:cNvSpPr>
            <a:spLocks noGrp="1"/>
          </p:cNvSpPr>
          <p:nvPr>
            <p:ph type="title"/>
          </p:nvPr>
        </p:nvSpPr>
        <p:spPr>
          <a:xfrm>
            <a:off x="3267892" y="13301"/>
            <a:ext cx="6235337" cy="1325563"/>
          </a:xfrm>
        </p:spPr>
        <p:txBody>
          <a:bodyPr/>
          <a:lstStyle/>
          <a:p>
            <a:r>
              <a:rPr lang="en-US" dirty="0"/>
              <a:t>What is Achromatopsia?</a:t>
            </a:r>
          </a:p>
        </p:txBody>
      </p:sp>
      <p:pic>
        <p:nvPicPr>
          <p:cNvPr id="1026" name="Picture 2" descr="Eye chart - Wikipedia">
            <a:extLst>
              <a:ext uri="{FF2B5EF4-FFF2-40B4-BE49-F238E27FC236}">
                <a16:creationId xmlns:a16="http://schemas.microsoft.com/office/drawing/2014/main" id="{DBB7977A-193B-C846-921E-EA56686756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912" y="1338864"/>
            <a:ext cx="3101338" cy="38666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lor Spectrum Wavelength High Res Stock Images | Shutterstock">
            <a:extLst>
              <a:ext uri="{FF2B5EF4-FFF2-40B4-BE49-F238E27FC236}">
                <a16:creationId xmlns:a16="http://schemas.microsoft.com/office/drawing/2014/main" id="{4456FC5C-C272-B742-BACD-5ACB57F877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633" b="20429"/>
          <a:stretch/>
        </p:blipFill>
        <p:spPr bwMode="auto">
          <a:xfrm>
            <a:off x="3505955" y="1495698"/>
            <a:ext cx="4691924" cy="20247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ystagmus — The Low Vision Centers of Indiana">
            <a:extLst>
              <a:ext uri="{FF2B5EF4-FFF2-40B4-BE49-F238E27FC236}">
                <a16:creationId xmlns:a16="http://schemas.microsoft.com/office/drawing/2014/main" id="{E5B686DD-819E-8C4D-952A-C3045F6E88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7879" y="2884867"/>
            <a:ext cx="3201892" cy="18026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con&#10;&#10;Description automatically generated">
            <a:extLst>
              <a:ext uri="{FF2B5EF4-FFF2-40B4-BE49-F238E27FC236}">
                <a16:creationId xmlns:a16="http://schemas.microsoft.com/office/drawing/2014/main" id="{F15C7C14-3B1D-A94E-B9B1-0AEDB933428A}"/>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81187" y="1746687"/>
            <a:ext cx="2867530" cy="2867530"/>
          </a:xfrm>
          <a:prstGeom prst="rect">
            <a:avLst/>
          </a:prstGeom>
        </p:spPr>
      </p:pic>
      <p:pic>
        <p:nvPicPr>
          <p:cNvPr id="19" name="Picture 18" descr="Icon&#10;&#10;Description automatically generated">
            <a:extLst>
              <a:ext uri="{FF2B5EF4-FFF2-40B4-BE49-F238E27FC236}">
                <a16:creationId xmlns:a16="http://schemas.microsoft.com/office/drawing/2014/main" id="{5B39784E-A4C4-DC4B-8BD0-EA1DBC640929}"/>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645798" y="1151898"/>
            <a:ext cx="2412237" cy="2412237"/>
          </a:xfrm>
          <a:prstGeom prst="rect">
            <a:avLst/>
          </a:prstGeom>
        </p:spPr>
      </p:pic>
      <p:pic>
        <p:nvPicPr>
          <p:cNvPr id="1036" name="Picture 12" descr="When You&amp;#39;re Extra Sensitive to Sunlight: What You Need to Know About  Photosensitivity - The Skin Cancer Foundation">
            <a:extLst>
              <a:ext uri="{FF2B5EF4-FFF2-40B4-BE49-F238E27FC236}">
                <a16:creationId xmlns:a16="http://schemas.microsoft.com/office/drawing/2014/main" id="{1A42CEE3-B2F0-414E-AD4E-BDED3466F3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5854" y="3832773"/>
            <a:ext cx="3653420" cy="1873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31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strips(downLeft)">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dissolve">
                                      <p:cBhvr>
                                        <p:cTn id="23" dur="500"/>
                                        <p:tgtEl>
                                          <p:spTgt spid="102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1036"/>
                                        </p:tgtEl>
                                        <p:attrNameLst>
                                          <p:attrName>style.visibility</p:attrName>
                                        </p:attrNameLst>
                                      </p:cBhvr>
                                      <p:to>
                                        <p:strVal val="visible"/>
                                      </p:to>
                                    </p:set>
                                    <p:animEffect transition="in" filter="checkerboard(across)">
                                      <p:cBhvr>
                                        <p:cTn id="34" dur="500"/>
                                        <p:tgtEl>
                                          <p:spTgt spid="1036"/>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034"/>
                                        </p:tgtEl>
                                        <p:attrNameLst>
                                          <p:attrName>style.visibility</p:attrName>
                                        </p:attrNameLst>
                                      </p:cBhvr>
                                      <p:to>
                                        <p:strVal val="visible"/>
                                      </p:to>
                                    </p:set>
                                    <p:animEffect transition="in" filter="dissolve">
                                      <p:cBhvr>
                                        <p:cTn id="39"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ar chart&#10;&#10;Description automatically generated">
            <a:extLst>
              <a:ext uri="{FF2B5EF4-FFF2-40B4-BE49-F238E27FC236}">
                <a16:creationId xmlns:a16="http://schemas.microsoft.com/office/drawing/2014/main" id="{489B0585-7C4A-1047-8EB4-F60C3EBEBDB4}"/>
              </a:ext>
            </a:extLst>
          </p:cNvPr>
          <p:cNvPicPr>
            <a:picLocks noChangeAspect="1"/>
          </p:cNvPicPr>
          <p:nvPr/>
        </p:nvPicPr>
        <p:blipFill>
          <a:blip r:embed="rId3"/>
          <a:stretch>
            <a:fillRect/>
          </a:stretch>
        </p:blipFill>
        <p:spPr>
          <a:xfrm>
            <a:off x="1661046" y="716280"/>
            <a:ext cx="8869908" cy="4416552"/>
          </a:xfrm>
          <a:prstGeom prst="rect">
            <a:avLst/>
          </a:prstGeom>
        </p:spPr>
      </p:pic>
    </p:spTree>
    <p:extLst>
      <p:ext uri="{BB962C8B-B14F-4D97-AF65-F5344CB8AC3E}">
        <p14:creationId xmlns:p14="http://schemas.microsoft.com/office/powerpoint/2010/main" val="92059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ar chart&#10;&#10;Description automatically generated">
            <a:extLst>
              <a:ext uri="{FF2B5EF4-FFF2-40B4-BE49-F238E27FC236}">
                <a16:creationId xmlns:a16="http://schemas.microsoft.com/office/drawing/2014/main" id="{B549F682-72EC-1E4F-9E67-F7ADD8DB48AB}"/>
              </a:ext>
            </a:extLst>
          </p:cNvPr>
          <p:cNvPicPr>
            <a:picLocks noChangeAspect="1"/>
          </p:cNvPicPr>
          <p:nvPr/>
        </p:nvPicPr>
        <p:blipFill>
          <a:blip r:embed="rId3"/>
          <a:stretch>
            <a:fillRect/>
          </a:stretch>
        </p:blipFill>
        <p:spPr>
          <a:xfrm>
            <a:off x="1530350" y="716280"/>
            <a:ext cx="9131300" cy="4572000"/>
          </a:xfrm>
          <a:prstGeom prst="rect">
            <a:avLst/>
          </a:prstGeom>
        </p:spPr>
      </p:pic>
    </p:spTree>
    <p:extLst>
      <p:ext uri="{BB962C8B-B14F-4D97-AF65-F5344CB8AC3E}">
        <p14:creationId xmlns:p14="http://schemas.microsoft.com/office/powerpoint/2010/main" val="1463561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A79B0A9-88B4-C04D-A95F-DCEE4DA7C624}"/>
              </a:ext>
            </a:extLst>
          </p:cNvPr>
          <p:cNvSpPr txBox="1"/>
          <p:nvPr/>
        </p:nvSpPr>
        <p:spPr>
          <a:xfrm>
            <a:off x="454025" y="354013"/>
            <a:ext cx="11060113" cy="954088"/>
          </a:xfrm>
          <a:prstGeom prst="rect">
            <a:avLst/>
          </a:prstGeom>
          <a:noFill/>
        </p:spPr>
        <p:txBody>
          <a:bodyPr wrap="square" rtlCol="0">
            <a:spAutoFit/>
          </a:bodyPr>
          <a:lstStyle/>
          <a:p>
            <a:r>
              <a:rPr lang="en-US" sz="2800" dirty="0">
                <a:latin typeface="+mj-lt"/>
              </a:rPr>
              <a:t>Adults </a:t>
            </a:r>
          </a:p>
          <a:p>
            <a:pPr algn="ctr"/>
            <a:r>
              <a:rPr lang="en-US" sz="2800" dirty="0">
                <a:latin typeface="+mj-lt"/>
              </a:rPr>
              <a:t>Color and Red-Free Fundus Photos</a:t>
            </a:r>
          </a:p>
        </p:txBody>
      </p:sp>
      <p:pic>
        <p:nvPicPr>
          <p:cNvPr id="5" name="Picture 4" descr="A picture containing indoor&#10;&#10;Description automatically generated">
            <a:extLst>
              <a:ext uri="{FF2B5EF4-FFF2-40B4-BE49-F238E27FC236}">
                <a16:creationId xmlns:a16="http://schemas.microsoft.com/office/drawing/2014/main" id="{2716E8D9-B16C-1D4D-BCB5-19B027995E52}"/>
              </a:ext>
            </a:extLst>
          </p:cNvPr>
          <p:cNvPicPr>
            <a:picLocks noChangeAspect="1"/>
          </p:cNvPicPr>
          <p:nvPr/>
        </p:nvPicPr>
        <p:blipFill>
          <a:blip r:embed="rId3"/>
          <a:stretch>
            <a:fillRect/>
          </a:stretch>
        </p:blipFill>
        <p:spPr>
          <a:xfrm>
            <a:off x="1026454" y="1565662"/>
            <a:ext cx="9537700" cy="3949700"/>
          </a:xfrm>
          <a:prstGeom prst="rect">
            <a:avLst/>
          </a:prstGeom>
        </p:spPr>
      </p:pic>
    </p:spTree>
    <p:extLst>
      <p:ext uri="{BB962C8B-B14F-4D97-AF65-F5344CB8AC3E}">
        <p14:creationId xmlns:p14="http://schemas.microsoft.com/office/powerpoint/2010/main" val="111916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F6A0DF-AC55-F54A-AA35-4AEBC1DBE83E}"/>
              </a:ext>
            </a:extLst>
          </p:cNvPr>
          <p:cNvSpPr txBox="1">
            <a:spLocks noGrp="1"/>
          </p:cNvSpPr>
          <p:nvPr>
            <p:ph type="title"/>
          </p:nvPr>
        </p:nvSpPr>
        <p:spPr>
          <a:xfrm>
            <a:off x="463446" y="294138"/>
            <a:ext cx="10515600" cy="867930"/>
          </a:xfrm>
          <a:prstGeom prst="rect">
            <a:avLst/>
          </a:prstGeom>
          <a:noFill/>
        </p:spPr>
        <p:txBody>
          <a:bodyPr wrap="square" rtlCol="0">
            <a:spAutoFit/>
          </a:bodyPr>
          <a:lstStyle/>
          <a:p>
            <a:r>
              <a:rPr lang="en-US" sz="2800" dirty="0"/>
              <a:t>Babies </a:t>
            </a:r>
          </a:p>
          <a:p>
            <a:pPr algn="ctr"/>
            <a:r>
              <a:rPr lang="en-US" sz="2800" dirty="0"/>
              <a:t>Color and Red-Free Fundus Photos</a:t>
            </a:r>
          </a:p>
        </p:txBody>
      </p:sp>
      <p:pic>
        <p:nvPicPr>
          <p:cNvPr id="3" name="Picture 2" descr="A picture containing text&#10;&#10;Description automatically generated">
            <a:extLst>
              <a:ext uri="{FF2B5EF4-FFF2-40B4-BE49-F238E27FC236}">
                <a16:creationId xmlns:a16="http://schemas.microsoft.com/office/drawing/2014/main" id="{EFFAF94F-CB04-E240-8914-A4086E161FE8}"/>
              </a:ext>
            </a:extLst>
          </p:cNvPr>
          <p:cNvPicPr>
            <a:picLocks noChangeAspect="1"/>
          </p:cNvPicPr>
          <p:nvPr/>
        </p:nvPicPr>
        <p:blipFill>
          <a:blip r:embed="rId3"/>
          <a:stretch>
            <a:fillRect/>
          </a:stretch>
        </p:blipFill>
        <p:spPr>
          <a:xfrm>
            <a:off x="1298731" y="1308100"/>
            <a:ext cx="9715500" cy="2120900"/>
          </a:xfrm>
          <a:prstGeom prst="rect">
            <a:avLst/>
          </a:prstGeom>
        </p:spPr>
      </p:pic>
      <p:pic>
        <p:nvPicPr>
          <p:cNvPr id="10" name="Picture 9" descr="A picture containing timeline&#10;&#10;Description automatically generated">
            <a:extLst>
              <a:ext uri="{FF2B5EF4-FFF2-40B4-BE49-F238E27FC236}">
                <a16:creationId xmlns:a16="http://schemas.microsoft.com/office/drawing/2014/main" id="{5EEA2653-77DE-1045-B4EE-1C6B6FBF3E0B}"/>
              </a:ext>
            </a:extLst>
          </p:cNvPr>
          <p:cNvPicPr>
            <a:picLocks noChangeAspect="1"/>
          </p:cNvPicPr>
          <p:nvPr/>
        </p:nvPicPr>
        <p:blipFill>
          <a:blip r:embed="rId4"/>
          <a:stretch>
            <a:fillRect/>
          </a:stretch>
        </p:blipFill>
        <p:spPr>
          <a:xfrm>
            <a:off x="1298731" y="3747892"/>
            <a:ext cx="9875014" cy="2120899"/>
          </a:xfrm>
          <a:prstGeom prst="rect">
            <a:avLst/>
          </a:prstGeom>
        </p:spPr>
      </p:pic>
    </p:spTree>
    <p:extLst>
      <p:ext uri="{BB962C8B-B14F-4D97-AF65-F5344CB8AC3E}">
        <p14:creationId xmlns:p14="http://schemas.microsoft.com/office/powerpoint/2010/main" val="3490678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F6A0DF-AC55-F54A-AA35-4AEBC1DBE83E}"/>
              </a:ext>
            </a:extLst>
          </p:cNvPr>
          <p:cNvSpPr txBox="1">
            <a:spLocks noGrp="1"/>
          </p:cNvSpPr>
          <p:nvPr>
            <p:ph type="title"/>
          </p:nvPr>
        </p:nvSpPr>
        <p:spPr>
          <a:xfrm>
            <a:off x="463446" y="294138"/>
            <a:ext cx="10515600" cy="867930"/>
          </a:xfrm>
          <a:prstGeom prst="rect">
            <a:avLst/>
          </a:prstGeom>
          <a:noFill/>
        </p:spPr>
        <p:txBody>
          <a:bodyPr wrap="square" rtlCol="0">
            <a:spAutoFit/>
          </a:bodyPr>
          <a:lstStyle/>
          <a:p>
            <a:r>
              <a:rPr lang="en-US" sz="2800" dirty="0"/>
              <a:t>Heterozygotes </a:t>
            </a:r>
          </a:p>
          <a:p>
            <a:pPr algn="ctr"/>
            <a:r>
              <a:rPr lang="en-US" sz="2800" dirty="0"/>
              <a:t>Color and Red-Free Fundus Photos</a:t>
            </a:r>
          </a:p>
        </p:txBody>
      </p:sp>
      <p:pic>
        <p:nvPicPr>
          <p:cNvPr id="9" name="Picture 8" descr="Graphical user interface&#10;&#10;Description automatically generated with low confidence">
            <a:extLst>
              <a:ext uri="{FF2B5EF4-FFF2-40B4-BE49-F238E27FC236}">
                <a16:creationId xmlns:a16="http://schemas.microsoft.com/office/drawing/2014/main" id="{0DCF38E9-09FB-6E49-B561-483B19BDBD92}"/>
              </a:ext>
            </a:extLst>
          </p:cNvPr>
          <p:cNvPicPr>
            <a:picLocks noChangeAspect="1"/>
          </p:cNvPicPr>
          <p:nvPr/>
        </p:nvPicPr>
        <p:blipFill>
          <a:blip r:embed="rId3"/>
          <a:stretch>
            <a:fillRect/>
          </a:stretch>
        </p:blipFill>
        <p:spPr>
          <a:xfrm>
            <a:off x="2412796" y="4791754"/>
            <a:ext cx="7696201" cy="1926434"/>
          </a:xfrm>
          <a:prstGeom prst="rect">
            <a:avLst/>
          </a:prstGeom>
        </p:spPr>
      </p:pic>
      <p:sp>
        <p:nvSpPr>
          <p:cNvPr id="11" name="TextBox 10">
            <a:extLst>
              <a:ext uri="{FF2B5EF4-FFF2-40B4-BE49-F238E27FC236}">
                <a16:creationId xmlns:a16="http://schemas.microsoft.com/office/drawing/2014/main" id="{9A45E9D6-FA55-474C-98B7-C8E6CE8F4FEE}"/>
              </a:ext>
            </a:extLst>
          </p:cNvPr>
          <p:cNvSpPr txBox="1"/>
          <p:nvPr/>
        </p:nvSpPr>
        <p:spPr>
          <a:xfrm>
            <a:off x="2525297" y="5344603"/>
            <a:ext cx="1152647" cy="276999"/>
          </a:xfrm>
          <a:prstGeom prst="rect">
            <a:avLst/>
          </a:prstGeom>
          <a:noFill/>
        </p:spPr>
        <p:txBody>
          <a:bodyPr wrap="square" rtlCol="0">
            <a:spAutoFit/>
          </a:bodyPr>
          <a:lstStyle/>
          <a:p>
            <a:r>
              <a:rPr lang="en-US" sz="1200" dirty="0">
                <a:solidFill>
                  <a:schemeClr val="accent2">
                    <a:lumMod val="60000"/>
                    <a:lumOff val="40000"/>
                  </a:schemeClr>
                </a:solidFill>
              </a:rPr>
              <a:t>6/11/19</a:t>
            </a:r>
          </a:p>
        </p:txBody>
      </p:sp>
      <p:pic>
        <p:nvPicPr>
          <p:cNvPr id="13" name="Picture 12">
            <a:extLst>
              <a:ext uri="{FF2B5EF4-FFF2-40B4-BE49-F238E27FC236}">
                <a16:creationId xmlns:a16="http://schemas.microsoft.com/office/drawing/2014/main" id="{E8FE247B-E206-2A4F-A38E-34A6CCB4FB3B}"/>
              </a:ext>
            </a:extLst>
          </p:cNvPr>
          <p:cNvPicPr>
            <a:picLocks noChangeAspect="1"/>
          </p:cNvPicPr>
          <p:nvPr/>
        </p:nvPicPr>
        <p:blipFill>
          <a:blip r:embed="rId4"/>
          <a:stretch>
            <a:fillRect/>
          </a:stretch>
        </p:blipFill>
        <p:spPr>
          <a:xfrm>
            <a:off x="2270493" y="2947389"/>
            <a:ext cx="7838504" cy="1985479"/>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35A9026D-4FAC-684B-A8B3-72D91A3AD1BB}"/>
              </a:ext>
            </a:extLst>
          </p:cNvPr>
          <p:cNvPicPr>
            <a:picLocks noChangeAspect="1"/>
          </p:cNvPicPr>
          <p:nvPr/>
        </p:nvPicPr>
        <p:blipFill>
          <a:blip r:embed="rId5"/>
          <a:stretch>
            <a:fillRect/>
          </a:stretch>
        </p:blipFill>
        <p:spPr>
          <a:xfrm>
            <a:off x="2199342" y="1162069"/>
            <a:ext cx="7838504" cy="1785320"/>
          </a:xfrm>
          <a:prstGeom prst="rect">
            <a:avLst/>
          </a:prstGeom>
        </p:spPr>
      </p:pic>
    </p:spTree>
    <p:extLst>
      <p:ext uri="{BB962C8B-B14F-4D97-AF65-F5344CB8AC3E}">
        <p14:creationId xmlns:p14="http://schemas.microsoft.com/office/powerpoint/2010/main" val="1628492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BB2E8D-82A7-074D-9674-CA237B59C96E}"/>
              </a:ext>
            </a:extLst>
          </p:cNvPr>
          <p:cNvSpPr txBox="1">
            <a:spLocks noGrp="1"/>
          </p:cNvSpPr>
          <p:nvPr>
            <p:ph type="title"/>
          </p:nvPr>
        </p:nvSpPr>
        <p:spPr>
          <a:xfrm>
            <a:off x="703287" y="114490"/>
            <a:ext cx="10515600" cy="867930"/>
          </a:xfrm>
          <a:prstGeom prst="rect">
            <a:avLst/>
          </a:prstGeom>
          <a:noFill/>
        </p:spPr>
        <p:txBody>
          <a:bodyPr wrap="square" rtlCol="0">
            <a:spAutoFit/>
          </a:bodyPr>
          <a:lstStyle/>
          <a:p>
            <a:r>
              <a:rPr lang="en-US" sz="2800" dirty="0">
                <a:latin typeface="+mj-lt"/>
              </a:rPr>
              <a:t>Adults </a:t>
            </a:r>
          </a:p>
          <a:p>
            <a:pPr algn="ctr"/>
            <a:r>
              <a:rPr lang="en-US" sz="2800" dirty="0">
                <a:latin typeface="+mj-lt"/>
              </a:rPr>
              <a:t>Fundus Autofluorescence Photos</a:t>
            </a:r>
          </a:p>
        </p:txBody>
      </p:sp>
      <p:pic>
        <p:nvPicPr>
          <p:cNvPr id="8" name="Picture 7" descr="A picture containing background pattern&#10;&#10;Description automatically generated">
            <a:extLst>
              <a:ext uri="{FF2B5EF4-FFF2-40B4-BE49-F238E27FC236}">
                <a16:creationId xmlns:a16="http://schemas.microsoft.com/office/drawing/2014/main" id="{35AA0993-F964-9A49-B245-B9A8F3366308}"/>
              </a:ext>
            </a:extLst>
          </p:cNvPr>
          <p:cNvPicPr>
            <a:picLocks noChangeAspect="1"/>
          </p:cNvPicPr>
          <p:nvPr/>
        </p:nvPicPr>
        <p:blipFill>
          <a:blip r:embed="rId3"/>
          <a:stretch>
            <a:fillRect/>
          </a:stretch>
        </p:blipFill>
        <p:spPr>
          <a:xfrm>
            <a:off x="990287" y="1380164"/>
            <a:ext cx="4076389" cy="5230765"/>
          </a:xfrm>
          <a:prstGeom prst="rect">
            <a:avLst/>
          </a:prstGeom>
        </p:spPr>
      </p:pic>
      <p:sp>
        <p:nvSpPr>
          <p:cNvPr id="9" name="TextBox 8">
            <a:extLst>
              <a:ext uri="{FF2B5EF4-FFF2-40B4-BE49-F238E27FC236}">
                <a16:creationId xmlns:a16="http://schemas.microsoft.com/office/drawing/2014/main" id="{D07BB693-62D5-C34C-BD9D-11E2DE3B7F78}"/>
              </a:ext>
            </a:extLst>
          </p:cNvPr>
          <p:cNvSpPr txBox="1"/>
          <p:nvPr/>
        </p:nvSpPr>
        <p:spPr>
          <a:xfrm>
            <a:off x="2011215" y="1115001"/>
            <a:ext cx="2034531" cy="369332"/>
          </a:xfrm>
          <a:prstGeom prst="rect">
            <a:avLst/>
          </a:prstGeom>
          <a:noFill/>
        </p:spPr>
        <p:txBody>
          <a:bodyPr wrap="none" rtlCol="0">
            <a:spAutoFit/>
          </a:bodyPr>
          <a:lstStyle/>
          <a:p>
            <a:r>
              <a:rPr lang="en-US" dirty="0"/>
              <a:t>Homozygous Adults</a:t>
            </a:r>
          </a:p>
        </p:txBody>
      </p:sp>
      <p:pic>
        <p:nvPicPr>
          <p:cNvPr id="11" name="Picture 10" descr="A picture containing background pattern&#10;&#10;Description automatically generated">
            <a:extLst>
              <a:ext uri="{FF2B5EF4-FFF2-40B4-BE49-F238E27FC236}">
                <a16:creationId xmlns:a16="http://schemas.microsoft.com/office/drawing/2014/main" id="{D4BA2D59-FE12-274A-B031-D66F2EBC69C3}"/>
              </a:ext>
            </a:extLst>
          </p:cNvPr>
          <p:cNvPicPr>
            <a:picLocks noChangeAspect="1"/>
          </p:cNvPicPr>
          <p:nvPr/>
        </p:nvPicPr>
        <p:blipFill>
          <a:blip r:embed="rId4"/>
          <a:stretch>
            <a:fillRect/>
          </a:stretch>
        </p:blipFill>
        <p:spPr>
          <a:xfrm>
            <a:off x="6643973" y="1564830"/>
            <a:ext cx="4140200" cy="5232400"/>
          </a:xfrm>
          <a:prstGeom prst="rect">
            <a:avLst/>
          </a:prstGeom>
        </p:spPr>
      </p:pic>
      <p:sp>
        <p:nvSpPr>
          <p:cNvPr id="12" name="TextBox 11">
            <a:extLst>
              <a:ext uri="{FF2B5EF4-FFF2-40B4-BE49-F238E27FC236}">
                <a16:creationId xmlns:a16="http://schemas.microsoft.com/office/drawing/2014/main" id="{3C950D67-6E81-B141-BFA9-C7C12EFCF37F}"/>
              </a:ext>
            </a:extLst>
          </p:cNvPr>
          <p:cNvSpPr txBox="1"/>
          <p:nvPr/>
        </p:nvSpPr>
        <p:spPr>
          <a:xfrm>
            <a:off x="7950595" y="1155249"/>
            <a:ext cx="1526956" cy="369332"/>
          </a:xfrm>
          <a:prstGeom prst="rect">
            <a:avLst/>
          </a:prstGeom>
          <a:noFill/>
        </p:spPr>
        <p:txBody>
          <a:bodyPr wrap="none" rtlCol="0">
            <a:spAutoFit/>
          </a:bodyPr>
          <a:lstStyle/>
          <a:p>
            <a:r>
              <a:rPr lang="en-US" dirty="0"/>
              <a:t>Control Adults</a:t>
            </a:r>
          </a:p>
        </p:txBody>
      </p:sp>
    </p:spTree>
    <p:extLst>
      <p:ext uri="{BB962C8B-B14F-4D97-AF65-F5344CB8AC3E}">
        <p14:creationId xmlns:p14="http://schemas.microsoft.com/office/powerpoint/2010/main" val="447794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BB2E8D-82A7-074D-9674-CA237B59C96E}"/>
              </a:ext>
            </a:extLst>
          </p:cNvPr>
          <p:cNvSpPr txBox="1">
            <a:spLocks noGrp="1"/>
          </p:cNvSpPr>
          <p:nvPr>
            <p:ph type="title"/>
          </p:nvPr>
        </p:nvSpPr>
        <p:spPr>
          <a:xfrm>
            <a:off x="703287" y="114490"/>
            <a:ext cx="10515600" cy="867930"/>
          </a:xfrm>
          <a:prstGeom prst="rect">
            <a:avLst/>
          </a:prstGeom>
          <a:noFill/>
        </p:spPr>
        <p:txBody>
          <a:bodyPr wrap="square" rtlCol="0">
            <a:spAutoFit/>
          </a:bodyPr>
          <a:lstStyle/>
          <a:p>
            <a:r>
              <a:rPr lang="en-US" sz="2800" dirty="0">
                <a:latin typeface="+mj-lt"/>
              </a:rPr>
              <a:t>Babies </a:t>
            </a:r>
          </a:p>
          <a:p>
            <a:pPr algn="ctr"/>
            <a:r>
              <a:rPr lang="en-US" sz="2800" dirty="0">
                <a:latin typeface="+mj-lt"/>
              </a:rPr>
              <a:t>Fundus Autofluorescence Photos</a:t>
            </a:r>
          </a:p>
        </p:txBody>
      </p:sp>
      <p:sp>
        <p:nvSpPr>
          <p:cNvPr id="9" name="TextBox 8">
            <a:extLst>
              <a:ext uri="{FF2B5EF4-FFF2-40B4-BE49-F238E27FC236}">
                <a16:creationId xmlns:a16="http://schemas.microsoft.com/office/drawing/2014/main" id="{D07BB693-62D5-C34C-BD9D-11E2DE3B7F78}"/>
              </a:ext>
            </a:extLst>
          </p:cNvPr>
          <p:cNvSpPr txBox="1"/>
          <p:nvPr/>
        </p:nvSpPr>
        <p:spPr>
          <a:xfrm>
            <a:off x="2011215" y="1115001"/>
            <a:ext cx="2053767" cy="369332"/>
          </a:xfrm>
          <a:prstGeom prst="rect">
            <a:avLst/>
          </a:prstGeom>
          <a:noFill/>
        </p:spPr>
        <p:txBody>
          <a:bodyPr wrap="none" rtlCol="0">
            <a:spAutoFit/>
          </a:bodyPr>
          <a:lstStyle/>
          <a:p>
            <a:r>
              <a:rPr lang="en-US" dirty="0"/>
              <a:t>Homozygous Babies</a:t>
            </a:r>
          </a:p>
        </p:txBody>
      </p:sp>
      <p:sp>
        <p:nvSpPr>
          <p:cNvPr id="12" name="TextBox 11">
            <a:extLst>
              <a:ext uri="{FF2B5EF4-FFF2-40B4-BE49-F238E27FC236}">
                <a16:creationId xmlns:a16="http://schemas.microsoft.com/office/drawing/2014/main" id="{3C950D67-6E81-B141-BFA9-C7C12EFCF37F}"/>
              </a:ext>
            </a:extLst>
          </p:cNvPr>
          <p:cNvSpPr txBox="1"/>
          <p:nvPr/>
        </p:nvSpPr>
        <p:spPr>
          <a:xfrm>
            <a:off x="8723691" y="1198140"/>
            <a:ext cx="1546193" cy="369332"/>
          </a:xfrm>
          <a:prstGeom prst="rect">
            <a:avLst/>
          </a:prstGeom>
          <a:noFill/>
        </p:spPr>
        <p:txBody>
          <a:bodyPr wrap="none" rtlCol="0">
            <a:spAutoFit/>
          </a:bodyPr>
          <a:lstStyle/>
          <a:p>
            <a:r>
              <a:rPr lang="en-US" dirty="0"/>
              <a:t>Control Babies</a:t>
            </a:r>
          </a:p>
        </p:txBody>
      </p:sp>
      <p:pic>
        <p:nvPicPr>
          <p:cNvPr id="3" name="Picture 2" descr="A picture containing shape&#10;&#10;Description automatically generated">
            <a:extLst>
              <a:ext uri="{FF2B5EF4-FFF2-40B4-BE49-F238E27FC236}">
                <a16:creationId xmlns:a16="http://schemas.microsoft.com/office/drawing/2014/main" id="{26446311-CF53-934B-8E08-48705922547C}"/>
              </a:ext>
            </a:extLst>
          </p:cNvPr>
          <p:cNvPicPr>
            <a:picLocks noChangeAspect="1"/>
          </p:cNvPicPr>
          <p:nvPr/>
        </p:nvPicPr>
        <p:blipFill>
          <a:blip r:embed="rId3"/>
          <a:stretch>
            <a:fillRect/>
          </a:stretch>
        </p:blipFill>
        <p:spPr>
          <a:xfrm>
            <a:off x="265764" y="1616914"/>
            <a:ext cx="5680904" cy="415425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AA79A37E-28A3-4942-AB6A-400040EC4E42}"/>
              </a:ext>
            </a:extLst>
          </p:cNvPr>
          <p:cNvPicPr>
            <a:picLocks noChangeAspect="1"/>
          </p:cNvPicPr>
          <p:nvPr/>
        </p:nvPicPr>
        <p:blipFill>
          <a:blip r:embed="rId4"/>
          <a:stretch>
            <a:fillRect/>
          </a:stretch>
        </p:blipFill>
        <p:spPr>
          <a:xfrm>
            <a:off x="9496788" y="1616914"/>
            <a:ext cx="2020465" cy="231290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BC76EDD2-2695-B549-9901-85CF21614728}"/>
              </a:ext>
            </a:extLst>
          </p:cNvPr>
          <p:cNvPicPr>
            <a:picLocks noChangeAspect="1"/>
          </p:cNvPicPr>
          <p:nvPr/>
        </p:nvPicPr>
        <p:blipFill>
          <a:blip r:embed="rId5"/>
          <a:stretch>
            <a:fillRect/>
          </a:stretch>
        </p:blipFill>
        <p:spPr>
          <a:xfrm>
            <a:off x="7617188" y="1609939"/>
            <a:ext cx="1879600" cy="2006600"/>
          </a:xfrm>
          <a:prstGeom prst="rect">
            <a:avLst/>
          </a:prstGeom>
        </p:spPr>
      </p:pic>
    </p:spTree>
    <p:extLst>
      <p:ext uri="{BB962C8B-B14F-4D97-AF65-F5344CB8AC3E}">
        <p14:creationId xmlns:p14="http://schemas.microsoft.com/office/powerpoint/2010/main" val="3533784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BB2E8D-82A7-074D-9674-CA237B59C96E}"/>
              </a:ext>
            </a:extLst>
          </p:cNvPr>
          <p:cNvSpPr txBox="1">
            <a:spLocks noGrp="1"/>
          </p:cNvSpPr>
          <p:nvPr>
            <p:ph type="title"/>
          </p:nvPr>
        </p:nvSpPr>
        <p:spPr>
          <a:xfrm>
            <a:off x="1144254" y="148550"/>
            <a:ext cx="10515600" cy="867930"/>
          </a:xfrm>
          <a:prstGeom prst="rect">
            <a:avLst/>
          </a:prstGeom>
          <a:noFill/>
        </p:spPr>
        <p:txBody>
          <a:bodyPr wrap="square" rtlCol="0">
            <a:spAutoFit/>
          </a:bodyPr>
          <a:lstStyle/>
          <a:p>
            <a:r>
              <a:rPr lang="en-US" sz="2800" dirty="0">
                <a:latin typeface="+mj-lt"/>
              </a:rPr>
              <a:t>Heterozygotes </a:t>
            </a:r>
          </a:p>
          <a:p>
            <a:pPr algn="ctr"/>
            <a:r>
              <a:rPr lang="en-US" sz="2800" dirty="0">
                <a:latin typeface="+mj-lt"/>
              </a:rPr>
              <a:t>Fundus Autofluorescence Photos</a:t>
            </a:r>
          </a:p>
        </p:txBody>
      </p:sp>
      <p:pic>
        <p:nvPicPr>
          <p:cNvPr id="6" name="Picture 5" descr="Graphical user interface&#10;&#10;Description automatically generated with medium confidence">
            <a:extLst>
              <a:ext uri="{FF2B5EF4-FFF2-40B4-BE49-F238E27FC236}">
                <a16:creationId xmlns:a16="http://schemas.microsoft.com/office/drawing/2014/main" id="{0FCE15D3-B38F-2B4A-B1EC-2EFD8ABD3D73}"/>
              </a:ext>
            </a:extLst>
          </p:cNvPr>
          <p:cNvPicPr>
            <a:picLocks noChangeAspect="1"/>
          </p:cNvPicPr>
          <p:nvPr/>
        </p:nvPicPr>
        <p:blipFill>
          <a:blip r:embed="rId3"/>
          <a:stretch>
            <a:fillRect/>
          </a:stretch>
        </p:blipFill>
        <p:spPr>
          <a:xfrm>
            <a:off x="1214628" y="1435966"/>
            <a:ext cx="3589020" cy="4292749"/>
          </a:xfrm>
          <a:prstGeom prst="rect">
            <a:avLst/>
          </a:prstGeom>
        </p:spPr>
      </p:pic>
      <p:sp>
        <p:nvSpPr>
          <p:cNvPr id="7" name="TextBox 6">
            <a:extLst>
              <a:ext uri="{FF2B5EF4-FFF2-40B4-BE49-F238E27FC236}">
                <a16:creationId xmlns:a16="http://schemas.microsoft.com/office/drawing/2014/main" id="{C185488B-696A-A046-9868-927FF8B362FF}"/>
              </a:ext>
            </a:extLst>
          </p:cNvPr>
          <p:cNvSpPr txBox="1"/>
          <p:nvPr/>
        </p:nvSpPr>
        <p:spPr>
          <a:xfrm>
            <a:off x="2245307" y="1066634"/>
            <a:ext cx="1527662" cy="369332"/>
          </a:xfrm>
          <a:prstGeom prst="rect">
            <a:avLst/>
          </a:prstGeom>
          <a:noFill/>
        </p:spPr>
        <p:txBody>
          <a:bodyPr wrap="none" rtlCol="0">
            <a:spAutoFit/>
          </a:bodyPr>
          <a:lstStyle/>
          <a:p>
            <a:r>
              <a:rPr lang="en-US" dirty="0"/>
              <a:t>Heterozygotes</a:t>
            </a:r>
          </a:p>
        </p:txBody>
      </p:sp>
      <p:pic>
        <p:nvPicPr>
          <p:cNvPr id="11" name="Picture 10" descr="A picture containing text&#10;&#10;Description automatically generated">
            <a:extLst>
              <a:ext uri="{FF2B5EF4-FFF2-40B4-BE49-F238E27FC236}">
                <a16:creationId xmlns:a16="http://schemas.microsoft.com/office/drawing/2014/main" id="{6D758449-46B7-334A-BA5D-E5E4B68E2F58}"/>
              </a:ext>
            </a:extLst>
          </p:cNvPr>
          <p:cNvPicPr>
            <a:picLocks noChangeAspect="1"/>
          </p:cNvPicPr>
          <p:nvPr/>
        </p:nvPicPr>
        <p:blipFill>
          <a:blip r:embed="rId4"/>
          <a:stretch>
            <a:fillRect/>
          </a:stretch>
        </p:blipFill>
        <p:spPr>
          <a:xfrm>
            <a:off x="9946693" y="1435966"/>
            <a:ext cx="1713161" cy="4292749"/>
          </a:xfrm>
          <a:prstGeom prst="rect">
            <a:avLst/>
          </a:prstGeom>
        </p:spPr>
      </p:pic>
      <p:sp>
        <p:nvSpPr>
          <p:cNvPr id="16" name="TextBox 15">
            <a:extLst>
              <a:ext uri="{FF2B5EF4-FFF2-40B4-BE49-F238E27FC236}">
                <a16:creationId xmlns:a16="http://schemas.microsoft.com/office/drawing/2014/main" id="{92960ADC-2C05-6F4F-911C-7DE54E09F655}"/>
              </a:ext>
            </a:extLst>
          </p:cNvPr>
          <p:cNvSpPr txBox="1"/>
          <p:nvPr/>
        </p:nvSpPr>
        <p:spPr>
          <a:xfrm>
            <a:off x="9144000" y="982420"/>
            <a:ext cx="967509" cy="369332"/>
          </a:xfrm>
          <a:prstGeom prst="rect">
            <a:avLst/>
          </a:prstGeom>
          <a:noFill/>
        </p:spPr>
        <p:txBody>
          <a:bodyPr wrap="none" rtlCol="0">
            <a:spAutoFit/>
          </a:bodyPr>
          <a:lstStyle/>
          <a:p>
            <a:r>
              <a:rPr lang="en-US" dirty="0"/>
              <a:t>Controls</a:t>
            </a:r>
          </a:p>
        </p:txBody>
      </p:sp>
      <p:pic>
        <p:nvPicPr>
          <p:cNvPr id="20" name="Picture 19" descr="A picture containing text&#10;&#10;Description automatically generated">
            <a:extLst>
              <a:ext uri="{FF2B5EF4-FFF2-40B4-BE49-F238E27FC236}">
                <a16:creationId xmlns:a16="http://schemas.microsoft.com/office/drawing/2014/main" id="{4A40F3C9-9837-CC4E-AEC5-15E7AFC4D70A}"/>
              </a:ext>
            </a:extLst>
          </p:cNvPr>
          <p:cNvPicPr>
            <a:picLocks noChangeAspect="1"/>
          </p:cNvPicPr>
          <p:nvPr/>
        </p:nvPicPr>
        <p:blipFill rotWithShape="1">
          <a:blip r:embed="rId5"/>
          <a:srcRect t="20974" r="50739"/>
          <a:stretch/>
        </p:blipFill>
        <p:spPr>
          <a:xfrm>
            <a:off x="7847587" y="2096722"/>
            <a:ext cx="1927807" cy="1816183"/>
          </a:xfrm>
          <a:prstGeom prst="rect">
            <a:avLst/>
          </a:prstGeom>
        </p:spPr>
      </p:pic>
      <p:sp>
        <p:nvSpPr>
          <p:cNvPr id="21" name="TextBox 20">
            <a:extLst>
              <a:ext uri="{FF2B5EF4-FFF2-40B4-BE49-F238E27FC236}">
                <a16:creationId xmlns:a16="http://schemas.microsoft.com/office/drawing/2014/main" id="{BF92E8A8-0975-6544-A05C-238923AB6339}"/>
              </a:ext>
            </a:extLst>
          </p:cNvPr>
          <p:cNvSpPr txBox="1"/>
          <p:nvPr/>
        </p:nvSpPr>
        <p:spPr>
          <a:xfrm>
            <a:off x="8522789" y="1484451"/>
            <a:ext cx="641522" cy="307777"/>
          </a:xfrm>
          <a:prstGeom prst="rect">
            <a:avLst/>
          </a:prstGeom>
          <a:noFill/>
        </p:spPr>
        <p:txBody>
          <a:bodyPr wrap="none" rtlCol="0">
            <a:spAutoFit/>
          </a:bodyPr>
          <a:lstStyle/>
          <a:p>
            <a:r>
              <a:rPr lang="en-US" sz="1400" dirty="0"/>
              <a:t>49131</a:t>
            </a:r>
          </a:p>
        </p:txBody>
      </p:sp>
    </p:spTree>
    <p:extLst>
      <p:ext uri="{BB962C8B-B14F-4D97-AF65-F5344CB8AC3E}">
        <p14:creationId xmlns:p14="http://schemas.microsoft.com/office/powerpoint/2010/main" val="2567929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C2254-E09B-694A-BE5F-D22DDD966BB3}"/>
              </a:ext>
            </a:extLst>
          </p:cNvPr>
          <p:cNvSpPr>
            <a:spLocks noGrp="1"/>
          </p:cNvSpPr>
          <p:nvPr>
            <p:ph type="title"/>
          </p:nvPr>
        </p:nvSpPr>
        <p:spPr>
          <a:xfrm>
            <a:off x="4425176" y="-90057"/>
            <a:ext cx="4021940" cy="1277147"/>
          </a:xfrm>
        </p:spPr>
        <p:txBody>
          <a:bodyPr/>
          <a:lstStyle/>
          <a:p>
            <a:r>
              <a:rPr lang="en-US" dirty="0"/>
              <a:t>SD-OCT (Adults)</a:t>
            </a:r>
          </a:p>
        </p:txBody>
      </p:sp>
      <p:pic>
        <p:nvPicPr>
          <p:cNvPr id="4" name="Picture 3" descr="Table&#10;&#10;Description automatically generated">
            <a:extLst>
              <a:ext uri="{FF2B5EF4-FFF2-40B4-BE49-F238E27FC236}">
                <a16:creationId xmlns:a16="http://schemas.microsoft.com/office/drawing/2014/main" id="{4C72DDAB-FD24-F449-BEF9-4EAE090669C9}"/>
              </a:ext>
            </a:extLst>
          </p:cNvPr>
          <p:cNvPicPr>
            <a:picLocks noChangeAspect="1"/>
          </p:cNvPicPr>
          <p:nvPr/>
        </p:nvPicPr>
        <p:blipFill>
          <a:blip r:embed="rId3"/>
          <a:stretch>
            <a:fillRect/>
          </a:stretch>
        </p:blipFill>
        <p:spPr>
          <a:xfrm>
            <a:off x="172295" y="1443230"/>
            <a:ext cx="5297436" cy="3666237"/>
          </a:xfrm>
          <a:prstGeom prst="rect">
            <a:avLst/>
          </a:prstGeom>
        </p:spPr>
      </p:pic>
      <p:sp>
        <p:nvSpPr>
          <p:cNvPr id="7" name="Rectangle 6">
            <a:extLst>
              <a:ext uri="{FF2B5EF4-FFF2-40B4-BE49-F238E27FC236}">
                <a16:creationId xmlns:a16="http://schemas.microsoft.com/office/drawing/2014/main" id="{91D11433-8C7F-B74B-88D1-2EEFC1388C1D}"/>
              </a:ext>
            </a:extLst>
          </p:cNvPr>
          <p:cNvSpPr/>
          <p:nvPr/>
        </p:nvSpPr>
        <p:spPr>
          <a:xfrm>
            <a:off x="297127" y="2798137"/>
            <a:ext cx="4197630" cy="204389"/>
          </a:xfrm>
          <a:prstGeom prst="rect">
            <a:avLst/>
          </a:prstGeom>
          <a:solidFill>
            <a:srgbClr val="FFFF00">
              <a:alpha val="25129"/>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74483F5-F43D-DF4C-9AFC-9AAD563AEA4E}"/>
              </a:ext>
            </a:extLst>
          </p:cNvPr>
          <p:cNvSpPr/>
          <p:nvPr/>
        </p:nvSpPr>
        <p:spPr>
          <a:xfrm>
            <a:off x="327991" y="1939196"/>
            <a:ext cx="4151244" cy="208344"/>
          </a:xfrm>
          <a:prstGeom prst="rect">
            <a:avLst/>
          </a:prstGeom>
          <a:solidFill>
            <a:srgbClr val="FFFF00">
              <a:alpha val="25129"/>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26E0012-90BE-B446-A72F-31F879D058DB}"/>
              </a:ext>
            </a:extLst>
          </p:cNvPr>
          <p:cNvSpPr/>
          <p:nvPr/>
        </p:nvSpPr>
        <p:spPr>
          <a:xfrm>
            <a:off x="273933" y="2298216"/>
            <a:ext cx="4151243" cy="208344"/>
          </a:xfrm>
          <a:prstGeom prst="rect">
            <a:avLst/>
          </a:prstGeom>
          <a:solidFill>
            <a:srgbClr val="FFFF00">
              <a:alpha val="25129"/>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49B788F-1AFB-344F-80F5-90C67D45100E}"/>
              </a:ext>
            </a:extLst>
          </p:cNvPr>
          <p:cNvSpPr/>
          <p:nvPr/>
        </p:nvSpPr>
        <p:spPr>
          <a:xfrm>
            <a:off x="273933" y="3130570"/>
            <a:ext cx="4197630" cy="261014"/>
          </a:xfrm>
          <a:prstGeom prst="rect">
            <a:avLst/>
          </a:prstGeom>
          <a:solidFill>
            <a:srgbClr val="FFFF00">
              <a:alpha val="25129"/>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327ECA5-4B24-8E47-858D-DE78AE42B4FC}"/>
              </a:ext>
            </a:extLst>
          </p:cNvPr>
          <p:cNvSpPr/>
          <p:nvPr/>
        </p:nvSpPr>
        <p:spPr>
          <a:xfrm>
            <a:off x="297127" y="2979894"/>
            <a:ext cx="4151242" cy="199960"/>
          </a:xfrm>
          <a:prstGeom prst="rect">
            <a:avLst/>
          </a:prstGeom>
          <a:solidFill>
            <a:srgbClr val="FFFF00">
              <a:alpha val="25129"/>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Chart&#10;&#10;Description automatically generated with medium confidence">
            <a:extLst>
              <a:ext uri="{FF2B5EF4-FFF2-40B4-BE49-F238E27FC236}">
                <a16:creationId xmlns:a16="http://schemas.microsoft.com/office/drawing/2014/main" id="{ADB3591A-54C8-4848-B0E4-935D40067D75}"/>
              </a:ext>
            </a:extLst>
          </p:cNvPr>
          <p:cNvPicPr>
            <a:picLocks noChangeAspect="1"/>
          </p:cNvPicPr>
          <p:nvPr/>
        </p:nvPicPr>
        <p:blipFill>
          <a:blip r:embed="rId4"/>
          <a:stretch>
            <a:fillRect/>
          </a:stretch>
        </p:blipFill>
        <p:spPr>
          <a:xfrm>
            <a:off x="5492925" y="1448693"/>
            <a:ext cx="6302106" cy="3462321"/>
          </a:xfrm>
          <a:prstGeom prst="rect">
            <a:avLst/>
          </a:prstGeom>
        </p:spPr>
      </p:pic>
    </p:spTree>
    <p:extLst>
      <p:ext uri="{BB962C8B-B14F-4D97-AF65-F5344CB8AC3E}">
        <p14:creationId xmlns:p14="http://schemas.microsoft.com/office/powerpoint/2010/main" val="4259200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ble&#10;&#10;Description automatically generated">
            <a:extLst>
              <a:ext uri="{FF2B5EF4-FFF2-40B4-BE49-F238E27FC236}">
                <a16:creationId xmlns:a16="http://schemas.microsoft.com/office/drawing/2014/main" id="{2CE1351D-988E-514A-A7A3-68847441AF78}"/>
              </a:ext>
            </a:extLst>
          </p:cNvPr>
          <p:cNvPicPr>
            <a:picLocks noChangeAspect="1"/>
          </p:cNvPicPr>
          <p:nvPr/>
        </p:nvPicPr>
        <p:blipFill>
          <a:blip r:embed="rId3"/>
          <a:stretch>
            <a:fillRect/>
          </a:stretch>
        </p:blipFill>
        <p:spPr>
          <a:xfrm>
            <a:off x="191898" y="1406415"/>
            <a:ext cx="5219199" cy="3546877"/>
          </a:xfrm>
          <a:prstGeom prst="rect">
            <a:avLst/>
          </a:prstGeom>
        </p:spPr>
      </p:pic>
      <p:sp>
        <p:nvSpPr>
          <p:cNvPr id="2" name="Title 1">
            <a:extLst>
              <a:ext uri="{FF2B5EF4-FFF2-40B4-BE49-F238E27FC236}">
                <a16:creationId xmlns:a16="http://schemas.microsoft.com/office/drawing/2014/main" id="{7FBC2254-E09B-694A-BE5F-D22DDD966BB3}"/>
              </a:ext>
            </a:extLst>
          </p:cNvPr>
          <p:cNvSpPr>
            <a:spLocks noGrp="1"/>
          </p:cNvSpPr>
          <p:nvPr>
            <p:ph type="title"/>
          </p:nvPr>
        </p:nvSpPr>
        <p:spPr>
          <a:xfrm>
            <a:off x="3917203" y="56692"/>
            <a:ext cx="3935879" cy="1155009"/>
          </a:xfrm>
        </p:spPr>
        <p:txBody>
          <a:bodyPr/>
          <a:lstStyle/>
          <a:p>
            <a:r>
              <a:rPr lang="en-US" dirty="0"/>
              <a:t>SD-OCT (Adults)</a:t>
            </a:r>
          </a:p>
        </p:txBody>
      </p:sp>
      <p:sp>
        <p:nvSpPr>
          <p:cNvPr id="15" name="Rectangle 14">
            <a:extLst>
              <a:ext uri="{FF2B5EF4-FFF2-40B4-BE49-F238E27FC236}">
                <a16:creationId xmlns:a16="http://schemas.microsoft.com/office/drawing/2014/main" id="{974483F5-F43D-DF4C-9AFC-9AAD563AEA4E}"/>
              </a:ext>
            </a:extLst>
          </p:cNvPr>
          <p:cNvSpPr/>
          <p:nvPr/>
        </p:nvSpPr>
        <p:spPr>
          <a:xfrm>
            <a:off x="327991" y="1939196"/>
            <a:ext cx="4151244" cy="208344"/>
          </a:xfrm>
          <a:prstGeom prst="rect">
            <a:avLst/>
          </a:prstGeom>
          <a:solidFill>
            <a:srgbClr val="FFFF00">
              <a:alpha val="25129"/>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26E0012-90BE-B446-A72F-31F879D058DB}"/>
              </a:ext>
            </a:extLst>
          </p:cNvPr>
          <p:cNvSpPr/>
          <p:nvPr/>
        </p:nvSpPr>
        <p:spPr>
          <a:xfrm>
            <a:off x="273933" y="3342072"/>
            <a:ext cx="4151243" cy="208344"/>
          </a:xfrm>
          <a:prstGeom prst="rect">
            <a:avLst/>
          </a:prstGeom>
          <a:solidFill>
            <a:srgbClr val="FFFF00">
              <a:alpha val="25129"/>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49B788F-1AFB-344F-80F5-90C67D45100E}"/>
              </a:ext>
            </a:extLst>
          </p:cNvPr>
          <p:cNvSpPr/>
          <p:nvPr/>
        </p:nvSpPr>
        <p:spPr>
          <a:xfrm>
            <a:off x="273933" y="3130570"/>
            <a:ext cx="4197630" cy="261014"/>
          </a:xfrm>
          <a:prstGeom prst="rect">
            <a:avLst/>
          </a:prstGeom>
          <a:solidFill>
            <a:srgbClr val="FFFF00">
              <a:alpha val="25129"/>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327ECA5-4B24-8E47-858D-DE78AE42B4FC}"/>
              </a:ext>
            </a:extLst>
          </p:cNvPr>
          <p:cNvSpPr/>
          <p:nvPr/>
        </p:nvSpPr>
        <p:spPr>
          <a:xfrm>
            <a:off x="297127" y="2979894"/>
            <a:ext cx="4151242" cy="199960"/>
          </a:xfrm>
          <a:prstGeom prst="rect">
            <a:avLst/>
          </a:prstGeom>
          <a:solidFill>
            <a:srgbClr val="FFFF00">
              <a:alpha val="25129"/>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art, bar chart&#10;&#10;Description automatically generated">
            <a:extLst>
              <a:ext uri="{FF2B5EF4-FFF2-40B4-BE49-F238E27FC236}">
                <a16:creationId xmlns:a16="http://schemas.microsoft.com/office/drawing/2014/main" id="{88F974F1-6A7C-6A44-A0C3-3A3A4D2EE893}"/>
              </a:ext>
            </a:extLst>
          </p:cNvPr>
          <p:cNvPicPr>
            <a:picLocks noChangeAspect="1"/>
          </p:cNvPicPr>
          <p:nvPr/>
        </p:nvPicPr>
        <p:blipFill>
          <a:blip r:embed="rId4"/>
          <a:stretch>
            <a:fillRect/>
          </a:stretch>
        </p:blipFill>
        <p:spPr>
          <a:xfrm>
            <a:off x="5411097" y="1317452"/>
            <a:ext cx="6506970" cy="3850876"/>
          </a:xfrm>
          <a:prstGeom prst="rect">
            <a:avLst/>
          </a:prstGeom>
        </p:spPr>
      </p:pic>
    </p:spTree>
    <p:extLst>
      <p:ext uri="{BB962C8B-B14F-4D97-AF65-F5344CB8AC3E}">
        <p14:creationId xmlns:p14="http://schemas.microsoft.com/office/powerpoint/2010/main" val="1450301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6AB16-EFCD-8248-A52D-868405DBBE9D}"/>
              </a:ext>
            </a:extLst>
          </p:cNvPr>
          <p:cNvSpPr>
            <a:spLocks noGrp="1"/>
          </p:cNvSpPr>
          <p:nvPr>
            <p:ph type="title"/>
          </p:nvPr>
        </p:nvSpPr>
        <p:spPr>
          <a:xfrm>
            <a:off x="838200" y="39914"/>
            <a:ext cx="10515600" cy="1325563"/>
          </a:xfrm>
        </p:spPr>
        <p:txBody>
          <a:bodyPr/>
          <a:lstStyle/>
          <a:p>
            <a:r>
              <a:rPr lang="en-US" dirty="0"/>
              <a:t>What Causes Achromatopsia?</a:t>
            </a:r>
          </a:p>
        </p:txBody>
      </p:sp>
      <p:pic>
        <p:nvPicPr>
          <p:cNvPr id="2050" name="Picture 2" descr="Visual phototransduction - Wikipedia">
            <a:extLst>
              <a:ext uri="{FF2B5EF4-FFF2-40B4-BE49-F238E27FC236}">
                <a16:creationId xmlns:a16="http://schemas.microsoft.com/office/drawing/2014/main" id="{C885B7D1-2322-3748-9E2D-C11F546CFA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19" y="1365477"/>
            <a:ext cx="10254343" cy="43273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hape&#10;&#10;Description automatically generated">
            <a:extLst>
              <a:ext uri="{FF2B5EF4-FFF2-40B4-BE49-F238E27FC236}">
                <a16:creationId xmlns:a16="http://schemas.microsoft.com/office/drawing/2014/main" id="{267E9480-C1D6-E445-B538-CAA986CEAB0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301535" y="3945728"/>
            <a:ext cx="477203" cy="477203"/>
          </a:xfrm>
          <a:prstGeom prst="rect">
            <a:avLst/>
          </a:prstGeom>
        </p:spPr>
      </p:pic>
      <p:pic>
        <p:nvPicPr>
          <p:cNvPr id="9" name="Picture 8" descr="Shape&#10;&#10;Description automatically generated">
            <a:extLst>
              <a:ext uri="{FF2B5EF4-FFF2-40B4-BE49-F238E27FC236}">
                <a16:creationId xmlns:a16="http://schemas.microsoft.com/office/drawing/2014/main" id="{33F1A4B0-D501-5540-A0A4-E6D29D87CCC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758838" y="3529143"/>
            <a:ext cx="477203" cy="477203"/>
          </a:xfrm>
          <a:prstGeom prst="rect">
            <a:avLst/>
          </a:prstGeom>
        </p:spPr>
      </p:pic>
    </p:spTree>
    <p:extLst>
      <p:ext uri="{BB962C8B-B14F-4D97-AF65-F5344CB8AC3E}">
        <p14:creationId xmlns:p14="http://schemas.microsoft.com/office/powerpoint/2010/main" val="338641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able&#10;&#10;Description automatically generated">
            <a:extLst>
              <a:ext uri="{FF2B5EF4-FFF2-40B4-BE49-F238E27FC236}">
                <a16:creationId xmlns:a16="http://schemas.microsoft.com/office/drawing/2014/main" id="{3020FF4A-CC9A-944F-830A-32836FFA3400}"/>
              </a:ext>
            </a:extLst>
          </p:cNvPr>
          <p:cNvPicPr>
            <a:picLocks noChangeAspect="1"/>
          </p:cNvPicPr>
          <p:nvPr/>
        </p:nvPicPr>
        <p:blipFill>
          <a:blip r:embed="rId3"/>
          <a:stretch>
            <a:fillRect/>
          </a:stretch>
        </p:blipFill>
        <p:spPr>
          <a:xfrm>
            <a:off x="0" y="1298323"/>
            <a:ext cx="5615492" cy="3517569"/>
          </a:xfrm>
          <a:prstGeom prst="rect">
            <a:avLst/>
          </a:prstGeom>
        </p:spPr>
      </p:pic>
      <p:sp>
        <p:nvSpPr>
          <p:cNvPr id="2" name="Title 1">
            <a:extLst>
              <a:ext uri="{FF2B5EF4-FFF2-40B4-BE49-F238E27FC236}">
                <a16:creationId xmlns:a16="http://schemas.microsoft.com/office/drawing/2014/main" id="{7FBC2254-E09B-694A-BE5F-D22DDD966BB3}"/>
              </a:ext>
            </a:extLst>
          </p:cNvPr>
          <p:cNvSpPr>
            <a:spLocks noGrp="1"/>
          </p:cNvSpPr>
          <p:nvPr>
            <p:ph type="title"/>
          </p:nvPr>
        </p:nvSpPr>
        <p:spPr>
          <a:xfrm>
            <a:off x="4293720" y="-14761"/>
            <a:ext cx="4064971" cy="1287905"/>
          </a:xfrm>
        </p:spPr>
        <p:txBody>
          <a:bodyPr/>
          <a:lstStyle/>
          <a:p>
            <a:r>
              <a:rPr lang="en-US" dirty="0"/>
              <a:t>SD-OCT (Babies)</a:t>
            </a:r>
          </a:p>
        </p:txBody>
      </p:sp>
      <p:sp>
        <p:nvSpPr>
          <p:cNvPr id="15" name="Rectangle 14">
            <a:extLst>
              <a:ext uri="{FF2B5EF4-FFF2-40B4-BE49-F238E27FC236}">
                <a16:creationId xmlns:a16="http://schemas.microsoft.com/office/drawing/2014/main" id="{974483F5-F43D-DF4C-9AFC-9AAD563AEA4E}"/>
              </a:ext>
            </a:extLst>
          </p:cNvPr>
          <p:cNvSpPr/>
          <p:nvPr/>
        </p:nvSpPr>
        <p:spPr>
          <a:xfrm>
            <a:off x="307254" y="1887749"/>
            <a:ext cx="4151244" cy="208344"/>
          </a:xfrm>
          <a:prstGeom prst="rect">
            <a:avLst/>
          </a:prstGeom>
          <a:solidFill>
            <a:srgbClr val="FFFF00">
              <a:alpha val="25129"/>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26E0012-90BE-B446-A72F-31F879D058DB}"/>
              </a:ext>
            </a:extLst>
          </p:cNvPr>
          <p:cNvSpPr/>
          <p:nvPr/>
        </p:nvSpPr>
        <p:spPr>
          <a:xfrm>
            <a:off x="297125" y="2958062"/>
            <a:ext cx="4151243" cy="172912"/>
          </a:xfrm>
          <a:prstGeom prst="rect">
            <a:avLst/>
          </a:prstGeom>
          <a:solidFill>
            <a:srgbClr val="FFFF00">
              <a:alpha val="25129"/>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49B788F-1AFB-344F-80F5-90C67D45100E}"/>
              </a:ext>
            </a:extLst>
          </p:cNvPr>
          <p:cNvSpPr/>
          <p:nvPr/>
        </p:nvSpPr>
        <p:spPr>
          <a:xfrm>
            <a:off x="250737" y="2780024"/>
            <a:ext cx="4264279" cy="208344"/>
          </a:xfrm>
          <a:prstGeom prst="rect">
            <a:avLst/>
          </a:prstGeom>
          <a:solidFill>
            <a:srgbClr val="FFFF00">
              <a:alpha val="25129"/>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327ECA5-4B24-8E47-858D-DE78AE42B4FC}"/>
              </a:ext>
            </a:extLst>
          </p:cNvPr>
          <p:cNvSpPr/>
          <p:nvPr/>
        </p:nvSpPr>
        <p:spPr>
          <a:xfrm>
            <a:off x="285528" y="2194425"/>
            <a:ext cx="4229488" cy="208344"/>
          </a:xfrm>
          <a:prstGeom prst="rect">
            <a:avLst/>
          </a:prstGeom>
          <a:solidFill>
            <a:srgbClr val="FFFF00">
              <a:alpha val="25129"/>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Chart, waterfall chart&#10;&#10;Description automatically generated">
            <a:extLst>
              <a:ext uri="{FF2B5EF4-FFF2-40B4-BE49-F238E27FC236}">
                <a16:creationId xmlns:a16="http://schemas.microsoft.com/office/drawing/2014/main" id="{59B23E21-C9A7-6C4E-969A-ED619E279BB1}"/>
              </a:ext>
            </a:extLst>
          </p:cNvPr>
          <p:cNvPicPr>
            <a:picLocks noChangeAspect="1"/>
          </p:cNvPicPr>
          <p:nvPr/>
        </p:nvPicPr>
        <p:blipFill>
          <a:blip r:embed="rId4"/>
          <a:stretch>
            <a:fillRect/>
          </a:stretch>
        </p:blipFill>
        <p:spPr>
          <a:xfrm>
            <a:off x="5633345" y="1298323"/>
            <a:ext cx="6307918" cy="3683326"/>
          </a:xfrm>
          <a:prstGeom prst="rect">
            <a:avLst/>
          </a:prstGeom>
        </p:spPr>
      </p:pic>
      <p:sp>
        <p:nvSpPr>
          <p:cNvPr id="19" name="Rectangle 18">
            <a:extLst>
              <a:ext uri="{FF2B5EF4-FFF2-40B4-BE49-F238E27FC236}">
                <a16:creationId xmlns:a16="http://schemas.microsoft.com/office/drawing/2014/main" id="{59AE09F8-5583-3C43-8D4D-491D8BAE36C0}"/>
              </a:ext>
            </a:extLst>
          </p:cNvPr>
          <p:cNvSpPr/>
          <p:nvPr/>
        </p:nvSpPr>
        <p:spPr>
          <a:xfrm>
            <a:off x="307255" y="3429000"/>
            <a:ext cx="4151243" cy="172912"/>
          </a:xfrm>
          <a:prstGeom prst="rect">
            <a:avLst/>
          </a:prstGeom>
          <a:solidFill>
            <a:srgbClr val="FFFF00">
              <a:alpha val="25129"/>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9633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ble&#10;&#10;Description automatically generated">
            <a:extLst>
              <a:ext uri="{FF2B5EF4-FFF2-40B4-BE49-F238E27FC236}">
                <a16:creationId xmlns:a16="http://schemas.microsoft.com/office/drawing/2014/main" id="{D11F3928-9F55-834F-A6CC-0C35CEAF37B0}"/>
              </a:ext>
            </a:extLst>
          </p:cNvPr>
          <p:cNvPicPr>
            <a:picLocks noChangeAspect="1"/>
          </p:cNvPicPr>
          <p:nvPr/>
        </p:nvPicPr>
        <p:blipFill>
          <a:blip r:embed="rId3"/>
          <a:stretch>
            <a:fillRect/>
          </a:stretch>
        </p:blipFill>
        <p:spPr>
          <a:xfrm>
            <a:off x="-1" y="1369678"/>
            <a:ext cx="5633345" cy="3460705"/>
          </a:xfrm>
          <a:prstGeom prst="rect">
            <a:avLst/>
          </a:prstGeom>
        </p:spPr>
      </p:pic>
      <p:sp>
        <p:nvSpPr>
          <p:cNvPr id="2" name="Title 1">
            <a:extLst>
              <a:ext uri="{FF2B5EF4-FFF2-40B4-BE49-F238E27FC236}">
                <a16:creationId xmlns:a16="http://schemas.microsoft.com/office/drawing/2014/main" id="{7FBC2254-E09B-694A-BE5F-D22DDD966BB3}"/>
              </a:ext>
            </a:extLst>
          </p:cNvPr>
          <p:cNvSpPr>
            <a:spLocks noGrp="1"/>
          </p:cNvSpPr>
          <p:nvPr>
            <p:ph type="title"/>
          </p:nvPr>
        </p:nvSpPr>
        <p:spPr>
          <a:xfrm>
            <a:off x="4014021" y="-1691"/>
            <a:ext cx="4581338" cy="1352451"/>
          </a:xfrm>
        </p:spPr>
        <p:txBody>
          <a:bodyPr/>
          <a:lstStyle/>
          <a:p>
            <a:r>
              <a:rPr lang="en-US" dirty="0"/>
              <a:t>SD-OCT (Babies)</a:t>
            </a:r>
          </a:p>
        </p:txBody>
      </p:sp>
      <p:sp>
        <p:nvSpPr>
          <p:cNvPr id="15" name="Rectangle 14">
            <a:extLst>
              <a:ext uri="{FF2B5EF4-FFF2-40B4-BE49-F238E27FC236}">
                <a16:creationId xmlns:a16="http://schemas.microsoft.com/office/drawing/2014/main" id="{974483F5-F43D-DF4C-9AFC-9AAD563AEA4E}"/>
              </a:ext>
            </a:extLst>
          </p:cNvPr>
          <p:cNvSpPr/>
          <p:nvPr/>
        </p:nvSpPr>
        <p:spPr>
          <a:xfrm>
            <a:off x="307254" y="1887749"/>
            <a:ext cx="4151244" cy="208344"/>
          </a:xfrm>
          <a:prstGeom prst="rect">
            <a:avLst/>
          </a:prstGeom>
          <a:solidFill>
            <a:srgbClr val="FFFF00">
              <a:alpha val="25129"/>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26E0012-90BE-B446-A72F-31F879D058DB}"/>
              </a:ext>
            </a:extLst>
          </p:cNvPr>
          <p:cNvSpPr/>
          <p:nvPr/>
        </p:nvSpPr>
        <p:spPr>
          <a:xfrm>
            <a:off x="297125" y="2958062"/>
            <a:ext cx="4151243" cy="172912"/>
          </a:xfrm>
          <a:prstGeom prst="rect">
            <a:avLst/>
          </a:prstGeom>
          <a:solidFill>
            <a:srgbClr val="FFFF00">
              <a:alpha val="25129"/>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49B788F-1AFB-344F-80F5-90C67D45100E}"/>
              </a:ext>
            </a:extLst>
          </p:cNvPr>
          <p:cNvSpPr/>
          <p:nvPr/>
        </p:nvSpPr>
        <p:spPr>
          <a:xfrm>
            <a:off x="307255" y="3286101"/>
            <a:ext cx="4151244" cy="172913"/>
          </a:xfrm>
          <a:prstGeom prst="rect">
            <a:avLst/>
          </a:prstGeom>
          <a:solidFill>
            <a:srgbClr val="FFFF00">
              <a:alpha val="25129"/>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9AE09F8-5583-3C43-8D4D-491D8BAE36C0}"/>
              </a:ext>
            </a:extLst>
          </p:cNvPr>
          <p:cNvSpPr/>
          <p:nvPr/>
        </p:nvSpPr>
        <p:spPr>
          <a:xfrm>
            <a:off x="307255" y="3429000"/>
            <a:ext cx="4151243" cy="172912"/>
          </a:xfrm>
          <a:prstGeom prst="rect">
            <a:avLst/>
          </a:prstGeom>
          <a:solidFill>
            <a:srgbClr val="FFFF00">
              <a:alpha val="25129"/>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hart, bar chart&#10;&#10;Description automatically generated">
            <a:extLst>
              <a:ext uri="{FF2B5EF4-FFF2-40B4-BE49-F238E27FC236}">
                <a16:creationId xmlns:a16="http://schemas.microsoft.com/office/drawing/2014/main" id="{E054E6B3-9C6D-E644-B923-B7177B73A332}"/>
              </a:ext>
            </a:extLst>
          </p:cNvPr>
          <p:cNvPicPr>
            <a:picLocks noChangeAspect="1"/>
          </p:cNvPicPr>
          <p:nvPr/>
        </p:nvPicPr>
        <p:blipFill>
          <a:blip r:embed="rId4"/>
          <a:stretch>
            <a:fillRect/>
          </a:stretch>
        </p:blipFill>
        <p:spPr>
          <a:xfrm>
            <a:off x="5748872" y="1369678"/>
            <a:ext cx="6146003" cy="3609695"/>
          </a:xfrm>
          <a:prstGeom prst="rect">
            <a:avLst/>
          </a:prstGeom>
        </p:spPr>
      </p:pic>
    </p:spTree>
    <p:extLst>
      <p:ext uri="{BB962C8B-B14F-4D97-AF65-F5344CB8AC3E}">
        <p14:creationId xmlns:p14="http://schemas.microsoft.com/office/powerpoint/2010/main" val="5852861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able&#10;&#10;Description automatically generated">
            <a:extLst>
              <a:ext uri="{FF2B5EF4-FFF2-40B4-BE49-F238E27FC236}">
                <a16:creationId xmlns:a16="http://schemas.microsoft.com/office/drawing/2014/main" id="{8C466396-2A19-C84B-9E33-9CE0242FD584}"/>
              </a:ext>
            </a:extLst>
          </p:cNvPr>
          <p:cNvPicPr>
            <a:picLocks noChangeAspect="1"/>
          </p:cNvPicPr>
          <p:nvPr/>
        </p:nvPicPr>
        <p:blipFill>
          <a:blip r:embed="rId3"/>
          <a:stretch>
            <a:fillRect/>
          </a:stretch>
        </p:blipFill>
        <p:spPr>
          <a:xfrm>
            <a:off x="0" y="1055961"/>
            <a:ext cx="5564468" cy="3587080"/>
          </a:xfrm>
          <a:prstGeom prst="rect">
            <a:avLst/>
          </a:prstGeom>
        </p:spPr>
      </p:pic>
      <p:sp>
        <p:nvSpPr>
          <p:cNvPr id="2" name="Title 1">
            <a:extLst>
              <a:ext uri="{FF2B5EF4-FFF2-40B4-BE49-F238E27FC236}">
                <a16:creationId xmlns:a16="http://schemas.microsoft.com/office/drawing/2014/main" id="{7FBC2254-E09B-694A-BE5F-D22DDD966BB3}"/>
              </a:ext>
            </a:extLst>
          </p:cNvPr>
          <p:cNvSpPr>
            <a:spLocks noGrp="1"/>
          </p:cNvSpPr>
          <p:nvPr>
            <p:ph type="title"/>
          </p:nvPr>
        </p:nvSpPr>
        <p:spPr>
          <a:xfrm>
            <a:off x="3785420" y="43614"/>
            <a:ext cx="6261549" cy="1453301"/>
          </a:xfrm>
        </p:spPr>
        <p:txBody>
          <a:bodyPr/>
          <a:lstStyle/>
          <a:p>
            <a:r>
              <a:rPr lang="en-US" dirty="0"/>
              <a:t>SD-OCT (Babies vs. Adults)</a:t>
            </a:r>
          </a:p>
        </p:txBody>
      </p:sp>
      <p:sp>
        <p:nvSpPr>
          <p:cNvPr id="15" name="Rectangle 14">
            <a:extLst>
              <a:ext uri="{FF2B5EF4-FFF2-40B4-BE49-F238E27FC236}">
                <a16:creationId xmlns:a16="http://schemas.microsoft.com/office/drawing/2014/main" id="{974483F5-F43D-DF4C-9AFC-9AAD563AEA4E}"/>
              </a:ext>
            </a:extLst>
          </p:cNvPr>
          <p:cNvSpPr/>
          <p:nvPr/>
        </p:nvSpPr>
        <p:spPr>
          <a:xfrm>
            <a:off x="209925" y="2861332"/>
            <a:ext cx="4290989" cy="139097"/>
          </a:xfrm>
          <a:prstGeom prst="rect">
            <a:avLst/>
          </a:prstGeom>
          <a:solidFill>
            <a:srgbClr val="FFFF00">
              <a:alpha val="25129"/>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26E0012-90BE-B446-A72F-31F879D058DB}"/>
              </a:ext>
            </a:extLst>
          </p:cNvPr>
          <p:cNvSpPr/>
          <p:nvPr/>
        </p:nvSpPr>
        <p:spPr>
          <a:xfrm>
            <a:off x="209925" y="2657784"/>
            <a:ext cx="4344755" cy="208343"/>
          </a:xfrm>
          <a:prstGeom prst="rect">
            <a:avLst/>
          </a:prstGeom>
          <a:solidFill>
            <a:srgbClr val="FFFF00">
              <a:alpha val="25129"/>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49B788F-1AFB-344F-80F5-90C67D45100E}"/>
              </a:ext>
            </a:extLst>
          </p:cNvPr>
          <p:cNvSpPr/>
          <p:nvPr/>
        </p:nvSpPr>
        <p:spPr>
          <a:xfrm>
            <a:off x="209925" y="3210489"/>
            <a:ext cx="4344755" cy="190629"/>
          </a:xfrm>
          <a:prstGeom prst="rect">
            <a:avLst/>
          </a:prstGeom>
          <a:solidFill>
            <a:srgbClr val="FFFF00">
              <a:alpha val="25129"/>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9AE09F8-5583-3C43-8D4D-491D8BAE36C0}"/>
              </a:ext>
            </a:extLst>
          </p:cNvPr>
          <p:cNvSpPr/>
          <p:nvPr/>
        </p:nvSpPr>
        <p:spPr>
          <a:xfrm>
            <a:off x="135801" y="3554850"/>
            <a:ext cx="4344755" cy="190629"/>
          </a:xfrm>
          <a:prstGeom prst="rect">
            <a:avLst/>
          </a:prstGeom>
          <a:solidFill>
            <a:srgbClr val="FFFF00">
              <a:alpha val="25129"/>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F817DC-8AA6-3341-9799-BBC2EBD80518}"/>
              </a:ext>
            </a:extLst>
          </p:cNvPr>
          <p:cNvSpPr/>
          <p:nvPr/>
        </p:nvSpPr>
        <p:spPr>
          <a:xfrm>
            <a:off x="135802" y="1749038"/>
            <a:ext cx="4344755" cy="208343"/>
          </a:xfrm>
          <a:prstGeom prst="rect">
            <a:avLst/>
          </a:prstGeom>
          <a:solidFill>
            <a:srgbClr val="FFFF00">
              <a:alpha val="25129"/>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able&#10;&#10;Description automatically generated">
            <a:extLst>
              <a:ext uri="{FF2B5EF4-FFF2-40B4-BE49-F238E27FC236}">
                <a16:creationId xmlns:a16="http://schemas.microsoft.com/office/drawing/2014/main" id="{7693833F-02B0-E94D-B629-A97241419D45}"/>
              </a:ext>
            </a:extLst>
          </p:cNvPr>
          <p:cNvPicPr>
            <a:picLocks noChangeAspect="1"/>
          </p:cNvPicPr>
          <p:nvPr/>
        </p:nvPicPr>
        <p:blipFill rotWithShape="1">
          <a:blip r:embed="rId4"/>
          <a:srcRect b="21033"/>
          <a:stretch/>
        </p:blipFill>
        <p:spPr>
          <a:xfrm>
            <a:off x="6022677" y="987804"/>
            <a:ext cx="5203950" cy="2812354"/>
          </a:xfrm>
          <a:prstGeom prst="rect">
            <a:avLst/>
          </a:prstGeom>
        </p:spPr>
      </p:pic>
      <p:sp>
        <p:nvSpPr>
          <p:cNvPr id="13" name="Rectangle 12">
            <a:extLst>
              <a:ext uri="{FF2B5EF4-FFF2-40B4-BE49-F238E27FC236}">
                <a16:creationId xmlns:a16="http://schemas.microsoft.com/office/drawing/2014/main" id="{33EECD03-EF8A-9645-B41A-B871E86B6B20}"/>
              </a:ext>
            </a:extLst>
          </p:cNvPr>
          <p:cNvSpPr/>
          <p:nvPr/>
        </p:nvSpPr>
        <p:spPr>
          <a:xfrm>
            <a:off x="6096000" y="3054991"/>
            <a:ext cx="4344755" cy="208343"/>
          </a:xfrm>
          <a:prstGeom prst="rect">
            <a:avLst/>
          </a:prstGeom>
          <a:solidFill>
            <a:srgbClr val="FFFF00">
              <a:alpha val="25129"/>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able&#10;&#10;Description automatically generated">
            <a:extLst>
              <a:ext uri="{FF2B5EF4-FFF2-40B4-BE49-F238E27FC236}">
                <a16:creationId xmlns:a16="http://schemas.microsoft.com/office/drawing/2014/main" id="{8011695B-9513-E044-B114-D1A5147AFAEB}"/>
              </a:ext>
            </a:extLst>
          </p:cNvPr>
          <p:cNvPicPr>
            <a:picLocks noChangeAspect="1"/>
          </p:cNvPicPr>
          <p:nvPr/>
        </p:nvPicPr>
        <p:blipFill rotWithShape="1">
          <a:blip r:embed="rId5"/>
          <a:srcRect b="21696"/>
          <a:stretch/>
        </p:blipFill>
        <p:spPr>
          <a:xfrm>
            <a:off x="5825317" y="3745479"/>
            <a:ext cx="5359400" cy="2812354"/>
          </a:xfrm>
          <a:prstGeom prst="rect">
            <a:avLst/>
          </a:prstGeom>
        </p:spPr>
      </p:pic>
      <p:sp>
        <p:nvSpPr>
          <p:cNvPr id="14" name="Rectangle 13">
            <a:extLst>
              <a:ext uri="{FF2B5EF4-FFF2-40B4-BE49-F238E27FC236}">
                <a16:creationId xmlns:a16="http://schemas.microsoft.com/office/drawing/2014/main" id="{EB0B137D-7A51-1A41-937F-C2BC3F7D980D}"/>
              </a:ext>
            </a:extLst>
          </p:cNvPr>
          <p:cNvSpPr/>
          <p:nvPr/>
        </p:nvSpPr>
        <p:spPr>
          <a:xfrm>
            <a:off x="5903975" y="4643041"/>
            <a:ext cx="4288280" cy="179007"/>
          </a:xfrm>
          <a:prstGeom prst="rect">
            <a:avLst/>
          </a:prstGeom>
          <a:solidFill>
            <a:srgbClr val="FFFF00">
              <a:alpha val="25129"/>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F2D65DD-398A-1D46-A468-2A532FCDB73E}"/>
              </a:ext>
            </a:extLst>
          </p:cNvPr>
          <p:cNvSpPr/>
          <p:nvPr/>
        </p:nvSpPr>
        <p:spPr>
          <a:xfrm>
            <a:off x="5903975" y="5338509"/>
            <a:ext cx="4288280" cy="215105"/>
          </a:xfrm>
          <a:prstGeom prst="rect">
            <a:avLst/>
          </a:prstGeom>
          <a:solidFill>
            <a:srgbClr val="FFFF00">
              <a:alpha val="25129"/>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7F60A8B-FC63-E640-9D88-46107E0A547F}"/>
              </a:ext>
            </a:extLst>
          </p:cNvPr>
          <p:cNvSpPr/>
          <p:nvPr/>
        </p:nvSpPr>
        <p:spPr>
          <a:xfrm>
            <a:off x="5903975" y="5712952"/>
            <a:ext cx="4288280" cy="154393"/>
          </a:xfrm>
          <a:prstGeom prst="rect">
            <a:avLst/>
          </a:prstGeom>
          <a:solidFill>
            <a:srgbClr val="FFFF00">
              <a:alpha val="25129"/>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CAB8174-0506-9A4A-BF14-9BD6BFC803DE}"/>
              </a:ext>
            </a:extLst>
          </p:cNvPr>
          <p:cNvSpPr/>
          <p:nvPr/>
        </p:nvSpPr>
        <p:spPr>
          <a:xfrm>
            <a:off x="5903975" y="5867345"/>
            <a:ext cx="4288280" cy="531150"/>
          </a:xfrm>
          <a:prstGeom prst="rect">
            <a:avLst/>
          </a:prstGeom>
          <a:solidFill>
            <a:srgbClr val="FFFF00">
              <a:alpha val="25129"/>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30829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9024-5442-EE4C-BC1A-3AE75D6B67F4}"/>
              </a:ext>
            </a:extLst>
          </p:cNvPr>
          <p:cNvSpPr>
            <a:spLocks noGrp="1"/>
          </p:cNvSpPr>
          <p:nvPr>
            <p:ph type="title"/>
          </p:nvPr>
        </p:nvSpPr>
        <p:spPr>
          <a:xfrm>
            <a:off x="838200" y="365125"/>
            <a:ext cx="2539701" cy="1162461"/>
          </a:xfrm>
        </p:spPr>
        <p:txBody>
          <a:bodyPr>
            <a:normAutofit/>
          </a:bodyPr>
          <a:lstStyle/>
          <a:p>
            <a:r>
              <a:rPr lang="en-US" dirty="0"/>
              <a:t>Summary </a:t>
            </a:r>
          </a:p>
        </p:txBody>
      </p:sp>
      <p:sp>
        <p:nvSpPr>
          <p:cNvPr id="3" name="Content Placeholder 2">
            <a:extLst>
              <a:ext uri="{FF2B5EF4-FFF2-40B4-BE49-F238E27FC236}">
                <a16:creationId xmlns:a16="http://schemas.microsoft.com/office/drawing/2014/main" id="{AA06A2A6-4857-4F45-936C-85F13FBBD24E}"/>
              </a:ext>
            </a:extLst>
          </p:cNvPr>
          <p:cNvSpPr>
            <a:spLocks noGrp="1"/>
          </p:cNvSpPr>
          <p:nvPr>
            <p:ph idx="1"/>
          </p:nvPr>
        </p:nvSpPr>
        <p:spPr>
          <a:xfrm>
            <a:off x="642258" y="1995533"/>
            <a:ext cx="5257800" cy="2474232"/>
          </a:xfrm>
        </p:spPr>
        <p:txBody>
          <a:bodyPr>
            <a:normAutofit fontScale="92500" lnSpcReduction="20000"/>
          </a:bodyPr>
          <a:lstStyle/>
          <a:p>
            <a:r>
              <a:rPr lang="en-US" dirty="0"/>
              <a:t>Reduced cone photoreceptor function from birth</a:t>
            </a:r>
          </a:p>
          <a:p>
            <a:r>
              <a:rPr lang="en-US" dirty="0"/>
              <a:t>Macular abnormalities from birth</a:t>
            </a:r>
          </a:p>
          <a:p>
            <a:r>
              <a:rPr lang="en-US" dirty="0"/>
              <a:t>Progression over time</a:t>
            </a:r>
          </a:p>
          <a:p>
            <a:r>
              <a:rPr lang="en-US" dirty="0"/>
              <a:t>Do heterozygotes have an intermediate phenotype? Stay tuned…</a:t>
            </a:r>
          </a:p>
        </p:txBody>
      </p:sp>
      <p:pic>
        <p:nvPicPr>
          <p:cNvPr id="3074" name="Picture 2" descr="Monkey mother&amp;#39;s immune response changes her infant&amp;#39;s brain | Spectrum |  Autism Research News">
            <a:extLst>
              <a:ext uri="{FF2B5EF4-FFF2-40B4-BE49-F238E27FC236}">
                <a16:creationId xmlns:a16="http://schemas.microsoft.com/office/drawing/2014/main" id="{A8DA9517-0F1B-8E4C-BCB6-72670E26C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3063240"/>
            <a:ext cx="3810000" cy="281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2168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73F0D-5501-DC46-8B0B-7C9C7DF3FDFE}"/>
              </a:ext>
            </a:extLst>
          </p:cNvPr>
          <p:cNvSpPr>
            <a:spLocks noGrp="1"/>
          </p:cNvSpPr>
          <p:nvPr>
            <p:ph type="title"/>
          </p:nvPr>
        </p:nvSpPr>
        <p:spPr>
          <a:xfrm>
            <a:off x="838200" y="365125"/>
            <a:ext cx="2354705" cy="1325563"/>
          </a:xfrm>
        </p:spPr>
        <p:txBody>
          <a:bodyPr/>
          <a:lstStyle/>
          <a:p>
            <a:r>
              <a:rPr lang="en-US" dirty="0"/>
              <a:t>Pitfalls</a:t>
            </a:r>
          </a:p>
        </p:txBody>
      </p:sp>
      <p:sp>
        <p:nvSpPr>
          <p:cNvPr id="3" name="Content Placeholder 2">
            <a:extLst>
              <a:ext uri="{FF2B5EF4-FFF2-40B4-BE49-F238E27FC236}">
                <a16:creationId xmlns:a16="http://schemas.microsoft.com/office/drawing/2014/main" id="{5C1063C6-78C3-7449-8EB5-A178B36B2BB9}"/>
              </a:ext>
            </a:extLst>
          </p:cNvPr>
          <p:cNvSpPr>
            <a:spLocks noGrp="1"/>
          </p:cNvSpPr>
          <p:nvPr>
            <p:ph idx="1"/>
          </p:nvPr>
        </p:nvSpPr>
        <p:spPr>
          <a:xfrm>
            <a:off x="838200" y="1690688"/>
            <a:ext cx="10515600" cy="4351338"/>
          </a:xfrm>
        </p:spPr>
        <p:txBody>
          <a:bodyPr/>
          <a:lstStyle/>
          <a:p>
            <a:r>
              <a:rPr lang="en-US" dirty="0"/>
              <a:t>Small sample size</a:t>
            </a:r>
          </a:p>
          <a:p>
            <a:r>
              <a:rPr lang="en-US" dirty="0"/>
              <a:t>Missing data on some primates (mainly heterozygotes)</a:t>
            </a:r>
          </a:p>
        </p:txBody>
      </p:sp>
      <p:pic>
        <p:nvPicPr>
          <p:cNvPr id="1026" name="Picture 2" descr="A Delegating Pitfall: Micromanaging | ALLY Energy™">
            <a:extLst>
              <a:ext uri="{FF2B5EF4-FFF2-40B4-BE49-F238E27FC236}">
                <a16:creationId xmlns:a16="http://schemas.microsoft.com/office/drawing/2014/main" id="{792CC06E-9061-5140-95E2-8F0FB64BF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183" y="3429000"/>
            <a:ext cx="5050420" cy="2214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7613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B87E3-FE46-2B46-8492-AFB802896D8F}"/>
              </a:ext>
            </a:extLst>
          </p:cNvPr>
          <p:cNvSpPr>
            <a:spLocks noGrp="1"/>
          </p:cNvSpPr>
          <p:nvPr>
            <p:ph type="title"/>
          </p:nvPr>
        </p:nvSpPr>
        <p:spPr/>
        <p:txBody>
          <a:bodyPr/>
          <a:lstStyle/>
          <a:p>
            <a:r>
              <a:rPr lang="en-US" dirty="0"/>
              <a:t>What next?</a:t>
            </a:r>
          </a:p>
        </p:txBody>
      </p:sp>
      <p:sp>
        <p:nvSpPr>
          <p:cNvPr id="3" name="Content Placeholder 2">
            <a:extLst>
              <a:ext uri="{FF2B5EF4-FFF2-40B4-BE49-F238E27FC236}">
                <a16:creationId xmlns:a16="http://schemas.microsoft.com/office/drawing/2014/main" id="{C9E364A4-C2CC-4744-B4BA-92D90C5336C2}"/>
              </a:ext>
            </a:extLst>
          </p:cNvPr>
          <p:cNvSpPr>
            <a:spLocks noGrp="1"/>
          </p:cNvSpPr>
          <p:nvPr>
            <p:ph idx="1"/>
          </p:nvPr>
        </p:nvSpPr>
        <p:spPr>
          <a:xfrm>
            <a:off x="838200" y="1825625"/>
            <a:ext cx="8343378" cy="2388566"/>
          </a:xfrm>
        </p:spPr>
        <p:txBody>
          <a:bodyPr/>
          <a:lstStyle/>
          <a:p>
            <a:r>
              <a:rPr lang="en-US" dirty="0"/>
              <a:t>Breed affected primates to increase sample sizes</a:t>
            </a:r>
          </a:p>
          <a:p>
            <a:r>
              <a:rPr lang="en-US" dirty="0"/>
              <a:t>Test gene and cell replacement therapies on nonhuman primate models (in process)</a:t>
            </a:r>
          </a:p>
        </p:txBody>
      </p:sp>
      <p:pic>
        <p:nvPicPr>
          <p:cNvPr id="2050" name="Picture 2" descr="Transparent Curious Clipart - Step Png, Png Download , Transparent Png  Image - PNGitem">
            <a:extLst>
              <a:ext uri="{FF2B5EF4-FFF2-40B4-BE49-F238E27FC236}">
                <a16:creationId xmlns:a16="http://schemas.microsoft.com/office/drawing/2014/main" id="{A7BBA88E-00F0-BB4D-9C9E-6BB974F63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0109" y="2801601"/>
            <a:ext cx="3648276" cy="3095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2877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F69B3-49E9-484E-9B27-36B550A9B3DD}"/>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08A750F9-3994-AB49-A878-CE0E744CE450}"/>
              </a:ext>
            </a:extLst>
          </p:cNvPr>
          <p:cNvSpPr>
            <a:spLocks noGrp="1"/>
          </p:cNvSpPr>
          <p:nvPr>
            <p:ph idx="1"/>
          </p:nvPr>
        </p:nvSpPr>
        <p:spPr>
          <a:xfrm>
            <a:off x="838200" y="1825625"/>
            <a:ext cx="9768840" cy="1076071"/>
          </a:xfrm>
        </p:spPr>
        <p:txBody>
          <a:bodyPr/>
          <a:lstStyle/>
          <a:p>
            <a:pPr marL="0" indent="0">
              <a:buNone/>
            </a:pPr>
            <a:r>
              <a:rPr lang="en-US" dirty="0"/>
              <a:t>Financial support was provided by the Students Training in Advanced Research (STAR) Program</a:t>
            </a:r>
          </a:p>
        </p:txBody>
      </p:sp>
      <p:sp>
        <p:nvSpPr>
          <p:cNvPr id="4" name="TextBox 3">
            <a:extLst>
              <a:ext uri="{FF2B5EF4-FFF2-40B4-BE49-F238E27FC236}">
                <a16:creationId xmlns:a16="http://schemas.microsoft.com/office/drawing/2014/main" id="{642B68AC-3195-B74A-8DE9-6495641C334A}"/>
              </a:ext>
            </a:extLst>
          </p:cNvPr>
          <p:cNvSpPr txBox="1"/>
          <p:nvPr/>
        </p:nvSpPr>
        <p:spPr>
          <a:xfrm>
            <a:off x="838200" y="2879573"/>
            <a:ext cx="6830716" cy="2246769"/>
          </a:xfrm>
          <a:prstGeom prst="rect">
            <a:avLst/>
          </a:prstGeom>
          <a:noFill/>
        </p:spPr>
        <p:txBody>
          <a:bodyPr wrap="none" rtlCol="0">
            <a:spAutoFit/>
          </a:bodyPr>
          <a:lstStyle/>
          <a:p>
            <a:r>
              <a:rPr lang="en-US" sz="2800" dirty="0"/>
              <a:t>Dr. Ala Moshiri</a:t>
            </a:r>
          </a:p>
          <a:p>
            <a:endParaRPr lang="en-US" sz="2800" dirty="0"/>
          </a:p>
          <a:p>
            <a:r>
              <a:rPr lang="en-US" sz="2800" dirty="0"/>
              <a:t>Murphy-Russell-Leonard-</a:t>
            </a:r>
            <a:r>
              <a:rPr lang="en-US" sz="2800" dirty="0" err="1"/>
              <a:t>Thomasy</a:t>
            </a:r>
            <a:r>
              <a:rPr lang="en-US" sz="2800" dirty="0"/>
              <a:t> Laboratory</a:t>
            </a:r>
          </a:p>
          <a:p>
            <a:endParaRPr lang="en-US" sz="2800" dirty="0"/>
          </a:p>
          <a:p>
            <a:r>
              <a:rPr lang="en-US" sz="2800" dirty="0"/>
              <a:t>California National Primate Research Center</a:t>
            </a:r>
          </a:p>
        </p:txBody>
      </p:sp>
    </p:spTree>
    <p:extLst>
      <p:ext uri="{BB962C8B-B14F-4D97-AF65-F5344CB8AC3E}">
        <p14:creationId xmlns:p14="http://schemas.microsoft.com/office/powerpoint/2010/main" val="1818046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ECA7A-4021-C143-9A0F-209CEA9A8A6B}"/>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7D246AB1-032E-9E4D-8DDC-BE5CCE6A80FD}"/>
              </a:ext>
            </a:extLst>
          </p:cNvPr>
          <p:cNvSpPr>
            <a:spLocks noGrp="1"/>
          </p:cNvSpPr>
          <p:nvPr>
            <p:ph idx="1"/>
          </p:nvPr>
        </p:nvSpPr>
        <p:spPr/>
        <p:txBody>
          <a:bodyPr/>
          <a:lstStyle/>
          <a:p>
            <a:pPr marL="0" indent="0">
              <a:buNone/>
            </a:pPr>
            <a:r>
              <a:rPr lang="en-US" dirty="0"/>
              <a:t>Google Images</a:t>
            </a:r>
          </a:p>
          <a:p>
            <a:pPr marL="0" indent="0">
              <a:buNone/>
            </a:pPr>
            <a:endParaRPr lang="en-US" dirty="0"/>
          </a:p>
          <a:p>
            <a:pPr marL="0" indent="0">
              <a:buNone/>
            </a:pPr>
            <a:r>
              <a:rPr lang="en-US" dirty="0"/>
              <a:t>Moshiri, A., Chen, R., Kim, S., Harris, R. A., Li, Y., Raveendran, M., ... &amp; </a:t>
            </a:r>
            <a:r>
              <a:rPr lang="en-US" dirty="0" err="1"/>
              <a:t>Garzel</a:t>
            </a:r>
            <a:r>
              <a:rPr lang="en-US" dirty="0"/>
              <a:t>, L. (2019). A nonhuman primate model of inherited retinal disease. </a:t>
            </a:r>
            <a:r>
              <a:rPr lang="en-US" i="1" dirty="0"/>
              <a:t>The Journal of clinical investigation</a:t>
            </a:r>
            <a:r>
              <a:rPr lang="en-US" dirty="0"/>
              <a:t>, </a:t>
            </a:r>
            <a:r>
              <a:rPr lang="en-US" i="1" dirty="0"/>
              <a:t>129</a:t>
            </a:r>
            <a:r>
              <a:rPr lang="en-US" dirty="0"/>
              <a:t>(2), 863-874.</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3445114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4CF0C-BD31-E445-A7A1-B0AE41CAD399}"/>
              </a:ext>
            </a:extLst>
          </p:cNvPr>
          <p:cNvSpPr>
            <a:spLocks noGrp="1"/>
          </p:cNvSpPr>
          <p:nvPr>
            <p:ph type="title"/>
          </p:nvPr>
        </p:nvSpPr>
        <p:spPr>
          <a:xfrm>
            <a:off x="702129" y="155007"/>
            <a:ext cx="10515600" cy="1325563"/>
          </a:xfrm>
        </p:spPr>
        <p:txBody>
          <a:bodyPr/>
          <a:lstStyle/>
          <a:p>
            <a:r>
              <a:rPr lang="en-US" dirty="0"/>
              <a:t>Aims of this study</a:t>
            </a:r>
          </a:p>
        </p:txBody>
      </p:sp>
      <p:sp>
        <p:nvSpPr>
          <p:cNvPr id="3" name="Content Placeholder 2">
            <a:extLst>
              <a:ext uri="{FF2B5EF4-FFF2-40B4-BE49-F238E27FC236}">
                <a16:creationId xmlns:a16="http://schemas.microsoft.com/office/drawing/2014/main" id="{CDFC951A-D682-7D4C-B15D-11FA522D3D2A}"/>
              </a:ext>
            </a:extLst>
          </p:cNvPr>
          <p:cNvSpPr>
            <a:spLocks noGrp="1"/>
          </p:cNvSpPr>
          <p:nvPr>
            <p:ph idx="1"/>
          </p:nvPr>
        </p:nvSpPr>
        <p:spPr>
          <a:xfrm>
            <a:off x="3684815" y="1480570"/>
            <a:ext cx="7402286" cy="2275001"/>
          </a:xfrm>
        </p:spPr>
        <p:txBody>
          <a:bodyPr>
            <a:normAutofit/>
          </a:bodyPr>
          <a:lstStyle/>
          <a:p>
            <a:pPr marL="0" indent="0">
              <a:buNone/>
            </a:pPr>
            <a:r>
              <a:rPr lang="en-US" dirty="0"/>
              <a:t>Determine when retinal abnormalities associated with homozygous R565Q mutation in PDE6C appear in rhesus macaques and whether these abnormalities are stationary or progressive over time.</a:t>
            </a:r>
          </a:p>
          <a:p>
            <a:pPr marL="0" indent="0">
              <a:buNone/>
            </a:pPr>
            <a:endParaRPr lang="en-US" dirty="0"/>
          </a:p>
          <a:p>
            <a:pPr marL="0" indent="0">
              <a:buNone/>
            </a:pPr>
            <a:endParaRPr lang="en-US" dirty="0"/>
          </a:p>
          <a:p>
            <a:pPr marL="0" indent="0">
              <a:buNone/>
            </a:pPr>
            <a:endParaRPr lang="en-US" dirty="0"/>
          </a:p>
        </p:txBody>
      </p:sp>
      <p:pic>
        <p:nvPicPr>
          <p:cNvPr id="5" name="Picture 4" descr="Logo, icon&#10;&#10;Description automatically generated">
            <a:extLst>
              <a:ext uri="{FF2B5EF4-FFF2-40B4-BE49-F238E27FC236}">
                <a16:creationId xmlns:a16="http://schemas.microsoft.com/office/drawing/2014/main" id="{5C742536-27BB-7A40-99C1-E59F6FEE91E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905000" y="1513681"/>
            <a:ext cx="1643743" cy="1643743"/>
          </a:xfrm>
          <a:prstGeom prst="rect">
            <a:avLst/>
          </a:prstGeom>
        </p:spPr>
      </p:pic>
      <p:pic>
        <p:nvPicPr>
          <p:cNvPr id="7" name="Picture 6" descr="Logo, icon&#10;&#10;Description automatically generated">
            <a:extLst>
              <a:ext uri="{FF2B5EF4-FFF2-40B4-BE49-F238E27FC236}">
                <a16:creationId xmlns:a16="http://schemas.microsoft.com/office/drawing/2014/main" id="{FC2A0CFE-E4B8-F740-8328-F8E58BAB6FB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973035" y="3919424"/>
            <a:ext cx="1643743" cy="1643743"/>
          </a:xfrm>
          <a:prstGeom prst="rect">
            <a:avLst/>
          </a:prstGeom>
        </p:spPr>
      </p:pic>
      <p:sp>
        <p:nvSpPr>
          <p:cNvPr id="4" name="TextBox 3">
            <a:extLst>
              <a:ext uri="{FF2B5EF4-FFF2-40B4-BE49-F238E27FC236}">
                <a16:creationId xmlns:a16="http://schemas.microsoft.com/office/drawing/2014/main" id="{A2F6C268-5091-F340-B67B-9BE46CB31C6F}"/>
              </a:ext>
            </a:extLst>
          </p:cNvPr>
          <p:cNvSpPr txBox="1"/>
          <p:nvPr/>
        </p:nvSpPr>
        <p:spPr>
          <a:xfrm>
            <a:off x="3684816" y="3936319"/>
            <a:ext cx="7402285" cy="1815882"/>
          </a:xfrm>
          <a:prstGeom prst="rect">
            <a:avLst/>
          </a:prstGeom>
          <a:noFill/>
        </p:spPr>
        <p:txBody>
          <a:bodyPr wrap="square" rtlCol="0">
            <a:spAutoFit/>
          </a:bodyPr>
          <a:lstStyle/>
          <a:p>
            <a:r>
              <a:rPr lang="en-US" sz="2800" dirty="0"/>
              <a:t>Determine whether retinal abnormalities on electroretinography or multimodal retinal imaging are present in rhesus macaques with heterozygous R565Q mutation in PDE6C</a:t>
            </a:r>
          </a:p>
        </p:txBody>
      </p:sp>
    </p:spTree>
    <p:extLst>
      <p:ext uri="{BB962C8B-B14F-4D97-AF65-F5344CB8AC3E}">
        <p14:creationId xmlns:p14="http://schemas.microsoft.com/office/powerpoint/2010/main" val="240341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21"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2" dur="10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1000" fill="hold"/>
                                        <p:tgtEl>
                                          <p:spTgt spid="4"/>
                                        </p:tgtEl>
                                        <p:attrNameLst>
                                          <p:attrName>ppt_w</p:attrName>
                                        </p:attrNameLst>
                                      </p:cBhvr>
                                      <p:tavLst>
                                        <p:tav tm="0">
                                          <p:val>
                                            <p:strVal val="#ppt_w*0.70"/>
                                          </p:val>
                                        </p:tav>
                                        <p:tav tm="100000">
                                          <p:val>
                                            <p:strVal val="#ppt_w"/>
                                          </p:val>
                                        </p:tav>
                                      </p:tavLst>
                                    </p:anim>
                                    <p:anim calcmode="lin" valueType="num">
                                      <p:cBhvr>
                                        <p:cTn id="34" dur="1000" fill="hold"/>
                                        <p:tgtEl>
                                          <p:spTgt spid="4"/>
                                        </p:tgtEl>
                                        <p:attrNameLst>
                                          <p:attrName>ppt_h</p:attrName>
                                        </p:attrNameLst>
                                      </p:cBhvr>
                                      <p:tavLst>
                                        <p:tav tm="0">
                                          <p:val>
                                            <p:strVal val="#ppt_h"/>
                                          </p:val>
                                        </p:tav>
                                        <p:tav tm="100000">
                                          <p:val>
                                            <p:strVal val="#ppt_h"/>
                                          </p:val>
                                        </p:tav>
                                      </p:tavLst>
                                    </p:anim>
                                    <p:animEffect transition="in" filter="fade">
                                      <p:cBhvr>
                                        <p:cTn id="3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DA22C-8505-AD46-A7BC-45A76576FA65}"/>
              </a:ext>
            </a:extLst>
          </p:cNvPr>
          <p:cNvSpPr>
            <a:spLocks noGrp="1"/>
          </p:cNvSpPr>
          <p:nvPr>
            <p:ph type="title"/>
          </p:nvPr>
        </p:nvSpPr>
        <p:spPr/>
        <p:txBody>
          <a:bodyPr/>
          <a:lstStyle/>
          <a:p>
            <a:r>
              <a:rPr lang="en-US" dirty="0"/>
              <a:t>Why Do We Care?</a:t>
            </a:r>
          </a:p>
        </p:txBody>
      </p:sp>
      <p:sp>
        <p:nvSpPr>
          <p:cNvPr id="3" name="Content Placeholder 2">
            <a:extLst>
              <a:ext uri="{FF2B5EF4-FFF2-40B4-BE49-F238E27FC236}">
                <a16:creationId xmlns:a16="http://schemas.microsoft.com/office/drawing/2014/main" id="{6D1CAA46-315B-914F-AB59-2B365AD0DD53}"/>
              </a:ext>
            </a:extLst>
          </p:cNvPr>
          <p:cNvSpPr>
            <a:spLocks noGrp="1"/>
          </p:cNvSpPr>
          <p:nvPr>
            <p:ph idx="1"/>
          </p:nvPr>
        </p:nvSpPr>
        <p:spPr>
          <a:xfrm>
            <a:off x="1099457" y="1726344"/>
            <a:ext cx="10515600" cy="558346"/>
          </a:xfrm>
        </p:spPr>
        <p:txBody>
          <a:bodyPr>
            <a:normAutofit/>
          </a:bodyPr>
          <a:lstStyle/>
          <a:p>
            <a:pPr marL="0" indent="0">
              <a:buNone/>
            </a:pPr>
            <a:r>
              <a:rPr lang="en-US" dirty="0"/>
              <a:t>Establish a therapeutic window for future treatment options</a:t>
            </a:r>
          </a:p>
        </p:txBody>
      </p:sp>
      <p:pic>
        <p:nvPicPr>
          <p:cNvPr id="5" name="Picture 4" descr="A picture containing window, building, door, clouds&#10;&#10;Description automatically generated">
            <a:extLst>
              <a:ext uri="{FF2B5EF4-FFF2-40B4-BE49-F238E27FC236}">
                <a16:creationId xmlns:a16="http://schemas.microsoft.com/office/drawing/2014/main" id="{6B2D1DE5-8A5A-5045-8A9B-A1300316047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76086" y="3706586"/>
            <a:ext cx="2990218" cy="2628900"/>
          </a:xfrm>
          <a:prstGeom prst="rect">
            <a:avLst/>
          </a:prstGeom>
        </p:spPr>
      </p:pic>
      <p:pic>
        <p:nvPicPr>
          <p:cNvPr id="10" name="Picture 9" descr="A picture containing invertebrate, jellyfish, coelenterate&#10;&#10;Description automatically generated">
            <a:extLst>
              <a:ext uri="{FF2B5EF4-FFF2-40B4-BE49-F238E27FC236}">
                <a16:creationId xmlns:a16="http://schemas.microsoft.com/office/drawing/2014/main" id="{481DD2EE-4AE8-0946-85B1-8B9275C934A9}"/>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453552" y="2928529"/>
            <a:ext cx="2413000" cy="3564346"/>
          </a:xfrm>
          <a:prstGeom prst="rect">
            <a:avLst/>
          </a:prstGeom>
        </p:spPr>
      </p:pic>
      <p:sp>
        <p:nvSpPr>
          <p:cNvPr id="4" name="TextBox 3">
            <a:extLst>
              <a:ext uri="{FF2B5EF4-FFF2-40B4-BE49-F238E27FC236}">
                <a16:creationId xmlns:a16="http://schemas.microsoft.com/office/drawing/2014/main" id="{9597D46F-117C-DF4F-B065-1B4E82FCF8B8}"/>
              </a:ext>
            </a:extLst>
          </p:cNvPr>
          <p:cNvSpPr txBox="1"/>
          <p:nvPr/>
        </p:nvSpPr>
        <p:spPr>
          <a:xfrm>
            <a:off x="1119552" y="2161521"/>
            <a:ext cx="9062357" cy="523220"/>
          </a:xfrm>
          <a:prstGeom prst="rect">
            <a:avLst/>
          </a:prstGeom>
          <a:noFill/>
        </p:spPr>
        <p:txBody>
          <a:bodyPr wrap="square" rtlCol="0">
            <a:spAutoFit/>
          </a:bodyPr>
          <a:lstStyle/>
          <a:p>
            <a:r>
              <a:rPr lang="en-US" sz="2800" dirty="0"/>
              <a:t>Identification</a:t>
            </a:r>
            <a:r>
              <a:rPr lang="en-US" dirty="0"/>
              <a:t> </a:t>
            </a:r>
            <a:r>
              <a:rPr lang="en-US" sz="2800" dirty="0"/>
              <a:t>of subclinical disease</a:t>
            </a:r>
          </a:p>
        </p:txBody>
      </p:sp>
      <p:sp>
        <p:nvSpPr>
          <p:cNvPr id="6" name="TextBox 5">
            <a:extLst>
              <a:ext uri="{FF2B5EF4-FFF2-40B4-BE49-F238E27FC236}">
                <a16:creationId xmlns:a16="http://schemas.microsoft.com/office/drawing/2014/main" id="{AF9C5A11-7F5A-3B4A-9CDF-61A90FF0AF21}"/>
              </a:ext>
            </a:extLst>
          </p:cNvPr>
          <p:cNvSpPr txBox="1"/>
          <p:nvPr/>
        </p:nvSpPr>
        <p:spPr>
          <a:xfrm>
            <a:off x="1119552" y="2597859"/>
            <a:ext cx="6629400" cy="523220"/>
          </a:xfrm>
          <a:prstGeom prst="rect">
            <a:avLst/>
          </a:prstGeom>
          <a:noFill/>
        </p:spPr>
        <p:txBody>
          <a:bodyPr wrap="square" rtlCol="0">
            <a:spAutoFit/>
          </a:bodyPr>
          <a:lstStyle/>
          <a:p>
            <a:r>
              <a:rPr lang="en-US" sz="2800" dirty="0"/>
              <a:t>Translation to human medicine</a:t>
            </a:r>
          </a:p>
        </p:txBody>
      </p:sp>
    </p:spTree>
    <p:extLst>
      <p:ext uri="{BB962C8B-B14F-4D97-AF65-F5344CB8AC3E}">
        <p14:creationId xmlns:p14="http://schemas.microsoft.com/office/powerpoint/2010/main" val="210058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1000" fill="hold"/>
                                        <p:tgtEl>
                                          <p:spTgt spid="10"/>
                                        </p:tgtEl>
                                        <p:attrNameLst>
                                          <p:attrName>ppt_w</p:attrName>
                                        </p:attrNameLst>
                                      </p:cBhvr>
                                      <p:tavLst>
                                        <p:tav tm="0">
                                          <p:val>
                                            <p:fltVal val="0"/>
                                          </p:val>
                                        </p:tav>
                                        <p:tav tm="100000">
                                          <p:val>
                                            <p:strVal val="#ppt_w"/>
                                          </p:val>
                                        </p:tav>
                                      </p:tavLst>
                                    </p:anim>
                                    <p:anim calcmode="lin" valueType="num">
                                      <p:cBhvr>
                                        <p:cTn id="35" dur="1000" fill="hold"/>
                                        <p:tgtEl>
                                          <p:spTgt spid="10"/>
                                        </p:tgtEl>
                                        <p:attrNameLst>
                                          <p:attrName>ppt_h</p:attrName>
                                        </p:attrNameLst>
                                      </p:cBhvr>
                                      <p:tavLst>
                                        <p:tav tm="0">
                                          <p:val>
                                            <p:fltVal val="0"/>
                                          </p:val>
                                        </p:tav>
                                        <p:tav tm="100000">
                                          <p:val>
                                            <p:strVal val="#ppt_h"/>
                                          </p:val>
                                        </p:tav>
                                      </p:tavLst>
                                    </p:anim>
                                    <p:anim calcmode="lin" valueType="num">
                                      <p:cBhvr>
                                        <p:cTn id="36" dur="1000" fill="hold"/>
                                        <p:tgtEl>
                                          <p:spTgt spid="10"/>
                                        </p:tgtEl>
                                        <p:attrNameLst>
                                          <p:attrName>style.rotation</p:attrName>
                                        </p:attrNameLst>
                                      </p:cBhvr>
                                      <p:tavLst>
                                        <p:tav tm="0">
                                          <p:val>
                                            <p:fltVal val="90"/>
                                          </p:val>
                                        </p:tav>
                                        <p:tav tm="100000">
                                          <p:val>
                                            <p:fltVal val="0"/>
                                          </p:val>
                                        </p:tav>
                                      </p:tavLst>
                                    </p:anim>
                                    <p:animEffect transition="in" filter="fade">
                                      <p:cBhvr>
                                        <p:cTn id="3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00A6F-1B5C-DA49-BCB9-4963242A69FA}"/>
              </a:ext>
            </a:extLst>
          </p:cNvPr>
          <p:cNvSpPr>
            <a:spLocks noGrp="1"/>
          </p:cNvSpPr>
          <p:nvPr>
            <p:ph type="title"/>
          </p:nvPr>
        </p:nvSpPr>
        <p:spPr>
          <a:xfrm>
            <a:off x="838200" y="153192"/>
            <a:ext cx="10515600" cy="1325563"/>
          </a:xfrm>
        </p:spPr>
        <p:txBody>
          <a:bodyPr/>
          <a:lstStyle/>
          <a:p>
            <a:r>
              <a:rPr lang="en-US" dirty="0"/>
              <a:t>Hypothesis</a:t>
            </a:r>
          </a:p>
        </p:txBody>
      </p:sp>
      <p:sp>
        <p:nvSpPr>
          <p:cNvPr id="3" name="Content Placeholder 2">
            <a:extLst>
              <a:ext uri="{FF2B5EF4-FFF2-40B4-BE49-F238E27FC236}">
                <a16:creationId xmlns:a16="http://schemas.microsoft.com/office/drawing/2014/main" id="{8EEFC971-B55F-4849-BDC5-F2BD97E865FD}"/>
              </a:ext>
            </a:extLst>
          </p:cNvPr>
          <p:cNvSpPr>
            <a:spLocks noGrp="1"/>
          </p:cNvSpPr>
          <p:nvPr>
            <p:ph idx="1"/>
          </p:nvPr>
        </p:nvSpPr>
        <p:spPr>
          <a:xfrm>
            <a:off x="3717471" y="1690688"/>
            <a:ext cx="7636329" cy="2113869"/>
          </a:xfrm>
        </p:spPr>
        <p:txBody>
          <a:bodyPr>
            <a:normAutofit/>
          </a:bodyPr>
          <a:lstStyle/>
          <a:p>
            <a:pPr marL="0" indent="0">
              <a:buNone/>
            </a:pPr>
            <a:r>
              <a:rPr lang="en-US" dirty="0"/>
              <a:t>Rhesus macaques with homozygous R565Q mutations in PDE6C show reduced cone photoreceptor function and macular abnormalities from birth and have slowly progressive macular disease over their lifetime. </a:t>
            </a:r>
          </a:p>
          <a:p>
            <a:pPr marL="0" indent="0">
              <a:buNone/>
            </a:pPr>
            <a:endParaRPr lang="en-US" dirty="0"/>
          </a:p>
        </p:txBody>
      </p:sp>
      <p:pic>
        <p:nvPicPr>
          <p:cNvPr id="5" name="Picture 4" descr="Icon&#10;&#10;Description automatically generated">
            <a:extLst>
              <a:ext uri="{FF2B5EF4-FFF2-40B4-BE49-F238E27FC236}">
                <a16:creationId xmlns:a16="http://schemas.microsoft.com/office/drawing/2014/main" id="{93DAC990-CA40-A348-AA39-B65E9EA90B9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556645" y="1690688"/>
            <a:ext cx="2160826" cy="1950583"/>
          </a:xfrm>
          <a:prstGeom prst="rect">
            <a:avLst/>
          </a:prstGeom>
        </p:spPr>
      </p:pic>
      <p:pic>
        <p:nvPicPr>
          <p:cNvPr id="7" name="Picture 6" descr="Icon&#10;&#10;Description automatically generated">
            <a:extLst>
              <a:ext uri="{FF2B5EF4-FFF2-40B4-BE49-F238E27FC236}">
                <a16:creationId xmlns:a16="http://schemas.microsoft.com/office/drawing/2014/main" id="{D3466D78-B05D-9B47-937B-2324D328822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556645" y="4091443"/>
            <a:ext cx="2160826" cy="1950583"/>
          </a:xfrm>
          <a:prstGeom prst="rect">
            <a:avLst/>
          </a:prstGeom>
        </p:spPr>
      </p:pic>
      <p:sp>
        <p:nvSpPr>
          <p:cNvPr id="4" name="TextBox 3">
            <a:extLst>
              <a:ext uri="{FF2B5EF4-FFF2-40B4-BE49-F238E27FC236}">
                <a16:creationId xmlns:a16="http://schemas.microsoft.com/office/drawing/2014/main" id="{5138F13A-FA66-0F47-8C1C-8434DB13AC15}"/>
              </a:ext>
            </a:extLst>
          </p:cNvPr>
          <p:cNvSpPr txBox="1"/>
          <p:nvPr/>
        </p:nvSpPr>
        <p:spPr>
          <a:xfrm>
            <a:off x="3717471" y="4016490"/>
            <a:ext cx="7935686" cy="1815882"/>
          </a:xfrm>
          <a:prstGeom prst="rect">
            <a:avLst/>
          </a:prstGeom>
          <a:noFill/>
        </p:spPr>
        <p:txBody>
          <a:bodyPr wrap="square" rtlCol="0">
            <a:spAutoFit/>
          </a:bodyPr>
          <a:lstStyle/>
          <a:p>
            <a:r>
              <a:rPr lang="en-US" sz="2800" dirty="0"/>
              <a:t>Furthermore, rhesus macaques with heterozygous R5656Q mutations in PDE6C show no discernible retinal abnormalities on electroretinography or retinal imaging.</a:t>
            </a:r>
          </a:p>
        </p:txBody>
      </p:sp>
    </p:spTree>
    <p:extLst>
      <p:ext uri="{BB962C8B-B14F-4D97-AF65-F5344CB8AC3E}">
        <p14:creationId xmlns:p14="http://schemas.microsoft.com/office/powerpoint/2010/main" val="418025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F8795EB-7D3B-5845-9024-3EF7DDA1E5DB}"/>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a:solidFill>
                  <a:schemeClr val="bg1">
                    <a:lumMod val="95000"/>
                    <a:lumOff val="5000"/>
                  </a:schemeClr>
                </a:solidFill>
              </a:rPr>
              <a:t>Methods</a:t>
            </a:r>
          </a:p>
        </p:txBody>
      </p:sp>
    </p:spTree>
    <p:extLst>
      <p:ext uri="{BB962C8B-B14F-4D97-AF65-F5344CB8AC3E}">
        <p14:creationId xmlns:p14="http://schemas.microsoft.com/office/powerpoint/2010/main" val="379864792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8745D-0BCD-FA4B-84B1-35A9BB8B9DF3}"/>
              </a:ext>
            </a:extLst>
          </p:cNvPr>
          <p:cNvSpPr>
            <a:spLocks noGrp="1"/>
          </p:cNvSpPr>
          <p:nvPr>
            <p:ph type="title"/>
          </p:nvPr>
        </p:nvSpPr>
        <p:spPr/>
        <p:txBody>
          <a:bodyPr/>
          <a:lstStyle/>
          <a:p>
            <a:r>
              <a:rPr lang="en-US" dirty="0"/>
              <a:t>Subjects</a:t>
            </a:r>
          </a:p>
        </p:txBody>
      </p:sp>
      <p:sp>
        <p:nvSpPr>
          <p:cNvPr id="3" name="Content Placeholder 2">
            <a:extLst>
              <a:ext uri="{FF2B5EF4-FFF2-40B4-BE49-F238E27FC236}">
                <a16:creationId xmlns:a16="http://schemas.microsoft.com/office/drawing/2014/main" id="{7DF25ABC-B436-5847-BD8E-C8F0FBCD2B24}"/>
              </a:ext>
            </a:extLst>
          </p:cNvPr>
          <p:cNvSpPr>
            <a:spLocks noGrp="1"/>
          </p:cNvSpPr>
          <p:nvPr>
            <p:ph idx="1"/>
          </p:nvPr>
        </p:nvSpPr>
        <p:spPr>
          <a:xfrm>
            <a:off x="250371" y="1858282"/>
            <a:ext cx="6542314" cy="4351338"/>
          </a:xfrm>
        </p:spPr>
        <p:txBody>
          <a:bodyPr>
            <a:normAutofit/>
          </a:bodyPr>
          <a:lstStyle/>
          <a:p>
            <a:r>
              <a:rPr lang="en-US" dirty="0"/>
              <a:t>5 affected, homozygous adult primates with 5 age and sex-matched controls</a:t>
            </a:r>
          </a:p>
          <a:p>
            <a:r>
              <a:rPr lang="en-US" dirty="0"/>
              <a:t>4 affected, homozygous baby primates with 4 age and sex-matched controls</a:t>
            </a:r>
          </a:p>
          <a:p>
            <a:r>
              <a:rPr lang="en-US" dirty="0"/>
              <a:t>3 heterozygous primates: 3-month-old baby, 4-month-old baby, 12-year-old adult.</a:t>
            </a:r>
          </a:p>
          <a:p>
            <a:r>
              <a:rPr lang="en-US" dirty="0"/>
              <a:t>California National Primate Research Center</a:t>
            </a:r>
          </a:p>
          <a:p>
            <a:pPr marL="0" indent="0">
              <a:buNone/>
            </a:pPr>
            <a:endParaRPr lang="en-US" dirty="0"/>
          </a:p>
          <a:p>
            <a:endParaRPr lang="en-US" dirty="0"/>
          </a:p>
          <a:p>
            <a:endParaRPr lang="en-US" dirty="0"/>
          </a:p>
          <a:p>
            <a:endParaRPr lang="en-US" dirty="0"/>
          </a:p>
        </p:txBody>
      </p:sp>
      <p:pic>
        <p:nvPicPr>
          <p:cNvPr id="8" name="Picture 7" descr="A group of monkeys sitting on the ground&#10;&#10;Description automatically generated with medium confidence">
            <a:extLst>
              <a:ext uri="{FF2B5EF4-FFF2-40B4-BE49-F238E27FC236}">
                <a16:creationId xmlns:a16="http://schemas.microsoft.com/office/drawing/2014/main" id="{E5ADD2DE-F51C-1546-8887-63A6237C889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924804" y="1983205"/>
            <a:ext cx="4844792" cy="3226707"/>
          </a:xfrm>
          <a:prstGeom prst="rect">
            <a:avLst/>
          </a:prstGeom>
        </p:spPr>
      </p:pic>
    </p:spTree>
    <p:extLst>
      <p:ext uri="{BB962C8B-B14F-4D97-AF65-F5344CB8AC3E}">
        <p14:creationId xmlns:p14="http://schemas.microsoft.com/office/powerpoint/2010/main" val="190793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44ADE-E8AA-2C40-89D7-B48CD909D00E}"/>
              </a:ext>
            </a:extLst>
          </p:cNvPr>
          <p:cNvSpPr>
            <a:spLocks noGrp="1"/>
          </p:cNvSpPr>
          <p:nvPr>
            <p:ph type="title"/>
          </p:nvPr>
        </p:nvSpPr>
        <p:spPr/>
        <p:txBody>
          <a:bodyPr/>
          <a:lstStyle/>
          <a:p>
            <a:r>
              <a:rPr lang="en-US" dirty="0"/>
              <a:t>Electroretinography (ERG)</a:t>
            </a:r>
          </a:p>
        </p:txBody>
      </p:sp>
      <p:pic>
        <p:nvPicPr>
          <p:cNvPr id="5" name="Picture 4" descr="Chart, line chart&#10;&#10;Description automatically generated">
            <a:extLst>
              <a:ext uri="{FF2B5EF4-FFF2-40B4-BE49-F238E27FC236}">
                <a16:creationId xmlns:a16="http://schemas.microsoft.com/office/drawing/2014/main" id="{AB7F75B2-CAB4-BD4D-BA6D-9D6A0F1EF8E6}"/>
              </a:ext>
            </a:extLst>
          </p:cNvPr>
          <p:cNvPicPr>
            <a:picLocks noChangeAspect="1"/>
          </p:cNvPicPr>
          <p:nvPr/>
        </p:nvPicPr>
        <p:blipFill>
          <a:blip r:embed="rId3"/>
          <a:stretch>
            <a:fillRect/>
          </a:stretch>
        </p:blipFill>
        <p:spPr>
          <a:xfrm>
            <a:off x="5500478" y="2508387"/>
            <a:ext cx="6365966" cy="2768300"/>
          </a:xfrm>
          <a:prstGeom prst="rect">
            <a:avLst/>
          </a:prstGeom>
        </p:spPr>
      </p:pic>
      <p:pic>
        <p:nvPicPr>
          <p:cNvPr id="3074" name="Picture 2" descr="RETeval Electroretinogram and Visual Evoked Potential Devices - Biomed  Healthtech">
            <a:extLst>
              <a:ext uri="{FF2B5EF4-FFF2-40B4-BE49-F238E27FC236}">
                <a16:creationId xmlns:a16="http://schemas.microsoft.com/office/drawing/2014/main" id="{2DD20594-A251-7045-A23D-29B8485B77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566" y="1603978"/>
            <a:ext cx="5001912" cy="3650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48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dissolve">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1428</TotalTime>
  <Words>2227</Words>
  <Application>Microsoft Macintosh PowerPoint</Application>
  <PresentationFormat>Widescreen</PresentationFormat>
  <Paragraphs>174</Paragraphs>
  <Slides>37</Slides>
  <Notes>32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Calibri Light</vt:lpstr>
      <vt:lpstr>Office Theme</vt:lpstr>
      <vt:lpstr>Utilization of electroretinography and advanced retinal imaging to monitor development of retinal abnormalities in nonhuman primates with homozygous or heterozygous mutations in PDE6C</vt:lpstr>
      <vt:lpstr>What is Achromatopsia?</vt:lpstr>
      <vt:lpstr>What Causes Achromatopsia?</vt:lpstr>
      <vt:lpstr>Aims of this study</vt:lpstr>
      <vt:lpstr>Why Do We Care?</vt:lpstr>
      <vt:lpstr>Hypothesis</vt:lpstr>
      <vt:lpstr>Methods</vt:lpstr>
      <vt:lpstr>Subjects</vt:lpstr>
      <vt:lpstr>Electroretinography (ERG)</vt:lpstr>
      <vt:lpstr>Retinal Imaging</vt:lpstr>
      <vt:lpstr>Spectral Domain Optical Coherence Tomography (SD-OCT)</vt:lpstr>
      <vt:lpstr>Color Fundus Photography</vt:lpstr>
      <vt:lpstr>Fundus Autofluorescence</vt:lpstr>
      <vt:lpstr>Fluorescein Angiogram</vt:lpstr>
      <vt:lpstr>Statistical Analysis</vt:lpstr>
      <vt:lpstr>Results</vt:lpstr>
      <vt:lpstr>PowerPoint Presentation</vt:lpstr>
      <vt:lpstr>PowerPoint Presentation</vt:lpstr>
      <vt:lpstr>PowerPoint Presentation</vt:lpstr>
      <vt:lpstr>PowerPoint Presentation</vt:lpstr>
      <vt:lpstr>PowerPoint Presentation</vt:lpstr>
      <vt:lpstr>PowerPoint Presentation</vt:lpstr>
      <vt:lpstr>Babies  Color and Red-Free Fundus Photos</vt:lpstr>
      <vt:lpstr>Heterozygotes  Color and Red-Free Fundus Photos</vt:lpstr>
      <vt:lpstr>Adults  Fundus Autofluorescence Photos</vt:lpstr>
      <vt:lpstr>Babies  Fundus Autofluorescence Photos</vt:lpstr>
      <vt:lpstr>Heterozygotes  Fundus Autofluorescence Photos</vt:lpstr>
      <vt:lpstr>SD-OCT (Adults)</vt:lpstr>
      <vt:lpstr>SD-OCT (Adults)</vt:lpstr>
      <vt:lpstr>SD-OCT (Babies)</vt:lpstr>
      <vt:lpstr>SD-OCT (Babies)</vt:lpstr>
      <vt:lpstr>SD-OCT (Babies vs. Adults)</vt:lpstr>
      <vt:lpstr>Summary </vt:lpstr>
      <vt:lpstr>Pitfalls</vt:lpstr>
      <vt:lpstr>What next?</vt:lpstr>
      <vt:lpstr>Acknowledgements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Utilization of electroretinography and advanced retinal imaging to monitor development of retinal abnormalities in nonhuman primates with homozygous or heterozygous mutations in PDE6C</dc:title>
  <dc:creator>Lily Nguyen</dc:creator>
  <cp:lastModifiedBy>Lily Nguyen</cp:lastModifiedBy>
  <cp:revision>105</cp:revision>
  <dcterms:created xsi:type="dcterms:W3CDTF">2021-07-17T20:30:22Z</dcterms:created>
  <dcterms:modified xsi:type="dcterms:W3CDTF">2021-08-05T16:40:06Z</dcterms:modified>
</cp:coreProperties>
</file>