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89" r:id="rId3"/>
    <p:sldId id="405" r:id="rId4"/>
    <p:sldId id="408" r:id="rId5"/>
    <p:sldId id="409" r:id="rId6"/>
    <p:sldId id="342" r:id="rId7"/>
    <p:sldId id="398" r:id="rId8"/>
    <p:sldId id="392" r:id="rId9"/>
    <p:sldId id="281" r:id="rId10"/>
    <p:sldId id="265" r:id="rId11"/>
    <p:sldId id="291" r:id="rId12"/>
    <p:sldId id="349" r:id="rId13"/>
    <p:sldId id="399" r:id="rId14"/>
    <p:sldId id="401" r:id="rId15"/>
    <p:sldId id="393" r:id="rId16"/>
    <p:sldId id="394" r:id="rId17"/>
    <p:sldId id="336" r:id="rId18"/>
    <p:sldId id="407" r:id="rId19"/>
    <p:sldId id="315" r:id="rId20"/>
    <p:sldId id="395" r:id="rId21"/>
    <p:sldId id="404" r:id="rId22"/>
    <p:sldId id="411" r:id="rId23"/>
    <p:sldId id="396" r:id="rId24"/>
    <p:sldId id="387" r:id="rId25"/>
    <p:sldId id="402" r:id="rId26"/>
    <p:sldId id="410" r:id="rId27"/>
    <p:sldId id="406" r:id="rId28"/>
    <p:sldId id="3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E91"/>
    <a:srgbClr val="FFEBE7"/>
    <a:srgbClr val="01274D"/>
    <a:srgbClr val="FF9AC7"/>
    <a:srgbClr val="FFB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E5FAF-A071-4351-AFC0-A06CA90C2BD2}" v="128" dt="2023-07-26T23:01:53.609"/>
    <p1510:client id="{96E1B69D-4E7E-DA44-8527-4DC145A82948}" v="55" dt="2023-07-27T16:13:30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9"/>
  </p:normalViewPr>
  <p:slideViewPr>
    <p:cSldViewPr snapToGrid="0">
      <p:cViewPr>
        <p:scale>
          <a:sx n="70" d="100"/>
          <a:sy n="70" d="100"/>
        </p:scale>
        <p:origin x="15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C297C-1130-314E-83A6-A5A5F33327B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BC24F-0171-FA47-8680-AE75A7932492}">
      <dgm:prSet phldrT="[Text]"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DNA Sample Collection</a:t>
          </a:r>
        </a:p>
      </dgm:t>
    </dgm:pt>
    <dgm:pt modelId="{2A7017AB-9E11-704F-ADE1-F2521DF0F0A9}" type="parTrans" cxnId="{23AF6226-F500-C647-AB18-77E9B6CA103B}">
      <dgm:prSet/>
      <dgm:spPr/>
      <dgm:t>
        <a:bodyPr/>
        <a:lstStyle/>
        <a:p>
          <a:endParaRPr lang="en-US"/>
        </a:p>
      </dgm:t>
    </dgm:pt>
    <dgm:pt modelId="{ECD61897-1A68-404F-97B5-34A98CB069CF}" type="sibTrans" cxnId="{23AF6226-F500-C647-AB18-77E9B6CA103B}">
      <dgm:prSet/>
      <dgm:spPr/>
      <dgm:t>
        <a:bodyPr/>
        <a:lstStyle/>
        <a:p>
          <a:endParaRPr lang="en-US"/>
        </a:p>
      </dgm:t>
    </dgm:pt>
    <dgm:pt modelId="{85DD020A-870F-D647-87D8-958E02FF4CD3}">
      <dgm:prSet phldrT="[Text]" custT="1"/>
      <dgm:spPr>
        <a:solidFill>
          <a:schemeClr val="bg1">
            <a:alpha val="90000"/>
          </a:schemeClr>
        </a:solidFill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/>
            <a:t>13 dogs collected that were affected with BAH</a:t>
          </a:r>
        </a:p>
      </dgm:t>
    </dgm:pt>
    <dgm:pt modelId="{898EDA06-FB2B-7B43-80D5-5193B966795B}" type="parTrans" cxnId="{E8C9F9AE-7B5B-6842-AD0A-AF56F993FE39}">
      <dgm:prSet/>
      <dgm:spPr/>
      <dgm:t>
        <a:bodyPr/>
        <a:lstStyle/>
        <a:p>
          <a:endParaRPr lang="en-US"/>
        </a:p>
      </dgm:t>
    </dgm:pt>
    <dgm:pt modelId="{F8D65423-BBAF-CE49-AC65-9E901819FF0B}" type="sibTrans" cxnId="{E8C9F9AE-7B5B-6842-AD0A-AF56F993FE39}">
      <dgm:prSet/>
      <dgm:spPr/>
      <dgm:t>
        <a:bodyPr/>
        <a:lstStyle/>
        <a:p>
          <a:endParaRPr lang="en-US"/>
        </a:p>
      </dgm:t>
    </dgm:pt>
    <dgm:pt modelId="{1E3789AA-6FCD-9745-B00D-F379AF62ABC8}">
      <dgm:prSet phldrT="[Text]"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GWAS</a:t>
          </a:r>
        </a:p>
      </dgm:t>
    </dgm:pt>
    <dgm:pt modelId="{24A9679C-4075-954D-9DB3-62B701F80228}" type="parTrans" cxnId="{57BEC8C4-944E-5441-A01A-C6236630F0D8}">
      <dgm:prSet/>
      <dgm:spPr/>
      <dgm:t>
        <a:bodyPr/>
        <a:lstStyle/>
        <a:p>
          <a:endParaRPr lang="en-US"/>
        </a:p>
      </dgm:t>
    </dgm:pt>
    <dgm:pt modelId="{371A1D01-D2BD-0947-A9B2-C217DC44B3DD}" type="sibTrans" cxnId="{57BEC8C4-944E-5441-A01A-C6236630F0D8}">
      <dgm:prSet/>
      <dgm:spPr/>
      <dgm:t>
        <a:bodyPr/>
        <a:lstStyle/>
        <a:p>
          <a:endParaRPr lang="en-US"/>
        </a:p>
      </dgm:t>
    </dgm:pt>
    <dgm:pt modelId="{61E0E3C8-3DA8-864F-BEBA-0828E5D98ECA}">
      <dgm:prSet phldrT="[Text]" custT="1"/>
      <dgm:spPr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/>
            <a:t>Identifies chromosomal location of BAH</a:t>
          </a:r>
          <a:endParaRPr lang="en-US" sz="1600"/>
        </a:p>
      </dgm:t>
    </dgm:pt>
    <dgm:pt modelId="{6B4A83C5-7808-9D4F-B793-3730F097BA7E}" type="parTrans" cxnId="{664AA312-BCE9-AA44-82B8-B0366E175593}">
      <dgm:prSet/>
      <dgm:spPr/>
      <dgm:t>
        <a:bodyPr/>
        <a:lstStyle/>
        <a:p>
          <a:endParaRPr lang="en-US"/>
        </a:p>
      </dgm:t>
    </dgm:pt>
    <dgm:pt modelId="{B604E6D0-81FC-BE4D-AD4E-F6361DF159C6}" type="sibTrans" cxnId="{664AA312-BCE9-AA44-82B8-B0366E175593}">
      <dgm:prSet/>
      <dgm:spPr/>
      <dgm:t>
        <a:bodyPr/>
        <a:lstStyle/>
        <a:p>
          <a:endParaRPr lang="en-US"/>
        </a:p>
      </dgm:t>
    </dgm:pt>
    <dgm:pt modelId="{7AA4FAFD-5B0E-D949-869D-89306BA52C40}">
      <dgm:prSet phldrT="[Text]"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Whole Genome Sequencing</a:t>
          </a:r>
        </a:p>
      </dgm:t>
    </dgm:pt>
    <dgm:pt modelId="{E2866811-2BE7-4243-92B8-E43471019F55}" type="parTrans" cxnId="{F80D54A6-ACF4-C041-BDF5-8B769D24C596}">
      <dgm:prSet/>
      <dgm:spPr/>
      <dgm:t>
        <a:bodyPr/>
        <a:lstStyle/>
        <a:p>
          <a:endParaRPr lang="en-US"/>
        </a:p>
      </dgm:t>
    </dgm:pt>
    <dgm:pt modelId="{346AD28B-CE7B-554D-8BD4-F0AB975297BC}" type="sibTrans" cxnId="{F80D54A6-ACF4-C041-BDF5-8B769D24C596}">
      <dgm:prSet/>
      <dgm:spPr/>
      <dgm:t>
        <a:bodyPr/>
        <a:lstStyle/>
        <a:p>
          <a:endParaRPr lang="en-US"/>
        </a:p>
      </dgm:t>
    </dgm:pt>
    <dgm:pt modelId="{7B36DA99-861F-834A-924C-8B52A567E852}">
      <dgm:prSet phldrT="[Text]" custT="1"/>
      <dgm:spPr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/>
            <a:t>Identifies candidate variants</a:t>
          </a:r>
        </a:p>
      </dgm:t>
    </dgm:pt>
    <dgm:pt modelId="{1AB09B7C-D24E-024B-90DA-BB315568BD40}" type="parTrans" cxnId="{DB77F0E4-1D1D-5140-B275-491015D1A5A7}">
      <dgm:prSet/>
      <dgm:spPr/>
      <dgm:t>
        <a:bodyPr/>
        <a:lstStyle/>
        <a:p>
          <a:endParaRPr lang="en-US"/>
        </a:p>
      </dgm:t>
    </dgm:pt>
    <dgm:pt modelId="{5D3D5B9A-F452-4342-A95A-45E5D733C37C}" type="sibTrans" cxnId="{DB77F0E4-1D1D-5140-B275-491015D1A5A7}">
      <dgm:prSet/>
      <dgm:spPr/>
      <dgm:t>
        <a:bodyPr/>
        <a:lstStyle/>
        <a:p>
          <a:endParaRPr lang="en-US"/>
        </a:p>
      </dgm:t>
    </dgm:pt>
    <dgm:pt modelId="{D7E57E73-8407-6646-83DB-1B2792E1C732}">
      <dgm:prSet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Sanger Sequencing &amp; Genotyping</a:t>
          </a:r>
        </a:p>
      </dgm:t>
    </dgm:pt>
    <dgm:pt modelId="{D04CAF1A-FB75-D549-94CD-251F3945A0EB}" type="parTrans" cxnId="{6EF9FDD6-64A4-9149-8D93-FA729B814E33}">
      <dgm:prSet/>
      <dgm:spPr/>
      <dgm:t>
        <a:bodyPr/>
        <a:lstStyle/>
        <a:p>
          <a:endParaRPr lang="en-US"/>
        </a:p>
      </dgm:t>
    </dgm:pt>
    <dgm:pt modelId="{0ECFD417-8319-5942-BE83-D1601C4A7114}" type="sibTrans" cxnId="{6EF9FDD6-64A4-9149-8D93-FA729B814E33}">
      <dgm:prSet/>
      <dgm:spPr/>
      <dgm:t>
        <a:bodyPr/>
        <a:lstStyle/>
        <a:p>
          <a:endParaRPr lang="en-US"/>
        </a:p>
      </dgm:t>
    </dgm:pt>
    <dgm:pt modelId="{694F83CC-5DFF-F440-800A-87CA8044609B}">
      <dgm:prSet custT="1"/>
      <dgm:spPr>
        <a:solidFill>
          <a:schemeClr val="bg1">
            <a:alpha val="90000"/>
          </a:schemeClr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2000"/>
            <a:t>366 control dogs with 4 limbs from </a:t>
          </a:r>
          <a:r>
            <a:rPr lang="en-US" sz="2000" err="1"/>
            <a:t>Bannasch</a:t>
          </a:r>
          <a:r>
            <a:rPr lang="en-US" sz="2000"/>
            <a:t> laboratory DNA database</a:t>
          </a:r>
        </a:p>
      </dgm:t>
    </dgm:pt>
    <dgm:pt modelId="{4D63C0C5-396E-1A4C-9B32-897CB18F0E08}" type="parTrans" cxnId="{3E6622B6-F3B3-5D45-94E0-B85A0ADA8A28}">
      <dgm:prSet/>
      <dgm:spPr/>
      <dgm:t>
        <a:bodyPr/>
        <a:lstStyle/>
        <a:p>
          <a:endParaRPr lang="en-US"/>
        </a:p>
      </dgm:t>
    </dgm:pt>
    <dgm:pt modelId="{8BE5C9E9-FE5D-7E4D-A056-9C04DD2C9A5E}" type="sibTrans" cxnId="{3E6622B6-F3B3-5D45-94E0-B85A0ADA8A28}">
      <dgm:prSet/>
      <dgm:spPr/>
      <dgm:t>
        <a:bodyPr/>
        <a:lstStyle/>
        <a:p>
          <a:endParaRPr lang="en-US"/>
        </a:p>
      </dgm:t>
    </dgm:pt>
    <dgm:pt modelId="{DDF627EA-7D11-1F4C-91BB-9805AD09D742}">
      <dgm:prSet custT="1"/>
      <dgm:spPr>
        <a:ln>
          <a:solidFill>
            <a:srgbClr val="01274D"/>
          </a:solidFill>
        </a:ln>
      </dgm:spPr>
      <dgm:t>
        <a:bodyPr/>
        <a:lstStyle/>
        <a:p>
          <a:r>
            <a:rPr lang="en-US" sz="2000"/>
            <a:t>Identify causative variant</a:t>
          </a:r>
        </a:p>
      </dgm:t>
    </dgm:pt>
    <dgm:pt modelId="{FE3F630B-F120-DF41-9E4A-C08EB3AEE7F5}" type="parTrans" cxnId="{E931F965-C52E-974A-BEC7-BE2E49839CF0}">
      <dgm:prSet/>
      <dgm:spPr/>
      <dgm:t>
        <a:bodyPr/>
        <a:lstStyle/>
        <a:p>
          <a:endParaRPr lang="en-US"/>
        </a:p>
      </dgm:t>
    </dgm:pt>
    <dgm:pt modelId="{9114ACAB-C922-B749-AE9D-2C3F0AEA3CFA}" type="sibTrans" cxnId="{E931F965-C52E-974A-BEC7-BE2E49839CF0}">
      <dgm:prSet/>
      <dgm:spPr/>
      <dgm:t>
        <a:bodyPr/>
        <a:lstStyle/>
        <a:p>
          <a:endParaRPr lang="en-US"/>
        </a:p>
      </dgm:t>
    </dgm:pt>
    <dgm:pt modelId="{9A408054-1D76-0C4C-A188-203BC3B23214}" type="pres">
      <dgm:prSet presAssocID="{9B7C297C-1130-314E-83A6-A5A5F33327B6}" presName="linearFlow" presStyleCnt="0">
        <dgm:presLayoutVars>
          <dgm:dir/>
          <dgm:animLvl val="lvl"/>
          <dgm:resizeHandles val="exact"/>
        </dgm:presLayoutVars>
      </dgm:prSet>
      <dgm:spPr/>
    </dgm:pt>
    <dgm:pt modelId="{CD9056D9-48A3-1F40-ADB3-8495D4E28B68}" type="pres">
      <dgm:prSet presAssocID="{A8BBC24F-0171-FA47-8680-AE75A7932492}" presName="composite" presStyleCnt="0"/>
      <dgm:spPr/>
    </dgm:pt>
    <dgm:pt modelId="{4CC5BACF-E1C3-5940-90D3-D90FC1F09303}" type="pres">
      <dgm:prSet presAssocID="{A8BBC24F-0171-FA47-8680-AE75A793249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E699284-6606-714B-A247-0BB90CB0F6C8}" type="pres">
      <dgm:prSet presAssocID="{A8BBC24F-0171-FA47-8680-AE75A7932492}" presName="descendantText" presStyleLbl="alignAcc1" presStyleIdx="0" presStyleCnt="4" custScaleX="100047">
        <dgm:presLayoutVars>
          <dgm:bulletEnabled val="1"/>
        </dgm:presLayoutVars>
      </dgm:prSet>
      <dgm:spPr/>
    </dgm:pt>
    <dgm:pt modelId="{1243CAA6-3423-B54E-807E-F8FE486F336E}" type="pres">
      <dgm:prSet presAssocID="{ECD61897-1A68-404F-97B5-34A98CB069CF}" presName="sp" presStyleCnt="0"/>
      <dgm:spPr/>
    </dgm:pt>
    <dgm:pt modelId="{C97F8C72-4689-714D-B233-7F472BA0F464}" type="pres">
      <dgm:prSet presAssocID="{1E3789AA-6FCD-9745-B00D-F379AF62ABC8}" presName="composite" presStyleCnt="0"/>
      <dgm:spPr/>
    </dgm:pt>
    <dgm:pt modelId="{D3D85DA8-9707-5C4A-BF6C-EC5F9354D2AC}" type="pres">
      <dgm:prSet presAssocID="{1E3789AA-6FCD-9745-B00D-F379AF62AB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044E0BD-74B6-C746-8799-B8CE19DC54F9}" type="pres">
      <dgm:prSet presAssocID="{1E3789AA-6FCD-9745-B00D-F379AF62ABC8}" presName="descendantText" presStyleLbl="alignAcc1" presStyleIdx="1" presStyleCnt="4">
        <dgm:presLayoutVars>
          <dgm:bulletEnabled val="1"/>
        </dgm:presLayoutVars>
      </dgm:prSet>
      <dgm:spPr/>
    </dgm:pt>
    <dgm:pt modelId="{F6034C5A-AD9D-754E-BD1D-EBCF1B757C6B}" type="pres">
      <dgm:prSet presAssocID="{371A1D01-D2BD-0947-A9B2-C217DC44B3DD}" presName="sp" presStyleCnt="0"/>
      <dgm:spPr/>
    </dgm:pt>
    <dgm:pt modelId="{3B2330F4-BC69-7245-80FC-E6A719AA14D3}" type="pres">
      <dgm:prSet presAssocID="{7AA4FAFD-5B0E-D949-869D-89306BA52C40}" presName="composite" presStyleCnt="0"/>
      <dgm:spPr/>
    </dgm:pt>
    <dgm:pt modelId="{61381BD1-BBA7-D346-B1C3-3D026C209B60}" type="pres">
      <dgm:prSet presAssocID="{7AA4FAFD-5B0E-D949-869D-89306BA52C4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83575D-B933-BF48-ACF1-D15DA6126CA8}" type="pres">
      <dgm:prSet presAssocID="{7AA4FAFD-5B0E-D949-869D-89306BA52C40}" presName="descendantText" presStyleLbl="alignAcc1" presStyleIdx="2" presStyleCnt="4">
        <dgm:presLayoutVars>
          <dgm:bulletEnabled val="1"/>
        </dgm:presLayoutVars>
      </dgm:prSet>
      <dgm:spPr/>
    </dgm:pt>
    <dgm:pt modelId="{7181364D-48EE-F945-A3AE-F612D3C4BFFF}" type="pres">
      <dgm:prSet presAssocID="{346AD28B-CE7B-554D-8BD4-F0AB975297BC}" presName="sp" presStyleCnt="0"/>
      <dgm:spPr/>
    </dgm:pt>
    <dgm:pt modelId="{5A2BAE05-CCA4-124B-9E73-AC343CA9FADB}" type="pres">
      <dgm:prSet presAssocID="{D7E57E73-8407-6646-83DB-1B2792E1C732}" presName="composite" presStyleCnt="0"/>
      <dgm:spPr/>
    </dgm:pt>
    <dgm:pt modelId="{E5E1F050-E95A-5A42-8421-F2CEE80DC174}" type="pres">
      <dgm:prSet presAssocID="{D7E57E73-8407-6646-83DB-1B2792E1C73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CC5B0ED-5A37-B444-9054-B004C6C9C9F8}" type="pres">
      <dgm:prSet presAssocID="{D7E57E73-8407-6646-83DB-1B2792E1C73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64AA312-BCE9-AA44-82B8-B0366E175593}" srcId="{1E3789AA-6FCD-9745-B00D-F379AF62ABC8}" destId="{61E0E3C8-3DA8-864F-BEBA-0828E5D98ECA}" srcOrd="0" destOrd="0" parTransId="{6B4A83C5-7808-9D4F-B793-3730F097BA7E}" sibTransId="{B604E6D0-81FC-BE4D-AD4E-F6361DF159C6}"/>
    <dgm:cxn modelId="{AD1B8917-5A15-F342-956A-A32C7308A0D4}" type="presOf" srcId="{A8BBC24F-0171-FA47-8680-AE75A7932492}" destId="{4CC5BACF-E1C3-5940-90D3-D90FC1F09303}" srcOrd="0" destOrd="0" presId="urn:microsoft.com/office/officeart/2005/8/layout/chevron2"/>
    <dgm:cxn modelId="{12DFA021-2C12-3047-856C-B07827E7C1A7}" type="presOf" srcId="{7AA4FAFD-5B0E-D949-869D-89306BA52C40}" destId="{61381BD1-BBA7-D346-B1C3-3D026C209B60}" srcOrd="0" destOrd="0" presId="urn:microsoft.com/office/officeart/2005/8/layout/chevron2"/>
    <dgm:cxn modelId="{23AF6226-F500-C647-AB18-77E9B6CA103B}" srcId="{9B7C297C-1130-314E-83A6-A5A5F33327B6}" destId="{A8BBC24F-0171-FA47-8680-AE75A7932492}" srcOrd="0" destOrd="0" parTransId="{2A7017AB-9E11-704F-ADE1-F2521DF0F0A9}" sibTransId="{ECD61897-1A68-404F-97B5-34A98CB069CF}"/>
    <dgm:cxn modelId="{FE14FE37-270B-6044-81C0-888A8C23BC05}" type="presOf" srcId="{7B36DA99-861F-834A-924C-8B52A567E852}" destId="{8083575D-B933-BF48-ACF1-D15DA6126CA8}" srcOrd="0" destOrd="0" presId="urn:microsoft.com/office/officeart/2005/8/layout/chevron2"/>
    <dgm:cxn modelId="{487FAD53-9BA3-EF4F-AB4D-BE78C88C5D26}" type="presOf" srcId="{694F83CC-5DFF-F440-800A-87CA8044609B}" destId="{8E699284-6606-714B-A247-0BB90CB0F6C8}" srcOrd="0" destOrd="1" presId="urn:microsoft.com/office/officeart/2005/8/layout/chevron2"/>
    <dgm:cxn modelId="{E931F965-C52E-974A-BEC7-BE2E49839CF0}" srcId="{D7E57E73-8407-6646-83DB-1B2792E1C732}" destId="{DDF627EA-7D11-1F4C-91BB-9805AD09D742}" srcOrd="0" destOrd="0" parTransId="{FE3F630B-F120-DF41-9E4A-C08EB3AEE7F5}" sibTransId="{9114ACAB-C922-B749-AE9D-2C3F0AEA3CFA}"/>
    <dgm:cxn modelId="{E2FCBA6F-FB1F-3C4F-82D7-506DF3ACD24B}" type="presOf" srcId="{9B7C297C-1130-314E-83A6-A5A5F33327B6}" destId="{9A408054-1D76-0C4C-A188-203BC3B23214}" srcOrd="0" destOrd="0" presId="urn:microsoft.com/office/officeart/2005/8/layout/chevron2"/>
    <dgm:cxn modelId="{301FA38A-AC48-2A41-8719-92E15DDD8E30}" type="presOf" srcId="{85DD020A-870F-D647-87D8-958E02FF4CD3}" destId="{8E699284-6606-714B-A247-0BB90CB0F6C8}" srcOrd="0" destOrd="0" presId="urn:microsoft.com/office/officeart/2005/8/layout/chevron2"/>
    <dgm:cxn modelId="{30B4F39D-F9E1-0A41-A178-26964FF79A61}" type="presOf" srcId="{61E0E3C8-3DA8-864F-BEBA-0828E5D98ECA}" destId="{C044E0BD-74B6-C746-8799-B8CE19DC54F9}" srcOrd="0" destOrd="0" presId="urn:microsoft.com/office/officeart/2005/8/layout/chevron2"/>
    <dgm:cxn modelId="{F80D54A6-ACF4-C041-BDF5-8B769D24C596}" srcId="{9B7C297C-1130-314E-83A6-A5A5F33327B6}" destId="{7AA4FAFD-5B0E-D949-869D-89306BA52C40}" srcOrd="2" destOrd="0" parTransId="{E2866811-2BE7-4243-92B8-E43471019F55}" sibTransId="{346AD28B-CE7B-554D-8BD4-F0AB975297BC}"/>
    <dgm:cxn modelId="{0D61F3A7-F719-9F4E-972B-A971A2C99E2D}" type="presOf" srcId="{1E3789AA-6FCD-9745-B00D-F379AF62ABC8}" destId="{D3D85DA8-9707-5C4A-BF6C-EC5F9354D2AC}" srcOrd="0" destOrd="0" presId="urn:microsoft.com/office/officeart/2005/8/layout/chevron2"/>
    <dgm:cxn modelId="{E8C9F9AE-7B5B-6842-AD0A-AF56F993FE39}" srcId="{A8BBC24F-0171-FA47-8680-AE75A7932492}" destId="{85DD020A-870F-D647-87D8-958E02FF4CD3}" srcOrd="0" destOrd="0" parTransId="{898EDA06-FB2B-7B43-80D5-5193B966795B}" sibTransId="{F8D65423-BBAF-CE49-AC65-9E901819FF0B}"/>
    <dgm:cxn modelId="{3E6622B6-F3B3-5D45-94E0-B85A0ADA8A28}" srcId="{A8BBC24F-0171-FA47-8680-AE75A7932492}" destId="{694F83CC-5DFF-F440-800A-87CA8044609B}" srcOrd="1" destOrd="0" parTransId="{4D63C0C5-396E-1A4C-9B32-897CB18F0E08}" sibTransId="{8BE5C9E9-FE5D-7E4D-A056-9C04DD2C9A5E}"/>
    <dgm:cxn modelId="{57BEC8C4-944E-5441-A01A-C6236630F0D8}" srcId="{9B7C297C-1130-314E-83A6-A5A5F33327B6}" destId="{1E3789AA-6FCD-9745-B00D-F379AF62ABC8}" srcOrd="1" destOrd="0" parTransId="{24A9679C-4075-954D-9DB3-62B701F80228}" sibTransId="{371A1D01-D2BD-0947-A9B2-C217DC44B3DD}"/>
    <dgm:cxn modelId="{BEAEC9CD-5F76-9A46-8F71-76BE99B74055}" type="presOf" srcId="{D7E57E73-8407-6646-83DB-1B2792E1C732}" destId="{E5E1F050-E95A-5A42-8421-F2CEE80DC174}" srcOrd="0" destOrd="0" presId="urn:microsoft.com/office/officeart/2005/8/layout/chevron2"/>
    <dgm:cxn modelId="{83F7F8D5-BE88-AA40-83A4-7DD73794C055}" type="presOf" srcId="{DDF627EA-7D11-1F4C-91BB-9805AD09D742}" destId="{BCC5B0ED-5A37-B444-9054-B004C6C9C9F8}" srcOrd="0" destOrd="0" presId="urn:microsoft.com/office/officeart/2005/8/layout/chevron2"/>
    <dgm:cxn modelId="{6EF9FDD6-64A4-9149-8D93-FA729B814E33}" srcId="{9B7C297C-1130-314E-83A6-A5A5F33327B6}" destId="{D7E57E73-8407-6646-83DB-1B2792E1C732}" srcOrd="3" destOrd="0" parTransId="{D04CAF1A-FB75-D549-94CD-251F3945A0EB}" sibTransId="{0ECFD417-8319-5942-BE83-D1601C4A7114}"/>
    <dgm:cxn modelId="{DB77F0E4-1D1D-5140-B275-491015D1A5A7}" srcId="{7AA4FAFD-5B0E-D949-869D-89306BA52C40}" destId="{7B36DA99-861F-834A-924C-8B52A567E852}" srcOrd="0" destOrd="0" parTransId="{1AB09B7C-D24E-024B-90DA-BB315568BD40}" sibTransId="{5D3D5B9A-F452-4342-A95A-45E5D733C37C}"/>
    <dgm:cxn modelId="{86B43EF8-422D-B04D-986B-9AD833FA7545}" type="presParOf" srcId="{9A408054-1D76-0C4C-A188-203BC3B23214}" destId="{CD9056D9-48A3-1F40-ADB3-8495D4E28B68}" srcOrd="0" destOrd="0" presId="urn:microsoft.com/office/officeart/2005/8/layout/chevron2"/>
    <dgm:cxn modelId="{75AEA636-CC7C-B645-8473-5121807DF989}" type="presParOf" srcId="{CD9056D9-48A3-1F40-ADB3-8495D4E28B68}" destId="{4CC5BACF-E1C3-5940-90D3-D90FC1F09303}" srcOrd="0" destOrd="0" presId="urn:microsoft.com/office/officeart/2005/8/layout/chevron2"/>
    <dgm:cxn modelId="{87B0D1A9-4ECC-8B45-BDB1-2CFDDD053355}" type="presParOf" srcId="{CD9056D9-48A3-1F40-ADB3-8495D4E28B68}" destId="{8E699284-6606-714B-A247-0BB90CB0F6C8}" srcOrd="1" destOrd="0" presId="urn:microsoft.com/office/officeart/2005/8/layout/chevron2"/>
    <dgm:cxn modelId="{DB33C2F9-BB33-9742-AFB7-D9C2925A9AB4}" type="presParOf" srcId="{9A408054-1D76-0C4C-A188-203BC3B23214}" destId="{1243CAA6-3423-B54E-807E-F8FE486F336E}" srcOrd="1" destOrd="0" presId="urn:microsoft.com/office/officeart/2005/8/layout/chevron2"/>
    <dgm:cxn modelId="{F5974D67-499D-3B4B-BBA0-D779416C0533}" type="presParOf" srcId="{9A408054-1D76-0C4C-A188-203BC3B23214}" destId="{C97F8C72-4689-714D-B233-7F472BA0F464}" srcOrd="2" destOrd="0" presId="urn:microsoft.com/office/officeart/2005/8/layout/chevron2"/>
    <dgm:cxn modelId="{03C9F709-7814-F043-8EA1-3117DC9F5642}" type="presParOf" srcId="{C97F8C72-4689-714D-B233-7F472BA0F464}" destId="{D3D85DA8-9707-5C4A-BF6C-EC5F9354D2AC}" srcOrd="0" destOrd="0" presId="urn:microsoft.com/office/officeart/2005/8/layout/chevron2"/>
    <dgm:cxn modelId="{B2D6B46B-1296-804C-ACB6-2789C249ADCD}" type="presParOf" srcId="{C97F8C72-4689-714D-B233-7F472BA0F464}" destId="{C044E0BD-74B6-C746-8799-B8CE19DC54F9}" srcOrd="1" destOrd="0" presId="urn:microsoft.com/office/officeart/2005/8/layout/chevron2"/>
    <dgm:cxn modelId="{8015B793-C8A7-F949-8624-2AFE8A16DFCE}" type="presParOf" srcId="{9A408054-1D76-0C4C-A188-203BC3B23214}" destId="{F6034C5A-AD9D-754E-BD1D-EBCF1B757C6B}" srcOrd="3" destOrd="0" presId="urn:microsoft.com/office/officeart/2005/8/layout/chevron2"/>
    <dgm:cxn modelId="{258DFD2C-2DD8-EF4D-9B9A-44DAE69F3ED0}" type="presParOf" srcId="{9A408054-1D76-0C4C-A188-203BC3B23214}" destId="{3B2330F4-BC69-7245-80FC-E6A719AA14D3}" srcOrd="4" destOrd="0" presId="urn:microsoft.com/office/officeart/2005/8/layout/chevron2"/>
    <dgm:cxn modelId="{11854918-724C-F844-897D-3AFAE9E0455A}" type="presParOf" srcId="{3B2330F4-BC69-7245-80FC-E6A719AA14D3}" destId="{61381BD1-BBA7-D346-B1C3-3D026C209B60}" srcOrd="0" destOrd="0" presId="urn:microsoft.com/office/officeart/2005/8/layout/chevron2"/>
    <dgm:cxn modelId="{D08AA4E9-1152-5E43-9614-C4259AF4955D}" type="presParOf" srcId="{3B2330F4-BC69-7245-80FC-E6A719AA14D3}" destId="{8083575D-B933-BF48-ACF1-D15DA6126CA8}" srcOrd="1" destOrd="0" presId="urn:microsoft.com/office/officeart/2005/8/layout/chevron2"/>
    <dgm:cxn modelId="{7D08DFAE-FE81-8648-BE5B-A7E11CEDBEBD}" type="presParOf" srcId="{9A408054-1D76-0C4C-A188-203BC3B23214}" destId="{7181364D-48EE-F945-A3AE-F612D3C4BFFF}" srcOrd="5" destOrd="0" presId="urn:microsoft.com/office/officeart/2005/8/layout/chevron2"/>
    <dgm:cxn modelId="{7F1940B0-A939-B345-A1E4-3D5AFA359595}" type="presParOf" srcId="{9A408054-1D76-0C4C-A188-203BC3B23214}" destId="{5A2BAE05-CCA4-124B-9E73-AC343CA9FADB}" srcOrd="6" destOrd="0" presId="urn:microsoft.com/office/officeart/2005/8/layout/chevron2"/>
    <dgm:cxn modelId="{6E0A4417-6A74-9744-808C-9DC2CF635338}" type="presParOf" srcId="{5A2BAE05-CCA4-124B-9E73-AC343CA9FADB}" destId="{E5E1F050-E95A-5A42-8421-F2CEE80DC174}" srcOrd="0" destOrd="0" presId="urn:microsoft.com/office/officeart/2005/8/layout/chevron2"/>
    <dgm:cxn modelId="{DDD16B72-7317-BF44-A191-D7F2B4612728}" type="presParOf" srcId="{5A2BAE05-CCA4-124B-9E73-AC343CA9FADB}" destId="{BCC5B0ED-5A37-B444-9054-B004C6C9C9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C297C-1130-314E-83A6-A5A5F33327B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BC24F-0171-FA47-8680-AE75A7932492}">
      <dgm:prSet phldrT="[Text]"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DNA Sample Collection</a:t>
          </a:r>
        </a:p>
      </dgm:t>
    </dgm:pt>
    <dgm:pt modelId="{2A7017AB-9E11-704F-ADE1-F2521DF0F0A9}" type="parTrans" cxnId="{23AF6226-F500-C647-AB18-77E9B6CA103B}">
      <dgm:prSet/>
      <dgm:spPr/>
      <dgm:t>
        <a:bodyPr/>
        <a:lstStyle/>
        <a:p>
          <a:endParaRPr lang="en-US"/>
        </a:p>
      </dgm:t>
    </dgm:pt>
    <dgm:pt modelId="{ECD61897-1A68-404F-97B5-34A98CB069CF}" type="sibTrans" cxnId="{23AF6226-F500-C647-AB18-77E9B6CA103B}">
      <dgm:prSet/>
      <dgm:spPr/>
      <dgm:t>
        <a:bodyPr/>
        <a:lstStyle/>
        <a:p>
          <a:endParaRPr lang="en-US"/>
        </a:p>
      </dgm:t>
    </dgm:pt>
    <dgm:pt modelId="{85DD020A-870F-D647-87D8-958E02FF4CD3}">
      <dgm:prSet phldrT="[Text]" custT="1"/>
      <dgm:spPr>
        <a:solidFill>
          <a:schemeClr val="bg1">
            <a:alpha val="90000"/>
          </a:schemeClr>
        </a:solidFill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13 dogs collected that were affected with BAH</a:t>
          </a:r>
        </a:p>
      </dgm:t>
    </dgm:pt>
    <dgm:pt modelId="{898EDA06-FB2B-7B43-80D5-5193B966795B}" type="parTrans" cxnId="{E8C9F9AE-7B5B-6842-AD0A-AF56F993FE39}">
      <dgm:prSet/>
      <dgm:spPr/>
      <dgm:t>
        <a:bodyPr/>
        <a:lstStyle/>
        <a:p>
          <a:endParaRPr lang="en-US"/>
        </a:p>
      </dgm:t>
    </dgm:pt>
    <dgm:pt modelId="{F8D65423-BBAF-CE49-AC65-9E901819FF0B}" type="sibTrans" cxnId="{E8C9F9AE-7B5B-6842-AD0A-AF56F993FE39}">
      <dgm:prSet/>
      <dgm:spPr/>
      <dgm:t>
        <a:bodyPr/>
        <a:lstStyle/>
        <a:p>
          <a:endParaRPr lang="en-US"/>
        </a:p>
      </dgm:t>
    </dgm:pt>
    <dgm:pt modelId="{1E3789AA-6FCD-9745-B00D-F379AF62ABC8}">
      <dgm:prSet phldrT="[Text]"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GWAS</a:t>
          </a:r>
        </a:p>
      </dgm:t>
    </dgm:pt>
    <dgm:pt modelId="{24A9679C-4075-954D-9DB3-62B701F80228}" type="parTrans" cxnId="{57BEC8C4-944E-5441-A01A-C6236630F0D8}">
      <dgm:prSet/>
      <dgm:spPr/>
      <dgm:t>
        <a:bodyPr/>
        <a:lstStyle/>
        <a:p>
          <a:endParaRPr lang="en-US"/>
        </a:p>
      </dgm:t>
    </dgm:pt>
    <dgm:pt modelId="{371A1D01-D2BD-0947-A9B2-C217DC44B3DD}" type="sibTrans" cxnId="{57BEC8C4-944E-5441-A01A-C6236630F0D8}">
      <dgm:prSet/>
      <dgm:spPr/>
      <dgm:t>
        <a:bodyPr/>
        <a:lstStyle/>
        <a:p>
          <a:endParaRPr lang="en-US"/>
        </a:p>
      </dgm:t>
    </dgm:pt>
    <dgm:pt modelId="{61E0E3C8-3DA8-864F-BEBA-0828E5D98ECA}">
      <dgm:prSet phldrT="[Text]" custT="1"/>
      <dgm:spPr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10 samples genotyped on Illumina canine HD SNP array–220,853 markers</a:t>
          </a:r>
        </a:p>
      </dgm:t>
    </dgm:pt>
    <dgm:pt modelId="{6B4A83C5-7808-9D4F-B793-3730F097BA7E}" type="parTrans" cxnId="{664AA312-BCE9-AA44-82B8-B0366E175593}">
      <dgm:prSet/>
      <dgm:spPr/>
      <dgm:t>
        <a:bodyPr/>
        <a:lstStyle/>
        <a:p>
          <a:endParaRPr lang="en-US"/>
        </a:p>
      </dgm:t>
    </dgm:pt>
    <dgm:pt modelId="{B604E6D0-81FC-BE4D-AD4E-F6361DF159C6}" type="sibTrans" cxnId="{664AA312-BCE9-AA44-82B8-B0366E175593}">
      <dgm:prSet/>
      <dgm:spPr/>
      <dgm:t>
        <a:bodyPr/>
        <a:lstStyle/>
        <a:p>
          <a:endParaRPr lang="en-US"/>
        </a:p>
      </dgm:t>
    </dgm:pt>
    <dgm:pt modelId="{7AA4FAFD-5B0E-D949-869D-89306BA52C40}">
      <dgm:prSet phldrT="[Text]"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Whole Genome Sequencing</a:t>
          </a:r>
        </a:p>
      </dgm:t>
    </dgm:pt>
    <dgm:pt modelId="{E2866811-2BE7-4243-92B8-E43471019F55}" type="parTrans" cxnId="{F80D54A6-ACF4-C041-BDF5-8B769D24C596}">
      <dgm:prSet/>
      <dgm:spPr/>
      <dgm:t>
        <a:bodyPr/>
        <a:lstStyle/>
        <a:p>
          <a:endParaRPr lang="en-US"/>
        </a:p>
      </dgm:t>
    </dgm:pt>
    <dgm:pt modelId="{346AD28B-CE7B-554D-8BD4-F0AB975297BC}" type="sibTrans" cxnId="{F80D54A6-ACF4-C041-BDF5-8B769D24C596}">
      <dgm:prSet/>
      <dgm:spPr/>
      <dgm:t>
        <a:bodyPr/>
        <a:lstStyle/>
        <a:p>
          <a:endParaRPr lang="en-US"/>
        </a:p>
      </dgm:t>
    </dgm:pt>
    <dgm:pt modelId="{7B36DA99-861F-834A-924C-8B52A567E852}">
      <dgm:prSet phldrT="[Text]" custT="1"/>
      <dgm:spPr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6 cases, 161 controls </a:t>
          </a:r>
        </a:p>
      </dgm:t>
    </dgm:pt>
    <dgm:pt modelId="{1AB09B7C-D24E-024B-90DA-BB315568BD40}" type="parTrans" cxnId="{DB77F0E4-1D1D-5140-B275-491015D1A5A7}">
      <dgm:prSet/>
      <dgm:spPr/>
      <dgm:t>
        <a:bodyPr/>
        <a:lstStyle/>
        <a:p>
          <a:endParaRPr lang="en-US"/>
        </a:p>
      </dgm:t>
    </dgm:pt>
    <dgm:pt modelId="{5D3D5B9A-F452-4342-A95A-45E5D733C37C}" type="sibTrans" cxnId="{DB77F0E4-1D1D-5140-B275-491015D1A5A7}">
      <dgm:prSet/>
      <dgm:spPr/>
      <dgm:t>
        <a:bodyPr/>
        <a:lstStyle/>
        <a:p>
          <a:endParaRPr lang="en-US"/>
        </a:p>
      </dgm:t>
    </dgm:pt>
    <dgm:pt modelId="{D7E57E73-8407-6646-83DB-1B2792E1C732}">
      <dgm:prSet custT="1"/>
      <dgm:spPr>
        <a:solidFill>
          <a:srgbClr val="FB2E91"/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500"/>
            <a:t>Sanger Sequencing &amp; Genotyping</a:t>
          </a:r>
        </a:p>
      </dgm:t>
    </dgm:pt>
    <dgm:pt modelId="{D04CAF1A-FB75-D549-94CD-251F3945A0EB}" type="parTrans" cxnId="{6EF9FDD6-64A4-9149-8D93-FA729B814E33}">
      <dgm:prSet/>
      <dgm:spPr/>
      <dgm:t>
        <a:bodyPr/>
        <a:lstStyle/>
        <a:p>
          <a:endParaRPr lang="en-US"/>
        </a:p>
      </dgm:t>
    </dgm:pt>
    <dgm:pt modelId="{0ECFD417-8319-5942-BE83-D1601C4A7114}" type="sibTrans" cxnId="{6EF9FDD6-64A4-9149-8D93-FA729B814E33}">
      <dgm:prSet/>
      <dgm:spPr/>
      <dgm:t>
        <a:bodyPr/>
        <a:lstStyle/>
        <a:p>
          <a:endParaRPr lang="en-US"/>
        </a:p>
      </dgm:t>
    </dgm:pt>
    <dgm:pt modelId="{694F83CC-5DFF-F440-800A-87CA8044609B}">
      <dgm:prSet custT="1"/>
      <dgm:spPr>
        <a:solidFill>
          <a:schemeClr val="bg1">
            <a:alpha val="90000"/>
          </a:schemeClr>
        </a:solidFill>
        <a:ln>
          <a:solidFill>
            <a:srgbClr val="01274D"/>
          </a:solidFill>
        </a:ln>
      </dgm:spPr>
      <dgm:t>
        <a:bodyPr/>
        <a:lstStyle/>
        <a:p>
          <a:r>
            <a:rPr lang="en-US" sz="1600"/>
            <a:t>366 control dogs with 4 limbs from </a:t>
          </a:r>
          <a:r>
            <a:rPr lang="en-US" sz="1600" err="1"/>
            <a:t>Bannasch</a:t>
          </a:r>
          <a:r>
            <a:rPr lang="en-US" sz="1600"/>
            <a:t> laboratory DNA database</a:t>
          </a:r>
        </a:p>
      </dgm:t>
    </dgm:pt>
    <dgm:pt modelId="{4D63C0C5-396E-1A4C-9B32-897CB18F0E08}" type="parTrans" cxnId="{3E6622B6-F3B3-5D45-94E0-B85A0ADA8A28}">
      <dgm:prSet/>
      <dgm:spPr/>
      <dgm:t>
        <a:bodyPr/>
        <a:lstStyle/>
        <a:p>
          <a:endParaRPr lang="en-US"/>
        </a:p>
      </dgm:t>
    </dgm:pt>
    <dgm:pt modelId="{8BE5C9E9-FE5D-7E4D-A056-9C04DD2C9A5E}" type="sibTrans" cxnId="{3E6622B6-F3B3-5D45-94E0-B85A0ADA8A28}">
      <dgm:prSet/>
      <dgm:spPr/>
      <dgm:t>
        <a:bodyPr/>
        <a:lstStyle/>
        <a:p>
          <a:endParaRPr lang="en-US"/>
        </a:p>
      </dgm:t>
    </dgm:pt>
    <dgm:pt modelId="{F6F1BD74-119E-B44A-9239-FCAE0BA48602}">
      <dgm:prSet custT="1"/>
      <dgm:spPr>
        <a:ln>
          <a:solidFill>
            <a:srgbClr val="01274D"/>
          </a:solidFill>
        </a:ln>
      </dgm:spPr>
      <dgm:t>
        <a:bodyPr/>
        <a:lstStyle/>
        <a:p>
          <a:r>
            <a:rPr lang="en-US" sz="1600"/>
            <a:t>Population structure analysis- GEMMA</a:t>
          </a:r>
        </a:p>
      </dgm:t>
    </dgm:pt>
    <dgm:pt modelId="{45A7A854-3562-4845-93F3-261A3D706816}" type="parTrans" cxnId="{3F1B2B47-4D98-574F-BEDD-D7884FE99898}">
      <dgm:prSet/>
      <dgm:spPr/>
      <dgm:t>
        <a:bodyPr/>
        <a:lstStyle/>
        <a:p>
          <a:endParaRPr lang="en-US"/>
        </a:p>
      </dgm:t>
    </dgm:pt>
    <dgm:pt modelId="{D1C930FF-102C-E143-94FE-6EE7E81139B6}" type="sibTrans" cxnId="{3F1B2B47-4D98-574F-BEDD-D7884FE99898}">
      <dgm:prSet/>
      <dgm:spPr/>
      <dgm:t>
        <a:bodyPr/>
        <a:lstStyle/>
        <a:p>
          <a:endParaRPr lang="en-US"/>
        </a:p>
      </dgm:t>
    </dgm:pt>
    <dgm:pt modelId="{61EF929F-58F4-544E-8798-A2B83709748D}">
      <dgm:prSet custT="1"/>
      <dgm:spPr>
        <a:ln>
          <a:solidFill>
            <a:srgbClr val="01274D"/>
          </a:solidFill>
        </a:ln>
      </dgm:spPr>
      <dgm:t>
        <a:bodyPr/>
        <a:lstStyle/>
        <a:p>
          <a:r>
            <a:rPr lang="en-US" sz="1600"/>
            <a:t>Filtering variants</a:t>
          </a:r>
        </a:p>
      </dgm:t>
    </dgm:pt>
    <dgm:pt modelId="{974C2164-37BA-E343-946B-BC6B12C5DD7F}" type="parTrans" cxnId="{B21AE184-EAC8-9E4D-993F-9BF6977B2CA4}">
      <dgm:prSet/>
      <dgm:spPr/>
      <dgm:t>
        <a:bodyPr/>
        <a:lstStyle/>
        <a:p>
          <a:endParaRPr lang="en-US"/>
        </a:p>
      </dgm:t>
    </dgm:pt>
    <dgm:pt modelId="{37C2F556-4C9E-9343-8A91-B6C8C6906217}" type="sibTrans" cxnId="{B21AE184-EAC8-9E4D-993F-9BF6977B2CA4}">
      <dgm:prSet/>
      <dgm:spPr/>
      <dgm:t>
        <a:bodyPr/>
        <a:lstStyle/>
        <a:p>
          <a:endParaRPr lang="en-US"/>
        </a:p>
      </dgm:t>
    </dgm:pt>
    <dgm:pt modelId="{376755D4-0019-6C46-B50F-12A099466F83}">
      <dgm:prSet custT="1"/>
      <dgm:spPr>
        <a:ln>
          <a:solidFill>
            <a:srgbClr val="01274D"/>
          </a:solidFill>
        </a:ln>
      </dgm:spPr>
      <dgm:t>
        <a:bodyPr/>
        <a:lstStyle/>
        <a:p>
          <a:r>
            <a:rPr lang="en-US" sz="1600"/>
            <a:t>Cases: homozygous for allele</a:t>
          </a:r>
        </a:p>
      </dgm:t>
    </dgm:pt>
    <dgm:pt modelId="{F2AFA12B-8A7C-A241-B852-CBC744D826C8}" type="parTrans" cxnId="{1BDFF158-330A-2245-B53D-CA419AA27311}">
      <dgm:prSet/>
      <dgm:spPr/>
      <dgm:t>
        <a:bodyPr/>
        <a:lstStyle/>
        <a:p>
          <a:endParaRPr lang="en-US"/>
        </a:p>
      </dgm:t>
    </dgm:pt>
    <dgm:pt modelId="{04370FF1-8E15-5943-BA20-5FDE6461B515}" type="sibTrans" cxnId="{1BDFF158-330A-2245-B53D-CA419AA27311}">
      <dgm:prSet/>
      <dgm:spPr/>
      <dgm:t>
        <a:bodyPr/>
        <a:lstStyle/>
        <a:p>
          <a:endParaRPr lang="en-US"/>
        </a:p>
      </dgm:t>
    </dgm:pt>
    <dgm:pt modelId="{FC65F7CC-28E7-C145-A372-D92FF5D769CC}">
      <dgm:prSet custT="1"/>
      <dgm:spPr>
        <a:ln>
          <a:solidFill>
            <a:srgbClr val="01274D"/>
          </a:solidFill>
        </a:ln>
      </dgm:spPr>
      <dgm:t>
        <a:bodyPr/>
        <a:lstStyle/>
        <a:p>
          <a:r>
            <a:rPr lang="en-US" sz="1600"/>
            <a:t>Controls: homozygous for alternate allele</a:t>
          </a:r>
        </a:p>
      </dgm:t>
    </dgm:pt>
    <dgm:pt modelId="{95729388-AD32-D843-93FE-543581A5F55B}" type="parTrans" cxnId="{F39938A5-8E2C-9045-A7A8-AB5CDAC02041}">
      <dgm:prSet/>
      <dgm:spPr/>
      <dgm:t>
        <a:bodyPr/>
        <a:lstStyle/>
        <a:p>
          <a:endParaRPr lang="en-US"/>
        </a:p>
      </dgm:t>
    </dgm:pt>
    <dgm:pt modelId="{8CF09589-9EEA-8441-972E-5E9F52E0EC74}" type="sibTrans" cxnId="{F39938A5-8E2C-9045-A7A8-AB5CDAC02041}">
      <dgm:prSet/>
      <dgm:spPr/>
      <dgm:t>
        <a:bodyPr/>
        <a:lstStyle/>
        <a:p>
          <a:endParaRPr lang="en-US"/>
        </a:p>
      </dgm:t>
    </dgm:pt>
    <dgm:pt modelId="{DDF627EA-7D11-1F4C-91BB-9805AD09D742}">
      <dgm:prSet custT="1"/>
      <dgm:spPr>
        <a:ln>
          <a:solidFill>
            <a:srgbClr val="01274D"/>
          </a:solidFill>
        </a:ln>
      </dgm:spPr>
      <dgm:t>
        <a:bodyPr/>
        <a:lstStyle/>
        <a:p>
          <a:r>
            <a:rPr lang="en-US" sz="1600"/>
            <a:t>13 cases, 200 controls </a:t>
          </a:r>
        </a:p>
      </dgm:t>
    </dgm:pt>
    <dgm:pt modelId="{FE3F630B-F120-DF41-9E4A-C08EB3AEE7F5}" type="parTrans" cxnId="{E931F965-C52E-974A-BEC7-BE2E49839CF0}">
      <dgm:prSet/>
      <dgm:spPr/>
      <dgm:t>
        <a:bodyPr/>
        <a:lstStyle/>
        <a:p>
          <a:endParaRPr lang="en-US"/>
        </a:p>
      </dgm:t>
    </dgm:pt>
    <dgm:pt modelId="{9114ACAB-C922-B749-AE9D-2C3F0AEA3CFA}" type="sibTrans" cxnId="{E931F965-C52E-974A-BEC7-BE2E49839CF0}">
      <dgm:prSet/>
      <dgm:spPr/>
      <dgm:t>
        <a:bodyPr/>
        <a:lstStyle/>
        <a:p>
          <a:endParaRPr lang="en-US"/>
        </a:p>
      </dgm:t>
    </dgm:pt>
    <dgm:pt modelId="{3774A7D9-C6A3-0B4A-860E-1A1A74278606}">
      <dgm:prSet phldrT="[Text]" custT="1"/>
      <dgm:spPr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Case-Control X</a:t>
          </a:r>
          <a:r>
            <a:rPr lang="en-US" sz="1600" baseline="30000" dirty="0"/>
            <a:t>2 </a:t>
          </a:r>
          <a:r>
            <a:rPr lang="en-US" sz="1600" dirty="0"/>
            <a:t>analysis of genotypes </a:t>
          </a:r>
        </a:p>
      </dgm:t>
    </dgm:pt>
    <dgm:pt modelId="{4A504F58-C385-9543-A9D3-6865DE0F4D61}" type="parTrans" cxnId="{CFA6FC8A-8B9F-4348-91BD-DD00F16B6446}">
      <dgm:prSet/>
      <dgm:spPr/>
      <dgm:t>
        <a:bodyPr/>
        <a:lstStyle/>
        <a:p>
          <a:endParaRPr lang="en-US"/>
        </a:p>
      </dgm:t>
    </dgm:pt>
    <dgm:pt modelId="{6EC6E3CE-9D61-CC4F-B1D8-AAC6DC13C709}" type="sibTrans" cxnId="{CFA6FC8A-8B9F-4348-91BD-DD00F16B6446}">
      <dgm:prSet/>
      <dgm:spPr/>
      <dgm:t>
        <a:bodyPr/>
        <a:lstStyle/>
        <a:p>
          <a:endParaRPr lang="en-US"/>
        </a:p>
      </dgm:t>
    </dgm:pt>
    <dgm:pt modelId="{57AE2DA3-F728-304A-B7C7-58B7100C608B}">
      <dgm:prSet phldrT="[Text]" custT="1"/>
      <dgm:spPr>
        <a:ln>
          <a:solidFill>
            <a:srgbClr val="01274D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61 controls</a:t>
          </a:r>
        </a:p>
      </dgm:t>
    </dgm:pt>
    <dgm:pt modelId="{1A7D877A-AB69-5644-86E0-6BFBAD5DEDB3}" type="parTrans" cxnId="{4D25E68A-1DF9-A848-9D4A-F1354A522ACF}">
      <dgm:prSet/>
      <dgm:spPr/>
      <dgm:t>
        <a:bodyPr/>
        <a:lstStyle/>
        <a:p>
          <a:endParaRPr lang="en-US"/>
        </a:p>
      </dgm:t>
    </dgm:pt>
    <dgm:pt modelId="{7133C7F2-3260-044C-B6CE-ACBE033F3B14}" type="sibTrans" cxnId="{4D25E68A-1DF9-A848-9D4A-F1354A522ACF}">
      <dgm:prSet/>
      <dgm:spPr/>
      <dgm:t>
        <a:bodyPr/>
        <a:lstStyle/>
        <a:p>
          <a:endParaRPr lang="en-US"/>
        </a:p>
      </dgm:t>
    </dgm:pt>
    <dgm:pt modelId="{9A408054-1D76-0C4C-A188-203BC3B23214}" type="pres">
      <dgm:prSet presAssocID="{9B7C297C-1130-314E-83A6-A5A5F33327B6}" presName="linearFlow" presStyleCnt="0">
        <dgm:presLayoutVars>
          <dgm:dir/>
          <dgm:animLvl val="lvl"/>
          <dgm:resizeHandles val="exact"/>
        </dgm:presLayoutVars>
      </dgm:prSet>
      <dgm:spPr/>
    </dgm:pt>
    <dgm:pt modelId="{CD9056D9-48A3-1F40-ADB3-8495D4E28B68}" type="pres">
      <dgm:prSet presAssocID="{A8BBC24F-0171-FA47-8680-AE75A7932492}" presName="composite" presStyleCnt="0"/>
      <dgm:spPr/>
    </dgm:pt>
    <dgm:pt modelId="{4CC5BACF-E1C3-5940-90D3-D90FC1F09303}" type="pres">
      <dgm:prSet presAssocID="{A8BBC24F-0171-FA47-8680-AE75A793249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E699284-6606-714B-A247-0BB90CB0F6C8}" type="pres">
      <dgm:prSet presAssocID="{A8BBC24F-0171-FA47-8680-AE75A7932492}" presName="descendantText" presStyleLbl="alignAcc1" presStyleIdx="0" presStyleCnt="4" custScaleX="100047">
        <dgm:presLayoutVars>
          <dgm:bulletEnabled val="1"/>
        </dgm:presLayoutVars>
      </dgm:prSet>
      <dgm:spPr/>
    </dgm:pt>
    <dgm:pt modelId="{1243CAA6-3423-B54E-807E-F8FE486F336E}" type="pres">
      <dgm:prSet presAssocID="{ECD61897-1A68-404F-97B5-34A98CB069CF}" presName="sp" presStyleCnt="0"/>
      <dgm:spPr/>
    </dgm:pt>
    <dgm:pt modelId="{C97F8C72-4689-714D-B233-7F472BA0F464}" type="pres">
      <dgm:prSet presAssocID="{1E3789AA-6FCD-9745-B00D-F379AF62ABC8}" presName="composite" presStyleCnt="0"/>
      <dgm:spPr/>
    </dgm:pt>
    <dgm:pt modelId="{D3D85DA8-9707-5C4A-BF6C-EC5F9354D2AC}" type="pres">
      <dgm:prSet presAssocID="{1E3789AA-6FCD-9745-B00D-F379AF62AB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044E0BD-74B6-C746-8799-B8CE19DC54F9}" type="pres">
      <dgm:prSet presAssocID="{1E3789AA-6FCD-9745-B00D-F379AF62ABC8}" presName="descendantText" presStyleLbl="alignAcc1" presStyleIdx="1" presStyleCnt="4">
        <dgm:presLayoutVars>
          <dgm:bulletEnabled val="1"/>
        </dgm:presLayoutVars>
      </dgm:prSet>
      <dgm:spPr/>
    </dgm:pt>
    <dgm:pt modelId="{F6034C5A-AD9D-754E-BD1D-EBCF1B757C6B}" type="pres">
      <dgm:prSet presAssocID="{371A1D01-D2BD-0947-A9B2-C217DC44B3DD}" presName="sp" presStyleCnt="0"/>
      <dgm:spPr/>
    </dgm:pt>
    <dgm:pt modelId="{3B2330F4-BC69-7245-80FC-E6A719AA14D3}" type="pres">
      <dgm:prSet presAssocID="{7AA4FAFD-5B0E-D949-869D-89306BA52C40}" presName="composite" presStyleCnt="0"/>
      <dgm:spPr/>
    </dgm:pt>
    <dgm:pt modelId="{61381BD1-BBA7-D346-B1C3-3D026C209B60}" type="pres">
      <dgm:prSet presAssocID="{7AA4FAFD-5B0E-D949-869D-89306BA52C4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83575D-B933-BF48-ACF1-D15DA6126CA8}" type="pres">
      <dgm:prSet presAssocID="{7AA4FAFD-5B0E-D949-869D-89306BA52C40}" presName="descendantText" presStyleLbl="alignAcc1" presStyleIdx="2" presStyleCnt="4">
        <dgm:presLayoutVars>
          <dgm:bulletEnabled val="1"/>
        </dgm:presLayoutVars>
      </dgm:prSet>
      <dgm:spPr/>
    </dgm:pt>
    <dgm:pt modelId="{7181364D-48EE-F945-A3AE-F612D3C4BFFF}" type="pres">
      <dgm:prSet presAssocID="{346AD28B-CE7B-554D-8BD4-F0AB975297BC}" presName="sp" presStyleCnt="0"/>
      <dgm:spPr/>
    </dgm:pt>
    <dgm:pt modelId="{5A2BAE05-CCA4-124B-9E73-AC343CA9FADB}" type="pres">
      <dgm:prSet presAssocID="{D7E57E73-8407-6646-83DB-1B2792E1C732}" presName="composite" presStyleCnt="0"/>
      <dgm:spPr/>
    </dgm:pt>
    <dgm:pt modelId="{E5E1F050-E95A-5A42-8421-F2CEE80DC174}" type="pres">
      <dgm:prSet presAssocID="{D7E57E73-8407-6646-83DB-1B2792E1C73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CC5B0ED-5A37-B444-9054-B004C6C9C9F8}" type="pres">
      <dgm:prSet presAssocID="{D7E57E73-8407-6646-83DB-1B2792E1C73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64AA312-BCE9-AA44-82B8-B0366E175593}" srcId="{1E3789AA-6FCD-9745-B00D-F379AF62ABC8}" destId="{61E0E3C8-3DA8-864F-BEBA-0828E5D98ECA}" srcOrd="0" destOrd="0" parTransId="{6B4A83C5-7808-9D4F-B793-3730F097BA7E}" sibTransId="{B604E6D0-81FC-BE4D-AD4E-F6361DF159C6}"/>
    <dgm:cxn modelId="{AD1B8917-5A15-F342-956A-A32C7308A0D4}" type="presOf" srcId="{A8BBC24F-0171-FA47-8680-AE75A7932492}" destId="{4CC5BACF-E1C3-5940-90D3-D90FC1F09303}" srcOrd="0" destOrd="0" presId="urn:microsoft.com/office/officeart/2005/8/layout/chevron2"/>
    <dgm:cxn modelId="{12DFA021-2C12-3047-856C-B07827E7C1A7}" type="presOf" srcId="{7AA4FAFD-5B0E-D949-869D-89306BA52C40}" destId="{61381BD1-BBA7-D346-B1C3-3D026C209B60}" srcOrd="0" destOrd="0" presId="urn:microsoft.com/office/officeart/2005/8/layout/chevron2"/>
    <dgm:cxn modelId="{23AF6226-F500-C647-AB18-77E9B6CA103B}" srcId="{9B7C297C-1130-314E-83A6-A5A5F33327B6}" destId="{A8BBC24F-0171-FA47-8680-AE75A7932492}" srcOrd="0" destOrd="0" parTransId="{2A7017AB-9E11-704F-ADE1-F2521DF0F0A9}" sibTransId="{ECD61897-1A68-404F-97B5-34A98CB069CF}"/>
    <dgm:cxn modelId="{FE14FE37-270B-6044-81C0-888A8C23BC05}" type="presOf" srcId="{7B36DA99-861F-834A-924C-8B52A567E852}" destId="{8083575D-B933-BF48-ACF1-D15DA6126CA8}" srcOrd="0" destOrd="0" presId="urn:microsoft.com/office/officeart/2005/8/layout/chevron2"/>
    <dgm:cxn modelId="{3F1B2B47-4D98-574F-BEDD-D7884FE99898}" srcId="{1E3789AA-6FCD-9745-B00D-F379AF62ABC8}" destId="{F6F1BD74-119E-B44A-9239-FCAE0BA48602}" srcOrd="3" destOrd="0" parTransId="{45A7A854-3562-4845-93F3-261A3D706816}" sibTransId="{D1C930FF-102C-E143-94FE-6EE7E81139B6}"/>
    <dgm:cxn modelId="{32DB4F4E-2EA1-3243-95E6-E1B1D49DAD07}" type="presOf" srcId="{FC65F7CC-28E7-C145-A372-D92FF5D769CC}" destId="{8083575D-B933-BF48-ACF1-D15DA6126CA8}" srcOrd="0" destOrd="3" presId="urn:microsoft.com/office/officeart/2005/8/layout/chevron2"/>
    <dgm:cxn modelId="{5E74AD52-C9CF-8340-83A3-8B8C2A335B13}" type="presOf" srcId="{61EF929F-58F4-544E-8798-A2B83709748D}" destId="{8083575D-B933-BF48-ACF1-D15DA6126CA8}" srcOrd="0" destOrd="1" presId="urn:microsoft.com/office/officeart/2005/8/layout/chevron2"/>
    <dgm:cxn modelId="{487FAD53-9BA3-EF4F-AB4D-BE78C88C5D26}" type="presOf" srcId="{694F83CC-5DFF-F440-800A-87CA8044609B}" destId="{8E699284-6606-714B-A247-0BB90CB0F6C8}" srcOrd="0" destOrd="1" presId="urn:microsoft.com/office/officeart/2005/8/layout/chevron2"/>
    <dgm:cxn modelId="{1BDFF158-330A-2245-B53D-CA419AA27311}" srcId="{61EF929F-58F4-544E-8798-A2B83709748D}" destId="{376755D4-0019-6C46-B50F-12A099466F83}" srcOrd="0" destOrd="0" parTransId="{F2AFA12B-8A7C-A241-B852-CBC744D826C8}" sibTransId="{04370FF1-8E15-5943-BA20-5FDE6461B515}"/>
    <dgm:cxn modelId="{E931F965-C52E-974A-BEC7-BE2E49839CF0}" srcId="{D7E57E73-8407-6646-83DB-1B2792E1C732}" destId="{DDF627EA-7D11-1F4C-91BB-9805AD09D742}" srcOrd="0" destOrd="0" parTransId="{FE3F630B-F120-DF41-9E4A-C08EB3AEE7F5}" sibTransId="{9114ACAB-C922-B749-AE9D-2C3F0AEA3CFA}"/>
    <dgm:cxn modelId="{E2FCBA6F-FB1F-3C4F-82D7-506DF3ACD24B}" type="presOf" srcId="{9B7C297C-1130-314E-83A6-A5A5F33327B6}" destId="{9A408054-1D76-0C4C-A188-203BC3B23214}" srcOrd="0" destOrd="0" presId="urn:microsoft.com/office/officeart/2005/8/layout/chevron2"/>
    <dgm:cxn modelId="{21BCE77F-D528-4B4F-ABE7-63F29E8B749D}" type="presOf" srcId="{3774A7D9-C6A3-0B4A-860E-1A1A74278606}" destId="{C044E0BD-74B6-C746-8799-B8CE19DC54F9}" srcOrd="0" destOrd="2" presId="urn:microsoft.com/office/officeart/2005/8/layout/chevron2"/>
    <dgm:cxn modelId="{C87B4584-50F1-8848-BD3E-E53C914F75A8}" type="presOf" srcId="{376755D4-0019-6C46-B50F-12A099466F83}" destId="{8083575D-B933-BF48-ACF1-D15DA6126CA8}" srcOrd="0" destOrd="2" presId="urn:microsoft.com/office/officeart/2005/8/layout/chevron2"/>
    <dgm:cxn modelId="{B21AE184-EAC8-9E4D-993F-9BF6977B2CA4}" srcId="{7AA4FAFD-5B0E-D949-869D-89306BA52C40}" destId="{61EF929F-58F4-544E-8798-A2B83709748D}" srcOrd="1" destOrd="0" parTransId="{974C2164-37BA-E343-946B-BC6B12C5DD7F}" sibTransId="{37C2F556-4C9E-9343-8A91-B6C8C6906217}"/>
    <dgm:cxn modelId="{301FA38A-AC48-2A41-8719-92E15DDD8E30}" type="presOf" srcId="{85DD020A-870F-D647-87D8-958E02FF4CD3}" destId="{8E699284-6606-714B-A247-0BB90CB0F6C8}" srcOrd="0" destOrd="0" presId="urn:microsoft.com/office/officeart/2005/8/layout/chevron2"/>
    <dgm:cxn modelId="{4D25E68A-1DF9-A848-9D4A-F1354A522ACF}" srcId="{1E3789AA-6FCD-9745-B00D-F379AF62ABC8}" destId="{57AE2DA3-F728-304A-B7C7-58B7100C608B}" srcOrd="1" destOrd="0" parTransId="{1A7D877A-AB69-5644-86E0-6BFBAD5DEDB3}" sibTransId="{7133C7F2-3260-044C-B6CE-ACBE033F3B14}"/>
    <dgm:cxn modelId="{CFA6FC8A-8B9F-4348-91BD-DD00F16B6446}" srcId="{1E3789AA-6FCD-9745-B00D-F379AF62ABC8}" destId="{3774A7D9-C6A3-0B4A-860E-1A1A74278606}" srcOrd="2" destOrd="0" parTransId="{4A504F58-C385-9543-A9D3-6865DE0F4D61}" sibTransId="{6EC6E3CE-9D61-CC4F-B1D8-AAC6DC13C709}"/>
    <dgm:cxn modelId="{30B4F39D-F9E1-0A41-A178-26964FF79A61}" type="presOf" srcId="{61E0E3C8-3DA8-864F-BEBA-0828E5D98ECA}" destId="{C044E0BD-74B6-C746-8799-B8CE19DC54F9}" srcOrd="0" destOrd="0" presId="urn:microsoft.com/office/officeart/2005/8/layout/chevron2"/>
    <dgm:cxn modelId="{F39938A5-8E2C-9045-A7A8-AB5CDAC02041}" srcId="{61EF929F-58F4-544E-8798-A2B83709748D}" destId="{FC65F7CC-28E7-C145-A372-D92FF5D769CC}" srcOrd="1" destOrd="0" parTransId="{95729388-AD32-D843-93FE-543581A5F55B}" sibTransId="{8CF09589-9EEA-8441-972E-5E9F52E0EC74}"/>
    <dgm:cxn modelId="{F80D54A6-ACF4-C041-BDF5-8B769D24C596}" srcId="{9B7C297C-1130-314E-83A6-A5A5F33327B6}" destId="{7AA4FAFD-5B0E-D949-869D-89306BA52C40}" srcOrd="2" destOrd="0" parTransId="{E2866811-2BE7-4243-92B8-E43471019F55}" sibTransId="{346AD28B-CE7B-554D-8BD4-F0AB975297BC}"/>
    <dgm:cxn modelId="{0D61F3A7-F719-9F4E-972B-A971A2C99E2D}" type="presOf" srcId="{1E3789AA-6FCD-9745-B00D-F379AF62ABC8}" destId="{D3D85DA8-9707-5C4A-BF6C-EC5F9354D2AC}" srcOrd="0" destOrd="0" presId="urn:microsoft.com/office/officeart/2005/8/layout/chevron2"/>
    <dgm:cxn modelId="{E8C9F9AE-7B5B-6842-AD0A-AF56F993FE39}" srcId="{A8BBC24F-0171-FA47-8680-AE75A7932492}" destId="{85DD020A-870F-D647-87D8-958E02FF4CD3}" srcOrd="0" destOrd="0" parTransId="{898EDA06-FB2B-7B43-80D5-5193B966795B}" sibTransId="{F8D65423-BBAF-CE49-AC65-9E901819FF0B}"/>
    <dgm:cxn modelId="{3E6622B6-F3B3-5D45-94E0-B85A0ADA8A28}" srcId="{A8BBC24F-0171-FA47-8680-AE75A7932492}" destId="{694F83CC-5DFF-F440-800A-87CA8044609B}" srcOrd="1" destOrd="0" parTransId="{4D63C0C5-396E-1A4C-9B32-897CB18F0E08}" sibTransId="{8BE5C9E9-FE5D-7E4D-A056-9C04DD2C9A5E}"/>
    <dgm:cxn modelId="{6CA27BC4-F092-5D4C-8A70-9EABB8B2A3E5}" type="presOf" srcId="{57AE2DA3-F728-304A-B7C7-58B7100C608B}" destId="{C044E0BD-74B6-C746-8799-B8CE19DC54F9}" srcOrd="0" destOrd="1" presId="urn:microsoft.com/office/officeart/2005/8/layout/chevron2"/>
    <dgm:cxn modelId="{57BEC8C4-944E-5441-A01A-C6236630F0D8}" srcId="{9B7C297C-1130-314E-83A6-A5A5F33327B6}" destId="{1E3789AA-6FCD-9745-B00D-F379AF62ABC8}" srcOrd="1" destOrd="0" parTransId="{24A9679C-4075-954D-9DB3-62B701F80228}" sibTransId="{371A1D01-D2BD-0947-A9B2-C217DC44B3DD}"/>
    <dgm:cxn modelId="{BEAEC9CD-5F76-9A46-8F71-76BE99B74055}" type="presOf" srcId="{D7E57E73-8407-6646-83DB-1B2792E1C732}" destId="{E5E1F050-E95A-5A42-8421-F2CEE80DC174}" srcOrd="0" destOrd="0" presId="urn:microsoft.com/office/officeart/2005/8/layout/chevron2"/>
    <dgm:cxn modelId="{2480EAD3-1900-9342-A9FE-BE9B7A83DB4B}" type="presOf" srcId="{F6F1BD74-119E-B44A-9239-FCAE0BA48602}" destId="{C044E0BD-74B6-C746-8799-B8CE19DC54F9}" srcOrd="0" destOrd="3" presId="urn:microsoft.com/office/officeart/2005/8/layout/chevron2"/>
    <dgm:cxn modelId="{83F7F8D5-BE88-AA40-83A4-7DD73794C055}" type="presOf" srcId="{DDF627EA-7D11-1F4C-91BB-9805AD09D742}" destId="{BCC5B0ED-5A37-B444-9054-B004C6C9C9F8}" srcOrd="0" destOrd="0" presId="urn:microsoft.com/office/officeart/2005/8/layout/chevron2"/>
    <dgm:cxn modelId="{6EF9FDD6-64A4-9149-8D93-FA729B814E33}" srcId="{9B7C297C-1130-314E-83A6-A5A5F33327B6}" destId="{D7E57E73-8407-6646-83DB-1B2792E1C732}" srcOrd="3" destOrd="0" parTransId="{D04CAF1A-FB75-D549-94CD-251F3945A0EB}" sibTransId="{0ECFD417-8319-5942-BE83-D1601C4A7114}"/>
    <dgm:cxn modelId="{DB77F0E4-1D1D-5140-B275-491015D1A5A7}" srcId="{7AA4FAFD-5B0E-D949-869D-89306BA52C40}" destId="{7B36DA99-861F-834A-924C-8B52A567E852}" srcOrd="0" destOrd="0" parTransId="{1AB09B7C-D24E-024B-90DA-BB315568BD40}" sibTransId="{5D3D5B9A-F452-4342-A95A-45E5D733C37C}"/>
    <dgm:cxn modelId="{86B43EF8-422D-B04D-986B-9AD833FA7545}" type="presParOf" srcId="{9A408054-1D76-0C4C-A188-203BC3B23214}" destId="{CD9056D9-48A3-1F40-ADB3-8495D4E28B68}" srcOrd="0" destOrd="0" presId="urn:microsoft.com/office/officeart/2005/8/layout/chevron2"/>
    <dgm:cxn modelId="{75AEA636-CC7C-B645-8473-5121807DF989}" type="presParOf" srcId="{CD9056D9-48A3-1F40-ADB3-8495D4E28B68}" destId="{4CC5BACF-E1C3-5940-90D3-D90FC1F09303}" srcOrd="0" destOrd="0" presId="urn:microsoft.com/office/officeart/2005/8/layout/chevron2"/>
    <dgm:cxn modelId="{87B0D1A9-4ECC-8B45-BDB1-2CFDDD053355}" type="presParOf" srcId="{CD9056D9-48A3-1F40-ADB3-8495D4E28B68}" destId="{8E699284-6606-714B-A247-0BB90CB0F6C8}" srcOrd="1" destOrd="0" presId="urn:microsoft.com/office/officeart/2005/8/layout/chevron2"/>
    <dgm:cxn modelId="{DB33C2F9-BB33-9742-AFB7-D9C2925A9AB4}" type="presParOf" srcId="{9A408054-1D76-0C4C-A188-203BC3B23214}" destId="{1243CAA6-3423-B54E-807E-F8FE486F336E}" srcOrd="1" destOrd="0" presId="urn:microsoft.com/office/officeart/2005/8/layout/chevron2"/>
    <dgm:cxn modelId="{F5974D67-499D-3B4B-BBA0-D779416C0533}" type="presParOf" srcId="{9A408054-1D76-0C4C-A188-203BC3B23214}" destId="{C97F8C72-4689-714D-B233-7F472BA0F464}" srcOrd="2" destOrd="0" presId="urn:microsoft.com/office/officeart/2005/8/layout/chevron2"/>
    <dgm:cxn modelId="{03C9F709-7814-F043-8EA1-3117DC9F5642}" type="presParOf" srcId="{C97F8C72-4689-714D-B233-7F472BA0F464}" destId="{D3D85DA8-9707-5C4A-BF6C-EC5F9354D2AC}" srcOrd="0" destOrd="0" presId="urn:microsoft.com/office/officeart/2005/8/layout/chevron2"/>
    <dgm:cxn modelId="{B2D6B46B-1296-804C-ACB6-2789C249ADCD}" type="presParOf" srcId="{C97F8C72-4689-714D-B233-7F472BA0F464}" destId="{C044E0BD-74B6-C746-8799-B8CE19DC54F9}" srcOrd="1" destOrd="0" presId="urn:microsoft.com/office/officeart/2005/8/layout/chevron2"/>
    <dgm:cxn modelId="{8015B793-C8A7-F949-8624-2AFE8A16DFCE}" type="presParOf" srcId="{9A408054-1D76-0C4C-A188-203BC3B23214}" destId="{F6034C5A-AD9D-754E-BD1D-EBCF1B757C6B}" srcOrd="3" destOrd="0" presId="urn:microsoft.com/office/officeart/2005/8/layout/chevron2"/>
    <dgm:cxn modelId="{258DFD2C-2DD8-EF4D-9B9A-44DAE69F3ED0}" type="presParOf" srcId="{9A408054-1D76-0C4C-A188-203BC3B23214}" destId="{3B2330F4-BC69-7245-80FC-E6A719AA14D3}" srcOrd="4" destOrd="0" presId="urn:microsoft.com/office/officeart/2005/8/layout/chevron2"/>
    <dgm:cxn modelId="{11854918-724C-F844-897D-3AFAE9E0455A}" type="presParOf" srcId="{3B2330F4-BC69-7245-80FC-E6A719AA14D3}" destId="{61381BD1-BBA7-D346-B1C3-3D026C209B60}" srcOrd="0" destOrd="0" presId="urn:microsoft.com/office/officeart/2005/8/layout/chevron2"/>
    <dgm:cxn modelId="{D08AA4E9-1152-5E43-9614-C4259AF4955D}" type="presParOf" srcId="{3B2330F4-BC69-7245-80FC-E6A719AA14D3}" destId="{8083575D-B933-BF48-ACF1-D15DA6126CA8}" srcOrd="1" destOrd="0" presId="urn:microsoft.com/office/officeart/2005/8/layout/chevron2"/>
    <dgm:cxn modelId="{7D08DFAE-FE81-8648-BE5B-A7E11CEDBEBD}" type="presParOf" srcId="{9A408054-1D76-0C4C-A188-203BC3B23214}" destId="{7181364D-48EE-F945-A3AE-F612D3C4BFFF}" srcOrd="5" destOrd="0" presId="urn:microsoft.com/office/officeart/2005/8/layout/chevron2"/>
    <dgm:cxn modelId="{7F1940B0-A939-B345-A1E4-3D5AFA359595}" type="presParOf" srcId="{9A408054-1D76-0C4C-A188-203BC3B23214}" destId="{5A2BAE05-CCA4-124B-9E73-AC343CA9FADB}" srcOrd="6" destOrd="0" presId="urn:microsoft.com/office/officeart/2005/8/layout/chevron2"/>
    <dgm:cxn modelId="{6E0A4417-6A74-9744-808C-9DC2CF635338}" type="presParOf" srcId="{5A2BAE05-CCA4-124B-9E73-AC343CA9FADB}" destId="{E5E1F050-E95A-5A42-8421-F2CEE80DC174}" srcOrd="0" destOrd="0" presId="urn:microsoft.com/office/officeart/2005/8/layout/chevron2"/>
    <dgm:cxn modelId="{DDD16B72-7317-BF44-A191-D7F2B4612728}" type="presParOf" srcId="{5A2BAE05-CCA4-124B-9E73-AC343CA9FADB}" destId="{BCC5B0ED-5A37-B444-9054-B004C6C9C9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432D9-8384-7C45-B6DC-F1FCF7F480C2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1A22F-220D-294E-BD84-91BEFA0B6FF7}">
      <dgm:prSet phldrT="[Text]"/>
      <dgm:spPr>
        <a:solidFill>
          <a:srgbClr val="FB2E91">
            <a:alpha val="20000"/>
          </a:srgbClr>
        </a:solidFill>
      </dgm:spPr>
      <dgm:t>
        <a:bodyPr/>
        <a:lstStyle/>
        <a:p>
          <a:r>
            <a:rPr lang="en-US"/>
            <a:t>40,102,010</a:t>
          </a:r>
        </a:p>
      </dgm:t>
    </dgm:pt>
    <dgm:pt modelId="{D5486B14-6E67-AC42-BA32-979F067F016E}" type="parTrans" cxnId="{62BAEE0F-997C-0B4D-9921-578882E00F47}">
      <dgm:prSet/>
      <dgm:spPr/>
      <dgm:t>
        <a:bodyPr/>
        <a:lstStyle/>
        <a:p>
          <a:endParaRPr lang="en-US"/>
        </a:p>
      </dgm:t>
    </dgm:pt>
    <dgm:pt modelId="{51FEE056-2C7F-DE40-AC4C-EAB6BCC3E335}" type="sibTrans" cxnId="{62BAEE0F-997C-0B4D-9921-578882E00F47}">
      <dgm:prSet/>
      <dgm:spPr/>
      <dgm:t>
        <a:bodyPr/>
        <a:lstStyle/>
        <a:p>
          <a:endParaRPr lang="en-US"/>
        </a:p>
      </dgm:t>
    </dgm:pt>
    <dgm:pt modelId="{EB5BF852-133D-AB46-AB98-0E732779FFCF}">
      <dgm:prSet phldrT="[Text]"/>
      <dgm:spPr>
        <a:solidFill>
          <a:srgbClr val="FB2E91">
            <a:alpha val="40000"/>
          </a:srgbClr>
        </a:solidFill>
      </dgm:spPr>
      <dgm:t>
        <a:bodyPr/>
        <a:lstStyle/>
        <a:p>
          <a:r>
            <a:rPr lang="en-US"/>
            <a:t>23,059</a:t>
          </a:r>
        </a:p>
      </dgm:t>
    </dgm:pt>
    <dgm:pt modelId="{EDC64F82-7148-FD48-8B92-C63B570169D1}" type="parTrans" cxnId="{2B91B47D-AA19-D347-992F-986FB7D28B05}">
      <dgm:prSet/>
      <dgm:spPr/>
      <dgm:t>
        <a:bodyPr/>
        <a:lstStyle/>
        <a:p>
          <a:endParaRPr lang="en-US"/>
        </a:p>
      </dgm:t>
    </dgm:pt>
    <dgm:pt modelId="{6AF6D343-9BFE-724F-85FA-7454BC3AF9B8}" type="sibTrans" cxnId="{2B91B47D-AA19-D347-992F-986FB7D28B05}">
      <dgm:prSet/>
      <dgm:spPr/>
      <dgm:t>
        <a:bodyPr/>
        <a:lstStyle/>
        <a:p>
          <a:endParaRPr lang="en-US"/>
        </a:p>
      </dgm:t>
    </dgm:pt>
    <dgm:pt modelId="{DF5911D6-0598-2F48-917F-5EBA97688CE1}">
      <dgm:prSet phldrT="[Text]"/>
      <dgm:spPr>
        <a:solidFill>
          <a:srgbClr val="FB2E91">
            <a:alpha val="60000"/>
          </a:srgbClr>
        </a:solidFill>
      </dgm:spPr>
      <dgm:t>
        <a:bodyPr/>
        <a:lstStyle/>
        <a:p>
          <a:r>
            <a:rPr lang="en-US"/>
            <a:t>32</a:t>
          </a:r>
        </a:p>
      </dgm:t>
    </dgm:pt>
    <dgm:pt modelId="{F70EE112-48D6-BC4F-891A-802874010E12}" type="parTrans" cxnId="{F60CFD47-DF17-114E-A9BC-A2EB61A2A16C}">
      <dgm:prSet/>
      <dgm:spPr/>
      <dgm:t>
        <a:bodyPr/>
        <a:lstStyle/>
        <a:p>
          <a:endParaRPr lang="en-US"/>
        </a:p>
      </dgm:t>
    </dgm:pt>
    <dgm:pt modelId="{CB079B43-5E7F-D14E-B6F6-72B3E4C4CE49}" type="sibTrans" cxnId="{F60CFD47-DF17-114E-A9BC-A2EB61A2A16C}">
      <dgm:prSet/>
      <dgm:spPr/>
      <dgm:t>
        <a:bodyPr/>
        <a:lstStyle/>
        <a:p>
          <a:endParaRPr lang="en-US"/>
        </a:p>
      </dgm:t>
    </dgm:pt>
    <dgm:pt modelId="{68AB66B8-4FA3-9C4C-93EB-9D39934B28BB}">
      <dgm:prSet/>
      <dgm:spPr>
        <a:solidFill>
          <a:srgbClr val="FB2E91">
            <a:alpha val="80000"/>
          </a:srgbClr>
        </a:solidFill>
      </dgm:spPr>
      <dgm:t>
        <a:bodyPr/>
        <a:lstStyle/>
        <a:p>
          <a:r>
            <a:rPr lang="en-US"/>
            <a:t>7</a:t>
          </a:r>
        </a:p>
      </dgm:t>
    </dgm:pt>
    <dgm:pt modelId="{F6F2BA11-5B39-6442-AF93-6E436A84687F}" type="parTrans" cxnId="{A60D58F5-99C1-4846-A8A9-EFF2E3095019}">
      <dgm:prSet/>
      <dgm:spPr/>
      <dgm:t>
        <a:bodyPr/>
        <a:lstStyle/>
        <a:p>
          <a:endParaRPr lang="en-US"/>
        </a:p>
      </dgm:t>
    </dgm:pt>
    <dgm:pt modelId="{A7B93DF2-6B40-FA4B-ACB4-2400400D1596}" type="sibTrans" cxnId="{A60D58F5-99C1-4846-A8A9-EFF2E3095019}">
      <dgm:prSet/>
      <dgm:spPr/>
      <dgm:t>
        <a:bodyPr/>
        <a:lstStyle/>
        <a:p>
          <a:endParaRPr lang="en-US"/>
        </a:p>
      </dgm:t>
    </dgm:pt>
    <dgm:pt modelId="{C4341098-E1C5-5246-A17D-8BF99870990E}">
      <dgm:prSet/>
      <dgm:spPr>
        <a:solidFill>
          <a:srgbClr val="FB2E91"/>
        </a:solidFill>
      </dgm:spPr>
      <dgm:t>
        <a:bodyPr/>
        <a:lstStyle/>
        <a:p>
          <a:r>
            <a:rPr lang="en-US"/>
            <a:t>4</a:t>
          </a:r>
        </a:p>
      </dgm:t>
    </dgm:pt>
    <dgm:pt modelId="{4C98F389-9FE7-F740-A777-E3B75F02C990}" type="parTrans" cxnId="{6A811EE5-D9ED-0B4E-9F0D-D3D595E85F03}">
      <dgm:prSet/>
      <dgm:spPr/>
      <dgm:t>
        <a:bodyPr/>
        <a:lstStyle/>
        <a:p>
          <a:endParaRPr lang="en-US"/>
        </a:p>
      </dgm:t>
    </dgm:pt>
    <dgm:pt modelId="{4F9E5430-FD09-AB45-BBFD-7F5C30E3A051}" type="sibTrans" cxnId="{6A811EE5-D9ED-0B4E-9F0D-D3D595E85F03}">
      <dgm:prSet/>
      <dgm:spPr/>
      <dgm:t>
        <a:bodyPr/>
        <a:lstStyle/>
        <a:p>
          <a:endParaRPr lang="en-US"/>
        </a:p>
      </dgm:t>
    </dgm:pt>
    <dgm:pt modelId="{BB3087AF-E6A7-9E4B-8260-8E36EC8BF69E}" type="pres">
      <dgm:prSet presAssocID="{7B7432D9-8384-7C45-B6DC-F1FCF7F480C2}" presName="Name0" presStyleCnt="0">
        <dgm:presLayoutVars>
          <dgm:dir/>
          <dgm:animLvl val="lvl"/>
          <dgm:resizeHandles val="exact"/>
        </dgm:presLayoutVars>
      </dgm:prSet>
      <dgm:spPr/>
    </dgm:pt>
    <dgm:pt modelId="{B4DE4A12-9A51-1346-9E01-35704870343F}" type="pres">
      <dgm:prSet presAssocID="{B151A22F-220D-294E-BD84-91BEFA0B6FF7}" presName="Name8" presStyleCnt="0"/>
      <dgm:spPr/>
    </dgm:pt>
    <dgm:pt modelId="{DA21F2C7-D3B0-104B-B4A3-A493DB37480C}" type="pres">
      <dgm:prSet presAssocID="{B151A22F-220D-294E-BD84-91BEFA0B6FF7}" presName="level" presStyleLbl="node1" presStyleIdx="0" presStyleCnt="5">
        <dgm:presLayoutVars>
          <dgm:chMax val="1"/>
          <dgm:bulletEnabled val="1"/>
        </dgm:presLayoutVars>
      </dgm:prSet>
      <dgm:spPr/>
    </dgm:pt>
    <dgm:pt modelId="{E1D23C95-53A2-6E48-8561-970FD16E0F2E}" type="pres">
      <dgm:prSet presAssocID="{B151A22F-220D-294E-BD84-91BEFA0B6FF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E31031-7296-7747-99B6-DBEFDFED6557}" type="pres">
      <dgm:prSet presAssocID="{EB5BF852-133D-AB46-AB98-0E732779FFCF}" presName="Name8" presStyleCnt="0"/>
      <dgm:spPr/>
    </dgm:pt>
    <dgm:pt modelId="{E6F99BC3-595A-D040-BE23-4A7CB456E93D}" type="pres">
      <dgm:prSet presAssocID="{EB5BF852-133D-AB46-AB98-0E732779FFCF}" presName="level" presStyleLbl="node1" presStyleIdx="1" presStyleCnt="5">
        <dgm:presLayoutVars>
          <dgm:chMax val="1"/>
          <dgm:bulletEnabled val="1"/>
        </dgm:presLayoutVars>
      </dgm:prSet>
      <dgm:spPr/>
    </dgm:pt>
    <dgm:pt modelId="{9348A0A1-6346-5444-AAF5-170C1DB890AA}" type="pres">
      <dgm:prSet presAssocID="{EB5BF852-133D-AB46-AB98-0E732779FFC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4D6DE3-A4A6-4947-9130-F5CC6FFCAB21}" type="pres">
      <dgm:prSet presAssocID="{DF5911D6-0598-2F48-917F-5EBA97688CE1}" presName="Name8" presStyleCnt="0"/>
      <dgm:spPr/>
    </dgm:pt>
    <dgm:pt modelId="{0A4A8151-0CE4-114A-86A4-7C0D59E86C9C}" type="pres">
      <dgm:prSet presAssocID="{DF5911D6-0598-2F48-917F-5EBA97688CE1}" presName="level" presStyleLbl="node1" presStyleIdx="2" presStyleCnt="5">
        <dgm:presLayoutVars>
          <dgm:chMax val="1"/>
          <dgm:bulletEnabled val="1"/>
        </dgm:presLayoutVars>
      </dgm:prSet>
      <dgm:spPr/>
    </dgm:pt>
    <dgm:pt modelId="{7C101BE0-5043-7C4E-939D-580959CBBD53}" type="pres">
      <dgm:prSet presAssocID="{DF5911D6-0598-2F48-917F-5EBA97688C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256D83-2199-AB48-A6D0-5D8EC0E67ECC}" type="pres">
      <dgm:prSet presAssocID="{68AB66B8-4FA3-9C4C-93EB-9D39934B28BB}" presName="Name8" presStyleCnt="0"/>
      <dgm:spPr/>
    </dgm:pt>
    <dgm:pt modelId="{F344EE5A-1D0B-424F-9AAB-37B8FFE3C474}" type="pres">
      <dgm:prSet presAssocID="{68AB66B8-4FA3-9C4C-93EB-9D39934B28BB}" presName="level" presStyleLbl="node1" presStyleIdx="3" presStyleCnt="5">
        <dgm:presLayoutVars>
          <dgm:chMax val="1"/>
          <dgm:bulletEnabled val="1"/>
        </dgm:presLayoutVars>
      </dgm:prSet>
      <dgm:spPr/>
    </dgm:pt>
    <dgm:pt modelId="{59395793-2F30-A143-A48F-4C6A6F35C735}" type="pres">
      <dgm:prSet presAssocID="{68AB66B8-4FA3-9C4C-93EB-9D39934B28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C0218F-D372-B342-B7A8-D034A7AE1BBD}" type="pres">
      <dgm:prSet presAssocID="{C4341098-E1C5-5246-A17D-8BF99870990E}" presName="Name8" presStyleCnt="0"/>
      <dgm:spPr/>
    </dgm:pt>
    <dgm:pt modelId="{12180FE3-E5C3-9C47-83CB-332AC870CF4F}" type="pres">
      <dgm:prSet presAssocID="{C4341098-E1C5-5246-A17D-8BF99870990E}" presName="level" presStyleLbl="node1" presStyleIdx="4" presStyleCnt="5">
        <dgm:presLayoutVars>
          <dgm:chMax val="1"/>
          <dgm:bulletEnabled val="1"/>
        </dgm:presLayoutVars>
      </dgm:prSet>
      <dgm:spPr/>
    </dgm:pt>
    <dgm:pt modelId="{EE522371-AF9F-A345-BA72-01BF84474A1B}" type="pres">
      <dgm:prSet presAssocID="{C4341098-E1C5-5246-A17D-8BF9987099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BAEE0F-997C-0B4D-9921-578882E00F47}" srcId="{7B7432D9-8384-7C45-B6DC-F1FCF7F480C2}" destId="{B151A22F-220D-294E-BD84-91BEFA0B6FF7}" srcOrd="0" destOrd="0" parTransId="{D5486B14-6E67-AC42-BA32-979F067F016E}" sibTransId="{51FEE056-2C7F-DE40-AC4C-EAB6BCC3E335}"/>
    <dgm:cxn modelId="{3D8F9912-C4F8-124B-B4B3-D221A1E2FF7F}" type="presOf" srcId="{EB5BF852-133D-AB46-AB98-0E732779FFCF}" destId="{E6F99BC3-595A-D040-BE23-4A7CB456E93D}" srcOrd="0" destOrd="0" presId="urn:microsoft.com/office/officeart/2005/8/layout/pyramid3"/>
    <dgm:cxn modelId="{76D70016-463E-034D-AD43-CF798B372CF4}" type="presOf" srcId="{7B7432D9-8384-7C45-B6DC-F1FCF7F480C2}" destId="{BB3087AF-E6A7-9E4B-8260-8E36EC8BF69E}" srcOrd="0" destOrd="0" presId="urn:microsoft.com/office/officeart/2005/8/layout/pyramid3"/>
    <dgm:cxn modelId="{7C1C6C2F-F457-3546-AF50-08AD14C6F28F}" type="presOf" srcId="{68AB66B8-4FA3-9C4C-93EB-9D39934B28BB}" destId="{59395793-2F30-A143-A48F-4C6A6F35C735}" srcOrd="1" destOrd="0" presId="urn:microsoft.com/office/officeart/2005/8/layout/pyramid3"/>
    <dgm:cxn modelId="{4E9BD845-44EE-4B40-9FB8-9AC47F9C1505}" type="presOf" srcId="{68AB66B8-4FA3-9C4C-93EB-9D39934B28BB}" destId="{F344EE5A-1D0B-424F-9AAB-37B8FFE3C474}" srcOrd="0" destOrd="0" presId="urn:microsoft.com/office/officeart/2005/8/layout/pyramid3"/>
    <dgm:cxn modelId="{F60CFD47-DF17-114E-A9BC-A2EB61A2A16C}" srcId="{7B7432D9-8384-7C45-B6DC-F1FCF7F480C2}" destId="{DF5911D6-0598-2F48-917F-5EBA97688CE1}" srcOrd="2" destOrd="0" parTransId="{F70EE112-48D6-BC4F-891A-802874010E12}" sibTransId="{CB079B43-5E7F-D14E-B6F6-72B3E4C4CE49}"/>
    <dgm:cxn modelId="{E6EE045D-A94A-954F-921F-C75C271071F2}" type="presOf" srcId="{EB5BF852-133D-AB46-AB98-0E732779FFCF}" destId="{9348A0A1-6346-5444-AAF5-170C1DB890AA}" srcOrd="1" destOrd="0" presId="urn:microsoft.com/office/officeart/2005/8/layout/pyramid3"/>
    <dgm:cxn modelId="{1FA62E6A-C4BB-474A-9D8C-DE063D756C21}" type="presOf" srcId="{DF5911D6-0598-2F48-917F-5EBA97688CE1}" destId="{7C101BE0-5043-7C4E-939D-580959CBBD53}" srcOrd="1" destOrd="0" presId="urn:microsoft.com/office/officeart/2005/8/layout/pyramid3"/>
    <dgm:cxn modelId="{353C536F-0F2C-1540-95CA-BBD42F9F0A67}" type="presOf" srcId="{DF5911D6-0598-2F48-917F-5EBA97688CE1}" destId="{0A4A8151-0CE4-114A-86A4-7C0D59E86C9C}" srcOrd="0" destOrd="0" presId="urn:microsoft.com/office/officeart/2005/8/layout/pyramid3"/>
    <dgm:cxn modelId="{8B536C76-DB59-384F-8B15-0CF9E50E5151}" type="presOf" srcId="{C4341098-E1C5-5246-A17D-8BF99870990E}" destId="{12180FE3-E5C3-9C47-83CB-332AC870CF4F}" srcOrd="0" destOrd="0" presId="urn:microsoft.com/office/officeart/2005/8/layout/pyramid3"/>
    <dgm:cxn modelId="{2B91B47D-AA19-D347-992F-986FB7D28B05}" srcId="{7B7432D9-8384-7C45-B6DC-F1FCF7F480C2}" destId="{EB5BF852-133D-AB46-AB98-0E732779FFCF}" srcOrd="1" destOrd="0" parTransId="{EDC64F82-7148-FD48-8B92-C63B570169D1}" sibTransId="{6AF6D343-9BFE-724F-85FA-7454BC3AF9B8}"/>
    <dgm:cxn modelId="{7DE77593-F3B8-0E4F-B85B-D4A0518EFFB8}" type="presOf" srcId="{B151A22F-220D-294E-BD84-91BEFA0B6FF7}" destId="{DA21F2C7-D3B0-104B-B4A3-A493DB37480C}" srcOrd="0" destOrd="0" presId="urn:microsoft.com/office/officeart/2005/8/layout/pyramid3"/>
    <dgm:cxn modelId="{32688BC1-E15C-9141-A5AD-9720C1771A5E}" type="presOf" srcId="{B151A22F-220D-294E-BD84-91BEFA0B6FF7}" destId="{E1D23C95-53A2-6E48-8561-970FD16E0F2E}" srcOrd="1" destOrd="0" presId="urn:microsoft.com/office/officeart/2005/8/layout/pyramid3"/>
    <dgm:cxn modelId="{367BF9C6-E2D8-C342-B3F5-5824D630A078}" type="presOf" srcId="{C4341098-E1C5-5246-A17D-8BF99870990E}" destId="{EE522371-AF9F-A345-BA72-01BF84474A1B}" srcOrd="1" destOrd="0" presId="urn:microsoft.com/office/officeart/2005/8/layout/pyramid3"/>
    <dgm:cxn modelId="{6A811EE5-D9ED-0B4E-9F0D-D3D595E85F03}" srcId="{7B7432D9-8384-7C45-B6DC-F1FCF7F480C2}" destId="{C4341098-E1C5-5246-A17D-8BF99870990E}" srcOrd="4" destOrd="0" parTransId="{4C98F389-9FE7-F740-A777-E3B75F02C990}" sibTransId="{4F9E5430-FD09-AB45-BBFD-7F5C30E3A051}"/>
    <dgm:cxn modelId="{A60D58F5-99C1-4846-A8A9-EFF2E3095019}" srcId="{7B7432D9-8384-7C45-B6DC-F1FCF7F480C2}" destId="{68AB66B8-4FA3-9C4C-93EB-9D39934B28BB}" srcOrd="3" destOrd="0" parTransId="{F6F2BA11-5B39-6442-AF93-6E436A84687F}" sibTransId="{A7B93DF2-6B40-FA4B-ACB4-2400400D1596}"/>
    <dgm:cxn modelId="{8CB82BFC-56AA-0A48-9284-A38B20AFF052}" type="presParOf" srcId="{BB3087AF-E6A7-9E4B-8260-8E36EC8BF69E}" destId="{B4DE4A12-9A51-1346-9E01-35704870343F}" srcOrd="0" destOrd="0" presId="urn:microsoft.com/office/officeart/2005/8/layout/pyramid3"/>
    <dgm:cxn modelId="{3B6CF4F3-C643-F242-ACA2-349F7F541778}" type="presParOf" srcId="{B4DE4A12-9A51-1346-9E01-35704870343F}" destId="{DA21F2C7-D3B0-104B-B4A3-A493DB37480C}" srcOrd="0" destOrd="0" presId="urn:microsoft.com/office/officeart/2005/8/layout/pyramid3"/>
    <dgm:cxn modelId="{5C0131E1-B169-784E-A8CC-D5759161AEDB}" type="presParOf" srcId="{B4DE4A12-9A51-1346-9E01-35704870343F}" destId="{E1D23C95-53A2-6E48-8561-970FD16E0F2E}" srcOrd="1" destOrd="0" presId="urn:microsoft.com/office/officeart/2005/8/layout/pyramid3"/>
    <dgm:cxn modelId="{B03EABA2-7751-894F-B39D-0FD5B0BFF175}" type="presParOf" srcId="{BB3087AF-E6A7-9E4B-8260-8E36EC8BF69E}" destId="{F5E31031-7296-7747-99B6-DBEFDFED6557}" srcOrd="1" destOrd="0" presId="urn:microsoft.com/office/officeart/2005/8/layout/pyramid3"/>
    <dgm:cxn modelId="{1C6246F9-EAF0-F04A-B6B9-D17B7F6E2868}" type="presParOf" srcId="{F5E31031-7296-7747-99B6-DBEFDFED6557}" destId="{E6F99BC3-595A-D040-BE23-4A7CB456E93D}" srcOrd="0" destOrd="0" presId="urn:microsoft.com/office/officeart/2005/8/layout/pyramid3"/>
    <dgm:cxn modelId="{5C8ACCC0-1425-804F-8A83-125D63006DBC}" type="presParOf" srcId="{F5E31031-7296-7747-99B6-DBEFDFED6557}" destId="{9348A0A1-6346-5444-AAF5-170C1DB890AA}" srcOrd="1" destOrd="0" presId="urn:microsoft.com/office/officeart/2005/8/layout/pyramid3"/>
    <dgm:cxn modelId="{C031387B-F191-A540-9A6F-D99F36E1A8ED}" type="presParOf" srcId="{BB3087AF-E6A7-9E4B-8260-8E36EC8BF69E}" destId="{2D4D6DE3-A4A6-4947-9130-F5CC6FFCAB21}" srcOrd="2" destOrd="0" presId="urn:microsoft.com/office/officeart/2005/8/layout/pyramid3"/>
    <dgm:cxn modelId="{1C1A4D97-4DDD-7944-B899-B87CF8C13087}" type="presParOf" srcId="{2D4D6DE3-A4A6-4947-9130-F5CC6FFCAB21}" destId="{0A4A8151-0CE4-114A-86A4-7C0D59E86C9C}" srcOrd="0" destOrd="0" presId="urn:microsoft.com/office/officeart/2005/8/layout/pyramid3"/>
    <dgm:cxn modelId="{549B4710-64CA-7749-A194-16D79486DD43}" type="presParOf" srcId="{2D4D6DE3-A4A6-4947-9130-F5CC6FFCAB21}" destId="{7C101BE0-5043-7C4E-939D-580959CBBD53}" srcOrd="1" destOrd="0" presId="urn:microsoft.com/office/officeart/2005/8/layout/pyramid3"/>
    <dgm:cxn modelId="{1D56BA43-16BD-9C4C-A66E-E4603B9DBB48}" type="presParOf" srcId="{BB3087AF-E6A7-9E4B-8260-8E36EC8BF69E}" destId="{D9256D83-2199-AB48-A6D0-5D8EC0E67ECC}" srcOrd="3" destOrd="0" presId="urn:microsoft.com/office/officeart/2005/8/layout/pyramid3"/>
    <dgm:cxn modelId="{8B69B1B8-B0E0-B947-9F72-C5C8A2416BF4}" type="presParOf" srcId="{D9256D83-2199-AB48-A6D0-5D8EC0E67ECC}" destId="{F344EE5A-1D0B-424F-9AAB-37B8FFE3C474}" srcOrd="0" destOrd="0" presId="urn:microsoft.com/office/officeart/2005/8/layout/pyramid3"/>
    <dgm:cxn modelId="{A4DF868F-9F0E-F740-B9AC-5B5EFCD3938E}" type="presParOf" srcId="{D9256D83-2199-AB48-A6D0-5D8EC0E67ECC}" destId="{59395793-2F30-A143-A48F-4C6A6F35C735}" srcOrd="1" destOrd="0" presId="urn:microsoft.com/office/officeart/2005/8/layout/pyramid3"/>
    <dgm:cxn modelId="{2837EE90-B847-5847-873C-1526AECE7976}" type="presParOf" srcId="{BB3087AF-E6A7-9E4B-8260-8E36EC8BF69E}" destId="{2CC0218F-D372-B342-B7A8-D034A7AE1BBD}" srcOrd="4" destOrd="0" presId="urn:microsoft.com/office/officeart/2005/8/layout/pyramid3"/>
    <dgm:cxn modelId="{43C77E8B-2011-E243-9CA7-7E0FAA93480C}" type="presParOf" srcId="{2CC0218F-D372-B342-B7A8-D034A7AE1BBD}" destId="{12180FE3-E5C3-9C47-83CB-332AC870CF4F}" srcOrd="0" destOrd="0" presId="urn:microsoft.com/office/officeart/2005/8/layout/pyramid3"/>
    <dgm:cxn modelId="{97C72FD7-1AC6-E64D-833B-9D6B68A824F9}" type="presParOf" srcId="{2CC0218F-D372-B342-B7A8-D034A7AE1BBD}" destId="{EE522371-AF9F-A345-BA72-01BF84474A1B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5BACF-E1C3-5940-90D3-D90FC1F09303}">
      <dsp:nvSpPr>
        <dsp:cNvPr id="0" name=""/>
        <dsp:cNvSpPr/>
      </dsp:nvSpPr>
      <dsp:spPr>
        <a:xfrm rot="5400000">
          <a:off x="-256935" y="260615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DNA Sample Collection</a:t>
          </a:r>
        </a:p>
      </dsp:txBody>
      <dsp:txXfrm rot="-5400000">
        <a:off x="-781" y="602153"/>
        <a:ext cx="1195381" cy="512307"/>
      </dsp:txXfrm>
    </dsp:sp>
    <dsp:sp modelId="{8E699284-6606-714B-A247-0BB90CB0F6C8}">
      <dsp:nvSpPr>
        <dsp:cNvPr id="0" name=""/>
        <dsp:cNvSpPr/>
      </dsp:nvSpPr>
      <dsp:spPr>
        <a:xfrm rot="5400000">
          <a:off x="3970114" y="-2772618"/>
          <a:ext cx="1109997" cy="666415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13 dogs collected that were affected with BAH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366 control dogs with 4 limbs from </a:t>
          </a:r>
          <a:r>
            <a:rPr lang="en-US" sz="2000" kern="1200" err="1"/>
            <a:t>Bannasch</a:t>
          </a:r>
          <a:r>
            <a:rPr lang="en-US" sz="2000" kern="1200"/>
            <a:t> laboratory DNA database</a:t>
          </a:r>
        </a:p>
      </dsp:txBody>
      <dsp:txXfrm rot="-5400000">
        <a:off x="1193034" y="58648"/>
        <a:ext cx="6609972" cy="1001625"/>
      </dsp:txXfrm>
    </dsp:sp>
    <dsp:sp modelId="{D3D85DA8-9707-5C4A-BF6C-EC5F9354D2AC}">
      <dsp:nvSpPr>
        <dsp:cNvPr id="0" name=""/>
        <dsp:cNvSpPr/>
      </dsp:nvSpPr>
      <dsp:spPr>
        <a:xfrm rot="5400000">
          <a:off x="-256935" y="1825630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GWAS</a:t>
          </a:r>
        </a:p>
      </dsp:txBody>
      <dsp:txXfrm rot="-5400000">
        <a:off x="-781" y="2167168"/>
        <a:ext cx="1195381" cy="512307"/>
      </dsp:txXfrm>
    </dsp:sp>
    <dsp:sp modelId="{C044E0BD-74B6-C746-8799-B8CE19DC54F9}">
      <dsp:nvSpPr>
        <dsp:cNvPr id="0" name=""/>
        <dsp:cNvSpPr/>
      </dsp:nvSpPr>
      <dsp:spPr>
        <a:xfrm rot="5400000">
          <a:off x="3970114" y="-1206038"/>
          <a:ext cx="1109997" cy="66610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Identifies chromosomal location of BAH</a:t>
          </a:r>
          <a:endParaRPr lang="en-US" sz="1600" kern="1200"/>
        </a:p>
      </dsp:txBody>
      <dsp:txXfrm rot="-5400000">
        <a:off x="1194599" y="1623663"/>
        <a:ext cx="6606842" cy="1001625"/>
      </dsp:txXfrm>
    </dsp:sp>
    <dsp:sp modelId="{61381BD1-BBA7-D346-B1C3-3D026C209B60}">
      <dsp:nvSpPr>
        <dsp:cNvPr id="0" name=""/>
        <dsp:cNvSpPr/>
      </dsp:nvSpPr>
      <dsp:spPr>
        <a:xfrm rot="5400000">
          <a:off x="-256935" y="3390644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Whole Genome Sequencing</a:t>
          </a:r>
        </a:p>
      </dsp:txBody>
      <dsp:txXfrm rot="-5400000">
        <a:off x="-781" y="3732182"/>
        <a:ext cx="1195381" cy="512307"/>
      </dsp:txXfrm>
    </dsp:sp>
    <dsp:sp modelId="{8083575D-B933-BF48-ACF1-D15DA6126CA8}">
      <dsp:nvSpPr>
        <dsp:cNvPr id="0" name=""/>
        <dsp:cNvSpPr/>
      </dsp:nvSpPr>
      <dsp:spPr>
        <a:xfrm rot="5400000">
          <a:off x="3969822" y="359268"/>
          <a:ext cx="1110581" cy="66610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Identifies candidate variants</a:t>
          </a:r>
        </a:p>
      </dsp:txBody>
      <dsp:txXfrm rot="-5400000">
        <a:off x="1194599" y="3188705"/>
        <a:ext cx="6606814" cy="1002153"/>
      </dsp:txXfrm>
    </dsp:sp>
    <dsp:sp modelId="{E5E1F050-E95A-5A42-8421-F2CEE80DC174}">
      <dsp:nvSpPr>
        <dsp:cNvPr id="0" name=""/>
        <dsp:cNvSpPr/>
      </dsp:nvSpPr>
      <dsp:spPr>
        <a:xfrm rot="5400000">
          <a:off x="-256935" y="4955659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Sanger Sequencing &amp; Genotyping</a:t>
          </a:r>
        </a:p>
      </dsp:txBody>
      <dsp:txXfrm rot="-5400000">
        <a:off x="-781" y="5297197"/>
        <a:ext cx="1195381" cy="512307"/>
      </dsp:txXfrm>
    </dsp:sp>
    <dsp:sp modelId="{BCC5B0ED-5A37-B444-9054-B004C6C9C9F8}">
      <dsp:nvSpPr>
        <dsp:cNvPr id="0" name=""/>
        <dsp:cNvSpPr/>
      </dsp:nvSpPr>
      <dsp:spPr>
        <a:xfrm rot="5400000">
          <a:off x="3970114" y="1923991"/>
          <a:ext cx="1109997" cy="66610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Identify causative variant</a:t>
          </a:r>
        </a:p>
      </dsp:txBody>
      <dsp:txXfrm rot="-5400000">
        <a:off x="1194599" y="4753692"/>
        <a:ext cx="6606842" cy="100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5BACF-E1C3-5940-90D3-D90FC1F09303}">
      <dsp:nvSpPr>
        <dsp:cNvPr id="0" name=""/>
        <dsp:cNvSpPr/>
      </dsp:nvSpPr>
      <dsp:spPr>
        <a:xfrm rot="5400000">
          <a:off x="-256932" y="260615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DNA Sample Collection</a:t>
          </a:r>
        </a:p>
      </dsp:txBody>
      <dsp:txXfrm rot="-5400000">
        <a:off x="-778" y="602153"/>
        <a:ext cx="1195381" cy="512307"/>
      </dsp:txXfrm>
    </dsp:sp>
    <dsp:sp modelId="{8E699284-6606-714B-A247-0BB90CB0F6C8}">
      <dsp:nvSpPr>
        <dsp:cNvPr id="0" name=""/>
        <dsp:cNvSpPr/>
      </dsp:nvSpPr>
      <dsp:spPr>
        <a:xfrm rot="5400000">
          <a:off x="3955318" y="-2757811"/>
          <a:ext cx="1109997" cy="6634544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13 dogs collected that were affected with BAH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366 control dogs with 4 limbs from </a:t>
          </a:r>
          <a:r>
            <a:rPr lang="en-US" sz="1600" kern="1200" err="1"/>
            <a:t>Bannasch</a:t>
          </a:r>
          <a:r>
            <a:rPr lang="en-US" sz="1600" kern="1200"/>
            <a:t> laboratory DNA database</a:t>
          </a:r>
        </a:p>
      </dsp:txBody>
      <dsp:txXfrm rot="-5400000">
        <a:off x="1193045" y="58648"/>
        <a:ext cx="6580358" cy="1001625"/>
      </dsp:txXfrm>
    </dsp:sp>
    <dsp:sp modelId="{D3D85DA8-9707-5C4A-BF6C-EC5F9354D2AC}">
      <dsp:nvSpPr>
        <dsp:cNvPr id="0" name=""/>
        <dsp:cNvSpPr/>
      </dsp:nvSpPr>
      <dsp:spPr>
        <a:xfrm rot="5400000">
          <a:off x="-256932" y="1825630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GWAS</a:t>
          </a:r>
        </a:p>
      </dsp:txBody>
      <dsp:txXfrm rot="-5400000">
        <a:off x="-778" y="2167168"/>
        <a:ext cx="1195381" cy="512307"/>
      </dsp:txXfrm>
    </dsp:sp>
    <dsp:sp modelId="{C044E0BD-74B6-C746-8799-B8CE19DC54F9}">
      <dsp:nvSpPr>
        <dsp:cNvPr id="0" name=""/>
        <dsp:cNvSpPr/>
      </dsp:nvSpPr>
      <dsp:spPr>
        <a:xfrm rot="5400000">
          <a:off x="3955318" y="-1191238"/>
          <a:ext cx="1109997" cy="6631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10 samples genotyped on Illumina canine HD SNP array–220,853 markers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61 controls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Case-Control X</a:t>
          </a:r>
          <a:r>
            <a:rPr lang="en-US" sz="1600" kern="1200" baseline="30000" dirty="0"/>
            <a:t>2 </a:t>
          </a:r>
          <a:r>
            <a:rPr lang="en-US" sz="1600" kern="1200" dirty="0"/>
            <a:t>analysis of genotypes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Population structure analysis- GEMMA</a:t>
          </a:r>
        </a:p>
      </dsp:txBody>
      <dsp:txXfrm rot="-5400000">
        <a:off x="1194603" y="1623663"/>
        <a:ext cx="6577242" cy="1001625"/>
      </dsp:txXfrm>
    </dsp:sp>
    <dsp:sp modelId="{61381BD1-BBA7-D346-B1C3-3D026C209B60}">
      <dsp:nvSpPr>
        <dsp:cNvPr id="0" name=""/>
        <dsp:cNvSpPr/>
      </dsp:nvSpPr>
      <dsp:spPr>
        <a:xfrm rot="5400000">
          <a:off x="-256932" y="3390644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Whole Genome Sequencing</a:t>
          </a:r>
        </a:p>
      </dsp:txBody>
      <dsp:txXfrm rot="-5400000">
        <a:off x="-778" y="3732182"/>
        <a:ext cx="1195381" cy="512307"/>
      </dsp:txXfrm>
    </dsp:sp>
    <dsp:sp modelId="{8083575D-B933-BF48-ACF1-D15DA6126CA8}">
      <dsp:nvSpPr>
        <dsp:cNvPr id="0" name=""/>
        <dsp:cNvSpPr/>
      </dsp:nvSpPr>
      <dsp:spPr>
        <a:xfrm rot="5400000">
          <a:off x="3955026" y="374068"/>
          <a:ext cx="1110581" cy="6631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6 cases, 161 controls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Filtering variants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Cases: homozygous for allele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Controls: homozygous for alternate allele</a:t>
          </a:r>
        </a:p>
      </dsp:txBody>
      <dsp:txXfrm rot="-5400000">
        <a:off x="1194603" y="3188705"/>
        <a:ext cx="6577214" cy="1002153"/>
      </dsp:txXfrm>
    </dsp:sp>
    <dsp:sp modelId="{E5E1F050-E95A-5A42-8421-F2CEE80DC174}">
      <dsp:nvSpPr>
        <dsp:cNvPr id="0" name=""/>
        <dsp:cNvSpPr/>
      </dsp:nvSpPr>
      <dsp:spPr>
        <a:xfrm rot="5400000">
          <a:off x="-256932" y="4955659"/>
          <a:ext cx="1707688" cy="1195381"/>
        </a:xfrm>
        <a:prstGeom prst="chevron">
          <a:avLst/>
        </a:prstGeom>
        <a:solidFill>
          <a:srgbClr val="FB2E91"/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Sanger Sequencing &amp; Genotyping</a:t>
          </a:r>
        </a:p>
      </dsp:txBody>
      <dsp:txXfrm rot="-5400000">
        <a:off x="-778" y="5297197"/>
        <a:ext cx="1195381" cy="512307"/>
      </dsp:txXfrm>
    </dsp:sp>
    <dsp:sp modelId="{BCC5B0ED-5A37-B444-9054-B004C6C9C9F8}">
      <dsp:nvSpPr>
        <dsp:cNvPr id="0" name=""/>
        <dsp:cNvSpPr/>
      </dsp:nvSpPr>
      <dsp:spPr>
        <a:xfrm rot="5400000">
          <a:off x="3955318" y="1938791"/>
          <a:ext cx="1109997" cy="6631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27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13 cases, 200 controls </a:t>
          </a:r>
        </a:p>
      </dsp:txBody>
      <dsp:txXfrm rot="-5400000">
        <a:off x="1194603" y="4753692"/>
        <a:ext cx="6577242" cy="1001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1F2C7-D3B0-104B-B4A3-A493DB37480C}">
      <dsp:nvSpPr>
        <dsp:cNvPr id="0" name=""/>
        <dsp:cNvSpPr/>
      </dsp:nvSpPr>
      <dsp:spPr>
        <a:xfrm rot="10800000">
          <a:off x="0" y="0"/>
          <a:ext cx="8128000" cy="1083733"/>
        </a:xfrm>
        <a:prstGeom prst="trapezoid">
          <a:avLst>
            <a:gd name="adj" fmla="val 75000"/>
          </a:avLst>
        </a:prstGeom>
        <a:solidFill>
          <a:srgbClr val="FB2E91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40,102,010</a:t>
          </a:r>
        </a:p>
      </dsp:txBody>
      <dsp:txXfrm rot="-10800000">
        <a:off x="1422399" y="0"/>
        <a:ext cx="5283200" cy="1083733"/>
      </dsp:txXfrm>
    </dsp:sp>
    <dsp:sp modelId="{E6F99BC3-595A-D040-BE23-4A7CB456E93D}">
      <dsp:nvSpPr>
        <dsp:cNvPr id="0" name=""/>
        <dsp:cNvSpPr/>
      </dsp:nvSpPr>
      <dsp:spPr>
        <a:xfrm rot="10800000">
          <a:off x="812800" y="1083733"/>
          <a:ext cx="6502399" cy="1083733"/>
        </a:xfrm>
        <a:prstGeom prst="trapezoid">
          <a:avLst>
            <a:gd name="adj" fmla="val 75000"/>
          </a:avLst>
        </a:prstGeom>
        <a:solidFill>
          <a:srgbClr val="FB2E91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23,059</a:t>
          </a:r>
        </a:p>
      </dsp:txBody>
      <dsp:txXfrm rot="-10800000">
        <a:off x="1950720" y="1083733"/>
        <a:ext cx="4226560" cy="1083733"/>
      </dsp:txXfrm>
    </dsp:sp>
    <dsp:sp modelId="{0A4A8151-0CE4-114A-86A4-7C0D59E86C9C}">
      <dsp:nvSpPr>
        <dsp:cNvPr id="0" name=""/>
        <dsp:cNvSpPr/>
      </dsp:nvSpPr>
      <dsp:spPr>
        <a:xfrm rot="10800000">
          <a:off x="1625600" y="2167466"/>
          <a:ext cx="4876799" cy="1083733"/>
        </a:xfrm>
        <a:prstGeom prst="trapezoid">
          <a:avLst>
            <a:gd name="adj" fmla="val 75000"/>
          </a:avLst>
        </a:prstGeom>
        <a:solidFill>
          <a:srgbClr val="FB2E91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32</a:t>
          </a:r>
        </a:p>
      </dsp:txBody>
      <dsp:txXfrm rot="-10800000">
        <a:off x="2479040" y="2167466"/>
        <a:ext cx="3169919" cy="1083733"/>
      </dsp:txXfrm>
    </dsp:sp>
    <dsp:sp modelId="{F344EE5A-1D0B-424F-9AAB-37B8FFE3C474}">
      <dsp:nvSpPr>
        <dsp:cNvPr id="0" name=""/>
        <dsp:cNvSpPr/>
      </dsp:nvSpPr>
      <dsp:spPr>
        <a:xfrm rot="10800000">
          <a:off x="2438400" y="3251200"/>
          <a:ext cx="3251199" cy="1083733"/>
        </a:xfrm>
        <a:prstGeom prst="trapezoid">
          <a:avLst>
            <a:gd name="adj" fmla="val 75000"/>
          </a:avLst>
        </a:prstGeom>
        <a:solidFill>
          <a:srgbClr val="FB2E91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7</a:t>
          </a:r>
        </a:p>
      </dsp:txBody>
      <dsp:txXfrm rot="-10800000">
        <a:off x="3007360" y="3251200"/>
        <a:ext cx="2113280" cy="1083733"/>
      </dsp:txXfrm>
    </dsp:sp>
    <dsp:sp modelId="{12180FE3-E5C3-9C47-83CB-332AC870CF4F}">
      <dsp:nvSpPr>
        <dsp:cNvPr id="0" name=""/>
        <dsp:cNvSpPr/>
      </dsp:nvSpPr>
      <dsp:spPr>
        <a:xfrm rot="10800000">
          <a:off x="3251199" y="4334933"/>
          <a:ext cx="1625599" cy="1083733"/>
        </a:xfrm>
        <a:prstGeom prst="trapezoid">
          <a:avLst>
            <a:gd name="adj" fmla="val 75000"/>
          </a:avLst>
        </a:prstGeom>
        <a:solidFill>
          <a:srgbClr val="FB2E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4</a:t>
          </a:r>
        </a:p>
      </dsp:txBody>
      <dsp:txXfrm rot="-10800000">
        <a:off x="3251199" y="4334933"/>
        <a:ext cx="1625599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FFDF-D10D-934C-AECA-0DBE5A039ED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DCEF0-D512-2848-B6C6-E8CF2A3D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Variable expressivity, Explain that there are variations in phenotype, some animals have no limb at all, some are just missing toes, some are missing half of limb, ADD ALONSO TABLE,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CEF0-D512-2848-B6C6-E8CF2A3D0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UPDATE WITH CLEANER IGV 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CEF0-D512-2848-B6C6-E8CF2A3D0C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FF20-3720-4B41-AA5D-FF92DD5857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1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pedigree smaller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FF20-3720-4B41-AA5D-FF92DD585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that we have our cases and controls collected, the main question we want to ask is if there is an </a:t>
            </a:r>
            <a:r>
              <a:rPr lang="en-US" dirty="0" err="1"/>
              <a:t>allel</a:t>
            </a:r>
            <a:r>
              <a:rPr lang="en-US" dirty="0"/>
              <a:t> frequency difference between those two groups. This is evaluated with a GWAS. The cases and control groups are genotyped across many SNVs (single nucleotide variants) across their genomes. These SNVs are run on a chi squared test and each P value for the SNV is plotted relative to the SNV chromosomal location and visualized here on a Manhattan plot. The P value difference in allele frequencies can be seen in this Manhattan plot. A high peak suggests that there is a significant difference in </a:t>
            </a:r>
            <a:r>
              <a:rPr lang="en-US" dirty="0" err="1"/>
              <a:t>allel</a:t>
            </a:r>
            <a:r>
              <a:rPr lang="en-US" dirty="0"/>
              <a:t> frequencies in cases and controls at that chromosomal 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CEF0-D512-2848-B6C6-E8CF2A3D0C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Genotype 220,000 SNVs across the dog genome (canine Illumina HD array )</a:t>
            </a:r>
          </a:p>
          <a:p>
            <a:r>
              <a:rPr lang="en-US" dirty="0"/>
              <a:t>Command line computer program called GEMMA to perform association</a:t>
            </a:r>
          </a:p>
          <a:p>
            <a:r>
              <a:rPr lang="en-US" dirty="0"/>
              <a:t>Determine allele frequency of all variants in cases and controls</a:t>
            </a:r>
          </a:p>
          <a:p>
            <a:r>
              <a:rPr lang="en-US" dirty="0"/>
              <a:t>Determine statistically significant differences in allele frequency</a:t>
            </a:r>
          </a:p>
          <a:p>
            <a:r>
              <a:rPr lang="en-US" dirty="0"/>
              <a:t>Visualize results by generating a Manhattan plot in 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CEF0-D512-2848-B6C6-E8CF2A3D0C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FF20-3720-4B41-AA5D-FF92DD585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FF20-3720-4B41-AA5D-FF92DD5857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kitligand</a:t>
            </a:r>
            <a:r>
              <a:rPr lang="en-US"/>
              <a:t> </a:t>
            </a:r>
            <a:r>
              <a:rPr lang="en-US" err="1"/>
              <a:t>Bannasch</a:t>
            </a:r>
            <a:r>
              <a:rPr lang="en-US"/>
              <a:t> </a:t>
            </a:r>
            <a:r>
              <a:rPr lang="en-US" err="1"/>
              <a:t>weich</a:t>
            </a:r>
            <a:r>
              <a:rPr lang="en-US"/>
              <a:t> for coverage, </a:t>
            </a:r>
            <a:r>
              <a:rPr lang="en-US" err="1"/>
              <a:t>Leeb</a:t>
            </a:r>
            <a:r>
              <a:rPr lang="en-US"/>
              <a:t> goats coverage/color patterns </a:t>
            </a:r>
            <a:r>
              <a:rPr lang="en-US" err="1"/>
              <a:t>pubmed</a:t>
            </a:r>
            <a:r>
              <a:rPr lang="en-US"/>
              <a:t>, look into lung phenotype, </a:t>
            </a:r>
            <a:r>
              <a:rPr lang="en-US" err="1"/>
              <a:t>rspondin</a:t>
            </a:r>
            <a:r>
              <a:rPr lang="en-US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FF20-3720-4B41-AA5D-FF92DD585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CEF0-D512-2848-B6C6-E8CF2A3D0C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8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CEF0-D512-2848-B6C6-E8CF2A3D0C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3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0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8466-F791-284C-B3F1-D50609A6351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9B43-CABA-AB4A-B5A2-F0EE2AD2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18-0118-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38/ng.2310" TargetMode="External"/><Relationship Id="rId2" Type="http://schemas.openxmlformats.org/officeDocument/2006/relationships/hyperlink" Target="https://doi.org/10.1038/s41586-018-0118-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789C-5CC0-F129-B714-B18F2498E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9911"/>
            <a:ext cx="9144000" cy="2387600"/>
          </a:xfrm>
        </p:spPr>
        <p:txBody>
          <a:bodyPr/>
          <a:lstStyle/>
          <a:p>
            <a:r>
              <a:rPr lang="en-US"/>
              <a:t>Hemimelia in Chihuahuas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6F82A-0998-8AE6-396B-295DEA6C7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Marin Green</a:t>
            </a:r>
            <a:endParaRPr lang="en-US" sz="3200">
              <a:cs typeface="Calibri"/>
            </a:endParaRPr>
          </a:p>
          <a:p>
            <a:r>
              <a:rPr lang="en-US" sz="3200"/>
              <a:t>Bannasch Lab</a:t>
            </a:r>
            <a:endParaRPr lang="en-US" sz="3200">
              <a:cs typeface="Calibri"/>
            </a:endParaRPr>
          </a:p>
          <a:p>
            <a:r>
              <a:rPr lang="en-US" sz="3200"/>
              <a:t>STAR 2023</a:t>
            </a:r>
            <a:endParaRPr lang="en-US" sz="3200">
              <a:cs typeface="Calibri"/>
            </a:endParaRPr>
          </a:p>
        </p:txBody>
      </p:sp>
      <p:pic>
        <p:nvPicPr>
          <p:cNvPr id="9" name="Picture 8" descr="A person holding a dog&#10;&#10;Description automatically generated">
            <a:extLst>
              <a:ext uri="{FF2B5EF4-FFF2-40B4-BE49-F238E27FC236}">
                <a16:creationId xmlns:a16="http://schemas.microsoft.com/office/drawing/2014/main" id="{39D67193-4E2F-D915-FDA2-EACF2321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7215" y="-173038"/>
            <a:ext cx="5146471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5" descr="A group of dogs in a line&#10;&#10;Description automatically generated">
            <a:extLst>
              <a:ext uri="{FF2B5EF4-FFF2-40B4-BE49-F238E27FC236}">
                <a16:creationId xmlns:a16="http://schemas.microsoft.com/office/drawing/2014/main" id="{48A57D9C-EA06-8730-2190-A62CAF76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08" y="5201581"/>
            <a:ext cx="4335584" cy="1476224"/>
          </a:xfrm>
          <a:prstGeom prst="rect">
            <a:avLst/>
          </a:prstGeom>
        </p:spPr>
      </p:pic>
      <p:pic>
        <p:nvPicPr>
          <p:cNvPr id="8" name="Picture 7" descr="A dog with its tongue sticking out&#10;&#10;Description automatically generated">
            <a:extLst>
              <a:ext uri="{FF2B5EF4-FFF2-40B4-BE49-F238E27FC236}">
                <a16:creationId xmlns:a16="http://schemas.microsoft.com/office/drawing/2014/main" id="{B060A69D-02B6-662F-9214-1136C5A6F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6212"/>
            <a:ext cx="2859659" cy="38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DE0B-217C-3035-9AD8-7F56F2A7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5"/>
            <a:ext cx="10515600" cy="1325563"/>
          </a:xfrm>
        </p:spPr>
        <p:txBody>
          <a:bodyPr/>
          <a:lstStyle/>
          <a:p>
            <a:r>
              <a:rPr lang="en-US" sz="4400"/>
              <a:t>Critical Interval: chr13:8073324-10190940</a:t>
            </a:r>
            <a:br>
              <a:rPr lang="en-US" sz="4400"/>
            </a:br>
            <a:endParaRPr lang="en-US"/>
          </a:p>
        </p:txBody>
      </p:sp>
      <p:pic>
        <p:nvPicPr>
          <p:cNvPr id="5" name="Picture 4" descr="A pink line graph with numbers and symbols&#10;&#10;Description automatically generated">
            <a:extLst>
              <a:ext uri="{FF2B5EF4-FFF2-40B4-BE49-F238E27FC236}">
                <a16:creationId xmlns:a16="http://schemas.microsoft.com/office/drawing/2014/main" id="{AC10DA05-E979-2223-A85C-B1A2ADEED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10" r="2452"/>
          <a:stretch/>
        </p:blipFill>
        <p:spPr>
          <a:xfrm>
            <a:off x="1492176" y="753979"/>
            <a:ext cx="8651676" cy="3559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223BE-A7E1-D166-945F-7C710E533461}"/>
              </a:ext>
            </a:extLst>
          </p:cNvPr>
          <p:cNvSpPr txBox="1"/>
          <p:nvPr/>
        </p:nvSpPr>
        <p:spPr>
          <a:xfrm>
            <a:off x="2048145" y="3600039"/>
            <a:ext cx="80957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  <a:cs typeface="Times New Roman" panose="02020603050405020304" pitchFamily="18" charset="0"/>
              </a:rPr>
              <a:t>    0 Mb                   10 Mb                  20 Mb                   30 Mb                  40 Mb                  50 Mb                  60 Mb</a:t>
            </a:r>
          </a:p>
        </p:txBody>
      </p:sp>
      <p:pic>
        <p:nvPicPr>
          <p:cNvPr id="31" name="Picture 30" descr="A pink and white bar graph&#10;&#10;Description automatically generated">
            <a:extLst>
              <a:ext uri="{FF2B5EF4-FFF2-40B4-BE49-F238E27FC236}">
                <a16:creationId xmlns:a16="http://schemas.microsoft.com/office/drawing/2014/main" id="{0B64E270-4011-D462-3006-861ED6E64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274" y="4633847"/>
            <a:ext cx="7753578" cy="220980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C749581-E43D-41C6-0641-B8F32328564F}"/>
              </a:ext>
            </a:extLst>
          </p:cNvPr>
          <p:cNvCxnSpPr>
            <a:cxnSpLocks/>
          </p:cNvCxnSpPr>
          <p:nvPr/>
        </p:nvCxnSpPr>
        <p:spPr>
          <a:xfrm flipH="1" flipV="1">
            <a:off x="3365292" y="3429000"/>
            <a:ext cx="127416" cy="132556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4C33E0-198E-07DF-AFE0-E9DE37A9E997}"/>
              </a:ext>
            </a:extLst>
          </p:cNvPr>
          <p:cNvCxnSpPr/>
          <p:nvPr/>
        </p:nvCxnSpPr>
        <p:spPr>
          <a:xfrm flipH="1" flipV="1">
            <a:off x="3807502" y="3429000"/>
            <a:ext cx="1161737" cy="132556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80CC-E3CC-BF29-5EA0-D8DA218D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-154842"/>
            <a:ext cx="10515600" cy="1325563"/>
          </a:xfrm>
        </p:spPr>
        <p:txBody>
          <a:bodyPr/>
          <a:lstStyle/>
          <a:p>
            <a:r>
              <a:rPr lang="en-US"/>
              <a:t>9 Genes in Critical Interval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FF205-09D3-5455-715A-A28B57698785}"/>
              </a:ext>
            </a:extLst>
          </p:cNvPr>
          <p:cNvSpPr txBox="1"/>
          <p:nvPr/>
        </p:nvSpPr>
        <p:spPr>
          <a:xfrm>
            <a:off x="225239" y="701274"/>
            <a:ext cx="7813453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One heterozygote case (Wheeler)</a:t>
            </a:r>
            <a:endParaRPr lang="en-US" sz="3200">
              <a:cs typeface="Calibri"/>
            </a:endParaRPr>
          </a:p>
          <a:p>
            <a:r>
              <a:rPr lang="en-US" sz="3200"/>
              <a:t>Critical interval: 8073324-10190940</a:t>
            </a:r>
            <a:endParaRPr lang="en-US" sz="3200">
              <a:cs typeface="Calibri"/>
            </a:endParaRPr>
          </a:p>
          <a:p>
            <a:endParaRPr lang="en-US" sz="3200"/>
          </a:p>
          <a:p>
            <a:r>
              <a:rPr lang="en-US" sz="3200" i="1"/>
              <a:t>ANGPT1</a:t>
            </a:r>
            <a:endParaRPr lang="en-US" sz="3200" i="1">
              <a:cs typeface="Calibri"/>
            </a:endParaRPr>
          </a:p>
          <a:p>
            <a:r>
              <a:rPr lang="en-US" sz="3200" i="1" u="sng"/>
              <a:t>RSPO2</a:t>
            </a:r>
            <a:endParaRPr lang="en-US" sz="3200" i="1" u="sng">
              <a:cs typeface="Calibri"/>
            </a:endParaRPr>
          </a:p>
          <a:p>
            <a:r>
              <a:rPr lang="en-US" sz="3200" i="1"/>
              <a:t>EIF3E</a:t>
            </a:r>
            <a:endParaRPr lang="en-US" sz="3200" i="1">
              <a:cs typeface="Calibri"/>
            </a:endParaRPr>
          </a:p>
          <a:p>
            <a:r>
              <a:rPr lang="en-US" sz="3200" i="1"/>
              <a:t>EMC2</a:t>
            </a:r>
            <a:endParaRPr lang="en-US" sz="3200" i="1">
              <a:cs typeface="Calibri"/>
            </a:endParaRPr>
          </a:p>
          <a:p>
            <a:r>
              <a:rPr lang="en-US" sz="3200" i="1"/>
              <a:t>TMEM74</a:t>
            </a:r>
            <a:endParaRPr lang="en-US" sz="3200" i="1">
              <a:cs typeface="Calibri"/>
            </a:endParaRPr>
          </a:p>
          <a:p>
            <a:r>
              <a:rPr lang="en-US" sz="3200" i="1"/>
              <a:t>TRHR</a:t>
            </a:r>
            <a:endParaRPr lang="en-US" sz="3200" i="1">
              <a:cs typeface="Calibri"/>
            </a:endParaRPr>
          </a:p>
          <a:p>
            <a:r>
              <a:rPr lang="en-US" sz="3200" i="1"/>
              <a:t>NUDCD1</a:t>
            </a:r>
            <a:endParaRPr lang="en-US" sz="3200" i="1">
              <a:cs typeface="Calibri"/>
            </a:endParaRPr>
          </a:p>
          <a:p>
            <a:r>
              <a:rPr lang="en-US" sz="3200" i="1"/>
              <a:t>ENY2</a:t>
            </a:r>
            <a:endParaRPr lang="en-US" sz="3200" i="1">
              <a:cs typeface="Calibri"/>
            </a:endParaRPr>
          </a:p>
          <a:p>
            <a:r>
              <a:rPr lang="en-US" sz="3200" i="1"/>
              <a:t>PKHD1L1</a:t>
            </a:r>
            <a:endParaRPr lang="en-US" sz="3200" i="1">
              <a:cs typeface="Calibri"/>
            </a:endParaRPr>
          </a:p>
          <a:p>
            <a:endParaRPr lang="en-US"/>
          </a:p>
        </p:txBody>
      </p:sp>
      <p:pic>
        <p:nvPicPr>
          <p:cNvPr id="5" name="Picture 4" descr="A dog standing on its hind legs&#10;&#10;Description automatically generated">
            <a:extLst>
              <a:ext uri="{FF2B5EF4-FFF2-40B4-BE49-F238E27FC236}">
                <a16:creationId xmlns:a16="http://schemas.microsoft.com/office/drawing/2014/main" id="{97725091-59D1-A07C-2A8B-97B0F2FF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21" y="4763"/>
            <a:ext cx="3103483" cy="4240784"/>
          </a:xfrm>
          <a:prstGeom prst="rect">
            <a:avLst/>
          </a:prstGeom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9F7A963B-9F9B-0A6A-BCC0-2F153D252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9454" y="3571875"/>
            <a:ext cx="9465383" cy="3080639"/>
          </a:xfrm>
        </p:spPr>
      </p:pic>
    </p:spTree>
    <p:extLst>
      <p:ext uri="{BB962C8B-B14F-4D97-AF65-F5344CB8AC3E}">
        <p14:creationId xmlns:p14="http://schemas.microsoft.com/office/powerpoint/2010/main" val="427223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F11E-55D6-3C55-57A1-A35B0EB8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79375"/>
            <a:ext cx="10515600" cy="1325563"/>
          </a:xfrm>
        </p:spPr>
        <p:txBody>
          <a:bodyPr/>
          <a:lstStyle/>
          <a:p>
            <a:r>
              <a:rPr lang="en-US" i="1"/>
              <a:t>RSPO2</a:t>
            </a:r>
            <a:r>
              <a:rPr lang="en-US"/>
              <a:t> in other animals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8476-7C9A-5BEB-51F1-9DCAE4D9B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08" y="1159508"/>
            <a:ext cx="8510858" cy="5601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800">
              <a:solidFill>
                <a:srgbClr val="000000"/>
              </a:solidFill>
              <a:cs typeface="Calibri"/>
            </a:endParaRPr>
          </a:p>
          <a:p>
            <a:r>
              <a:rPr lang="en-US" sz="2400">
                <a:cs typeface="Calibri"/>
              </a:rPr>
              <a:t>Mouse: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i="1">
                <a:ea typeface="+mn-lt"/>
                <a:cs typeface="+mn-lt"/>
              </a:rPr>
              <a:t>RSPO2 </a:t>
            </a:r>
            <a:r>
              <a:rPr lang="en-US" sz="2400">
                <a:ea typeface="+mn-lt"/>
                <a:cs typeface="+mn-lt"/>
              </a:rPr>
              <a:t>homozygous knockout mice</a:t>
            </a:r>
            <a:r>
              <a:rPr lang="en-US" sz="2400">
                <a:latin typeface="Calibri"/>
                <a:ea typeface="+mn-lt"/>
                <a:cs typeface="Calibri"/>
              </a:rPr>
              <a:t>, died at birth, alterations in all limbs but hindlimbs affected more severely</a:t>
            </a:r>
            <a:r>
              <a:rPr lang="en-US" sz="2000">
                <a:latin typeface="Calibri"/>
                <a:ea typeface="+mn-lt"/>
                <a:cs typeface="Arial"/>
              </a:rPr>
              <a:t> </a:t>
            </a:r>
            <a:endParaRPr lang="en-US" sz="1600"/>
          </a:p>
          <a:p>
            <a:r>
              <a:rPr lang="en-US" sz="2400"/>
              <a:t>Humans: many variants, </a:t>
            </a:r>
            <a:r>
              <a:rPr lang="en-US" sz="2400" err="1"/>
              <a:t>tetramelia</a:t>
            </a:r>
            <a:r>
              <a:rPr lang="en-US" sz="2400"/>
              <a:t>, lung aplasia and cleft palate and lethal</a:t>
            </a:r>
            <a:r>
              <a:rPr lang="en-US" sz="2000"/>
              <a:t>. </a:t>
            </a:r>
            <a:endParaRPr lang="en-US" sz="16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Cattle: 50-kb deletion of 3 exons of </a:t>
            </a:r>
            <a:r>
              <a:rPr lang="en-US" sz="2400" i="1">
                <a:ea typeface="+mn-lt"/>
                <a:cs typeface="+mn-lt"/>
              </a:rPr>
              <a:t>RSPO2,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tetramelia</a:t>
            </a:r>
            <a:r>
              <a:rPr lang="en-US" sz="2400">
                <a:ea typeface="+mn-lt"/>
                <a:cs typeface="+mn-lt"/>
              </a:rPr>
              <a:t>, died at birth, no evidence of lung aplasia 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1600">
              <a:solidFill>
                <a:srgbClr val="212121"/>
              </a:solidFill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References: </a:t>
            </a:r>
            <a:r>
              <a:rPr lang="en-US" sz="1000">
                <a:ea typeface="+mn-lt"/>
                <a:cs typeface="+mn-lt"/>
              </a:rPr>
              <a:t>(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Becker D,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Weikard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 R, Schulze C,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Wohlsein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 P, Kühn C. A 50-kb deletion disrupting the RSPO2 gene is associated with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tetradysmelia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 in Holstein Friesian cattle. Genet Sel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Evol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. 2020 Nov 11;52(1):68.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doi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: 10.1186/s12711-020-00586-y. PMID: 33176673; PMCID: PMC7661195.)</a:t>
            </a:r>
            <a:r>
              <a:rPr lang="en-US" sz="1000">
                <a:ea typeface="+mn-lt"/>
                <a:cs typeface="+mn-lt"/>
              </a:rPr>
              <a:t>(Nam, Ju-Suk, et al. “Mouse R-Spondin2 Is Required for Apical Ectodermal Ridge Maintenance in the Hindlimb.” </a:t>
            </a:r>
            <a:r>
              <a:rPr lang="en-US" sz="1000" i="1">
                <a:ea typeface="+mn-lt"/>
                <a:cs typeface="+mn-lt"/>
              </a:rPr>
              <a:t>Developmental Biology</a:t>
            </a:r>
            <a:r>
              <a:rPr lang="en-US" sz="1000">
                <a:ea typeface="+mn-lt"/>
                <a:cs typeface="+mn-lt"/>
              </a:rPr>
              <a:t>, vol. 311, no. 1, 2007, pp. 124–135, https://doi.org/10.1016/j.ydbio.2007.08.023.) </a:t>
            </a:r>
            <a:r>
              <a:rPr lang="en-US" sz="1000" err="1">
                <a:solidFill>
                  <a:srgbClr val="222222"/>
                </a:solidFill>
                <a:ea typeface="+mn-lt"/>
                <a:cs typeface="+mn-lt"/>
              </a:rPr>
              <a:t>Szenker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</a:rPr>
              <a:t>-Ravi, E., </a:t>
            </a:r>
            <a:r>
              <a:rPr lang="en-US" sz="1000" err="1">
                <a:solidFill>
                  <a:srgbClr val="222222"/>
                </a:solidFill>
                <a:ea typeface="+mn-lt"/>
                <a:cs typeface="+mn-lt"/>
              </a:rPr>
              <a:t>Altunoglu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</a:rPr>
              <a:t>, U., </a:t>
            </a:r>
            <a:r>
              <a:rPr lang="en-US" sz="1000" err="1">
                <a:solidFill>
                  <a:srgbClr val="222222"/>
                </a:solidFill>
                <a:ea typeface="+mn-lt"/>
                <a:cs typeface="+mn-lt"/>
              </a:rPr>
              <a:t>Leushacke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</a:rPr>
              <a:t>, M. </a:t>
            </a:r>
            <a:r>
              <a:rPr lang="en-US" sz="1000" i="1">
                <a:solidFill>
                  <a:srgbClr val="222222"/>
                </a:solidFill>
                <a:ea typeface="+mn-lt"/>
                <a:cs typeface="+mn-lt"/>
              </a:rPr>
              <a:t>et al.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</a:rPr>
              <a:t> RSPO2 inhibition of RNF43 and ZNRF3 governs limb development independently of LGR4/5/6. </a:t>
            </a:r>
            <a:r>
              <a:rPr lang="en-US" sz="1000" i="1">
                <a:solidFill>
                  <a:srgbClr val="222222"/>
                </a:solidFill>
                <a:ea typeface="+mn-lt"/>
                <a:cs typeface="+mn-lt"/>
              </a:rPr>
              <a:t>Nature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en-US" sz="1000" b="1">
                <a:solidFill>
                  <a:srgbClr val="222222"/>
                </a:solidFill>
                <a:ea typeface="+mn-lt"/>
                <a:cs typeface="+mn-lt"/>
              </a:rPr>
              <a:t>557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</a:rPr>
              <a:t>, 564–569 (2018). </a:t>
            </a:r>
            <a:r>
              <a:rPr lang="en-US" sz="1000">
                <a:solidFill>
                  <a:srgbClr val="222222"/>
                </a:solidFill>
                <a:ea typeface="+mn-lt"/>
                <a:cs typeface="+mn-lt"/>
                <a:hlinkClick r:id="rId3"/>
              </a:rPr>
              <a:t>https://doi.org/10.1038/s41586-018-0118-y</a:t>
            </a:r>
            <a:r>
              <a:rPr lang="en-US" sz="1000">
                <a:ea typeface="+mn-lt"/>
                <a:cs typeface="+mn-lt"/>
              </a:rPr>
              <a:t>), (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Aoki M, Kiyonari H, Nakamura H, Okamoto H. R-spondin2 expression in the apical ectodermal ridge is essential for outgrowth and patterning in mouse limb development. Dev Growth Differ. 2008 Feb;50(2):85-95.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doi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: 10.1111/j.1440-169X.2007.00978.x. </a:t>
            </a:r>
            <a:r>
              <a:rPr lang="en-US" sz="1000" err="1">
                <a:solidFill>
                  <a:srgbClr val="212121"/>
                </a:solidFill>
                <a:ea typeface="+mn-lt"/>
                <a:cs typeface="+mn-lt"/>
              </a:rPr>
              <a:t>Epub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 2007 Dec 7. PMID: 18067586)</a:t>
            </a:r>
          </a:p>
          <a:p>
            <a:pPr marL="0" indent="0"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rgbClr val="212121"/>
              </a:solidFill>
              <a:cs typeface="Calibri"/>
            </a:endParaRPr>
          </a:p>
        </p:txBody>
      </p:sp>
      <p:pic>
        <p:nvPicPr>
          <p:cNvPr id="5" name="Picture 4" descr="A picture containing mammal, cow, livestock, cattle&#10;&#10;Description automatically generated">
            <a:extLst>
              <a:ext uri="{FF2B5EF4-FFF2-40B4-BE49-F238E27FC236}">
                <a16:creationId xmlns:a16="http://schemas.microsoft.com/office/drawing/2014/main" id="{569253FE-76D2-09CC-F70D-B69292B2A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262" y="240508"/>
            <a:ext cx="2342061" cy="2122812"/>
          </a:xfrm>
          <a:prstGeom prst="rect">
            <a:avLst/>
          </a:prstGeom>
        </p:spPr>
      </p:pic>
      <p:pic>
        <p:nvPicPr>
          <p:cNvPr id="6" name="Picture 5" descr="A diagram of a catenin&#10;&#10;Description automatically generated">
            <a:extLst>
              <a:ext uri="{FF2B5EF4-FFF2-40B4-BE49-F238E27FC236}">
                <a16:creationId xmlns:a16="http://schemas.microsoft.com/office/drawing/2014/main" id="{B158932C-4980-4E51-9691-DEB60A9D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204" y="2690685"/>
            <a:ext cx="3019155" cy="35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le Genome Sequencing | Sequencing.com">
            <a:extLst>
              <a:ext uri="{FF2B5EF4-FFF2-40B4-BE49-F238E27FC236}">
                <a16:creationId xmlns:a16="http://schemas.microsoft.com/office/drawing/2014/main" id="{9CCFD7CA-8163-93C7-EBAC-2057CFC4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47" y="411162"/>
            <a:ext cx="9206706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9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E690-6836-CACB-ECEC-038C0823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Genome Sequencing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0D9D66-0C41-6DAD-F1A1-49820094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161 control dogs with 4 legs and 6 cases with BAH</a:t>
            </a:r>
            <a:endParaRPr lang="en-US" sz="3200">
              <a:cs typeface="Calibri"/>
            </a:endParaRPr>
          </a:p>
          <a:p>
            <a:r>
              <a:rPr lang="en-US" sz="3200"/>
              <a:t>Aligned to canfam4 (German Shepherd Dog)</a:t>
            </a:r>
            <a:endParaRPr lang="en-US" sz="3200">
              <a:cs typeface="Calibri"/>
            </a:endParaRPr>
          </a:p>
          <a:p>
            <a:r>
              <a:rPr lang="en-US" sz="3200"/>
              <a:t>Variants (SNV and small indel)</a:t>
            </a:r>
            <a:endParaRPr lang="en-US" sz="3200">
              <a:cs typeface="Calibri"/>
            </a:endParaRPr>
          </a:p>
          <a:p>
            <a:r>
              <a:rPr lang="en-US" sz="3200"/>
              <a:t>40,102,010 variants</a:t>
            </a:r>
            <a:endParaRPr lang="en-US" sz="3200">
              <a:cs typeface="Calibri"/>
            </a:endParaRPr>
          </a:p>
        </p:txBody>
      </p:sp>
      <p:pic>
        <p:nvPicPr>
          <p:cNvPr id="3" name="Picture 2" descr="A dog lying in the grass&#10;&#10;Description automatically generated">
            <a:extLst>
              <a:ext uri="{FF2B5EF4-FFF2-40B4-BE49-F238E27FC236}">
                <a16:creationId xmlns:a16="http://schemas.microsoft.com/office/drawing/2014/main" id="{D4A706D8-E934-0146-535A-EF5A293F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463" y="3694065"/>
            <a:ext cx="3443287" cy="25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A970-429D-A40F-85B1-C413BC72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Are any variants protein coding?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4E16-5696-63B4-F17A-CF6B5CB5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1938504"/>
            <a:ext cx="8107352" cy="3839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5400"/>
          </a:p>
          <a:p>
            <a:r>
              <a:rPr lang="en-US" sz="5400"/>
              <a:t>0 protein coding variants found in critical interval in cases </a:t>
            </a:r>
            <a:r>
              <a:rPr lang="en-US" sz="5400">
                <a:sym typeface="Wingdings" pitchFamily="2" charset="2"/>
              </a:rPr>
              <a:t></a:t>
            </a:r>
            <a:endParaRPr lang="en-US" sz="54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dog with its tongue sticking out&#10;&#10;Description automatically generated">
            <a:extLst>
              <a:ext uri="{FF2B5EF4-FFF2-40B4-BE49-F238E27FC236}">
                <a16:creationId xmlns:a16="http://schemas.microsoft.com/office/drawing/2014/main" id="{A9A88BE8-F7BB-CF25-4CD6-813327F1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288"/>
            <a:ext cx="3986784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E845-8708-830A-EBC2-4406F662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any large structural variants in the interval?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F100-0574-D37C-9E7A-BA5D57F4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44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Visually inspected the critical interval in IGV </a:t>
            </a:r>
            <a:endParaRPr lang="en-US" sz="3200">
              <a:cs typeface="Calibri"/>
            </a:endParaRPr>
          </a:p>
          <a:p>
            <a:r>
              <a:rPr lang="en-US" sz="3200"/>
              <a:t>A 43,000 bp inversion was found outside </a:t>
            </a:r>
            <a:r>
              <a:rPr lang="en-US" sz="3200" i="1"/>
              <a:t>RSPO2… </a:t>
            </a:r>
            <a:r>
              <a:rPr lang="en-US" sz="3200" b="1"/>
              <a:t>but</a:t>
            </a:r>
            <a:endParaRPr lang="en-US" sz="3200" b="1">
              <a:cs typeface="Calibri"/>
            </a:endParaRPr>
          </a:p>
          <a:p>
            <a:pPr marL="0" indent="0">
              <a:buNone/>
            </a:pPr>
            <a:endParaRPr lang="en-US" i="1"/>
          </a:p>
          <a:p>
            <a:endParaRPr lang="en-US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59A73-361C-4253-6A8A-A9F345D95FA4}"/>
              </a:ext>
            </a:extLst>
          </p:cNvPr>
          <p:cNvSpPr txBox="1"/>
          <p:nvPr/>
        </p:nvSpPr>
        <p:spPr>
          <a:xfrm>
            <a:off x="3735506" y="5882316"/>
            <a:ext cx="47201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chr13:9,716,994-9,718,339</a:t>
            </a:r>
            <a:endParaRPr lang="en-US" sz="2800">
              <a:cs typeface="Calibri"/>
            </a:endParaRPr>
          </a:p>
        </p:txBody>
      </p:sp>
      <p:pic>
        <p:nvPicPr>
          <p:cNvPr id="7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3EFB620-76F2-ABBF-E676-9F2AB04D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4" r="138" b="43590"/>
          <a:stretch/>
        </p:blipFill>
        <p:spPr>
          <a:xfrm>
            <a:off x="1529862" y="3136322"/>
            <a:ext cx="9142222" cy="27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3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7403-0CDD-1B0C-2368-3E805C6F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was also found in Nova Scotia Duck Tollers with 4 legs </a:t>
            </a:r>
          </a:p>
        </p:txBody>
      </p:sp>
      <p:pic>
        <p:nvPicPr>
          <p:cNvPr id="4" name="Picture 3" descr="A brown and white puppy&#10;&#10;Description automatically generated">
            <a:extLst>
              <a:ext uri="{FF2B5EF4-FFF2-40B4-BE49-F238E27FC236}">
                <a16:creationId xmlns:a16="http://schemas.microsoft.com/office/drawing/2014/main" id="{7F7C5231-5B0F-3A34-68EE-9B5DA174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96" y="2461768"/>
            <a:ext cx="4648200" cy="4851400"/>
          </a:xfrm>
          <a:prstGeom prst="rect">
            <a:avLst/>
          </a:prstGeom>
        </p:spPr>
      </p:pic>
      <p:pic>
        <p:nvPicPr>
          <p:cNvPr id="3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B7A4FBA-5C52-56BF-EEBE-7CD80BC15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8" r="166" b="65979"/>
          <a:stretch/>
        </p:blipFill>
        <p:spPr>
          <a:xfrm>
            <a:off x="1158632" y="2061707"/>
            <a:ext cx="8223916" cy="1487977"/>
          </a:xfrm>
          <a:prstGeom prst="rect">
            <a:avLst/>
          </a:prstGeom>
        </p:spPr>
      </p:pic>
      <p:pic>
        <p:nvPicPr>
          <p:cNvPr id="6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05E9928-6D4E-680D-EA9E-7CB69BFEB0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1" r="130" b="63539"/>
          <a:stretch/>
        </p:blipFill>
        <p:spPr>
          <a:xfrm>
            <a:off x="1119555" y="4289092"/>
            <a:ext cx="8262981" cy="15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CB58-AC82-B2A7-61B0-25C4C7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Structural Variants?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625A-3F59-4979-8AAE-4532F27E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No other structural variants were identified that segregated in cases and controls </a:t>
            </a:r>
            <a:r>
              <a:rPr lang="en-US" sz="3200">
                <a:sym typeface="Wingdings" pitchFamily="2" charset="2"/>
              </a:rPr>
              <a:t></a:t>
            </a:r>
            <a:endParaRPr lang="en-US" sz="3200"/>
          </a:p>
        </p:txBody>
      </p:sp>
      <p:pic>
        <p:nvPicPr>
          <p:cNvPr id="5" name="Picture 4" descr="A close up of a dog&#10;&#10;Description automatically generated">
            <a:extLst>
              <a:ext uri="{FF2B5EF4-FFF2-40B4-BE49-F238E27FC236}">
                <a16:creationId xmlns:a16="http://schemas.microsoft.com/office/drawing/2014/main" id="{F6557527-2B7B-2A10-AC89-F227D627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604"/>
            <a:ext cx="2907792" cy="40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006E-2308-42B6-A5D9-31C53C86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47" y="0"/>
            <a:ext cx="11769505" cy="1773935"/>
          </a:xfrm>
        </p:spPr>
        <p:txBody>
          <a:bodyPr>
            <a:normAutofit/>
          </a:bodyPr>
          <a:lstStyle/>
          <a:p>
            <a:r>
              <a:rPr lang="en-US" sz="4000"/>
              <a:t>Whole Genome Sequence Data within Critical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3499F-DBE2-4124-87DA-84BF32F9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94" y="1554480"/>
            <a:ext cx="10639950" cy="44586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/>
              <a:t>Looking for SNVs and small indels</a:t>
            </a:r>
            <a:endParaRPr lang="en-US" sz="3200">
              <a:cs typeface="Calibri"/>
            </a:endParaRPr>
          </a:p>
          <a:p>
            <a:r>
              <a:rPr lang="en-US" sz="3200"/>
              <a:t>6 cases, 161 controls</a:t>
            </a:r>
            <a:endParaRPr lang="en-US" sz="3200">
              <a:cs typeface="Calibri"/>
            </a:endParaRPr>
          </a:p>
          <a:p>
            <a:r>
              <a:rPr lang="en-US" sz="3200"/>
              <a:t>39,739 total variants </a:t>
            </a:r>
            <a:endParaRPr lang="en-US" sz="3200">
              <a:cs typeface="Calibri"/>
            </a:endParaRPr>
          </a:p>
          <a:p>
            <a:r>
              <a:rPr lang="en-US" sz="3200"/>
              <a:t>32 variants of interest: determined by case homozygosity and controls</a:t>
            </a:r>
            <a:endParaRPr lang="en-US" sz="3200">
              <a:cs typeface="Calibri"/>
            </a:endParaRPr>
          </a:p>
          <a:p>
            <a:pPr lvl="1"/>
            <a:r>
              <a:rPr lang="en-US" sz="2800"/>
              <a:t>2 variants homozygous in 5 cases, heterozygous in Wheeler only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30 variants homozygous in 5 cases, heterozygous in Wheeler and a poodle</a:t>
            </a:r>
            <a:endParaRPr lang="en-US" sz="2800">
              <a:cs typeface="Calibri"/>
            </a:endParaRPr>
          </a:p>
          <a:p>
            <a:r>
              <a:rPr lang="en-US" sz="3200"/>
              <a:t>Control 283 (1.9 kg poodle, no photos)</a:t>
            </a: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dog standing on a black background&#10;&#10;Description automatically generated">
            <a:extLst>
              <a:ext uri="{FF2B5EF4-FFF2-40B4-BE49-F238E27FC236}">
                <a16:creationId xmlns:a16="http://schemas.microsoft.com/office/drawing/2014/main" id="{70247823-0075-719C-0293-8F9C7D38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738" y="4184337"/>
            <a:ext cx="2862262" cy="26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C64E-7559-BB3D-FC37-E9283606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0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ECFC-E928-7B4C-830C-1256A08E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8488680" cy="47504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dirty="0"/>
              <a:t>Bilateral Anterior Hemimelia- the absence of front legs</a:t>
            </a:r>
          </a:p>
          <a:p>
            <a:r>
              <a:rPr lang="en-US" sz="3600" dirty="0"/>
              <a:t>First reported in Mexico </a:t>
            </a:r>
            <a:r>
              <a:rPr lang="en-US" sz="2000" dirty="0"/>
              <a:t>(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Alonso. (1982). An autosomal recessive form of hemimelia in dogs. The Veterinary Record., 110(6), 128–129.</a:t>
            </a:r>
            <a:r>
              <a:rPr lang="en-US" sz="2000" dirty="0"/>
              <a:t>)</a:t>
            </a:r>
          </a:p>
          <a:p>
            <a:r>
              <a:rPr lang="en-US" sz="3600" dirty="0"/>
              <a:t>We suspect it has a recessive mode of inheritance because it is seen in cases of inbreeding </a:t>
            </a:r>
          </a:p>
          <a:p>
            <a:r>
              <a:rPr lang="en-US" sz="3600" dirty="0">
                <a:cs typeface="Calibri"/>
              </a:rPr>
              <a:t>Other diseases typically affect all limbs, not solely the thoracic limbs, making this a disease of interest</a:t>
            </a:r>
            <a:endParaRPr lang="en-US" sz="3600" dirty="0"/>
          </a:p>
          <a:p>
            <a:r>
              <a:rPr lang="en-US" sz="3600" dirty="0"/>
              <a:t>Affected dogs often relinquished to shelters</a:t>
            </a:r>
          </a:p>
        </p:txBody>
      </p:sp>
      <p:pic>
        <p:nvPicPr>
          <p:cNvPr id="5" name="Picture 4" descr="Two dogs sitting on each other&#10;&#10;Description automatically generated">
            <a:extLst>
              <a:ext uri="{FF2B5EF4-FFF2-40B4-BE49-F238E27FC236}">
                <a16:creationId xmlns:a16="http://schemas.microsoft.com/office/drawing/2014/main" id="{612DE8D3-BD01-8AFA-4F56-616871AF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425" y="2752027"/>
            <a:ext cx="3267456" cy="43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0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9603-16AB-8672-35F3-4C2247B0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Variant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A510-3201-DADC-245E-7EACE107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Genotype top variants in silico in additional controls </a:t>
            </a:r>
            <a:endParaRPr lang="en-US" dirty="0">
              <a:cs typeface="Calibri"/>
            </a:endParaRPr>
          </a:p>
          <a:p>
            <a:r>
              <a:rPr lang="en-US" dirty="0"/>
              <a:t>1987 dogs –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100" dirty="0">
                <a:solidFill>
                  <a:srgbClr val="222222"/>
                </a:solidFill>
                <a:latin typeface="Calibri"/>
                <a:cs typeface="Arial"/>
              </a:rPr>
              <a:t>Ostrander EA, Wang GD, Larson G, </a:t>
            </a:r>
            <a:r>
              <a:rPr lang="en-US" sz="2100" dirty="0" err="1">
                <a:solidFill>
                  <a:srgbClr val="222222"/>
                </a:solidFill>
                <a:latin typeface="Calibri"/>
                <a:cs typeface="Arial"/>
              </a:rPr>
              <a:t>vonHoldt</a:t>
            </a:r>
            <a:r>
              <a:rPr lang="en-US" sz="2100" dirty="0">
                <a:solidFill>
                  <a:srgbClr val="222222"/>
                </a:solidFill>
                <a:latin typeface="Calibri"/>
                <a:cs typeface="Arial"/>
              </a:rPr>
              <a:t> BM, Davis BW, Jagannathan V, </a:t>
            </a:r>
            <a:r>
              <a:rPr lang="en-US" sz="2100" dirty="0" err="1">
                <a:solidFill>
                  <a:srgbClr val="222222"/>
                </a:solidFill>
                <a:latin typeface="Calibri"/>
                <a:cs typeface="Arial"/>
              </a:rPr>
              <a:t>Hitte</a:t>
            </a:r>
            <a:r>
              <a:rPr lang="en-US" sz="2100" dirty="0">
                <a:solidFill>
                  <a:srgbClr val="222222"/>
                </a:solidFill>
                <a:latin typeface="Calibri"/>
                <a:cs typeface="Arial"/>
              </a:rPr>
              <a:t> C, Wayne RK, Zhang YP; Dog10K Consortium. Dog10K: an international sequencing effort to advance studies of canine domestication, phenotypes and health. Natl Sci Rev. 2019 Jul;6(4):810-824. </a:t>
            </a:r>
            <a:r>
              <a:rPr lang="en-US" sz="2100" dirty="0" err="1">
                <a:solidFill>
                  <a:srgbClr val="222222"/>
                </a:solidFill>
                <a:latin typeface="Calibri"/>
                <a:cs typeface="Arial"/>
              </a:rPr>
              <a:t>doi</a:t>
            </a:r>
            <a:r>
              <a:rPr lang="en-US" sz="2100" dirty="0">
                <a:solidFill>
                  <a:srgbClr val="222222"/>
                </a:solidFill>
                <a:latin typeface="Calibri"/>
                <a:cs typeface="Arial"/>
              </a:rPr>
              <a:t>: 10.1093/</a:t>
            </a:r>
            <a:r>
              <a:rPr lang="en-US" sz="2100" dirty="0" err="1">
                <a:solidFill>
                  <a:srgbClr val="222222"/>
                </a:solidFill>
                <a:latin typeface="Calibri"/>
                <a:cs typeface="Arial"/>
              </a:rPr>
              <a:t>nsr</a:t>
            </a:r>
            <a:r>
              <a:rPr lang="en-US" sz="2100" dirty="0">
                <a:solidFill>
                  <a:srgbClr val="222222"/>
                </a:solidFill>
                <a:latin typeface="Calibri"/>
                <a:cs typeface="Arial"/>
              </a:rPr>
              <a:t>/nwz049. </a:t>
            </a:r>
            <a:r>
              <a:rPr lang="en-US" sz="2100" dirty="0" err="1">
                <a:solidFill>
                  <a:srgbClr val="222222"/>
                </a:solidFill>
                <a:latin typeface="Calibri"/>
                <a:cs typeface="Arial"/>
              </a:rPr>
              <a:t>Epub</a:t>
            </a:r>
            <a:r>
              <a:rPr lang="en-US" sz="2100" dirty="0">
                <a:solidFill>
                  <a:srgbClr val="222222"/>
                </a:solidFill>
                <a:latin typeface="Calibri"/>
                <a:cs typeface="Arial"/>
              </a:rPr>
              <a:t> 2019 Apr 10. PMID: 31598383; PMCID: PMC6776107.)</a:t>
            </a:r>
            <a:endParaRPr lang="en-US" sz="2100" dirty="0">
              <a:latin typeface="Calibri"/>
              <a:cs typeface="Calibri"/>
            </a:endParaRPr>
          </a:p>
          <a:p>
            <a:r>
              <a:rPr lang="en-US" dirty="0"/>
              <a:t>813 dogs - </a:t>
            </a:r>
            <a:r>
              <a:rPr lang="en-US" sz="2000" dirty="0"/>
              <a:t>(</a:t>
            </a:r>
            <a:r>
              <a:rPr lang="en-US" sz="1900" dirty="0">
                <a:solidFill>
                  <a:srgbClr val="222222"/>
                </a:solidFill>
                <a:latin typeface="Calibri"/>
                <a:cs typeface="Arial"/>
              </a:rPr>
              <a:t>Jagannathan V, </a:t>
            </a:r>
            <a:r>
              <a:rPr lang="en-US" sz="1900" dirty="0" err="1">
                <a:solidFill>
                  <a:srgbClr val="222222"/>
                </a:solidFill>
                <a:latin typeface="Calibri"/>
                <a:cs typeface="Arial"/>
              </a:rPr>
              <a:t>Drögemüller</a:t>
            </a:r>
            <a:r>
              <a:rPr lang="en-US" sz="1900" dirty="0">
                <a:solidFill>
                  <a:srgbClr val="222222"/>
                </a:solidFill>
                <a:latin typeface="Calibri"/>
                <a:cs typeface="Arial"/>
              </a:rPr>
              <a:t> C, </a:t>
            </a:r>
            <a:r>
              <a:rPr lang="en-US" sz="1900" dirty="0" err="1">
                <a:solidFill>
                  <a:srgbClr val="222222"/>
                </a:solidFill>
                <a:latin typeface="Calibri"/>
                <a:cs typeface="Arial"/>
              </a:rPr>
              <a:t>Leeb</a:t>
            </a:r>
            <a:r>
              <a:rPr lang="en-US" sz="1900" dirty="0">
                <a:solidFill>
                  <a:srgbClr val="222222"/>
                </a:solidFill>
                <a:latin typeface="Calibri"/>
                <a:cs typeface="Arial"/>
              </a:rPr>
              <a:t> T; Dog Biomedical Variant Database Consortium (DBVDC). A comprehensive biomedical variant catalogue based on whole genome sequences of 582 dogs and eight wolves. </a:t>
            </a:r>
            <a:r>
              <a:rPr lang="en-US" sz="1900" dirty="0" err="1">
                <a:solidFill>
                  <a:srgbClr val="222222"/>
                </a:solidFill>
                <a:latin typeface="Calibri"/>
                <a:cs typeface="Arial"/>
              </a:rPr>
              <a:t>Anim</a:t>
            </a:r>
            <a:r>
              <a:rPr lang="en-US" sz="1900" dirty="0">
                <a:solidFill>
                  <a:srgbClr val="222222"/>
                </a:solidFill>
                <a:latin typeface="Calibri"/>
                <a:cs typeface="Arial"/>
              </a:rPr>
              <a:t> Genet. 2019 Dec;50(6):695-704. </a:t>
            </a:r>
            <a:r>
              <a:rPr lang="en-US" sz="1900" dirty="0" err="1">
                <a:solidFill>
                  <a:srgbClr val="222222"/>
                </a:solidFill>
                <a:latin typeface="Calibri"/>
                <a:cs typeface="Arial"/>
              </a:rPr>
              <a:t>doi</a:t>
            </a:r>
            <a:r>
              <a:rPr lang="en-US" sz="1900" dirty="0">
                <a:solidFill>
                  <a:srgbClr val="222222"/>
                </a:solidFill>
                <a:latin typeface="Calibri"/>
                <a:cs typeface="Arial"/>
              </a:rPr>
              <a:t>: 10.1111/age.12834. </a:t>
            </a:r>
            <a:r>
              <a:rPr lang="en-US" sz="1900" dirty="0" err="1">
                <a:solidFill>
                  <a:srgbClr val="222222"/>
                </a:solidFill>
                <a:latin typeface="Calibri"/>
                <a:cs typeface="Arial"/>
              </a:rPr>
              <a:t>Epub</a:t>
            </a:r>
            <a:r>
              <a:rPr lang="en-US" sz="1900" dirty="0">
                <a:solidFill>
                  <a:srgbClr val="222222"/>
                </a:solidFill>
                <a:latin typeface="Calibri"/>
                <a:cs typeface="Arial"/>
              </a:rPr>
              <a:t> 2019 Sep 5. PMID: 31486122; PMCID: PMC6842318.)</a:t>
            </a:r>
            <a:endParaRPr lang="en-US" sz="1900" dirty="0">
              <a:latin typeface="Calibri"/>
              <a:cs typeface="Calibri"/>
            </a:endParaRPr>
          </a:p>
          <a:p>
            <a:r>
              <a:rPr lang="en-US" dirty="0"/>
              <a:t>7 variants -&gt; 4 variants because 3 were found in Cocker Spaniels from the 813 database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31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25F3-789F-46E5-8DAA-5CFF6828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58430"/>
            <a:ext cx="10515600" cy="1325563"/>
          </a:xfrm>
        </p:spPr>
        <p:txBody>
          <a:bodyPr/>
          <a:lstStyle/>
          <a:p>
            <a:r>
              <a:rPr lang="en-US"/>
              <a:t>Relative Location to RSPO2</a:t>
            </a:r>
          </a:p>
        </p:txBody>
      </p:sp>
      <p:pic>
        <p:nvPicPr>
          <p:cNvPr id="58" name="Picture 57" descr="A screenshot of a computer&#10;&#10;Description automatically generated">
            <a:extLst>
              <a:ext uri="{FF2B5EF4-FFF2-40B4-BE49-F238E27FC236}">
                <a16:creationId xmlns:a16="http://schemas.microsoft.com/office/drawing/2014/main" id="{692F71D4-9722-B601-0917-A2323386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642"/>
            <a:ext cx="10515600" cy="3422446"/>
          </a:xfrm>
          <a:prstGeom prst="rect">
            <a:avLst/>
          </a:prstGeom>
        </p:spPr>
      </p:pic>
      <p:sp>
        <p:nvSpPr>
          <p:cNvPr id="59" name="5-Point Star 58">
            <a:extLst>
              <a:ext uri="{FF2B5EF4-FFF2-40B4-BE49-F238E27FC236}">
                <a16:creationId xmlns:a16="http://schemas.microsoft.com/office/drawing/2014/main" id="{281AF29D-0516-281F-F10B-2390EE528532}"/>
              </a:ext>
            </a:extLst>
          </p:cNvPr>
          <p:cNvSpPr/>
          <p:nvPr/>
        </p:nvSpPr>
        <p:spPr>
          <a:xfrm>
            <a:off x="5718048" y="2120456"/>
            <a:ext cx="292608" cy="23774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86C54759-04CC-9DC6-BD3C-176A3512CF3C}"/>
              </a:ext>
            </a:extLst>
          </p:cNvPr>
          <p:cNvSpPr/>
          <p:nvPr/>
        </p:nvSpPr>
        <p:spPr>
          <a:xfrm>
            <a:off x="6010656" y="2120456"/>
            <a:ext cx="292608" cy="23774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5EEEBAF6-7791-32D0-B3CB-25E34E3BB612}"/>
              </a:ext>
            </a:extLst>
          </p:cNvPr>
          <p:cNvSpPr/>
          <p:nvPr/>
        </p:nvSpPr>
        <p:spPr>
          <a:xfrm>
            <a:off x="6449568" y="2129600"/>
            <a:ext cx="292608" cy="23774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666F70D0-C52A-A390-D38E-A372DA76254E}"/>
              </a:ext>
            </a:extLst>
          </p:cNvPr>
          <p:cNvSpPr/>
          <p:nvPr/>
        </p:nvSpPr>
        <p:spPr>
          <a:xfrm>
            <a:off x="9565556" y="2120455"/>
            <a:ext cx="292608" cy="23774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4C936B9-16E0-31E2-5A90-1F3718FD369E}"/>
              </a:ext>
            </a:extLst>
          </p:cNvPr>
          <p:cNvSpPr txBox="1"/>
          <p:nvPr/>
        </p:nvSpPr>
        <p:spPr>
          <a:xfrm>
            <a:off x="773906" y="5542901"/>
            <a:ext cx="10644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/>
              </a:rPr>
              <a:t>Primers are made and ordered and we will be genotyping 7 additional cases and 200 more control chihuahuas</a:t>
            </a:r>
          </a:p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43E9E09-2BB7-6190-CF6D-D4B596D0AD75}"/>
              </a:ext>
            </a:extLst>
          </p:cNvPr>
          <p:cNvSpPr/>
          <p:nvPr/>
        </p:nvSpPr>
        <p:spPr>
          <a:xfrm>
            <a:off x="838200" y="2471738"/>
            <a:ext cx="1390650" cy="157162"/>
          </a:xfrm>
          <a:prstGeom prst="rect">
            <a:avLst/>
          </a:prstGeom>
          <a:solidFill>
            <a:srgbClr val="FB2E91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9692FB-EAD5-F774-9E8B-AAA26E618612}"/>
              </a:ext>
            </a:extLst>
          </p:cNvPr>
          <p:cNvSpPr/>
          <p:nvPr/>
        </p:nvSpPr>
        <p:spPr>
          <a:xfrm>
            <a:off x="5414962" y="2470088"/>
            <a:ext cx="681037" cy="157162"/>
          </a:xfrm>
          <a:prstGeom prst="rect">
            <a:avLst/>
          </a:prstGeom>
          <a:solidFill>
            <a:srgbClr val="FB2E91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0211-6E0B-FC01-F1D1-49031183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Acknowledgements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5377E-B2FF-316F-344D-143A78A40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Dr. </a:t>
            </a:r>
            <a:r>
              <a:rPr lang="en-US" dirty="0" err="1">
                <a:cs typeface="Calibri"/>
              </a:rPr>
              <a:t>Bannasch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Julia Vo</a:t>
            </a:r>
          </a:p>
          <a:p>
            <a:r>
              <a:rPr lang="en-US" dirty="0">
                <a:cs typeface="Calibri"/>
              </a:rPr>
              <a:t>STAR Program</a:t>
            </a:r>
          </a:p>
          <a:p>
            <a:r>
              <a:rPr lang="en-US" dirty="0">
                <a:cs typeface="Calibri"/>
              </a:rPr>
              <a:t>NIH Funding: </a:t>
            </a:r>
            <a:r>
              <a:rPr lang="en-US" dirty="0">
                <a:ea typeface="+mn-lt"/>
                <a:cs typeface="+mn-lt"/>
              </a:rPr>
              <a:t>National Institutes of Health T35-OD010956</a:t>
            </a:r>
          </a:p>
          <a:p>
            <a:r>
              <a:rPr lang="en-US" dirty="0">
                <a:ea typeface="+mn-lt"/>
                <a:cs typeface="+mn-lt"/>
              </a:rPr>
              <a:t>Maxine Adler Endowed Chair Fund</a:t>
            </a:r>
          </a:p>
          <a:p>
            <a:r>
              <a:rPr lang="en-US" dirty="0">
                <a:ea typeface="+mn-lt"/>
                <a:cs typeface="+mn-lt"/>
              </a:rPr>
              <a:t>Owners who submitted samples</a:t>
            </a:r>
          </a:p>
        </p:txBody>
      </p:sp>
      <p:pic>
        <p:nvPicPr>
          <p:cNvPr id="8" name="Picture 8" descr="A grey and blue logo&#10;&#10;Description automatically generated">
            <a:extLst>
              <a:ext uri="{FF2B5EF4-FFF2-40B4-BE49-F238E27FC236}">
                <a16:creationId xmlns:a16="http://schemas.microsoft.com/office/drawing/2014/main" id="{93DACD21-6DCC-C901-981C-F65C46A9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75" y="319087"/>
            <a:ext cx="2235200" cy="2235200"/>
          </a:xfrm>
          <a:prstGeom prst="rect">
            <a:avLst/>
          </a:prstGeom>
        </p:spPr>
      </p:pic>
      <p:pic>
        <p:nvPicPr>
          <p:cNvPr id="9" name="Picture 9" descr="A logo for a veterinary medicine&#10;&#10;Description automatically generated">
            <a:extLst>
              <a:ext uri="{FF2B5EF4-FFF2-40B4-BE49-F238E27FC236}">
                <a16:creationId xmlns:a16="http://schemas.microsoft.com/office/drawing/2014/main" id="{844792BC-97E9-9558-23EF-CDB58CA9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4584156"/>
            <a:ext cx="3187700" cy="2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3540-5B37-6462-F8A8-85FCB561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Thank you!</a:t>
            </a:r>
          </a:p>
        </p:txBody>
      </p:sp>
      <p:pic>
        <p:nvPicPr>
          <p:cNvPr id="5" name="Picture 4" descr="A dog wearing a harness and walking on a blue tricycle&#10;&#10;Description automatically generated">
            <a:extLst>
              <a:ext uri="{FF2B5EF4-FFF2-40B4-BE49-F238E27FC236}">
                <a16:creationId xmlns:a16="http://schemas.microsoft.com/office/drawing/2014/main" id="{9E06E141-AD65-61AB-D99A-AD56AD32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46" y="1548072"/>
            <a:ext cx="5663607" cy="5686352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D2EE7B47-FAB6-B79D-B254-15934FE2218B}"/>
              </a:ext>
            </a:extLst>
          </p:cNvPr>
          <p:cNvSpPr/>
          <p:nvPr/>
        </p:nvSpPr>
        <p:spPr>
          <a:xfrm>
            <a:off x="5294164" y="164592"/>
            <a:ext cx="5337544" cy="2314798"/>
          </a:xfrm>
          <a:prstGeom prst="wedgeEllipseCallou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Now is a WHEELY good time for questions if you have any!</a:t>
            </a:r>
          </a:p>
        </p:txBody>
      </p:sp>
      <p:pic>
        <p:nvPicPr>
          <p:cNvPr id="8" name="Picture 7" descr="A dog in a wheelchair&#10;&#10;Description automatically generated">
            <a:extLst>
              <a:ext uri="{FF2B5EF4-FFF2-40B4-BE49-F238E27FC236}">
                <a16:creationId xmlns:a16="http://schemas.microsoft.com/office/drawing/2014/main" id="{D4A5BB3B-CD44-5D5B-8410-624B7BA5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4" y="847544"/>
            <a:ext cx="4539916" cy="60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8182-7003-3DEA-6D3E-9222AAAF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Remaining SNPS for genotyping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80814D-7357-4AD6-65F6-FF22BB6F5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47071"/>
              </p:ext>
            </p:extLst>
          </p:nvPr>
        </p:nvGraphicFramePr>
        <p:xfrm>
          <a:off x="1718565" y="1504805"/>
          <a:ext cx="5413755" cy="414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85">
                  <a:extLst>
                    <a:ext uri="{9D8B030D-6E8A-4147-A177-3AD203B41FA5}">
                      <a16:colId xmlns:a16="http://schemas.microsoft.com/office/drawing/2014/main" val="2877992110"/>
                    </a:ext>
                  </a:extLst>
                </a:gridCol>
                <a:gridCol w="1804585">
                  <a:extLst>
                    <a:ext uri="{9D8B030D-6E8A-4147-A177-3AD203B41FA5}">
                      <a16:colId xmlns:a16="http://schemas.microsoft.com/office/drawing/2014/main" val="2785283610"/>
                    </a:ext>
                  </a:extLst>
                </a:gridCol>
                <a:gridCol w="1804585">
                  <a:extLst>
                    <a:ext uri="{9D8B030D-6E8A-4147-A177-3AD203B41FA5}">
                      <a16:colId xmlns:a16="http://schemas.microsoft.com/office/drawing/2014/main" val="3928262164"/>
                    </a:ext>
                  </a:extLst>
                </a:gridCol>
              </a:tblGrid>
              <a:tr h="1020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</a:rPr>
                        <a:t>Chromosome Location</a:t>
                      </a:r>
                      <a:endParaRPr lang="en-US" sz="18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>
                          <a:effectLst/>
                          <a:latin typeface="Calibri"/>
                        </a:rPr>
                        <a:t>RSPO2 </a:t>
                      </a:r>
                      <a:r>
                        <a:rPr lang="en-US" sz="1800" b="1" i="0">
                          <a:effectLst/>
                          <a:latin typeface="Calibri"/>
                        </a:rPr>
                        <a:t>Location</a:t>
                      </a:r>
                      <a:endParaRPr lang="en-US" sz="1800" b="1" i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>
                          <a:effectLst/>
                          <a:latin typeface="Calibri"/>
                        </a:rPr>
                        <a:t>Conserved regulatory region in humans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1472363"/>
                  </a:ext>
                </a:extLst>
              </a:tr>
              <a:tr h="68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</a:rPr>
                        <a:t>chr13:8891861</a:t>
                      </a: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Intron 2 of </a:t>
                      </a:r>
                      <a:r>
                        <a:rPr lang="en-US" sz="1800" i="1">
                          <a:effectLst/>
                        </a:rPr>
                        <a:t>RSPO2</a:t>
                      </a:r>
                      <a:endParaRPr lang="en-US" sz="1800" i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710078"/>
                  </a:ext>
                </a:extLst>
              </a:tr>
              <a:tr h="767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</a:rPr>
                        <a:t>chr13:8974204</a:t>
                      </a: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2,359 bp upstream from TSS of </a:t>
                      </a:r>
                      <a:r>
                        <a:rPr lang="en-US" sz="1800" i="1">
                          <a:effectLst/>
                        </a:rPr>
                        <a:t>RSPO2</a:t>
                      </a:r>
                      <a:endParaRPr lang="en-US" sz="1800" i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638156"/>
                  </a:ext>
                </a:extLst>
              </a:tr>
              <a:tr h="798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</a:rPr>
                        <a:t>chr13:9084398</a:t>
                      </a: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~ 100,000 bp upstream of TSS of </a:t>
                      </a:r>
                      <a:r>
                        <a:rPr lang="en-US" sz="1800" i="1">
                          <a:effectLst/>
                        </a:rPr>
                        <a:t>RSPO2</a:t>
                      </a:r>
                      <a:endParaRPr lang="en-US" sz="1800" i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>
                          <a:effectLst/>
                          <a:latin typeface="+mn-lt"/>
                        </a:rPr>
                        <a:t>Yes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48690"/>
                  </a:ext>
                </a:extLst>
              </a:tr>
              <a:tr h="798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</a:rPr>
                        <a:t>chr13:9789424</a:t>
                      </a: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~ 700,000 bp upstream of TSS of </a:t>
                      </a:r>
                      <a:r>
                        <a:rPr lang="en-US" sz="1800" i="1">
                          <a:effectLst/>
                        </a:rPr>
                        <a:t>RSPO2</a:t>
                      </a:r>
                      <a:endParaRPr lang="en-US" sz="1800" i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>
                          <a:effectLst/>
                          <a:latin typeface="+mn-lt"/>
                        </a:rPr>
                        <a:t>Yes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045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AEEE2C-D29F-6BE7-0044-D11284D70290}"/>
              </a:ext>
            </a:extLst>
          </p:cNvPr>
          <p:cNvSpPr txBox="1"/>
          <p:nvPr/>
        </p:nvSpPr>
        <p:spPr>
          <a:xfrm>
            <a:off x="8211312" y="2066544"/>
            <a:ext cx="382297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Primers are made and ordered and we will be genotyping 7 additional cases and 200 more control chihuahuas</a:t>
            </a:r>
          </a:p>
        </p:txBody>
      </p:sp>
    </p:spTree>
    <p:extLst>
      <p:ext uri="{BB962C8B-B14F-4D97-AF65-F5344CB8AC3E}">
        <p14:creationId xmlns:p14="http://schemas.microsoft.com/office/powerpoint/2010/main" val="2137818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DF2736-5CCA-B156-9B6D-AF53FA536998}"/>
              </a:ext>
            </a:extLst>
          </p:cNvPr>
          <p:cNvSpPr/>
          <p:nvPr/>
        </p:nvSpPr>
        <p:spPr>
          <a:xfrm>
            <a:off x="365760" y="3063240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7D89A-D679-07F2-55BB-D4FA645D40B1}"/>
              </a:ext>
            </a:extLst>
          </p:cNvPr>
          <p:cNvSpPr/>
          <p:nvPr/>
        </p:nvSpPr>
        <p:spPr>
          <a:xfrm>
            <a:off x="365760" y="3398519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7FB8D-BAB7-F17D-321D-82362CC2A05E}"/>
              </a:ext>
            </a:extLst>
          </p:cNvPr>
          <p:cNvSpPr/>
          <p:nvPr/>
        </p:nvSpPr>
        <p:spPr>
          <a:xfrm>
            <a:off x="365760" y="3733798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472A6C-5256-835B-1694-D903BB5256D3}"/>
              </a:ext>
            </a:extLst>
          </p:cNvPr>
          <p:cNvSpPr/>
          <p:nvPr/>
        </p:nvSpPr>
        <p:spPr>
          <a:xfrm>
            <a:off x="365760" y="4069077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B62667-D153-5B70-4777-1BE6AA2036EF}"/>
              </a:ext>
            </a:extLst>
          </p:cNvPr>
          <p:cNvSpPr/>
          <p:nvPr/>
        </p:nvSpPr>
        <p:spPr>
          <a:xfrm>
            <a:off x="365760" y="4404356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6AB8D-32BD-D760-7626-642ECB96A3BE}"/>
              </a:ext>
            </a:extLst>
          </p:cNvPr>
          <p:cNvSpPr/>
          <p:nvPr/>
        </p:nvSpPr>
        <p:spPr>
          <a:xfrm>
            <a:off x="365760" y="4739635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81D92-7CCF-CAA6-0AE1-C7AC77A124DF}"/>
              </a:ext>
            </a:extLst>
          </p:cNvPr>
          <p:cNvSpPr/>
          <p:nvPr/>
        </p:nvSpPr>
        <p:spPr>
          <a:xfrm>
            <a:off x="365760" y="5074914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F10B2E-8F99-E126-071D-7F25A49941A0}"/>
              </a:ext>
            </a:extLst>
          </p:cNvPr>
          <p:cNvSpPr/>
          <p:nvPr/>
        </p:nvSpPr>
        <p:spPr>
          <a:xfrm>
            <a:off x="381000" y="5745472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2B633-2CBB-E139-A916-3F4A00BF5BC5}"/>
              </a:ext>
            </a:extLst>
          </p:cNvPr>
          <p:cNvSpPr/>
          <p:nvPr/>
        </p:nvSpPr>
        <p:spPr>
          <a:xfrm>
            <a:off x="381000" y="5410193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8C135C-5BB7-1819-9B4A-28AFCC29D69C}"/>
              </a:ext>
            </a:extLst>
          </p:cNvPr>
          <p:cNvSpPr/>
          <p:nvPr/>
        </p:nvSpPr>
        <p:spPr>
          <a:xfrm>
            <a:off x="381000" y="6080751"/>
            <a:ext cx="11430000" cy="2590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FD44F-9ABE-DD54-35A5-775726F27483}"/>
              </a:ext>
            </a:extLst>
          </p:cNvPr>
          <p:cNvSpPr/>
          <p:nvPr/>
        </p:nvSpPr>
        <p:spPr>
          <a:xfrm>
            <a:off x="365760" y="3086033"/>
            <a:ext cx="11429999" cy="259080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D006F9-2A69-AA41-C155-55C83FF565A6}"/>
              </a:ext>
            </a:extLst>
          </p:cNvPr>
          <p:cNvSpPr/>
          <p:nvPr/>
        </p:nvSpPr>
        <p:spPr>
          <a:xfrm>
            <a:off x="1846581" y="3406433"/>
            <a:ext cx="2231321" cy="259081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CD5239-6A67-F384-C544-3D32912E7AE6}"/>
              </a:ext>
            </a:extLst>
          </p:cNvPr>
          <p:cNvSpPr/>
          <p:nvPr/>
        </p:nvSpPr>
        <p:spPr>
          <a:xfrm>
            <a:off x="365761" y="3739664"/>
            <a:ext cx="4808123" cy="274981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DB022E-5B3E-1544-E609-CF4C6F241C9A}"/>
              </a:ext>
            </a:extLst>
          </p:cNvPr>
          <p:cNvSpPr/>
          <p:nvPr/>
        </p:nvSpPr>
        <p:spPr>
          <a:xfrm>
            <a:off x="377952" y="4061162"/>
            <a:ext cx="5536712" cy="265969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AE701-7F18-78FA-A137-760E52725FA1}"/>
              </a:ext>
            </a:extLst>
          </p:cNvPr>
          <p:cNvSpPr/>
          <p:nvPr/>
        </p:nvSpPr>
        <p:spPr>
          <a:xfrm>
            <a:off x="365759" y="4395415"/>
            <a:ext cx="6104489" cy="266998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94C206-5FEC-E404-FCBF-0A315097A1C3}"/>
              </a:ext>
            </a:extLst>
          </p:cNvPr>
          <p:cNvSpPr/>
          <p:nvPr/>
        </p:nvSpPr>
        <p:spPr>
          <a:xfrm>
            <a:off x="377951" y="4736561"/>
            <a:ext cx="6636307" cy="254239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E79F3C-0E89-BD70-0765-D182E675EE9A}"/>
              </a:ext>
            </a:extLst>
          </p:cNvPr>
          <p:cNvSpPr/>
          <p:nvPr/>
        </p:nvSpPr>
        <p:spPr>
          <a:xfrm>
            <a:off x="365759" y="5082828"/>
            <a:ext cx="7180935" cy="250140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CA7D7-D644-DAAD-D4AF-6CFBB649F8E1}"/>
              </a:ext>
            </a:extLst>
          </p:cNvPr>
          <p:cNvSpPr/>
          <p:nvPr/>
        </p:nvSpPr>
        <p:spPr>
          <a:xfrm>
            <a:off x="377951" y="5408141"/>
            <a:ext cx="7168743" cy="260105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0BD91-2E52-9B3B-7044-1DB0F7D204BA}"/>
              </a:ext>
            </a:extLst>
          </p:cNvPr>
          <p:cNvSpPr/>
          <p:nvPr/>
        </p:nvSpPr>
        <p:spPr>
          <a:xfrm>
            <a:off x="377951" y="5752360"/>
            <a:ext cx="8557705" cy="252190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4849A-9926-CF43-7EF3-A50104AD6510}"/>
              </a:ext>
            </a:extLst>
          </p:cNvPr>
          <p:cNvSpPr/>
          <p:nvPr/>
        </p:nvSpPr>
        <p:spPr>
          <a:xfrm>
            <a:off x="377953" y="6079724"/>
            <a:ext cx="10404348" cy="260107"/>
          </a:xfrm>
          <a:prstGeom prst="rect">
            <a:avLst/>
          </a:prstGeom>
          <a:solidFill>
            <a:srgbClr val="FB2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12CF8-E0CF-EEB5-AC63-628090567862}"/>
              </a:ext>
            </a:extLst>
          </p:cNvPr>
          <p:cNvSpPr txBox="1"/>
          <p:nvPr/>
        </p:nvSpPr>
        <p:spPr>
          <a:xfrm>
            <a:off x="3276600" y="1389302"/>
            <a:ext cx="54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Defining the critical interval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B4E44C-4127-4D2B-ACA9-23E07F292590}"/>
              </a:ext>
            </a:extLst>
          </p:cNvPr>
          <p:cNvSpPr/>
          <p:nvPr/>
        </p:nvSpPr>
        <p:spPr>
          <a:xfrm>
            <a:off x="365759" y="3072375"/>
            <a:ext cx="11414761" cy="1386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BA026B-7D00-25D6-E588-5DFA5177A71E}"/>
              </a:ext>
            </a:extLst>
          </p:cNvPr>
          <p:cNvCxnSpPr>
            <a:cxnSpLocks/>
          </p:cNvCxnSpPr>
          <p:nvPr/>
        </p:nvCxnSpPr>
        <p:spPr>
          <a:xfrm>
            <a:off x="1846581" y="3063240"/>
            <a:ext cx="0" cy="3276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D6188D-6331-B104-CE45-472D7F4EC089}"/>
              </a:ext>
            </a:extLst>
          </p:cNvPr>
          <p:cNvCxnSpPr>
            <a:cxnSpLocks/>
          </p:cNvCxnSpPr>
          <p:nvPr/>
        </p:nvCxnSpPr>
        <p:spPr>
          <a:xfrm flipH="1">
            <a:off x="4077902" y="3063240"/>
            <a:ext cx="7" cy="3276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15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F98BAD-8BB6-4B58-A6D3-726DCA7A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116849"/>
              </p:ext>
            </p:extLst>
          </p:nvPr>
        </p:nvGraphicFramePr>
        <p:xfrm>
          <a:off x="2167795" y="446343"/>
          <a:ext cx="7826810" cy="641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82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DC8447-902E-E36C-5F65-15AC4BA73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906596"/>
              </p:ext>
            </p:extLst>
          </p:nvPr>
        </p:nvGraphicFramePr>
        <p:xfrm>
          <a:off x="23977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ff-page Connector 4">
            <a:extLst>
              <a:ext uri="{FF2B5EF4-FFF2-40B4-BE49-F238E27FC236}">
                <a16:creationId xmlns:a16="http://schemas.microsoft.com/office/drawing/2014/main" id="{026AD61E-F55C-1560-D022-B472A087D806}"/>
              </a:ext>
            </a:extLst>
          </p:cNvPr>
          <p:cNvSpPr/>
          <p:nvPr/>
        </p:nvSpPr>
        <p:spPr>
          <a:xfrm rot="5400000">
            <a:off x="8096872" y="2030155"/>
            <a:ext cx="683965" cy="7193362"/>
          </a:xfrm>
          <a:prstGeom prst="flowChartOffpageConnector">
            <a:avLst/>
          </a:prstGeom>
          <a:solidFill>
            <a:srgbClr val="FB2E91"/>
          </a:solidFill>
          <a:ln>
            <a:solidFill>
              <a:srgbClr val="012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ff-page Connector 5">
            <a:extLst>
              <a:ext uri="{FF2B5EF4-FFF2-40B4-BE49-F238E27FC236}">
                <a16:creationId xmlns:a16="http://schemas.microsoft.com/office/drawing/2014/main" id="{40FFA84F-F9F0-1B5B-CB4A-C7A257E4B51F}"/>
              </a:ext>
            </a:extLst>
          </p:cNvPr>
          <p:cNvSpPr/>
          <p:nvPr/>
        </p:nvSpPr>
        <p:spPr>
          <a:xfrm rot="5400000">
            <a:off x="8429145" y="1291658"/>
            <a:ext cx="683965" cy="6530849"/>
          </a:xfrm>
          <a:prstGeom prst="flowChartOffpageConnector">
            <a:avLst/>
          </a:prstGeom>
          <a:solidFill>
            <a:srgbClr val="FB2E91"/>
          </a:solidFill>
          <a:ln>
            <a:solidFill>
              <a:srgbClr val="012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ff-page Connector 6">
            <a:extLst>
              <a:ext uri="{FF2B5EF4-FFF2-40B4-BE49-F238E27FC236}">
                <a16:creationId xmlns:a16="http://schemas.microsoft.com/office/drawing/2014/main" id="{C7FC81DB-F69C-5ED0-BADE-1650578B4BEA}"/>
              </a:ext>
            </a:extLst>
          </p:cNvPr>
          <p:cNvSpPr/>
          <p:nvPr/>
        </p:nvSpPr>
        <p:spPr>
          <a:xfrm rot="5400000">
            <a:off x="8812177" y="605952"/>
            <a:ext cx="683965" cy="5762753"/>
          </a:xfrm>
          <a:prstGeom prst="flowChartOffpageConnector">
            <a:avLst/>
          </a:prstGeom>
          <a:solidFill>
            <a:srgbClr val="FB2E91"/>
          </a:solidFill>
          <a:ln>
            <a:solidFill>
              <a:srgbClr val="012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FEE86DEB-4B9F-DF72-10CE-A54B130906E4}"/>
              </a:ext>
            </a:extLst>
          </p:cNvPr>
          <p:cNvSpPr/>
          <p:nvPr/>
        </p:nvSpPr>
        <p:spPr>
          <a:xfrm rot="5400000">
            <a:off x="9680857" y="-671297"/>
            <a:ext cx="683965" cy="4025393"/>
          </a:xfrm>
          <a:prstGeom prst="flowChartOffpageConnector">
            <a:avLst/>
          </a:prstGeom>
          <a:solidFill>
            <a:srgbClr val="FB2E91"/>
          </a:solidFill>
          <a:ln>
            <a:solidFill>
              <a:srgbClr val="012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ff-page Connector 8">
            <a:extLst>
              <a:ext uri="{FF2B5EF4-FFF2-40B4-BE49-F238E27FC236}">
                <a16:creationId xmlns:a16="http://schemas.microsoft.com/office/drawing/2014/main" id="{6DAEA647-5578-324F-EC1B-DD3A578CE966}"/>
              </a:ext>
            </a:extLst>
          </p:cNvPr>
          <p:cNvSpPr/>
          <p:nvPr/>
        </p:nvSpPr>
        <p:spPr>
          <a:xfrm rot="5400000">
            <a:off x="9351673" y="71414"/>
            <a:ext cx="683965" cy="4683760"/>
          </a:xfrm>
          <a:prstGeom prst="flowChartOffpageConnector">
            <a:avLst/>
          </a:prstGeom>
          <a:solidFill>
            <a:srgbClr val="FB2E91"/>
          </a:solidFill>
          <a:ln>
            <a:solidFill>
              <a:srgbClr val="0127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45375-778F-4172-B8B5-5E43ADEA9288}"/>
              </a:ext>
            </a:extLst>
          </p:cNvPr>
          <p:cNvSpPr txBox="1"/>
          <p:nvPr/>
        </p:nvSpPr>
        <p:spPr>
          <a:xfrm>
            <a:off x="6184391" y="5470963"/>
            <a:ext cx="5939536" cy="379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Homozygous in 5 cases and not present 2911 in any controls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8EEAB-B474-970B-4B79-36E3BE47B8EF}"/>
              </a:ext>
            </a:extLst>
          </p:cNvPr>
          <p:cNvSpPr txBox="1"/>
          <p:nvPr/>
        </p:nvSpPr>
        <p:spPr>
          <a:xfrm>
            <a:off x="6748644" y="4371721"/>
            <a:ext cx="5375283" cy="3824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Homozygous in 5 cases and not present in 929 controls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FBFB8-72C6-7722-B33E-12328F80F18A}"/>
              </a:ext>
            </a:extLst>
          </p:cNvPr>
          <p:cNvSpPr txBox="1"/>
          <p:nvPr/>
        </p:nvSpPr>
        <p:spPr>
          <a:xfrm>
            <a:off x="7591551" y="3299826"/>
            <a:ext cx="46004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Homozygous in 5 cases and not in 161 controls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30654-55CA-8F9D-38BE-712AAF245357}"/>
              </a:ext>
            </a:extLst>
          </p:cNvPr>
          <p:cNvSpPr txBox="1"/>
          <p:nvPr/>
        </p:nvSpPr>
        <p:spPr>
          <a:xfrm>
            <a:off x="8074406" y="2228628"/>
            <a:ext cx="3961130" cy="3686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167 dogs, variants within Critical Interval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5DD7B-0BE0-6E51-1BD5-37793F4823FE}"/>
              </a:ext>
            </a:extLst>
          </p:cNvPr>
          <p:cNvSpPr txBox="1"/>
          <p:nvPr/>
        </p:nvSpPr>
        <p:spPr>
          <a:xfrm>
            <a:off x="8314182" y="1142518"/>
            <a:ext cx="38778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167 dogs, variants from entire genome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EFE3EF-0B0D-9B21-B3DF-F3E1AD83B01B}"/>
              </a:ext>
            </a:extLst>
          </p:cNvPr>
          <p:cNvSpPr txBox="1"/>
          <p:nvPr/>
        </p:nvSpPr>
        <p:spPr>
          <a:xfrm>
            <a:off x="1654048" y="-152911"/>
            <a:ext cx="529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/>
              <a:t>Variant Filtering</a:t>
            </a:r>
          </a:p>
        </p:txBody>
      </p:sp>
    </p:spTree>
    <p:extLst>
      <p:ext uri="{BB962C8B-B14F-4D97-AF65-F5344CB8AC3E}">
        <p14:creationId xmlns:p14="http://schemas.microsoft.com/office/powerpoint/2010/main" val="2812061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570D-F39E-2A35-6412-74970386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for poster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1B96-2679-37C2-A9B6-49100577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-apple-system"/>
              </a:rPr>
              <a:t>Alonso. (1982). An autosomal recessive form of hemimelia in dogs. The Veterinary Record., 110(6), 128–129.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212121"/>
                </a:solidFill>
                <a:ea typeface="+mn-lt"/>
                <a:cs typeface="+mn-lt"/>
              </a:rPr>
              <a:t>Aoki M, </a:t>
            </a:r>
            <a:r>
              <a:rPr lang="en-US" sz="2200" dirty="0" err="1">
                <a:solidFill>
                  <a:srgbClr val="212121"/>
                </a:solidFill>
                <a:ea typeface="+mn-lt"/>
                <a:cs typeface="+mn-lt"/>
              </a:rPr>
              <a:t>Kiyonari</a:t>
            </a:r>
            <a:r>
              <a:rPr lang="en-US" sz="2200" dirty="0">
                <a:solidFill>
                  <a:srgbClr val="212121"/>
                </a:solidFill>
                <a:ea typeface="+mn-lt"/>
                <a:cs typeface="+mn-lt"/>
              </a:rPr>
              <a:t> H, Nakamura H, Okamoto H. R-spondin2 expression in the apical ectodermal ridge is essential for outgrowth and patterning in mouse limb development. Dev Growth Differ. 2008 Feb;50(2):85-95. </a:t>
            </a:r>
            <a:r>
              <a:rPr lang="en-US" sz="2200" dirty="0" err="1">
                <a:solidFill>
                  <a:srgbClr val="212121"/>
                </a:solidFill>
                <a:ea typeface="+mn-lt"/>
                <a:cs typeface="+mn-lt"/>
              </a:rPr>
              <a:t>doi</a:t>
            </a:r>
            <a:r>
              <a:rPr lang="en-US" sz="2200" dirty="0">
                <a:solidFill>
                  <a:srgbClr val="212121"/>
                </a:solidFill>
                <a:ea typeface="+mn-lt"/>
                <a:cs typeface="+mn-lt"/>
              </a:rPr>
              <a:t>: 10.1111/j.1440-169X.2007.00978.x. </a:t>
            </a:r>
            <a:r>
              <a:rPr lang="en-US" sz="2200" dirty="0" err="1">
                <a:solidFill>
                  <a:srgbClr val="212121"/>
                </a:solidFill>
                <a:ea typeface="+mn-lt"/>
                <a:cs typeface="+mn-lt"/>
              </a:rPr>
              <a:t>Epub</a:t>
            </a:r>
            <a:r>
              <a:rPr lang="en-US" sz="2200" dirty="0">
                <a:solidFill>
                  <a:srgbClr val="212121"/>
                </a:solidFill>
                <a:ea typeface="+mn-lt"/>
                <a:cs typeface="+mn-lt"/>
              </a:rPr>
              <a:t> 2007 Dec 7. PMID: 18067586.</a:t>
            </a:r>
            <a:endParaRPr lang="en-US" dirty="0">
              <a:solidFill>
                <a:srgbClr val="222222"/>
              </a:solidFill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+mn-lt"/>
                <a:cs typeface="+mn-lt"/>
              </a:rPr>
              <a:t>(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Becker D,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Weikard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 R, Schulze C,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Wohlsein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 P,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Kühn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 C. A 50-kb deletion disrupting the RSPO2 gene is associated with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tetradysmelia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 in Holstein Friesian cattle. Genet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Sel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Evol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. 2020 Nov 11;52(1):68. </a:t>
            </a:r>
            <a:r>
              <a:rPr lang="en-US" sz="2800" dirty="0" err="1">
                <a:solidFill>
                  <a:srgbClr val="212121"/>
                </a:solidFill>
                <a:ea typeface="+mn-lt"/>
                <a:cs typeface="+mn-lt"/>
              </a:rPr>
              <a:t>doi</a:t>
            </a:r>
            <a:r>
              <a:rPr lang="en-US" sz="2800" dirty="0">
                <a:solidFill>
                  <a:srgbClr val="212121"/>
                </a:solidFill>
                <a:ea typeface="+mn-lt"/>
                <a:cs typeface="+mn-lt"/>
              </a:rPr>
              <a:t>: 10.1186/s12711-020-00586-y. PMID: 33176673; PMCID: PMC7661195.)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Diarra</a:t>
            </a:r>
            <a:r>
              <a:rPr lang="en-US" dirty="0">
                <a:solidFill>
                  <a:srgbClr val="000000"/>
                </a:solidFill>
              </a:rPr>
              <a:t> N, </a:t>
            </a:r>
            <a:r>
              <a:rPr lang="en-US" dirty="0" err="1">
                <a:solidFill>
                  <a:srgbClr val="000000"/>
                </a:solidFill>
              </a:rPr>
              <a:t>Mame</a:t>
            </a:r>
            <a:r>
              <a:rPr lang="en-US" dirty="0">
                <a:solidFill>
                  <a:srgbClr val="000000"/>
                </a:solidFill>
              </a:rPr>
              <a:t>, et al. “A Report of 2 Cases of Tetra-Amelia Syndrome.” </a:t>
            </a:r>
            <a:r>
              <a:rPr lang="en-US" i="1" dirty="0">
                <a:solidFill>
                  <a:srgbClr val="000000"/>
                </a:solidFill>
              </a:rPr>
              <a:t>Gynecology &amp;amp; Obstetrics Case Report</a:t>
            </a:r>
            <a:r>
              <a:rPr lang="en-US" dirty="0">
                <a:solidFill>
                  <a:srgbClr val="000000"/>
                </a:solidFill>
              </a:rPr>
              <a:t>, vol. 06, no. 01, 2020, https://</a:t>
            </a:r>
            <a:r>
              <a:rPr lang="en-US" dirty="0" err="1">
                <a:solidFill>
                  <a:srgbClr val="000000"/>
                </a:solidFill>
              </a:rPr>
              <a:t>doi.org</a:t>
            </a:r>
            <a:r>
              <a:rPr lang="en-US" dirty="0">
                <a:solidFill>
                  <a:srgbClr val="000000"/>
                </a:solidFill>
              </a:rPr>
              <a:t>/10.36648/2471-8165.6.1.85. </a:t>
            </a:r>
            <a:endParaRPr lang="en-US" dirty="0">
              <a:solidFill>
                <a:srgbClr val="222222"/>
              </a:solidFill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Nam, Ju-Suk, et al. “Mouse R-Spondin2 Is Required for Apical Ectodermal Ridge Maintenance in the Hindlimb.” </a:t>
            </a:r>
            <a:r>
              <a:rPr lang="en-US" i="1" dirty="0">
                <a:solidFill>
                  <a:srgbClr val="000000"/>
                </a:solidFill>
              </a:rPr>
              <a:t>Developmental Biology</a:t>
            </a:r>
            <a:r>
              <a:rPr lang="en-US" dirty="0">
                <a:solidFill>
                  <a:srgbClr val="000000"/>
                </a:solidFill>
              </a:rPr>
              <a:t>, vol. 311, no. 1, 2007, pp. 124–135, https://</a:t>
            </a:r>
            <a:r>
              <a:rPr lang="en-US" dirty="0" err="1">
                <a:solidFill>
                  <a:srgbClr val="000000"/>
                </a:solidFill>
              </a:rPr>
              <a:t>doi.org</a:t>
            </a:r>
            <a:r>
              <a:rPr lang="en-US" dirty="0">
                <a:solidFill>
                  <a:srgbClr val="000000"/>
                </a:solidFill>
              </a:rPr>
              <a:t>/10.1016/j.ydbio.2007.08.023.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212121"/>
                </a:solidFill>
                <a:latin typeface="BlinkMacSystemFont"/>
              </a:rPr>
              <a:t>Plassais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J, Kim J, Davis BW,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Karyadi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DM, Hogan AN, Harris AC, Decker B, Parker HG, Ostrander EA. Whole genome sequencing of canids reveals genomic regions under selection and variants influencing morphology. Nat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Commun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 2019 Apr 2;10(1):1489.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 10.1038/s41467-019-09373-w. PMID: 30940804; PMCID: PMC6445083.</a:t>
            </a:r>
            <a:endParaRPr lang="en-US" dirty="0">
              <a:solidFill>
                <a:srgbClr val="222222"/>
              </a:solidFill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212121"/>
                </a:solidFill>
                <a:latin typeface="BlinkMacSystemFont"/>
              </a:rPr>
              <a:t>Rosenak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D, Ariel I,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Arnon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J, Diamant YZ, Ben Chetrit A,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Nadjari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M, Zilberman R,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Yaffe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H, Cohen T,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Ornoy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A. Recurrent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tetraamelia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and pulmonary hypoplasia with multiple malformations in sibs. Am J Med Genet. 1991 Jan;38(1):25-8.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 10.1002/ajmg.1320380107. PMID: 2012129.</a:t>
            </a:r>
            <a:endParaRPr lang="en-US" dirty="0">
              <a:solidFill>
                <a:srgbClr val="222222"/>
              </a:solidFill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222222"/>
                </a:solidFill>
                <a:latin typeface="-apple-system"/>
              </a:rPr>
              <a:t>Szenker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-Ravi, E., </a:t>
            </a:r>
            <a:r>
              <a:rPr lang="en-US" dirty="0" err="1">
                <a:solidFill>
                  <a:srgbClr val="222222"/>
                </a:solidFill>
                <a:latin typeface="-apple-system"/>
              </a:rPr>
              <a:t>Altunoglu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, U., </a:t>
            </a:r>
            <a:r>
              <a:rPr lang="en-US" dirty="0" err="1">
                <a:solidFill>
                  <a:srgbClr val="222222"/>
                </a:solidFill>
                <a:latin typeface="-apple-system"/>
              </a:rPr>
              <a:t>Leushacke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, M. </a:t>
            </a:r>
            <a:r>
              <a:rPr lang="en-US" i="1" dirty="0">
                <a:solidFill>
                  <a:srgbClr val="222222"/>
                </a:solidFill>
                <a:latin typeface="-apple-system"/>
              </a:rPr>
              <a:t>et al.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 RSPO2 inhibition of RNF43 and ZNRF3 governs limb development independently of LGR4/5/6. </a:t>
            </a:r>
            <a:r>
              <a:rPr lang="en-US" i="1" dirty="0">
                <a:solidFill>
                  <a:srgbClr val="222222"/>
                </a:solidFill>
                <a:latin typeface="-apple-system"/>
              </a:rPr>
              <a:t>Nature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-apple-system"/>
              </a:rPr>
              <a:t>557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, 564–569 (2018). </a:t>
            </a:r>
            <a:r>
              <a:rPr lang="en-US" dirty="0">
                <a:solidFill>
                  <a:srgbClr val="222222"/>
                </a:solidFill>
                <a:latin typeface="-apple-system"/>
                <a:hlinkClick r:id="rId2"/>
              </a:rPr>
              <a:t>https://doi.org/10.1038/s41586-018-0118-y</a:t>
            </a:r>
            <a:endParaRPr lang="en-US" dirty="0">
              <a:solidFill>
                <a:srgbClr val="222222"/>
              </a:solidFill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2328"/>
                </a:solidFill>
                <a:latin typeface="-apple-system"/>
              </a:rPr>
              <a:t>Zhou, X., Stephens, M., (2012). </a:t>
            </a:r>
            <a:r>
              <a:rPr lang="en-US" dirty="0">
                <a:solidFill>
                  <a:srgbClr val="1F2328"/>
                </a:solidFill>
                <a:latin typeface="-apple-system"/>
                <a:hlinkClick r:id="rId3"/>
              </a:rPr>
              <a:t>Genome-wide efficient mixed-model analysis for association studies.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 </a:t>
            </a:r>
            <a:r>
              <a:rPr lang="en-US" i="1" dirty="0">
                <a:solidFill>
                  <a:srgbClr val="1F2328"/>
                </a:solidFill>
                <a:latin typeface="-apple-system"/>
              </a:rPr>
              <a:t>Nature Genetics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 </a:t>
            </a:r>
            <a:r>
              <a:rPr lang="en-US" b="1" dirty="0">
                <a:solidFill>
                  <a:srgbClr val="1F2328"/>
                </a:solidFill>
                <a:latin typeface="-apple-system"/>
              </a:rPr>
              <a:t>44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, 821–824.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222222"/>
              </a:solidFill>
              <a:latin typeface="-apple-system"/>
            </a:endParaRPr>
          </a:p>
          <a:p>
            <a:endParaRPr lang="en-US" dirty="0">
              <a:solidFill>
                <a:srgbClr val="222222"/>
              </a:solidFill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0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F98BAD-8BB6-4B58-A6D3-726DCA7A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922229"/>
              </p:ext>
            </p:extLst>
          </p:nvPr>
        </p:nvGraphicFramePr>
        <p:xfrm>
          <a:off x="2167795" y="223171"/>
          <a:ext cx="7856410" cy="641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54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F28C-28C3-B8F4-E28C-EFFDE24A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030"/>
            <a:ext cx="5189538" cy="2008188"/>
          </a:xfrm>
        </p:spPr>
        <p:txBody>
          <a:bodyPr/>
          <a:lstStyle/>
          <a:p>
            <a:r>
              <a:rPr lang="en-US"/>
              <a:t>Phenotype and Expressivity</a:t>
            </a:r>
          </a:p>
        </p:txBody>
      </p:sp>
      <p:pic>
        <p:nvPicPr>
          <p:cNvPr id="5" name="Content Placeholder 4" descr="A collage of a kangaroo&#10;&#10;Description automatically generated">
            <a:extLst>
              <a:ext uri="{FF2B5EF4-FFF2-40B4-BE49-F238E27FC236}">
                <a16:creationId xmlns:a16="http://schemas.microsoft.com/office/drawing/2014/main" id="{FD1F3B26-1F89-05DE-D20E-BEE53276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20000">
            <a:off x="4948117" y="3445242"/>
            <a:ext cx="7185268" cy="3339123"/>
          </a:xfrm>
        </p:spPr>
      </p:pic>
      <p:pic>
        <p:nvPicPr>
          <p:cNvPr id="9" name="Picture 8" descr="X-ray of a shoulder&#10;&#10;Description automatically generated">
            <a:extLst>
              <a:ext uri="{FF2B5EF4-FFF2-40B4-BE49-F238E27FC236}">
                <a16:creationId xmlns:a16="http://schemas.microsoft.com/office/drawing/2014/main" id="{32D9856D-54FD-F71B-F98C-0490CC681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427" y="3355061"/>
            <a:ext cx="2544050" cy="3327093"/>
          </a:xfrm>
          <a:prstGeom prst="rect">
            <a:avLst/>
          </a:prstGeom>
        </p:spPr>
      </p:pic>
      <p:pic>
        <p:nvPicPr>
          <p:cNvPr id="15" name="Picture 14" descr="A dog lying on a red rug&#10;&#10;Description automatically generated">
            <a:extLst>
              <a:ext uri="{FF2B5EF4-FFF2-40B4-BE49-F238E27FC236}">
                <a16:creationId xmlns:a16="http://schemas.microsoft.com/office/drawing/2014/main" id="{C6B5F0BB-DA12-BA20-F7EF-401C52825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79" y="886969"/>
            <a:ext cx="2736939" cy="2428462"/>
          </a:xfrm>
          <a:prstGeom prst="rect">
            <a:avLst/>
          </a:prstGeom>
        </p:spPr>
      </p:pic>
      <p:pic>
        <p:nvPicPr>
          <p:cNvPr id="19" name="Picture 18" descr="A close-up of a hand&#10;&#10;Description automatically generated">
            <a:extLst>
              <a:ext uri="{FF2B5EF4-FFF2-40B4-BE49-F238E27FC236}">
                <a16:creationId xmlns:a16="http://schemas.microsoft.com/office/drawing/2014/main" id="{2993784D-0092-D364-F6BA-0002408E1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452" y="3399063"/>
            <a:ext cx="2515602" cy="3322493"/>
          </a:xfrm>
          <a:prstGeom prst="rect">
            <a:avLst/>
          </a:prstGeom>
        </p:spPr>
      </p:pic>
      <p:pic>
        <p:nvPicPr>
          <p:cNvPr id="17" name="Picture 16" descr="A dog lying on a person's lap&#10;&#10;Description automatically generated">
            <a:extLst>
              <a:ext uri="{FF2B5EF4-FFF2-40B4-BE49-F238E27FC236}">
                <a16:creationId xmlns:a16="http://schemas.microsoft.com/office/drawing/2014/main" id="{1F9100C6-273D-1004-C773-2C1E69240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507831" y="923050"/>
            <a:ext cx="3585831" cy="2694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C32278-7027-588C-6BA1-1162A2B6DFF3}"/>
              </a:ext>
            </a:extLst>
          </p:cNvPr>
          <p:cNvSpPr/>
          <p:nvPr/>
        </p:nvSpPr>
        <p:spPr>
          <a:xfrm>
            <a:off x="-1" y="3321538"/>
            <a:ext cx="12163302" cy="372452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54F9F-C079-7B26-A676-AE0670448656}"/>
              </a:ext>
            </a:extLst>
          </p:cNvPr>
          <p:cNvSpPr/>
          <p:nvPr/>
        </p:nvSpPr>
        <p:spPr>
          <a:xfrm rot="5400000">
            <a:off x="6266655" y="3714443"/>
            <a:ext cx="5995865" cy="348639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62D79-FFED-7CC1-A65E-A201F929BFAF}"/>
              </a:ext>
            </a:extLst>
          </p:cNvPr>
          <p:cNvSpPr/>
          <p:nvPr/>
        </p:nvSpPr>
        <p:spPr>
          <a:xfrm rot="5400000">
            <a:off x="3332503" y="4894405"/>
            <a:ext cx="3606678" cy="457276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A23F6-8471-1DAB-A04D-316A77AC833C}"/>
              </a:ext>
            </a:extLst>
          </p:cNvPr>
          <p:cNvSpPr/>
          <p:nvPr/>
        </p:nvSpPr>
        <p:spPr>
          <a:xfrm rot="5400000">
            <a:off x="619122" y="4948724"/>
            <a:ext cx="3535240" cy="277201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534A9-191D-1C51-4A79-15E1090A4B7B}"/>
              </a:ext>
            </a:extLst>
          </p:cNvPr>
          <p:cNvSpPr/>
          <p:nvPr/>
        </p:nvSpPr>
        <p:spPr>
          <a:xfrm>
            <a:off x="5488779" y="690255"/>
            <a:ext cx="6694365" cy="332764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06F99-0E7D-DA2E-130C-328B035EC339}"/>
              </a:ext>
            </a:extLst>
          </p:cNvPr>
          <p:cNvSpPr/>
          <p:nvPr/>
        </p:nvSpPr>
        <p:spPr>
          <a:xfrm>
            <a:off x="-59533" y="6683068"/>
            <a:ext cx="12234740" cy="316889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E03F06-DDE8-2E11-8C8B-E0342BAF7183}"/>
              </a:ext>
            </a:extLst>
          </p:cNvPr>
          <p:cNvSpPr/>
          <p:nvPr/>
        </p:nvSpPr>
        <p:spPr>
          <a:xfrm rot="5400000">
            <a:off x="3948904" y="1896755"/>
            <a:ext cx="2757365" cy="348639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A58954-8CE8-2AA4-7185-517329ACBA8D}"/>
              </a:ext>
            </a:extLst>
          </p:cNvPr>
          <p:cNvSpPr/>
          <p:nvPr/>
        </p:nvSpPr>
        <p:spPr>
          <a:xfrm rot="5400000">
            <a:off x="8905873" y="3662848"/>
            <a:ext cx="6273677" cy="332764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F76D7B-6B5D-8227-4854-874FF6439D62}"/>
              </a:ext>
            </a:extLst>
          </p:cNvPr>
          <p:cNvSpPr/>
          <p:nvPr/>
        </p:nvSpPr>
        <p:spPr>
          <a:xfrm rot="5400000">
            <a:off x="-1746252" y="4996349"/>
            <a:ext cx="3598740" cy="245451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70CAB-DD6C-AA19-DF90-D4C0F4CA8919}"/>
              </a:ext>
            </a:extLst>
          </p:cNvPr>
          <p:cNvSpPr/>
          <p:nvPr/>
        </p:nvSpPr>
        <p:spPr>
          <a:xfrm>
            <a:off x="5250043" y="6233991"/>
            <a:ext cx="6626286" cy="579130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953B42-A0AE-BB9A-6235-770F19D7211D}"/>
              </a:ext>
            </a:extLst>
          </p:cNvPr>
          <p:cNvSpPr/>
          <p:nvPr/>
        </p:nvSpPr>
        <p:spPr>
          <a:xfrm>
            <a:off x="4917259" y="3429000"/>
            <a:ext cx="4346120" cy="549851"/>
          </a:xfrm>
          <a:prstGeom prst="rect">
            <a:avLst/>
          </a:prstGeom>
          <a:solidFill>
            <a:srgbClr val="FB2E91"/>
          </a:solidFill>
          <a:ln>
            <a:solidFill>
              <a:srgbClr val="FB2E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ED71-CE16-B94B-9832-26D6C301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Phenotype</a:t>
            </a:r>
          </a:p>
        </p:txBody>
      </p:sp>
      <p:pic>
        <p:nvPicPr>
          <p:cNvPr id="6" name="BiChisWalking.mp4">
            <a:hlinkClick r:id="" action="ppaction://media"/>
            <a:extLst>
              <a:ext uri="{FF2B5EF4-FFF2-40B4-BE49-F238E27FC236}">
                <a16:creationId xmlns:a16="http://schemas.microsoft.com/office/drawing/2014/main" id="{37F2DC2A-4785-1ADE-1F2B-9E8E3472CF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0936" y="631686"/>
            <a:ext cx="3310128" cy="58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2FCB-7353-5012-DD22-50A6884C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9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Pedigrees</a:t>
            </a:r>
          </a:p>
        </p:txBody>
      </p:sp>
      <p:pic>
        <p:nvPicPr>
          <p:cNvPr id="6" name="Picture 5" descr="A diagram of a family tree&#10;&#10;Description automatically generated">
            <a:extLst>
              <a:ext uri="{FF2B5EF4-FFF2-40B4-BE49-F238E27FC236}">
                <a16:creationId xmlns:a16="http://schemas.microsoft.com/office/drawing/2014/main" id="{256AD61D-C784-6E34-9B7C-30F2D9F45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322" y="1374713"/>
            <a:ext cx="6565750" cy="3986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35A3E-4576-DE45-2F04-3F8084AFF747}"/>
              </a:ext>
            </a:extLst>
          </p:cNvPr>
          <p:cNvSpPr txBox="1"/>
          <p:nvPr/>
        </p:nvSpPr>
        <p:spPr>
          <a:xfrm>
            <a:off x="5852468" y="5361061"/>
            <a:ext cx="532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>
                <a:solidFill>
                  <a:srgbClr val="222222"/>
                </a:solidFill>
                <a:effectLst/>
                <a:latin typeface="-apple-system"/>
              </a:rPr>
              <a:t>Alonso. (1982). An autosomal recessive form of hemimelia in dogs. The Veterinary Record., 110(6), 128–129.</a:t>
            </a:r>
          </a:p>
        </p:txBody>
      </p:sp>
      <p:pic>
        <p:nvPicPr>
          <p:cNvPr id="4" name="Picture 4" descr="A diagram of a family tree&#10;&#10;Description automatically generated">
            <a:extLst>
              <a:ext uri="{FF2B5EF4-FFF2-40B4-BE49-F238E27FC236}">
                <a16:creationId xmlns:a16="http://schemas.microsoft.com/office/drawing/2014/main" id="{335644D3-DF76-B1D0-9E86-272EC2F4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1710648"/>
            <a:ext cx="3624262" cy="30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og&#10;&#10;Description automatically generated">
            <a:extLst>
              <a:ext uri="{FF2B5EF4-FFF2-40B4-BE49-F238E27FC236}">
                <a16:creationId xmlns:a16="http://schemas.microsoft.com/office/drawing/2014/main" id="{F014ABB7-DD84-9C5F-B64A-65EF530F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1" y="1161967"/>
            <a:ext cx="11255917" cy="5119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0503B-BF7D-8415-1574-7005CC3D2AC5}"/>
              </a:ext>
            </a:extLst>
          </p:cNvPr>
          <p:cNvSpPr txBox="1"/>
          <p:nvPr/>
        </p:nvSpPr>
        <p:spPr>
          <a:xfrm>
            <a:off x="468041" y="146304"/>
            <a:ext cx="9133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GWAS Overview </a:t>
            </a:r>
          </a:p>
        </p:txBody>
      </p:sp>
    </p:spTree>
    <p:extLst>
      <p:ext uri="{BB962C8B-B14F-4D97-AF65-F5344CB8AC3E}">
        <p14:creationId xmlns:p14="http://schemas.microsoft.com/office/powerpoint/2010/main" val="144413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8AF8-5951-7559-7BB5-9739550B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GWAS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2C1EC-E7BE-DABC-D8E0-6E220BC2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cases, 61 controls -</a:t>
            </a:r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220,853 markers on Canine Illumina SNP Array</a:t>
            </a:r>
            <a:endParaRPr lang="en-US" sz="36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187,273 variants​ passed variant filtering based on genotyping rate and minor allele frequency</a:t>
            </a:r>
          </a:p>
          <a:p>
            <a:pPr fontAlgn="base"/>
            <a:r>
              <a:rPr lang="en-US" sz="36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Gemma-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(</a:t>
            </a:r>
            <a:r>
              <a:rPr lang="en-US" sz="2200" b="0" i="0" u="none" strike="noStrike">
                <a:solidFill>
                  <a:srgbClr val="1F2328"/>
                </a:solidFill>
                <a:effectLst/>
                <a:latin typeface="-apple-system"/>
              </a:rPr>
              <a:t>Zhou, X., Stephens, M., (2012). Genome-wide efficient mixed-model analysis for association studies. </a:t>
            </a:r>
            <a:r>
              <a:rPr lang="en-US" sz="2200" b="0" i="1" u="none" strike="noStrike">
                <a:solidFill>
                  <a:srgbClr val="1F2328"/>
                </a:solidFill>
                <a:effectLst/>
                <a:latin typeface="-apple-system"/>
              </a:rPr>
              <a:t>Nature Genetics</a:t>
            </a:r>
            <a:r>
              <a:rPr lang="en-US" sz="2200" b="0" i="0" u="none" strike="noStrike">
                <a:solidFill>
                  <a:srgbClr val="1F2328"/>
                </a:solidFill>
                <a:effectLst/>
                <a:latin typeface="-apple-system"/>
              </a:rPr>
              <a:t> </a:t>
            </a:r>
            <a:r>
              <a:rPr lang="en-US" sz="2200" b="1" i="0" u="none" strike="noStrike">
                <a:solidFill>
                  <a:srgbClr val="1F2328"/>
                </a:solidFill>
                <a:effectLst/>
                <a:latin typeface="-apple-system"/>
              </a:rPr>
              <a:t>44</a:t>
            </a:r>
            <a:r>
              <a:rPr lang="en-US" sz="2200" b="0" i="0" u="none" strike="noStrike">
                <a:solidFill>
                  <a:srgbClr val="1F2328"/>
                </a:solidFill>
                <a:effectLst/>
                <a:latin typeface="-apple-system"/>
              </a:rPr>
              <a:t>, 821–824.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) </a:t>
            </a:r>
            <a:r>
              <a:rPr lang="en-US" sz="36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was used to control for population stratification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latin typeface="Calibri"/>
                <a:cs typeface="Calibri"/>
              </a:rPr>
              <a:t>Corrected lambda</a:t>
            </a:r>
            <a:r>
              <a:rPr lang="en-US" sz="36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value: 1.14​</a:t>
            </a:r>
          </a:p>
          <a:p>
            <a:pPr marL="0" indent="0" algn="l" rtl="0" fontAlgn="base">
              <a:buNone/>
            </a:pPr>
            <a:endParaRPr lang="en-US" sz="3600" baseline="30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51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AA1C-71FB-F4C9-6E39-C49E284E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Manhattan Plot</a:t>
            </a:r>
          </a:p>
        </p:txBody>
      </p:sp>
      <p:pic>
        <p:nvPicPr>
          <p:cNvPr id="5" name="Picture 4" descr="A graph of a number of chromatography&#10;&#10;Description automatically generated">
            <a:extLst>
              <a:ext uri="{FF2B5EF4-FFF2-40B4-BE49-F238E27FC236}">
                <a16:creationId xmlns:a16="http://schemas.microsoft.com/office/drawing/2014/main" id="{1CC05862-3808-4581-3520-0A473DC2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9" y="1297172"/>
            <a:ext cx="9122735" cy="51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1850</Words>
  <Application>Microsoft Macintosh PowerPoint</Application>
  <PresentationFormat>Widescreen</PresentationFormat>
  <Paragraphs>168</Paragraphs>
  <Slides>28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-apple-system</vt:lpstr>
      <vt:lpstr>Arial</vt:lpstr>
      <vt:lpstr>BlinkMacSystemFont</vt:lpstr>
      <vt:lpstr>Calibri</vt:lpstr>
      <vt:lpstr>Calibri Light</vt:lpstr>
      <vt:lpstr>Office Theme</vt:lpstr>
      <vt:lpstr>Hemimelia in Chihuahuas</vt:lpstr>
      <vt:lpstr>Background</vt:lpstr>
      <vt:lpstr>PowerPoint Presentation</vt:lpstr>
      <vt:lpstr>Phenotype and Expressivity</vt:lpstr>
      <vt:lpstr>Phenotype</vt:lpstr>
      <vt:lpstr>Pedigrees</vt:lpstr>
      <vt:lpstr>PowerPoint Presentation</vt:lpstr>
      <vt:lpstr>GWAS Results</vt:lpstr>
      <vt:lpstr>Manhattan Plot</vt:lpstr>
      <vt:lpstr>Critical Interval: chr13:8073324-10190940 </vt:lpstr>
      <vt:lpstr>9 Genes in Critical Interval</vt:lpstr>
      <vt:lpstr>RSPO2 in other animals</vt:lpstr>
      <vt:lpstr>PowerPoint Presentation</vt:lpstr>
      <vt:lpstr>Whole Genome Sequencing</vt:lpstr>
      <vt:lpstr>Are any variants protein coding?</vt:lpstr>
      <vt:lpstr>Are there any large structural variants in the interval?</vt:lpstr>
      <vt:lpstr>It was also found in Nova Scotia Duck Tollers with 4 legs </vt:lpstr>
      <vt:lpstr>Other Structural Variants?</vt:lpstr>
      <vt:lpstr>Whole Genome Sequence Data within Critical Interval</vt:lpstr>
      <vt:lpstr>Additional Variant Filtering</vt:lpstr>
      <vt:lpstr>Relative Location to RSPO2</vt:lpstr>
      <vt:lpstr>Acknowledgements</vt:lpstr>
      <vt:lpstr>Thank you!</vt:lpstr>
      <vt:lpstr>Remaining SNPS for genotyping</vt:lpstr>
      <vt:lpstr>PowerPoint Presentation</vt:lpstr>
      <vt:lpstr>PowerPoint Presentation</vt:lpstr>
      <vt:lpstr>PowerPoint Presentation</vt:lpstr>
      <vt:lpstr>References for poster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Hemimelia in Chihuahuas</dc:title>
  <dc:creator>Marin Julianne Green</dc:creator>
  <cp:lastModifiedBy>Microsoft Office User</cp:lastModifiedBy>
  <cp:revision>2</cp:revision>
  <dcterms:created xsi:type="dcterms:W3CDTF">2023-07-14T19:23:42Z</dcterms:created>
  <dcterms:modified xsi:type="dcterms:W3CDTF">2023-07-27T16:17:37Z</dcterms:modified>
</cp:coreProperties>
</file>