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80" r:id="rId4"/>
    <p:sldId id="281" r:id="rId5"/>
    <p:sldId id="263" r:id="rId6"/>
    <p:sldId id="290" r:id="rId7"/>
    <p:sldId id="264" r:id="rId8"/>
    <p:sldId id="262" r:id="rId9"/>
    <p:sldId id="282" r:id="rId10"/>
    <p:sldId id="283" r:id="rId11"/>
    <p:sldId id="284" r:id="rId12"/>
    <p:sldId id="265" r:id="rId13"/>
    <p:sldId id="289" r:id="rId14"/>
    <p:sldId id="286" r:id="rId15"/>
    <p:sldId id="288" r:id="rId16"/>
    <p:sldId id="287" r:id="rId17"/>
    <p:sldId id="273" r:id="rId18"/>
    <p:sldId id="274" r:id="rId19"/>
    <p:sldId id="275" r:id="rId20"/>
    <p:sldId id="276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" panose="02040503050406030204" pitchFamily="18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4" autoAdjust="0"/>
    <p:restoredTop sz="83395" autoAdjust="0"/>
  </p:normalViewPr>
  <p:slideViewPr>
    <p:cSldViewPr snapToGrid="0">
      <p:cViewPr varScale="1">
        <p:scale>
          <a:sx n="156" d="100"/>
          <a:sy n="156" d="100"/>
        </p:scale>
        <p:origin x="328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5bf3863f3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5bf3863f3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Significant increase in the ileum of AS mice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8538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5bf3863f3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5bf3863f3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0265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1793c4a123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1793c4a123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5HTR2c involved in secretion, gastric emptying, and inflammation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5HTR3 involved in motility and peristaltic refle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x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GABAb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inhibit serotonin release, regulate gastric emptying;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GABAa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release serotonin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dirty="0"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Increased expression of SERT, contributing to a decrease in enteric serotonin concentrations, is a consistent finding with previous research on chronic constipation. Decreased Tph1 is reflective of decreased enteric serotonin concentration, also consistent with constipation. </a:t>
            </a:r>
            <a:r>
              <a:rPr lang="en-US" dirty="0" err="1">
                <a:solidFill>
                  <a:srgbClr val="000000"/>
                </a:solidFill>
                <a:effectLst/>
                <a:latin typeface="Helvetica" pitchFamily="2" charset="0"/>
              </a:rPr>
              <a:t>GABAa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 receptor activation in ENS results in excitatory effect, while </a:t>
            </a:r>
            <a:r>
              <a:rPr lang="en-US" dirty="0" err="1">
                <a:solidFill>
                  <a:srgbClr val="000000"/>
                </a:solidFill>
                <a:effectLst/>
                <a:latin typeface="Helvetica" pitchFamily="2" charset="0"/>
              </a:rPr>
              <a:t>GABAb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 activation reduces Acetyl choline release, leading to inhibition of GI motility. GABA receptors and its effects still remain to be further investigated.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dirty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1793c4a123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1793c4a123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Increased GABA signaling in the gut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5793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1793c4a123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1793c4a123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Increased Tph2, </a:t>
            </a:r>
            <a:r>
              <a:rPr lang="en-US" dirty="0" err="1"/>
              <a:t>Sert</a:t>
            </a:r>
            <a:r>
              <a:rPr lang="en-US" dirty="0"/>
              <a:t> signaling in HC; dec GABA signaling in HC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4941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1793c4a123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1793c4a123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Iba1- neuroinflammation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err="1"/>
              <a:t>Bdnf</a:t>
            </a:r>
            <a:r>
              <a:rPr lang="en-US" dirty="0"/>
              <a:t>- neurotransmitter modulator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3785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1793c4a123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1793c4a123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327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2a194f8f12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2a194f8f12_2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8ed024c42f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8ed024c42f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solidFill>
                  <a:srgbClr val="141313"/>
                </a:solidFill>
                <a:effectLst/>
                <a:latin typeface="Helvetica Neue" panose="02000503000000020004" pitchFamily="2" charset="0"/>
              </a:rPr>
              <a:t>MGB axis impairments are common in many human and animal disorders, better understanding the signaling patterns in neuronal-induced altered motility has the potential to serve a larger patient population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8ed024c42f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8ed024c42f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8ed024c42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8ed024c42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1C1D1E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8ed024c42f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8ed024c42f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8ed024c42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8ed024c42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1C1D1E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34951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5bf3863f37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5bf3863f37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lphaUcParenBoth"/>
            </a:pPr>
            <a:r>
              <a:rPr lang="en-US" dirty="0"/>
              <a:t>Phylum level differences between AS and WT microbial compositions in mouse rat and pig; all showed similar decrease of </a:t>
            </a:r>
            <a:r>
              <a:rPr lang="en-US" i="1" dirty="0"/>
              <a:t>Firmicutes</a:t>
            </a:r>
            <a:r>
              <a:rPr lang="en-US" i="0" dirty="0"/>
              <a:t> and </a:t>
            </a:r>
            <a:r>
              <a:rPr lang="en-US" i="0" dirty="0" err="1"/>
              <a:t>incrase</a:t>
            </a:r>
            <a:r>
              <a:rPr lang="en-US" i="0" dirty="0"/>
              <a:t> of </a:t>
            </a:r>
            <a:r>
              <a:rPr lang="en-US" i="1" dirty="0"/>
              <a:t>Bacteroides</a:t>
            </a: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lphaUcParenBoth"/>
            </a:pPr>
            <a:r>
              <a:rPr lang="en-US" i="0" dirty="0"/>
              <a:t>Genus-level differences </a:t>
            </a:r>
            <a:r>
              <a:rPr lang="en-US" i="0" dirty="0" err="1"/>
              <a:t>btwn</a:t>
            </a:r>
            <a:r>
              <a:rPr lang="en-US" i="0" dirty="0"/>
              <a:t> AS &amp; WT microbial composition by animal model</a:t>
            </a: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lphaUcParenBoth"/>
            </a:pPr>
            <a:endParaRPr lang="en-US" i="0" dirty="0"/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lphaUcParenBoth"/>
            </a:pPr>
            <a:r>
              <a:rPr lang="en-US" i="0" dirty="0"/>
              <a:t>Fold change analysis showed significantly different bacterial groups associated with AS across the microbiome of all animal models; main differences between AS and WT </a:t>
            </a:r>
            <a:r>
              <a:rPr lang="en-US" b="1" i="0" u="sng" dirty="0"/>
              <a:t>dec of Bifidobacterium &amp; </a:t>
            </a:r>
            <a:r>
              <a:rPr lang="en-US" b="1" i="0" u="sng" dirty="0" err="1"/>
              <a:t>inc</a:t>
            </a:r>
            <a:r>
              <a:rPr lang="en-US" b="1" i="0" u="sng" dirty="0"/>
              <a:t> of Bacteroides </a:t>
            </a:r>
            <a:r>
              <a:rPr lang="en-US" b="1" i="0" u="sng" dirty="0" err="1"/>
              <a:t>obs</a:t>
            </a:r>
            <a:r>
              <a:rPr lang="en-US" b="1" i="0" u="sng" dirty="0"/>
              <a:t> </a:t>
            </a:r>
            <a:r>
              <a:rPr lang="en-US" b="1" i="0" u="sng" dirty="0">
                <a:sym typeface="Wingdings" pitchFamily="2" charset="2"/>
              </a:rPr>
              <a:t> consistent with patients with chronic constipation</a:t>
            </a:r>
            <a:r>
              <a:rPr lang="en-US" i="0" dirty="0">
                <a:sym typeface="Wingdings" pitchFamily="2" charset="2"/>
              </a:rPr>
              <a:t>; no consensus whether changes are causal or result of side effect of condition</a:t>
            </a:r>
          </a:p>
          <a:p>
            <a:pPr marL="6858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lphaUcParenBoth"/>
            </a:pPr>
            <a:r>
              <a:rPr lang="en-US" i="0" dirty="0">
                <a:sym typeface="Wingdings" pitchFamily="2" charset="2"/>
              </a:rPr>
              <a:t>Constipation commonly seen in AS patients, findings support microbiota dysbiosis associated w/AS genotype across three different animal models support differences arise due to genetic deletions resulting in AS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404492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5bf3863f37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5bf3863f37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dirty="0">
                <a:solidFill>
                  <a:srgbClr val="141313"/>
                </a:solidFill>
                <a:effectLst/>
                <a:latin typeface="Helvetica Neue" panose="02000503000000020004" pitchFamily="2" charset="0"/>
              </a:rPr>
              <a:t>To determine whether alterations in the gut microbiome contributed to GI pathophysiology, </a:t>
            </a:r>
            <a:r>
              <a:rPr lang="en-US" sz="3200" dirty="0" err="1">
                <a:solidFill>
                  <a:srgbClr val="141313"/>
                </a:solidFill>
                <a:effectLst/>
                <a:latin typeface="Helvetica Neue" panose="02000503000000020004" pitchFamily="2" charset="0"/>
              </a:rPr>
              <a:t>Ussing</a:t>
            </a:r>
            <a:r>
              <a:rPr lang="en-US" sz="3200" dirty="0">
                <a:solidFill>
                  <a:srgbClr val="141313"/>
                </a:solidFill>
                <a:effectLst/>
                <a:latin typeface="Helvetica Neue" panose="02000503000000020004" pitchFamily="2" charset="0"/>
              </a:rPr>
              <a:t> chamber studies and qPCR for genes associated with GI physiology were assessed.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5bf3863f3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5bf3863f3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376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5bf3863f37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5bf3863f37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5bf3863f3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5bf3863f3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basal short circuit current [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Isc</a:t>
            </a: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], basal conductance [G] and FITC dextran flux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5bf3863f3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5bf3863f3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Significant decrease in Ion transport in AS modeled mice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0561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17.emf"/><Relationship Id="rId10" Type="http://schemas.openxmlformats.org/officeDocument/2006/relationships/image" Target="../media/image22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1.png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10" Type="http://schemas.openxmlformats.org/officeDocument/2006/relationships/image" Target="../media/image30.emf"/><Relationship Id="rId4" Type="http://schemas.openxmlformats.org/officeDocument/2006/relationships/image" Target="../media/image24.emf"/><Relationship Id="rId9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11351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780" b="1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Altered serotonergic and GABA signaling in the gut in a mouse model of impaired maternally inherited UBE3A</a:t>
            </a:r>
            <a:endParaRPr lang="en-US" sz="3780" b="1" dirty="0">
              <a:solidFill>
                <a:srgbClr val="4A86E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476511"/>
            <a:ext cx="8520600" cy="16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 dirty="0"/>
              <a:t>Hyun Min Shin</a:t>
            </a:r>
            <a:r>
              <a:rPr lang="en" sz="2000" dirty="0"/>
              <a:t>, </a:t>
            </a:r>
            <a:r>
              <a:rPr lang="en" sz="2000" dirty="0" err="1"/>
              <a:t>Jelissa</a:t>
            </a:r>
            <a:r>
              <a:rPr lang="en" sz="2000" dirty="0"/>
              <a:t> Reynoso-Garcia, and Melanie G </a:t>
            </a:r>
            <a:r>
              <a:rPr lang="en" sz="2000" dirty="0" err="1"/>
              <a:t>Gareau</a:t>
            </a:r>
            <a:r>
              <a:rPr lang="en" sz="2000" dirty="0"/>
              <a:t> </a:t>
            </a:r>
            <a:endParaRPr sz="20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 dirty="0"/>
              <a:t>University of California, Davis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790D1E-760E-76E6-7EC5-50E8066D2697}"/>
              </a:ext>
            </a:extLst>
          </p:cNvPr>
          <p:cNvGrpSpPr/>
          <p:nvPr/>
        </p:nvGrpSpPr>
        <p:grpSpPr>
          <a:xfrm>
            <a:off x="-50800" y="4300461"/>
            <a:ext cx="9245600" cy="868648"/>
            <a:chOff x="0" y="6025116"/>
            <a:chExt cx="9144000" cy="83288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D3F1569-7652-7C6E-5BFE-6622FA8AC992}"/>
                </a:ext>
              </a:extLst>
            </p:cNvPr>
            <p:cNvSpPr/>
            <p:nvPr/>
          </p:nvSpPr>
          <p:spPr>
            <a:xfrm>
              <a:off x="0" y="6025116"/>
              <a:ext cx="9144000" cy="832884"/>
            </a:xfrm>
            <a:prstGeom prst="rect">
              <a:avLst/>
            </a:prstGeom>
            <a:solidFill>
              <a:srgbClr val="00275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7A29C40-0D20-0B49-9B25-8C0ECCC4F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890" y="6206608"/>
              <a:ext cx="2654300" cy="4699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0" y="163677"/>
            <a:ext cx="904514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1155CC"/>
                </a:solidFill>
                <a:latin typeface="+mj-lt"/>
                <a:cs typeface="Aharoni" panose="02010803020104030203" pitchFamily="2" charset="-79"/>
              </a:rPr>
              <a:t>Increased tight junction permeability in AS mice in the ileum</a:t>
            </a:r>
            <a:endParaRPr b="1" dirty="0">
              <a:solidFill>
                <a:srgbClr val="1155CC"/>
              </a:solidFill>
              <a:latin typeface="+mj-lt"/>
              <a:cs typeface="Aharoni" panose="02010803020104030203" pitchFamily="2" charset="-79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A19A022-BB6D-8BF6-084D-0F44DB6E2CC3}"/>
              </a:ext>
            </a:extLst>
          </p:cNvPr>
          <p:cNvGrpSpPr/>
          <p:nvPr/>
        </p:nvGrpSpPr>
        <p:grpSpPr>
          <a:xfrm>
            <a:off x="-50800" y="4300461"/>
            <a:ext cx="9245600" cy="868648"/>
            <a:chOff x="0" y="6025116"/>
            <a:chExt cx="9144000" cy="83288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20CD277-F33A-76AA-58DA-EA6274BB7BC5}"/>
                </a:ext>
              </a:extLst>
            </p:cNvPr>
            <p:cNvSpPr/>
            <p:nvPr/>
          </p:nvSpPr>
          <p:spPr>
            <a:xfrm>
              <a:off x="0" y="6025116"/>
              <a:ext cx="9144000" cy="832884"/>
            </a:xfrm>
            <a:prstGeom prst="rect">
              <a:avLst/>
            </a:prstGeom>
            <a:solidFill>
              <a:srgbClr val="00275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E717761-C1FE-23D6-3588-0E0968F0F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890" y="6206608"/>
              <a:ext cx="2654300" cy="469900"/>
            </a:xfrm>
            <a:prstGeom prst="rect">
              <a:avLst/>
            </a:prstGeom>
          </p:spPr>
        </p:pic>
      </p:grp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1C2D37B-8BC0-D9FC-1ACF-9FB1634175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537035"/>
              </p:ext>
            </p:extLst>
          </p:nvPr>
        </p:nvGraphicFramePr>
        <p:xfrm>
          <a:off x="1268413" y="925662"/>
          <a:ext cx="3303587" cy="294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4" imgW="3302960" imgH="2949506" progId="Prism9.Document">
                  <p:embed/>
                </p:oleObj>
              </mc:Choice>
              <mc:Fallback>
                <p:oleObj name="Prism 9" r:id="rId4" imgW="3302960" imgH="2949506" progId="Prism9.Document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7771225-49F8-45A4-8A10-3E42830ACD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68413" y="925662"/>
                        <a:ext cx="3303587" cy="294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8E3FB42-E1E8-79CC-114A-D44A13F9E3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613486"/>
              </p:ext>
            </p:extLst>
          </p:nvPr>
        </p:nvGraphicFramePr>
        <p:xfrm>
          <a:off x="4572000" y="925662"/>
          <a:ext cx="2974975" cy="2968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6" imgW="2763268" imgH="2757241" progId="Prism9.Document">
                  <p:embed/>
                </p:oleObj>
              </mc:Choice>
              <mc:Fallback>
                <p:oleObj name="Prism 9" r:id="rId6" imgW="2763268" imgH="2757241" progId="Prism9.Document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B90A94B-E088-EE78-1C71-BCBDF6EA85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0" y="925662"/>
                        <a:ext cx="2974975" cy="2968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Google Shape;55;p13">
            <a:extLst>
              <a:ext uri="{FF2B5EF4-FFF2-40B4-BE49-F238E27FC236}">
                <a16:creationId xmlns:a16="http://schemas.microsoft.com/office/drawing/2014/main" id="{A1E294DB-3CB6-FA13-11B0-C118B3F1E054}"/>
              </a:ext>
            </a:extLst>
          </p:cNvPr>
          <p:cNvSpPr txBox="1">
            <a:spLocks/>
          </p:cNvSpPr>
          <p:nvPr/>
        </p:nvSpPr>
        <p:spPr>
          <a:xfrm>
            <a:off x="7043596" y="3892990"/>
            <a:ext cx="2100404" cy="42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1400" dirty="0" err="1">
                <a:solidFill>
                  <a:schemeClr val="tx1"/>
                </a:solidFill>
              </a:rPr>
              <a:t>Jelissa</a:t>
            </a:r>
            <a:r>
              <a:rPr lang="en-US" sz="1400" dirty="0">
                <a:solidFill>
                  <a:schemeClr val="tx1"/>
                </a:solidFill>
              </a:rPr>
              <a:t> Reynoso-Garcia</a:t>
            </a:r>
          </a:p>
        </p:txBody>
      </p:sp>
    </p:spTree>
    <p:extLst>
      <p:ext uri="{BB962C8B-B14F-4D97-AF65-F5344CB8AC3E}">
        <p14:creationId xmlns:p14="http://schemas.microsoft.com/office/powerpoint/2010/main" val="304691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0" y="8993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1155CC"/>
                </a:solidFill>
                <a:latin typeface="+mj-lt"/>
                <a:cs typeface="Aharoni" panose="02010803020104030203" pitchFamily="2" charset="-79"/>
              </a:rPr>
              <a:t>Macromolecular permeability was increased in AS mice in both ileum and colon</a:t>
            </a:r>
            <a:endParaRPr b="1" dirty="0">
              <a:solidFill>
                <a:srgbClr val="1155CC"/>
              </a:solidFill>
              <a:latin typeface="+mj-lt"/>
              <a:cs typeface="Aharoni" panose="02010803020104030203" pitchFamily="2" charset="-79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A19A022-BB6D-8BF6-084D-0F44DB6E2CC3}"/>
              </a:ext>
            </a:extLst>
          </p:cNvPr>
          <p:cNvGrpSpPr/>
          <p:nvPr/>
        </p:nvGrpSpPr>
        <p:grpSpPr>
          <a:xfrm>
            <a:off x="-50800" y="4300461"/>
            <a:ext cx="9245600" cy="868648"/>
            <a:chOff x="0" y="6025116"/>
            <a:chExt cx="9144000" cy="83288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20CD277-F33A-76AA-58DA-EA6274BB7BC5}"/>
                </a:ext>
              </a:extLst>
            </p:cNvPr>
            <p:cNvSpPr/>
            <p:nvPr/>
          </p:nvSpPr>
          <p:spPr>
            <a:xfrm>
              <a:off x="0" y="6025116"/>
              <a:ext cx="9144000" cy="832884"/>
            </a:xfrm>
            <a:prstGeom prst="rect">
              <a:avLst/>
            </a:prstGeom>
            <a:solidFill>
              <a:srgbClr val="00275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E717761-C1FE-23D6-3588-0E0968F0F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890" y="6206608"/>
              <a:ext cx="2654300" cy="469900"/>
            </a:xfrm>
            <a:prstGeom prst="rect">
              <a:avLst/>
            </a:prstGeom>
          </p:spPr>
        </p:pic>
      </p:grp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39F3239-AC0F-865C-6493-843E7851BC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615176"/>
              </p:ext>
            </p:extLst>
          </p:nvPr>
        </p:nvGraphicFramePr>
        <p:xfrm>
          <a:off x="1078117" y="1043631"/>
          <a:ext cx="3384550" cy="294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4" imgW="3385048" imgH="2949506" progId="Prism9.Document">
                  <p:embed/>
                </p:oleObj>
              </mc:Choice>
              <mc:Fallback>
                <p:oleObj name="Prism 9" r:id="rId4" imgW="3385048" imgH="2949506" progId="Prism9.Document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74B888C-42AF-D5D0-7333-8C0C9B1B18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8117" y="1043631"/>
                        <a:ext cx="3384550" cy="294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63657AD-74D2-9AA0-4431-8CBCF98D2F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943253"/>
              </p:ext>
            </p:extLst>
          </p:nvPr>
        </p:nvGraphicFramePr>
        <p:xfrm>
          <a:off x="4462667" y="1043631"/>
          <a:ext cx="3376613" cy="294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6" imgW="3376047" imgH="2949506" progId="Prism9.Document">
                  <p:embed/>
                </p:oleObj>
              </mc:Choice>
              <mc:Fallback>
                <p:oleObj name="Prism 9" r:id="rId6" imgW="3376047" imgH="2949506" progId="Prism9.Document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71EF010F-9881-3191-8FCD-BE183CF81B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62667" y="1043631"/>
                        <a:ext cx="3376613" cy="294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Google Shape;55;p13">
            <a:extLst>
              <a:ext uri="{FF2B5EF4-FFF2-40B4-BE49-F238E27FC236}">
                <a16:creationId xmlns:a16="http://schemas.microsoft.com/office/drawing/2014/main" id="{62D4BDB5-1E44-6EC6-CF87-C33FD9D7E552}"/>
              </a:ext>
            </a:extLst>
          </p:cNvPr>
          <p:cNvSpPr txBox="1">
            <a:spLocks/>
          </p:cNvSpPr>
          <p:nvPr/>
        </p:nvSpPr>
        <p:spPr>
          <a:xfrm>
            <a:off x="7043596" y="3892990"/>
            <a:ext cx="2100404" cy="42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1400" dirty="0" err="1">
                <a:solidFill>
                  <a:schemeClr val="tx1"/>
                </a:solidFill>
              </a:rPr>
              <a:t>Jelissa</a:t>
            </a:r>
            <a:r>
              <a:rPr lang="en-US" sz="1400" dirty="0">
                <a:solidFill>
                  <a:schemeClr val="tx1"/>
                </a:solidFill>
              </a:rPr>
              <a:t> Reynoso-Garcia</a:t>
            </a:r>
          </a:p>
        </p:txBody>
      </p:sp>
    </p:spTree>
    <p:extLst>
      <p:ext uri="{BB962C8B-B14F-4D97-AF65-F5344CB8AC3E}">
        <p14:creationId xmlns:p14="http://schemas.microsoft.com/office/powerpoint/2010/main" val="3414849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-50800" y="-19560"/>
            <a:ext cx="9194800" cy="8686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155CC"/>
                </a:solidFill>
                <a:latin typeface="+mj-lt"/>
                <a:cs typeface="Aharoni" panose="02010803020104030203" pitchFamily="2" charset="-79"/>
              </a:rPr>
              <a:t>Altered serotonergic and GABA signaling in the distal colon of AS mice</a:t>
            </a:r>
            <a:endParaRPr b="1" dirty="0">
              <a:solidFill>
                <a:srgbClr val="1155CC"/>
              </a:solidFill>
              <a:latin typeface="+mj-lt"/>
              <a:cs typeface="Aharoni" panose="02010803020104030203" pitchFamily="2" charset="-79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36DCC0-9BF6-CABA-BF13-DE4ADFCE5463}"/>
              </a:ext>
            </a:extLst>
          </p:cNvPr>
          <p:cNvGrpSpPr/>
          <p:nvPr/>
        </p:nvGrpSpPr>
        <p:grpSpPr>
          <a:xfrm>
            <a:off x="-50800" y="4300461"/>
            <a:ext cx="9245600" cy="868648"/>
            <a:chOff x="0" y="6025116"/>
            <a:chExt cx="9144000" cy="8328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92C80CD-DE5A-5808-0755-325FD4150AC5}"/>
                </a:ext>
              </a:extLst>
            </p:cNvPr>
            <p:cNvSpPr/>
            <p:nvPr/>
          </p:nvSpPr>
          <p:spPr>
            <a:xfrm>
              <a:off x="0" y="6025116"/>
              <a:ext cx="9144000" cy="832884"/>
            </a:xfrm>
            <a:prstGeom prst="rect">
              <a:avLst/>
            </a:prstGeom>
            <a:solidFill>
              <a:srgbClr val="00275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B93F336-8FD5-BA90-946C-1B0F4B3A9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890" y="6206608"/>
              <a:ext cx="2654300" cy="469900"/>
            </a:xfrm>
            <a:prstGeom prst="rect">
              <a:avLst/>
            </a:prstGeom>
          </p:spPr>
        </p:pic>
      </p:grp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6DD79DE-BAF6-1F75-C526-BCA7218A7B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70915"/>
              </p:ext>
            </p:extLst>
          </p:nvPr>
        </p:nvGraphicFramePr>
        <p:xfrm>
          <a:off x="5334491" y="1282779"/>
          <a:ext cx="1391356" cy="1885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4" imgW="2037798" imgH="2761922" progId="Prism9.Document">
                  <p:embed/>
                </p:oleObj>
              </mc:Choice>
              <mc:Fallback>
                <p:oleObj name="Prism 9" r:id="rId4" imgW="2037798" imgH="2761922" progId="Prism9.Document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D5A2E64-917F-3687-9B6D-2B57AA5144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491" y="1282779"/>
                        <a:ext cx="1391356" cy="1885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70B130DC-648C-D49A-EC77-2177A54BB5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8859" y="1319994"/>
            <a:ext cx="1399427" cy="17746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70414E3-4F7D-6F48-F0BD-7B67D564E4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5270" y="1319994"/>
            <a:ext cx="1399427" cy="177469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044F563-0669-CD6F-A455-5D4F7CBF41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4646" y="1190507"/>
            <a:ext cx="1521165" cy="19290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05DB98B-D873-33FB-04F6-DB51700839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6903" y="1349109"/>
            <a:ext cx="1639650" cy="177047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0F8AEB2-5010-534C-4AF1-7E4B7FFED5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50800" y="1342500"/>
            <a:ext cx="1523213" cy="177708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10E5968-C4EC-4A02-F150-0829A6EB45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92767" y="1344890"/>
            <a:ext cx="1521165" cy="17746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36D027-6989-6D5D-3D27-D095D9DC75EA}"/>
              </a:ext>
            </a:extLst>
          </p:cNvPr>
          <p:cNvSpPr txBox="1"/>
          <p:nvPr/>
        </p:nvSpPr>
        <p:spPr>
          <a:xfrm>
            <a:off x="225620" y="909275"/>
            <a:ext cx="1188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Serotonin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CE6AE0-2AD6-ECA1-2664-C54923E22ADE}"/>
              </a:ext>
            </a:extLst>
          </p:cNvPr>
          <p:cNvSpPr txBox="1"/>
          <p:nvPr/>
        </p:nvSpPr>
        <p:spPr>
          <a:xfrm>
            <a:off x="6757774" y="884505"/>
            <a:ext cx="1188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GABA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-50800" y="251375"/>
            <a:ext cx="9072900" cy="8686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Altered GABA signaling in the ileum of AS mice</a:t>
            </a:r>
            <a:endParaRPr b="1" dirty="0">
              <a:solidFill>
                <a:srgbClr val="1155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36DCC0-9BF6-CABA-BF13-DE4ADFCE5463}"/>
              </a:ext>
            </a:extLst>
          </p:cNvPr>
          <p:cNvGrpSpPr/>
          <p:nvPr/>
        </p:nvGrpSpPr>
        <p:grpSpPr>
          <a:xfrm>
            <a:off x="-50800" y="4300461"/>
            <a:ext cx="9245600" cy="868648"/>
            <a:chOff x="0" y="6025116"/>
            <a:chExt cx="9144000" cy="8328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92C80CD-DE5A-5808-0755-325FD4150AC5}"/>
                </a:ext>
              </a:extLst>
            </p:cNvPr>
            <p:cNvSpPr/>
            <p:nvPr/>
          </p:nvSpPr>
          <p:spPr>
            <a:xfrm>
              <a:off x="0" y="6025116"/>
              <a:ext cx="9144000" cy="832884"/>
            </a:xfrm>
            <a:prstGeom prst="rect">
              <a:avLst/>
            </a:prstGeom>
            <a:solidFill>
              <a:srgbClr val="00275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B93F336-8FD5-BA90-946C-1B0F4B3A9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890" y="6206608"/>
              <a:ext cx="2654300" cy="469900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B325BCB-FC52-5FDB-12EC-05255A2B6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029" y="1569876"/>
            <a:ext cx="1564473" cy="19315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88F276-3127-C0E4-A75E-43E185114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3407" y="1670374"/>
            <a:ext cx="1630274" cy="18488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2147CE-DC25-C95F-75E9-7BE75D0CD2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4804" y="1555498"/>
            <a:ext cx="1523120" cy="19315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AAACD47-527A-689A-7ECC-C232A56AF9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5939" y="1555498"/>
            <a:ext cx="1429521" cy="19315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35E4E6-3CCF-C3D1-47FC-B4B9B3DC2565}"/>
              </a:ext>
            </a:extLst>
          </p:cNvPr>
          <p:cNvSpPr txBox="1"/>
          <p:nvPr/>
        </p:nvSpPr>
        <p:spPr>
          <a:xfrm>
            <a:off x="225620" y="909275"/>
            <a:ext cx="1188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Serotonin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9F28E5-5DED-57E5-AD4A-115F2D976943}"/>
              </a:ext>
            </a:extLst>
          </p:cNvPr>
          <p:cNvSpPr txBox="1"/>
          <p:nvPr/>
        </p:nvSpPr>
        <p:spPr>
          <a:xfrm>
            <a:off x="3873407" y="909275"/>
            <a:ext cx="1188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GABA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0DD98-B715-1BFD-D1A0-1D55DFE6CB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5835" y="1517848"/>
            <a:ext cx="1506530" cy="2035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F08546-EE66-A611-431B-75B7BE4B41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1811" y="1519231"/>
            <a:ext cx="1501011" cy="20281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8B0646-1624-89E1-3D90-97B02E6ED3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92832" y="1596641"/>
            <a:ext cx="1480575" cy="193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24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0" y="66951"/>
            <a:ext cx="9072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155CC"/>
                </a:solidFill>
                <a:latin typeface="+mj-lt"/>
                <a:cs typeface="Aharoni" panose="02010803020104030203" pitchFamily="2" charset="-79"/>
              </a:rPr>
              <a:t>Altered serotonergic and GABA signaling in the hippocampus of AS mice</a:t>
            </a:r>
            <a:endParaRPr b="1" dirty="0">
              <a:solidFill>
                <a:srgbClr val="1155CC"/>
              </a:solidFill>
              <a:latin typeface="+mj-lt"/>
              <a:cs typeface="Aharoni" panose="02010803020104030203" pitchFamily="2" charset="-79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36DCC0-9BF6-CABA-BF13-DE4ADFCE5463}"/>
              </a:ext>
            </a:extLst>
          </p:cNvPr>
          <p:cNvGrpSpPr/>
          <p:nvPr/>
        </p:nvGrpSpPr>
        <p:grpSpPr>
          <a:xfrm>
            <a:off x="-50800" y="4300461"/>
            <a:ext cx="9245600" cy="868648"/>
            <a:chOff x="0" y="6025116"/>
            <a:chExt cx="9144000" cy="8328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92C80CD-DE5A-5808-0755-325FD4150AC5}"/>
                </a:ext>
              </a:extLst>
            </p:cNvPr>
            <p:cNvSpPr/>
            <p:nvPr/>
          </p:nvSpPr>
          <p:spPr>
            <a:xfrm>
              <a:off x="0" y="6025116"/>
              <a:ext cx="9144000" cy="832884"/>
            </a:xfrm>
            <a:prstGeom prst="rect">
              <a:avLst/>
            </a:prstGeom>
            <a:solidFill>
              <a:srgbClr val="00275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B93F336-8FD5-BA90-946C-1B0F4B3A9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890" y="6206608"/>
              <a:ext cx="2654300" cy="469900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5E428647-508A-03B5-8E96-4386CD643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2996" y="1133736"/>
            <a:ext cx="1928309" cy="24453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DAF75A1-B707-F9F5-5E29-637D677DB3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991" y="1133735"/>
            <a:ext cx="1928309" cy="24453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B4651A5-52CE-61E7-0493-66BD7A1862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0872" y="1137384"/>
            <a:ext cx="1807109" cy="244174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3FD4CFE-B7F0-C4F3-BE0A-FE609F3E22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2697" y="1137384"/>
            <a:ext cx="1807109" cy="24417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77A073-F61D-939F-B50C-F25B9F043868}"/>
              </a:ext>
            </a:extLst>
          </p:cNvPr>
          <p:cNvSpPr txBox="1"/>
          <p:nvPr/>
        </p:nvSpPr>
        <p:spPr>
          <a:xfrm>
            <a:off x="0" y="869816"/>
            <a:ext cx="1188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Serotonin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68856B-D188-0C49-B2A5-E942BF4CAAA6}"/>
              </a:ext>
            </a:extLst>
          </p:cNvPr>
          <p:cNvSpPr txBox="1"/>
          <p:nvPr/>
        </p:nvSpPr>
        <p:spPr>
          <a:xfrm>
            <a:off x="4572000" y="869816"/>
            <a:ext cx="1188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GABA</a:t>
            </a:r>
          </a:p>
        </p:txBody>
      </p:sp>
    </p:spTree>
    <p:extLst>
      <p:ext uri="{BB962C8B-B14F-4D97-AF65-F5344CB8AC3E}">
        <p14:creationId xmlns:p14="http://schemas.microsoft.com/office/powerpoint/2010/main" val="248318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-50800" y="206995"/>
            <a:ext cx="9072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155CC"/>
                </a:solidFill>
                <a:latin typeface="+mj-lt"/>
                <a:cs typeface="Aharoni" panose="02010803020104030203" pitchFamily="2" charset="-79"/>
              </a:rPr>
              <a:t>Evidence of neuroinflammation and increased neurogenesis in the hippocampus of AS mice</a:t>
            </a:r>
            <a:endParaRPr b="1" dirty="0">
              <a:solidFill>
                <a:srgbClr val="1155CC"/>
              </a:solidFill>
              <a:latin typeface="+mj-lt"/>
              <a:cs typeface="Aharoni" panose="02010803020104030203" pitchFamily="2" charset="-79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36DCC0-9BF6-CABA-BF13-DE4ADFCE5463}"/>
              </a:ext>
            </a:extLst>
          </p:cNvPr>
          <p:cNvGrpSpPr/>
          <p:nvPr/>
        </p:nvGrpSpPr>
        <p:grpSpPr>
          <a:xfrm>
            <a:off x="-50800" y="4300461"/>
            <a:ext cx="9245600" cy="868648"/>
            <a:chOff x="0" y="6025116"/>
            <a:chExt cx="9144000" cy="8328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92C80CD-DE5A-5808-0755-325FD4150AC5}"/>
                </a:ext>
              </a:extLst>
            </p:cNvPr>
            <p:cNvSpPr/>
            <p:nvPr/>
          </p:nvSpPr>
          <p:spPr>
            <a:xfrm>
              <a:off x="0" y="6025116"/>
              <a:ext cx="9144000" cy="832884"/>
            </a:xfrm>
            <a:prstGeom prst="rect">
              <a:avLst/>
            </a:prstGeom>
            <a:solidFill>
              <a:srgbClr val="00275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B93F336-8FD5-BA90-946C-1B0F4B3A9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890" y="6206608"/>
              <a:ext cx="2654300" cy="46990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59FB9B5-E564-4D86-40CE-9DB66A2E4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342" y="1130300"/>
            <a:ext cx="2070100" cy="2882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A96892-0B07-14FB-8682-FC508ABB91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8560" y="1130300"/>
            <a:ext cx="20701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33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121900" y="198575"/>
            <a:ext cx="9072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1155CC"/>
                </a:solidFill>
                <a:latin typeface="+mj-lt"/>
                <a:cs typeface="Aharoni" panose="02010803020104030203" pitchFamily="2" charset="-79"/>
              </a:rPr>
              <a:t>Summary</a:t>
            </a:r>
            <a:endParaRPr sz="3200" b="1" dirty="0">
              <a:solidFill>
                <a:srgbClr val="1155CC"/>
              </a:solidFill>
              <a:latin typeface="+mj-lt"/>
              <a:cs typeface="Aharoni" panose="02010803020104030203" pitchFamily="2" charset="-79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36DCC0-9BF6-CABA-BF13-DE4ADFCE5463}"/>
              </a:ext>
            </a:extLst>
          </p:cNvPr>
          <p:cNvGrpSpPr/>
          <p:nvPr/>
        </p:nvGrpSpPr>
        <p:grpSpPr>
          <a:xfrm>
            <a:off x="-50800" y="4300461"/>
            <a:ext cx="9245600" cy="868648"/>
            <a:chOff x="0" y="6025116"/>
            <a:chExt cx="9144000" cy="8328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92C80CD-DE5A-5808-0755-325FD4150AC5}"/>
                </a:ext>
              </a:extLst>
            </p:cNvPr>
            <p:cNvSpPr/>
            <p:nvPr/>
          </p:nvSpPr>
          <p:spPr>
            <a:xfrm>
              <a:off x="0" y="6025116"/>
              <a:ext cx="9144000" cy="832884"/>
            </a:xfrm>
            <a:prstGeom prst="rect">
              <a:avLst/>
            </a:prstGeom>
            <a:solidFill>
              <a:srgbClr val="00275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B93F336-8FD5-BA90-946C-1B0F4B3A9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890" y="6206608"/>
              <a:ext cx="2654300" cy="469900"/>
            </a:xfrm>
            <a:prstGeom prst="rect">
              <a:avLst/>
            </a:prstGeom>
          </p:spPr>
        </p:pic>
      </p:grpSp>
      <p:sp>
        <p:nvSpPr>
          <p:cNvPr id="6" name="Google Shape;225;p31">
            <a:extLst>
              <a:ext uri="{FF2B5EF4-FFF2-40B4-BE49-F238E27FC236}">
                <a16:creationId xmlns:a16="http://schemas.microsoft.com/office/drawing/2014/main" id="{F6D1BCE9-3DD7-8A65-6872-C675690180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52842" y="960561"/>
            <a:ext cx="5184235" cy="29958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dirty="0">
                <a:solidFill>
                  <a:schemeClr val="tx1"/>
                </a:solidFill>
              </a:rPr>
              <a:t>Decreased secretory state in colon coupled with increased permeability in colon &amp; ileum in AS mice is suggestive of altered motility and permeability in the gut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dirty="0">
                <a:solidFill>
                  <a:schemeClr val="tx1"/>
                </a:solidFill>
              </a:rPr>
              <a:t>Altered serotonin and GABA gene expression in the gut and brain in AS mice is suggestive of altered neuronal signaling</a:t>
            </a:r>
          </a:p>
        </p:txBody>
      </p:sp>
      <p:pic>
        <p:nvPicPr>
          <p:cNvPr id="7" name="Google Shape;223;p31">
            <a:extLst>
              <a:ext uri="{FF2B5EF4-FFF2-40B4-BE49-F238E27FC236}">
                <a16:creationId xmlns:a16="http://schemas.microsoft.com/office/drawing/2014/main" id="{32E4AC23-C75E-646E-F08F-431A51E420C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7077" y="178987"/>
            <a:ext cx="3485023" cy="3867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4122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1155CC"/>
                </a:solidFill>
                <a:latin typeface="+mj-lt"/>
                <a:cs typeface="Aharoni" panose="02010803020104030203" pitchFamily="2" charset="-79"/>
              </a:rPr>
              <a:t>Conclusion</a:t>
            </a:r>
            <a:endParaRPr sz="3200" b="1" dirty="0">
              <a:solidFill>
                <a:srgbClr val="1155CC"/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218" name="Google Shape;218;p30"/>
          <p:cNvSpPr txBox="1">
            <a:spLocks noGrp="1"/>
          </p:cNvSpPr>
          <p:nvPr>
            <p:ph type="body" idx="1"/>
          </p:nvPr>
        </p:nvSpPr>
        <p:spPr>
          <a:xfrm>
            <a:off x="311700" y="6947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7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 dirty="0">
                <a:solidFill>
                  <a:schemeClr val="tx1"/>
                </a:solidFill>
              </a:rPr>
              <a:t>AS mice show evidence of constipation mediated by altered enteric nerves, </a:t>
            </a:r>
            <a:r>
              <a:rPr lang="en" sz="2400" u="sng" dirty="0">
                <a:solidFill>
                  <a:schemeClr val="tx1"/>
                </a:solidFill>
              </a:rPr>
              <a:t>which may provide insight to the mechanisms of constipation in AS patients. </a:t>
            </a:r>
            <a:endParaRPr sz="2400" u="sng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F1C1A1-5DBD-96B8-FC35-5916DD87DF42}"/>
              </a:ext>
            </a:extLst>
          </p:cNvPr>
          <p:cNvGrpSpPr/>
          <p:nvPr/>
        </p:nvGrpSpPr>
        <p:grpSpPr>
          <a:xfrm>
            <a:off x="-50800" y="4300461"/>
            <a:ext cx="9245600" cy="868648"/>
            <a:chOff x="0" y="6025116"/>
            <a:chExt cx="9144000" cy="83288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60C1370-A1BC-F6E8-8C63-AC99968F0E28}"/>
                </a:ext>
              </a:extLst>
            </p:cNvPr>
            <p:cNvSpPr/>
            <p:nvPr/>
          </p:nvSpPr>
          <p:spPr>
            <a:xfrm>
              <a:off x="0" y="6025116"/>
              <a:ext cx="9144000" cy="832884"/>
            </a:xfrm>
            <a:prstGeom prst="rect">
              <a:avLst/>
            </a:prstGeom>
            <a:solidFill>
              <a:srgbClr val="00275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297B951-C94F-3369-11DB-51175C139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890" y="6206608"/>
              <a:ext cx="2654300" cy="4699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1"/>
          <p:cNvSpPr txBox="1">
            <a:spLocks noGrp="1"/>
          </p:cNvSpPr>
          <p:nvPr>
            <p:ph type="title"/>
          </p:nvPr>
        </p:nvSpPr>
        <p:spPr>
          <a:xfrm>
            <a:off x="177835" y="16367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1155CC"/>
                </a:solidFill>
                <a:latin typeface="+mn-lt"/>
                <a:cs typeface="Aharoni" panose="02010803020104030203" pitchFamily="2" charset="-79"/>
              </a:rPr>
              <a:t>Future directions and speculations</a:t>
            </a:r>
            <a:endParaRPr sz="3200" b="1" dirty="0">
              <a:solidFill>
                <a:srgbClr val="1155CC"/>
              </a:solidFill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225" name="Google Shape;225;p31"/>
          <p:cNvSpPr txBox="1">
            <a:spLocks noGrp="1"/>
          </p:cNvSpPr>
          <p:nvPr>
            <p:ph type="body" idx="1"/>
          </p:nvPr>
        </p:nvSpPr>
        <p:spPr>
          <a:xfrm>
            <a:off x="86600" y="856813"/>
            <a:ext cx="6980137" cy="32453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dirty="0">
                <a:solidFill>
                  <a:schemeClr val="tx1"/>
                </a:solidFill>
              </a:rPr>
              <a:t>Administration of Tributyrin (butyrate) as a therapeutic strategy to improve GI symptoms and MGB axis signaling by beneficially modulating the gut microbiome in AS</a:t>
            </a:r>
          </a:p>
          <a:p>
            <a:pPr lvl="1" indent="-342900">
              <a:buSzPts val="1800"/>
              <a:buChar char="-"/>
            </a:pPr>
            <a:r>
              <a:rPr lang="en-US" dirty="0">
                <a:solidFill>
                  <a:schemeClr val="tx1"/>
                </a:solidFill>
              </a:rPr>
              <a:t>Short-chain fatty acid (SCFA) that beneficially modulates the gut microbiome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Char char="-"/>
            </a:pPr>
            <a:r>
              <a:rPr lang="en-US" dirty="0">
                <a:solidFill>
                  <a:schemeClr val="tx1"/>
                </a:solidFill>
              </a:rPr>
              <a:t>Determine whether these findings are common across other neurodevelopmental/degenerative diseases</a:t>
            </a:r>
          </a:p>
          <a:p>
            <a:pPr>
              <a:buChar char="-"/>
            </a:pPr>
            <a:endParaRPr lang="en-US" dirty="0">
              <a:solidFill>
                <a:schemeClr val="tx1"/>
              </a:solidFill>
            </a:endParaRPr>
          </a:p>
          <a:p>
            <a:pPr>
              <a:buChar char="-"/>
            </a:pPr>
            <a:r>
              <a:rPr lang="en-US" dirty="0">
                <a:solidFill>
                  <a:schemeClr val="tx1"/>
                </a:solidFill>
              </a:rPr>
              <a:t>Provide a better understanding of the signaling pathways involved in constipation across species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F4919C-2C7B-FB31-47D2-A684BB7DE564}"/>
              </a:ext>
            </a:extLst>
          </p:cNvPr>
          <p:cNvGrpSpPr/>
          <p:nvPr/>
        </p:nvGrpSpPr>
        <p:grpSpPr>
          <a:xfrm>
            <a:off x="-50800" y="4300461"/>
            <a:ext cx="9245600" cy="868648"/>
            <a:chOff x="0" y="6025116"/>
            <a:chExt cx="9144000" cy="83288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C3E2CEA-E3E6-05A7-AEC2-AEC0988DC4E7}"/>
                </a:ext>
              </a:extLst>
            </p:cNvPr>
            <p:cNvSpPr/>
            <p:nvPr/>
          </p:nvSpPr>
          <p:spPr>
            <a:xfrm>
              <a:off x="0" y="6025116"/>
              <a:ext cx="9144000" cy="832884"/>
            </a:xfrm>
            <a:prstGeom prst="rect">
              <a:avLst/>
            </a:prstGeom>
            <a:solidFill>
              <a:srgbClr val="00275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3288F91-96C2-6B46-7229-63B2E35F8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890" y="6206608"/>
              <a:ext cx="2654300" cy="469900"/>
            </a:xfrm>
            <a:prstGeom prst="rect">
              <a:avLst/>
            </a:prstGeom>
          </p:spPr>
        </p:pic>
      </p:grpSp>
      <p:pic>
        <p:nvPicPr>
          <p:cNvPr id="18434" name="Picture 2" descr="Tributyrin - Wikipedia">
            <a:extLst>
              <a:ext uri="{FF2B5EF4-FFF2-40B4-BE49-F238E27FC236}">
                <a16:creationId xmlns:a16="http://schemas.microsoft.com/office/drawing/2014/main" id="{6EDA32EC-8A67-ED59-2EF2-9CB50D6CB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627" y="2227043"/>
            <a:ext cx="2041873" cy="112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ab Mouse Van Adrio Clip Art at Clker.com - vector clip art online, royalty  free &amp; public domain">
            <a:extLst>
              <a:ext uri="{FF2B5EF4-FFF2-40B4-BE49-F238E27FC236}">
                <a16:creationId xmlns:a16="http://schemas.microsoft.com/office/drawing/2014/main" id="{EC5ADE8F-FF48-7409-9CA8-512E90AB7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818" y="955279"/>
            <a:ext cx="1181877" cy="1271764"/>
          </a:xfrm>
          <a:prstGeom prst="rect">
            <a:avLst/>
          </a:prstGeom>
          <a:solidFill>
            <a:schemeClr val="lt1"/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1155CC"/>
                </a:solidFill>
              </a:rPr>
              <a:t>Acknowledgements</a:t>
            </a:r>
            <a:endParaRPr sz="3600" b="1" dirty="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dk2"/>
              </a:solidFill>
            </a:endParaRPr>
          </a:p>
        </p:txBody>
      </p:sp>
      <p:sp>
        <p:nvSpPr>
          <p:cNvPr id="231" name="Google Shape;231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/>
              <a:t>Special Thanks to-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7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/>
              <a:t>Melanie </a:t>
            </a:r>
            <a:r>
              <a:rPr lang="en" sz="1700" dirty="0" err="1"/>
              <a:t>Gareau</a:t>
            </a:r>
            <a:r>
              <a:rPr lang="en" sz="1700" dirty="0"/>
              <a:t>, PhD</a:t>
            </a:r>
            <a:endParaRPr sz="1700"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 dirty="0" err="1"/>
              <a:t>Jelissa</a:t>
            </a:r>
            <a:r>
              <a:rPr lang="en-US" sz="1700" dirty="0"/>
              <a:t> Reynoso-Garcia, PhD</a:t>
            </a: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 dirty="0"/>
              <a:t>Olivia </a:t>
            </a:r>
            <a:r>
              <a:rPr lang="en-US" sz="1700" dirty="0" err="1"/>
              <a:t>Orahood</a:t>
            </a:r>
            <a:endParaRPr lang="en-US" sz="1700"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700" dirty="0"/>
          </a:p>
        </p:txBody>
      </p:sp>
      <p:grpSp>
        <p:nvGrpSpPr>
          <p:cNvPr id="2" name="Google Shape;422;p32">
            <a:extLst>
              <a:ext uri="{FF2B5EF4-FFF2-40B4-BE49-F238E27FC236}">
                <a16:creationId xmlns:a16="http://schemas.microsoft.com/office/drawing/2014/main" id="{65C05DDC-E4DB-39AC-E770-763CD07EE862}"/>
              </a:ext>
            </a:extLst>
          </p:cNvPr>
          <p:cNvGrpSpPr/>
          <p:nvPr/>
        </p:nvGrpSpPr>
        <p:grpSpPr>
          <a:xfrm>
            <a:off x="3831339" y="2891704"/>
            <a:ext cx="1617124" cy="1448384"/>
            <a:chOff x="6791836" y="2350113"/>
            <a:chExt cx="1617124" cy="1448384"/>
          </a:xfrm>
        </p:grpSpPr>
        <p:pic>
          <p:nvPicPr>
            <p:cNvPr id="3" name="Google Shape;423;p32">
              <a:extLst>
                <a:ext uri="{FF2B5EF4-FFF2-40B4-BE49-F238E27FC236}">
                  <a16:creationId xmlns:a16="http://schemas.microsoft.com/office/drawing/2014/main" id="{CBA824BC-E2BD-B254-A1B6-0F1E7DA2A15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996950" y="2350113"/>
              <a:ext cx="1206897" cy="12068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424;p32">
              <a:extLst>
                <a:ext uri="{FF2B5EF4-FFF2-40B4-BE49-F238E27FC236}">
                  <a16:creationId xmlns:a16="http://schemas.microsoft.com/office/drawing/2014/main" id="{99D7BECD-3D99-5509-7D37-F846859B072D}"/>
                </a:ext>
              </a:extLst>
            </p:cNvPr>
            <p:cNvSpPr txBox="1"/>
            <p:nvPr/>
          </p:nvSpPr>
          <p:spPr>
            <a:xfrm>
              <a:off x="6791836" y="3490720"/>
              <a:ext cx="16171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rgbClr val="65666A"/>
                  </a:solidFill>
                  <a:latin typeface="Calibri"/>
                  <a:ea typeface="Calibri"/>
                  <a:cs typeface="Calibri"/>
                  <a:sym typeface="Calibri"/>
                </a:rPr>
                <a:t>T35 OD010956</a:t>
              </a:r>
              <a:endParaRPr dirty="0"/>
            </a:p>
          </p:txBody>
        </p:sp>
      </p:grpSp>
      <p:sp>
        <p:nvSpPr>
          <p:cNvPr id="5" name="Google Shape;231;p32">
            <a:extLst>
              <a:ext uri="{FF2B5EF4-FFF2-40B4-BE49-F238E27FC236}">
                <a16:creationId xmlns:a16="http://schemas.microsoft.com/office/drawing/2014/main" id="{94F23B1A-6222-C3D1-8ABB-7A345ACFF575}"/>
              </a:ext>
            </a:extLst>
          </p:cNvPr>
          <p:cNvSpPr txBox="1">
            <a:spLocks/>
          </p:cNvSpPr>
          <p:nvPr/>
        </p:nvSpPr>
        <p:spPr>
          <a:xfrm>
            <a:off x="4436198" y="731375"/>
            <a:ext cx="4260300" cy="2195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>
              <a:buFont typeface="Arial"/>
              <a:buNone/>
            </a:pPr>
            <a:r>
              <a:rPr lang="en-US" sz="1700" b="1" u="sng" dirty="0"/>
              <a:t>Research Funding:</a:t>
            </a:r>
            <a:endParaRPr lang="en-US" sz="1700" dirty="0"/>
          </a:p>
          <a:p>
            <a:pPr indent="0">
              <a:buFont typeface="Arial"/>
              <a:buNone/>
            </a:pPr>
            <a:endParaRPr lang="en-US" sz="1700" b="1" u="sng" dirty="0"/>
          </a:p>
          <a:p>
            <a:pPr indent="0">
              <a:buFont typeface="Arial"/>
              <a:buNone/>
            </a:pPr>
            <a:endParaRPr lang="en-US" sz="1700" b="1" u="sng" dirty="0"/>
          </a:p>
          <a:p>
            <a:pPr indent="0">
              <a:buFont typeface="Arial"/>
              <a:buNone/>
            </a:pPr>
            <a:endParaRPr lang="en-US" sz="1700" b="1" u="sng" dirty="0"/>
          </a:p>
          <a:p>
            <a:pPr indent="0">
              <a:buFont typeface="Arial"/>
              <a:buNone/>
            </a:pPr>
            <a:endParaRPr lang="en-US" sz="1700" b="1" u="sng" dirty="0"/>
          </a:p>
          <a:p>
            <a:pPr indent="0">
              <a:buFont typeface="Arial"/>
              <a:buNone/>
            </a:pPr>
            <a:endParaRPr lang="en-US" sz="1700" b="1" u="sng" dirty="0"/>
          </a:p>
          <a:p>
            <a:pPr indent="0">
              <a:buFont typeface="Arial"/>
              <a:buNone/>
            </a:pPr>
            <a:endParaRPr lang="en-US" sz="1700" b="1" u="sng" dirty="0"/>
          </a:p>
          <a:p>
            <a:pPr indent="0">
              <a:buFont typeface="Arial"/>
              <a:buNone/>
            </a:pPr>
            <a:r>
              <a:rPr lang="en-US" sz="1700" b="1" u="sng" dirty="0"/>
              <a:t>Student Funding:</a:t>
            </a:r>
          </a:p>
          <a:p>
            <a:pPr indent="0">
              <a:spcBef>
                <a:spcPts val="1200"/>
              </a:spcBef>
              <a:buFont typeface="Arial"/>
              <a:buNone/>
            </a:pPr>
            <a:endParaRPr lang="en-US" sz="1700" dirty="0"/>
          </a:p>
          <a:p>
            <a:pPr indent="0">
              <a:spcBef>
                <a:spcPts val="1200"/>
              </a:spcBef>
              <a:spcAft>
                <a:spcPts val="1200"/>
              </a:spcAft>
              <a:buFont typeface="Arial"/>
              <a:buNone/>
            </a:pPr>
            <a:endParaRPr lang="en-US" sz="1700" dirty="0"/>
          </a:p>
        </p:txBody>
      </p:sp>
      <p:grpSp>
        <p:nvGrpSpPr>
          <p:cNvPr id="6" name="Google Shape;425;p32">
            <a:extLst>
              <a:ext uri="{FF2B5EF4-FFF2-40B4-BE49-F238E27FC236}">
                <a16:creationId xmlns:a16="http://schemas.microsoft.com/office/drawing/2014/main" id="{6C0FE11D-11AE-FB08-EE83-47FB935F1C3F}"/>
              </a:ext>
            </a:extLst>
          </p:cNvPr>
          <p:cNvGrpSpPr/>
          <p:nvPr/>
        </p:nvGrpSpPr>
        <p:grpSpPr>
          <a:xfrm>
            <a:off x="5556527" y="3057954"/>
            <a:ext cx="3587473" cy="1167364"/>
            <a:chOff x="5556526" y="2534476"/>
            <a:chExt cx="3587473" cy="1167364"/>
          </a:xfrm>
        </p:grpSpPr>
        <p:pic>
          <p:nvPicPr>
            <p:cNvPr id="7" name="Google Shape;426;p32">
              <a:extLst>
                <a:ext uri="{FF2B5EF4-FFF2-40B4-BE49-F238E27FC236}">
                  <a16:creationId xmlns:a16="http://schemas.microsoft.com/office/drawing/2014/main" id="{5F2B0205-2EF9-5D1E-DA6D-6D7FB32FFA8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92707" y="2534476"/>
              <a:ext cx="2315112" cy="5579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427;p32">
              <a:extLst>
                <a:ext uri="{FF2B5EF4-FFF2-40B4-BE49-F238E27FC236}">
                  <a16:creationId xmlns:a16="http://schemas.microsoft.com/office/drawing/2014/main" id="{290B1955-51EF-FF0E-7845-F0E49283442A}"/>
                </a:ext>
              </a:extLst>
            </p:cNvPr>
            <p:cNvSpPr txBox="1"/>
            <p:nvPr/>
          </p:nvSpPr>
          <p:spPr>
            <a:xfrm>
              <a:off x="5556526" y="3117065"/>
              <a:ext cx="3587473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bg2"/>
                  </a:solidFill>
                  <a:latin typeface="+mj-lt"/>
                  <a:ea typeface="Calibri"/>
                  <a:cs typeface="Calibri"/>
                  <a:sym typeface="Calibri"/>
                </a:rPr>
                <a:t>Students Training in Advanced Research (STAR) Program</a:t>
              </a:r>
              <a:endParaRPr dirty="0">
                <a:solidFill>
                  <a:schemeClr val="bg2"/>
                </a:solidFill>
                <a:latin typeface="+mj-lt"/>
              </a:endParaRPr>
            </a:p>
          </p:txBody>
        </p:sp>
      </p:grpSp>
      <p:pic>
        <p:nvPicPr>
          <p:cNvPr id="4098" name="Picture 2" descr="Foundation for Angelman Syndrome Therapeutics (FAST) logo">
            <a:extLst>
              <a:ext uri="{FF2B5EF4-FFF2-40B4-BE49-F238E27FC236}">
                <a16:creationId xmlns:a16="http://schemas.microsoft.com/office/drawing/2014/main" id="{42C3796E-D9F9-CC56-4D3D-9DBC26D18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369" y="1103564"/>
            <a:ext cx="1785754" cy="120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424;p32">
            <a:extLst>
              <a:ext uri="{FF2B5EF4-FFF2-40B4-BE49-F238E27FC236}">
                <a16:creationId xmlns:a16="http://schemas.microsoft.com/office/drawing/2014/main" id="{0536CCB1-0FA5-929F-20C9-8BF4451B65A2}"/>
              </a:ext>
            </a:extLst>
          </p:cNvPr>
          <p:cNvSpPr txBox="1"/>
          <p:nvPr/>
        </p:nvSpPr>
        <p:spPr>
          <a:xfrm>
            <a:off x="5443167" y="2005098"/>
            <a:ext cx="161712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65666A"/>
                </a:solidFill>
                <a:latin typeface="Calibri"/>
                <a:ea typeface="Calibri"/>
                <a:cs typeface="Calibri"/>
                <a:sym typeface="Calibri"/>
              </a:rPr>
              <a:t>FT2022-007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11C8AC6-64D8-15AC-A038-7058549BF7B5}"/>
              </a:ext>
            </a:extLst>
          </p:cNvPr>
          <p:cNvGrpSpPr/>
          <p:nvPr/>
        </p:nvGrpSpPr>
        <p:grpSpPr>
          <a:xfrm>
            <a:off x="-50800" y="4300461"/>
            <a:ext cx="9245600" cy="868648"/>
            <a:chOff x="0" y="6025116"/>
            <a:chExt cx="9144000" cy="83288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2A73E88-D93E-1E1C-4E6C-F4968D336443}"/>
                </a:ext>
              </a:extLst>
            </p:cNvPr>
            <p:cNvSpPr/>
            <p:nvPr/>
          </p:nvSpPr>
          <p:spPr>
            <a:xfrm>
              <a:off x="0" y="6025116"/>
              <a:ext cx="9144000" cy="832884"/>
            </a:xfrm>
            <a:prstGeom prst="rect">
              <a:avLst/>
            </a:prstGeom>
            <a:solidFill>
              <a:srgbClr val="00275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52B57AD-DF17-E172-9E39-E1C6F8684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5890" y="6206608"/>
              <a:ext cx="2654300" cy="4699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85900" y="89132"/>
            <a:ext cx="8613838" cy="6673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1155CC"/>
                </a:solidFill>
                <a:latin typeface="+mj-lt"/>
                <a:cs typeface="Aharoni" panose="02010803020104030203" pitchFamily="2" charset="-79"/>
              </a:rPr>
              <a:t>Overview I- Angelman Syndrome</a:t>
            </a:r>
            <a:endParaRPr sz="3200" b="1" dirty="0">
              <a:solidFill>
                <a:srgbClr val="1155CC"/>
              </a:solidFill>
              <a:latin typeface="+mj-lt"/>
              <a:cs typeface="Aharoni" panose="02010803020104030203" pitchFamily="2" charset="-79"/>
            </a:endParaRPr>
          </a:p>
        </p:txBody>
      </p:sp>
      <p:pic>
        <p:nvPicPr>
          <p:cNvPr id="1026" name="Picture 2" descr="Angelman Syndrome: What It Is, Symptoms &amp; Treatment">
            <a:extLst>
              <a:ext uri="{FF2B5EF4-FFF2-40B4-BE49-F238E27FC236}">
                <a16:creationId xmlns:a16="http://schemas.microsoft.com/office/drawing/2014/main" id="{99550302-6111-31CD-B776-898BB8507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370" y="620526"/>
            <a:ext cx="3703368" cy="336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17;p19">
            <a:extLst>
              <a:ext uri="{FF2B5EF4-FFF2-40B4-BE49-F238E27FC236}">
                <a16:creationId xmlns:a16="http://schemas.microsoft.com/office/drawing/2014/main" id="{08AFB568-9F96-79B0-F313-32F4E2DF4D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7385" y="400680"/>
            <a:ext cx="4670100" cy="35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US" dirty="0">
                <a:solidFill>
                  <a:schemeClr val="tx1"/>
                </a:solidFill>
              </a:rPr>
              <a:t>Loss of function mutation of maternal Ubiquitin Ligase E3A (UBE3A)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US" dirty="0">
                <a:solidFill>
                  <a:schemeClr val="tx1"/>
                </a:solidFill>
              </a:rPr>
              <a:t>Genomic imprinting of paternal chromosome in neurons</a:t>
            </a:r>
          </a:p>
          <a:p>
            <a:pPr lvl="1" indent="-342900">
              <a:spcBef>
                <a:spcPts val="1200"/>
              </a:spcBef>
              <a:buSzPts val="1800"/>
              <a:buChar char="-"/>
            </a:pPr>
            <a:r>
              <a:rPr lang="en-US" dirty="0">
                <a:solidFill>
                  <a:schemeClr val="tx1"/>
                </a:solidFill>
              </a:rPr>
              <a:t>Deficient neuronal UBE3A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US" dirty="0">
                <a:solidFill>
                  <a:schemeClr val="tx1"/>
                </a:solidFill>
              </a:rPr>
              <a:t>UBE3A codes for ubiquitin ligase E6-Associated Protein (E6-AP) critical for ubiquitin-proteasome pathway function</a:t>
            </a:r>
          </a:p>
          <a:p>
            <a:pPr lvl="1" indent="-342900">
              <a:spcBef>
                <a:spcPts val="1200"/>
              </a:spcBef>
              <a:buSzPts val="1800"/>
              <a:buChar char="-"/>
            </a:pPr>
            <a:r>
              <a:rPr lang="en-US" dirty="0">
                <a:solidFill>
                  <a:schemeClr val="tx1"/>
                </a:solidFill>
              </a:rPr>
              <a:t>Impaired degradation of proteins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E3E24D-1A32-FEAF-9685-E4D0C4449ABD}"/>
              </a:ext>
            </a:extLst>
          </p:cNvPr>
          <p:cNvGrpSpPr/>
          <p:nvPr/>
        </p:nvGrpSpPr>
        <p:grpSpPr>
          <a:xfrm>
            <a:off x="-51500" y="4301179"/>
            <a:ext cx="9245600" cy="868648"/>
            <a:chOff x="0" y="6025116"/>
            <a:chExt cx="9144000" cy="83288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C18691-1F8C-BC18-377E-A18F1536B940}"/>
                </a:ext>
              </a:extLst>
            </p:cNvPr>
            <p:cNvSpPr/>
            <p:nvPr/>
          </p:nvSpPr>
          <p:spPr>
            <a:xfrm>
              <a:off x="0" y="6025116"/>
              <a:ext cx="9144000" cy="832884"/>
            </a:xfrm>
            <a:prstGeom prst="rect">
              <a:avLst/>
            </a:prstGeom>
            <a:solidFill>
              <a:srgbClr val="00275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1E7D91D-5667-F4AD-C636-0E091D098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890" y="6206608"/>
              <a:ext cx="2654300" cy="4699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/>
          <p:cNvSpPr txBox="1">
            <a:spLocks noGrp="1"/>
          </p:cNvSpPr>
          <p:nvPr>
            <p:ph type="body" idx="1"/>
          </p:nvPr>
        </p:nvSpPr>
        <p:spPr>
          <a:xfrm>
            <a:off x="-2380354" y="3179193"/>
            <a:ext cx="8520600" cy="14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5000" dirty="0">
                <a:solidFill>
                  <a:schemeClr val="accent1">
                    <a:lumMod val="75000"/>
                  </a:schemeClr>
                </a:solidFill>
                <a:latin typeface="+mj-lt"/>
                <a:cs typeface="Aharoni" panose="02010803020104030203" pitchFamily="2" charset="-79"/>
              </a:rPr>
              <a:t>Questions? </a:t>
            </a:r>
            <a:endParaRPr sz="5000" dirty="0">
              <a:solidFill>
                <a:schemeClr val="accent1">
                  <a:lumMod val="75000"/>
                </a:schemeClr>
              </a:solidFill>
              <a:latin typeface="+mj-lt"/>
              <a:cs typeface="Aharoni" panose="02010803020104030203" pitchFamily="2" charset="-79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B99C01E-6D19-6A96-2BBE-3BAE60A07894}"/>
              </a:ext>
            </a:extLst>
          </p:cNvPr>
          <p:cNvGrpSpPr/>
          <p:nvPr/>
        </p:nvGrpSpPr>
        <p:grpSpPr>
          <a:xfrm>
            <a:off x="-50800" y="4300461"/>
            <a:ext cx="9245600" cy="868648"/>
            <a:chOff x="0" y="6025116"/>
            <a:chExt cx="9144000" cy="83288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D163EFD-ACA4-E969-2730-D713FE80ED26}"/>
                </a:ext>
              </a:extLst>
            </p:cNvPr>
            <p:cNvSpPr/>
            <p:nvPr/>
          </p:nvSpPr>
          <p:spPr>
            <a:xfrm>
              <a:off x="0" y="6025116"/>
              <a:ext cx="9144000" cy="832884"/>
            </a:xfrm>
            <a:prstGeom prst="rect">
              <a:avLst/>
            </a:prstGeom>
            <a:solidFill>
              <a:srgbClr val="00275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A6A7A10-84CC-F752-D391-178274B19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890" y="6206608"/>
              <a:ext cx="2654300" cy="4699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0" y="18431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II - AS</a:t>
            </a:r>
            <a:endParaRPr sz="3200" b="1" dirty="0">
              <a:solidFill>
                <a:srgbClr val="1155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17;p19">
            <a:extLst>
              <a:ext uri="{FF2B5EF4-FFF2-40B4-BE49-F238E27FC236}">
                <a16:creationId xmlns:a16="http://schemas.microsoft.com/office/drawing/2014/main" id="{08AFB568-9F96-79B0-F313-32F4E2DF4D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6600" y="331826"/>
            <a:ext cx="4670100" cy="35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US" b="1" dirty="0">
                <a:solidFill>
                  <a:schemeClr val="tx1"/>
                </a:solidFill>
              </a:rPr>
              <a:t>Neurological impairments</a:t>
            </a:r>
          </a:p>
          <a:p>
            <a:pPr lvl="1" indent="-342900">
              <a:spcBef>
                <a:spcPts val="1200"/>
              </a:spcBef>
              <a:buSzPts val="1800"/>
              <a:buChar char="-"/>
            </a:pPr>
            <a:r>
              <a:rPr lang="en-US" dirty="0">
                <a:solidFill>
                  <a:schemeClr val="tx1"/>
                </a:solidFill>
              </a:rPr>
              <a:t>Neurodevelopmental delays</a:t>
            </a:r>
          </a:p>
          <a:p>
            <a:pPr lvl="1" indent="-342900">
              <a:spcBef>
                <a:spcPts val="1200"/>
              </a:spcBef>
              <a:buSzPts val="1800"/>
              <a:buChar char="-"/>
            </a:pPr>
            <a:r>
              <a:rPr lang="en-US" dirty="0">
                <a:solidFill>
                  <a:schemeClr val="tx1"/>
                </a:solidFill>
              </a:rPr>
              <a:t>Deficits in movement and coordination</a:t>
            </a:r>
          </a:p>
          <a:p>
            <a:pPr lvl="1" indent="-342900">
              <a:spcBef>
                <a:spcPts val="1200"/>
              </a:spcBef>
              <a:buSzPts val="1800"/>
              <a:buChar char="-"/>
            </a:pPr>
            <a:r>
              <a:rPr lang="en-US" dirty="0">
                <a:solidFill>
                  <a:schemeClr val="tx1"/>
                </a:solidFill>
              </a:rPr>
              <a:t>Seizures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US" b="1" dirty="0">
                <a:solidFill>
                  <a:schemeClr val="tx1"/>
                </a:solidFill>
              </a:rPr>
              <a:t>Concurrent Gastrointestinal issues</a:t>
            </a:r>
          </a:p>
          <a:p>
            <a:pPr lvl="1" indent="-342900">
              <a:spcBef>
                <a:spcPts val="1200"/>
              </a:spcBef>
              <a:buSzPts val="1800"/>
              <a:buChar char="-"/>
            </a:pPr>
            <a:r>
              <a:rPr lang="en-US" dirty="0">
                <a:solidFill>
                  <a:schemeClr val="tx1"/>
                </a:solidFill>
              </a:rPr>
              <a:t>Constipation</a:t>
            </a:r>
          </a:p>
          <a:p>
            <a:pPr lvl="1" indent="-342900">
              <a:spcBef>
                <a:spcPts val="1200"/>
              </a:spcBef>
              <a:buSzPts val="1800"/>
              <a:buChar char="-"/>
            </a:pPr>
            <a:r>
              <a:rPr lang="en-US" dirty="0">
                <a:solidFill>
                  <a:schemeClr val="tx1"/>
                </a:solidFill>
              </a:rPr>
              <a:t>Poor feeding due to hypotonia of throat</a:t>
            </a:r>
          </a:p>
          <a:p>
            <a:pPr lvl="1" indent="-342900">
              <a:spcBef>
                <a:spcPts val="1200"/>
              </a:spcBef>
              <a:buSzPts val="1800"/>
              <a:buChar char="-"/>
            </a:pPr>
            <a:r>
              <a:rPr lang="en-US" dirty="0">
                <a:solidFill>
                  <a:schemeClr val="tx1"/>
                </a:solidFill>
              </a:rPr>
              <a:t>Reflux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Individuals with Angelman syndrome">
            <a:extLst>
              <a:ext uri="{FF2B5EF4-FFF2-40B4-BE49-F238E27FC236}">
                <a16:creationId xmlns:a16="http://schemas.microsoft.com/office/drawing/2014/main" id="{0567D0B5-42B0-9910-373E-96CB67A79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29" y="1019736"/>
            <a:ext cx="3586210" cy="301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2E23D09-E61B-065C-0C0B-2E4EDE242313}"/>
              </a:ext>
            </a:extLst>
          </p:cNvPr>
          <p:cNvGrpSpPr/>
          <p:nvPr/>
        </p:nvGrpSpPr>
        <p:grpSpPr>
          <a:xfrm>
            <a:off x="-50800" y="4300461"/>
            <a:ext cx="9245600" cy="868648"/>
            <a:chOff x="0" y="6025116"/>
            <a:chExt cx="9144000" cy="8328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AA62D30-2B2C-74F8-4AFF-A6BE00B451E3}"/>
                </a:ext>
              </a:extLst>
            </p:cNvPr>
            <p:cNvSpPr/>
            <p:nvPr/>
          </p:nvSpPr>
          <p:spPr>
            <a:xfrm>
              <a:off x="0" y="6025116"/>
              <a:ext cx="9144000" cy="832884"/>
            </a:xfrm>
            <a:prstGeom prst="rect">
              <a:avLst/>
            </a:prstGeom>
            <a:solidFill>
              <a:srgbClr val="00275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BF05405-45FC-B4EC-DA8D-223971860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890" y="6206608"/>
              <a:ext cx="2654300" cy="469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3859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/>
        </p:nvSpPr>
        <p:spPr>
          <a:xfrm>
            <a:off x="3331311" y="1215632"/>
            <a:ext cx="2338521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0000"/>
                </a:solidFill>
              </a:rPr>
              <a:t>Gut microbiota dysbiosis 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8BF555-F528-4C6A-F5E5-0F874493B9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560"/>
          <a:stretch/>
        </p:blipFill>
        <p:spPr>
          <a:xfrm>
            <a:off x="685800" y="128837"/>
            <a:ext cx="7772400" cy="754431"/>
          </a:xfrm>
          <a:prstGeom prst="rect">
            <a:avLst/>
          </a:prstGeom>
        </p:spPr>
      </p:pic>
      <p:pic>
        <p:nvPicPr>
          <p:cNvPr id="9" name="Picture 8" descr="A graph of different colored squares&#10;&#10;Description automatically generated">
            <a:extLst>
              <a:ext uri="{FF2B5EF4-FFF2-40B4-BE49-F238E27FC236}">
                <a16:creationId xmlns:a16="http://schemas.microsoft.com/office/drawing/2014/main" id="{FB741F8B-B6F5-0058-CF7F-B6E588F64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21" y="1488434"/>
            <a:ext cx="3928751" cy="2716399"/>
          </a:xfrm>
          <a:prstGeom prst="rect">
            <a:avLst/>
          </a:prstGeom>
        </p:spPr>
      </p:pic>
      <p:pic>
        <p:nvPicPr>
          <p:cNvPr id="11" name="Picture 10" descr="A screenshot of a graph&#10;&#10;Description automatically generated">
            <a:extLst>
              <a:ext uri="{FF2B5EF4-FFF2-40B4-BE49-F238E27FC236}">
                <a16:creationId xmlns:a16="http://schemas.microsoft.com/office/drawing/2014/main" id="{DB1951DB-005C-1B2D-03B1-2DAAA35172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812" y="1526191"/>
            <a:ext cx="3239776" cy="264088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D38DD2D-5F76-6F65-0E99-877C2C2E319F}"/>
              </a:ext>
            </a:extLst>
          </p:cNvPr>
          <p:cNvGrpSpPr/>
          <p:nvPr/>
        </p:nvGrpSpPr>
        <p:grpSpPr>
          <a:xfrm>
            <a:off x="-50800" y="4300461"/>
            <a:ext cx="9245600" cy="868648"/>
            <a:chOff x="0" y="6025116"/>
            <a:chExt cx="9144000" cy="83288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DF8997E-354D-BFE1-12E2-925B926A8A4E}"/>
                </a:ext>
              </a:extLst>
            </p:cNvPr>
            <p:cNvSpPr/>
            <p:nvPr/>
          </p:nvSpPr>
          <p:spPr>
            <a:xfrm>
              <a:off x="0" y="6025116"/>
              <a:ext cx="9144000" cy="832884"/>
            </a:xfrm>
            <a:prstGeom prst="rect">
              <a:avLst/>
            </a:prstGeom>
            <a:solidFill>
              <a:srgbClr val="00275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699D2F9-A566-8E95-FA52-4DEFE0CF8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5890" y="6206608"/>
              <a:ext cx="2654300" cy="469900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8D4E080-0596-E523-536A-38A5BF1CBB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454"/>
          <a:stretch/>
        </p:blipFill>
        <p:spPr>
          <a:xfrm>
            <a:off x="685800" y="868348"/>
            <a:ext cx="7772400" cy="45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6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311700" y="49632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1155CC"/>
                </a:solidFill>
                <a:latin typeface="+mj-lt"/>
                <a:cs typeface="Aharoni" panose="02010803020104030203" pitchFamily="2" charset="-79"/>
              </a:rPr>
              <a:t>Hypothesis:</a:t>
            </a:r>
            <a:r>
              <a:rPr lang="en" sz="3200" dirty="0">
                <a:latin typeface="+mj-lt"/>
                <a:cs typeface="Aharoni" panose="02010803020104030203" pitchFamily="2" charset="-79"/>
              </a:rPr>
              <a:t> </a:t>
            </a:r>
            <a:endParaRPr sz="3200" dirty="0"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311700" y="142709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002060"/>
                </a:solidFill>
                <a:latin typeface="+mj-lt"/>
                <a:cs typeface="Aharoni" panose="02010803020104030203" pitchFamily="2" charset="-79"/>
              </a:rPr>
              <a:t>Gut-brain impairments, including gastrointestinal motility and altered serotonergic and GABA signaling, will be present in AS-modeled mice</a:t>
            </a:r>
            <a:endParaRPr sz="1600" dirty="0">
              <a:solidFill>
                <a:srgbClr val="002060"/>
              </a:solidFill>
              <a:latin typeface="+mj-lt"/>
              <a:cs typeface="Aharoni" panose="02010803020104030203" pitchFamily="2" charset="-79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E223B50-19FF-18E5-0E98-8B44F5D592F5}"/>
              </a:ext>
            </a:extLst>
          </p:cNvPr>
          <p:cNvGrpSpPr/>
          <p:nvPr/>
        </p:nvGrpSpPr>
        <p:grpSpPr>
          <a:xfrm>
            <a:off x="-50800" y="4300461"/>
            <a:ext cx="9245600" cy="868648"/>
            <a:chOff x="0" y="6025116"/>
            <a:chExt cx="9144000" cy="83288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8F8F483-7B5E-00BF-815D-19B3A4FBC908}"/>
                </a:ext>
              </a:extLst>
            </p:cNvPr>
            <p:cNvSpPr/>
            <p:nvPr/>
          </p:nvSpPr>
          <p:spPr>
            <a:xfrm>
              <a:off x="0" y="6025116"/>
              <a:ext cx="9144000" cy="832884"/>
            </a:xfrm>
            <a:prstGeom prst="rect">
              <a:avLst/>
            </a:prstGeom>
            <a:solidFill>
              <a:srgbClr val="00275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B87EC50-24BC-DEF1-92CB-7D524BD49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890" y="6206608"/>
              <a:ext cx="2654300" cy="4699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0" y="12353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Serotonin and GABA</a:t>
            </a:r>
            <a:br>
              <a:rPr lang="en" sz="3200" b="1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3200" b="1" dirty="0">
              <a:solidFill>
                <a:srgbClr val="1155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A19A022-BB6D-8BF6-084D-0F44DB6E2CC3}"/>
              </a:ext>
            </a:extLst>
          </p:cNvPr>
          <p:cNvGrpSpPr/>
          <p:nvPr/>
        </p:nvGrpSpPr>
        <p:grpSpPr>
          <a:xfrm>
            <a:off x="-50800" y="4300461"/>
            <a:ext cx="9245600" cy="868648"/>
            <a:chOff x="0" y="6025116"/>
            <a:chExt cx="9144000" cy="83288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20CD277-F33A-76AA-58DA-EA6274BB7BC5}"/>
                </a:ext>
              </a:extLst>
            </p:cNvPr>
            <p:cNvSpPr/>
            <p:nvPr/>
          </p:nvSpPr>
          <p:spPr>
            <a:xfrm>
              <a:off x="0" y="6025116"/>
              <a:ext cx="9144000" cy="832884"/>
            </a:xfrm>
            <a:prstGeom prst="rect">
              <a:avLst/>
            </a:prstGeom>
            <a:solidFill>
              <a:srgbClr val="00275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E717761-C1FE-23D6-3588-0E0968F0F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890" y="6206608"/>
              <a:ext cx="2654300" cy="469900"/>
            </a:xfrm>
            <a:prstGeom prst="rect">
              <a:avLst/>
            </a:prstGeom>
          </p:spPr>
        </p:pic>
      </p:grpSp>
      <p:sp>
        <p:nvSpPr>
          <p:cNvPr id="13" name="Google Shape;117;p19">
            <a:extLst>
              <a:ext uri="{FF2B5EF4-FFF2-40B4-BE49-F238E27FC236}">
                <a16:creationId xmlns:a16="http://schemas.microsoft.com/office/drawing/2014/main" id="{AF74EC7D-2433-9697-B06A-6EE524DBE567}"/>
              </a:ext>
            </a:extLst>
          </p:cNvPr>
          <p:cNvSpPr txBox="1">
            <a:spLocks/>
          </p:cNvSpPr>
          <p:nvPr/>
        </p:nvSpPr>
        <p:spPr>
          <a:xfrm>
            <a:off x="5575" y="507697"/>
            <a:ext cx="9011676" cy="398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spcBef>
                <a:spcPts val="12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Serotonin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Most of 5-hydroxytryptamine (5-HT) released by enterochromaffin cells in the gut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5-HT is important in gut propulsive and segmentation motility &amp; epithelial secretion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Synthesized by Tph1 &amp; Tph2 (tryptophan hydroxylases) and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recycled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by serotonin reuptake transporter (SERT)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5-HT producing enteric bacteria</a:t>
            </a:r>
          </a:p>
          <a:p>
            <a:pPr marL="114300" indent="0">
              <a:buNone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GABA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inhibitory neurotransmitter in the body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Widespread distribution of GABA receptors throughout gut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in gastrointestinal motility, gastric emptying, &amp; gastric acid secretion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GABA producing enteric bacteria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spcBef>
                <a:spcPts val="1200"/>
              </a:spcBef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Font typeface="Arial"/>
              <a:buChar char="-"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Font typeface="Arial"/>
              <a:buChar char="-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790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262234" y="181491"/>
            <a:ext cx="8520600" cy="7169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1155CC"/>
                </a:solidFill>
                <a:latin typeface="+mj-lt"/>
                <a:cs typeface="Aharoni" panose="02010803020104030203" pitchFamily="2" charset="-79"/>
              </a:rPr>
              <a:t>Mouse model of AS: Ube3a</a:t>
            </a:r>
            <a:r>
              <a:rPr lang="en" sz="3200" b="1" baseline="30000" dirty="0">
                <a:solidFill>
                  <a:srgbClr val="1155CC"/>
                </a:solidFill>
                <a:latin typeface="+mj-lt"/>
                <a:cs typeface="Aharoni" panose="02010803020104030203" pitchFamily="2" charset="-79"/>
              </a:rPr>
              <a:t>m-/p+</a:t>
            </a:r>
            <a:endParaRPr sz="3200" dirty="0"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3581825" y="4718875"/>
            <a:ext cx="9903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4E3BC71-6AAD-BCD3-6BCF-129899A2F7F9}"/>
              </a:ext>
            </a:extLst>
          </p:cNvPr>
          <p:cNvGrpSpPr/>
          <p:nvPr/>
        </p:nvGrpSpPr>
        <p:grpSpPr>
          <a:xfrm>
            <a:off x="-50800" y="4300461"/>
            <a:ext cx="9245600" cy="868648"/>
            <a:chOff x="0" y="6025116"/>
            <a:chExt cx="9144000" cy="83288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36F5C23-9D7D-6367-47BF-3B74F63DCC19}"/>
                </a:ext>
              </a:extLst>
            </p:cNvPr>
            <p:cNvSpPr/>
            <p:nvPr/>
          </p:nvSpPr>
          <p:spPr>
            <a:xfrm>
              <a:off x="0" y="6025116"/>
              <a:ext cx="9144000" cy="832884"/>
            </a:xfrm>
            <a:prstGeom prst="rect">
              <a:avLst/>
            </a:prstGeom>
            <a:solidFill>
              <a:srgbClr val="00275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11272B-9DE9-0C85-A182-E02409636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890" y="6206608"/>
              <a:ext cx="2654300" cy="469900"/>
            </a:xfrm>
            <a:prstGeom prst="rect">
              <a:avLst/>
            </a:prstGeom>
          </p:spPr>
        </p:pic>
      </p:grpSp>
      <p:pic>
        <p:nvPicPr>
          <p:cNvPr id="8194" name="Picture 2" descr="Lab Mouse Van Adrio Clip Art at Clker.com - vector clip art online, royalty  free &amp; public domain">
            <a:extLst>
              <a:ext uri="{FF2B5EF4-FFF2-40B4-BE49-F238E27FC236}">
                <a16:creationId xmlns:a16="http://schemas.microsoft.com/office/drawing/2014/main" id="{D6755227-B2F5-C9C1-B361-0B77B111D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26" y="1383611"/>
            <a:ext cx="807253" cy="86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954630-F131-872A-F7E9-125D3501D989}"/>
              </a:ext>
            </a:extLst>
          </p:cNvPr>
          <p:cNvSpPr txBox="1"/>
          <p:nvPr/>
        </p:nvSpPr>
        <p:spPr>
          <a:xfrm>
            <a:off x="6943401" y="2305929"/>
            <a:ext cx="1474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/>
              <a:t>F2</a:t>
            </a:r>
            <a:r>
              <a:rPr lang="en-US" sz="1100" b="1" dirty="0"/>
              <a:t>- AS: Ube3a</a:t>
            </a:r>
            <a:r>
              <a:rPr lang="en-US" sz="1100" b="1" baseline="30000" dirty="0"/>
              <a:t>m-/p+</a:t>
            </a:r>
            <a:endParaRPr lang="en-US" sz="11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2EF1A3-110D-1AD7-C648-535A14B8BE82}"/>
              </a:ext>
            </a:extLst>
          </p:cNvPr>
          <p:cNvSpPr txBox="1"/>
          <p:nvPr/>
        </p:nvSpPr>
        <p:spPr>
          <a:xfrm>
            <a:off x="925882" y="2287369"/>
            <a:ext cx="13946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WT: Ube3a</a:t>
            </a:r>
            <a:r>
              <a:rPr lang="en-US" sz="1100" b="1" baseline="30000" dirty="0"/>
              <a:t>m+/p+</a:t>
            </a:r>
            <a:endParaRPr lang="en-US" sz="11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4EAE78-1B1A-5E24-D576-7C6434EDE7F0}"/>
              </a:ext>
            </a:extLst>
          </p:cNvPr>
          <p:cNvSpPr txBox="1"/>
          <p:nvPr/>
        </p:nvSpPr>
        <p:spPr>
          <a:xfrm>
            <a:off x="963877" y="3925113"/>
            <a:ext cx="16043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AS: Ube3a</a:t>
            </a:r>
            <a:r>
              <a:rPr lang="en-US" sz="1100" b="1" baseline="30000" dirty="0"/>
              <a:t>m-/p+</a:t>
            </a:r>
            <a:endParaRPr lang="en-US" sz="11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F4EBD1-2405-4FF8-CA7D-0C809DAA2640}"/>
              </a:ext>
            </a:extLst>
          </p:cNvPr>
          <p:cNvSpPr txBox="1"/>
          <p:nvPr/>
        </p:nvSpPr>
        <p:spPr>
          <a:xfrm>
            <a:off x="676614" y="1124047"/>
            <a:ext cx="510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♀︎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98FF24-9D16-460A-CE59-A85FCDE55F63}"/>
              </a:ext>
            </a:extLst>
          </p:cNvPr>
          <p:cNvSpPr txBox="1"/>
          <p:nvPr/>
        </p:nvSpPr>
        <p:spPr>
          <a:xfrm>
            <a:off x="698238" y="3077052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♂︎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8D5F3B-E72C-6ACB-B10C-7A44AEB79187}"/>
              </a:ext>
            </a:extLst>
          </p:cNvPr>
          <p:cNvSpPr txBox="1"/>
          <p:nvPr/>
        </p:nvSpPr>
        <p:spPr>
          <a:xfrm>
            <a:off x="3752541" y="2283110"/>
            <a:ext cx="16043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/>
              <a:t>F1</a:t>
            </a:r>
            <a:r>
              <a:rPr lang="en-US" sz="1100" b="1" dirty="0"/>
              <a:t>- HET: Ube3a</a:t>
            </a:r>
            <a:r>
              <a:rPr lang="en-US" sz="1100" b="1" baseline="30000" dirty="0"/>
              <a:t>m+/p-</a:t>
            </a:r>
            <a:endParaRPr lang="en-US" sz="11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8582B7-3188-DE79-42A7-00D1B11E7EB2}"/>
              </a:ext>
            </a:extLst>
          </p:cNvPr>
          <p:cNvSpPr txBox="1"/>
          <p:nvPr/>
        </p:nvSpPr>
        <p:spPr>
          <a:xfrm>
            <a:off x="3541648" y="2882018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♂︎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07D2F2-2D23-2C10-316D-10C0FE535917}"/>
              </a:ext>
            </a:extLst>
          </p:cNvPr>
          <p:cNvSpPr txBox="1"/>
          <p:nvPr/>
        </p:nvSpPr>
        <p:spPr>
          <a:xfrm>
            <a:off x="3525162" y="1097123"/>
            <a:ext cx="510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♀︎</a:t>
            </a:r>
          </a:p>
        </p:txBody>
      </p:sp>
      <p:sp>
        <p:nvSpPr>
          <p:cNvPr id="25" name="Multiply 24">
            <a:extLst>
              <a:ext uri="{FF2B5EF4-FFF2-40B4-BE49-F238E27FC236}">
                <a16:creationId xmlns:a16="http://schemas.microsoft.com/office/drawing/2014/main" id="{BE4F9A03-AC32-CADB-8F55-02B29B66A508}"/>
              </a:ext>
            </a:extLst>
          </p:cNvPr>
          <p:cNvSpPr/>
          <p:nvPr/>
        </p:nvSpPr>
        <p:spPr>
          <a:xfrm>
            <a:off x="1253410" y="2572023"/>
            <a:ext cx="385368" cy="409803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Multiply 25">
            <a:extLst>
              <a:ext uri="{FF2B5EF4-FFF2-40B4-BE49-F238E27FC236}">
                <a16:creationId xmlns:a16="http://schemas.microsoft.com/office/drawing/2014/main" id="{971DA449-59F0-0B75-F48A-8439BB096F4E}"/>
              </a:ext>
            </a:extLst>
          </p:cNvPr>
          <p:cNvSpPr/>
          <p:nvPr/>
        </p:nvSpPr>
        <p:spPr>
          <a:xfrm>
            <a:off x="4340967" y="2559986"/>
            <a:ext cx="385368" cy="409803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552391ED-3EF3-12B6-74C5-4D6D320E9BC6}"/>
              </a:ext>
            </a:extLst>
          </p:cNvPr>
          <p:cNvSpPr/>
          <p:nvPr/>
        </p:nvSpPr>
        <p:spPr>
          <a:xfrm>
            <a:off x="2608619" y="2693030"/>
            <a:ext cx="385368" cy="143714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4" name="Picture 2" descr="Lab Mouse Van Adrio Clip Art at Clker.com - vector clip art online, royalty  free &amp; public domain">
            <a:extLst>
              <a:ext uri="{FF2B5EF4-FFF2-40B4-BE49-F238E27FC236}">
                <a16:creationId xmlns:a16="http://schemas.microsoft.com/office/drawing/2014/main" id="{55706C9F-714F-81BF-B8E3-D5E143598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616" y="1347311"/>
            <a:ext cx="829974" cy="893097"/>
          </a:xfrm>
          <a:prstGeom prst="rect">
            <a:avLst/>
          </a:prstGeom>
          <a:solidFill>
            <a:schemeClr val="lt1"/>
          </a:solidFill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35" name="Picture 2" descr="Lab Mouse Van Adrio Clip Art at Clker.com - vector clip art online, royalty  free &amp; public domain">
            <a:extLst>
              <a:ext uri="{FF2B5EF4-FFF2-40B4-BE49-F238E27FC236}">
                <a16:creationId xmlns:a16="http://schemas.microsoft.com/office/drawing/2014/main" id="{77E54CEE-0736-6873-C1D1-BFF269661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515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980" y="1357259"/>
            <a:ext cx="829974" cy="893097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9D5587E-B206-D4AD-9DA5-9A8D211D2CB2}"/>
              </a:ext>
            </a:extLst>
          </p:cNvPr>
          <p:cNvSpPr txBox="1"/>
          <p:nvPr/>
        </p:nvSpPr>
        <p:spPr>
          <a:xfrm>
            <a:off x="6983557" y="3922217"/>
            <a:ext cx="13946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WT: Ube3a</a:t>
            </a:r>
            <a:r>
              <a:rPr lang="en-US" sz="1100" b="1" baseline="30000" dirty="0"/>
              <a:t>m+/p+</a:t>
            </a:r>
            <a:endParaRPr lang="en-US" sz="1100" b="1" dirty="0"/>
          </a:p>
        </p:txBody>
      </p:sp>
      <p:pic>
        <p:nvPicPr>
          <p:cNvPr id="37" name="Picture 2" descr="Lab Mouse Van Adrio Clip Art at Clker.com - vector clip art online, royalty  free &amp; public domain">
            <a:extLst>
              <a:ext uri="{FF2B5EF4-FFF2-40B4-BE49-F238E27FC236}">
                <a16:creationId xmlns:a16="http://schemas.microsoft.com/office/drawing/2014/main" id="{0B42A995-76CB-A4E9-68EA-BAA9A059C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337" y="2986597"/>
            <a:ext cx="807253" cy="86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Lab Mouse Van Adrio Clip Art at Clker.com - vector clip art online, royalty  free &amp; public domain">
            <a:extLst>
              <a:ext uri="{FF2B5EF4-FFF2-40B4-BE49-F238E27FC236}">
                <a16:creationId xmlns:a16="http://schemas.microsoft.com/office/drawing/2014/main" id="{D07D997F-88A8-7652-3DFE-226E5C9DC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294" y="3014307"/>
            <a:ext cx="807253" cy="86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6790E478-F85B-3FFD-FDDB-5E9650722E3B}"/>
              </a:ext>
            </a:extLst>
          </p:cNvPr>
          <p:cNvSpPr txBox="1"/>
          <p:nvPr/>
        </p:nvSpPr>
        <p:spPr>
          <a:xfrm>
            <a:off x="3836346" y="3925113"/>
            <a:ext cx="13946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WT: Ube3a</a:t>
            </a:r>
            <a:r>
              <a:rPr lang="en-US" sz="1100" b="1" baseline="30000" dirty="0"/>
              <a:t>m+/p+</a:t>
            </a:r>
            <a:endParaRPr lang="en-US" sz="1100" b="1" dirty="0"/>
          </a:p>
        </p:txBody>
      </p:sp>
      <p:sp>
        <p:nvSpPr>
          <p:cNvPr id="49" name="Right Arrow 48">
            <a:extLst>
              <a:ext uri="{FF2B5EF4-FFF2-40B4-BE49-F238E27FC236}">
                <a16:creationId xmlns:a16="http://schemas.microsoft.com/office/drawing/2014/main" id="{3421AD2C-C3B9-020C-94EF-E8F8A9975331}"/>
              </a:ext>
            </a:extLst>
          </p:cNvPr>
          <p:cNvSpPr/>
          <p:nvPr/>
        </p:nvSpPr>
        <p:spPr>
          <a:xfrm>
            <a:off x="5721776" y="2693030"/>
            <a:ext cx="385368" cy="143714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0" name="Picture 2" descr="Lab Mouse Van Adrio Clip Art at Clker.com - vector clip art online, royalty  free &amp; public domain">
            <a:extLst>
              <a:ext uri="{FF2B5EF4-FFF2-40B4-BE49-F238E27FC236}">
                <a16:creationId xmlns:a16="http://schemas.microsoft.com/office/drawing/2014/main" id="{8B0F67C6-0A53-1EE8-0D17-82155FF33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79" y="3032016"/>
            <a:ext cx="829974" cy="893097"/>
          </a:xfrm>
          <a:prstGeom prst="rect">
            <a:avLst/>
          </a:prstGeom>
          <a:solidFill>
            <a:schemeClr val="lt1"/>
          </a:solidFill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5002A435-917C-21A9-3339-E83281A55B06}"/>
              </a:ext>
            </a:extLst>
          </p:cNvPr>
          <p:cNvSpPr txBox="1"/>
          <p:nvPr/>
        </p:nvSpPr>
        <p:spPr>
          <a:xfrm>
            <a:off x="3005082" y="873698"/>
            <a:ext cx="1394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F1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CF18793-AA96-3256-09FB-9684E097FE53}"/>
              </a:ext>
            </a:extLst>
          </p:cNvPr>
          <p:cNvSpPr txBox="1"/>
          <p:nvPr/>
        </p:nvSpPr>
        <p:spPr>
          <a:xfrm>
            <a:off x="6416239" y="873698"/>
            <a:ext cx="1394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F2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0E1402B-CCB7-C85F-1263-785AFBD83AD2}"/>
              </a:ext>
            </a:extLst>
          </p:cNvPr>
          <p:cNvSpPr txBox="1"/>
          <p:nvPr/>
        </p:nvSpPr>
        <p:spPr>
          <a:xfrm>
            <a:off x="304857" y="873698"/>
            <a:ext cx="1394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Parents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0" y="12353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1155CC"/>
                </a:solidFill>
                <a:latin typeface="+mj-lt"/>
                <a:cs typeface="Aharoni" panose="02010803020104030203" pitchFamily="2" charset="-79"/>
              </a:rPr>
              <a:t>Methods</a:t>
            </a:r>
            <a:br>
              <a:rPr lang="en" sz="3200" b="1" dirty="0">
                <a:solidFill>
                  <a:srgbClr val="1155CC"/>
                </a:solidFill>
                <a:latin typeface="+mj-lt"/>
                <a:cs typeface="Aharoni" panose="02010803020104030203" pitchFamily="2" charset="-79"/>
              </a:rPr>
            </a:br>
            <a:endParaRPr sz="3200" b="1" dirty="0">
              <a:solidFill>
                <a:srgbClr val="1155CC"/>
              </a:solidFill>
              <a:latin typeface="+mj-lt"/>
              <a:cs typeface="Aharoni" panose="02010803020104030203" pitchFamily="2" charset="-79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A19A022-BB6D-8BF6-084D-0F44DB6E2CC3}"/>
              </a:ext>
            </a:extLst>
          </p:cNvPr>
          <p:cNvGrpSpPr/>
          <p:nvPr/>
        </p:nvGrpSpPr>
        <p:grpSpPr>
          <a:xfrm>
            <a:off x="-50800" y="4300461"/>
            <a:ext cx="9245600" cy="868648"/>
            <a:chOff x="0" y="6025116"/>
            <a:chExt cx="9144000" cy="83288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20CD277-F33A-76AA-58DA-EA6274BB7BC5}"/>
                </a:ext>
              </a:extLst>
            </p:cNvPr>
            <p:cNvSpPr/>
            <p:nvPr/>
          </p:nvSpPr>
          <p:spPr>
            <a:xfrm>
              <a:off x="0" y="6025116"/>
              <a:ext cx="9144000" cy="832884"/>
            </a:xfrm>
            <a:prstGeom prst="rect">
              <a:avLst/>
            </a:prstGeom>
            <a:solidFill>
              <a:srgbClr val="00275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E717761-C1FE-23D6-3588-0E0968F0F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890" y="6206608"/>
              <a:ext cx="2654300" cy="469900"/>
            </a:xfrm>
            <a:prstGeom prst="rect">
              <a:avLst/>
            </a:prstGeom>
          </p:spPr>
        </p:pic>
      </p:grpSp>
      <p:pic>
        <p:nvPicPr>
          <p:cNvPr id="7170" name="Picture 2" descr="Schematic drawing and a photograph of one Ussing chamber. | Download  Scientific Diagram">
            <a:extLst>
              <a:ext uri="{FF2B5EF4-FFF2-40B4-BE49-F238E27FC236}">
                <a16:creationId xmlns:a16="http://schemas.microsoft.com/office/drawing/2014/main" id="{9387526C-D58C-99A9-CE98-958795B8A6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 t="1" r="10702" b="6587"/>
          <a:stretch/>
        </p:blipFill>
        <p:spPr bwMode="auto">
          <a:xfrm>
            <a:off x="4328809" y="1154861"/>
            <a:ext cx="4809616" cy="278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117;p19">
            <a:extLst>
              <a:ext uri="{FF2B5EF4-FFF2-40B4-BE49-F238E27FC236}">
                <a16:creationId xmlns:a16="http://schemas.microsoft.com/office/drawing/2014/main" id="{AF74EC7D-2433-9697-B06A-6EE524DBE567}"/>
              </a:ext>
            </a:extLst>
          </p:cNvPr>
          <p:cNvSpPr txBox="1">
            <a:spLocks/>
          </p:cNvSpPr>
          <p:nvPr/>
        </p:nvSpPr>
        <p:spPr>
          <a:xfrm>
            <a:off x="5575" y="507698"/>
            <a:ext cx="4670100" cy="3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spcBef>
                <a:spcPts val="1200"/>
              </a:spcBef>
              <a:buNone/>
            </a:pPr>
            <a:r>
              <a:rPr lang="en-US" b="1" dirty="0" err="1">
                <a:solidFill>
                  <a:schemeClr val="tx1"/>
                </a:solidFill>
              </a:rPr>
              <a:t>Ussing</a:t>
            </a:r>
            <a:r>
              <a:rPr lang="en-US" b="1" dirty="0">
                <a:solidFill>
                  <a:schemeClr val="tx1"/>
                </a:solidFill>
              </a:rPr>
              <a:t> Chamber</a:t>
            </a:r>
          </a:p>
          <a:p>
            <a:pPr>
              <a:spcBef>
                <a:spcPts val="1200"/>
              </a:spcBef>
              <a:buFont typeface="Arial"/>
              <a:buChar char="-"/>
            </a:pPr>
            <a:r>
              <a:rPr lang="en-US" dirty="0">
                <a:solidFill>
                  <a:schemeClr val="tx1"/>
                </a:solidFill>
              </a:rPr>
              <a:t>Gut tissues (ileum &amp; distal colon) of AS &amp; WT mice analyzed for</a:t>
            </a:r>
          </a:p>
          <a:p>
            <a:pPr lvl="1">
              <a:spcBef>
                <a:spcPts val="1200"/>
              </a:spcBef>
              <a:buFont typeface="Arial"/>
              <a:buChar char="-"/>
            </a:pPr>
            <a:r>
              <a:rPr lang="en-US" b="1" dirty="0" err="1">
                <a:solidFill>
                  <a:schemeClr val="tx1"/>
                </a:solidFill>
              </a:rPr>
              <a:t>Isc</a:t>
            </a:r>
            <a:r>
              <a:rPr lang="en-US" dirty="0">
                <a:solidFill>
                  <a:schemeClr val="tx1"/>
                </a:solidFill>
              </a:rPr>
              <a:t>- active ion transport</a:t>
            </a:r>
          </a:p>
          <a:p>
            <a:pPr lvl="1">
              <a:spcBef>
                <a:spcPts val="1200"/>
              </a:spcBef>
              <a:buFont typeface="Arial"/>
              <a:buChar char="-"/>
            </a:pPr>
            <a:r>
              <a:rPr lang="en-US" b="1" dirty="0">
                <a:solidFill>
                  <a:schemeClr val="tx1"/>
                </a:solidFill>
              </a:rPr>
              <a:t>G</a:t>
            </a:r>
            <a:r>
              <a:rPr lang="en-US" dirty="0">
                <a:solidFill>
                  <a:schemeClr val="tx1"/>
                </a:solidFill>
              </a:rPr>
              <a:t>- tight junction permeability</a:t>
            </a:r>
          </a:p>
          <a:p>
            <a:pPr lvl="1">
              <a:spcBef>
                <a:spcPts val="1200"/>
              </a:spcBef>
              <a:buFont typeface="Arial"/>
              <a:buChar char="-"/>
            </a:pPr>
            <a:r>
              <a:rPr lang="en-US" b="1" dirty="0">
                <a:solidFill>
                  <a:schemeClr val="tx1"/>
                </a:solidFill>
              </a:rPr>
              <a:t>FITC</a:t>
            </a:r>
            <a:r>
              <a:rPr lang="en-US" dirty="0">
                <a:solidFill>
                  <a:schemeClr val="tx1"/>
                </a:solidFill>
              </a:rPr>
              <a:t>- macromolecular permeability</a:t>
            </a:r>
          </a:p>
          <a:p>
            <a:pPr marL="114300" indent="0">
              <a:spcBef>
                <a:spcPts val="1200"/>
              </a:spcBef>
              <a:buNone/>
            </a:pPr>
            <a:r>
              <a:rPr lang="en-US" b="1" dirty="0">
                <a:solidFill>
                  <a:schemeClr val="tx1"/>
                </a:solidFill>
              </a:rPr>
              <a:t>qPCR</a:t>
            </a:r>
          </a:p>
          <a:p>
            <a:pPr>
              <a:spcBef>
                <a:spcPts val="1200"/>
              </a:spcBef>
              <a:buFont typeface="Arial"/>
              <a:buChar char="-"/>
            </a:pPr>
            <a:r>
              <a:rPr lang="en-US" dirty="0">
                <a:solidFill>
                  <a:schemeClr val="tx1"/>
                </a:solidFill>
              </a:rPr>
              <a:t>Ileum, distal colon, HC, PFC tissues of AS &amp; WT mice analyzed for </a:t>
            </a:r>
          </a:p>
          <a:p>
            <a:pPr lvl="1">
              <a:spcBef>
                <a:spcPts val="1200"/>
              </a:spcBef>
              <a:buFont typeface="Arial"/>
              <a:buChar char="-"/>
            </a:pPr>
            <a:r>
              <a:rPr lang="en-US" dirty="0">
                <a:solidFill>
                  <a:schemeClr val="tx1"/>
                </a:solidFill>
              </a:rPr>
              <a:t>Serotonergic signaling</a:t>
            </a:r>
          </a:p>
          <a:p>
            <a:pPr lvl="1">
              <a:spcBef>
                <a:spcPts val="1200"/>
              </a:spcBef>
              <a:buFont typeface="Arial"/>
              <a:buChar char="-"/>
            </a:pPr>
            <a:r>
              <a:rPr lang="en-US" dirty="0">
                <a:solidFill>
                  <a:schemeClr val="tx1"/>
                </a:solidFill>
              </a:rPr>
              <a:t>GABA signaling</a:t>
            </a:r>
          </a:p>
          <a:p>
            <a:pPr>
              <a:spcBef>
                <a:spcPts val="1200"/>
              </a:spcBef>
              <a:buFont typeface="Arial"/>
              <a:buChar char="-"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Font typeface="Arial"/>
              <a:buChar char="-"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0" y="200736"/>
            <a:ext cx="900819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1155CC"/>
                </a:solidFill>
                <a:latin typeface="+mj-lt"/>
                <a:cs typeface="Aharoni" panose="02010803020104030203" pitchFamily="2" charset="-79"/>
              </a:rPr>
              <a:t>Decreased active ion transport in AS mice in the colon</a:t>
            </a:r>
            <a:endParaRPr b="1" dirty="0">
              <a:solidFill>
                <a:srgbClr val="1155CC"/>
              </a:solidFill>
              <a:latin typeface="+mj-lt"/>
              <a:cs typeface="Aharoni" panose="02010803020104030203" pitchFamily="2" charset="-79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A19A022-BB6D-8BF6-084D-0F44DB6E2CC3}"/>
              </a:ext>
            </a:extLst>
          </p:cNvPr>
          <p:cNvGrpSpPr/>
          <p:nvPr/>
        </p:nvGrpSpPr>
        <p:grpSpPr>
          <a:xfrm>
            <a:off x="-50800" y="4300461"/>
            <a:ext cx="9245600" cy="868648"/>
            <a:chOff x="0" y="6025116"/>
            <a:chExt cx="9144000" cy="83288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20CD277-F33A-76AA-58DA-EA6274BB7BC5}"/>
                </a:ext>
              </a:extLst>
            </p:cNvPr>
            <p:cNvSpPr/>
            <p:nvPr/>
          </p:nvSpPr>
          <p:spPr>
            <a:xfrm>
              <a:off x="0" y="6025116"/>
              <a:ext cx="9144000" cy="832884"/>
            </a:xfrm>
            <a:prstGeom prst="rect">
              <a:avLst/>
            </a:prstGeom>
            <a:solidFill>
              <a:srgbClr val="00275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E717761-C1FE-23D6-3588-0E0968F0F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890" y="6206608"/>
              <a:ext cx="2654300" cy="469900"/>
            </a:xfrm>
            <a:prstGeom prst="rect">
              <a:avLst/>
            </a:prstGeom>
          </p:spPr>
        </p:pic>
      </p:grp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49D017EE-DD44-617A-A6DD-4641C37BD6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497560"/>
              </p:ext>
            </p:extLst>
          </p:nvPr>
        </p:nvGraphicFramePr>
        <p:xfrm>
          <a:off x="1157492" y="773436"/>
          <a:ext cx="3225800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4" imgW="3225193" imgH="2952387" progId="Prism9.Document">
                  <p:embed/>
                </p:oleObj>
              </mc:Choice>
              <mc:Fallback>
                <p:oleObj name="Prism 9" r:id="rId4" imgW="3225193" imgH="2952387" progId="Prism9.Document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32B0AF2-FBFE-F5F9-CACF-2667579204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57492" y="773436"/>
                        <a:ext cx="3225800" cy="295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42AC2A9-5AC6-770E-0B2D-E29ACEF892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588104"/>
              </p:ext>
            </p:extLst>
          </p:nvPr>
        </p:nvGraphicFramePr>
        <p:xfrm>
          <a:off x="4260300" y="773436"/>
          <a:ext cx="3305175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6" imgW="3305841" imgH="2952387" progId="Prism9.Document">
                  <p:embed/>
                </p:oleObj>
              </mc:Choice>
              <mc:Fallback>
                <p:oleObj name="Prism 9" r:id="rId6" imgW="3305841" imgH="2952387" progId="Prism9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668C80C-E7EF-72FA-B4C7-63C747B4A4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60300" y="773436"/>
                        <a:ext cx="3305175" cy="295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Google Shape;55;p13">
            <a:extLst>
              <a:ext uri="{FF2B5EF4-FFF2-40B4-BE49-F238E27FC236}">
                <a16:creationId xmlns:a16="http://schemas.microsoft.com/office/drawing/2014/main" id="{0495ED03-EC57-88C7-12F1-6C8755241F20}"/>
              </a:ext>
            </a:extLst>
          </p:cNvPr>
          <p:cNvSpPr txBox="1">
            <a:spLocks/>
          </p:cNvSpPr>
          <p:nvPr/>
        </p:nvSpPr>
        <p:spPr>
          <a:xfrm>
            <a:off x="7043596" y="3892990"/>
            <a:ext cx="2100404" cy="42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1400" dirty="0" err="1">
                <a:solidFill>
                  <a:schemeClr val="tx1"/>
                </a:solidFill>
              </a:rPr>
              <a:t>Jelissa</a:t>
            </a:r>
            <a:r>
              <a:rPr lang="en-US" sz="1400" dirty="0">
                <a:solidFill>
                  <a:schemeClr val="tx1"/>
                </a:solidFill>
              </a:rPr>
              <a:t> Reynoso-Garcia</a:t>
            </a:r>
          </a:p>
        </p:txBody>
      </p:sp>
    </p:spTree>
    <p:extLst>
      <p:ext uri="{BB962C8B-B14F-4D97-AF65-F5344CB8AC3E}">
        <p14:creationId xmlns:p14="http://schemas.microsoft.com/office/powerpoint/2010/main" val="355749042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l Presentation" id="{BAFC88FD-D3B6-7C4A-89BB-7C5B2E0845AC}" vid="{45BCCBD8-814F-D043-9590-BC0A78CB335B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23309</TotalTime>
  <Words>918</Words>
  <Application>Microsoft Macintosh PowerPoint</Application>
  <PresentationFormat>On-screen Show (16:9)</PresentationFormat>
  <Paragraphs>125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Cambria</vt:lpstr>
      <vt:lpstr>Helvetica</vt:lpstr>
      <vt:lpstr>Calibri</vt:lpstr>
      <vt:lpstr>Helvetica Neue</vt:lpstr>
      <vt:lpstr>Simple Light</vt:lpstr>
      <vt:lpstr>Prism 9</vt:lpstr>
      <vt:lpstr>Altered serotonergic and GABA signaling in the gut in a mouse model of impaired maternally inherited UBE3A</vt:lpstr>
      <vt:lpstr>Overview I- Angelman Syndrome</vt:lpstr>
      <vt:lpstr>Overview II - AS</vt:lpstr>
      <vt:lpstr>PowerPoint Presentation</vt:lpstr>
      <vt:lpstr>Hypothesis: </vt:lpstr>
      <vt:lpstr>Serotonin and GABA </vt:lpstr>
      <vt:lpstr>Mouse model of AS: Ube3am-/p+</vt:lpstr>
      <vt:lpstr>Methods </vt:lpstr>
      <vt:lpstr>Decreased active ion transport in AS mice in the colon</vt:lpstr>
      <vt:lpstr>Increased tight junction permeability in AS mice in the ileum</vt:lpstr>
      <vt:lpstr>Macromolecular permeability was increased in AS mice in both ileum and colon</vt:lpstr>
      <vt:lpstr>Altered serotonergic and GABA signaling in the distal colon of AS mice</vt:lpstr>
      <vt:lpstr>Altered GABA signaling in the ileum of AS mice</vt:lpstr>
      <vt:lpstr>Altered serotonergic and GABA signaling in the hippocampus of AS mice</vt:lpstr>
      <vt:lpstr>Evidence of neuroinflammation and increased neurogenesis in the hippocampus of AS mice</vt:lpstr>
      <vt:lpstr>Summary</vt:lpstr>
      <vt:lpstr>Conclusion</vt:lpstr>
      <vt:lpstr>Future directions and speculations</vt:lpstr>
      <vt:lpstr>Acknowledgements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Nod-like receptors in modulating the microbiota-gut-brain axis following neonatal bacterial infection </dc:title>
  <dc:creator>Olivia</dc:creator>
  <cp:lastModifiedBy>Hyunmin Shin</cp:lastModifiedBy>
  <cp:revision>80</cp:revision>
  <dcterms:modified xsi:type="dcterms:W3CDTF">2023-07-30T07:49:22Z</dcterms:modified>
</cp:coreProperties>
</file>