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1" r:id="rId4"/>
    <p:sldId id="275" r:id="rId5"/>
    <p:sldId id="274" r:id="rId6"/>
    <p:sldId id="272" r:id="rId7"/>
    <p:sldId id="273" r:id="rId8"/>
    <p:sldId id="258" r:id="rId9"/>
    <p:sldId id="259" r:id="rId10"/>
    <p:sldId id="262" r:id="rId11"/>
    <p:sldId id="263" r:id="rId12"/>
    <p:sldId id="279" r:id="rId13"/>
    <p:sldId id="266" r:id="rId14"/>
    <p:sldId id="278" r:id="rId15"/>
    <p:sldId id="277" r:id="rId16"/>
    <p:sldId id="268" r:id="rId17"/>
    <p:sldId id="281" r:id="rId18"/>
    <p:sldId id="270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94F"/>
    <a:srgbClr val="CFD5EA"/>
    <a:srgbClr val="FFB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6"/>
    <p:restoredTop sz="83201"/>
  </p:normalViewPr>
  <p:slideViewPr>
    <p:cSldViewPr snapToGrid="0">
      <p:cViewPr varScale="1">
        <p:scale>
          <a:sx n="89" d="100"/>
          <a:sy n="89" d="100"/>
        </p:scale>
        <p:origin x="1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66F41-E81F-4D4D-B8F6-18C579521A5D}" type="datetimeFigureOut">
              <a:rPr lang="en-US" smtClean="0"/>
              <a:t>8/10/23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88EBE-A85D-A845-92E2-D2B2F28DD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3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18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wonder if adding extra sample data would help, will do final analysis</a:t>
            </a:r>
          </a:p>
          <a:p>
            <a:r>
              <a:rPr lang="en-US" dirty="0"/>
              <a:t>mention the difference in spearman rank for duodenum and ileum </a:t>
            </a:r>
          </a:p>
          <a:p>
            <a:endParaRPr lang="en-US" dirty="0"/>
          </a:p>
          <a:p>
            <a:r>
              <a:rPr lang="en-US" dirty="0"/>
              <a:t>could be not a good predictor of histopathologic lesions as much as it was for dogs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52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by Perez-merino was able to find statistical significance with 68 dogs, and once we are looking to get more sample size </a:t>
            </a:r>
          </a:p>
          <a:p>
            <a:endParaRPr lang="en-US" dirty="0"/>
          </a:p>
          <a:p>
            <a:r>
              <a:rPr lang="en-US" dirty="0"/>
              <a:t>wondering if the study is underpowered: currently in process of adding more case+ power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66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MMA (methylmalonic acid)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7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Cobalamin is obtained from dietary animal source, binds to intrinsic factor secreted by pancreas, gets absorbed in the ileum </a:t>
            </a:r>
          </a:p>
          <a:p>
            <a:r>
              <a:rPr lang="en-US" dirty="0"/>
              <a:t>3 sources of </a:t>
            </a:r>
            <a:r>
              <a:rPr lang="en-US" dirty="0" err="1"/>
              <a:t>hypocobalaminemia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/>
              <a:t>Exocrine pancreatic insufficiency – can rule out w </a:t>
            </a:r>
            <a:r>
              <a:rPr lang="en-US" dirty="0" err="1"/>
              <a:t>fTLI</a:t>
            </a:r>
            <a:r>
              <a:rPr lang="en-US" dirty="0"/>
              <a:t> values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Receptor defect- usually present in younger animals- has not been described in younger cats </a:t>
            </a:r>
          </a:p>
          <a:p>
            <a:pPr marL="171450" indent="-171450">
              <a:buFontTx/>
              <a:buChar char="-"/>
            </a:pPr>
            <a:r>
              <a:rPr lang="en-US" dirty="0"/>
              <a:t>Chronic enteropathy- lesions in surface epithelium prevents absorption and processing of cobalamin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IF important for receptor binding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2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Hypocobalaminemia</a:t>
            </a:r>
            <a:r>
              <a:rPr lang="en-US" dirty="0"/>
              <a:t> can be surrogate marker for intestinal absorption and chronic enteropathy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9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Histological standpoint: how we determine severity of lesions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Unpublished data that suggest B12 receptor is widespread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78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analysis will be defined later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1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3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first column: parameters we measured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70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ran Linear regression, spearman rank, and logistic regression test, but found no statistical significance- spearman rank might be the best option for the final analysis as it is hard to do linear regression with all of our SHC being &lt;150ng/L </a:t>
            </a:r>
          </a:p>
          <a:p>
            <a:endParaRPr lang="en-US" dirty="0"/>
          </a:p>
          <a:p>
            <a:r>
              <a:rPr lang="en-US" dirty="0"/>
              <a:t>Differences in P values for spearman's rank for duodenum and ileum-&gt; makes sense based on physiology </a:t>
            </a:r>
          </a:p>
          <a:p>
            <a:endParaRPr lang="en-US" dirty="0"/>
          </a:p>
          <a:p>
            <a:r>
              <a:rPr lang="en-US" dirty="0"/>
              <a:t>cobalamin "bottoming out" at the lower detection range -&gt; regression might not be the best model </a:t>
            </a:r>
          </a:p>
          <a:p>
            <a:endParaRPr lang="en-US" dirty="0"/>
          </a:p>
          <a:p>
            <a:r>
              <a:rPr lang="en-US" dirty="0"/>
              <a:t>Power problem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88EBE-A85D-A845-92E2-D2B2F28DDE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1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AB1F-4F78-C8B3-8E8A-F6196FC84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3AD4F-0F39-CEC1-4A31-28B946C69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2620A-A1E2-FF36-C773-9B9E2D497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AB5E0-91AF-FB7D-2149-A4A06E17C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2DFD5-98B7-46CE-25BB-88E25CD15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7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1A000-CFFF-EE5A-E6AB-241424C6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F8F862-1FCA-5109-0AD9-1188046B9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40060-7519-050F-B0CF-ECF85F739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474B6-787D-BE73-6BF7-41939444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20AA-9BD5-04EC-A915-0B3D08E1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F27D92-1023-75C4-2DED-07BA6B8BD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AD6E4-FB85-9E9D-8F46-BC85AF16A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CA3D5-6B14-7C94-CBEF-35FF7D1D7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F8B60-DC93-81F3-03BF-FE8D73C4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7B4A-F3B1-B8C4-4689-47933EE3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1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F754-7DCA-B6AE-FFB0-A5E33D85F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9AFD9-5D06-72E8-DA38-A4FEA4979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4DACB-F5EE-06BA-E4A1-9A0974BC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12881-D617-3689-A9E7-1B62A65C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888BA-BAEB-1A6F-F497-FD429785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0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6A33-04DB-C4AB-69D3-F0FBDF11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A6419-ABA8-7731-7347-12C3BA852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5EDD9-8562-CB23-38F1-DD24CFBC9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8DD32-87EB-4DEF-3E36-448E775C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0218A-0A1A-2173-7B82-2A6676FD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3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ED99B-2739-A99F-ADD2-331176EE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21539-4C89-8B7A-8470-72FD1DC84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BA433-706D-D5EE-9C33-09874A4CB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02366-8E28-2594-7B8F-1A6ADCD7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EC6F1-E58D-FF67-D896-CC9FA0F94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A7F12-D6DB-8458-1E26-C3DD2275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A5C52-1CFF-963D-ED6C-7DB8A3A4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DD115-9EBD-28DF-D5B4-A6609A392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3E979D-C09C-EBEC-297C-229DDC368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5962E-1EDB-2040-6C95-2A4531AC25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A1302E-214C-42F5-F211-3B007DA43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BC631C-8B5B-F1C1-F30A-5E4A65CAC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D342CF-9393-958C-0585-3BE37B8BA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6C19CC-EC68-1D2A-F4B6-965863034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8327-265C-C5B1-0955-40AA992D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967051-5F64-A338-E135-39D0A6BE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8EC01-1099-6990-02A8-C87F5088E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0BB5E-351D-907A-8B83-B3A39A9A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1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D3C57D-B5EA-6647-9373-60C33E93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2661E2-BF07-580A-FA56-6D11A828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C4624-04AF-F142-8C1F-918033FA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41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9709-0845-1AC7-4F59-2CA08452F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57563-A01A-FA74-C423-EE9866578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C3F62-EF7D-793A-C169-6F20306A0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16060-0664-E7F9-5FE4-16F4D134B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B52CA-B872-A2A3-4F91-D27BD306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0F3B0-3635-FAE4-E7AA-0A2410BAA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3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77D1B-AEC8-E6BC-F387-77E12991D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6C9275-6641-8AB1-E14C-08AC76CE7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BCB6F-5186-741E-5479-7FAA80CB0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3A76F-B7DB-B961-7183-B543A0EC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CFC07-63A9-B721-19AC-4FC38FAC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045EE-AA5F-B10D-1B44-F9AC1A20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6541AD-4B4B-4202-7D16-10B4C607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CDDC6-E404-CE06-F940-19668B2B9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B1C43-AEF2-F3F1-D64F-2F838196F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32AA5-56EB-3F45-BBB0-A3E2D25049B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C07CE-0C0C-8A20-96F3-130E895CD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D5BAE-F575-B840-F775-84D99BC3D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C57E-ECE7-B74C-8920-FA9F5688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mvpark@ucdavis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C4370-073A-4E4A-069B-E1053AF6B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662" y="2086414"/>
            <a:ext cx="11260667" cy="172046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Correlation between Cobalamin and </a:t>
            </a:r>
            <a:b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Small Intestinal Histopathologic Changes </a:t>
            </a:r>
            <a:b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 Cats with Chronic Enteropathy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983DF-C939-7432-1BA3-FC5DB55BF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6" y="4012129"/>
            <a:ext cx="9144000" cy="519763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Mina Park</a:t>
            </a:r>
            <a:r>
              <a:rPr lang="en-US" sz="16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Paula Giaretta</a:t>
            </a:r>
            <a:r>
              <a:rPr lang="en-US" sz="16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Chee-</a:t>
            </a:r>
            <a:r>
              <a:rPr lang="en-US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Hoon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Chang</a:t>
            </a:r>
            <a:r>
              <a:rPr lang="en-US" sz="16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Stefan Keller</a:t>
            </a:r>
            <a:r>
              <a:rPr lang="en-US" sz="16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US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Judit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Magnusson Wulcan</a:t>
            </a:r>
            <a:r>
              <a:rPr lang="en-US" sz="16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Valerie Freiche</a:t>
            </a:r>
            <a:r>
              <a:rPr lang="en-US" sz="16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4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US" sz="16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Sina</a:t>
            </a:r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Marsilio</a:t>
            </a:r>
            <a:r>
              <a:rPr lang="en-US" sz="16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2C454-AE95-443E-EFBA-A55D2E9E0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964"/>
          <a:stretch/>
        </p:blipFill>
        <p:spPr>
          <a:xfrm>
            <a:off x="132286" y="-18661"/>
            <a:ext cx="1481507" cy="1889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BE1E4-50B3-039C-9BA0-338258EEF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47"/>
          <a:stretch/>
        </p:blipFill>
        <p:spPr>
          <a:xfrm>
            <a:off x="3103480" y="-83865"/>
            <a:ext cx="2677325" cy="1809130"/>
          </a:xfrm>
          <a:prstGeom prst="rect">
            <a:avLst/>
          </a:prstGeom>
        </p:spPr>
      </p:pic>
      <p:pic>
        <p:nvPicPr>
          <p:cNvPr id="7" name="Picture 6" descr="A black background with grey and red text&#10;&#10;Description automatically generated">
            <a:extLst>
              <a:ext uri="{FF2B5EF4-FFF2-40B4-BE49-F238E27FC236}">
                <a16:creationId xmlns:a16="http://schemas.microsoft.com/office/drawing/2014/main" id="{0D4B1E52-94DC-7D30-0318-B0FAB7A31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670" y="-411866"/>
            <a:ext cx="1935192" cy="1935192"/>
          </a:xfrm>
          <a:prstGeom prst="rect">
            <a:avLst/>
          </a:prstGeom>
        </p:spPr>
      </p:pic>
      <p:pic>
        <p:nvPicPr>
          <p:cNvPr id="8" name="Picture 7" descr="A logo of a person's stomach&#10;&#10;Description automatically generated">
            <a:extLst>
              <a:ext uri="{FF2B5EF4-FFF2-40B4-BE49-F238E27FC236}">
                <a16:creationId xmlns:a16="http://schemas.microsoft.com/office/drawing/2014/main" id="{42883C97-7C31-7B1A-396F-BED543D73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670" y="847252"/>
            <a:ext cx="1233586" cy="903987"/>
          </a:xfrm>
          <a:prstGeom prst="rect">
            <a:avLst/>
          </a:prstGeom>
        </p:spPr>
      </p:pic>
      <p:pic>
        <p:nvPicPr>
          <p:cNvPr id="9" name="Picture 8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63AD59B1-CF77-BCC5-5E87-9115847DE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551" y="6001424"/>
            <a:ext cx="2997200" cy="6676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765D1-05DD-2961-CF1D-AA6F874B67FA}"/>
              </a:ext>
            </a:extLst>
          </p:cNvPr>
          <p:cNvSpPr txBox="1"/>
          <p:nvPr/>
        </p:nvSpPr>
        <p:spPr>
          <a:xfrm>
            <a:off x="2461266" y="4802334"/>
            <a:ext cx="7484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University of California SVM, Davis, Department of Medicine &amp; Epidemiology, Davis, CA, USA</a:t>
            </a:r>
          </a:p>
          <a:p>
            <a:r>
              <a:rPr lang="en-US" sz="12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Texas A&amp;M School of Veterinary Medicine and Biomedical Sciences, College Station, TX , USA</a:t>
            </a:r>
          </a:p>
          <a:p>
            <a:r>
              <a:rPr lang="en-US" sz="12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University of California Davis SVM, Department of Pathology, Microbiology &amp; Immunology, Davis, USA </a:t>
            </a:r>
          </a:p>
          <a:p>
            <a:r>
              <a:rPr lang="en-US" sz="12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4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L'école </a:t>
            </a:r>
            <a:r>
              <a:rPr lang="en-US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nationale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vétérinaire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12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d'Alfort</a:t>
            </a:r>
            <a:r>
              <a:rPr 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Maisons-Alfort, France </a:t>
            </a:r>
          </a:p>
          <a:p>
            <a:endParaRPr 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3" name="Half Frame 11">
            <a:extLst>
              <a:ext uri="{FF2B5EF4-FFF2-40B4-BE49-F238E27FC236}">
                <a16:creationId xmlns:a16="http://schemas.microsoft.com/office/drawing/2014/main" id="{3832502D-4A6D-4A43-11EF-130757812061}"/>
              </a:ext>
            </a:extLst>
          </p:cNvPr>
          <p:cNvSpPr/>
          <p:nvPr/>
        </p:nvSpPr>
        <p:spPr>
          <a:xfrm rot="5400000">
            <a:off x="6769636" y="0"/>
            <a:ext cx="5486400" cy="5486400"/>
          </a:xfrm>
          <a:custGeom>
            <a:avLst/>
            <a:gdLst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612590 w 5384801"/>
              <a:gd name="connsiteY2" fmla="*/ 1794916 h 5453787"/>
              <a:gd name="connsiteX3" fmla="*/ 1794916 w 5384801"/>
              <a:gd name="connsiteY3" fmla="*/ 1794916 h 5453787"/>
              <a:gd name="connsiteX4" fmla="*/ 1794916 w 5384801"/>
              <a:gd name="connsiteY4" fmla="*/ 3635876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612590 w 5384801"/>
              <a:gd name="connsiteY2" fmla="*/ 1794916 h 5453787"/>
              <a:gd name="connsiteX3" fmla="*/ 1202249 w 5384801"/>
              <a:gd name="connsiteY3" fmla="*/ 2252116 h 5453787"/>
              <a:gd name="connsiteX4" fmla="*/ 1794916 w 5384801"/>
              <a:gd name="connsiteY4" fmla="*/ 3635876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612590 w 5384801"/>
              <a:gd name="connsiteY2" fmla="*/ 1794916 h 5453787"/>
              <a:gd name="connsiteX3" fmla="*/ 1202249 w 5384801"/>
              <a:gd name="connsiteY3" fmla="*/ 2252116 h 5453787"/>
              <a:gd name="connsiteX4" fmla="*/ 1151449 w 5384801"/>
              <a:gd name="connsiteY4" fmla="*/ 38221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612590 w 5384801"/>
              <a:gd name="connsiteY2" fmla="*/ 1794916 h 5453787"/>
              <a:gd name="connsiteX3" fmla="*/ 1202249 w 5384801"/>
              <a:gd name="connsiteY3" fmla="*/ 2252116 h 5453787"/>
              <a:gd name="connsiteX4" fmla="*/ 1202249 w 5384801"/>
              <a:gd name="connsiteY4" fmla="*/ 3839075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612590 w 5384801"/>
              <a:gd name="connsiteY2" fmla="*/ 1794916 h 5453787"/>
              <a:gd name="connsiteX3" fmla="*/ 1185316 w 5384801"/>
              <a:gd name="connsiteY3" fmla="*/ 999049 h 5453787"/>
              <a:gd name="connsiteX4" fmla="*/ 1202249 w 5384801"/>
              <a:gd name="connsiteY4" fmla="*/ 3839075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968190 w 5384801"/>
              <a:gd name="connsiteY2" fmla="*/ 1049849 h 5453787"/>
              <a:gd name="connsiteX3" fmla="*/ 1185316 w 5384801"/>
              <a:gd name="connsiteY3" fmla="*/ 999049 h 5453787"/>
              <a:gd name="connsiteX4" fmla="*/ 1202249 w 5384801"/>
              <a:gd name="connsiteY4" fmla="*/ 3839075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968190 w 5384801"/>
              <a:gd name="connsiteY2" fmla="*/ 1049849 h 5453787"/>
              <a:gd name="connsiteX3" fmla="*/ 1574783 w 5384801"/>
              <a:gd name="connsiteY3" fmla="*/ 1185315 h 5453787"/>
              <a:gd name="connsiteX4" fmla="*/ 1202249 w 5384801"/>
              <a:gd name="connsiteY4" fmla="*/ 3839075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968190 w 5384801"/>
              <a:gd name="connsiteY2" fmla="*/ 1049849 h 5453787"/>
              <a:gd name="connsiteX3" fmla="*/ 1574783 w 5384801"/>
              <a:gd name="connsiteY3" fmla="*/ 1185315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56056 w 5384801"/>
              <a:gd name="connsiteY2" fmla="*/ 1236116 h 5453787"/>
              <a:gd name="connsiteX3" fmla="*/ 1574783 w 5384801"/>
              <a:gd name="connsiteY3" fmla="*/ 1185315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39123 w 5384801"/>
              <a:gd name="connsiteY2" fmla="*/ 1134516 h 5453787"/>
              <a:gd name="connsiteX3" fmla="*/ 1574783 w 5384801"/>
              <a:gd name="connsiteY3" fmla="*/ 1185315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188323 w 5384801"/>
              <a:gd name="connsiteY2" fmla="*/ 1202249 h 5453787"/>
              <a:gd name="connsiteX3" fmla="*/ 1574783 w 5384801"/>
              <a:gd name="connsiteY3" fmla="*/ 1185315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188323 w 5384801"/>
              <a:gd name="connsiteY2" fmla="*/ 1202249 h 5453787"/>
              <a:gd name="connsiteX3" fmla="*/ 1134517 w 5384801"/>
              <a:gd name="connsiteY3" fmla="*/ 1134515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188323 w 5384801"/>
              <a:gd name="connsiteY2" fmla="*/ 1202249 h 5453787"/>
              <a:gd name="connsiteX3" fmla="*/ 1134517 w 5384801"/>
              <a:gd name="connsiteY3" fmla="*/ 1219182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188323 w 5384801"/>
              <a:gd name="connsiteY2" fmla="*/ 1202249 h 5453787"/>
              <a:gd name="connsiteX3" fmla="*/ 1134517 w 5384801"/>
              <a:gd name="connsiteY3" fmla="*/ 1219182 h 5453787"/>
              <a:gd name="connsiteX4" fmla="*/ 1151449 w 5384801"/>
              <a:gd name="connsiteY4" fmla="*/ 38052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188323 w 5384801"/>
              <a:gd name="connsiteY2" fmla="*/ 1202249 h 5453787"/>
              <a:gd name="connsiteX3" fmla="*/ 643450 w 5384801"/>
              <a:gd name="connsiteY3" fmla="*/ 626516 h 5453787"/>
              <a:gd name="connsiteX4" fmla="*/ 1151449 w 5384801"/>
              <a:gd name="connsiteY4" fmla="*/ 38052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05257 w 5384801"/>
              <a:gd name="connsiteY2" fmla="*/ 745049 h 5453787"/>
              <a:gd name="connsiteX3" fmla="*/ 643450 w 5384801"/>
              <a:gd name="connsiteY3" fmla="*/ 626516 h 5453787"/>
              <a:gd name="connsiteX4" fmla="*/ 1151449 w 5384801"/>
              <a:gd name="connsiteY4" fmla="*/ 38052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05257 w 5384801"/>
              <a:gd name="connsiteY2" fmla="*/ 745049 h 5453787"/>
              <a:gd name="connsiteX3" fmla="*/ 643450 w 5384801"/>
              <a:gd name="connsiteY3" fmla="*/ 626516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05257 w 5384801"/>
              <a:gd name="connsiteY2" fmla="*/ 745049 h 5453787"/>
              <a:gd name="connsiteX3" fmla="*/ 389450 w 5384801"/>
              <a:gd name="connsiteY3" fmla="*/ 389450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39124 w 5384801"/>
              <a:gd name="connsiteY2" fmla="*/ 440249 h 5453787"/>
              <a:gd name="connsiteX3" fmla="*/ 389450 w 5384801"/>
              <a:gd name="connsiteY3" fmla="*/ 389450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764057 w 5384801"/>
              <a:gd name="connsiteY2" fmla="*/ 321715 h 5453787"/>
              <a:gd name="connsiteX3" fmla="*/ 389450 w 5384801"/>
              <a:gd name="connsiteY3" fmla="*/ 389450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31790 w 5384801"/>
              <a:gd name="connsiteY2" fmla="*/ 406381 h 5453787"/>
              <a:gd name="connsiteX3" fmla="*/ 389450 w 5384801"/>
              <a:gd name="connsiteY3" fmla="*/ 389450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89450 w 5384801"/>
              <a:gd name="connsiteY3" fmla="*/ 389450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89450 w 5384801"/>
              <a:gd name="connsiteY3" fmla="*/ 389450 h 5453787"/>
              <a:gd name="connsiteX4" fmla="*/ 440249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89450 w 5384801"/>
              <a:gd name="connsiteY3" fmla="*/ 389450 h 5453787"/>
              <a:gd name="connsiteX4" fmla="*/ 372515 w 5384801"/>
              <a:gd name="connsiteY4" fmla="*/ 4939743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4801" h="5453787">
                <a:moveTo>
                  <a:pt x="0" y="0"/>
                </a:moveTo>
                <a:lnTo>
                  <a:pt x="5384801" y="0"/>
                </a:lnTo>
                <a:lnTo>
                  <a:pt x="4848723" y="406381"/>
                </a:lnTo>
                <a:lnTo>
                  <a:pt x="389450" y="389450"/>
                </a:lnTo>
                <a:lnTo>
                  <a:pt x="372515" y="4939743"/>
                </a:lnTo>
                <a:lnTo>
                  <a:pt x="0" y="5453787"/>
                </a:lnTo>
                <a:lnTo>
                  <a:pt x="0" y="0"/>
                </a:lnTo>
                <a:close/>
              </a:path>
            </a:pathLst>
          </a:cu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A4F286-34DC-2DD6-F163-46CB29F61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325" y="6001424"/>
            <a:ext cx="2203576" cy="706980"/>
          </a:xfrm>
          <a:prstGeom prst="rect">
            <a:avLst/>
          </a:prstGeom>
        </p:spPr>
      </p:pic>
      <p:sp>
        <p:nvSpPr>
          <p:cNvPr id="17" name="Half Frame 11">
            <a:extLst>
              <a:ext uri="{FF2B5EF4-FFF2-40B4-BE49-F238E27FC236}">
                <a16:creationId xmlns:a16="http://schemas.microsoft.com/office/drawing/2014/main" id="{0939E8D8-C0E2-40C8-A56D-4C68B71DC71A}"/>
              </a:ext>
            </a:extLst>
          </p:cNvPr>
          <p:cNvSpPr/>
          <p:nvPr/>
        </p:nvSpPr>
        <p:spPr>
          <a:xfrm rot="16200000">
            <a:off x="-1" y="1368914"/>
            <a:ext cx="5486400" cy="5486400"/>
          </a:xfrm>
          <a:custGeom>
            <a:avLst/>
            <a:gdLst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612590 w 5384801"/>
              <a:gd name="connsiteY2" fmla="*/ 1794916 h 5453787"/>
              <a:gd name="connsiteX3" fmla="*/ 1794916 w 5384801"/>
              <a:gd name="connsiteY3" fmla="*/ 1794916 h 5453787"/>
              <a:gd name="connsiteX4" fmla="*/ 1794916 w 5384801"/>
              <a:gd name="connsiteY4" fmla="*/ 3635876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612590 w 5384801"/>
              <a:gd name="connsiteY2" fmla="*/ 1794916 h 5453787"/>
              <a:gd name="connsiteX3" fmla="*/ 1202249 w 5384801"/>
              <a:gd name="connsiteY3" fmla="*/ 2252116 h 5453787"/>
              <a:gd name="connsiteX4" fmla="*/ 1794916 w 5384801"/>
              <a:gd name="connsiteY4" fmla="*/ 3635876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612590 w 5384801"/>
              <a:gd name="connsiteY2" fmla="*/ 1794916 h 5453787"/>
              <a:gd name="connsiteX3" fmla="*/ 1202249 w 5384801"/>
              <a:gd name="connsiteY3" fmla="*/ 2252116 h 5453787"/>
              <a:gd name="connsiteX4" fmla="*/ 1151449 w 5384801"/>
              <a:gd name="connsiteY4" fmla="*/ 38221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612590 w 5384801"/>
              <a:gd name="connsiteY2" fmla="*/ 1794916 h 5453787"/>
              <a:gd name="connsiteX3" fmla="*/ 1202249 w 5384801"/>
              <a:gd name="connsiteY3" fmla="*/ 2252116 h 5453787"/>
              <a:gd name="connsiteX4" fmla="*/ 1202249 w 5384801"/>
              <a:gd name="connsiteY4" fmla="*/ 3839075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612590 w 5384801"/>
              <a:gd name="connsiteY2" fmla="*/ 1794916 h 5453787"/>
              <a:gd name="connsiteX3" fmla="*/ 1185316 w 5384801"/>
              <a:gd name="connsiteY3" fmla="*/ 999049 h 5453787"/>
              <a:gd name="connsiteX4" fmla="*/ 1202249 w 5384801"/>
              <a:gd name="connsiteY4" fmla="*/ 3839075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968190 w 5384801"/>
              <a:gd name="connsiteY2" fmla="*/ 1049849 h 5453787"/>
              <a:gd name="connsiteX3" fmla="*/ 1185316 w 5384801"/>
              <a:gd name="connsiteY3" fmla="*/ 999049 h 5453787"/>
              <a:gd name="connsiteX4" fmla="*/ 1202249 w 5384801"/>
              <a:gd name="connsiteY4" fmla="*/ 3839075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968190 w 5384801"/>
              <a:gd name="connsiteY2" fmla="*/ 1049849 h 5453787"/>
              <a:gd name="connsiteX3" fmla="*/ 1574783 w 5384801"/>
              <a:gd name="connsiteY3" fmla="*/ 1185315 h 5453787"/>
              <a:gd name="connsiteX4" fmla="*/ 1202249 w 5384801"/>
              <a:gd name="connsiteY4" fmla="*/ 3839075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3968190 w 5384801"/>
              <a:gd name="connsiteY2" fmla="*/ 1049849 h 5453787"/>
              <a:gd name="connsiteX3" fmla="*/ 1574783 w 5384801"/>
              <a:gd name="connsiteY3" fmla="*/ 1185315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56056 w 5384801"/>
              <a:gd name="connsiteY2" fmla="*/ 1236116 h 5453787"/>
              <a:gd name="connsiteX3" fmla="*/ 1574783 w 5384801"/>
              <a:gd name="connsiteY3" fmla="*/ 1185315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39123 w 5384801"/>
              <a:gd name="connsiteY2" fmla="*/ 1134516 h 5453787"/>
              <a:gd name="connsiteX3" fmla="*/ 1574783 w 5384801"/>
              <a:gd name="connsiteY3" fmla="*/ 1185315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188323 w 5384801"/>
              <a:gd name="connsiteY2" fmla="*/ 1202249 h 5453787"/>
              <a:gd name="connsiteX3" fmla="*/ 1574783 w 5384801"/>
              <a:gd name="connsiteY3" fmla="*/ 1185315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188323 w 5384801"/>
              <a:gd name="connsiteY2" fmla="*/ 1202249 h 5453787"/>
              <a:gd name="connsiteX3" fmla="*/ 1134517 w 5384801"/>
              <a:gd name="connsiteY3" fmla="*/ 1134515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188323 w 5384801"/>
              <a:gd name="connsiteY2" fmla="*/ 1202249 h 5453787"/>
              <a:gd name="connsiteX3" fmla="*/ 1134517 w 5384801"/>
              <a:gd name="connsiteY3" fmla="*/ 1219182 h 5453787"/>
              <a:gd name="connsiteX4" fmla="*/ 1557849 w 5384801"/>
              <a:gd name="connsiteY4" fmla="*/ 3669742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188323 w 5384801"/>
              <a:gd name="connsiteY2" fmla="*/ 1202249 h 5453787"/>
              <a:gd name="connsiteX3" fmla="*/ 1134517 w 5384801"/>
              <a:gd name="connsiteY3" fmla="*/ 1219182 h 5453787"/>
              <a:gd name="connsiteX4" fmla="*/ 1151449 w 5384801"/>
              <a:gd name="connsiteY4" fmla="*/ 38052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188323 w 5384801"/>
              <a:gd name="connsiteY2" fmla="*/ 1202249 h 5453787"/>
              <a:gd name="connsiteX3" fmla="*/ 643450 w 5384801"/>
              <a:gd name="connsiteY3" fmla="*/ 626516 h 5453787"/>
              <a:gd name="connsiteX4" fmla="*/ 1151449 w 5384801"/>
              <a:gd name="connsiteY4" fmla="*/ 38052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05257 w 5384801"/>
              <a:gd name="connsiteY2" fmla="*/ 745049 h 5453787"/>
              <a:gd name="connsiteX3" fmla="*/ 643450 w 5384801"/>
              <a:gd name="connsiteY3" fmla="*/ 626516 h 5453787"/>
              <a:gd name="connsiteX4" fmla="*/ 1151449 w 5384801"/>
              <a:gd name="connsiteY4" fmla="*/ 38052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05257 w 5384801"/>
              <a:gd name="connsiteY2" fmla="*/ 745049 h 5453787"/>
              <a:gd name="connsiteX3" fmla="*/ 643450 w 5384801"/>
              <a:gd name="connsiteY3" fmla="*/ 626516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05257 w 5384801"/>
              <a:gd name="connsiteY2" fmla="*/ 745049 h 5453787"/>
              <a:gd name="connsiteX3" fmla="*/ 389450 w 5384801"/>
              <a:gd name="connsiteY3" fmla="*/ 389450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239124 w 5384801"/>
              <a:gd name="connsiteY2" fmla="*/ 440249 h 5453787"/>
              <a:gd name="connsiteX3" fmla="*/ 389450 w 5384801"/>
              <a:gd name="connsiteY3" fmla="*/ 389450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764057 w 5384801"/>
              <a:gd name="connsiteY2" fmla="*/ 321715 h 5453787"/>
              <a:gd name="connsiteX3" fmla="*/ 389450 w 5384801"/>
              <a:gd name="connsiteY3" fmla="*/ 389450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31790 w 5384801"/>
              <a:gd name="connsiteY2" fmla="*/ 406381 h 5453787"/>
              <a:gd name="connsiteX3" fmla="*/ 389450 w 5384801"/>
              <a:gd name="connsiteY3" fmla="*/ 389450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89450 w 5384801"/>
              <a:gd name="connsiteY3" fmla="*/ 389450 h 5453787"/>
              <a:gd name="connsiteX4" fmla="*/ 355583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89450 w 5384801"/>
              <a:gd name="connsiteY3" fmla="*/ 389450 h 5453787"/>
              <a:gd name="connsiteX4" fmla="*/ 440249 w 5384801"/>
              <a:gd name="connsiteY4" fmla="*/ 4922809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89450 w 5384801"/>
              <a:gd name="connsiteY3" fmla="*/ 389450 h 5453787"/>
              <a:gd name="connsiteX4" fmla="*/ 372515 w 5384801"/>
              <a:gd name="connsiteY4" fmla="*/ 4939743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72516 w 5384801"/>
              <a:gd name="connsiteY3" fmla="*/ 457184 h 5453787"/>
              <a:gd name="connsiteX4" fmla="*/ 372515 w 5384801"/>
              <a:gd name="connsiteY4" fmla="*/ 4939743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55583 w 5384801"/>
              <a:gd name="connsiteY3" fmla="*/ 406384 h 5453787"/>
              <a:gd name="connsiteX4" fmla="*/ 372515 w 5384801"/>
              <a:gd name="connsiteY4" fmla="*/ 4939743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406383 w 5384801"/>
              <a:gd name="connsiteY3" fmla="*/ 389451 h 5453787"/>
              <a:gd name="connsiteX4" fmla="*/ 372515 w 5384801"/>
              <a:gd name="connsiteY4" fmla="*/ 4939743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38649 w 5384801"/>
              <a:gd name="connsiteY3" fmla="*/ 389451 h 5453787"/>
              <a:gd name="connsiteX4" fmla="*/ 372515 w 5384801"/>
              <a:gd name="connsiteY4" fmla="*/ 4939743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89449 w 5384801"/>
              <a:gd name="connsiteY3" fmla="*/ 389451 h 5453787"/>
              <a:gd name="connsiteX4" fmla="*/ 372515 w 5384801"/>
              <a:gd name="connsiteY4" fmla="*/ 4939743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38649 w 5384801"/>
              <a:gd name="connsiteY3" fmla="*/ 372518 h 5453787"/>
              <a:gd name="connsiteX4" fmla="*/ 372515 w 5384801"/>
              <a:gd name="connsiteY4" fmla="*/ 4939743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406381 h 5453787"/>
              <a:gd name="connsiteX3" fmla="*/ 372515 w 5384801"/>
              <a:gd name="connsiteY3" fmla="*/ 355585 h 5453787"/>
              <a:gd name="connsiteX4" fmla="*/ 372515 w 5384801"/>
              <a:gd name="connsiteY4" fmla="*/ 4939743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  <a:gd name="connsiteX0" fmla="*/ 0 w 5384801"/>
              <a:gd name="connsiteY0" fmla="*/ 0 h 5453787"/>
              <a:gd name="connsiteX1" fmla="*/ 5384801 w 5384801"/>
              <a:gd name="connsiteY1" fmla="*/ 0 h 5453787"/>
              <a:gd name="connsiteX2" fmla="*/ 4848723 w 5384801"/>
              <a:gd name="connsiteY2" fmla="*/ 374296 h 5453787"/>
              <a:gd name="connsiteX3" fmla="*/ 372515 w 5384801"/>
              <a:gd name="connsiteY3" fmla="*/ 355585 h 5453787"/>
              <a:gd name="connsiteX4" fmla="*/ 372515 w 5384801"/>
              <a:gd name="connsiteY4" fmla="*/ 4939743 h 5453787"/>
              <a:gd name="connsiteX5" fmla="*/ 0 w 5384801"/>
              <a:gd name="connsiteY5" fmla="*/ 5453787 h 5453787"/>
              <a:gd name="connsiteX6" fmla="*/ 0 w 5384801"/>
              <a:gd name="connsiteY6" fmla="*/ 0 h 545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4801" h="5453787">
                <a:moveTo>
                  <a:pt x="0" y="0"/>
                </a:moveTo>
                <a:lnTo>
                  <a:pt x="5384801" y="0"/>
                </a:lnTo>
                <a:lnTo>
                  <a:pt x="4848723" y="374296"/>
                </a:lnTo>
                <a:lnTo>
                  <a:pt x="372515" y="355585"/>
                </a:lnTo>
                <a:lnTo>
                  <a:pt x="372515" y="4939743"/>
                </a:lnTo>
                <a:lnTo>
                  <a:pt x="0" y="5453787"/>
                </a:lnTo>
                <a:lnTo>
                  <a:pt x="0" y="0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14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447485" y="195023"/>
            <a:ext cx="4270878" cy="846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Outcome Analysis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A648BD5-162E-8E5F-0F82-94DAF38E0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535286"/>
              </p:ext>
            </p:extLst>
          </p:nvPr>
        </p:nvGraphicFramePr>
        <p:xfrm>
          <a:off x="957289" y="2070548"/>
          <a:ext cx="2171019" cy="35617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1019">
                  <a:extLst>
                    <a:ext uri="{9D8B030D-6E8A-4147-A177-3AD203B41FA5}">
                      <a16:colId xmlns:a16="http://schemas.microsoft.com/office/drawing/2014/main" val="1240027892"/>
                    </a:ext>
                  </a:extLst>
                </a:gridCol>
              </a:tblGrid>
              <a:tr h="321086">
                <a:tc>
                  <a:txBody>
                    <a:bodyPr/>
                    <a:lstStyle/>
                    <a:p>
                      <a:r>
                        <a:rPr lang="en-US" sz="2000" b="1" dirty="0"/>
                        <a:t>Modified FCEAI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835166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Hyperoxia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79520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Polyphagia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923871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Diarrhea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128965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Constipation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589258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Vomiting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607746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Lethargy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958453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Weight 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14217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39A4D73-B8A5-5613-401C-F075A92A5AF0}"/>
              </a:ext>
            </a:extLst>
          </p:cNvPr>
          <p:cNvSpPr txBox="1"/>
          <p:nvPr/>
        </p:nvSpPr>
        <p:spPr>
          <a:xfrm>
            <a:off x="626809" y="1041584"/>
            <a:ext cx="2923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Modified Feline Chronic Enteropathy Activity Index</a:t>
            </a:r>
          </a:p>
          <a:p>
            <a:pPr algn="ctr"/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(FCEAI)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8</a:t>
            </a: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802CC08-501D-0D12-A8A2-C20D414EBD30}"/>
              </a:ext>
            </a:extLst>
          </p:cNvPr>
          <p:cNvGrpSpPr/>
          <p:nvPr/>
        </p:nvGrpSpPr>
        <p:grpSpPr>
          <a:xfrm>
            <a:off x="8919083" y="283766"/>
            <a:ext cx="2825432" cy="685800"/>
            <a:chOff x="7954566" y="5979087"/>
            <a:chExt cx="3894177" cy="100176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A261F7D-D689-DE45-0D97-1D871DEB10A8}"/>
                </a:ext>
              </a:extLst>
            </p:cNvPr>
            <p:cNvGrpSpPr/>
            <p:nvPr/>
          </p:nvGrpSpPr>
          <p:grpSpPr>
            <a:xfrm>
              <a:off x="8943449" y="6049070"/>
              <a:ext cx="914400" cy="914400"/>
              <a:chOff x="9911555" y="6081655"/>
              <a:chExt cx="914400" cy="9144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88428DB-1B84-B3BE-26DB-485353D069E7}"/>
                  </a:ext>
                </a:extLst>
              </p:cNvPr>
              <p:cNvSpPr/>
              <p:nvPr/>
            </p:nvSpPr>
            <p:spPr>
              <a:xfrm>
                <a:off x="9911555" y="6081655"/>
                <a:ext cx="914400" cy="914400"/>
              </a:xfrm>
              <a:prstGeom prst="ellipse">
                <a:avLst/>
              </a:prstGeom>
              <a:solidFill>
                <a:srgbClr val="14294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Graphic 13" descr="Clipboard with solid fill">
                <a:extLst>
                  <a:ext uri="{FF2B5EF4-FFF2-40B4-BE49-F238E27FC236}">
                    <a16:creationId xmlns:a16="http://schemas.microsoft.com/office/drawing/2014/main" id="{53798D20-2DD8-7486-AD37-CF44AB902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96704" y="6172995"/>
                <a:ext cx="752428" cy="733928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607C89D-134F-7DE4-6D53-2463F02FAD7A}"/>
                </a:ext>
              </a:extLst>
            </p:cNvPr>
            <p:cNvGrpSpPr/>
            <p:nvPr/>
          </p:nvGrpSpPr>
          <p:grpSpPr>
            <a:xfrm>
              <a:off x="9942998" y="6016942"/>
              <a:ext cx="914400" cy="914400"/>
              <a:chOff x="10627912" y="6079858"/>
              <a:chExt cx="651530" cy="62394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71741F6-6C51-D1CB-04A8-1DADAE5C3DFA}"/>
                  </a:ext>
                </a:extLst>
              </p:cNvPr>
              <p:cNvSpPr/>
              <p:nvPr/>
            </p:nvSpPr>
            <p:spPr>
              <a:xfrm>
                <a:off x="10627912" y="6079858"/>
                <a:ext cx="651530" cy="623945"/>
              </a:xfrm>
              <a:prstGeom prst="ellipse">
                <a:avLst/>
              </a:prstGeom>
              <a:solidFill>
                <a:srgbClr val="14294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" name="Graphic 19" descr="Document with solid fill">
                <a:extLst>
                  <a:ext uri="{FF2B5EF4-FFF2-40B4-BE49-F238E27FC236}">
                    <a16:creationId xmlns:a16="http://schemas.microsoft.com/office/drawing/2014/main" id="{CD298EE0-52BB-CAD4-62BE-DEF6D43DD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701871" y="6133334"/>
                <a:ext cx="527711" cy="508279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9692529-8069-FAFC-5FE4-7C7B364706E7}"/>
                </a:ext>
              </a:extLst>
            </p:cNvPr>
            <p:cNvGrpSpPr/>
            <p:nvPr/>
          </p:nvGrpSpPr>
          <p:grpSpPr>
            <a:xfrm>
              <a:off x="10934343" y="5979087"/>
              <a:ext cx="914400" cy="914400"/>
              <a:chOff x="11357590" y="6066457"/>
              <a:chExt cx="651530" cy="62394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5E9E461-6B12-0B39-0B2A-24FFE2AD3581}"/>
                  </a:ext>
                </a:extLst>
              </p:cNvPr>
              <p:cNvSpPr/>
              <p:nvPr/>
            </p:nvSpPr>
            <p:spPr>
              <a:xfrm>
                <a:off x="11357590" y="6066457"/>
                <a:ext cx="651530" cy="623945"/>
              </a:xfrm>
              <a:prstGeom prst="ellipse">
                <a:avLst/>
              </a:prstGeom>
              <a:solidFill>
                <a:srgbClr val="14294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Graphic 21" descr="Receiver with solid fill">
                <a:extLst>
                  <a:ext uri="{FF2B5EF4-FFF2-40B4-BE49-F238E27FC236}">
                    <a16:creationId xmlns:a16="http://schemas.microsoft.com/office/drawing/2014/main" id="{056719C1-4073-0B42-DF55-40768366E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1421046" y="6113917"/>
                <a:ext cx="524616" cy="505298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BC430BD-3D49-56D8-2A52-03F8D1332499}"/>
                </a:ext>
              </a:extLst>
            </p:cNvPr>
            <p:cNvGrpSpPr/>
            <p:nvPr/>
          </p:nvGrpSpPr>
          <p:grpSpPr>
            <a:xfrm>
              <a:off x="7954566" y="6066455"/>
              <a:ext cx="914400" cy="914400"/>
              <a:chOff x="7954566" y="6066456"/>
              <a:chExt cx="651530" cy="62394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D99F613-07E2-C4F6-FD09-9DCB9368DEB8}"/>
                  </a:ext>
                </a:extLst>
              </p:cNvPr>
              <p:cNvSpPr/>
              <p:nvPr/>
            </p:nvSpPr>
            <p:spPr>
              <a:xfrm>
                <a:off x="7954566" y="6066456"/>
                <a:ext cx="651530" cy="623945"/>
              </a:xfrm>
              <a:prstGeom prst="ellipse">
                <a:avLst/>
              </a:prstGeom>
              <a:solidFill>
                <a:srgbClr val="14294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Graphic 17" descr="Internet with solid fill">
                <a:extLst>
                  <a:ext uri="{FF2B5EF4-FFF2-40B4-BE49-F238E27FC236}">
                    <a16:creationId xmlns:a16="http://schemas.microsoft.com/office/drawing/2014/main" id="{FFE5CB4B-6AD6-F1CE-C720-FCB02D0F9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009880" y="6102347"/>
                <a:ext cx="548640" cy="528438"/>
              </a:xfrm>
              <a:prstGeom prst="rect">
                <a:avLst/>
              </a:prstGeom>
            </p:spPr>
          </p:pic>
        </p:grpSp>
      </p:grp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04C34CD7-2035-9BF6-D3B2-EE308750DC85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60FBB37E-722F-6AE1-C5C5-17ABAF3FB386}"/>
              </a:ext>
            </a:extLst>
          </p:cNvPr>
          <p:cNvSpPr/>
          <p:nvPr/>
        </p:nvSpPr>
        <p:spPr>
          <a:xfrm>
            <a:off x="-3744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8BAFD17-D292-4420-F3C4-FAC601364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64675"/>
              </p:ext>
            </p:extLst>
          </p:nvPr>
        </p:nvGraphicFramePr>
        <p:xfrm>
          <a:off x="3630703" y="2318299"/>
          <a:ext cx="2750139" cy="2221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0139">
                  <a:extLst>
                    <a:ext uri="{9D8B030D-6E8A-4147-A177-3AD203B41FA5}">
                      <a16:colId xmlns:a16="http://schemas.microsoft.com/office/drawing/2014/main" val="1240027892"/>
                    </a:ext>
                  </a:extLst>
                </a:gridCol>
              </a:tblGrid>
              <a:tr h="412526">
                <a:tc>
                  <a:txBody>
                    <a:bodyPr/>
                    <a:lstStyle/>
                    <a:p>
                      <a:r>
                        <a:rPr lang="en-US" sz="2000" b="1" dirty="0"/>
                        <a:t>Outcome categorization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835166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Clinical Remission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79520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Clinical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923871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128965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Worse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58925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79885A-35FA-A074-21EB-F31244CAA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366481"/>
              </p:ext>
            </p:extLst>
          </p:nvPr>
        </p:nvGraphicFramePr>
        <p:xfrm>
          <a:off x="6896725" y="2318299"/>
          <a:ext cx="4184344" cy="22051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4344">
                  <a:extLst>
                    <a:ext uri="{9D8B030D-6E8A-4147-A177-3AD203B41FA5}">
                      <a16:colId xmlns:a16="http://schemas.microsoft.com/office/drawing/2014/main" val="1240027892"/>
                    </a:ext>
                  </a:extLst>
                </a:gridCol>
              </a:tblGrid>
              <a:tr h="351566">
                <a:tc>
                  <a:txBody>
                    <a:bodyPr/>
                    <a:lstStyle/>
                    <a:p>
                      <a:r>
                        <a:rPr lang="en-US" sz="2000" b="1" dirty="0"/>
                        <a:t>General data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835166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Age of death/ date of last follow-up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79520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Current (or latest) treatment regimen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923871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Diet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128965"/>
                  </a:ext>
                </a:extLst>
              </a:tr>
              <a:tr h="452219">
                <a:tc>
                  <a:txBody>
                    <a:bodyPr/>
                    <a:lstStyle/>
                    <a:p>
                      <a:r>
                        <a:rPr lang="en-US" sz="2000" dirty="0"/>
                        <a:t>Concurrent extraintestinal diseases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589258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BB57F2E-4496-EEA8-6217-EC7ACC231887}"/>
              </a:ext>
            </a:extLst>
          </p:cNvPr>
          <p:cNvSpPr/>
          <p:nvPr/>
        </p:nvSpPr>
        <p:spPr>
          <a:xfrm>
            <a:off x="1164073" y="5836780"/>
            <a:ext cx="1757450" cy="705792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Not Present= 0</a:t>
            </a:r>
          </a:p>
          <a:p>
            <a:r>
              <a:rPr lang="en-US" sz="1600" dirty="0">
                <a:solidFill>
                  <a:schemeClr val="tx1"/>
                </a:solidFill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Present=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A7A1D-CAC3-D5C5-1CD6-8ED8181B58F3}"/>
              </a:ext>
            </a:extLst>
          </p:cNvPr>
          <p:cNvSpPr txBox="1"/>
          <p:nvPr/>
        </p:nvSpPr>
        <p:spPr>
          <a:xfrm>
            <a:off x="9342120" y="6581001"/>
            <a:ext cx="2849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Proxima Nova Medium" panose="02000506030000020004"/>
              </a:rPr>
              <a:t>Jergens</a:t>
            </a:r>
            <a:r>
              <a:rPr lang="en-US" sz="1200" dirty="0">
                <a:latin typeface="Proxima Nova Medium" panose="02000506030000020004"/>
              </a:rPr>
              <a:t> et al., 2008, J Vet Intern Med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42935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310604" y="0"/>
            <a:ext cx="5308601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Results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F41279A-6296-1B33-2271-3944EFD86E25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C22DC6E-BA1C-91EA-4042-6F8244AF8121}"/>
              </a:ext>
            </a:extLst>
          </p:cNvPr>
          <p:cNvSpPr/>
          <p:nvPr/>
        </p:nvSpPr>
        <p:spPr>
          <a:xfrm>
            <a:off x="-4672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62">
            <a:extLst>
              <a:ext uri="{FF2B5EF4-FFF2-40B4-BE49-F238E27FC236}">
                <a16:creationId xmlns:a16="http://schemas.microsoft.com/office/drawing/2014/main" id="{37AEF925-61B5-FD52-6DC8-A2508E8FC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618641"/>
              </p:ext>
            </p:extLst>
          </p:nvPr>
        </p:nvGraphicFramePr>
        <p:xfrm>
          <a:off x="940926" y="905651"/>
          <a:ext cx="10310147" cy="53612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5551">
                  <a:extLst>
                    <a:ext uri="{9D8B030D-6E8A-4147-A177-3AD203B41FA5}">
                      <a16:colId xmlns:a16="http://schemas.microsoft.com/office/drawing/2014/main" val="256023000"/>
                    </a:ext>
                  </a:extLst>
                </a:gridCol>
                <a:gridCol w="2436791">
                  <a:extLst>
                    <a:ext uri="{9D8B030D-6E8A-4147-A177-3AD203B41FA5}">
                      <a16:colId xmlns:a16="http://schemas.microsoft.com/office/drawing/2014/main" val="818611605"/>
                    </a:ext>
                  </a:extLst>
                </a:gridCol>
                <a:gridCol w="2418801">
                  <a:extLst>
                    <a:ext uri="{9D8B030D-6E8A-4147-A177-3AD203B41FA5}">
                      <a16:colId xmlns:a16="http://schemas.microsoft.com/office/drawing/2014/main" val="3728820344"/>
                    </a:ext>
                  </a:extLst>
                </a:gridCol>
                <a:gridCol w="2109706">
                  <a:extLst>
                    <a:ext uri="{9D8B030D-6E8A-4147-A177-3AD203B41FA5}">
                      <a16:colId xmlns:a16="http://schemas.microsoft.com/office/drawing/2014/main" val="641279320"/>
                    </a:ext>
                  </a:extLst>
                </a:gridCol>
                <a:gridCol w="959298">
                  <a:extLst>
                    <a:ext uri="{9D8B030D-6E8A-4147-A177-3AD203B41FA5}">
                      <a16:colId xmlns:a16="http://schemas.microsoft.com/office/drawing/2014/main" val="625413769"/>
                    </a:ext>
                  </a:extLst>
                </a:gridCol>
              </a:tblGrid>
              <a:tr h="300784">
                <a:tc>
                  <a:txBody>
                    <a:bodyPr/>
                    <a:lstStyle/>
                    <a:p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>
                          <a:latin typeface="Proxima Nova Medium" panose="02000506030000020004"/>
                        </a:rPr>
                        <a:t>NC</a:t>
                      </a:r>
                      <a:endParaRPr lang="en-US" sz="1600" b="1" baseline="0" dirty="0">
                        <a:latin typeface="Proxima Nova Medium" panose="0200050603000002000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>
                          <a:latin typeface="Proxima Nova Medium" panose="02000506030000020004"/>
                        </a:rPr>
                        <a:t>HC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>
                          <a:latin typeface="Proxima Nova Medium" panose="02000506030000020004"/>
                        </a:rPr>
                        <a:t>SHC</a:t>
                      </a:r>
                      <a:endParaRPr lang="en-US" sz="1600" b="1" baseline="0" dirty="0">
                        <a:latin typeface="Proxima Nova Medium" panose="0200050603000002000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>
                          <a:latin typeface="Proxima Nova Medium" panose="02000506030000020004"/>
                        </a:rPr>
                        <a:t>P value</a:t>
                      </a:r>
                      <a:endParaRPr lang="en-US" sz="1600" b="1" baseline="0" dirty="0">
                        <a:latin typeface="Proxima Nova Medium" panose="0200050603000002000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39044"/>
                  </a:ext>
                </a:extLst>
              </a:tr>
              <a:tr h="519535">
                <a:tc>
                  <a:txBody>
                    <a:bodyPr/>
                    <a:lstStyle/>
                    <a:p>
                      <a:r>
                        <a:rPr lang="en-US" sz="1600" b="0" baseline="0" dirty="0">
                          <a:latin typeface="Proxima Nova Medium" panose="02000506030000020004"/>
                        </a:rPr>
                        <a:t>Median age (Range)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11.7y </a:t>
                      </a:r>
                    </a:p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(0.5-16.2)</a:t>
                      </a:r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11.35y</a:t>
                      </a:r>
                    </a:p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(1.7-17.8)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14y </a:t>
                      </a:r>
                    </a:p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(9.7-15)</a:t>
                      </a:r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Proxima Nova Medium" panose="02000506030000020004"/>
                        </a:rPr>
                        <a:t>0.6814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702133"/>
                  </a:ext>
                </a:extLst>
              </a:tr>
              <a:tr h="566813">
                <a:tc>
                  <a:txBody>
                    <a:bodyPr/>
                    <a:lstStyle/>
                    <a:p>
                      <a:r>
                        <a:rPr lang="en-US" sz="1600" b="0" baseline="0" dirty="0">
                          <a:latin typeface="Proxima Nova Medium" panose="02000506030000020004"/>
                        </a:rPr>
                        <a:t>Median cobalamin</a:t>
                      </a:r>
                    </a:p>
                    <a:p>
                      <a:r>
                        <a:rPr lang="en-US" sz="1600" b="0" baseline="0" dirty="0">
                          <a:latin typeface="Proxima Nova Medium" panose="02000506030000020004"/>
                        </a:rPr>
                        <a:t>(Range)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Proxima Nova Medium" panose="02000506030000020004"/>
                        </a:rPr>
                        <a:t>632 ng/L </a:t>
                      </a:r>
                    </a:p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Proxima Nova Medium" panose="02000506030000020004"/>
                        </a:rPr>
                        <a:t>(409-955 ng/L)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Proxima Nova Medium" panose="02000506030000020004"/>
                        </a:rPr>
                        <a:t>223ng/L </a:t>
                      </a:r>
                    </a:p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Proxima Nova Medium" panose="02000506030000020004"/>
                        </a:rPr>
                        <a:t>(156-399ng/L 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Proxima Nova Medium" panose="02000506030000020004"/>
                        </a:rPr>
                        <a:t>≤150 ng/L* </a:t>
                      </a:r>
                    </a:p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Proxima Nova Medium" panose="02000506030000020004"/>
                        </a:rPr>
                        <a:t>(149-150 ng/L)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05641"/>
                  </a:ext>
                </a:extLst>
              </a:tr>
              <a:tr h="738287">
                <a:tc>
                  <a:txBody>
                    <a:bodyPr/>
                    <a:lstStyle/>
                    <a:p>
                      <a:r>
                        <a:rPr lang="en-US" sz="1600" b="0" baseline="0" dirty="0">
                          <a:latin typeface="Proxima Nova Medium" panose="02000506030000020004"/>
                        </a:rPr>
                        <a:t>Breed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DSH (12), DLH (2), Persian (2), Siamese (1) Himalayan (1)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DSH (6), DLH (7), DMH (1), mix (2), Persian (1), Bengal (1), Rex (1)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DSH (12), DLH (3), DMH (2), mix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607854"/>
                  </a:ext>
                </a:extLst>
              </a:tr>
              <a:tr h="519535">
                <a:tc>
                  <a:txBody>
                    <a:bodyPr/>
                    <a:lstStyle/>
                    <a:p>
                      <a:r>
                        <a:rPr lang="en-US" sz="1600" b="0" baseline="0" dirty="0">
                          <a:latin typeface="Proxima Nova Medium" panose="02000506030000020004"/>
                        </a:rPr>
                        <a:t>Sex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MC (9), M (1), FS (7), unknown (1)</a:t>
                      </a:r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MC (8), M (1), FS (10)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MC (12), M (1), FS (3), unknown (2)</a:t>
                      </a:r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132475"/>
                  </a:ext>
                </a:extLst>
              </a:tr>
              <a:tr h="341665">
                <a:tc rowSpan="2">
                  <a:txBody>
                    <a:bodyPr/>
                    <a:lstStyle/>
                    <a:p>
                      <a:r>
                        <a:rPr lang="en-US" sz="1600" b="0" baseline="0" dirty="0">
                          <a:latin typeface="Proxima Nova Medium" panose="02000506030000020004"/>
                        </a:rPr>
                        <a:t>Median modified FCEAI score (Range)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Initial: 3 (1-5)</a:t>
                      </a:r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Initial: 2.5 (2-5)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Initial: 3 (1-4)</a:t>
                      </a:r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0.9026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232168"/>
                  </a:ext>
                </a:extLst>
              </a:tr>
              <a:tr h="3403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Follow-up: 3 (0-5)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Follow-up: 3 (0-5)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Follow-up: 1 (0-4)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0.3557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96411"/>
                  </a:ext>
                </a:extLst>
              </a:tr>
              <a:tr h="300784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0" baseline="0" dirty="0">
                          <a:latin typeface="Proxima Nova Medium" panose="02000506030000020004"/>
                        </a:rPr>
                        <a:t>Symptom management/ Treatment outcome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baseline="0" dirty="0">
                        <a:latin typeface="Proxima Nova Medium" panose="02000506030000020004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530148"/>
                  </a:ext>
                </a:extLst>
              </a:tr>
              <a:tr h="388893">
                <a:tc>
                  <a:txBody>
                    <a:bodyPr/>
                    <a:lstStyle/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latin typeface="Proxima Nova Medium" panose="02000506030000020004"/>
                        </a:rPr>
                        <a:t>Clinical remission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15.4%</a:t>
                      </a:r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11.1%</a:t>
                      </a:r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>
                          <a:latin typeface="Proxima Nova Medium" panose="02000506030000020004"/>
                        </a:rPr>
                        <a:t>42.8%</a:t>
                      </a:r>
                      <a:endParaRPr lang="en-US" sz="1600" b="1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383481"/>
                  </a:ext>
                </a:extLst>
              </a:tr>
              <a:tr h="388893">
                <a:tc>
                  <a:txBody>
                    <a:bodyPr/>
                    <a:lstStyle/>
                    <a:p>
                      <a:r>
                        <a:rPr lang="en-US" sz="1600" b="0" baseline="0" dirty="0">
                          <a:latin typeface="Proxima Nova Medium" panose="02000506030000020004"/>
                        </a:rPr>
                        <a:t>Clinical response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23.1%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>
                          <a:latin typeface="Proxima Nova Medium" panose="02000506030000020004"/>
                        </a:rPr>
                        <a:t>33.3%</a:t>
                      </a:r>
                      <a:endParaRPr lang="en-US" sz="1600" b="1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14.3%</a:t>
                      </a:r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241655"/>
                  </a:ext>
                </a:extLst>
              </a:tr>
              <a:tr h="300784">
                <a:tc>
                  <a:txBody>
                    <a:bodyPr/>
                    <a:lstStyle/>
                    <a:p>
                      <a:r>
                        <a:rPr lang="en-US" sz="1600" b="0" baseline="0" dirty="0">
                          <a:latin typeface="Proxima Nova Medium" panose="02000506030000020004"/>
                        </a:rPr>
                        <a:t>No change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23.1%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>
                          <a:latin typeface="Proxima Nova Medium" panose="02000506030000020004"/>
                        </a:rPr>
                        <a:t>33.3%</a:t>
                      </a:r>
                      <a:endParaRPr lang="en-US" sz="1600" b="1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>
                          <a:latin typeface="Proxima Nova Medium" panose="02000506030000020004"/>
                        </a:rPr>
                        <a:t>14.3%</a:t>
                      </a:r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141156"/>
                  </a:ext>
                </a:extLst>
              </a:tr>
              <a:tr h="300784">
                <a:tc>
                  <a:txBody>
                    <a:bodyPr/>
                    <a:lstStyle/>
                    <a:p>
                      <a:r>
                        <a:rPr lang="en-US" sz="1600" b="0" baseline="0" dirty="0">
                          <a:latin typeface="Proxima Nova Medium" panose="02000506030000020004"/>
                        </a:rPr>
                        <a:t>Worse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>
                          <a:latin typeface="Proxima Nova Medium" panose="02000506030000020004"/>
                        </a:rPr>
                        <a:t>38.4 %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22.2%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Proxima Nova Medium" panose="02000506030000020004"/>
                        </a:rPr>
                        <a:t>28.6%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aseline="0" dirty="0">
                        <a:latin typeface="Proxima Nova Medium" panose="0200050603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361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6966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B184DC-9DDF-156A-D9D9-7053520BA0CE}"/>
              </a:ext>
            </a:extLst>
          </p:cNvPr>
          <p:cNvSpPr txBox="1">
            <a:spLocks/>
          </p:cNvSpPr>
          <p:nvPr/>
        </p:nvSpPr>
        <p:spPr>
          <a:xfrm>
            <a:off x="310604" y="0"/>
            <a:ext cx="5308601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Results</a:t>
            </a:r>
          </a:p>
        </p:txBody>
      </p:sp>
      <p:pic>
        <p:nvPicPr>
          <p:cNvPr id="5" name="Picture 4" descr="A graph of a number of black dots&#10;&#10;Description automatically generated">
            <a:extLst>
              <a:ext uri="{FF2B5EF4-FFF2-40B4-BE49-F238E27FC236}">
                <a16:creationId xmlns:a16="http://schemas.microsoft.com/office/drawing/2014/main" id="{DA4C0EEF-BEA3-20A5-95F5-A0EDFEB37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6"/>
          <a:stretch/>
        </p:blipFill>
        <p:spPr>
          <a:xfrm>
            <a:off x="730723" y="1006351"/>
            <a:ext cx="5021537" cy="3860801"/>
          </a:xfrm>
          <a:prstGeom prst="rect">
            <a:avLst/>
          </a:prstGeom>
        </p:spPr>
      </p:pic>
      <p:pic>
        <p:nvPicPr>
          <p:cNvPr id="6" name="Picture 5" descr="A graph of a graph with black dots&#10;&#10;Description automatically generated">
            <a:extLst>
              <a:ext uri="{FF2B5EF4-FFF2-40B4-BE49-F238E27FC236}">
                <a16:creationId xmlns:a16="http://schemas.microsoft.com/office/drawing/2014/main" id="{4E70065B-A063-D196-9F60-74A08E89D8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21"/>
          <a:stretch/>
        </p:blipFill>
        <p:spPr>
          <a:xfrm>
            <a:off x="6450567" y="1006351"/>
            <a:ext cx="5010710" cy="3979335"/>
          </a:xfrm>
          <a:prstGeom prst="rect">
            <a:avLst/>
          </a:prstGeom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50B810AD-EE3A-C941-5521-24498635FB2E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E9E643E6-AB0D-8F1F-C781-291345BE1E94}"/>
              </a:ext>
            </a:extLst>
          </p:cNvPr>
          <p:cNvSpPr/>
          <p:nvPr/>
        </p:nvSpPr>
        <p:spPr>
          <a:xfrm>
            <a:off x="-4672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18C611-1C76-F226-5AA8-F61BAFD01B09}"/>
              </a:ext>
            </a:extLst>
          </p:cNvPr>
          <p:cNvSpPr txBox="1"/>
          <p:nvPr/>
        </p:nvSpPr>
        <p:spPr>
          <a:xfrm>
            <a:off x="1387292" y="5013074"/>
            <a:ext cx="4231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Duodenum: 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Simple linear regression:  P=0.2437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Spearman rank: P&gt;0.9999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Logistic regression: P= 0.4107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7842C2-E973-3F87-A7D3-DB40D4C527DD}"/>
              </a:ext>
            </a:extLst>
          </p:cNvPr>
          <p:cNvSpPr txBox="1"/>
          <p:nvPr/>
        </p:nvSpPr>
        <p:spPr>
          <a:xfrm>
            <a:off x="7101722" y="5013074"/>
            <a:ext cx="435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Ileum: 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Simple linear regression: P=0.2287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Spearman rank: P= 0.15</a:t>
            </a:r>
          </a:p>
          <a:p>
            <a:r>
              <a:rPr lang="en-US" dirty="0">
                <a:latin typeface="Futura Medium" panose="020B0602020204020303" pitchFamily="34" charset="-79"/>
                <a:cs typeface="Futura Medium" panose="020B0602020204020303" pitchFamily="34" charset="-79"/>
              </a:rPr>
              <a:t>Logistic regression: P= 0.4594</a:t>
            </a:r>
          </a:p>
        </p:txBody>
      </p:sp>
    </p:spTree>
    <p:extLst>
      <p:ext uri="{BB962C8B-B14F-4D97-AF65-F5344CB8AC3E}">
        <p14:creationId xmlns:p14="http://schemas.microsoft.com/office/powerpoint/2010/main" val="2664574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310604" y="86265"/>
            <a:ext cx="7642951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Key Results (Preliminary)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F41279A-6296-1B33-2271-3944EFD86E25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C22DC6E-BA1C-91EA-4042-6F8244AF8121}"/>
              </a:ext>
            </a:extLst>
          </p:cNvPr>
          <p:cNvSpPr/>
          <p:nvPr/>
        </p:nvSpPr>
        <p:spPr>
          <a:xfrm>
            <a:off x="-4672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3907E-C5F9-D353-0591-A00E9F153EEA}"/>
              </a:ext>
            </a:extLst>
          </p:cNvPr>
          <p:cNvSpPr txBox="1"/>
          <p:nvPr/>
        </p:nvSpPr>
        <p:spPr>
          <a:xfrm>
            <a:off x="1238200" y="1294950"/>
            <a:ext cx="97155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Cats with SHC had the </a:t>
            </a:r>
            <a:r>
              <a:rPr lang="en-US" sz="2800" b="1" dirty="0"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highest rate of clinical remission </a:t>
            </a:r>
            <a:r>
              <a:rPr lang="en-US" sz="2800" dirty="0"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at follow-up (</a:t>
            </a:r>
            <a:r>
              <a:rPr lang="en-US" sz="2800" b="1" dirty="0"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42.8%) </a:t>
            </a:r>
            <a:r>
              <a:rPr lang="en-US" sz="2800" dirty="0"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compared to NC (15.4%) and HC (11.1%) cats.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Possibly due to a bigger benefit of the correction of their </a:t>
            </a:r>
            <a:r>
              <a:rPr lang="en-US" sz="2800" dirty="0" err="1">
                <a:effectLst/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hypocobalaminemia</a:t>
            </a:r>
            <a:r>
              <a:rPr lang="en-US" sz="2800" dirty="0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 with a B12 supplement</a:t>
            </a:r>
            <a:r>
              <a:rPr lang="en-US" sz="2800" baseline="30000" dirty="0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9</a:t>
            </a:r>
          </a:p>
          <a:p>
            <a:pPr lvl="1"/>
            <a:endParaRPr lang="en-US" sz="2800" dirty="0">
              <a:latin typeface="Futura Medium" panose="020B0602020204020303" pitchFamily="34" charset="-79"/>
              <a:ea typeface="Arial" panose="020B0604020202020204" pitchFamily="34" charset="0"/>
              <a:cs typeface="Futura Medium" panose="020B0602020204020303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No statistical significance </a:t>
            </a:r>
            <a:r>
              <a:rPr lang="en-US" sz="2800" dirty="0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in the difference between the NC, HC, and SHC groups for WSAVA and FCEAI scores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C1B73-E27D-89F4-A028-DB0BFB007865}"/>
              </a:ext>
            </a:extLst>
          </p:cNvPr>
          <p:cNvSpPr txBox="1"/>
          <p:nvPr/>
        </p:nvSpPr>
        <p:spPr>
          <a:xfrm>
            <a:off x="9821805" y="6581001"/>
            <a:ext cx="2849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Proxima Nova Medium" panose="02000506030000020004"/>
              </a:rPr>
              <a:t>Ruaux</a:t>
            </a:r>
            <a:r>
              <a:rPr lang="en-US" sz="1200" dirty="0">
                <a:latin typeface="Proxima Nova Medium" panose="02000506030000020004"/>
              </a:rPr>
              <a:t>, 2005, J Vet Internal Med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4963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310604" y="86265"/>
            <a:ext cx="7642951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Discussion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F41279A-6296-1B33-2271-3944EFD86E25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C22DC6E-BA1C-91EA-4042-6F8244AF8121}"/>
              </a:ext>
            </a:extLst>
          </p:cNvPr>
          <p:cNvSpPr/>
          <p:nvPr/>
        </p:nvSpPr>
        <p:spPr>
          <a:xfrm>
            <a:off x="-4672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56963-D2A5-95A7-49D1-93B4A5EF79CF}"/>
              </a:ext>
            </a:extLst>
          </p:cNvPr>
          <p:cNvGrpSpPr/>
          <p:nvPr/>
        </p:nvGrpSpPr>
        <p:grpSpPr>
          <a:xfrm>
            <a:off x="625881" y="893550"/>
            <a:ext cx="10508618" cy="2334897"/>
            <a:chOff x="625881" y="1835733"/>
            <a:chExt cx="10508618" cy="23348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0EDABD-30CC-FCBE-6A2D-06C730FEF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1262" y="1835733"/>
              <a:ext cx="5233237" cy="581471"/>
            </a:xfrm>
            <a:prstGeom prst="rect">
              <a:avLst/>
            </a:prstGeom>
          </p:spPr>
        </p:pic>
        <p:pic>
          <p:nvPicPr>
            <p:cNvPr id="8" name="Picture 7" descr="A close up of black text&#10;&#10;Description automatically generated">
              <a:extLst>
                <a:ext uri="{FF2B5EF4-FFF2-40B4-BE49-F238E27FC236}">
                  <a16:creationId xmlns:a16="http://schemas.microsoft.com/office/drawing/2014/main" id="{ECD60105-4F74-FF7D-ACE6-A582F73C0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881" y="2303953"/>
              <a:ext cx="8441875" cy="1213055"/>
            </a:xfrm>
            <a:prstGeom prst="rect">
              <a:avLst/>
            </a:prstGeom>
          </p:spPr>
        </p:pic>
        <p:pic>
          <p:nvPicPr>
            <p:cNvPr id="13" name="Picture 12" descr="A close up of a text&#10;&#10;Description automatically generated">
              <a:extLst>
                <a:ext uri="{FF2B5EF4-FFF2-40B4-BE49-F238E27FC236}">
                  <a16:creationId xmlns:a16="http://schemas.microsoft.com/office/drawing/2014/main" id="{E84390A5-D9AC-77BE-1B4E-EB8823B6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809" y="3517008"/>
              <a:ext cx="4215864" cy="653622"/>
            </a:xfrm>
            <a:prstGeom prst="rect">
              <a:avLst/>
            </a:prstGeom>
          </p:spPr>
        </p:pic>
        <p:pic>
          <p:nvPicPr>
            <p:cNvPr id="15" name="Picture 14" descr="A black and white text&#10;&#10;Description automatically generated">
              <a:extLst>
                <a:ext uri="{FF2B5EF4-FFF2-40B4-BE49-F238E27FC236}">
                  <a16:creationId xmlns:a16="http://schemas.microsoft.com/office/drawing/2014/main" id="{B20DB9E8-1052-55BA-110D-798FF201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164" y="1904130"/>
              <a:ext cx="2527300" cy="4318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A42FE51-6665-75D9-4CBF-4B87EE79353A}"/>
              </a:ext>
            </a:extLst>
          </p:cNvPr>
          <p:cNvSpPr txBox="1"/>
          <p:nvPr/>
        </p:nvSpPr>
        <p:spPr>
          <a:xfrm>
            <a:off x="767164" y="3228447"/>
            <a:ext cx="11424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Retrospective study n=68 dogs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Serum cobalamin was negatively correlated with the endoscopic and histologic score</a:t>
            </a:r>
            <a:endParaRPr lang="en-US" sz="2000" dirty="0">
              <a:latin typeface="Futura Medium" panose="020B0602020204020303" pitchFamily="34" charset="-79"/>
              <a:ea typeface="Arial" panose="020B0604020202020204" pitchFamily="34" charset="0"/>
              <a:cs typeface="Futura Medium" panose="020B0602020204020303" pitchFamily="34" charset="-79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C2AD5C-AF03-6B69-A63F-8ABC226441B1}"/>
              </a:ext>
            </a:extLst>
          </p:cNvPr>
          <p:cNvGrpSpPr/>
          <p:nvPr/>
        </p:nvGrpSpPr>
        <p:grpSpPr>
          <a:xfrm>
            <a:off x="401248" y="4283176"/>
            <a:ext cx="11462193" cy="1908619"/>
            <a:chOff x="729807" y="4273577"/>
            <a:chExt cx="11462193" cy="190861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14FD43-7DD3-8195-46B8-87A66A00F799}"/>
                </a:ext>
              </a:extLst>
            </p:cNvPr>
            <p:cNvSpPr txBox="1"/>
            <p:nvPr/>
          </p:nvSpPr>
          <p:spPr>
            <a:xfrm>
              <a:off x="729807" y="4797201"/>
              <a:ext cx="1146219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Futura Medium" panose="020B0602020204020303" pitchFamily="34" charset="-79"/>
                  <a:ea typeface="Bodoni Ornaments" pitchFamily="2" charset="0"/>
                  <a:cs typeface="Futura Medium" panose="020B0602020204020303" pitchFamily="34" charset="-79"/>
                </a:rPr>
                <a:t>WSAVA score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Futura Medium" panose="020B0602020204020303" pitchFamily="34" charset="-79"/>
                  <a:ea typeface="Bodoni Ornaments" pitchFamily="2" charset="0"/>
                  <a:cs typeface="Futura Medium" panose="020B0602020204020303" pitchFamily="34" charset="-79"/>
                </a:rPr>
                <a:t>Include upper small intestinal biopsy samples (duodenum/jejunum)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Futura Medium" panose="020B0602020204020303" pitchFamily="34" charset="-79"/>
                  <a:ea typeface="Bodoni Ornaments" pitchFamily="2" charset="0"/>
                  <a:cs typeface="Futura Medium" panose="020B0602020204020303" pitchFamily="34" charset="-79"/>
                </a:rPr>
                <a:t>Include patient outcome data</a:t>
              </a:r>
              <a:endParaRPr lang="en-US" sz="2800" dirty="0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F04AAD-B850-C375-90CE-475E0ADEB203}"/>
                </a:ext>
              </a:extLst>
            </p:cNvPr>
            <p:cNvSpPr txBox="1"/>
            <p:nvPr/>
          </p:nvSpPr>
          <p:spPr>
            <a:xfrm>
              <a:off x="729808" y="4273577"/>
              <a:ext cx="9715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Futura Medium" panose="020B0602020204020303" pitchFamily="34" charset="-79"/>
                  <a:ea typeface="Bodoni Ornaments" pitchFamily="2" charset="0"/>
                  <a:cs typeface="Futura Medium" panose="020B0602020204020303" pitchFamily="34" charset="-79"/>
                </a:rPr>
                <a:t>Key differences for our study: </a:t>
              </a:r>
              <a:endParaRPr lang="en-US" sz="2800" dirty="0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508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310604" y="86265"/>
            <a:ext cx="7642951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Limitation/Future Direction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F41279A-6296-1B33-2271-3944EFD86E25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C22DC6E-BA1C-91EA-4042-6F8244AF8121}"/>
              </a:ext>
            </a:extLst>
          </p:cNvPr>
          <p:cNvSpPr/>
          <p:nvPr/>
        </p:nvSpPr>
        <p:spPr>
          <a:xfrm>
            <a:off x="-4672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101029-952B-9390-812A-5020A8107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090" y="1246749"/>
            <a:ext cx="6400800" cy="4357925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45000"/>
              </a:lnSpc>
            </a:pPr>
            <a:r>
              <a:rPr lang="en-US" sz="8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Small samples size after stratification into different groups</a:t>
            </a:r>
          </a:p>
          <a:p>
            <a:pPr>
              <a:lnSpc>
                <a:spcPct val="145000"/>
              </a:lnSpc>
            </a:pPr>
            <a:r>
              <a:rPr lang="en-US" sz="8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Data is mostly extracted from patient files and not prospectively collected</a:t>
            </a:r>
          </a:p>
          <a:p>
            <a:pPr>
              <a:lnSpc>
                <a:spcPct val="145000"/>
              </a:lnSpc>
            </a:pPr>
            <a:r>
              <a:rPr lang="en-US" sz="8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Limited follow-up data due to some cases with no response to client questionnaires and limited records</a:t>
            </a:r>
          </a:p>
          <a:p>
            <a:pPr>
              <a:lnSpc>
                <a:spcPct val="125000"/>
              </a:lnSpc>
            </a:pP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5FBD6A-1611-A091-FC1E-307306B02B9B}"/>
              </a:ext>
            </a:extLst>
          </p:cNvPr>
          <p:cNvSpPr txBox="1">
            <a:spLocks/>
          </p:cNvSpPr>
          <p:nvPr/>
        </p:nvSpPr>
        <p:spPr>
          <a:xfrm>
            <a:off x="749090" y="4570287"/>
            <a:ext cx="10515600" cy="1705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9" name="Picture 8" descr="A cat wearing a harness in a car&#10;&#10;Description automatically generated">
            <a:extLst>
              <a:ext uri="{FF2B5EF4-FFF2-40B4-BE49-F238E27FC236}">
                <a16:creationId xmlns:a16="http://schemas.microsoft.com/office/drawing/2014/main" id="{256D3E53-40FD-C234-561A-3B3B6BBCC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536" y="997608"/>
            <a:ext cx="3642154" cy="48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40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165652" y="95767"/>
            <a:ext cx="7642951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Acknowledgement</a:t>
            </a:r>
            <a:r>
              <a:rPr lang="en-US" sz="3600" b="1" dirty="0">
                <a:latin typeface="Aptos Display" panose="020B0004020202020204" pitchFamily="34" charset="0"/>
                <a:cs typeface="Futura Medium" panose="020B0602020204020303" pitchFamily="34" charset="-79"/>
              </a:rPr>
              <a:t> </a:t>
            </a:r>
            <a:endParaRPr lang="en-US" sz="3600" b="1" dirty="0">
              <a:latin typeface="Aptos Display" panose="020B0004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F41279A-6296-1B33-2271-3944EFD86E25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C22DC6E-BA1C-91EA-4042-6F8244AF8121}"/>
              </a:ext>
            </a:extLst>
          </p:cNvPr>
          <p:cNvSpPr/>
          <p:nvPr/>
        </p:nvSpPr>
        <p:spPr>
          <a:xfrm>
            <a:off x="-4672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B2E24-0301-ADE0-4032-B4FF974F7CA6}"/>
              </a:ext>
            </a:extLst>
          </p:cNvPr>
          <p:cNvSpPr txBox="1"/>
          <p:nvPr/>
        </p:nvSpPr>
        <p:spPr>
          <a:xfrm>
            <a:off x="310604" y="1528169"/>
            <a:ext cx="764295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Proxima Nova Rg" panose="02000506030000020004" pitchFamily="2" charset="77"/>
                <a:ea typeface="Bodoni Ornaments" pitchFamily="2" charset="0"/>
                <a:cs typeface="Futura Medium" panose="020B0602020204020303" pitchFamily="34" charset="-79"/>
              </a:rPr>
              <a:t>Special thank you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Medium" panose="02000506030000020004"/>
              </a:rPr>
              <a:t>My mentor Dr. </a:t>
            </a:r>
            <a:r>
              <a:rPr lang="en-US" sz="2600" dirty="0" err="1">
                <a:latin typeface="Proxima Nova Medium" panose="02000506030000020004"/>
              </a:rPr>
              <a:t>Marsilio</a:t>
            </a:r>
            <a:r>
              <a:rPr lang="en-US" sz="2600" dirty="0">
                <a:latin typeface="Proxima Nova Medium" panose="02000506030000020004"/>
              </a:rPr>
              <a:t> for guidance and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Medium" panose="02000506030000020004"/>
              </a:rPr>
              <a:t>Dr. </a:t>
            </a:r>
            <a:r>
              <a:rPr lang="en-US" sz="2600" dirty="0" err="1">
                <a:latin typeface="Proxima Nova Medium" panose="02000506030000020004"/>
              </a:rPr>
              <a:t>Giaretta</a:t>
            </a:r>
            <a:r>
              <a:rPr lang="en-US" sz="2600" dirty="0">
                <a:latin typeface="Proxima Nova Medium" panose="02000506030000020004"/>
              </a:rPr>
              <a:t> and Dr. Chang from Texas A&amp;M University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Medium" panose="02000506030000020004"/>
              </a:rPr>
              <a:t>Dr. Keller and Dr. Magnusson </a:t>
            </a:r>
            <a:r>
              <a:rPr lang="en-US" sz="2600" dirty="0" err="1">
                <a:latin typeface="Proxima Nova Medium" panose="02000506030000020004"/>
              </a:rPr>
              <a:t>Wulcan</a:t>
            </a:r>
            <a:r>
              <a:rPr lang="en-US" sz="2600" dirty="0">
                <a:latin typeface="Proxima Nova Medium" panose="02000506030000020004"/>
              </a:rPr>
              <a:t> from the UC Davis Department of Pathology, Microbiology, and Immunology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EB5DC-5898-E056-1078-97DA0D5588F6}"/>
              </a:ext>
            </a:extLst>
          </p:cNvPr>
          <p:cNvSpPr txBox="1"/>
          <p:nvPr/>
        </p:nvSpPr>
        <p:spPr>
          <a:xfrm>
            <a:off x="310604" y="5105031"/>
            <a:ext cx="11373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roxima Nova Rg" panose="02000506030000020004" pitchFamily="2" charset="77"/>
                <a:ea typeface="Bodoni Ornaments" pitchFamily="2" charset="0"/>
                <a:cs typeface="Futura Medium" panose="020B0602020204020303" pitchFamily="34" charset="-79"/>
              </a:rPr>
              <a:t>Research Funding: </a:t>
            </a:r>
            <a:r>
              <a:rPr lang="en-US" sz="2400" dirty="0">
                <a:latin typeface="Proxima Nova Rg" panose="02000506030000020004" pitchFamily="2" charset="77"/>
                <a:ea typeface="Bodoni Ornaments" pitchFamily="2" charset="0"/>
                <a:cs typeface="Futura Medium" panose="020B0602020204020303" pitchFamily="34" charset="-79"/>
              </a:rPr>
              <a:t>Comparative Gastroenterology Society, IDEXX Laboratories Inc</a:t>
            </a:r>
          </a:p>
          <a:p>
            <a:r>
              <a:rPr lang="en-US" sz="2400" b="1" dirty="0">
                <a:latin typeface="Proxima Nova Rg" panose="02000506030000020004" pitchFamily="2" charset="77"/>
                <a:ea typeface="Bodoni Ornaments" pitchFamily="2" charset="0"/>
                <a:cs typeface="Futura Medium" panose="020B0602020204020303" pitchFamily="34" charset="-79"/>
              </a:rPr>
              <a:t>Student Support: </a:t>
            </a:r>
            <a:r>
              <a:rPr lang="en-US" sz="2400" dirty="0">
                <a:latin typeface="Proxima Nova Rg" panose="02000506030000020004" pitchFamily="2" charset="77"/>
                <a:ea typeface="Bodoni Ornaments" pitchFamily="2" charset="0"/>
                <a:cs typeface="Futura Medium" panose="020B0602020204020303" pitchFamily="34" charset="-79"/>
              </a:rPr>
              <a:t>Comparative Gastroenterology Society, IDEXX Laboratories Inc, Students Training in Advanced Research (STAR) program</a:t>
            </a:r>
            <a:endParaRPr lang="en-US" sz="2400" dirty="0">
              <a:latin typeface="Proxima Nova Medium" panose="02000506030000020004"/>
            </a:endParaRPr>
          </a:p>
        </p:txBody>
      </p:sp>
      <p:pic>
        <p:nvPicPr>
          <p:cNvPr id="9" name="Picture 8" descr="&#10;">
            <a:extLst>
              <a:ext uri="{FF2B5EF4-FFF2-40B4-BE49-F238E27FC236}">
                <a16:creationId xmlns:a16="http://schemas.microsoft.com/office/drawing/2014/main" id="{4235C289-1EE6-427D-7028-2D3B20D59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8" r="13867" b="1110"/>
          <a:stretch/>
        </p:blipFill>
        <p:spPr>
          <a:xfrm>
            <a:off x="7953555" y="1297756"/>
            <a:ext cx="4072793" cy="3353926"/>
          </a:xfrm>
          <a:prstGeom prst="rect">
            <a:avLst/>
          </a:prstGeom>
          <a:effectLst>
            <a:softEdge rad="186940"/>
          </a:effectLst>
        </p:spPr>
      </p:pic>
    </p:spTree>
    <p:extLst>
      <p:ext uri="{BB962C8B-B14F-4D97-AF65-F5344CB8AC3E}">
        <p14:creationId xmlns:p14="http://schemas.microsoft.com/office/powerpoint/2010/main" val="1289482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87F388-0A89-B3F6-6661-5A7A04223755}"/>
              </a:ext>
            </a:extLst>
          </p:cNvPr>
          <p:cNvGrpSpPr/>
          <p:nvPr/>
        </p:nvGrpSpPr>
        <p:grpSpPr>
          <a:xfrm>
            <a:off x="0" y="1405879"/>
            <a:ext cx="12192000" cy="3583189"/>
            <a:chOff x="1" y="1281808"/>
            <a:chExt cx="12192000" cy="35831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AB1791-44FE-55CD-B3F0-FB19EADA691F}"/>
                </a:ext>
              </a:extLst>
            </p:cNvPr>
            <p:cNvSpPr/>
            <p:nvPr/>
          </p:nvSpPr>
          <p:spPr>
            <a:xfrm>
              <a:off x="1" y="2009121"/>
              <a:ext cx="12192000" cy="2855876"/>
            </a:xfrm>
            <a:prstGeom prst="rect">
              <a:avLst/>
            </a:prstGeom>
            <a:solidFill>
              <a:srgbClr val="14294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latin typeface="Proxima Nova Rg" panose="02000506030000020004" pitchFamily="2" charset="77"/>
                </a:rPr>
                <a:t>Questions? 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50553E63-622C-87EE-4009-08CDAD7039FA}"/>
                </a:ext>
              </a:extLst>
            </p:cNvPr>
            <p:cNvSpPr txBox="1">
              <a:spLocks/>
            </p:cNvSpPr>
            <p:nvPr/>
          </p:nvSpPr>
          <p:spPr>
            <a:xfrm>
              <a:off x="921285" y="1281808"/>
              <a:ext cx="6836195" cy="9001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813816">
                <a:spcAft>
                  <a:spcPts val="600"/>
                </a:spcAft>
              </a:pPr>
              <a:endParaRPr lang="en-US" sz="3600" b="1" dirty="0">
                <a:latin typeface="Aptos Display" panose="020B0004020202020204" pitchFamily="34" charset="0"/>
                <a:cs typeface="FUTURA MEDIUM" panose="020B0602020204020303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360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310604" y="86265"/>
            <a:ext cx="7642951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References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F41279A-6296-1B33-2271-3944EFD86E25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C22DC6E-BA1C-91EA-4042-6F8244AF8121}"/>
              </a:ext>
            </a:extLst>
          </p:cNvPr>
          <p:cNvSpPr/>
          <p:nvPr/>
        </p:nvSpPr>
        <p:spPr>
          <a:xfrm>
            <a:off x="-4672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DDC51-D4ED-DE5C-C786-182CDE568DAF}"/>
              </a:ext>
            </a:extLst>
          </p:cNvPr>
          <p:cNvSpPr txBox="1"/>
          <p:nvPr/>
        </p:nvSpPr>
        <p:spPr>
          <a:xfrm>
            <a:off x="310604" y="1022889"/>
            <a:ext cx="118813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latin typeface="Proxima Nova Medium" panose="02000506030000020004"/>
              </a:rPr>
              <a:t>1</a:t>
            </a:r>
            <a:r>
              <a:rPr lang="en-US" sz="1600" dirty="0">
                <a:latin typeface="Proxima Nova Medium" panose="02000506030000020004"/>
              </a:rPr>
              <a:t> Suchodolski JS, Steiner JM. Laboratory assessment of gastrointestinal function. Clin Tech Small </a:t>
            </a:r>
            <a:r>
              <a:rPr lang="en-US" sz="1600" dirty="0" err="1">
                <a:latin typeface="Proxima Nova Medium" panose="02000506030000020004"/>
              </a:rPr>
              <a:t>Anim</a:t>
            </a:r>
            <a:r>
              <a:rPr lang="en-US" sz="1600" dirty="0">
                <a:latin typeface="Proxima Nova Medium" panose="02000506030000020004"/>
              </a:rPr>
              <a:t> </a:t>
            </a:r>
            <a:r>
              <a:rPr lang="en-US" sz="1600" dirty="0" err="1">
                <a:latin typeface="Proxima Nova Medium" panose="02000506030000020004"/>
              </a:rPr>
              <a:t>Pract</a:t>
            </a:r>
            <a:r>
              <a:rPr lang="en-US" sz="1600" dirty="0">
                <a:latin typeface="Proxima Nova Medium" panose="02000506030000020004"/>
              </a:rPr>
              <a:t>. 2003;18(4):203-210. doi:10.1016/S1096-2867(03)00075-6</a:t>
            </a:r>
          </a:p>
          <a:p>
            <a:r>
              <a:rPr lang="en-US" sz="1600" baseline="30000" dirty="0">
                <a:latin typeface="Proxima Nova Medium" panose="02000506030000020004"/>
              </a:rPr>
              <a:t>2</a:t>
            </a:r>
            <a:r>
              <a:rPr lang="en-US" sz="1600" dirty="0">
                <a:latin typeface="Proxima Nova Medium" panose="02000506030000020004"/>
              </a:rPr>
              <a:t>Marsilio S, </a:t>
            </a:r>
            <a:r>
              <a:rPr lang="en-US" sz="1600" dirty="0" err="1">
                <a:latin typeface="Proxima Nova Medium" panose="02000506030000020004"/>
              </a:rPr>
              <a:t>Freiche</a:t>
            </a:r>
            <a:r>
              <a:rPr lang="en-US" sz="1600" dirty="0">
                <a:latin typeface="Proxima Nova Medium" panose="02000506030000020004"/>
              </a:rPr>
              <a:t> V, Johnson E, et al. ACVIM consensus statement guidelines on diagnosing and distinguishing low-grade neoplastic from inflammatory lymphocytic chronic enteropathies in cats. J Vet Intern Med. 2023;37(3):794-816. doi:10.1111/</a:t>
            </a:r>
            <a:r>
              <a:rPr lang="en-US" sz="1600" dirty="0" err="1">
                <a:latin typeface="Proxima Nova Medium" panose="02000506030000020004"/>
              </a:rPr>
              <a:t>jvim</a:t>
            </a:r>
            <a:r>
              <a:rPr lang="en-US" sz="1600" dirty="0">
                <a:latin typeface="Proxima Nova Medium" panose="02000506030000020004"/>
              </a:rPr>
              <a:t>. </a:t>
            </a:r>
          </a:p>
          <a:p>
            <a:r>
              <a:rPr lang="en-US" sz="1600" baseline="30000" dirty="0">
                <a:latin typeface="Proxima Nova Medium" panose="02000506030000020004"/>
              </a:rPr>
              <a:t>3 </a:t>
            </a:r>
            <a:r>
              <a:rPr lang="en-US" sz="1600" dirty="0" err="1">
                <a:latin typeface="Proxima Nova Medium" panose="02000506030000020004"/>
              </a:rPr>
              <a:t>Dukowicz</a:t>
            </a:r>
            <a:r>
              <a:rPr lang="en-US" sz="1600" dirty="0">
                <a:latin typeface="Proxima Nova Medium" panose="02000506030000020004"/>
              </a:rPr>
              <a:t> AC, Lacy BE, Levine GM. Small Intestinal Bacterial Overgrowth. Gastroenterol Hepatol (N Y). 2007;3(2):112-122.</a:t>
            </a:r>
          </a:p>
          <a:p>
            <a:r>
              <a:rPr lang="en-US" sz="1600" baseline="30000" dirty="0">
                <a:latin typeface="Proxima Nova Medium" panose="02000506030000020004"/>
              </a:rPr>
              <a:t>4</a:t>
            </a:r>
            <a:r>
              <a:rPr lang="en-US" sz="1600" dirty="0">
                <a:latin typeface="Proxima Nova Medium" panose="02000506030000020004"/>
              </a:rPr>
              <a:t>Toresson L, Suchodolski JS, </a:t>
            </a:r>
            <a:r>
              <a:rPr lang="en-US" sz="1600" dirty="0" err="1">
                <a:latin typeface="Proxima Nova Medium" panose="02000506030000020004"/>
              </a:rPr>
              <a:t>Spillmann</a:t>
            </a:r>
            <a:r>
              <a:rPr lang="en-US" sz="1600" dirty="0">
                <a:latin typeface="Proxima Nova Medium" panose="02000506030000020004"/>
              </a:rPr>
              <a:t> T, et al. The Intestinal Microbiome in Dogs with Chronic Enteropathies and Cobalamin Deficiency or </a:t>
            </a:r>
            <a:r>
              <a:rPr lang="en-US" sz="1600" dirty="0" err="1">
                <a:latin typeface="Proxima Nova Medium" panose="02000506030000020004"/>
              </a:rPr>
              <a:t>Normocobalaminemia</a:t>
            </a:r>
            <a:r>
              <a:rPr lang="en-US" sz="1600" dirty="0">
                <a:latin typeface="Proxima Nova Medium" panose="02000506030000020004"/>
              </a:rPr>
              <a:t>-A Comparative Study. Animals (Basel). 2023;13(8):1378. doi:10.3390/ani13081378</a:t>
            </a:r>
          </a:p>
          <a:p>
            <a:r>
              <a:rPr lang="en-US" sz="1600" baseline="30000" dirty="0">
                <a:latin typeface="Proxima Nova Medium" panose="02000506030000020004"/>
              </a:rPr>
              <a:t>5</a:t>
            </a:r>
            <a:r>
              <a:rPr lang="en-US" sz="1600" dirty="0">
                <a:latin typeface="Proxima Nova Medium" panose="02000506030000020004"/>
              </a:rPr>
              <a:t>Allenspach K, Wieland B, </a:t>
            </a:r>
            <a:r>
              <a:rPr lang="en-US" sz="1600" dirty="0" err="1">
                <a:latin typeface="Proxima Nova Medium" panose="02000506030000020004"/>
              </a:rPr>
              <a:t>Gröne</a:t>
            </a:r>
            <a:r>
              <a:rPr lang="en-US" sz="1600" dirty="0">
                <a:latin typeface="Proxima Nova Medium" panose="02000506030000020004"/>
              </a:rPr>
              <a:t> A, </a:t>
            </a:r>
            <a:r>
              <a:rPr lang="en-US" sz="1600" dirty="0" err="1">
                <a:latin typeface="Proxima Nova Medium" panose="02000506030000020004"/>
              </a:rPr>
              <a:t>Gaschen</a:t>
            </a:r>
            <a:r>
              <a:rPr lang="en-US" sz="1600" dirty="0">
                <a:latin typeface="Proxima Nova Medium" panose="02000506030000020004"/>
              </a:rPr>
              <a:t> F. Chronic Enteropathies in Dogs: Evaluation of Risk Factors for Negative Outcome. Journal of Veterinary Internal Medicine. 2007;21(4):700-708. doi:10.1111/j.1939-1676.2007.tb03011.x</a:t>
            </a:r>
          </a:p>
          <a:p>
            <a:r>
              <a:rPr lang="en-US" sz="1600" baseline="30000" dirty="0">
                <a:latin typeface="Proxima Nova Medium" panose="02000506030000020004"/>
              </a:rPr>
              <a:t>6</a:t>
            </a:r>
            <a:r>
              <a:rPr lang="en-US" sz="1600" dirty="0">
                <a:latin typeface="Proxima Nova Medium" panose="02000506030000020004"/>
              </a:rPr>
              <a:t>Pérez-Merino EM, Cristóbal-Verdejo I, Duque-Carrasco FJ, Espadas-González L, Pastor-</a:t>
            </a:r>
            <a:r>
              <a:rPr lang="en-US" sz="1600" dirty="0" err="1">
                <a:latin typeface="Proxima Nova Medium" panose="02000506030000020004"/>
              </a:rPr>
              <a:t>Sirvent</a:t>
            </a:r>
            <a:r>
              <a:rPr lang="en-US" sz="1600" dirty="0">
                <a:latin typeface="Proxima Nova Medium" panose="02000506030000020004"/>
              </a:rPr>
              <a:t> N, </a:t>
            </a:r>
            <a:r>
              <a:rPr lang="en-US" sz="1600" dirty="0" err="1">
                <a:latin typeface="Proxima Nova Medium" panose="02000506030000020004"/>
              </a:rPr>
              <a:t>Usón-Casaús</a:t>
            </a:r>
            <a:r>
              <a:rPr lang="en-US" sz="1600" dirty="0">
                <a:latin typeface="Proxima Nova Medium" panose="02000506030000020004"/>
              </a:rPr>
              <a:t> JM. Relationship between serum cobalamin concentration and endoscopic ileal appearance and histology in dogs with chronic inflammatory enteropathy. J Vet Intern Med. 2022;36(3):957-965. doi:10.1111/jvim.16436</a:t>
            </a:r>
          </a:p>
          <a:p>
            <a:r>
              <a:rPr lang="en-US" sz="1600" baseline="30000" dirty="0">
                <a:latin typeface="Proxima Nova Medium" panose="02000506030000020004"/>
              </a:rPr>
              <a:t>7</a:t>
            </a:r>
            <a:r>
              <a:rPr lang="en-US" sz="1600" dirty="0">
                <a:latin typeface="Proxima Nova Medium" panose="02000506030000020004"/>
              </a:rPr>
              <a:t>Day MJ, </a:t>
            </a:r>
            <a:r>
              <a:rPr lang="en-US" sz="1600" dirty="0" err="1">
                <a:latin typeface="Proxima Nova Medium" panose="02000506030000020004"/>
              </a:rPr>
              <a:t>Bilzer</a:t>
            </a:r>
            <a:r>
              <a:rPr lang="en-US" sz="1600" dirty="0">
                <a:latin typeface="Proxima Nova Medium" panose="02000506030000020004"/>
              </a:rPr>
              <a:t> T, Mansell J, et al. Histopathological standards for the diagnosis of gastrointestinal inflammation in endoscopic biopsy samples from the dog and cat: a report from the World Small Animal Veterinary Association Gastrointestinal Standardization Group. J Comp </a:t>
            </a:r>
            <a:r>
              <a:rPr lang="en-US" sz="1600" dirty="0" err="1">
                <a:latin typeface="Proxima Nova Medium" panose="02000506030000020004"/>
              </a:rPr>
              <a:t>Pathol</a:t>
            </a:r>
            <a:r>
              <a:rPr lang="en-US" sz="1600" dirty="0">
                <a:latin typeface="Proxima Nova Medium" panose="02000506030000020004"/>
              </a:rPr>
              <a:t>. 2008;138 Suppl 1:S1-43. doi:10.1016/j.jcpa.2008.01.001</a:t>
            </a:r>
          </a:p>
          <a:p>
            <a:r>
              <a:rPr lang="en-US" sz="1600" baseline="30000" dirty="0">
                <a:latin typeface="Proxima Nova Medium" panose="02000506030000020004"/>
              </a:rPr>
              <a:t>8</a:t>
            </a:r>
            <a:r>
              <a:rPr lang="en-US" sz="1600" dirty="0">
                <a:latin typeface="Proxima Nova Medium" panose="02000506030000020004"/>
              </a:rPr>
              <a:t>Jergens AE, Crandell JM, Evans R, Ackermann M, Miles KG, Wang C. A clinical index for disease activity in cats with chronic enteropathy. J Vet Intern Med. 2010;24(5):1027-1033. doi:10.1111/j.1939-1676.2010.0549.x</a:t>
            </a:r>
          </a:p>
          <a:p>
            <a:r>
              <a:rPr lang="en-US" sz="1600" baseline="30000" dirty="0">
                <a:latin typeface="Proxima Nova Medium" panose="02000506030000020004"/>
              </a:rPr>
              <a:t>9</a:t>
            </a:r>
            <a:r>
              <a:rPr lang="en-US" sz="1600" dirty="0">
                <a:latin typeface="Proxima Nova Medium" panose="02000506030000020004"/>
              </a:rPr>
              <a:t>Ruaux CG, Steiner JM, Williams DA. Early biochemical and clinical responses to cobalamin supplementation in cats with signs of gastrointestinal disease and severe </a:t>
            </a:r>
            <a:r>
              <a:rPr lang="en-US" sz="1600" dirty="0" err="1">
                <a:latin typeface="Proxima Nova Medium" panose="02000506030000020004"/>
              </a:rPr>
              <a:t>hypocobalaminemia</a:t>
            </a:r>
            <a:r>
              <a:rPr lang="en-US" sz="1600" dirty="0">
                <a:latin typeface="Proxima Nova Medium" panose="02000506030000020004"/>
              </a:rPr>
              <a:t>. J Vet Intern Med. 2005;19(2):155-160. doi:10.1892/0891-6640(2005)19&lt;155:ebacrt&gt;2.0.co;2</a:t>
            </a:r>
          </a:p>
          <a:p>
            <a:endParaRPr lang="en-US" sz="1600" dirty="0">
              <a:latin typeface="Proxima Nova Medium" panose="0200050603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45851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87F388-0A89-B3F6-6661-5A7A04223755}"/>
              </a:ext>
            </a:extLst>
          </p:cNvPr>
          <p:cNvGrpSpPr/>
          <p:nvPr/>
        </p:nvGrpSpPr>
        <p:grpSpPr>
          <a:xfrm>
            <a:off x="0" y="1393634"/>
            <a:ext cx="12192000" cy="3595434"/>
            <a:chOff x="1" y="1269563"/>
            <a:chExt cx="12192000" cy="3595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AB1791-44FE-55CD-B3F0-FB19EADA691F}"/>
                </a:ext>
              </a:extLst>
            </p:cNvPr>
            <p:cNvSpPr/>
            <p:nvPr/>
          </p:nvSpPr>
          <p:spPr>
            <a:xfrm>
              <a:off x="1" y="2009121"/>
              <a:ext cx="12192000" cy="2855876"/>
            </a:xfrm>
            <a:prstGeom prst="rect">
              <a:avLst/>
            </a:prstGeom>
            <a:solidFill>
              <a:srgbClr val="14294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50553E63-622C-87EE-4009-08CDAD7039FA}"/>
                </a:ext>
              </a:extLst>
            </p:cNvPr>
            <p:cNvSpPr txBox="1">
              <a:spLocks/>
            </p:cNvSpPr>
            <p:nvPr/>
          </p:nvSpPr>
          <p:spPr>
            <a:xfrm>
              <a:off x="98128" y="1269563"/>
              <a:ext cx="6836195" cy="9001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813816">
                <a:spcAft>
                  <a:spcPts val="600"/>
                </a:spcAft>
              </a:pPr>
              <a:r>
                <a:rPr lang="en-US" sz="3204" b="1" kern="1200" dirty="0">
                  <a:solidFill>
                    <a:schemeClr val="tx1"/>
                  </a:solidFill>
                  <a:latin typeface="Aptos Display" panose="020B0004020202020204" pitchFamily="34" charset="0"/>
                  <a:ea typeface="+mj-ea"/>
                  <a:cs typeface="Futura Medium" panose="020B0602020204020303" pitchFamily="34" charset="-79"/>
                </a:rPr>
                <a:t>Contact information </a:t>
              </a:r>
              <a:endParaRPr lang="en-US" sz="3600" b="1" dirty="0">
                <a:latin typeface="Aptos Display" panose="020B0004020202020204" pitchFamily="34" charset="0"/>
                <a:cs typeface="FUTURA MEDIUM" panose="020B0602020204020303" pitchFamily="34" charset="-79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FF4DD70-4D42-2594-2DB7-F852F34F64C2}"/>
                </a:ext>
              </a:extLst>
            </p:cNvPr>
            <p:cNvSpPr txBox="1"/>
            <p:nvPr/>
          </p:nvSpPr>
          <p:spPr>
            <a:xfrm>
              <a:off x="465833" y="2420071"/>
              <a:ext cx="729164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13816">
                <a:spcAft>
                  <a:spcPts val="600"/>
                </a:spcAft>
              </a:pPr>
              <a:r>
                <a:rPr lang="en-US" sz="2000" b="1" kern="1200" dirty="0">
                  <a:solidFill>
                    <a:schemeClr val="bg1"/>
                  </a:solidFill>
                  <a:latin typeface="Proxima Nova Rg" panose="02000506030000020004" pitchFamily="2" charset="77"/>
                  <a:ea typeface="+mn-ea"/>
                  <a:cs typeface="+mn-cs"/>
                </a:rPr>
                <a:t>Mina Park</a:t>
              </a:r>
            </a:p>
            <a:p>
              <a:pPr defTabSz="813816">
                <a:spcAft>
                  <a:spcPts val="600"/>
                </a:spcAft>
              </a:pPr>
              <a:r>
                <a:rPr lang="en-US" sz="2000" b="1" kern="1200" dirty="0">
                  <a:solidFill>
                    <a:schemeClr val="bg1"/>
                  </a:solidFill>
                  <a:latin typeface="Proxima Nova Rg" panose="02000506030000020004" pitchFamily="2" charset="77"/>
                  <a:ea typeface="+mn-ea"/>
                  <a:cs typeface="+mn-cs"/>
                </a:rPr>
                <a:t>UC Davis School of Veterinary Medicine, Class of 2026</a:t>
              </a:r>
            </a:p>
            <a:p>
              <a:pPr defTabSz="813816">
                <a:spcAft>
                  <a:spcPts val="600"/>
                </a:spcAft>
              </a:pPr>
              <a:endParaRPr lang="en-US" sz="2000" b="1" kern="1200" dirty="0">
                <a:solidFill>
                  <a:schemeClr val="bg1"/>
                </a:solidFill>
                <a:latin typeface="Proxima Nova Rg" panose="02000506030000020004" pitchFamily="2" charset="77"/>
                <a:ea typeface="+mn-ea"/>
                <a:cs typeface="+mn-cs"/>
              </a:endParaRPr>
            </a:p>
            <a:p>
              <a:pPr defTabSz="813816">
                <a:spcAft>
                  <a:spcPts val="600"/>
                </a:spcAft>
              </a:pPr>
              <a:r>
                <a:rPr lang="en-US" sz="2000" b="1" kern="1200" dirty="0">
                  <a:solidFill>
                    <a:schemeClr val="bg1"/>
                  </a:solidFill>
                  <a:latin typeface="Proxima Nova Rg" panose="02000506030000020004" pitchFamily="2" charset="77"/>
                  <a:ea typeface="+mn-ea"/>
                  <a:cs typeface="+mn-c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mvpark@ucdavis.edu</a:t>
              </a:r>
              <a:endParaRPr lang="en-US" sz="2000" b="1" kern="1200" dirty="0">
                <a:solidFill>
                  <a:schemeClr val="bg1"/>
                </a:solidFill>
                <a:latin typeface="Proxima Nova Rg" panose="02000506030000020004" pitchFamily="2" charset="77"/>
                <a:ea typeface="+mn-ea"/>
                <a:cs typeface="+mn-cs"/>
              </a:endParaRPr>
            </a:p>
            <a:p>
              <a:pPr defTabSz="813816">
                <a:spcAft>
                  <a:spcPts val="600"/>
                </a:spcAft>
              </a:pPr>
              <a:endParaRPr lang="en-US" sz="2800" b="1" dirty="0">
                <a:solidFill>
                  <a:schemeClr val="bg1"/>
                </a:solidFill>
                <a:latin typeface="Proxima Nova Rg" panose="02000506030000020004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22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pancreas&#10;&#10;Description automatically generated">
            <a:extLst>
              <a:ext uri="{FF2B5EF4-FFF2-40B4-BE49-F238E27FC236}">
                <a16:creationId xmlns:a16="http://schemas.microsoft.com/office/drawing/2014/main" id="{837F3468-7818-C0B6-3933-802BA22DA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31" y="658633"/>
            <a:ext cx="7860038" cy="54606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274942" y="-63641"/>
            <a:ext cx="9196862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Background</a:t>
            </a:r>
            <a:endParaRPr lang="en-US" sz="36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8D0F0C6D-1109-06EE-51F8-6696E21E1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975" y="2062806"/>
            <a:ext cx="2516907" cy="2936391"/>
          </a:xfrm>
          <a:prstGeom prst="rect">
            <a:avLst/>
          </a:prstGeom>
        </p:spPr>
      </p:pic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2917EE1-BF96-A529-29C0-9E84319F22F6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78C7B37C-31FD-3697-7628-6E96C5A178B6}"/>
              </a:ext>
            </a:extLst>
          </p:cNvPr>
          <p:cNvSpPr/>
          <p:nvPr/>
        </p:nvSpPr>
        <p:spPr>
          <a:xfrm>
            <a:off x="-3744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53F63-D5A5-8975-1C2C-4B0DDC05C1E0}"/>
              </a:ext>
            </a:extLst>
          </p:cNvPr>
          <p:cNvSpPr txBox="1"/>
          <p:nvPr/>
        </p:nvSpPr>
        <p:spPr>
          <a:xfrm>
            <a:off x="580611" y="6136582"/>
            <a:ext cx="8094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Figure 1. Normal mechanism of cobalamin absorption by cobalamin carriers in the distal small intestine</a:t>
            </a:r>
            <a:r>
              <a:rPr lang="en-US" b="1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</a:t>
            </a:r>
            <a:endParaRPr lang="en-US" sz="18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2D7A38-3F24-F1C4-5132-B00CC96769AE}"/>
              </a:ext>
            </a:extLst>
          </p:cNvPr>
          <p:cNvSpPr txBox="1"/>
          <p:nvPr/>
        </p:nvSpPr>
        <p:spPr>
          <a:xfrm>
            <a:off x="7994822" y="6564568"/>
            <a:ext cx="4527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Medium" panose="02000506030000020004"/>
              </a:rPr>
              <a:t>Suchodolski and Steiner , 2003, </a:t>
            </a:r>
            <a:r>
              <a:rPr lang="en-US" sz="1200" i="1" dirty="0">
                <a:latin typeface="Proxima Nova Medium" panose="02000506030000020004"/>
              </a:rPr>
              <a:t>Clin Tech Small </a:t>
            </a:r>
            <a:r>
              <a:rPr lang="en-US" sz="1200" i="1" dirty="0" err="1">
                <a:latin typeface="Proxima Nova Medium" panose="02000506030000020004"/>
              </a:rPr>
              <a:t>Anim</a:t>
            </a:r>
            <a:r>
              <a:rPr lang="en-US" sz="1200" i="1" dirty="0">
                <a:latin typeface="Proxima Nova Medium" panose="02000506030000020004"/>
              </a:rPr>
              <a:t> </a:t>
            </a:r>
            <a:r>
              <a:rPr lang="en-US" sz="1200" i="1" dirty="0" err="1">
                <a:latin typeface="Proxima Nova Medium" panose="02000506030000020004"/>
              </a:rPr>
              <a:t>Pract</a:t>
            </a:r>
            <a:r>
              <a:rPr lang="en-US" sz="1200" i="1" dirty="0">
                <a:latin typeface="Proxima Nova Medium" panose="02000506030000020004"/>
              </a:rPr>
              <a:t>. 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CDAD9-91F5-AA96-ED1B-E7D958701EC9}"/>
              </a:ext>
            </a:extLst>
          </p:cNvPr>
          <p:cNvSpPr txBox="1"/>
          <p:nvPr/>
        </p:nvSpPr>
        <p:spPr>
          <a:xfrm>
            <a:off x="9110500" y="1647846"/>
            <a:ext cx="2424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Cobalamin (Vitamin B12)</a:t>
            </a:r>
          </a:p>
        </p:txBody>
      </p:sp>
    </p:spTree>
    <p:extLst>
      <p:ext uri="{BB962C8B-B14F-4D97-AF65-F5344CB8AC3E}">
        <p14:creationId xmlns:p14="http://schemas.microsoft.com/office/powerpoint/2010/main" val="243063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311532" y="0"/>
            <a:ext cx="9196862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Background</a:t>
            </a:r>
            <a:endParaRPr lang="en-US" sz="36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2917EE1-BF96-A529-29C0-9E84319F22F6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78C7B37C-31FD-3697-7628-6E96C5A178B6}"/>
              </a:ext>
            </a:extLst>
          </p:cNvPr>
          <p:cNvSpPr/>
          <p:nvPr/>
        </p:nvSpPr>
        <p:spPr>
          <a:xfrm>
            <a:off x="-3744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96E69-805B-D91E-B27D-58ACACEEB699}"/>
              </a:ext>
            </a:extLst>
          </p:cNvPr>
          <p:cNvSpPr txBox="1"/>
          <p:nvPr/>
        </p:nvSpPr>
        <p:spPr>
          <a:xfrm>
            <a:off x="797170" y="969980"/>
            <a:ext cx="10737712" cy="4716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Hypocobalaminemia</a:t>
            </a:r>
            <a:r>
              <a:rPr lang="en-US" sz="2800" dirty="0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 has been linked to intestinal dysbiosis in humans and dogs</a:t>
            </a:r>
            <a:r>
              <a:rPr lang="en-US" sz="2800" baseline="30000" dirty="0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3-4</a:t>
            </a:r>
            <a:r>
              <a:rPr lang="en-US" sz="2800" dirty="0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, and the degree and outcome of chronic enteropathy in dogs</a:t>
            </a:r>
            <a:r>
              <a:rPr lang="en-US" sz="2800" baseline="30000" dirty="0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5</a:t>
            </a:r>
            <a:r>
              <a:rPr lang="en-US" sz="2800" dirty="0">
                <a:latin typeface="Futura Medium" panose="020B0602020204020303" pitchFamily="34" charset="-79"/>
                <a:ea typeface="Arial" panose="020B0604020202020204" pitchFamily="34" charset="0"/>
                <a:cs typeface="Futura Medium" panose="020B0602020204020303" pitchFamily="34" charset="-79"/>
              </a:rPr>
              <a:t> 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Futura Medium" panose="020B0602020204020303" pitchFamily="34" charset="-79"/>
              <a:ea typeface="Arial" panose="020B0604020202020204" pitchFamily="34" charset="0"/>
              <a:cs typeface="Futura Medium" panose="020B0602020204020303" pitchFamily="34" charset="-79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recent study found a correlation between the degree of ileal histopathologic lesions and serum cobalamin concentrations in dogs with chronic enteropathy</a:t>
            </a:r>
            <a:r>
              <a:rPr lang="en-US" sz="2800" baseline="30000" dirty="0"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6</a:t>
            </a:r>
            <a:endParaRPr lang="en-US" sz="2800" baseline="30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effectLst/>
              <a:latin typeface="Proxima Nova Medium" panose="02000506030000020004"/>
            </a:endParaRP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Medium" panose="02000506030000020004"/>
              <a:ea typeface="Arial" panose="020B0604020202020204" pitchFamily="34" charset="0"/>
            </a:endParaRPr>
          </a:p>
        </p:txBody>
      </p:sp>
      <p:pic>
        <p:nvPicPr>
          <p:cNvPr id="4" name="Picture 4" descr="Related image">
            <a:extLst>
              <a:ext uri="{FF2B5EF4-FFF2-40B4-BE49-F238E27FC236}">
                <a16:creationId xmlns:a16="http://schemas.microsoft.com/office/drawing/2014/main" id="{E81D5F75-12C7-0920-4AA3-69F8933EF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7" t="52391" r="8915"/>
          <a:stretch/>
        </p:blipFill>
        <p:spPr bwMode="auto">
          <a:xfrm>
            <a:off x="3801533" y="4753576"/>
            <a:ext cx="4588934" cy="21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88B18E-1059-A27A-9283-8E25D67DBB45}"/>
              </a:ext>
            </a:extLst>
          </p:cNvPr>
          <p:cNvSpPr txBox="1"/>
          <p:nvPr/>
        </p:nvSpPr>
        <p:spPr>
          <a:xfrm>
            <a:off x="8582089" y="6020107"/>
            <a:ext cx="533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Proxima Nova Medium" panose="02000506030000020004"/>
              </a:rPr>
              <a:t>Dukowicz</a:t>
            </a:r>
            <a:r>
              <a:rPr lang="en-US" sz="1200" dirty="0">
                <a:latin typeface="Proxima Nova Medium" panose="02000506030000020004"/>
              </a:rPr>
              <a:t> et al., 2007, Gastroenterol Hepatol (N Y). </a:t>
            </a:r>
          </a:p>
          <a:p>
            <a:r>
              <a:rPr lang="en-US" sz="1200" dirty="0" err="1">
                <a:latin typeface="Proxima Nova Medium" panose="02000506030000020004"/>
              </a:rPr>
              <a:t>Toresson</a:t>
            </a:r>
            <a:r>
              <a:rPr lang="en-US" sz="1200" dirty="0">
                <a:latin typeface="Proxima Nova Medium" panose="02000506030000020004"/>
              </a:rPr>
              <a:t> et al., 2023, Animals </a:t>
            </a:r>
          </a:p>
          <a:p>
            <a:r>
              <a:rPr lang="en-US" sz="1200" dirty="0" err="1">
                <a:latin typeface="Proxima Nova Medium" panose="02000506030000020004"/>
              </a:rPr>
              <a:t>Allenspach</a:t>
            </a:r>
            <a:r>
              <a:rPr lang="en-US" sz="1200" dirty="0">
                <a:latin typeface="Proxima Nova Medium" panose="02000506030000020004"/>
              </a:rPr>
              <a:t> et al., 2007, J Vet Internal Med </a:t>
            </a:r>
          </a:p>
          <a:p>
            <a:r>
              <a:rPr lang="en-US" sz="1200" dirty="0">
                <a:latin typeface="Proxima Nova Medium" panose="02000506030000020004"/>
              </a:rPr>
              <a:t>Pérez-Merino et al., 2022, J Vet Intern Med</a:t>
            </a:r>
          </a:p>
        </p:txBody>
      </p:sp>
    </p:spTree>
    <p:extLst>
      <p:ext uri="{BB962C8B-B14F-4D97-AF65-F5344CB8AC3E}">
        <p14:creationId xmlns:p14="http://schemas.microsoft.com/office/powerpoint/2010/main" val="2687521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274942" y="-63641"/>
            <a:ext cx="9196862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Background</a:t>
            </a:r>
            <a:endParaRPr lang="en-US" sz="36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2917EE1-BF96-A529-29C0-9E84319F22F6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78C7B37C-31FD-3697-7628-6E96C5A178B6}"/>
              </a:ext>
            </a:extLst>
          </p:cNvPr>
          <p:cNvSpPr/>
          <p:nvPr/>
        </p:nvSpPr>
        <p:spPr>
          <a:xfrm>
            <a:off x="-3744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0068D-5787-9D7A-8FD8-98E6EF95392C}"/>
              </a:ext>
            </a:extLst>
          </p:cNvPr>
          <p:cNvSpPr txBox="1"/>
          <p:nvPr/>
        </p:nvSpPr>
        <p:spPr>
          <a:xfrm>
            <a:off x="1207316" y="1824083"/>
            <a:ext cx="9777368" cy="382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1C1D1E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Chronic enteropathy: </a:t>
            </a:r>
            <a:r>
              <a:rPr lang="en-US" sz="2800" b="0" i="0" dirty="0">
                <a:solidFill>
                  <a:srgbClr val="1C1D1E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Cats with chronic (at least 3 weeks' duration) signs of gastrointestinal disease where </a:t>
            </a:r>
            <a:r>
              <a:rPr lang="en-US" sz="2800" b="0" i="0" dirty="0" err="1">
                <a:solidFill>
                  <a:srgbClr val="1C1D1E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extragastrointestinal</a:t>
            </a:r>
            <a:r>
              <a:rPr lang="en-US" sz="2800" b="0" i="0" dirty="0">
                <a:solidFill>
                  <a:srgbClr val="1C1D1E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metabolic, and infectious causes have been ruled out.		</a:t>
            </a:r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1C1D1E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Lymphoplasmacytic enteritis (LPE) (Inflammatory)</a:t>
            </a:r>
            <a:endParaRPr lang="en-US" sz="2800" b="0" i="0" dirty="0">
              <a:solidFill>
                <a:srgbClr val="1C1D1E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lvl="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1C1D1E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Low-grade intestinal T-cell lymphoma (LGITL) (Neoplastic)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26AEE-89D1-0343-EAB1-5C502C5FD0F2}"/>
              </a:ext>
            </a:extLst>
          </p:cNvPr>
          <p:cNvSpPr txBox="1"/>
          <p:nvPr/>
        </p:nvSpPr>
        <p:spPr>
          <a:xfrm>
            <a:off x="9471804" y="6526311"/>
            <a:ext cx="3957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Proxima Nova Medium" panose="02000506030000020004"/>
              </a:rPr>
              <a:t>Marsilio</a:t>
            </a:r>
            <a:r>
              <a:rPr lang="en-US" sz="1200" dirty="0">
                <a:latin typeface="Proxima Nova Medium" panose="02000506030000020004"/>
              </a:rPr>
              <a:t> et al., 2023, J Vet Intern Med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0AECF-8B59-BE20-D1B3-48B1406FFA82}"/>
              </a:ext>
            </a:extLst>
          </p:cNvPr>
          <p:cNvSpPr txBox="1"/>
          <p:nvPr/>
        </p:nvSpPr>
        <p:spPr>
          <a:xfrm>
            <a:off x="626809" y="1208088"/>
            <a:ext cx="5922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ACVIM Consensus Statement</a:t>
            </a:r>
          </a:p>
        </p:txBody>
      </p:sp>
    </p:spTree>
    <p:extLst>
      <p:ext uri="{BB962C8B-B14F-4D97-AF65-F5344CB8AC3E}">
        <p14:creationId xmlns:p14="http://schemas.microsoft.com/office/powerpoint/2010/main" val="217283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human body&#10;&#10;Description automatically generated">
            <a:extLst>
              <a:ext uri="{FF2B5EF4-FFF2-40B4-BE49-F238E27FC236}">
                <a16:creationId xmlns:a16="http://schemas.microsoft.com/office/drawing/2014/main" id="{8F8E76AC-5A93-3545-213C-F5DAA93DB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"/>
          <a:stretch/>
        </p:blipFill>
        <p:spPr>
          <a:xfrm>
            <a:off x="4507949" y="396202"/>
            <a:ext cx="7684051" cy="58509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307026" y="100640"/>
            <a:ext cx="5308601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cs typeface="FUTURA MEDIUM" panose="020B0602020204020303" pitchFamily="34" charset="-79"/>
              </a:rPr>
              <a:t>Background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C934CD-E1E8-B67C-D24E-2A079FB371C7}"/>
              </a:ext>
            </a:extLst>
          </p:cNvPr>
          <p:cNvGrpSpPr/>
          <p:nvPr/>
        </p:nvGrpSpPr>
        <p:grpSpPr>
          <a:xfrm>
            <a:off x="10989133" y="260915"/>
            <a:ext cx="685800" cy="685800"/>
            <a:chOff x="11129109" y="5949696"/>
            <a:chExt cx="730118" cy="7223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9F07C68-A452-39AC-D217-899ED4A44829}"/>
                </a:ext>
              </a:extLst>
            </p:cNvPr>
            <p:cNvSpPr/>
            <p:nvPr/>
          </p:nvSpPr>
          <p:spPr>
            <a:xfrm>
              <a:off x="11129109" y="5949696"/>
              <a:ext cx="730118" cy="722376"/>
            </a:xfrm>
            <a:prstGeom prst="ellipse">
              <a:avLst/>
            </a:prstGeom>
            <a:solidFill>
              <a:srgbClr val="1429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 descr="Microscope with solid fill">
              <a:extLst>
                <a:ext uri="{FF2B5EF4-FFF2-40B4-BE49-F238E27FC236}">
                  <a16:creationId xmlns:a16="http://schemas.microsoft.com/office/drawing/2014/main" id="{D9407663-6A49-B5CD-B78B-1A672D4EE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53493" y="5949696"/>
              <a:ext cx="642968" cy="642968"/>
            </a:xfrm>
            <a:prstGeom prst="rect">
              <a:avLst/>
            </a:prstGeom>
          </p:spPr>
        </p:pic>
      </p:grp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365407F8-ABCC-A9F0-8784-44DCF7F70CF1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7FFE254D-B5B8-757F-E0E1-5154AAB46C07}"/>
              </a:ext>
            </a:extLst>
          </p:cNvPr>
          <p:cNvSpPr/>
          <p:nvPr/>
        </p:nvSpPr>
        <p:spPr>
          <a:xfrm>
            <a:off x="-3744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00E218-78AC-0EDE-F5E0-565030FC8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643917"/>
              </p:ext>
            </p:extLst>
          </p:nvPr>
        </p:nvGraphicFramePr>
        <p:xfrm>
          <a:off x="626809" y="2072687"/>
          <a:ext cx="3407084" cy="23450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7084">
                  <a:extLst>
                    <a:ext uri="{9D8B030D-6E8A-4147-A177-3AD203B41FA5}">
                      <a16:colId xmlns:a16="http://schemas.microsoft.com/office/drawing/2014/main" val="1240027892"/>
                    </a:ext>
                  </a:extLst>
                </a:gridCol>
              </a:tblGrid>
              <a:tr h="315243">
                <a:tc>
                  <a:txBody>
                    <a:bodyPr/>
                    <a:lstStyle/>
                    <a:p>
                      <a:r>
                        <a:rPr lang="en-US" sz="2000" b="1" dirty="0"/>
                        <a:t>Architectural changes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835166"/>
                  </a:ext>
                </a:extLst>
              </a:tr>
              <a:tr h="389761">
                <a:tc>
                  <a:txBody>
                    <a:bodyPr/>
                    <a:lstStyle/>
                    <a:p>
                      <a:r>
                        <a:rPr lang="en-US" sz="1800" dirty="0"/>
                        <a:t>Surface epithelium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79520"/>
                  </a:ext>
                </a:extLst>
              </a:tr>
              <a:tr h="389761">
                <a:tc>
                  <a:txBody>
                    <a:bodyPr/>
                    <a:lstStyle/>
                    <a:p>
                      <a:r>
                        <a:rPr lang="en-US" sz="1800" dirty="0"/>
                        <a:t>Villus stunting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923871"/>
                  </a:ext>
                </a:extLst>
              </a:tr>
              <a:tr h="389761">
                <a:tc>
                  <a:txBody>
                    <a:bodyPr/>
                    <a:lstStyle/>
                    <a:p>
                      <a:r>
                        <a:rPr lang="en-US" sz="1800" dirty="0"/>
                        <a:t>Crypt dilation/distortion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128965"/>
                  </a:ext>
                </a:extLst>
              </a:tr>
              <a:tr h="389761">
                <a:tc>
                  <a:txBody>
                    <a:bodyPr/>
                    <a:lstStyle/>
                    <a:p>
                      <a:r>
                        <a:rPr lang="en-US" sz="1800" dirty="0"/>
                        <a:t>Lacteal dilation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589258"/>
                  </a:ext>
                </a:extLst>
              </a:tr>
              <a:tr h="389761">
                <a:tc>
                  <a:txBody>
                    <a:bodyPr/>
                    <a:lstStyle/>
                    <a:p>
                      <a:r>
                        <a:rPr lang="en-US" sz="1800" dirty="0"/>
                        <a:t>Mucosal fibrosis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607746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FF0B29-9DB4-884A-2B88-906508F66A69}"/>
              </a:ext>
            </a:extLst>
          </p:cNvPr>
          <p:cNvSpPr/>
          <p:nvPr/>
        </p:nvSpPr>
        <p:spPr>
          <a:xfrm>
            <a:off x="1522357" y="4754601"/>
            <a:ext cx="1615987" cy="1411584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Normal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Mild =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Moderate=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Marked=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E056D-93FC-F8C8-A2B7-4A6367D8D0F3}"/>
              </a:ext>
            </a:extLst>
          </p:cNvPr>
          <p:cNvSpPr txBox="1"/>
          <p:nvPr/>
        </p:nvSpPr>
        <p:spPr>
          <a:xfrm>
            <a:off x="368568" y="1114592"/>
            <a:ext cx="4077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World Small Animal Veterinary Association guideline for assessment of Small Intestinal Mucosa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4732F-D176-30F3-3ED1-9DC1F0CB0F9E}"/>
              </a:ext>
            </a:extLst>
          </p:cNvPr>
          <p:cNvSpPr txBox="1"/>
          <p:nvPr/>
        </p:nvSpPr>
        <p:spPr>
          <a:xfrm>
            <a:off x="5158126" y="6011168"/>
            <a:ext cx="63836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Figure 2. Hematoxylin and eosin (H&amp;E) stained biopsy specimen of a normal feline intestine and mild LPE and their schematic views</a:t>
            </a:r>
            <a:r>
              <a:rPr lang="en-US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  <a:endParaRPr lang="en-US" sz="1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772640-FC66-024E-9C9F-15F403770259}"/>
              </a:ext>
            </a:extLst>
          </p:cNvPr>
          <p:cNvSpPr txBox="1"/>
          <p:nvPr/>
        </p:nvSpPr>
        <p:spPr>
          <a:xfrm>
            <a:off x="626809" y="6412513"/>
            <a:ext cx="45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Proxima Nova Medium" panose="02000506030000020004"/>
              </a:rPr>
              <a:t>Marsilio</a:t>
            </a:r>
            <a:r>
              <a:rPr lang="en-US" sz="1200" dirty="0">
                <a:latin typeface="Proxima Nova Medium" panose="02000506030000020004"/>
              </a:rPr>
              <a:t> et al., 2023, J Vet Intern Med</a:t>
            </a:r>
          </a:p>
          <a:p>
            <a:r>
              <a:rPr lang="en-US" sz="1200" dirty="0">
                <a:latin typeface="Proxima Nova Medium" panose="02000506030000020004"/>
              </a:rPr>
              <a:t>Day et al., 2008, J Comp </a:t>
            </a:r>
            <a:r>
              <a:rPr lang="en-US" sz="1200" dirty="0" err="1">
                <a:latin typeface="Proxima Nova Medium" panose="02000506030000020004"/>
              </a:rPr>
              <a:t>Pathol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3824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1FE927-1800-9E31-5BBE-FE335255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927" y="352762"/>
            <a:ext cx="7875006" cy="58464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307026" y="100640"/>
            <a:ext cx="5308601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cs typeface="FUTURA MEDIUM" panose="020B0602020204020303" pitchFamily="34" charset="-79"/>
              </a:rPr>
              <a:t>Background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C934CD-E1E8-B67C-D24E-2A079FB371C7}"/>
              </a:ext>
            </a:extLst>
          </p:cNvPr>
          <p:cNvGrpSpPr/>
          <p:nvPr/>
        </p:nvGrpSpPr>
        <p:grpSpPr>
          <a:xfrm>
            <a:off x="10989133" y="260915"/>
            <a:ext cx="685800" cy="685800"/>
            <a:chOff x="11129109" y="5949696"/>
            <a:chExt cx="730118" cy="7223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9F07C68-A452-39AC-D217-899ED4A44829}"/>
                </a:ext>
              </a:extLst>
            </p:cNvPr>
            <p:cNvSpPr/>
            <p:nvPr/>
          </p:nvSpPr>
          <p:spPr>
            <a:xfrm>
              <a:off x="11129109" y="5949696"/>
              <a:ext cx="730118" cy="722376"/>
            </a:xfrm>
            <a:prstGeom prst="ellipse">
              <a:avLst/>
            </a:prstGeom>
            <a:solidFill>
              <a:srgbClr val="1429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 descr="Microscope with solid fill">
              <a:extLst>
                <a:ext uri="{FF2B5EF4-FFF2-40B4-BE49-F238E27FC236}">
                  <a16:creationId xmlns:a16="http://schemas.microsoft.com/office/drawing/2014/main" id="{D9407663-6A49-B5CD-B78B-1A672D4EE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53493" y="5949696"/>
              <a:ext cx="642968" cy="642968"/>
            </a:xfrm>
            <a:prstGeom prst="rect">
              <a:avLst/>
            </a:prstGeom>
          </p:spPr>
        </p:pic>
      </p:grp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365407F8-ABCC-A9F0-8784-44DCF7F70CF1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7FFE254D-B5B8-757F-E0E1-5154AAB46C07}"/>
              </a:ext>
            </a:extLst>
          </p:cNvPr>
          <p:cNvSpPr/>
          <p:nvPr/>
        </p:nvSpPr>
        <p:spPr>
          <a:xfrm>
            <a:off x="-3744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00E218-78AC-0EDE-F5E0-565030FC8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59808"/>
              </p:ext>
            </p:extLst>
          </p:nvPr>
        </p:nvGraphicFramePr>
        <p:xfrm>
          <a:off x="474236" y="1960546"/>
          <a:ext cx="3407084" cy="2595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7084">
                  <a:extLst>
                    <a:ext uri="{9D8B030D-6E8A-4147-A177-3AD203B41FA5}">
                      <a16:colId xmlns:a16="http://schemas.microsoft.com/office/drawing/2014/main" val="1240027892"/>
                    </a:ext>
                  </a:extLst>
                </a:gridCol>
              </a:tblGrid>
              <a:tr h="315243">
                <a:tc>
                  <a:txBody>
                    <a:bodyPr/>
                    <a:lstStyle/>
                    <a:p>
                      <a:r>
                        <a:rPr lang="en-US" sz="2000" b="1" dirty="0"/>
                        <a:t>Cellular infiltrates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835166"/>
                  </a:ext>
                </a:extLst>
              </a:tr>
              <a:tr h="389761">
                <a:tc>
                  <a:txBody>
                    <a:bodyPr/>
                    <a:lstStyle/>
                    <a:p>
                      <a:r>
                        <a:rPr lang="en-US" sz="1800" dirty="0"/>
                        <a:t>Intraepithelial lymphocytes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958453"/>
                  </a:ext>
                </a:extLst>
              </a:tr>
              <a:tr h="551675">
                <a:tc>
                  <a:txBody>
                    <a:bodyPr/>
                    <a:lstStyle/>
                    <a:p>
                      <a:r>
                        <a:rPr lang="en-US" sz="1800" dirty="0"/>
                        <a:t>Lamina propria lymphocytes and plasma cells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142173"/>
                  </a:ext>
                </a:extLst>
              </a:tr>
              <a:tr h="389761">
                <a:tc>
                  <a:txBody>
                    <a:bodyPr/>
                    <a:lstStyle/>
                    <a:p>
                      <a:r>
                        <a:rPr lang="en-US" sz="1800"/>
                        <a:t>Lamina propria eosinophils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448641"/>
                  </a:ext>
                </a:extLst>
              </a:tr>
              <a:tr h="389761">
                <a:tc>
                  <a:txBody>
                    <a:bodyPr/>
                    <a:lstStyle/>
                    <a:p>
                      <a:r>
                        <a:rPr lang="en-US" sz="1800" dirty="0"/>
                        <a:t>Lamina propria neutrophils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453954"/>
                  </a:ext>
                </a:extLst>
              </a:tr>
              <a:tr h="389761">
                <a:tc>
                  <a:txBody>
                    <a:bodyPr/>
                    <a:lstStyle/>
                    <a:p>
                      <a:r>
                        <a:rPr lang="en-US" sz="1800" dirty="0"/>
                        <a:t>Lamina propria macrophages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498678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FF0B29-9DB4-884A-2B88-906508F66A69}"/>
              </a:ext>
            </a:extLst>
          </p:cNvPr>
          <p:cNvSpPr/>
          <p:nvPr/>
        </p:nvSpPr>
        <p:spPr>
          <a:xfrm>
            <a:off x="1369784" y="4754601"/>
            <a:ext cx="1615987" cy="1411584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Normal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Mild =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Moderate=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Marked=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9DF3F-4DD7-FB42-056E-C3239363D04D}"/>
              </a:ext>
            </a:extLst>
          </p:cNvPr>
          <p:cNvSpPr txBox="1"/>
          <p:nvPr/>
        </p:nvSpPr>
        <p:spPr>
          <a:xfrm>
            <a:off x="251383" y="971660"/>
            <a:ext cx="4077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World Small Animal Veterinary Association guideline for assessment of Small Intestinal Mucosa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87DF9D-9195-F1ED-489D-DE66C2B12373}"/>
              </a:ext>
            </a:extLst>
          </p:cNvPr>
          <p:cNvSpPr txBox="1"/>
          <p:nvPr/>
        </p:nvSpPr>
        <p:spPr>
          <a:xfrm>
            <a:off x="4329222" y="6149910"/>
            <a:ext cx="659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Figure 3. H&amp;E-stained duodenal biopsy specimen from a cat with moderate LPE and marked LGITL and their schematic view</a:t>
            </a:r>
            <a:r>
              <a:rPr lang="en-US" sz="1600" baseline="30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  <a:endParaRPr lang="en-US" sz="16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B3CA21-370C-718A-7FCB-2BCA1D063FA1}"/>
              </a:ext>
            </a:extLst>
          </p:cNvPr>
          <p:cNvSpPr txBox="1"/>
          <p:nvPr/>
        </p:nvSpPr>
        <p:spPr>
          <a:xfrm>
            <a:off x="626809" y="6412513"/>
            <a:ext cx="45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Proxima Nova Medium" panose="02000506030000020004"/>
              </a:rPr>
              <a:t>Marsilio</a:t>
            </a:r>
            <a:r>
              <a:rPr lang="en-US" sz="1200" dirty="0">
                <a:latin typeface="Proxima Nova Medium" panose="02000506030000020004"/>
              </a:rPr>
              <a:t> et al., 2023, J Vet Intern Med</a:t>
            </a:r>
          </a:p>
          <a:p>
            <a:r>
              <a:rPr lang="en-US" sz="1200" dirty="0">
                <a:latin typeface="Proxima Nova Medium" panose="02000506030000020004"/>
              </a:rPr>
              <a:t>Day et al., 2008, J Comp </a:t>
            </a:r>
            <a:r>
              <a:rPr lang="en-US" sz="1200" dirty="0" err="1">
                <a:latin typeface="Proxima Nova Medium" panose="02000506030000020004"/>
              </a:rPr>
              <a:t>Pathol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1575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311532" y="0"/>
            <a:ext cx="9196862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rPr>
              <a:t>Background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MEDIUM" panose="020B0602020204020303" pitchFamily="34" charset="-79"/>
              <a:ea typeface="+mj-ea"/>
              <a:cs typeface="FUTURA MEDIUM" panose="020B0602020204020303" pitchFamily="34" charset="-79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2917EE1-BF96-A529-29C0-9E84319F22F6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78C7B37C-31FD-3697-7628-6E96C5A178B6}"/>
              </a:ext>
            </a:extLst>
          </p:cNvPr>
          <p:cNvSpPr/>
          <p:nvPr/>
        </p:nvSpPr>
        <p:spPr>
          <a:xfrm>
            <a:off x="-3744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96E69-805B-D91E-B27D-58ACACEEB699}"/>
              </a:ext>
            </a:extLst>
          </p:cNvPr>
          <p:cNvSpPr txBox="1"/>
          <p:nvPr/>
        </p:nvSpPr>
        <p:spPr>
          <a:xfrm>
            <a:off x="797170" y="1006351"/>
            <a:ext cx="10737712" cy="3395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cs typeface="Futura Medium" panose="020B0602020204020303" pitchFamily="34" charset="-79"/>
              </a:rPr>
              <a:t>Cobalamin is commonly used as a surrogate marker for the presence of chronic enteropathy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20B0602020204020303" pitchFamily="34" charset="-79"/>
                <a:cs typeface="Futura Medium" panose="020B0602020204020303" pitchFamily="34" charset="-79"/>
              </a:rPr>
              <a:t>The correlation between systemic cobalamin deficiency and the degree of histopathologic lesions in the small intestine has not yet been investigated in cats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 Medium" panose="02000506030000020004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566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couple of dogs&#10;&#10;Description automatically generated">
            <a:extLst>
              <a:ext uri="{FF2B5EF4-FFF2-40B4-BE49-F238E27FC236}">
                <a16:creationId xmlns:a16="http://schemas.microsoft.com/office/drawing/2014/main" id="{76B8EC12-E1FC-4837-7164-7D9655585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001"/>
          <a:stretch/>
        </p:blipFill>
        <p:spPr>
          <a:xfrm flipH="1">
            <a:off x="9991043" y="1911927"/>
            <a:ext cx="2312085" cy="49625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307027" y="116596"/>
            <a:ext cx="5308601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Hypotheses</a:t>
            </a:r>
            <a:endParaRPr lang="en-US" sz="36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AE2B3-0E49-FE67-4857-3E6BF500B064}"/>
              </a:ext>
            </a:extLst>
          </p:cNvPr>
          <p:cNvSpPr txBox="1"/>
          <p:nvPr/>
        </p:nvSpPr>
        <p:spPr>
          <a:xfrm>
            <a:off x="1236524" y="1659285"/>
            <a:ext cx="91279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S</a:t>
            </a:r>
            <a:r>
              <a:rPr lang="en-US" sz="2800" dirty="0">
                <a:effectLst/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erum cobalamin concentration will be negatively correlated with the degree of histopathologic lesions in upper small intestinal and ileal biopsy specimens from cats with chronic enteropathy</a:t>
            </a:r>
          </a:p>
          <a:p>
            <a:pPr marL="514350" indent="-514350">
              <a:buAutoNum type="arabicPeriod"/>
            </a:pPr>
            <a:endParaRPr lang="en-US" sz="2800" dirty="0">
              <a:effectLst/>
              <a:latin typeface="Futura Medium" panose="020B0602020204020303" pitchFamily="34" charset="-79"/>
              <a:ea typeface="Bodoni Ornaments" pitchFamily="2" charset="0"/>
              <a:cs typeface="Futura Medium" panose="020B0602020204020303" pitchFamily="34" charset="-79"/>
            </a:endParaRPr>
          </a:p>
          <a:p>
            <a:pPr marL="514350" indent="-514350">
              <a:buAutoNum type="arabicPeriod"/>
            </a:pPr>
            <a:r>
              <a:rPr lang="en-US" sz="2800" dirty="0">
                <a:effectLst/>
                <a:latin typeface="Futura Medium" panose="020B0602020204020303" pitchFamily="34" charset="-79"/>
                <a:ea typeface="Bodoni Ornaments" pitchFamily="2" charset="0"/>
                <a:cs typeface="Futura Medium" panose="020B0602020204020303" pitchFamily="34" charset="-79"/>
              </a:rPr>
              <a:t>Serum cobalamin concentration will correlate with disease severity and outcome in cats with chronic enteropathy</a:t>
            </a:r>
            <a:endParaRPr lang="en-US" sz="2800" dirty="0">
              <a:latin typeface="Futura Medium" panose="020B0602020204020303" pitchFamily="34" charset="-79"/>
              <a:ea typeface="Bodoni Ornaments" pitchFamily="2" charset="0"/>
              <a:cs typeface="Futura Medium" panose="020B0602020204020303" pitchFamily="34" charset="-79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6B283749-BEED-2538-58B0-D7F275840A3B}"/>
              </a:ext>
            </a:extLst>
          </p:cNvPr>
          <p:cNvSpPr/>
          <p:nvPr/>
        </p:nvSpPr>
        <p:spPr>
          <a:xfrm>
            <a:off x="-3744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C875E1-BD39-D498-20FC-8D3F37D0E364}"/>
              </a:ext>
            </a:extLst>
          </p:cNvPr>
          <p:cNvGrpSpPr/>
          <p:nvPr/>
        </p:nvGrpSpPr>
        <p:grpSpPr>
          <a:xfrm>
            <a:off x="9567345" y="276871"/>
            <a:ext cx="2185268" cy="685800"/>
            <a:chOff x="8943449" y="4946268"/>
            <a:chExt cx="2901651" cy="94203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5BA42D-BAB7-C017-DF97-C28A6057FFEA}"/>
                </a:ext>
              </a:extLst>
            </p:cNvPr>
            <p:cNvGrpSpPr/>
            <p:nvPr/>
          </p:nvGrpSpPr>
          <p:grpSpPr>
            <a:xfrm>
              <a:off x="8943449" y="4946268"/>
              <a:ext cx="914400" cy="914400"/>
              <a:chOff x="9028598" y="4767815"/>
              <a:chExt cx="660294" cy="70099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2465DBF-7CEA-4149-3E82-08F3ABC85905}"/>
                  </a:ext>
                </a:extLst>
              </p:cNvPr>
              <p:cNvSpPr/>
              <p:nvPr/>
            </p:nvSpPr>
            <p:spPr>
              <a:xfrm>
                <a:off x="9028598" y="4767815"/>
                <a:ext cx="660294" cy="700998"/>
              </a:xfrm>
              <a:prstGeom prst="ellipse">
                <a:avLst/>
              </a:prstGeom>
              <a:solidFill>
                <a:srgbClr val="14294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Graphic 28" descr="Question Mark with solid fill">
                <a:extLst>
                  <a:ext uri="{FF2B5EF4-FFF2-40B4-BE49-F238E27FC236}">
                    <a16:creationId xmlns:a16="http://schemas.microsoft.com/office/drawing/2014/main" id="{F207AAD0-D40B-8A55-4BB5-24D28E612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056036" y="4816372"/>
                <a:ext cx="611037" cy="652441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3D572BB-9C4A-F74B-B6EA-24D874EABACD}"/>
                </a:ext>
              </a:extLst>
            </p:cNvPr>
            <p:cNvGrpSpPr/>
            <p:nvPr/>
          </p:nvGrpSpPr>
          <p:grpSpPr>
            <a:xfrm>
              <a:off x="10930700" y="4973907"/>
              <a:ext cx="914400" cy="914400"/>
              <a:chOff x="10618099" y="4763777"/>
              <a:chExt cx="677522" cy="70503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5343870-519A-E787-11E7-D8345EB6C08D}"/>
                  </a:ext>
                </a:extLst>
              </p:cNvPr>
              <p:cNvSpPr/>
              <p:nvPr/>
            </p:nvSpPr>
            <p:spPr>
              <a:xfrm>
                <a:off x="10635327" y="4767815"/>
                <a:ext cx="660294" cy="700998"/>
              </a:xfrm>
              <a:prstGeom prst="ellipse">
                <a:avLst/>
              </a:prstGeom>
              <a:solidFill>
                <a:srgbClr val="14294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Graphic 26" descr="Cat with solid fill">
                <a:extLst>
                  <a:ext uri="{FF2B5EF4-FFF2-40B4-BE49-F238E27FC236}">
                    <a16:creationId xmlns:a16="http://schemas.microsoft.com/office/drawing/2014/main" id="{7D2DA625-E650-0770-D765-F91C7DBD56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618099" y="4763777"/>
                <a:ext cx="660294" cy="705036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6250619-4E06-AD16-9A92-196F0DB5E570}"/>
                </a:ext>
              </a:extLst>
            </p:cNvPr>
            <p:cNvGrpSpPr/>
            <p:nvPr/>
          </p:nvGrpSpPr>
          <p:grpSpPr>
            <a:xfrm>
              <a:off x="9959909" y="4965843"/>
              <a:ext cx="914400" cy="914400"/>
              <a:chOff x="9823348" y="4763289"/>
              <a:chExt cx="660294" cy="70552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8A2140A-1600-E43A-CDA1-F5D73CADFFB8}"/>
                  </a:ext>
                </a:extLst>
              </p:cNvPr>
              <p:cNvSpPr/>
              <p:nvPr/>
            </p:nvSpPr>
            <p:spPr>
              <a:xfrm>
                <a:off x="9823348" y="4767815"/>
                <a:ext cx="660294" cy="700998"/>
              </a:xfrm>
              <a:prstGeom prst="ellipse">
                <a:avLst/>
              </a:prstGeom>
              <a:solidFill>
                <a:srgbClr val="14294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Graphic 24" descr="Magnifying glass with solid fill">
                <a:extLst>
                  <a:ext uri="{FF2B5EF4-FFF2-40B4-BE49-F238E27FC236}">
                    <a16:creationId xmlns:a16="http://schemas.microsoft.com/office/drawing/2014/main" id="{784D6FB2-709B-018C-3332-366B31E85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853675" y="4763289"/>
                <a:ext cx="577822" cy="656967"/>
              </a:xfrm>
              <a:prstGeom prst="rect">
                <a:avLst/>
              </a:prstGeom>
            </p:spPr>
          </p:pic>
        </p:grpSp>
      </p:grp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A5EA2A76-46BC-10C3-0338-9FA6E83BDB4F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45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9B49418-A458-ABDD-0B0F-53C9465A5A67}"/>
              </a:ext>
            </a:extLst>
          </p:cNvPr>
          <p:cNvSpPr/>
          <p:nvPr/>
        </p:nvSpPr>
        <p:spPr>
          <a:xfrm>
            <a:off x="2209800" y="1154534"/>
            <a:ext cx="7772400" cy="6721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Proxima Nova Rg" panose="02000506030000020004" pitchFamily="2" charset="77"/>
                <a:ea typeface="Arial" panose="020B0604020202020204" pitchFamily="34" charset="0"/>
                <a:cs typeface="Futura Medium" panose="020B0602020204020303" pitchFamily="34" charset="-79"/>
              </a:rPr>
              <a:t>D</a:t>
            </a:r>
            <a:r>
              <a:rPr lang="en-US" sz="1800" b="1" dirty="0">
                <a:solidFill>
                  <a:schemeClr val="tx1"/>
                </a:solidFill>
                <a:effectLst/>
                <a:latin typeface="Proxima Nova Rg" panose="02000506030000020004" pitchFamily="2" charset="77"/>
                <a:ea typeface="Arial" panose="020B0604020202020204" pitchFamily="34" charset="0"/>
                <a:cs typeface="Futura Medium" panose="020B0602020204020303" pitchFamily="34" charset="-79"/>
              </a:rPr>
              <a:t>atabases of the Veterinary Teaching Hospitals at UC Davis, Texas A&amp;M University, and the National Veterinary School of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Proxima Nova Rg" panose="02000506030000020004" pitchFamily="2" charset="77"/>
                <a:ea typeface="Arial" panose="020B0604020202020204" pitchFamily="34" charset="0"/>
                <a:cs typeface="Futura Medium" panose="020B0602020204020303" pitchFamily="34" charset="-79"/>
              </a:rPr>
              <a:t>Alfort</a:t>
            </a:r>
            <a:r>
              <a:rPr lang="en-US" sz="1800" b="1" dirty="0">
                <a:solidFill>
                  <a:schemeClr val="tx1"/>
                </a:solidFill>
                <a:effectLst/>
                <a:latin typeface="Proxima Nova Rg" panose="02000506030000020004" pitchFamily="2" charset="77"/>
                <a:ea typeface="Arial" panose="020B0604020202020204" pitchFamily="34" charset="0"/>
                <a:cs typeface="Futura Medium" panose="020B0602020204020303" pitchFamily="34" charset="-79"/>
              </a:rPr>
              <a:t> searched</a:t>
            </a:r>
            <a:endParaRPr lang="en-US" b="1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553E63-622C-87EE-4009-08CDAD7039FA}"/>
              </a:ext>
            </a:extLst>
          </p:cNvPr>
          <p:cNvSpPr txBox="1">
            <a:spLocks/>
          </p:cNvSpPr>
          <p:nvPr/>
        </p:nvSpPr>
        <p:spPr>
          <a:xfrm>
            <a:off x="307027" y="116596"/>
            <a:ext cx="5308601" cy="1006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Sample Selection</a:t>
            </a: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8297E829-2E42-7756-0AC4-F88187FEC149}"/>
              </a:ext>
            </a:extLst>
          </p:cNvPr>
          <p:cNvSpPr/>
          <p:nvPr/>
        </p:nvSpPr>
        <p:spPr>
          <a:xfrm rot="10800000">
            <a:off x="11534882" y="0"/>
            <a:ext cx="657118" cy="705524"/>
          </a:xfrm>
          <a:prstGeom prst="rtTriangle">
            <a:avLst/>
          </a:prstGeom>
          <a:solidFill>
            <a:srgbClr val="142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8D30461-CFAF-9830-AF02-8AF30C9165DB}"/>
              </a:ext>
            </a:extLst>
          </p:cNvPr>
          <p:cNvSpPr/>
          <p:nvPr/>
        </p:nvSpPr>
        <p:spPr>
          <a:xfrm>
            <a:off x="-3744" y="6166185"/>
            <a:ext cx="630553" cy="691815"/>
          </a:xfrm>
          <a:prstGeom prst="rtTriangle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diagram of a patient's health&#10;&#10;Description automatically generated">
            <a:extLst>
              <a:ext uri="{FF2B5EF4-FFF2-40B4-BE49-F238E27FC236}">
                <a16:creationId xmlns:a16="http://schemas.microsoft.com/office/drawing/2014/main" id="{359A2998-650B-2C96-DA3D-A421C0080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275" y="1858236"/>
            <a:ext cx="8299450" cy="435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7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3713</TotalTime>
  <Words>1859</Words>
  <Application>Microsoft Macintosh PowerPoint</Application>
  <PresentationFormat>Widescreen</PresentationFormat>
  <Paragraphs>232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 Display</vt:lpstr>
      <vt:lpstr>Arial</vt:lpstr>
      <vt:lpstr>Calibri</vt:lpstr>
      <vt:lpstr>Calibri Light</vt:lpstr>
      <vt:lpstr>FUTURA MEDIUM</vt:lpstr>
      <vt:lpstr>FUTURA MEDIUM</vt:lpstr>
      <vt:lpstr>Proxima Nova Medium</vt:lpstr>
      <vt:lpstr>Proxima Nova Rg</vt:lpstr>
      <vt:lpstr>Office Theme</vt:lpstr>
      <vt:lpstr>Correlation between Cobalamin and  Small Intestinal Histopathologic Changes  in Cats with Chronic Enteropathy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Correlation between Cobalamin and  Small Intestinal Histopathologic Changes  in Cats with Chronic Enteropathy </dc:title>
  <dc:creator>Mina Park</dc:creator>
  <cp:lastModifiedBy>Mina Park</cp:lastModifiedBy>
  <cp:revision>43</cp:revision>
  <dcterms:created xsi:type="dcterms:W3CDTF">2023-07-16T17:43:26Z</dcterms:created>
  <dcterms:modified xsi:type="dcterms:W3CDTF">2023-08-10T18:30:01Z</dcterms:modified>
</cp:coreProperties>
</file>