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8D5ED2-E25B-4B28-8D3A-54D81AC7D240}">
  <a:tblStyle styleId="{528D5ED2-E25B-4B28-8D3A-54D81AC7D2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>
      <p:cViewPr varScale="1">
        <p:scale>
          <a:sx n="144" d="100"/>
          <a:sy n="144" d="100"/>
        </p:scale>
        <p:origin x="7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9b0f841b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9b0f841b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466697b32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466697b32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649ec2c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649ec2c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649ec2c7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649ec2c7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649ec2c73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649ec2c73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673e62bd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673e62bd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673e62bd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673e62bd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9b0f841bb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9b0f841bb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9b0f841b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9b0f841b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466697b3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466697b3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466697b3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466697b3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466697b3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466697b3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466697b3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466697b3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466697b32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466697b32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673e62bd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673e62bd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50925"/>
            <a:ext cx="8520600" cy="244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000000"/>
                </a:solidFill>
              </a:rPr>
              <a:t>Cerebrospinal fluid proteomic profiling using mass spectrometry for biomarker discovery in canine non-infectious meningoencephalitis</a:t>
            </a:r>
            <a:endParaRPr sz="3122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195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879" u="sng">
                <a:solidFill>
                  <a:schemeClr val="dk1"/>
                </a:solidFill>
              </a:rPr>
              <a:t>Lynsey Petersen</a:t>
            </a:r>
            <a:r>
              <a:rPr lang="en" sz="1879">
                <a:solidFill>
                  <a:schemeClr val="dk1"/>
                </a:solidFill>
              </a:rPr>
              <a:t>, Dr. Luke Wittenburg and Dr. Christine Toedebusch</a:t>
            </a:r>
            <a:endParaRPr sz="1879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453225" y="302325"/>
            <a:ext cx="4561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 b="1"/>
              <a:t>Top biomarker candidates</a:t>
            </a:r>
            <a:endParaRPr sz="2320" b="1"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973675" y="2021375"/>
            <a:ext cx="2959800" cy="24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65" b="1"/>
              <a:t> </a:t>
            </a:r>
            <a:endParaRPr sz="4127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06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06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900" y="1133175"/>
            <a:ext cx="2285999" cy="388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6925" y="1498963"/>
            <a:ext cx="2180275" cy="351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/>
          <p:nvPr/>
        </p:nvSpPr>
        <p:spPr>
          <a:xfrm>
            <a:off x="1778975" y="1106700"/>
            <a:ext cx="2068200" cy="4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1422725" y="1011600"/>
            <a:ext cx="2691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Acid sphingomyelinase-like phosphodiesterase</a:t>
            </a:r>
            <a:endParaRPr sz="1500" b="1"/>
          </a:p>
        </p:txBody>
      </p:sp>
      <p:sp>
        <p:nvSpPr>
          <p:cNvPr id="144" name="Google Shape;144;p22"/>
          <p:cNvSpPr/>
          <p:nvPr/>
        </p:nvSpPr>
        <p:spPr>
          <a:xfrm>
            <a:off x="5163175" y="1443175"/>
            <a:ext cx="1824000" cy="356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2"/>
          <p:cNvSpPr txBox="1"/>
          <p:nvPr/>
        </p:nvSpPr>
        <p:spPr>
          <a:xfrm>
            <a:off x="4843075" y="1011600"/>
            <a:ext cx="2464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Chitinase-3-like protein</a:t>
            </a:r>
            <a:endParaRPr sz="1500" b="1"/>
          </a:p>
        </p:txBody>
      </p:sp>
      <p:sp>
        <p:nvSpPr>
          <p:cNvPr id="146" name="Google Shape;146;p22"/>
          <p:cNvSpPr txBox="1"/>
          <p:nvPr/>
        </p:nvSpPr>
        <p:spPr>
          <a:xfrm>
            <a:off x="973675" y="1019250"/>
            <a:ext cx="377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A</a:t>
            </a:r>
            <a:endParaRPr sz="1600" b="1"/>
          </a:p>
        </p:txBody>
      </p:sp>
      <p:sp>
        <p:nvSpPr>
          <p:cNvPr id="147" name="Google Shape;147;p22"/>
          <p:cNvSpPr txBox="1"/>
          <p:nvPr/>
        </p:nvSpPr>
        <p:spPr>
          <a:xfrm>
            <a:off x="4363900" y="1019250"/>
            <a:ext cx="377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B</a:t>
            </a:r>
            <a:endParaRPr sz="16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Next step towards biomarker discovery...</a:t>
            </a:r>
            <a:endParaRPr b="1"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Top biomarker candidates:</a:t>
            </a:r>
            <a:endParaRPr b="1">
              <a:solidFill>
                <a:schemeClr val="dk1"/>
              </a:solidFill>
            </a:endParaRPr>
          </a:p>
          <a:p>
            <a:pPr marL="18288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i="1" u="sng">
                <a:solidFill>
                  <a:srgbClr val="FF0000"/>
                </a:solidFill>
              </a:rPr>
              <a:t>Acid sphingomyelinase-like phosphodiesterase</a:t>
            </a:r>
            <a:endParaRPr sz="1600" b="1" i="1" u="sng">
              <a:solidFill>
                <a:srgbClr val="FF0000"/>
              </a:solidFill>
            </a:endParaRPr>
          </a:p>
          <a:p>
            <a:pPr marL="27432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i="1" u="sng">
                <a:solidFill>
                  <a:srgbClr val="FF0000"/>
                </a:solidFill>
              </a:rPr>
              <a:t>Chitinase-3-like protein</a:t>
            </a:r>
            <a:endParaRPr sz="1600"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Specific Aim 1B: </a:t>
            </a:r>
            <a:r>
              <a:rPr lang="en">
                <a:solidFill>
                  <a:schemeClr val="dk1"/>
                </a:solidFill>
              </a:rPr>
              <a:t>Validation of biomarker candidates in original and new CSF samples via ELISA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Normal (n=4)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GME (n=4)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NME (n=4)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Infectious meningoencephalitis (n=4)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Idiopathic epilepsy (n=4)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950100" y="3941075"/>
            <a:ext cx="716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Summary</a:t>
            </a:r>
            <a:endParaRPr b="1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Reference library </a:t>
            </a:r>
            <a:r>
              <a:rPr lang="en">
                <a:solidFill>
                  <a:schemeClr val="dk1"/>
                </a:solidFill>
              </a:rPr>
              <a:t>of the canine CSF proteome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21 DEPs</a:t>
            </a:r>
            <a:r>
              <a:rPr lang="en">
                <a:solidFill>
                  <a:schemeClr val="dk1"/>
                </a:solidFill>
              </a:rPr>
              <a:t> upregulated in both GME &amp; NME relative to normal and oligodendroglioma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Acid sphingomyelinase-like phosphodiesterase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lang="en" b="1">
                <a:solidFill>
                  <a:schemeClr val="dk1"/>
                </a:solidFill>
              </a:rPr>
              <a:t>chitinase-3-like protein </a:t>
            </a:r>
            <a:r>
              <a:rPr lang="en">
                <a:solidFill>
                  <a:schemeClr val="dk1"/>
                </a:solidFill>
              </a:rPr>
              <a:t>are top biomarker candidates for canine non-infectious meningoencephalitis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Conclusion</a:t>
            </a:r>
            <a:endParaRPr b="1"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Canine CSF proteomic profiling using mass spectrometry is a viable biomarker discovery platform!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Rationale for:</a:t>
            </a:r>
            <a:endParaRPr sz="20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b="1">
                <a:solidFill>
                  <a:schemeClr val="dk1"/>
                </a:solidFill>
              </a:rPr>
              <a:t>Biomarker validation</a:t>
            </a:r>
            <a:r>
              <a:rPr lang="en" sz="1600">
                <a:solidFill>
                  <a:schemeClr val="dk1"/>
                </a:solidFill>
              </a:rPr>
              <a:t> using larger cohorts 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b="1">
                <a:solidFill>
                  <a:schemeClr val="dk1"/>
                </a:solidFill>
              </a:rPr>
              <a:t>Prospective studies </a:t>
            </a:r>
            <a:r>
              <a:rPr lang="en" sz="1600">
                <a:solidFill>
                  <a:schemeClr val="dk1"/>
                </a:solidFill>
              </a:rPr>
              <a:t>to determine diagnostic utility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1657575" y="435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Acknowledgements</a:t>
            </a:r>
            <a:endParaRPr b="1"/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650" y="306500"/>
            <a:ext cx="1050275" cy="10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/>
        </p:nvSpPr>
        <p:spPr>
          <a:xfrm>
            <a:off x="5084275" y="1245275"/>
            <a:ext cx="37110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Student funding support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Students Training in Advanced Research (STAR) Program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NIH T35 Training Grant 5T35OD010956-22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Research Grant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Center for Companion Animal Health (2020-6-G)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NIH 5-K01 OD026526-03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</p:txBody>
      </p:sp>
      <p:sp>
        <p:nvSpPr>
          <p:cNvPr id="174" name="Google Shape;174;p26"/>
          <p:cNvSpPr txBox="1"/>
          <p:nvPr/>
        </p:nvSpPr>
        <p:spPr>
          <a:xfrm>
            <a:off x="397475" y="1516425"/>
            <a:ext cx="3711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Toedebusch Laboratory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Christine Toedebusch, DVM, PhD, DACVIM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Ryan G. Toedebusch, PhD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Blaire Consales, VMIII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Eshetu Debebe, CURE Scholar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Wittenburg Laboratory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Luke Wittenburg, DVM, PhD, DACVCP</a:t>
            </a:r>
            <a:endParaRPr b="1" u="sng"/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3625" y="3968100"/>
            <a:ext cx="4601649" cy="8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5576" y="271739"/>
            <a:ext cx="1108975" cy="110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369175" y="2121000"/>
            <a:ext cx="45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Questions?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188" name="Google Shape;188;p28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{528D5ED2-E25B-4B28-8D3A-54D81AC7D240}</a:tableStyleId>
              </a:tblPr>
              <a:tblGrid>
                <a:gridCol w="187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Protein name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Protein function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Fold change (GME:normal)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Fold change (NME:normal)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Acid sphingomyelinase-like phosphodiesterase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Nucleotide phosphodiesterase activity</a:t>
                      </a: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8.0 </a:t>
                      </a:r>
                      <a:r>
                        <a:rPr lang="en" sz="1200"/>
                        <a:t>(</a:t>
                      </a:r>
                      <a:r>
                        <a:rPr lang="en" sz="1200" i="1"/>
                        <a:t>p</a:t>
                      </a:r>
                      <a:r>
                        <a:rPr lang="en" sz="1200"/>
                        <a:t>=2.0e-8)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6.5</a:t>
                      </a:r>
                      <a:r>
                        <a:rPr lang="en" sz="1200"/>
                        <a:t> (</a:t>
                      </a:r>
                      <a:r>
                        <a:rPr lang="en" sz="1200" i="1"/>
                        <a:t>p</a:t>
                      </a:r>
                      <a:r>
                        <a:rPr lang="en" sz="1200"/>
                        <a:t>-4.6e-7)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Chitinase 3-like protein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Carbohydrate binding</a:t>
                      </a: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3.7</a:t>
                      </a:r>
                      <a:r>
                        <a:rPr lang="en" sz="1200"/>
                        <a:t> (</a:t>
                      </a:r>
                      <a:r>
                        <a:rPr lang="en" sz="1200" i="1"/>
                        <a:t>p</a:t>
                      </a:r>
                      <a:r>
                        <a:rPr lang="en" sz="1200"/>
                        <a:t>=4.0e-6)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2.0</a:t>
                      </a:r>
                      <a:r>
                        <a:rPr lang="en" sz="1200"/>
                        <a:t> (</a:t>
                      </a:r>
                      <a:r>
                        <a:rPr lang="en" sz="1200" i="1"/>
                        <a:t>p</a:t>
                      </a:r>
                      <a:r>
                        <a:rPr lang="en" sz="1200"/>
                        <a:t>=0.01)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6775" y="1496725"/>
            <a:ext cx="5267100" cy="29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Canine non-infectious meningoencephalitis</a:t>
            </a:r>
            <a:endParaRPr b="1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25% of all CNS disease in dogs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Presumably immune-mediated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Histological subtypes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Diagnosis only by </a:t>
            </a:r>
            <a:r>
              <a:rPr lang="en" b="1">
                <a:solidFill>
                  <a:schemeClr val="dk1"/>
                </a:solidFill>
              </a:rPr>
              <a:t>histopathology</a:t>
            </a:r>
            <a:endParaRPr b="1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No gold standard of treatment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00"/>
            <a:ext cx="85206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Diagnostic and therapeutic shortcomings of canine non-infectious meningoencephalitis</a:t>
            </a:r>
            <a:endParaRPr b="1"/>
          </a:p>
        </p:txBody>
      </p:sp>
      <p:sp>
        <p:nvSpPr>
          <p:cNvPr id="62" name="Google Shape;62;p14"/>
          <p:cNvSpPr txBox="1"/>
          <p:nvPr/>
        </p:nvSpPr>
        <p:spPr>
          <a:xfrm>
            <a:off x="727850" y="4058300"/>
            <a:ext cx="629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0000"/>
                </a:solidFill>
              </a:rPr>
              <a:t>Critical need for diagnostic and therapeutic biomarker!</a:t>
            </a:r>
            <a:endParaRPr sz="1800" b="1" i="1">
              <a:solidFill>
                <a:srgbClr val="FF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4145" y="1341400"/>
            <a:ext cx="2802580" cy="25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40" b="1"/>
              <a:t>Rationale for our hypothesis</a:t>
            </a:r>
            <a:endParaRPr sz="2440" b="1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729450" y="1186250"/>
            <a:ext cx="5219700" cy="15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Proteomics mass spectrometry</a:t>
            </a:r>
            <a:endParaRPr>
              <a:solidFill>
                <a:schemeClr val="dk1"/>
              </a:solidFill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Identification of peptides by mass:charge ratio</a:t>
            </a:r>
            <a:endParaRPr>
              <a:solidFill>
                <a:schemeClr val="dk1"/>
              </a:solidFill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Has revealed thousands of potential biomarkers in human medicine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Cerebrospinal fluid (CSF)</a:t>
            </a:r>
            <a:r>
              <a:rPr lang="en">
                <a:solidFill>
                  <a:schemeClr val="dk1"/>
                </a:solidFill>
              </a:rPr>
              <a:t> is the window to the brain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729450" y="2981875"/>
            <a:ext cx="7783500" cy="18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Hypothesis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CSF proteomic profiling using mass spectrometry </a:t>
            </a:r>
            <a:r>
              <a:rPr lang="en" sz="1800">
                <a:solidFill>
                  <a:schemeClr val="dk1"/>
                </a:solidFill>
              </a:rPr>
              <a:t>will reveal a unique, readily detectable peptide signature that will aid in </a:t>
            </a:r>
            <a:r>
              <a:rPr lang="en" sz="1800" b="1">
                <a:solidFill>
                  <a:schemeClr val="dk1"/>
                </a:solidFill>
              </a:rPr>
              <a:t>ante-mortem disease diagnosis</a:t>
            </a:r>
            <a:r>
              <a:rPr lang="en" sz="1800">
                <a:solidFill>
                  <a:schemeClr val="dk1"/>
                </a:solidFill>
              </a:rPr>
              <a:t> and </a:t>
            </a:r>
            <a:r>
              <a:rPr lang="en" sz="1800" b="1">
                <a:solidFill>
                  <a:schemeClr val="dk1"/>
                </a:solidFill>
              </a:rPr>
              <a:t>therapeutic monitoring</a:t>
            </a:r>
            <a:r>
              <a:rPr lang="en" sz="1800">
                <a:solidFill>
                  <a:schemeClr val="dk1"/>
                </a:solidFill>
              </a:rPr>
              <a:t> of canine non-infectious menginencephalitits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9150" y="578049"/>
            <a:ext cx="2817974" cy="12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40" b="1"/>
              <a:t>Specific aims we will use to test our hypothesis</a:t>
            </a:r>
            <a:endParaRPr sz="2440" b="1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727650" y="15810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 b="1">
                <a:solidFill>
                  <a:schemeClr val="dk1"/>
                </a:solidFill>
              </a:rPr>
              <a:t>Specific Aim 1: </a:t>
            </a:r>
            <a:r>
              <a:rPr lang="en" sz="1950">
                <a:solidFill>
                  <a:schemeClr val="dk1"/>
                </a:solidFill>
              </a:rPr>
              <a:t>Determine whether there is a unique peptide signature in the CSF of dogs with non-infectious meningoencephalitis</a:t>
            </a:r>
            <a:endParaRPr sz="1950">
              <a:solidFill>
                <a:schemeClr val="dk1"/>
              </a:solidFill>
            </a:endParaRPr>
          </a:p>
          <a:p>
            <a:pPr marL="457200" lvl="0" indent="-352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 b="1">
                <a:solidFill>
                  <a:schemeClr val="dk1"/>
                </a:solidFill>
              </a:rPr>
              <a:t>Specific Aim 1A:</a:t>
            </a:r>
            <a:endParaRPr sz="1950" b="1">
              <a:solidFill>
                <a:schemeClr val="dk1"/>
              </a:solidFill>
            </a:endParaRPr>
          </a:p>
          <a:p>
            <a:pPr marL="914400" lvl="1" indent="-352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○"/>
            </a:pPr>
            <a:r>
              <a:rPr lang="en" sz="1950">
                <a:solidFill>
                  <a:schemeClr val="dk1"/>
                </a:solidFill>
              </a:rPr>
              <a:t>Determine the CSF peptide signature of dogs with non-infectious meningoencephalitis relative to healthy controls using unbiased tandem mass spectrometry</a:t>
            </a:r>
            <a:endParaRPr sz="19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First steps to biomarker discovery...</a:t>
            </a:r>
            <a:endParaRPr b="1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727650" y="1352875"/>
            <a:ext cx="4747500" cy="26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44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5"/>
              <a:buChar char="●"/>
            </a:pPr>
            <a:r>
              <a:rPr lang="en" sz="1825">
                <a:solidFill>
                  <a:schemeClr val="dk1"/>
                </a:solidFill>
              </a:rPr>
              <a:t>Archived CSF samples from histopathologically confirmed cases:</a:t>
            </a:r>
            <a:endParaRPr sz="1825">
              <a:solidFill>
                <a:schemeClr val="dk1"/>
              </a:solidFill>
            </a:endParaRPr>
          </a:p>
          <a:p>
            <a:pPr marL="914400" lvl="1" indent="-3190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Char char="○"/>
            </a:pPr>
            <a:r>
              <a:rPr lang="en" sz="1425">
                <a:solidFill>
                  <a:schemeClr val="dk1"/>
                </a:solidFill>
              </a:rPr>
              <a:t>Normal (n=6)</a:t>
            </a:r>
            <a:endParaRPr sz="1425">
              <a:solidFill>
                <a:schemeClr val="dk1"/>
              </a:solidFill>
            </a:endParaRPr>
          </a:p>
          <a:p>
            <a:pPr marL="914400" lvl="1" indent="-3190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Char char="○"/>
            </a:pPr>
            <a:r>
              <a:rPr lang="en" sz="1425">
                <a:solidFill>
                  <a:schemeClr val="dk1"/>
                </a:solidFill>
              </a:rPr>
              <a:t>GME (n=6</a:t>
            </a:r>
            <a:endParaRPr sz="1425">
              <a:solidFill>
                <a:schemeClr val="dk1"/>
              </a:solidFill>
            </a:endParaRPr>
          </a:p>
          <a:p>
            <a:pPr marL="914400" lvl="1" indent="-3190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Char char="○"/>
            </a:pPr>
            <a:r>
              <a:rPr lang="en" sz="1425">
                <a:solidFill>
                  <a:schemeClr val="dk1"/>
                </a:solidFill>
              </a:rPr>
              <a:t>NME (n=6</a:t>
            </a:r>
            <a:endParaRPr sz="1825">
              <a:solidFill>
                <a:schemeClr val="dk1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6465775" y="224000"/>
            <a:ext cx="2167500" cy="5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Centrifuge</a:t>
            </a:r>
            <a:r>
              <a:rPr lang="en" sz="1200">
                <a:solidFill>
                  <a:schemeClr val="dk1"/>
                </a:solidFill>
              </a:rPr>
              <a:t> samples and </a:t>
            </a:r>
            <a:r>
              <a:rPr lang="en" sz="1200" b="1">
                <a:solidFill>
                  <a:schemeClr val="dk1"/>
                </a:solidFill>
              </a:rPr>
              <a:t>remove cellular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200" b="1">
                <a:solidFill>
                  <a:schemeClr val="dk1"/>
                </a:solidFill>
              </a:rPr>
              <a:t>materials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7398025" y="778100"/>
            <a:ext cx="303000" cy="466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6465775" y="1244288"/>
            <a:ext cx="2167500" cy="5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Cleave proteins </a:t>
            </a:r>
            <a:r>
              <a:rPr lang="en" sz="1200">
                <a:solidFill>
                  <a:schemeClr val="dk1"/>
                </a:solidFill>
              </a:rPr>
              <a:t>into peptides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7398025" y="1795613"/>
            <a:ext cx="303000" cy="466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6465775" y="2264588"/>
            <a:ext cx="2253000" cy="5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Label </a:t>
            </a:r>
            <a:r>
              <a:rPr lang="en" sz="1200">
                <a:solidFill>
                  <a:schemeClr val="dk1"/>
                </a:solidFill>
              </a:rPr>
              <a:t>samples with tandem mass tags (TMTs)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7398025" y="2821463"/>
            <a:ext cx="303000" cy="466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6408925" y="3290450"/>
            <a:ext cx="2366700" cy="5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Submit</a:t>
            </a:r>
            <a:r>
              <a:rPr lang="en" sz="1200">
                <a:solidFill>
                  <a:schemeClr val="dk1"/>
                </a:solidFill>
              </a:rPr>
              <a:t> samples for mass spectrometry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7398025" y="3847313"/>
            <a:ext cx="303000" cy="466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6408925" y="4316300"/>
            <a:ext cx="2366700" cy="5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Peptides aligned to canine proteome for </a:t>
            </a:r>
            <a:r>
              <a:rPr lang="en" sz="1200" b="1">
                <a:solidFill>
                  <a:schemeClr val="dk1"/>
                </a:solidFill>
              </a:rPr>
              <a:t>protein ID</a:t>
            </a: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56550" y="429500"/>
            <a:ext cx="8320500" cy="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There are 92 differentially expressed proteins (DEPs) common in GME &amp; NME relative to normal </a:t>
            </a:r>
            <a:endParaRPr sz="2500" b="1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400" y="1493100"/>
            <a:ext cx="6006824" cy="34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1806800" y="4493000"/>
            <a:ext cx="5423700" cy="478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3848275" y="1504625"/>
            <a:ext cx="1467000" cy="34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3705150" y="1334300"/>
            <a:ext cx="1733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748 proteins</a:t>
            </a:r>
            <a:endParaRPr sz="2000" b="1"/>
          </a:p>
        </p:txBody>
      </p:sp>
      <p:sp>
        <p:nvSpPr>
          <p:cNvPr id="102" name="Google Shape;102;p18"/>
          <p:cNvSpPr txBox="1"/>
          <p:nvPr/>
        </p:nvSpPr>
        <p:spPr>
          <a:xfrm>
            <a:off x="4026825" y="4384425"/>
            <a:ext cx="1358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92 DEPs</a:t>
            </a:r>
            <a:endParaRPr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688" y="346050"/>
            <a:ext cx="8454000" cy="12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Heatmap of 92 DEPs common in GME &amp; NME relative to normal</a:t>
            </a:r>
            <a:endParaRPr sz="2500" b="1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712" y="1136425"/>
            <a:ext cx="5083976" cy="392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7625" y="1987500"/>
            <a:ext cx="159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32000" cy="2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dirty="0"/>
              <a:t>There are 32 differentially expressed proteins common in GME &amp; NME relative to oligodendroglioma </a:t>
            </a:r>
            <a:endParaRPr sz="2500" dirty="0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800" y="1412825"/>
            <a:ext cx="5691399" cy="355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>
            <a:off x="1865850" y="4438675"/>
            <a:ext cx="5423700" cy="478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3708575" y="1388175"/>
            <a:ext cx="1536900" cy="40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3572550" y="1316525"/>
            <a:ext cx="201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748 proteins</a:t>
            </a:r>
            <a:endParaRPr sz="2000" b="1"/>
          </a:p>
        </p:txBody>
      </p:sp>
      <p:sp>
        <p:nvSpPr>
          <p:cNvPr id="119" name="Google Shape;119;p20"/>
          <p:cNvSpPr txBox="1"/>
          <p:nvPr/>
        </p:nvSpPr>
        <p:spPr>
          <a:xfrm>
            <a:off x="3861825" y="4325450"/>
            <a:ext cx="1244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32 DEPs</a:t>
            </a:r>
            <a:endParaRPr sz="2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11000" y="-2764025"/>
            <a:ext cx="85206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There are 21 DEPs upregulated in both GME &amp; NME relative to normal and oligodendroglioma</a:t>
            </a:r>
            <a:endParaRPr sz="2500" b="1"/>
          </a:p>
        </p:txBody>
      </p:sp>
      <p:sp>
        <p:nvSpPr>
          <p:cNvPr id="125" name="Google Shape;125;p21"/>
          <p:cNvSpPr txBox="1"/>
          <p:nvPr/>
        </p:nvSpPr>
        <p:spPr>
          <a:xfrm>
            <a:off x="3473300" y="1493225"/>
            <a:ext cx="2928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00"/>
                </a:solidFill>
              </a:rPr>
              <a:t>21 biomarker candidates!</a:t>
            </a:r>
            <a:endParaRPr sz="1600" b="1" i="1">
              <a:solidFill>
                <a:srgbClr val="FF0000"/>
              </a:solidFill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3473300" y="1602875"/>
            <a:ext cx="2754000" cy="36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300" y="1318850"/>
            <a:ext cx="2887551" cy="202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3715" y="1356737"/>
            <a:ext cx="2727160" cy="1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5373" y="2871950"/>
            <a:ext cx="2806950" cy="17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1"/>
          <p:cNvCxnSpPr/>
          <p:nvPr/>
        </p:nvCxnSpPr>
        <p:spPr>
          <a:xfrm>
            <a:off x="2409731" y="3344550"/>
            <a:ext cx="706800" cy="44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" name="Google Shape;131;p21"/>
          <p:cNvCxnSpPr/>
          <p:nvPr/>
        </p:nvCxnSpPr>
        <p:spPr>
          <a:xfrm flipH="1">
            <a:off x="5770975" y="3371688"/>
            <a:ext cx="732300" cy="386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" name="Google Shape;132;p21"/>
          <p:cNvSpPr txBox="1"/>
          <p:nvPr/>
        </p:nvSpPr>
        <p:spPr>
          <a:xfrm>
            <a:off x="2702300" y="4542800"/>
            <a:ext cx="3738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i="1">
                <a:solidFill>
                  <a:srgbClr val="FF0000"/>
                </a:solidFill>
              </a:rPr>
              <a:t>21 biomarker candidates!</a:t>
            </a:r>
            <a:endParaRPr sz="2300" b="1" i="1">
              <a:solidFill>
                <a:srgbClr val="FF0000"/>
              </a:solidFill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354700" y="284613"/>
            <a:ext cx="8148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</a:rPr>
              <a:t>There are 21 DEPs upregulated in both GME &amp; NME relative to normal and oligodendroglioma</a:t>
            </a: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Macintosh PowerPoint</Application>
  <PresentationFormat>On-screen Show (16:9)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Cerebrospinal fluid proteomic profiling using mass spectrometry for biomarker discovery in canine non-infectious meningoencephalitis </vt:lpstr>
      <vt:lpstr>Diagnostic and therapeutic shortcomings of canine non-infectious meningoencephalitis</vt:lpstr>
      <vt:lpstr>Rationale for our hypothesis</vt:lpstr>
      <vt:lpstr>Specific aims we will use to test our hypothesis</vt:lpstr>
      <vt:lpstr>First steps to biomarker discovery...</vt:lpstr>
      <vt:lpstr>There are 92 differentially expressed proteins (DEPs) common in GME &amp; NME relative to normal </vt:lpstr>
      <vt:lpstr>Heatmap of 92 DEPs common in GME &amp; NME relative to normal</vt:lpstr>
      <vt:lpstr>There are 32 differentially expressed proteins common in GME &amp; NME relative to oligodendroglioma </vt:lpstr>
      <vt:lpstr>There are 21 DEPs upregulated in both GME &amp; NME relative to normal and oligodendroglioma</vt:lpstr>
      <vt:lpstr>Top biomarker candidates</vt:lpstr>
      <vt:lpstr>Next step towards biomarker discovery...</vt:lpstr>
      <vt:lpstr>Summary</vt:lpstr>
      <vt:lpstr>Conclusion</vt:lpstr>
      <vt:lpstr>Acknowledgements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Cerebrospinal fluid proteomic profiling using mass spectrometry for biomarker discovery in canine non-infectious meningoencephalitis </dc:title>
  <cp:lastModifiedBy>Lynsey Margarete Petersen</cp:lastModifiedBy>
  <cp:revision>1</cp:revision>
  <dcterms:modified xsi:type="dcterms:W3CDTF">2021-07-30T20:18:38Z</dcterms:modified>
</cp:coreProperties>
</file>