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78" r:id="rId2"/>
    <p:sldId id="279" r:id="rId3"/>
    <p:sldId id="285" r:id="rId4"/>
    <p:sldId id="280" r:id="rId5"/>
    <p:sldId id="284" r:id="rId6"/>
    <p:sldId id="292" r:id="rId7"/>
    <p:sldId id="281" r:id="rId8"/>
    <p:sldId id="294" r:id="rId9"/>
    <p:sldId id="286" r:id="rId10"/>
    <p:sldId id="297" r:id="rId11"/>
    <p:sldId id="295" r:id="rId12"/>
    <p:sldId id="287" r:id="rId13"/>
    <p:sldId id="296" r:id="rId14"/>
    <p:sldId id="291" r:id="rId15"/>
    <p:sldId id="290" r:id="rId16"/>
    <p:sldId id="293" r:id="rId17"/>
  </p:sldIdLst>
  <p:sldSz cx="12192000" cy="6858000"/>
  <p:notesSz cx="6858000" cy="9144000"/>
  <p:defaultTextStyle>
    <a:defPPr>
      <a:defRPr lang="en-US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C00"/>
    <a:srgbClr val="EFCD5E"/>
    <a:srgbClr val="FFCC00"/>
    <a:srgbClr val="EABB00"/>
    <a:srgbClr val="E1B400"/>
    <a:srgbClr val="D1A730"/>
    <a:srgbClr val="DDB101"/>
    <a:srgbClr val="FFFFFF"/>
    <a:srgbClr val="BE9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83"/>
    <p:restoredTop sz="70962"/>
  </p:normalViewPr>
  <p:slideViewPr>
    <p:cSldViewPr snapToGrid="0" snapToObjects="1">
      <p:cViewPr varScale="1">
        <p:scale>
          <a:sx n="145" d="100"/>
          <a:sy n="145" d="100"/>
        </p:scale>
        <p:origin x="3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16A6B5-C84C-E44F-88E9-147AE13A35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350BC-D230-D44A-9285-BBE43B82C0E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fld id="{88181949-464C-0948-B003-D87FF1577C1B}" type="datetimeFigureOut">
              <a:rPr lang="en-US"/>
              <a:pPr>
                <a:defRPr/>
              </a:pPr>
              <a:t>7/26/23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4957AB3-9BAE-0F47-A352-61CD8A336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F086427-D281-2241-99D1-58D09F8BB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48AFD-1E72-4944-9785-7EF8BAD463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2BFFF-92A7-1C4B-BB3D-FE30207CC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fld id="{40A73F22-774A-9C4E-8B8D-BA0623660A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25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04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3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17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33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86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52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7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30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07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0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22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405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07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73F22-774A-9C4E-8B8D-BA0623660AA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62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a room&#10;&#10;Description automatically generated">
            <a:extLst>
              <a:ext uri="{FF2B5EF4-FFF2-40B4-BE49-F238E27FC236}">
                <a16:creationId xmlns:a16="http://schemas.microsoft.com/office/drawing/2014/main" id="{F2434D3B-2F13-D249-BCF6-78D2B1C17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4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484FBC-4BD9-D84D-ABE0-0284A9606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A9E3F4-D99D-094D-89C1-7CCE44B9A62D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5583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918590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AB0B268-B526-C143-8B16-CE08544E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88429-1887-6448-B7DF-376AF42AF35F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958EF55-DA81-5C4B-96B9-16D1DEB7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0167C00-43CF-DF4C-BE62-6835766C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1C1A0-96F0-6749-94D6-E6BEC2F94C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3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0F84B1-440C-B949-B019-35F86DDBA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981585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7C5173-2E62-6B43-983D-C02252E6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76D62B35-B998-D34F-91AB-46ED947C5CAD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8588A-4D4B-1D42-B423-FD206D037B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70AB0106-B046-C44C-A54B-38CE3E74E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BCD5FD3-C4FE-0B4F-AEF0-25085AC8D8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2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DE5AF2-1831-334F-BB02-04F4C1712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95E3-55ED-574E-8F88-D08958FC07DF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5CF6C2E-EAB4-424E-9D77-0726A4D5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608641D-664E-4F47-9665-7C8CDF92B0CB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450C2F-BB9F-464E-B973-41D9DB545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011DC3D-B533-1044-845B-F8B61DA472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200969B-6129-894E-B76C-72151B288E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9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039A69-F71C-BA45-B5BD-91FEFC7D7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C2506E-A63D-EB44-97DC-AB8591E7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4678059-DC48-0149-A162-870D7B66491F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FF0E5-AD59-AA4C-B5DE-5B6975C29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942BE102-6E44-1C45-B89D-E09A0C2B7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F6D1DAD-C647-EA44-BF9D-2D80BBE515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02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98EAA-EE2E-6F4A-803C-1A301155B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59EF7-DC5E-9343-B441-5C3E03D67F86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6E50E35-CF64-634F-96DC-3C901C33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508AAC7-1DC1-2844-BF96-7E04FA8F6A7D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A29749-925E-F34D-8E01-5BF0D1F84C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4380A4-D2CC-9346-B6B1-08259D5539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530A8CB-C2E8-1941-A2F5-06AB15FA21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48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680E6-C87B-2D40-805D-41FDD8380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CDBCC-F0CE-5442-B7B9-A3267C01502B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7753" y="1825625"/>
            <a:ext cx="4957591" cy="435133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0584A79-C326-0B42-9191-7E7EEC10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022E6B1A-DE20-2B4A-9B7C-C3FF43018056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EA1F7C-0807-8A4C-82B8-58DD992086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BB2AE010-1677-3A43-9854-35FFA5B53E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2B52BB0-B9BC-4F47-A00F-2886FBDA8E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E2D166-E063-9145-BD98-9D8CE5286711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D9822-D65E-E443-9D02-8060754E2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9A6284-C202-7242-BAEF-60AD4F3C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017EB24A-C4F5-9C46-98CF-B7093E8C4174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6F36BF-946D-B645-B755-0FE300465B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832E984-65A4-8A41-853A-AA4F23A2BB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A61676-088E-D640-940E-4B373B3EC9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19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321DA-19C5-1B44-B551-EE8A06BC6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B0460-094C-BC4A-B094-5D5D178EF757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7B0012F-CF8B-644B-A1FC-5AD6E714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9D62CBE-2F4F-A04F-BE35-587D34C9B1E4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13B5B6-B26F-5F46-9A8B-B0E38C87CC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C9FEAF3-A70C-C446-9570-16612BA689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373D71C-E6E6-9B4C-B81C-36895DE8A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11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55547D-AC18-2E43-80CD-32C704F27C6F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FBF39-06B3-5B49-80F0-496413EEF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C1F6C3B-A37C-7B47-ADFB-96CDAC594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80C41D50-4B17-9547-93C2-068853ACA17E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7A6818-4B74-9D4F-AA6D-5E3529E20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72B18DA8-E425-FB41-8D2B-2DBCE78A8A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A58762A-B9AC-3F47-ACD2-68A586785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91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6F37B-CB4A-1E41-963A-C4D392A30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9421C-14EB-F143-B03B-68923FFFB43B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9A056E-FC39-5F4F-9F30-BA8BF7DA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5CA69FA-7EEA-AC41-A34A-6C1220B198E9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BBD638-D83D-7F41-9D65-0B6B14DC8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F241E9-0F88-4C44-B74F-2AD048C9C7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231E35B-300A-6B4F-9D4C-AADF497D6A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67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886F51-6C38-9D4D-90C7-3C10BC828A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DBDBC3-1626-1245-ACDC-794F4C0D8DF0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CF6C94-A377-974D-A6EF-5C312611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3D11409-63CA-DA4C-AB62-A4DC715A15EA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DAA10B-17CE-174C-A121-0AFF240D6E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7F676DFE-2F5F-E240-BD60-4DC3AA64C7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CF052AC-926E-A947-AD5D-8944DD6B20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9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5BBF875-87F5-6E42-80FE-0C181173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228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7D4E8-4E6A-8540-A81E-9D24BA00F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F2DCC7-E305-E446-9D38-1D79E81E0026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3544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923670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ADF43F-CF61-8846-A9DB-B29BD189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E042FB3-A2E7-A044-A638-28DF146899B3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4777AB2-FE86-D346-B812-D4C3EB59C5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2ADF32-F4AB-1B46-80BF-2E162708AA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46F011F-BE54-FA45-B3CC-9EC61D40C5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81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10E7F-981D-374C-8517-AAACE74A52B8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DA902-204B-CA4D-9A8A-19F849BB9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23B008-2EE5-8645-AADA-8B4FD3E2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772BC15-72F1-3241-B80E-74E98E7AA70C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482ECE3-F16F-1646-8997-E7C07E029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9D20525B-9D84-4D49-939B-8D1BFBA43E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CAF8968-47DF-6B40-BFF6-E1F19B69BB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55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8A468-988B-7B4F-9D4D-3FF09915A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DC84F2-0655-4E46-ACB2-DC51CD268244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3825E7-3925-0545-8DB2-B17C6EA5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19EC3F4-619C-0445-BDEF-1A46988D831C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3E8206-6F1B-7A4E-B7E1-E8152224D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1D66548-CB5D-024B-A82E-74354C46E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BAF3771-3C40-8647-A906-8FC178FB89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6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A42D2-7862-E54D-ACB6-76FEAF9D0BFB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406B31-AA00-F340-9C28-8A0859F0E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1273B70-143D-9043-B841-6F94E8C3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FCF546B4-1587-6C49-A3A2-18DEAAFAD216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0DDE85-92BC-C04F-873C-CA6BB21E0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FC70428-7153-7643-90F0-BA39FE1C3B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8CD619A-259D-A145-96FC-8A5A519FDB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57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BC9B2B-A812-FC4A-8435-8CFBB4EF3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ECD671-9BF4-D447-97FF-25D45B19980B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1160" y="1825625"/>
            <a:ext cx="44856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B7111B-5100-704E-B82E-90A53A78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DEAD1FC-5584-5E49-B0D4-D02BEE330C13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98F8E7-BCFC-B24F-9C90-A751807F81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D269223-55B1-254D-BB57-265862293B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E98CB2-524A-F34E-8064-BAB9865073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7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E2B8EA-1051-6C41-9209-486995757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EE538D-C915-9441-8B60-6CF531015C34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224299C-8D09-5340-BC08-40E249B8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B28D7C8-EC1C-6C43-8993-7ACF56D0B376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574E38-560A-D742-B677-C226AEE5EC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2466E5D5-EE16-0A4D-90F6-2732B2FC68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95548E0-ECCB-684D-BDA8-D951F3460B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52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46470-E6EA-AA4B-A888-1BEE909D4762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DFD92-6B5E-8E48-A918-9058EDFDF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189" indent="0">
              <a:buNone/>
              <a:defRPr>
                <a:solidFill>
                  <a:srgbClr val="FFFFFF"/>
                </a:solidFill>
              </a:defRPr>
            </a:lvl2pPr>
            <a:lvl3pPr marL="914377" indent="0">
              <a:buNone/>
              <a:defRPr>
                <a:solidFill>
                  <a:srgbClr val="FFFFFF"/>
                </a:solidFill>
              </a:defRPr>
            </a:lvl3pPr>
            <a:lvl4pPr marL="1371566" indent="0">
              <a:buNone/>
              <a:defRPr>
                <a:solidFill>
                  <a:srgbClr val="FFFFFF"/>
                </a:solidFill>
              </a:defRPr>
            </a:lvl4pPr>
            <a:lvl5pPr marL="1828755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04D668-5CA5-984C-A73B-A8BD8206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D58862CA-65B4-E64F-A2CB-30EB7E612DC6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885961-EB39-D74C-A21D-DD9AC85BD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69A83EB5-4193-ED43-A798-9F5F05247F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73B43E2-2B35-574F-A10C-AD42C66801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03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D40DD-9137-8743-9073-FDB4912C4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4E7F32FF-5F6E-9D42-9F3F-53D1DEAA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ADFA-31AA-4841-909A-1B52FE6267FF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C623822-87BC-0F4E-9EEB-4155C2FF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F6AC6613-C65F-2843-99D6-6D7408A4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6AA5B-DFA7-A640-A065-9B76188BFF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8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F3B9-C61D-2F40-86F4-9D501B769D72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4777B-F454-3649-8EA8-1FA416D11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189" indent="0">
              <a:buNone/>
              <a:defRPr>
                <a:solidFill>
                  <a:srgbClr val="FFFFFF"/>
                </a:solidFill>
              </a:defRPr>
            </a:lvl2pPr>
            <a:lvl3pPr marL="914377" indent="0">
              <a:buNone/>
              <a:defRPr>
                <a:solidFill>
                  <a:srgbClr val="FFFFFF"/>
                </a:solidFill>
              </a:defRPr>
            </a:lvl3pPr>
            <a:lvl4pPr marL="1371566" indent="0">
              <a:buNone/>
              <a:defRPr>
                <a:solidFill>
                  <a:srgbClr val="FFFFFF"/>
                </a:solidFill>
              </a:defRPr>
            </a:lvl4pPr>
            <a:lvl5pPr marL="1828755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6141BB-8356-8F4D-8383-01E3CB41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D740539-3451-2945-8B94-2BA6BA1888AB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0A2E79-1575-354B-8236-D972A713E8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05BADC2F-1491-9F46-AE47-CA539A007A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72E96EB-1D03-5847-88E8-1AAB4DBF2F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11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0A86F9-5C6D-6243-B462-D164DAF4F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60C792-3EEA-D74C-B859-8698D91C810F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0" y="1825625"/>
            <a:ext cx="4485640" cy="4351339"/>
          </a:xfrm>
        </p:spPr>
        <p:txBody>
          <a:bodyPr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FA13F83-4928-1443-9CC6-FAD01CE8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FA1253-B6DC-5D41-A532-B76624182E49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01224C-7068-9A40-B666-8BFBDDF6C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383A4-E553-BC46-B2D5-59A20F2B51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91B140F-136A-FD40-9920-36F46876C1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73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06A28-4454-E540-980D-B4F783173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E43521-C154-2647-A50F-BD549D3E42CF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6F987DD-1124-8242-B9D8-393FDBCF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BC35C-58BC-0E47-B523-57C381FC1FE6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5E38263-AA57-F64D-BDCD-EB7CD48D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954C1-B7AD-934C-AE16-E65815E0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77A56-679D-1747-9650-200F86485E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5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39F46F8-537A-8848-962D-F04A8EB64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CD09D-2180-1046-82C8-8ECCEC211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434606-3A8B-7C48-A76E-2CCEAA273E91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923670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2A9EE8-0A43-E84E-9D02-BBFFEE99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888DB57-052D-5D43-9A5C-D9EBD14F2401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7F4191-FB70-AB42-9126-D398CB0C8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3DAB3D-028E-E840-82DD-5CA36571B5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A0DA9DF-8E64-E144-BDA7-0379AECADF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61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D28329C-35EC-2B48-B45A-9DC38BB59E2E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D1F72-D4DE-8049-A5E4-C720C0ECE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2673E-27D0-E545-B89E-83AD17EE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C4D7012E-488D-2B49-875A-6D9714C5B206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8E4EE2-D116-3046-B85E-49CB28C8C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0C63AE27-13DE-1849-9C07-D96928948E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6625D42-DF91-1F45-84B4-FB1DD0AD54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78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E0D5A-51E0-0844-8F02-797F4102F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AF0DE2-670F-F84D-B04C-DD95295244F6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E1140-3E40-7749-9E4E-5434ACF5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F92E0-8D33-5C4B-9AFD-2A298A31DEA5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9CB290-CA7E-C944-A2D2-E61E1E890E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907E02B-C37F-6642-945E-0EB4031206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8841269-0400-2948-AFE4-05E1B82D84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66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9E75456-AF75-DA42-9DEA-A9407A7B61BA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64CBE-1210-0B44-9842-D47C9EED3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02483-A493-434C-9C98-79CD2708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142DDE-0929-6F4C-AF57-1F001A3DABD0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0C514D-2F36-0D4A-9828-94842DB18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9AC773-BE98-B940-8CF4-D83EA1E5B1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1435832-23F8-1248-85EE-8874D41509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94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048E5-F73C-8640-A890-FA7244B72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48D78AD-47BC-E742-81A1-0395ED8AB129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15964-A7C5-9146-80CE-2708AAA4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FC2E355-AF1F-6F4C-A041-998792117560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7DCD9E-2FC7-A34B-9E5D-E878D3F6C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521EA2-2238-A143-8CD7-212BBC34D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3D8546B-DDFD-524A-BBA3-6B93BCF789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30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10A874-5870-5E49-8768-DC0853245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52E6BC-4A38-594A-BBBE-8549C56CDD95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979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4942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49421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2761" y="1681163"/>
            <a:ext cx="44856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2761" y="2505075"/>
            <a:ext cx="44856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7E80933-F757-2249-AA9F-00EB49E4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8D70CD35-2A84-004C-AAD0-1BBD5D552E0F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0F353EA-C08F-FA43-BA9A-DA0520B80D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A04EBCD6-3C9B-CC4E-9A6F-B2F78AA0AD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1436174A-2BC1-7D47-AB57-543D7B8F00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57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A25984-D21E-1D4F-AFF3-3A245F2B7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4962F1-9E2A-DA43-847F-6B0C5B0B2E62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489553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A97DB4-F739-9D44-93DB-3763FF68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FE4D374E-3808-5846-86F0-1BF7C28F4171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4F6986-E257-C74A-8893-02145A642F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DF5A327-F9B2-5342-BA7E-2BB5E4ADDB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092B04C-C17D-2446-9B43-9C767E7391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16C021-47C6-6947-A04C-D28B42150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04720"/>
            <a:ext cx="4209732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5576252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860799"/>
            <a:ext cx="4209732" cy="200818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B33AE6F-E0BF-0D4A-AD36-56F708A4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AA2375A0-B108-6542-9ED4-249413D18A7A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7FCA59-4166-A443-A971-08E5F3E012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58CA3E8-9D18-424A-A1A7-C1A9D44FB9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DEDE0C-71B9-064A-A779-75B72EB964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57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21A8D-CEC2-EF47-BB13-CA6F4862C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20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9220200" cy="43513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496A30-9E4B-5B46-BAB4-957F20818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A26E5C6-76A2-3C4E-B9E2-4EF9FECBB0CE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EA250-D3CD-DB40-B4D1-4605E6D4B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3BA341B-9F47-2547-A8BE-1C67DA40F0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0013571-FC02-3F4A-86E8-41ACF69D44E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30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47AF71-C6E8-DA44-BE09-9520627C7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17ADD98-23C3-0241-A3BD-33E3CA73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30E36396-8B1D-8848-845C-80A6388B0C63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F6470E-570E-4C40-A6FF-C003BEF2BD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D0565CB4-2C73-6A4E-86F3-1AFF48BABB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620A200-44DB-7B4A-B498-96B1971181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24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F31544-2B34-AD49-83AD-F72C48B89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223D7F8-C72F-224A-AE0E-5C728018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26F24BBC-2302-BB40-9DA2-F8BF7EACE184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2D64F-DED1-1C4C-996B-2A8386394F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286D139-3C5A-EC47-A7ED-0273D589BE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A26EE85-8F62-AC4C-B60C-D53DFD7ABE7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7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A8478-5CE7-1343-A183-000263A6F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104A2-270F-4C4F-8741-25C4946BECD5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279E926-DEA1-F047-8FAC-5C33B5E8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A67C8D0D-5580-014F-9988-4B3B09BE08D3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6F85DB-385F-9040-934D-FFC209B33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D3158200-1DA2-F64D-ADF7-AD488735BF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3F4435E-FA11-AC40-A932-9FEDD79792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20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0D2B2-2BA7-3C4C-A484-EA40F5B60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3280" y="1122363"/>
            <a:ext cx="862584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3280" y="3602037"/>
            <a:ext cx="862584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F0CB14-8299-554F-92CC-A3A45D2C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0EC33F29-AADF-C449-A04A-E753BDCB642E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046B8-10DD-B745-AC48-4A1179F9BB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018840C-EFD7-4C42-9817-30E21C714A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D137CCE-35FC-274C-94F7-4EFA18B977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0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6B30A6-E8BA-9049-B635-8235E5811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1E72C-6F04-204E-BA31-0FA54BF44B4C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9B8A8DB-A666-FC43-98F6-903E2987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A337220-4C6D-1542-8D39-E352B81378AE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C53440-BF89-9143-8C06-DB575143AA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D95DD5B-DE41-9E44-AA78-31623DAB53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C5FD6D-6765-4245-BD3E-CBC1D21CDC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FB03AD-40E3-9544-BFF3-2EE0DB6DEABA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97187-A97C-6B41-B092-F8AE59C81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22B2E62-BCB4-4644-87BE-04AB9621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30F98C2-0205-434D-B6C9-0978E8F299F4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183E5B-2905-9440-8515-54138034B0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8CC44E0-20D1-9940-AFF4-4A67F40E9F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9ADA448-0DA4-9E44-A22F-11B08F2B4D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5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B86AE-07DA-6B4B-A499-B872C9067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4B4B3-6938-E545-82EC-233C8E4E2541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99C30D6-0EBE-1940-9E90-20EB052B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CA8A85B-C045-EB47-91D5-3CB65967C401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1754AA-2940-874F-A060-A91587073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8A74110-D2A9-A241-9C35-074CA6899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99761F0-C42E-984F-A3B1-B95A24E559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7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6F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26CB7-4B92-4641-B9DA-7C03011AB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60912-137B-E643-A4EF-4A4C79F412B1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0"/>
            <a:ext cx="10455081" cy="927883"/>
          </a:xfrm>
        </p:spPr>
        <p:txBody>
          <a:bodyPr bIns="0">
            <a:noAutofit/>
          </a:bodyPr>
          <a:lstStyle>
            <a:lvl1pPr>
              <a:defRPr sz="4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30104"/>
            <a:ext cx="9216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A46CCB3-C522-F842-80E1-BE3687F7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8F8C43C-EF66-3E43-BEE8-C5483714B0E2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E48CB3-D6F9-BC40-BE57-FB6B8D4C5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A7D65A7-25FC-1549-98C7-1D5EAF6098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BA0F3D7-22BA-D44E-A231-2DA64FF7AE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5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C2948E-6D2D-8244-A715-B7AB84CA4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158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5924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783F86-B73E-E248-9340-299DFAC0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4090FF5E-D7E0-5449-A427-C2B62E946728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BFA1-FA31-C44F-B323-1CE196D594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4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248D7FA-0FEA-EA4D-8A24-0EA40ED89A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C38429C-3D3F-E148-BA15-15C1D71C79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1F3E-1AF3-F441-9E44-EC1F3C3FF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675" y="6099175"/>
            <a:ext cx="4056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4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04233106-6528-0446-8CF9-6B3A79350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1281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0803E877-80B7-674E-93E9-5E9010A49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91281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8A9FD-465B-3547-902C-844F6EAF9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722644" y="1875632"/>
            <a:ext cx="27432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bg2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06B04040-2D54-3F4C-B6A1-E967C00F274B}" type="datetime2">
              <a:rPr lang="en-US"/>
              <a:pPr>
                <a:defRPr/>
              </a:pPr>
              <a:t>Wednesday, July 26, 2023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460E772-7C34-0749-A54F-B4B30510B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234950"/>
            <a:ext cx="522288" cy="365125"/>
          </a:xfrm>
          <a:prstGeom prst="rect">
            <a:avLst/>
          </a:prstGeom>
        </p:spPr>
        <p:txBody>
          <a:bodyPr anchor="b" anchorCtr="0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400" b="0" i="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83B6549D-5B8A-DD44-BA3C-40FCE7C25F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72" r:id="rId29"/>
    <p:sldLayoutId id="2147483873" r:id="rId30"/>
    <p:sldLayoutId id="2147483874" r:id="rId31"/>
    <p:sldLayoutId id="2147483875" r:id="rId32"/>
    <p:sldLayoutId id="2147483876" r:id="rId33"/>
    <p:sldLayoutId id="2147483877" r:id="rId34"/>
    <p:sldLayoutId id="2147483878" r:id="rId35"/>
    <p:sldLayoutId id="2147483879" r:id="rId36"/>
    <p:sldLayoutId id="2147483880" r:id="rId37"/>
    <p:sldLayoutId id="2147483881" r:id="rId38"/>
    <p:sldLayoutId id="2147483882" r:id="rId39"/>
    <p:sldLayoutId id="2147483883" r:id="rId40"/>
  </p:sldLayoutIdLst>
  <p:hf sldNum="0" hdr="0" dt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9pPr>
    </p:titleStyle>
    <p:bodyStyle>
      <a:lvl1pPr algn="l" defTabSz="912813" rtl="0" eaLnBrk="1" fontAlgn="base" hangingPunct="1">
        <a:lnSpc>
          <a:spcPct val="120000"/>
        </a:lnSpc>
        <a:spcBef>
          <a:spcPts val="1000"/>
        </a:spcBef>
        <a:spcAft>
          <a:spcPts val="600"/>
        </a:spcAft>
        <a:buFont typeface="Arial" panose="020B0604020202020204" pitchFamily="34" charset="0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42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14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5986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58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5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FF22ED-0C79-21E0-92E1-F05D1FA7A738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B31C4-DB78-2CC7-B48C-EF54005B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C60E22-6E8E-B869-84E3-B71338151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sz="4000" b="1" dirty="0">
                <a:latin typeface="+mj-lt"/>
              </a:rPr>
              <a:t>Combined MSC-antiviral treatment for T cell injury in cats with spontaneous feline infectious peritonitis (FIP)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8A788BB-C8D4-85B6-D559-2B9CCC29A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Rachel </a:t>
            </a:r>
            <a:r>
              <a:rPr lang="en-US" dirty="0" err="1">
                <a:latin typeface="+mn-lt"/>
              </a:rPr>
              <a:t>Qiao</a:t>
            </a:r>
            <a:endParaRPr lang="en-US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STAR Mentor: Amir </a:t>
            </a:r>
            <a:r>
              <a:rPr lang="en-US" dirty="0" err="1">
                <a:latin typeface="+mn-lt"/>
              </a:rPr>
              <a:t>Kol</a:t>
            </a:r>
            <a:r>
              <a:rPr lang="en-US" dirty="0">
                <a:latin typeface="+mn-lt"/>
              </a:rPr>
              <a:t>, DVM, PhD, DACVP</a:t>
            </a:r>
          </a:p>
        </p:txBody>
      </p:sp>
      <p:sp>
        <p:nvSpPr>
          <p:cNvPr id="9" name="Rectangle: Rounded Corners 23">
            <a:extLst>
              <a:ext uri="{FF2B5EF4-FFF2-40B4-BE49-F238E27FC236}">
                <a16:creationId xmlns:a16="http://schemas.microsoft.com/office/drawing/2014/main" id="{3A3E28C0-F842-2366-5B69-8E872D7D1D99}"/>
              </a:ext>
            </a:extLst>
          </p:cNvPr>
          <p:cNvSpPr/>
          <p:nvPr/>
        </p:nvSpPr>
        <p:spPr>
          <a:xfrm>
            <a:off x="981683" y="678734"/>
            <a:ext cx="10228633" cy="4737648"/>
          </a:xfrm>
          <a:prstGeom prst="roundRect">
            <a:avLst>
              <a:gd name="adj" fmla="val 9765"/>
            </a:avLst>
          </a:prstGeom>
          <a:noFill/>
          <a:ln w="28575">
            <a:solidFill>
              <a:srgbClr val="BE982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73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ADD7A80-5563-F19A-DEA1-681B8DE2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Methods</a:t>
            </a:r>
          </a:p>
        </p:txBody>
      </p:sp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8630927C-DE61-7572-B7B5-56AAC83F7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0" r="3597" b="1173"/>
          <a:stretch/>
        </p:blipFill>
        <p:spPr>
          <a:xfrm>
            <a:off x="789680" y="893695"/>
            <a:ext cx="10612639" cy="5233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5A3BE5-4521-C9EA-AFF2-7E8C2056F1A0}"/>
              </a:ext>
            </a:extLst>
          </p:cNvPr>
          <p:cNvSpPr txBox="1"/>
          <p:nvPr/>
        </p:nvSpPr>
        <p:spPr>
          <a:xfrm>
            <a:off x="9062201" y="4533774"/>
            <a:ext cx="2698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+mn-lt"/>
              </a:rPr>
              <a:t>FlowJo</a:t>
            </a:r>
            <a:r>
              <a:rPr lang="en-US" sz="2200" dirty="0">
                <a:latin typeface="+mn-lt"/>
              </a:rPr>
              <a:t> gating strategy</a:t>
            </a:r>
          </a:p>
          <a:p>
            <a:r>
              <a:rPr lang="en-US" sz="2200" dirty="0">
                <a:latin typeface="+mn-lt"/>
              </a:rPr>
              <a:t>Panel 2 (intracellular cytokines)</a:t>
            </a:r>
          </a:p>
        </p:txBody>
      </p:sp>
    </p:spTree>
    <p:extLst>
      <p:ext uri="{BB962C8B-B14F-4D97-AF65-F5344CB8AC3E}">
        <p14:creationId xmlns:p14="http://schemas.microsoft.com/office/powerpoint/2010/main" val="205032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pic>
        <p:nvPicPr>
          <p:cNvPr id="10" name="Picture 9" descr="A graph of different types of cells&#10;&#10;Description automatically generated">
            <a:extLst>
              <a:ext uri="{FF2B5EF4-FFF2-40B4-BE49-F238E27FC236}">
                <a16:creationId xmlns:a16="http://schemas.microsoft.com/office/drawing/2014/main" id="{A9616CD3-D320-41E5-E798-A7827244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7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F26E24-9477-B2D1-49E6-BEC4295E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Results (Panel 1)</a:t>
            </a:r>
          </a:p>
        </p:txBody>
      </p:sp>
    </p:spTree>
    <p:extLst>
      <p:ext uri="{BB962C8B-B14F-4D97-AF65-F5344CB8AC3E}">
        <p14:creationId xmlns:p14="http://schemas.microsoft.com/office/powerpoint/2010/main" val="335577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AF9D79-6C24-D379-42E1-266C0F80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Discussion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C1A34-6E68-0DF6-D4D2-6AF20E97E537}"/>
              </a:ext>
            </a:extLst>
          </p:cNvPr>
          <p:cNvSpPr txBox="1"/>
          <p:nvPr/>
        </p:nvSpPr>
        <p:spPr>
          <a:xfrm>
            <a:off x="838200" y="1416052"/>
            <a:ext cx="1051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Still in progress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Not enough data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Large variability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Problems encountered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Time constraints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Lack of feline-specific reagents</a:t>
            </a:r>
          </a:p>
          <a:p>
            <a:pPr marL="1198563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CD4-PacBlue antibody signal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Limited amounts of each sample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741363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361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AF9D79-6C24-D379-42E1-266C0F80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Future Directions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C1A34-6E68-0DF6-D4D2-6AF20E97E537}"/>
              </a:ext>
            </a:extLst>
          </p:cNvPr>
          <p:cNvSpPr txBox="1"/>
          <p:nvPr/>
        </p:nvSpPr>
        <p:spPr>
          <a:xfrm>
            <a:off x="838200" y="1416052"/>
            <a:ext cx="1051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Complete data acquisition and analysis for panels 1 and 2</a:t>
            </a:r>
          </a:p>
          <a:p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Flow panel 3: exhaustion markers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L/D, CD5, CD4, CD8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CTLA-4, EOMES, FAS, TOX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Needs validation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741363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5288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FEA2ED4B-4CD1-3F25-72E3-D57EA0BB7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036" y="3043337"/>
            <a:ext cx="4074928" cy="911872"/>
          </a:xfrm>
          <a:prstGeom prst="rect">
            <a:avLst/>
          </a:prstGeom>
        </p:spPr>
      </p:pic>
      <p:sp>
        <p:nvSpPr>
          <p:cNvPr id="16" name="Rectangle: Rounded Corners 23">
            <a:extLst>
              <a:ext uri="{FF2B5EF4-FFF2-40B4-BE49-F238E27FC236}">
                <a16:creationId xmlns:a16="http://schemas.microsoft.com/office/drawing/2014/main" id="{CE96A188-7D7D-8BC9-BBC3-F3D68CB28C39}"/>
              </a:ext>
            </a:extLst>
          </p:cNvPr>
          <p:cNvSpPr/>
          <p:nvPr/>
        </p:nvSpPr>
        <p:spPr>
          <a:xfrm>
            <a:off x="678873" y="1447367"/>
            <a:ext cx="5181600" cy="4017384"/>
          </a:xfrm>
          <a:prstGeom prst="roundRect">
            <a:avLst>
              <a:gd name="adj" fmla="val 9765"/>
            </a:avLst>
          </a:prstGeom>
          <a:noFill/>
          <a:ln w="28575">
            <a:solidFill>
              <a:srgbClr val="BE982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23">
            <a:extLst>
              <a:ext uri="{FF2B5EF4-FFF2-40B4-BE49-F238E27FC236}">
                <a16:creationId xmlns:a16="http://schemas.microsoft.com/office/drawing/2014/main" id="{74F5EBB5-AED7-2429-C6EF-7F681D5FABFA}"/>
              </a:ext>
            </a:extLst>
          </p:cNvPr>
          <p:cNvSpPr/>
          <p:nvPr/>
        </p:nvSpPr>
        <p:spPr>
          <a:xfrm>
            <a:off x="6331529" y="1447367"/>
            <a:ext cx="5181600" cy="4017384"/>
          </a:xfrm>
          <a:prstGeom prst="roundRect">
            <a:avLst>
              <a:gd name="adj" fmla="val 9765"/>
            </a:avLst>
          </a:prstGeom>
          <a:noFill/>
          <a:ln w="28575">
            <a:solidFill>
              <a:srgbClr val="BE982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66271F-4C97-8370-0D14-F0D84483F60A}"/>
              </a:ext>
            </a:extLst>
          </p:cNvPr>
          <p:cNvSpPr txBox="1">
            <a:spLocks/>
          </p:cNvSpPr>
          <p:nvPr/>
        </p:nvSpPr>
        <p:spPr bwMode="auto">
          <a:xfrm>
            <a:off x="981683" y="277479"/>
            <a:ext cx="9981584" cy="75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r>
              <a:rPr lang="en-US" dirty="0">
                <a:latin typeface="+mj-lt"/>
              </a:rPr>
              <a:t>Acknowledgements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226AC7-C1D6-9ED0-2C34-89222F7C4F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35" t="4787" r="43170" b="21661"/>
          <a:stretch/>
        </p:blipFill>
        <p:spPr>
          <a:xfrm>
            <a:off x="7960273" y="4009380"/>
            <a:ext cx="1924112" cy="1188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17E5E3-3A5D-E0B2-785C-63D09F9B09F8}"/>
              </a:ext>
            </a:extLst>
          </p:cNvPr>
          <p:cNvSpPr txBox="1"/>
          <p:nvPr/>
        </p:nvSpPr>
        <p:spPr>
          <a:xfrm>
            <a:off x="981683" y="1719898"/>
            <a:ext cx="45633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+mn-lt"/>
              </a:rPr>
              <a:t>Kol</a:t>
            </a:r>
            <a:r>
              <a:rPr lang="en-US" sz="2000" dirty="0">
                <a:latin typeface="+mn-lt"/>
              </a:rPr>
              <a:t>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Principal Investigator: Amir </a:t>
            </a:r>
            <a:r>
              <a:rPr lang="en-US" sz="2000" dirty="0" err="1">
                <a:latin typeface="+mn-lt"/>
              </a:rPr>
              <a:t>Kol</a:t>
            </a:r>
            <a:r>
              <a:rPr lang="en-US" sz="2000" dirty="0">
                <a:latin typeface="+mn-lt"/>
              </a:rPr>
              <a:t>, DVM, PhD, DACVP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PhD Candidate: </a:t>
            </a:r>
            <a:r>
              <a:rPr lang="en-US" sz="2000" dirty="0" err="1">
                <a:latin typeface="+mn-lt"/>
              </a:rPr>
              <a:t>Patrawin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Wanakumjorn</a:t>
            </a:r>
            <a:r>
              <a:rPr lang="en-US" sz="2000" dirty="0">
                <a:latin typeface="+mn-lt"/>
              </a:rPr>
              <a:t>, DVM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Manager: Diego Castillo, DVM, SRA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MS Student: </a:t>
            </a:r>
            <a:r>
              <a:rPr lang="en-US" sz="2000" dirty="0" err="1">
                <a:latin typeface="+mn-lt"/>
              </a:rPr>
              <a:t>Yihong</a:t>
            </a:r>
            <a:r>
              <a:rPr lang="en-US" sz="2000" dirty="0">
                <a:latin typeface="+mn-lt"/>
              </a:rPr>
              <a:t> 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Krystle Reagan, Brian Murphy, Tamar Cohen-</a:t>
            </a:r>
            <a:r>
              <a:rPr lang="en-US" sz="2000" dirty="0" err="1">
                <a:latin typeface="+mn-lt"/>
              </a:rPr>
              <a:t>Davidyan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Jully</a:t>
            </a:r>
            <a:r>
              <a:rPr lang="en-US" sz="2000" dirty="0">
                <a:latin typeface="+mn-lt"/>
              </a:rPr>
              <a:t> Pires, </a:t>
            </a:r>
            <a:r>
              <a:rPr lang="en-US" sz="2000" dirty="0" err="1">
                <a:latin typeface="+mn-lt"/>
              </a:rPr>
              <a:t>Ehren</a:t>
            </a:r>
            <a:r>
              <a:rPr lang="en-US" sz="2000" dirty="0">
                <a:latin typeface="+mn-lt"/>
              </a:rPr>
              <a:t> McLarty, Terza </a:t>
            </a:r>
            <a:r>
              <a:rPr lang="en-US" sz="2000" dirty="0" err="1">
                <a:latin typeface="+mn-lt"/>
              </a:rPr>
              <a:t>Brostoff</a:t>
            </a:r>
            <a:endParaRPr lang="en-US" sz="20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2CF9C9-F75B-2F59-5181-13245E2BF865}"/>
              </a:ext>
            </a:extLst>
          </p:cNvPr>
          <p:cNvSpPr txBox="1"/>
          <p:nvPr/>
        </p:nvSpPr>
        <p:spPr>
          <a:xfrm>
            <a:off x="6483929" y="1719898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Financial support was provided by the Students Training in Advanced Research (STAR) Program through National Institutes of Health T35-OD010956</a:t>
            </a:r>
          </a:p>
        </p:txBody>
      </p:sp>
    </p:spTree>
    <p:extLst>
      <p:ext uri="{BB962C8B-B14F-4D97-AF65-F5344CB8AC3E}">
        <p14:creationId xmlns:p14="http://schemas.microsoft.com/office/powerpoint/2010/main" val="271903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C48E48-1DBD-A387-D823-063C0DB1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320C1-0349-5C44-D40D-17657CBFFD5F}"/>
              </a:ext>
            </a:extLst>
          </p:cNvPr>
          <p:cNvSpPr txBox="1"/>
          <p:nvPr/>
        </p:nvSpPr>
        <p:spPr>
          <a:xfrm>
            <a:off x="462337" y="1140431"/>
            <a:ext cx="110755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0" i="0" u="none" strike="noStrike" dirty="0">
                <a:effectLst/>
                <a:latin typeface="+mn-lt"/>
              </a:rPr>
              <a:t>Pedersen NC. An update on feline infectious peritonitis: Virology and immunopathogenesis. </a:t>
            </a:r>
            <a:r>
              <a:rPr lang="en-US" sz="1600" b="0" i="1" u="none" strike="noStrike" dirty="0">
                <a:effectLst/>
                <a:latin typeface="+mn-lt"/>
              </a:rPr>
              <a:t>The Veterinary Journal</a:t>
            </a:r>
            <a:r>
              <a:rPr lang="en-US" sz="1600" b="0" i="0" u="none" strike="noStrike" dirty="0">
                <a:effectLst/>
                <a:latin typeface="+mn-lt"/>
              </a:rPr>
              <a:t>. 2014;201(2):123-132. doi:</a:t>
            </a:r>
            <a:r>
              <a:rPr lang="en-US" sz="1600" b="0" i="0" strike="noStrike" dirty="0">
                <a:effectLst/>
                <a:latin typeface="+mn-lt"/>
              </a:rPr>
              <a:t>10.1016/j.tvjl.2014.04.017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latin typeface="+mn-lt"/>
              </a:rPr>
              <a:t>Tekes</a:t>
            </a:r>
            <a:r>
              <a:rPr lang="en-US" sz="1600" dirty="0">
                <a:latin typeface="+mn-lt"/>
              </a:rPr>
              <a:t> G, Thiel HJ. Feline coronaviruses: pathogenesis of feline infectious peritonitis. </a:t>
            </a:r>
            <a:r>
              <a:rPr lang="en-US" sz="1600" i="1" dirty="0">
                <a:latin typeface="+mn-lt"/>
              </a:rPr>
              <a:t>Adv Virus Res</a:t>
            </a:r>
            <a:r>
              <a:rPr lang="en-US" sz="1600" dirty="0">
                <a:latin typeface="+mn-lt"/>
              </a:rPr>
              <a:t>. 2016;96:193-218. doi:10.1016/bs.aivir.2016.08.002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latin typeface="+mn-lt"/>
              </a:rPr>
              <a:t>Haagmans</a:t>
            </a:r>
            <a:r>
              <a:rPr lang="en-US" sz="1600" dirty="0">
                <a:latin typeface="+mn-lt"/>
              </a:rPr>
              <a:t> BL, </a:t>
            </a:r>
            <a:r>
              <a:rPr lang="en-US" sz="1600" dirty="0" err="1">
                <a:latin typeface="+mn-lt"/>
              </a:rPr>
              <a:t>Egberink</a:t>
            </a:r>
            <a:r>
              <a:rPr lang="en-US" sz="1600" dirty="0">
                <a:latin typeface="+mn-lt"/>
              </a:rPr>
              <a:t> HF, </a:t>
            </a:r>
            <a:r>
              <a:rPr lang="en-US" sz="1600" dirty="0" err="1">
                <a:latin typeface="+mn-lt"/>
              </a:rPr>
              <a:t>Horzinek</a:t>
            </a:r>
            <a:r>
              <a:rPr lang="en-US" sz="1600" dirty="0">
                <a:latin typeface="+mn-lt"/>
              </a:rPr>
              <a:t> MC. Apoptosis and T-cell depletion during feline infectious peritonitis. </a:t>
            </a:r>
            <a:r>
              <a:rPr lang="en-US" sz="1600" i="1" dirty="0">
                <a:latin typeface="+mn-lt"/>
              </a:rPr>
              <a:t>J </a:t>
            </a:r>
            <a:r>
              <a:rPr lang="en-US" sz="1600" i="1" dirty="0" err="1">
                <a:latin typeface="+mn-lt"/>
              </a:rPr>
              <a:t>Virol</a:t>
            </a:r>
            <a:r>
              <a:rPr lang="en-US" sz="1600" dirty="0">
                <a:latin typeface="+mn-lt"/>
              </a:rPr>
              <a:t>. 1996;70(12):8977-8983. doi:10.1128/JVI.70.12.8977-8983.1996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+mn-lt"/>
              </a:rPr>
              <a:t>Takano T, </a:t>
            </a:r>
            <a:r>
              <a:rPr lang="en-US" sz="1600" dirty="0" err="1">
                <a:latin typeface="+mn-lt"/>
              </a:rPr>
              <a:t>Hohdatsu</a:t>
            </a:r>
            <a:r>
              <a:rPr lang="en-US" sz="1600" dirty="0">
                <a:latin typeface="+mn-lt"/>
              </a:rPr>
              <a:t> T, </a:t>
            </a:r>
            <a:r>
              <a:rPr lang="en-US" sz="1600" dirty="0" err="1">
                <a:latin typeface="+mn-lt"/>
              </a:rPr>
              <a:t>Hashida</a:t>
            </a:r>
            <a:r>
              <a:rPr lang="en-US" sz="1600" dirty="0">
                <a:latin typeface="+mn-lt"/>
              </a:rPr>
              <a:t> Y, Kaneko Y, Tanabe M, Koyama H. A “possible” involvement of TNF-alpha in apoptosis induction in peripheral blood lymphocytes of cats with feline infectious peritonitis. </a:t>
            </a:r>
            <a:r>
              <a:rPr lang="en-US" sz="1600" i="1" dirty="0">
                <a:latin typeface="+mn-lt"/>
              </a:rPr>
              <a:t>Vet </a:t>
            </a:r>
            <a:r>
              <a:rPr lang="en-US" sz="1600" i="1" dirty="0" err="1">
                <a:latin typeface="+mn-lt"/>
              </a:rPr>
              <a:t>Microbiol</a:t>
            </a:r>
            <a:r>
              <a:rPr lang="en-US" sz="1600" dirty="0">
                <a:latin typeface="+mn-lt"/>
              </a:rPr>
              <a:t>. 2007;119(2-4):121-131. doi:10.1016/j.vetmic.2006.08.033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+mn-lt"/>
              </a:rPr>
              <a:t>Wherry EJ. T cell exhaustion. </a:t>
            </a:r>
            <a:r>
              <a:rPr lang="en-US" sz="1600" i="1" dirty="0">
                <a:latin typeface="+mn-lt"/>
              </a:rPr>
              <a:t>Nature Immunology</a:t>
            </a:r>
            <a:r>
              <a:rPr lang="en-US" sz="1600" dirty="0">
                <a:latin typeface="+mn-lt"/>
              </a:rPr>
              <a:t>. 2011;12(6):492-499. doi:10.1038/ni.2035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+mn-lt"/>
              </a:rPr>
              <a:t>Murphy BG, Perron M, Murakami E, et al. The nucleoside analog GS-441524 strongly inhibits feline infectious peritonitis (FIP) virus in tissue culture and experimental cat infection studies. </a:t>
            </a:r>
            <a:r>
              <a:rPr lang="en-US" sz="1600" i="1" dirty="0">
                <a:latin typeface="+mn-lt"/>
              </a:rPr>
              <a:t>Veterinary Microbiology</a:t>
            </a:r>
            <a:r>
              <a:rPr lang="en-US" sz="1600" dirty="0">
                <a:latin typeface="+mn-lt"/>
              </a:rPr>
              <a:t>. 2018;219:226-233. doi:10.1016/j.vetmic.2018.04.026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latin typeface="+mn-lt"/>
              </a:rPr>
              <a:t>Krentz</a:t>
            </a:r>
            <a:r>
              <a:rPr lang="en-US" sz="1600" dirty="0">
                <a:latin typeface="+mn-lt"/>
              </a:rPr>
              <a:t> D, </a:t>
            </a:r>
            <a:r>
              <a:rPr lang="en-US" sz="1600" dirty="0" err="1">
                <a:latin typeface="+mn-lt"/>
              </a:rPr>
              <a:t>Zwicklbauer</a:t>
            </a:r>
            <a:r>
              <a:rPr lang="en-US" sz="1600" dirty="0">
                <a:latin typeface="+mn-lt"/>
              </a:rPr>
              <a:t> K, </a:t>
            </a:r>
            <a:r>
              <a:rPr lang="en-US" sz="1600" dirty="0" err="1">
                <a:latin typeface="+mn-lt"/>
              </a:rPr>
              <a:t>Felten</a:t>
            </a:r>
            <a:r>
              <a:rPr lang="en-US" sz="1600" dirty="0">
                <a:latin typeface="+mn-lt"/>
              </a:rPr>
              <a:t> S, et al. Clinical Follow-Up and Postmortem Findings in a Cat That Was Cured of Feline Infectious Peritonitis with an Oral Antiviral Drug Containing GS-441524. </a:t>
            </a:r>
            <a:r>
              <a:rPr lang="en-US" sz="1600" i="1" dirty="0">
                <a:latin typeface="+mn-lt"/>
              </a:rPr>
              <a:t>Viruses</a:t>
            </a:r>
            <a:r>
              <a:rPr lang="en-US" sz="1600" dirty="0">
                <a:latin typeface="+mn-lt"/>
              </a:rPr>
              <a:t>. 2022;14(9). doi:10.3390/v14092040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+mn-lt"/>
              </a:rPr>
              <a:t>Johnson CL, </a:t>
            </a:r>
            <a:r>
              <a:rPr lang="en-US" sz="1600" dirty="0" err="1">
                <a:latin typeface="+mn-lt"/>
              </a:rPr>
              <a:t>Soeder</a:t>
            </a:r>
            <a:r>
              <a:rPr lang="en-US" sz="1600" dirty="0">
                <a:latin typeface="+mn-lt"/>
              </a:rPr>
              <a:t> Y, Dahlke MH. Concise Review: Mesenchymal Stromal Cell-Based Approaches for the Treatment of Acute Respiratory Distress and Sepsis Syndromes. </a:t>
            </a:r>
            <a:r>
              <a:rPr lang="en-US" sz="1600" i="1" dirty="0">
                <a:latin typeface="+mn-lt"/>
              </a:rPr>
              <a:t>Stem Cells </a:t>
            </a:r>
            <a:r>
              <a:rPr lang="en-US" sz="1600" i="1" dirty="0" err="1">
                <a:latin typeface="+mn-lt"/>
              </a:rPr>
              <a:t>Transl</a:t>
            </a:r>
            <a:r>
              <a:rPr lang="en-US" sz="1600" i="1" dirty="0">
                <a:latin typeface="+mn-lt"/>
              </a:rPr>
              <a:t> Med</a:t>
            </a:r>
            <a:r>
              <a:rPr lang="en-US" sz="1600" dirty="0">
                <a:latin typeface="+mn-lt"/>
              </a:rPr>
              <a:t>. 2017;6(4):1141-1151. doi:10.1002/sctm.16-0415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+mn-lt"/>
              </a:rPr>
              <a:t>Singer NG, Caplan AI. Mesenchymal stem cells: mechanisms of inflammation. </a:t>
            </a:r>
            <a:r>
              <a:rPr lang="en-US" sz="1600" i="1" dirty="0" err="1">
                <a:latin typeface="+mn-lt"/>
              </a:rPr>
              <a:t>Annu</a:t>
            </a:r>
            <a:r>
              <a:rPr lang="en-US" sz="1600" i="1" dirty="0">
                <a:latin typeface="+mn-lt"/>
              </a:rPr>
              <a:t> Rev </a:t>
            </a:r>
            <a:r>
              <a:rPr lang="en-US" sz="1600" i="1" dirty="0" err="1">
                <a:latin typeface="+mn-lt"/>
              </a:rPr>
              <a:t>Pathol</a:t>
            </a:r>
            <a:r>
              <a:rPr lang="en-US" sz="1600" dirty="0">
                <a:latin typeface="+mn-lt"/>
              </a:rPr>
              <a:t>. 2011;6:457-478. doi:10.1146/annurev-pathol-011110-130230</a:t>
            </a:r>
          </a:p>
        </p:txBody>
      </p:sp>
    </p:spTree>
    <p:extLst>
      <p:ext uri="{BB962C8B-B14F-4D97-AF65-F5344CB8AC3E}">
        <p14:creationId xmlns:p14="http://schemas.microsoft.com/office/powerpoint/2010/main" val="208921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166271F-4C97-8370-0D14-F0D84483F60A}"/>
              </a:ext>
            </a:extLst>
          </p:cNvPr>
          <p:cNvSpPr txBox="1">
            <a:spLocks/>
          </p:cNvSpPr>
          <p:nvPr/>
        </p:nvSpPr>
        <p:spPr bwMode="auto">
          <a:xfrm>
            <a:off x="1105208" y="2563981"/>
            <a:ext cx="9981584" cy="75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16467A-61BD-7C0D-661E-07EF879849C8}"/>
              </a:ext>
            </a:extLst>
          </p:cNvPr>
          <p:cNvSpPr txBox="1"/>
          <p:nvPr/>
        </p:nvSpPr>
        <p:spPr>
          <a:xfrm>
            <a:off x="125755" y="5769133"/>
            <a:ext cx="11866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Mr. Miyagi, Leo, Sage (not pictured), Bastian, Rizzo, Radish, Dixon, Elio (not pictured), Lychee, </a:t>
            </a:r>
            <a:r>
              <a:rPr lang="en-US" sz="1600" dirty="0" err="1">
                <a:latin typeface="+mn-lt"/>
              </a:rPr>
              <a:t>Lazslo</a:t>
            </a:r>
            <a:r>
              <a:rPr lang="en-US" sz="1600" dirty="0">
                <a:latin typeface="+mn-lt"/>
              </a:rPr>
              <a:t>, Itty Bitty Coco (not pictured)</a:t>
            </a:r>
          </a:p>
        </p:txBody>
      </p:sp>
      <p:sp>
        <p:nvSpPr>
          <p:cNvPr id="3" name="Rectangle: Rounded Corners 23">
            <a:extLst>
              <a:ext uri="{FF2B5EF4-FFF2-40B4-BE49-F238E27FC236}">
                <a16:creationId xmlns:a16="http://schemas.microsoft.com/office/drawing/2014/main" id="{273155C9-C773-8C9C-5A77-05BD73D2E856}"/>
              </a:ext>
            </a:extLst>
          </p:cNvPr>
          <p:cNvSpPr/>
          <p:nvPr/>
        </p:nvSpPr>
        <p:spPr>
          <a:xfrm>
            <a:off x="3765932" y="2473188"/>
            <a:ext cx="4660135" cy="936434"/>
          </a:xfrm>
          <a:prstGeom prst="roundRect">
            <a:avLst>
              <a:gd name="adj" fmla="val 9765"/>
            </a:avLst>
          </a:prstGeom>
          <a:noFill/>
          <a:ln w="28575">
            <a:solidFill>
              <a:srgbClr val="BE982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at biting a package&#10;&#10;Description automatically generated">
            <a:extLst>
              <a:ext uri="{FF2B5EF4-FFF2-40B4-BE49-F238E27FC236}">
                <a16:creationId xmlns:a16="http://schemas.microsoft.com/office/drawing/2014/main" id="{A185CD82-7A39-C381-F06C-205384257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3630" y="392210"/>
            <a:ext cx="2204904" cy="1653678"/>
          </a:xfrm>
          <a:prstGeom prst="rect">
            <a:avLst/>
          </a:prstGeom>
        </p:spPr>
      </p:pic>
      <p:pic>
        <p:nvPicPr>
          <p:cNvPr id="9" name="Picture 8" descr="A cat being petted by a person&#10;&#10;Description automatically generated">
            <a:extLst>
              <a:ext uri="{FF2B5EF4-FFF2-40B4-BE49-F238E27FC236}">
                <a16:creationId xmlns:a16="http://schemas.microsoft.com/office/drawing/2014/main" id="{AD10CC50-450C-0319-6154-2BDAFCDD5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934315" y="392210"/>
            <a:ext cx="2204904" cy="1653678"/>
          </a:xfrm>
          <a:prstGeom prst="rect">
            <a:avLst/>
          </a:prstGeom>
        </p:spPr>
      </p:pic>
      <p:pic>
        <p:nvPicPr>
          <p:cNvPr id="11" name="Picture 10" descr="A cat lying on a towel&#10;&#10;Description automatically generated">
            <a:extLst>
              <a:ext uri="{FF2B5EF4-FFF2-40B4-BE49-F238E27FC236}">
                <a16:creationId xmlns:a16="http://schemas.microsoft.com/office/drawing/2014/main" id="{6502B6C9-B874-D2A6-65CD-DF63F0017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420" y="116597"/>
            <a:ext cx="2970943" cy="2228207"/>
          </a:xfrm>
          <a:prstGeom prst="rect">
            <a:avLst/>
          </a:prstGeom>
        </p:spPr>
      </p:pic>
      <p:pic>
        <p:nvPicPr>
          <p:cNvPr id="13" name="Picture 12" descr="A cat with a bandage on its leg&#10;&#10;Description automatically generated">
            <a:extLst>
              <a:ext uri="{FF2B5EF4-FFF2-40B4-BE49-F238E27FC236}">
                <a16:creationId xmlns:a16="http://schemas.microsoft.com/office/drawing/2014/main" id="{E3ADA945-50FC-8E4E-352C-F0735C1E4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887651" y="395123"/>
            <a:ext cx="2228207" cy="1671155"/>
          </a:xfrm>
          <a:prstGeom prst="rect">
            <a:avLst/>
          </a:prstGeom>
        </p:spPr>
      </p:pic>
      <p:pic>
        <p:nvPicPr>
          <p:cNvPr id="15" name="Picture 14" descr="A cat lying on a blanket&#10;&#10;Description automatically generated">
            <a:extLst>
              <a:ext uri="{FF2B5EF4-FFF2-40B4-BE49-F238E27FC236}">
                <a16:creationId xmlns:a16="http://schemas.microsoft.com/office/drawing/2014/main" id="{44C7F1CE-BDF7-A60A-F612-438AAC79D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2246140" y="3545148"/>
            <a:ext cx="2857043" cy="2142782"/>
          </a:xfrm>
          <a:prstGeom prst="rect">
            <a:avLst/>
          </a:prstGeom>
        </p:spPr>
      </p:pic>
      <p:pic>
        <p:nvPicPr>
          <p:cNvPr id="17" name="Picture 16" descr="A cat sitting on a white surface&#10;&#10;Description automatically generated">
            <a:extLst>
              <a:ext uri="{FF2B5EF4-FFF2-40B4-BE49-F238E27FC236}">
                <a16:creationId xmlns:a16="http://schemas.microsoft.com/office/drawing/2014/main" id="{EC33A67D-DA59-D75C-F96D-56E724C04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57607" y="3795525"/>
            <a:ext cx="2142781" cy="1607086"/>
          </a:xfrm>
          <a:prstGeom prst="rect">
            <a:avLst/>
          </a:prstGeom>
        </p:spPr>
      </p:pic>
      <p:pic>
        <p:nvPicPr>
          <p:cNvPr id="20" name="Picture 19" descr="A cat lying on a blue cushion&#10;&#10;Description automatically generated">
            <a:extLst>
              <a:ext uri="{FF2B5EF4-FFF2-40B4-BE49-F238E27FC236}">
                <a16:creationId xmlns:a16="http://schemas.microsoft.com/office/drawing/2014/main" id="{FF254B8B-7C85-54AD-0729-57B979030D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515725" y="604018"/>
            <a:ext cx="2228208" cy="1253367"/>
          </a:xfrm>
          <a:prstGeom prst="rect">
            <a:avLst/>
          </a:prstGeom>
        </p:spPr>
      </p:pic>
      <p:pic>
        <p:nvPicPr>
          <p:cNvPr id="22" name="Picture 21" descr="A hand holding a plastic cup with a cat&#10;&#10;Description automatically generated">
            <a:extLst>
              <a:ext uri="{FF2B5EF4-FFF2-40B4-BE49-F238E27FC236}">
                <a16:creationId xmlns:a16="http://schemas.microsoft.com/office/drawing/2014/main" id="{43A7E496-E05B-446D-D9DA-59A94D2EAE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2326" y="116597"/>
            <a:ext cx="1378568" cy="2204904"/>
          </a:xfrm>
          <a:prstGeom prst="rect">
            <a:avLst/>
          </a:prstGeom>
        </p:spPr>
      </p:pic>
      <p:pic>
        <p:nvPicPr>
          <p:cNvPr id="24" name="Picture 23" descr="A person holding a cat&#10;&#10;Description automatically generated">
            <a:extLst>
              <a:ext uri="{FF2B5EF4-FFF2-40B4-BE49-F238E27FC236}">
                <a16:creationId xmlns:a16="http://schemas.microsoft.com/office/drawing/2014/main" id="{7C631349-576D-528C-1AD4-DDB87F83AB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043511" y="3812180"/>
            <a:ext cx="2147387" cy="1613323"/>
          </a:xfrm>
          <a:prstGeom prst="rect">
            <a:avLst/>
          </a:prstGeom>
        </p:spPr>
      </p:pic>
      <p:pic>
        <p:nvPicPr>
          <p:cNvPr id="26" name="Picture 25" descr="A close up of a cat&#10;&#10;Description automatically generated">
            <a:extLst>
              <a:ext uri="{FF2B5EF4-FFF2-40B4-BE49-F238E27FC236}">
                <a16:creationId xmlns:a16="http://schemas.microsoft.com/office/drawing/2014/main" id="{02790FF8-74A2-B200-F158-312666D5D7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6864712" y="3794000"/>
            <a:ext cx="2142783" cy="1607087"/>
          </a:xfrm>
          <a:prstGeom prst="rect">
            <a:avLst/>
          </a:prstGeom>
        </p:spPr>
      </p:pic>
      <p:pic>
        <p:nvPicPr>
          <p:cNvPr id="28" name="Picture 27" descr="A cat with a bandage on its leg&#10;&#10;Description automatically generated">
            <a:extLst>
              <a:ext uri="{FF2B5EF4-FFF2-40B4-BE49-F238E27FC236}">
                <a16:creationId xmlns:a16="http://schemas.microsoft.com/office/drawing/2014/main" id="{7AF04074-C843-5082-090D-6F596670680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1943" b="5829"/>
          <a:stretch/>
        </p:blipFill>
        <p:spPr>
          <a:xfrm rot="5400000">
            <a:off x="8453541" y="4017163"/>
            <a:ext cx="2142784" cy="1160763"/>
          </a:xfrm>
          <a:prstGeom prst="rect">
            <a:avLst/>
          </a:prstGeom>
        </p:spPr>
      </p:pic>
      <p:pic>
        <p:nvPicPr>
          <p:cNvPr id="30" name="Picture 29" descr="A cat lying on a person's shoulder&#10;&#10;Description automatically generated">
            <a:extLst>
              <a:ext uri="{FF2B5EF4-FFF2-40B4-BE49-F238E27FC236}">
                <a16:creationId xmlns:a16="http://schemas.microsoft.com/office/drawing/2014/main" id="{BE85FD8B-3DF6-1883-4685-147D184B331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269" b="9645"/>
          <a:stretch/>
        </p:blipFill>
        <p:spPr>
          <a:xfrm rot="5400000">
            <a:off x="9919376" y="3935991"/>
            <a:ext cx="2160255" cy="13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83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787096-4B09-7FAA-9A88-EF93BD71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Feline Infectious Peritonitis (FIP)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34778A-A773-874B-4209-F314880A1227}"/>
              </a:ext>
            </a:extLst>
          </p:cNvPr>
          <p:cNvSpPr txBox="1"/>
          <p:nvPr/>
        </p:nvSpPr>
        <p:spPr>
          <a:xfrm>
            <a:off x="665434" y="1416052"/>
            <a:ext cx="107030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Common and lethal disease of young cats</a:t>
            </a:r>
          </a:p>
          <a:p>
            <a:r>
              <a:rPr lang="en-US" sz="2400" dirty="0">
                <a:latin typeface="+mn-lt"/>
              </a:rPr>
              <a:t>    (&lt;3 years)</a:t>
            </a:r>
          </a:p>
          <a:p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FIP virus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Coronavirus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Infects monocytes and macrophages</a:t>
            </a:r>
          </a:p>
          <a:p>
            <a:pPr lvl="1" indent="0"/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Wet (effusive)</a:t>
            </a:r>
            <a:r>
              <a:rPr lang="en-US" sz="2400" dirty="0">
                <a:latin typeface="+mn-lt"/>
              </a:rPr>
              <a:t>, dry, or mixed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Protein-rich effusions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Pyogranuloma: accumulation of macrophages, neutrophils, lymphocytes, and plasma cells that form aggregations around venules in target tissue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484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A0A234-FB6F-ACD4-12F1-8D2CA8086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Feline Infectious Peritonitis (FIP)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4428E-8F2C-7AB5-E445-AEC32A22298B}"/>
              </a:ext>
            </a:extLst>
          </p:cNvPr>
          <p:cNvSpPr txBox="1"/>
          <p:nvPr/>
        </p:nvSpPr>
        <p:spPr>
          <a:xfrm>
            <a:off x="838200" y="1416052"/>
            <a:ext cx="1051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Lymphocyte apoptosis</a:t>
            </a:r>
          </a:p>
          <a:p>
            <a:pPr marL="1198563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 cells &gt; B cells</a:t>
            </a:r>
          </a:p>
          <a:p>
            <a:pPr marL="1198563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CD8+ &gt; CD4+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Lymphoid tissue atrophy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Lymphopenia</a:t>
            </a:r>
          </a:p>
          <a:p>
            <a:pPr lvl="1" indent="0"/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 cell exhaustion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Chronic infections</a:t>
            </a:r>
          </a:p>
        </p:txBody>
      </p:sp>
    </p:spTree>
    <p:extLst>
      <p:ext uri="{BB962C8B-B14F-4D97-AF65-F5344CB8AC3E}">
        <p14:creationId xmlns:p14="http://schemas.microsoft.com/office/powerpoint/2010/main" val="1131800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07ED9E-2455-EBBB-9488-BE4B8B91A6CF}"/>
              </a:ext>
            </a:extLst>
          </p:cNvPr>
          <p:cNvSpPr txBox="1"/>
          <p:nvPr/>
        </p:nvSpPr>
        <p:spPr>
          <a:xfrm>
            <a:off x="838199" y="1416052"/>
            <a:ext cx="97246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Lack of commercially available treatments in U.S.</a:t>
            </a:r>
          </a:p>
          <a:p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GS-441524 antiviral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Successfully treated FIP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Long-term effects on lymphoid tissue and immune function regeneration unknown</a:t>
            </a:r>
          </a:p>
          <a:p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Multipotent stromal cells (MSCs)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Immunomodulatory and regenerative properties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Potential as a novel combined therapeutic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15FC02-8285-240F-D8E1-4AFB0794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2" y="277479"/>
            <a:ext cx="11094703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Antiviral and Multipotent Stromal Cells (MSCs)</a:t>
            </a:r>
          </a:p>
        </p:txBody>
      </p:sp>
    </p:spTree>
    <p:extLst>
      <p:ext uri="{BB962C8B-B14F-4D97-AF65-F5344CB8AC3E}">
        <p14:creationId xmlns:p14="http://schemas.microsoft.com/office/powerpoint/2010/main" val="119475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304B54-4844-CBA7-3C14-8812D532A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Hypothesis and Aims</a:t>
            </a:r>
          </a:p>
        </p:txBody>
      </p:sp>
      <p:sp>
        <p:nvSpPr>
          <p:cNvPr id="2" name="Rectangle: Rounded Corners 23">
            <a:extLst>
              <a:ext uri="{FF2B5EF4-FFF2-40B4-BE49-F238E27FC236}">
                <a16:creationId xmlns:a16="http://schemas.microsoft.com/office/drawing/2014/main" id="{675429EB-70F0-8EB0-20AE-C4EEA3D82720}"/>
              </a:ext>
            </a:extLst>
          </p:cNvPr>
          <p:cNvSpPr/>
          <p:nvPr/>
        </p:nvSpPr>
        <p:spPr>
          <a:xfrm>
            <a:off x="980660" y="1333604"/>
            <a:ext cx="10228633" cy="1918406"/>
          </a:xfrm>
          <a:prstGeom prst="roundRect">
            <a:avLst>
              <a:gd name="adj" fmla="val 9765"/>
            </a:avLst>
          </a:prstGeom>
          <a:noFill/>
          <a:ln w="28575">
            <a:solidFill>
              <a:srgbClr val="BE982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3">
            <a:extLst>
              <a:ext uri="{FF2B5EF4-FFF2-40B4-BE49-F238E27FC236}">
                <a16:creationId xmlns:a16="http://schemas.microsoft.com/office/drawing/2014/main" id="{B04C7D04-49BD-4B1C-695B-CE053B20D0A1}"/>
              </a:ext>
            </a:extLst>
          </p:cNvPr>
          <p:cNvSpPr/>
          <p:nvPr/>
        </p:nvSpPr>
        <p:spPr>
          <a:xfrm>
            <a:off x="981683" y="3422854"/>
            <a:ext cx="4961917" cy="2444094"/>
          </a:xfrm>
          <a:prstGeom prst="roundRect">
            <a:avLst>
              <a:gd name="adj" fmla="val 9765"/>
            </a:avLst>
          </a:prstGeom>
          <a:noFill/>
          <a:ln w="28575">
            <a:solidFill>
              <a:srgbClr val="BE982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23">
            <a:extLst>
              <a:ext uri="{FF2B5EF4-FFF2-40B4-BE49-F238E27FC236}">
                <a16:creationId xmlns:a16="http://schemas.microsoft.com/office/drawing/2014/main" id="{B5F5F9DC-1146-F7BB-F5F7-9FACD7E1B683}"/>
              </a:ext>
            </a:extLst>
          </p:cNvPr>
          <p:cNvSpPr/>
          <p:nvPr/>
        </p:nvSpPr>
        <p:spPr>
          <a:xfrm>
            <a:off x="6247376" y="3422853"/>
            <a:ext cx="4961917" cy="2444094"/>
          </a:xfrm>
          <a:prstGeom prst="roundRect">
            <a:avLst>
              <a:gd name="adj" fmla="val 9765"/>
            </a:avLst>
          </a:prstGeom>
          <a:noFill/>
          <a:ln w="28575">
            <a:solidFill>
              <a:srgbClr val="BE982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E1FC-09A0-74D7-E3AD-12C54365ECFA}"/>
              </a:ext>
            </a:extLst>
          </p:cNvPr>
          <p:cNvSpPr txBox="1"/>
          <p:nvPr/>
        </p:nvSpPr>
        <p:spPr>
          <a:xfrm>
            <a:off x="1142098" y="1454504"/>
            <a:ext cx="98211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Hypothesis</a:t>
            </a:r>
          </a:p>
          <a:p>
            <a:endParaRPr lang="en-US" sz="1000" b="1" dirty="0"/>
          </a:p>
          <a:p>
            <a:r>
              <a:rPr lang="en-US" sz="2200" dirty="0"/>
              <a:t>FIP induces T cell injury that results in cell loss and exhaustion, and a combined MSC-antiviral therapy will support restoration of lymphocyte populations and rejuvenation of exhausted T cells to a greater extent than antiviral therapy alone.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51C84-EFCE-61DF-9704-6AA4403826EE}"/>
              </a:ext>
            </a:extLst>
          </p:cNvPr>
          <p:cNvSpPr txBox="1"/>
          <p:nvPr/>
        </p:nvSpPr>
        <p:spPr>
          <a:xfrm>
            <a:off x="1142098" y="3561512"/>
            <a:ext cx="46352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Aim #1: T Cell Loss</a:t>
            </a:r>
          </a:p>
          <a:p>
            <a:endParaRPr lang="en-US" sz="1000" b="1" dirty="0"/>
          </a:p>
          <a:p>
            <a:r>
              <a:rPr lang="en-US" sz="2200" dirty="0"/>
              <a:t>Determine lymphocyte subset levels (B, T, CD4, CD8) upon presentation and over the course of treatment.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E5217-7123-7A09-62E5-356B64084DB6}"/>
              </a:ext>
            </a:extLst>
          </p:cNvPr>
          <p:cNvSpPr txBox="1"/>
          <p:nvPr/>
        </p:nvSpPr>
        <p:spPr>
          <a:xfrm>
            <a:off x="6408033" y="3561512"/>
            <a:ext cx="4640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Aim #2: T Cell Exhaustion</a:t>
            </a:r>
          </a:p>
          <a:p>
            <a:endParaRPr lang="en-US" sz="1000" b="1" dirty="0"/>
          </a:p>
          <a:p>
            <a:r>
              <a:rPr lang="en-US" sz="2200" dirty="0"/>
              <a:t>Determine the frequency of polyfunctional T cells upon presentation and over the course of treatment. </a:t>
            </a:r>
          </a:p>
        </p:txBody>
      </p:sp>
    </p:spTree>
    <p:extLst>
      <p:ext uri="{BB962C8B-B14F-4D97-AF65-F5344CB8AC3E}">
        <p14:creationId xmlns:p14="http://schemas.microsoft.com/office/powerpoint/2010/main" val="140891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DD596-F919-399D-0CE4-8D107679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Experimental Design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1FFF60-CC20-0A4D-FEB6-6AA5D72167A2}"/>
              </a:ext>
            </a:extLst>
          </p:cNvPr>
          <p:cNvSpPr txBox="1"/>
          <p:nvPr/>
        </p:nvSpPr>
        <p:spPr>
          <a:xfrm>
            <a:off x="10130449" y="5817846"/>
            <a:ext cx="17331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>
                <a:latin typeface="+mn-lt"/>
              </a:rPr>
              <a:t>Created with </a:t>
            </a:r>
            <a:r>
              <a:rPr lang="en-US" sz="1050" dirty="0" err="1">
                <a:latin typeface="+mn-lt"/>
              </a:rPr>
              <a:t>Biorender.com</a:t>
            </a:r>
            <a:endParaRPr lang="en-US" sz="1050" dirty="0">
              <a:latin typeface="+mn-lt"/>
            </a:endParaRPr>
          </a:p>
        </p:txBody>
      </p:sp>
      <p:pic>
        <p:nvPicPr>
          <p:cNvPr id="9" name="Picture 8" descr="A diagram of a cat&#10;&#10;Description automatically generated">
            <a:extLst>
              <a:ext uri="{FF2B5EF4-FFF2-40B4-BE49-F238E27FC236}">
                <a16:creationId xmlns:a16="http://schemas.microsoft.com/office/drawing/2014/main" id="{546E844E-F175-9BDB-132C-E35CA9851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13" t="6730" r="2345" b="2422"/>
          <a:stretch/>
        </p:blipFill>
        <p:spPr>
          <a:xfrm>
            <a:off x="189632" y="1614924"/>
            <a:ext cx="3032365" cy="3692800"/>
          </a:xfrm>
          <a:prstGeom prst="rect">
            <a:avLst/>
          </a:prstGeom>
        </p:spPr>
      </p:pic>
      <p:pic>
        <p:nvPicPr>
          <p:cNvPr id="4" name="Picture 3" descr="A diagram of a blood test&#10;&#10;Description automatically generated">
            <a:extLst>
              <a:ext uri="{FF2B5EF4-FFF2-40B4-BE49-F238E27FC236}">
                <a16:creationId xmlns:a16="http://schemas.microsoft.com/office/drawing/2014/main" id="{5B19C14B-52C4-2206-7E41-7427E0B780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0" t="4228" r="8371" b="2053"/>
          <a:stretch/>
        </p:blipFill>
        <p:spPr>
          <a:xfrm>
            <a:off x="3230789" y="1274079"/>
            <a:ext cx="8928906" cy="43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21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125C83-43E0-318C-B03E-9F7C6A1C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Methods</a:t>
            </a:r>
          </a:p>
        </p:txBody>
      </p:sp>
      <p:pic>
        <p:nvPicPr>
          <p:cNvPr id="3" name="Picture 2" descr="A diagram of a blood test&#10;&#10;Description automatically generated">
            <a:extLst>
              <a:ext uri="{FF2B5EF4-FFF2-40B4-BE49-F238E27FC236}">
                <a16:creationId xmlns:a16="http://schemas.microsoft.com/office/drawing/2014/main" id="{3B5319BF-DC5A-A0CA-10AE-03228CE37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"/>
          <a:stretch/>
        </p:blipFill>
        <p:spPr>
          <a:xfrm>
            <a:off x="847752" y="883478"/>
            <a:ext cx="10496495" cy="52242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9DA718-2445-65EE-6772-49B569F96D73}"/>
              </a:ext>
            </a:extLst>
          </p:cNvPr>
          <p:cNvSpPr txBox="1"/>
          <p:nvPr/>
        </p:nvSpPr>
        <p:spPr>
          <a:xfrm>
            <a:off x="10130449" y="5817846"/>
            <a:ext cx="17331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>
                <a:latin typeface="+mn-lt"/>
              </a:rPr>
              <a:t>Created with </a:t>
            </a:r>
            <a:r>
              <a:rPr lang="en-US" sz="1050" dirty="0" err="1">
                <a:latin typeface="+mn-lt"/>
              </a:rPr>
              <a:t>Biorender.com</a:t>
            </a:r>
            <a:endParaRPr lang="en-US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108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125C83-43E0-318C-B03E-9F7C6A1C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Methods</a:t>
            </a:r>
          </a:p>
        </p:txBody>
      </p:sp>
      <p:sp>
        <p:nvSpPr>
          <p:cNvPr id="14" name="Rectangle: Rounded Corners 23">
            <a:extLst>
              <a:ext uri="{FF2B5EF4-FFF2-40B4-BE49-F238E27FC236}">
                <a16:creationId xmlns:a16="http://schemas.microsoft.com/office/drawing/2014/main" id="{9F56B7A3-B0B1-7BA5-9E31-26AA63BA47BD}"/>
              </a:ext>
            </a:extLst>
          </p:cNvPr>
          <p:cNvSpPr/>
          <p:nvPr/>
        </p:nvSpPr>
        <p:spPr>
          <a:xfrm>
            <a:off x="980660" y="1333604"/>
            <a:ext cx="10228633" cy="1918406"/>
          </a:xfrm>
          <a:prstGeom prst="roundRect">
            <a:avLst>
              <a:gd name="adj" fmla="val 9765"/>
            </a:avLst>
          </a:prstGeom>
          <a:noFill/>
          <a:ln w="28575">
            <a:solidFill>
              <a:srgbClr val="BE982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A073D2-D239-C254-2582-4474FF9A2E3E}"/>
              </a:ext>
            </a:extLst>
          </p:cNvPr>
          <p:cNvSpPr txBox="1"/>
          <p:nvPr/>
        </p:nvSpPr>
        <p:spPr>
          <a:xfrm>
            <a:off x="1184390" y="1538754"/>
            <a:ext cx="98211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Aim #1: T Cell Loss</a:t>
            </a:r>
          </a:p>
          <a:p>
            <a:pPr algn="ctr"/>
            <a:endParaRPr lang="en-US" sz="1000" b="1" dirty="0"/>
          </a:p>
          <a:p>
            <a:pPr algn="ctr"/>
            <a:r>
              <a:rPr lang="en-US" sz="2400" dirty="0"/>
              <a:t>Flow Panel 1: Surface Markers</a:t>
            </a:r>
          </a:p>
          <a:p>
            <a:pPr algn="ctr"/>
            <a:endParaRPr lang="en-US" sz="1000" dirty="0"/>
          </a:p>
          <a:p>
            <a:pPr algn="ctr"/>
            <a:r>
              <a:rPr lang="en-US" sz="2400" dirty="0"/>
              <a:t>L/D, CD21, CD5, CD4, CD8</a:t>
            </a:r>
          </a:p>
        </p:txBody>
      </p:sp>
      <p:sp>
        <p:nvSpPr>
          <p:cNvPr id="16" name="Rectangle: Rounded Corners 23">
            <a:extLst>
              <a:ext uri="{FF2B5EF4-FFF2-40B4-BE49-F238E27FC236}">
                <a16:creationId xmlns:a16="http://schemas.microsoft.com/office/drawing/2014/main" id="{0DE2C0C2-6DB5-3EA1-9E01-C64CF2995ACB}"/>
              </a:ext>
            </a:extLst>
          </p:cNvPr>
          <p:cNvSpPr/>
          <p:nvPr/>
        </p:nvSpPr>
        <p:spPr>
          <a:xfrm>
            <a:off x="980660" y="3605991"/>
            <a:ext cx="10228633" cy="1918406"/>
          </a:xfrm>
          <a:prstGeom prst="roundRect">
            <a:avLst>
              <a:gd name="adj" fmla="val 9765"/>
            </a:avLst>
          </a:prstGeom>
          <a:noFill/>
          <a:ln w="28575">
            <a:solidFill>
              <a:srgbClr val="BE982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26990C-BAB3-D904-6A4B-A0604C7E1689}"/>
              </a:ext>
            </a:extLst>
          </p:cNvPr>
          <p:cNvSpPr txBox="1"/>
          <p:nvPr/>
        </p:nvSpPr>
        <p:spPr>
          <a:xfrm>
            <a:off x="1184390" y="3811141"/>
            <a:ext cx="98211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Aim #2: T Cell Exhaustion</a:t>
            </a:r>
          </a:p>
          <a:p>
            <a:pPr algn="ctr"/>
            <a:endParaRPr lang="en-US" sz="1000" b="1" dirty="0"/>
          </a:p>
          <a:p>
            <a:pPr algn="ctr"/>
            <a:r>
              <a:rPr lang="en-US" sz="2400" dirty="0"/>
              <a:t>Flow Panel 2: Intracellular Cytokines</a:t>
            </a:r>
          </a:p>
          <a:p>
            <a:pPr algn="ctr"/>
            <a:endParaRPr lang="en-US" sz="1000" b="1" dirty="0"/>
          </a:p>
          <a:p>
            <a:pPr algn="ctr"/>
            <a:r>
              <a:rPr lang="en-US" sz="2400" dirty="0"/>
              <a:t>L/D, CD5, CD4, CD8, TNF</a:t>
            </a:r>
            <a:r>
              <a:rPr lang="el-GR" sz="2400" dirty="0"/>
              <a:t>α</a:t>
            </a:r>
            <a:r>
              <a:rPr lang="en-US" sz="2400" dirty="0"/>
              <a:t>, IL-2</a:t>
            </a:r>
          </a:p>
        </p:txBody>
      </p:sp>
    </p:spTree>
    <p:extLst>
      <p:ext uri="{BB962C8B-B14F-4D97-AF65-F5344CB8AC3E}">
        <p14:creationId xmlns:p14="http://schemas.microsoft.com/office/powerpoint/2010/main" val="3382642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34899-2F05-1454-A731-2E1552B977AD}"/>
              </a:ext>
            </a:extLst>
          </p:cNvPr>
          <p:cNvSpPr/>
          <p:nvPr/>
        </p:nvSpPr>
        <p:spPr>
          <a:xfrm>
            <a:off x="0" y="6152321"/>
            <a:ext cx="12192000" cy="705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473BA-2603-EF22-A254-B08D5B40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" y="6241589"/>
            <a:ext cx="2935498" cy="5271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ADD7A80-5563-F19A-DEA1-681B8DE2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83" y="277479"/>
            <a:ext cx="9981584" cy="754849"/>
          </a:xfrm>
        </p:spPr>
        <p:txBody>
          <a:bodyPr/>
          <a:lstStyle/>
          <a:p>
            <a:r>
              <a:rPr lang="en-US" dirty="0">
                <a:latin typeface="+mj-lt"/>
              </a:rPr>
              <a:t>Methods</a:t>
            </a:r>
          </a:p>
        </p:txBody>
      </p:sp>
      <p:pic>
        <p:nvPicPr>
          <p:cNvPr id="3" name="Picture 2" descr="A diagram of a cell&#10;&#10;Description automatically generated">
            <a:extLst>
              <a:ext uri="{FF2B5EF4-FFF2-40B4-BE49-F238E27FC236}">
                <a16:creationId xmlns:a16="http://schemas.microsoft.com/office/drawing/2014/main" id="{1442B610-7A80-E037-E607-FA1A8221D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8" b="859"/>
          <a:stretch/>
        </p:blipFill>
        <p:spPr>
          <a:xfrm>
            <a:off x="1442290" y="945599"/>
            <a:ext cx="9307419" cy="51620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12562-6BF4-243D-FCD4-12CDBA5C6784}"/>
              </a:ext>
            </a:extLst>
          </p:cNvPr>
          <p:cNvSpPr txBox="1"/>
          <p:nvPr/>
        </p:nvSpPr>
        <p:spPr>
          <a:xfrm>
            <a:off x="8139332" y="4381375"/>
            <a:ext cx="2698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+mn-lt"/>
              </a:rPr>
              <a:t>FlowJo</a:t>
            </a:r>
            <a:r>
              <a:rPr lang="en-US" sz="2200" dirty="0">
                <a:latin typeface="+mn-lt"/>
              </a:rPr>
              <a:t> gating strategy</a:t>
            </a:r>
          </a:p>
          <a:p>
            <a:r>
              <a:rPr lang="en-US" sz="2200" dirty="0">
                <a:latin typeface="+mn-lt"/>
              </a:rPr>
              <a:t>Panel 1 (surface markers)</a:t>
            </a:r>
          </a:p>
        </p:txBody>
      </p:sp>
    </p:spTree>
    <p:extLst>
      <p:ext uri="{BB962C8B-B14F-4D97-AF65-F5344CB8AC3E}">
        <p14:creationId xmlns:p14="http://schemas.microsoft.com/office/powerpoint/2010/main" val="1392799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22850"/>
      </a:dk1>
      <a:lt1>
        <a:srgbClr val="FFBE00"/>
      </a:lt1>
      <a:dk2>
        <a:srgbClr val="0046B9"/>
      </a:dk2>
      <a:lt2>
        <a:srgbClr val="FFCC00"/>
      </a:lt2>
      <a:accent1>
        <a:srgbClr val="00C4B2"/>
      </a:accent1>
      <a:accent2>
        <a:srgbClr val="AADA91"/>
      </a:accent2>
      <a:accent3>
        <a:srgbClr val="FFFF3A"/>
      </a:accent3>
      <a:accent4>
        <a:srgbClr val="022850"/>
      </a:accent4>
      <a:accent5>
        <a:srgbClr val="FFBE00"/>
      </a:accent5>
      <a:accent6>
        <a:srgbClr val="F08A00"/>
      </a:accent6>
      <a:hlink>
        <a:srgbClr val="C1022F"/>
      </a:hlink>
      <a:folHlink>
        <a:srgbClr val="4811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0F6DDD21-8D5A-9F48-8263-54551E2AE95F}" vid="{FEDCE241-9E30-C34E-8739-8B2A74B29C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5120</TotalTime>
  <Words>863</Words>
  <Application>Microsoft Macintosh PowerPoint</Application>
  <PresentationFormat>Widescreen</PresentationFormat>
  <Paragraphs>121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Helvetica Neue</vt:lpstr>
      <vt:lpstr>Office Theme</vt:lpstr>
      <vt:lpstr>Combined MSC-antiviral treatment for T cell injury in cats with spontaneous feline infectious peritonitis (FIP)</vt:lpstr>
      <vt:lpstr>Feline Infectious Peritonitis (FIP)</vt:lpstr>
      <vt:lpstr>Feline Infectious Peritonitis (FIP)</vt:lpstr>
      <vt:lpstr>Antiviral and Multipotent Stromal Cells (MSCs)</vt:lpstr>
      <vt:lpstr>Hypothesis and Aims</vt:lpstr>
      <vt:lpstr>Experimental Design</vt:lpstr>
      <vt:lpstr>Methods</vt:lpstr>
      <vt:lpstr>Methods</vt:lpstr>
      <vt:lpstr>Methods</vt:lpstr>
      <vt:lpstr>Methods</vt:lpstr>
      <vt:lpstr>Results (Panel 1)</vt:lpstr>
      <vt:lpstr>Discussion</vt:lpstr>
      <vt:lpstr>Future Directions</vt:lpstr>
      <vt:lpstr>PowerPoint Presentation</vt:lpstr>
      <vt:lpstr>References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Rachel Wang Qiao</dc:creator>
  <cp:keywords/>
  <dc:description/>
  <cp:lastModifiedBy>Rachel Wang Qiao</cp:lastModifiedBy>
  <cp:revision>305</cp:revision>
  <dcterms:created xsi:type="dcterms:W3CDTF">2023-07-17T18:37:44Z</dcterms:created>
  <dcterms:modified xsi:type="dcterms:W3CDTF">2023-07-27T03:28:34Z</dcterms:modified>
  <cp:category/>
</cp:coreProperties>
</file>