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35" r:id="rId2"/>
    <p:sldId id="257" r:id="rId3"/>
    <p:sldId id="320" r:id="rId4"/>
    <p:sldId id="322" r:id="rId5"/>
    <p:sldId id="323" r:id="rId6"/>
    <p:sldId id="324" r:id="rId7"/>
    <p:sldId id="325" r:id="rId8"/>
    <p:sldId id="326" r:id="rId9"/>
    <p:sldId id="328" r:id="rId10"/>
    <p:sldId id="327" r:id="rId11"/>
    <p:sldId id="329" r:id="rId12"/>
    <p:sldId id="330" r:id="rId13"/>
    <p:sldId id="334" r:id="rId14"/>
    <p:sldId id="331" r:id="rId15"/>
    <p:sldId id="34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7EFC7A-F28F-4E29-BEE4-E2C1C0493126}" v="281" dt="2022-07-28T01:08:17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2" autoAdjust="0"/>
    <p:restoredTop sz="89868" autoAdjust="0"/>
  </p:normalViewPr>
  <p:slideViewPr>
    <p:cSldViewPr snapToGrid="0">
      <p:cViewPr>
        <p:scale>
          <a:sx n="96" d="100"/>
          <a:sy n="96" d="100"/>
        </p:scale>
        <p:origin x="29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ison Luker" userId="9d191b6b2f1aac08" providerId="LiveId" clId="{2D7EFC7A-F28F-4E29-BEE4-E2C1C0493126}"/>
    <pc:docChg chg="undo custSel modSld">
      <pc:chgData name="Madison Luker" userId="9d191b6b2f1aac08" providerId="LiveId" clId="{2D7EFC7A-F28F-4E29-BEE4-E2C1C0493126}" dt="2022-07-28T01:08:47.235" v="519" actId="1076"/>
      <pc:docMkLst>
        <pc:docMk/>
      </pc:docMkLst>
      <pc:sldChg chg="addSp modSp mod">
        <pc:chgData name="Madison Luker" userId="9d191b6b2f1aac08" providerId="LiveId" clId="{2D7EFC7A-F28F-4E29-BEE4-E2C1C0493126}" dt="2022-07-28T01:08:47.235" v="519" actId="1076"/>
        <pc:sldMkLst>
          <pc:docMk/>
          <pc:sldMk cId="2828770171" sldId="320"/>
        </pc:sldMkLst>
        <pc:spChg chg="add mod">
          <ac:chgData name="Madison Luker" userId="9d191b6b2f1aac08" providerId="LiveId" clId="{2D7EFC7A-F28F-4E29-BEE4-E2C1C0493126}" dt="2022-07-28T01:08:44.196" v="518" actId="1076"/>
          <ac:spMkLst>
            <pc:docMk/>
            <pc:sldMk cId="2828770171" sldId="320"/>
            <ac:spMk id="3" creationId="{5F4AF234-EB88-AACE-D65E-22D17141AA3F}"/>
          </ac:spMkLst>
        </pc:spChg>
        <pc:spChg chg="mod">
          <ac:chgData name="Madison Luker" userId="9d191b6b2f1aac08" providerId="LiveId" clId="{2D7EFC7A-F28F-4E29-BEE4-E2C1C0493126}" dt="2022-07-28T00:24:17.396" v="498" actId="20577"/>
          <ac:spMkLst>
            <pc:docMk/>
            <pc:sldMk cId="2828770171" sldId="320"/>
            <ac:spMk id="15" creationId="{3FA3EF22-D976-1886-417C-C7F036BEC0FE}"/>
          </ac:spMkLst>
        </pc:spChg>
        <pc:spChg chg="add mod">
          <ac:chgData name="Madison Luker" userId="9d191b6b2f1aac08" providerId="LiveId" clId="{2D7EFC7A-F28F-4E29-BEE4-E2C1C0493126}" dt="2022-07-28T01:08:47.235" v="519" actId="1076"/>
          <ac:spMkLst>
            <pc:docMk/>
            <pc:sldMk cId="2828770171" sldId="320"/>
            <ac:spMk id="21" creationId="{8B32363B-73C5-5769-02EA-19AEF84F360C}"/>
          </ac:spMkLst>
        </pc:spChg>
      </pc:sldChg>
      <pc:sldChg chg="modSp mod">
        <pc:chgData name="Madison Luker" userId="9d191b6b2f1aac08" providerId="LiveId" clId="{2D7EFC7A-F28F-4E29-BEE4-E2C1C0493126}" dt="2022-07-28T00:24:45.047" v="500" actId="255"/>
        <pc:sldMkLst>
          <pc:docMk/>
          <pc:sldMk cId="2087450588" sldId="322"/>
        </pc:sldMkLst>
        <pc:spChg chg="mod">
          <ac:chgData name="Madison Luker" userId="9d191b6b2f1aac08" providerId="LiveId" clId="{2D7EFC7A-F28F-4E29-BEE4-E2C1C0493126}" dt="2022-07-28T00:24:45.047" v="500" actId="255"/>
          <ac:spMkLst>
            <pc:docMk/>
            <pc:sldMk cId="2087450588" sldId="322"/>
            <ac:spMk id="27" creationId="{DC1BD76F-7880-F1EF-A95F-74945FA96CC6}"/>
          </ac:spMkLst>
        </pc:spChg>
      </pc:sldChg>
      <pc:sldChg chg="modSp mod">
        <pc:chgData name="Madison Luker" userId="9d191b6b2f1aac08" providerId="LiveId" clId="{2D7EFC7A-F28F-4E29-BEE4-E2C1C0493126}" dt="2022-07-27T22:58:36.790" v="25" actId="1076"/>
        <pc:sldMkLst>
          <pc:docMk/>
          <pc:sldMk cId="2310017733" sldId="327"/>
        </pc:sldMkLst>
        <pc:spChg chg="mod">
          <ac:chgData name="Madison Luker" userId="9d191b6b2f1aac08" providerId="LiveId" clId="{2D7EFC7A-F28F-4E29-BEE4-E2C1C0493126}" dt="2022-07-27T22:58:36.790" v="25" actId="1076"/>
          <ac:spMkLst>
            <pc:docMk/>
            <pc:sldMk cId="2310017733" sldId="327"/>
            <ac:spMk id="27" creationId="{450C8622-A3CA-4E4F-15CA-DE602EEC54EA}"/>
          </ac:spMkLst>
        </pc:spChg>
      </pc:sldChg>
      <pc:sldChg chg="addSp delSp modSp mod modAnim">
        <pc:chgData name="Madison Luker" userId="9d191b6b2f1aac08" providerId="LiveId" clId="{2D7EFC7A-F28F-4E29-BEE4-E2C1C0493126}" dt="2022-07-28T00:16:11.768" v="465" actId="20577"/>
        <pc:sldMkLst>
          <pc:docMk/>
          <pc:sldMk cId="1447198501" sldId="329"/>
        </pc:sldMkLst>
        <pc:spChg chg="del">
          <ac:chgData name="Madison Luker" userId="9d191b6b2f1aac08" providerId="LiveId" clId="{2D7EFC7A-F28F-4E29-BEE4-E2C1C0493126}" dt="2022-07-27T22:48:26.314" v="0" actId="478"/>
          <ac:spMkLst>
            <pc:docMk/>
            <pc:sldMk cId="1447198501" sldId="329"/>
            <ac:spMk id="2" creationId="{01A6D90B-1F8B-2A7F-410A-19A8E499FF1E}"/>
          </ac:spMkLst>
        </pc:spChg>
        <pc:spChg chg="mod">
          <ac:chgData name="Madison Luker" userId="9d191b6b2f1aac08" providerId="LiveId" clId="{2D7EFC7A-F28F-4E29-BEE4-E2C1C0493126}" dt="2022-07-28T00:16:11.768" v="465" actId="20577"/>
          <ac:spMkLst>
            <pc:docMk/>
            <pc:sldMk cId="1447198501" sldId="329"/>
            <ac:spMk id="10" creationId="{31579EEE-A265-051E-2C7A-D9D0AB959259}"/>
          </ac:spMkLst>
        </pc:spChg>
        <pc:spChg chg="add mod">
          <ac:chgData name="Madison Luker" userId="9d191b6b2f1aac08" providerId="LiveId" clId="{2D7EFC7A-F28F-4E29-BEE4-E2C1C0493126}" dt="2022-07-27T23:15:01.464" v="413" actId="14100"/>
          <ac:spMkLst>
            <pc:docMk/>
            <pc:sldMk cId="1447198501" sldId="329"/>
            <ac:spMk id="12" creationId="{20249D48-A172-1348-20B2-71D54FEBB669}"/>
          </ac:spMkLst>
        </pc:spChg>
        <pc:picChg chg="add del mod">
          <ac:chgData name="Madison Luker" userId="9d191b6b2f1aac08" providerId="LiveId" clId="{2D7EFC7A-F28F-4E29-BEE4-E2C1C0493126}" dt="2022-07-27T22:59:02.384" v="27" actId="478"/>
          <ac:picMkLst>
            <pc:docMk/>
            <pc:sldMk cId="1447198501" sldId="329"/>
            <ac:picMk id="4" creationId="{912331E3-2457-A857-0436-D359F3BE493C}"/>
          </ac:picMkLst>
        </pc:picChg>
        <pc:picChg chg="add mod">
          <ac:chgData name="Madison Luker" userId="9d191b6b2f1aac08" providerId="LiveId" clId="{2D7EFC7A-F28F-4E29-BEE4-E2C1C0493126}" dt="2022-07-27T22:55:44.256" v="22" actId="1076"/>
          <ac:picMkLst>
            <pc:docMk/>
            <pc:sldMk cId="1447198501" sldId="329"/>
            <ac:picMk id="6" creationId="{880D00C3-9303-EBA4-B891-4E6BD47D2B45}"/>
          </ac:picMkLst>
        </pc:picChg>
        <pc:picChg chg="mod">
          <ac:chgData name="Madison Luker" userId="9d191b6b2f1aac08" providerId="LiveId" clId="{2D7EFC7A-F28F-4E29-BEE4-E2C1C0493126}" dt="2022-07-27T22:55:40.629" v="21" actId="1076"/>
          <ac:picMkLst>
            <pc:docMk/>
            <pc:sldMk cId="1447198501" sldId="329"/>
            <ac:picMk id="7" creationId="{D1CED4AB-FDF6-31AC-C0F5-575BF2AB04CC}"/>
          </ac:picMkLst>
        </pc:picChg>
      </pc:sldChg>
      <pc:sldChg chg="addSp delSp modSp mod modAnim">
        <pc:chgData name="Madison Luker" userId="9d191b6b2f1aac08" providerId="LiveId" clId="{2D7EFC7A-F28F-4E29-BEE4-E2C1C0493126}" dt="2022-07-27T23:26:13.218" v="462" actId="14100"/>
        <pc:sldMkLst>
          <pc:docMk/>
          <pc:sldMk cId="2949750697" sldId="330"/>
        </pc:sldMkLst>
        <pc:picChg chg="del">
          <ac:chgData name="Madison Luker" userId="9d191b6b2f1aac08" providerId="LiveId" clId="{2D7EFC7A-F28F-4E29-BEE4-E2C1C0493126}" dt="2022-07-27T22:50:04.226" v="8" actId="478"/>
          <ac:picMkLst>
            <pc:docMk/>
            <pc:sldMk cId="2949750697" sldId="330"/>
            <ac:picMk id="7" creationId="{0C02B644-A372-1389-4904-164C91203487}"/>
          </ac:picMkLst>
        </pc:picChg>
        <pc:picChg chg="mod">
          <ac:chgData name="Madison Luker" userId="9d191b6b2f1aac08" providerId="LiveId" clId="{2D7EFC7A-F28F-4E29-BEE4-E2C1C0493126}" dt="2022-07-27T23:25:49.653" v="460" actId="1076"/>
          <ac:picMkLst>
            <pc:docMk/>
            <pc:sldMk cId="2949750697" sldId="330"/>
            <ac:picMk id="8" creationId="{105E6EA5-1172-9751-070F-52719C5845EE}"/>
          </ac:picMkLst>
        </pc:picChg>
        <pc:picChg chg="mod">
          <ac:chgData name="Madison Luker" userId="9d191b6b2f1aac08" providerId="LiveId" clId="{2D7EFC7A-F28F-4E29-BEE4-E2C1C0493126}" dt="2022-07-27T23:25:57.011" v="461" actId="1076"/>
          <ac:picMkLst>
            <pc:docMk/>
            <pc:sldMk cId="2949750697" sldId="330"/>
            <ac:picMk id="9" creationId="{35B34487-8C68-0867-254E-56FB93254A64}"/>
          </ac:picMkLst>
        </pc:picChg>
        <pc:picChg chg="add mod">
          <ac:chgData name="Madison Luker" userId="9d191b6b2f1aac08" providerId="LiveId" clId="{2D7EFC7A-F28F-4E29-BEE4-E2C1C0493126}" dt="2022-07-27T22:50:15.870" v="11" actId="1076"/>
          <ac:picMkLst>
            <pc:docMk/>
            <pc:sldMk cId="2949750697" sldId="330"/>
            <ac:picMk id="10" creationId="{D4FC9245-96F0-C565-777B-40D2F09E340D}"/>
          </ac:picMkLst>
        </pc:picChg>
        <pc:picChg chg="add mod">
          <ac:chgData name="Madison Luker" userId="9d191b6b2f1aac08" providerId="LiveId" clId="{2D7EFC7A-F28F-4E29-BEE4-E2C1C0493126}" dt="2022-07-27T23:26:13.218" v="462" actId="14100"/>
          <ac:picMkLst>
            <pc:docMk/>
            <pc:sldMk cId="2949750697" sldId="330"/>
            <ac:picMk id="11" creationId="{2AF62326-553C-9A5E-3333-C6989402C1F4}"/>
          </ac:picMkLst>
        </pc:picChg>
      </pc:sldChg>
      <pc:sldChg chg="addSp delSp modSp mod">
        <pc:chgData name="Madison Luker" userId="9d191b6b2f1aac08" providerId="LiveId" clId="{2D7EFC7A-F28F-4E29-BEE4-E2C1C0493126}" dt="2022-07-27T23:06:17.480" v="108" actId="1035"/>
        <pc:sldMkLst>
          <pc:docMk/>
          <pc:sldMk cId="2326907997" sldId="331"/>
        </pc:sldMkLst>
        <pc:spChg chg="add del mod">
          <ac:chgData name="Madison Luker" userId="9d191b6b2f1aac08" providerId="LiveId" clId="{2D7EFC7A-F28F-4E29-BEE4-E2C1C0493126}" dt="2022-07-27T23:06:10.970" v="93" actId="478"/>
          <ac:spMkLst>
            <pc:docMk/>
            <pc:sldMk cId="2326907997" sldId="331"/>
            <ac:spMk id="3" creationId="{231920FF-29DE-D9C3-A094-FA7249E594E2}"/>
          </ac:spMkLst>
        </pc:spChg>
        <pc:spChg chg="mod">
          <ac:chgData name="Madison Luker" userId="9d191b6b2f1aac08" providerId="LiveId" clId="{2D7EFC7A-F28F-4E29-BEE4-E2C1C0493126}" dt="2022-07-27T23:06:17.480" v="108" actId="1035"/>
          <ac:spMkLst>
            <pc:docMk/>
            <pc:sldMk cId="2326907997" sldId="331"/>
            <ac:spMk id="24" creationId="{148CD0E5-EFF2-CA58-150C-AF9C59527E20}"/>
          </ac:spMkLst>
        </pc:spChg>
        <pc:spChg chg="mod">
          <ac:chgData name="Madison Luker" userId="9d191b6b2f1aac08" providerId="LiveId" clId="{2D7EFC7A-F28F-4E29-BEE4-E2C1C0493126}" dt="2022-07-27T23:06:17.480" v="108" actId="1035"/>
          <ac:spMkLst>
            <pc:docMk/>
            <pc:sldMk cId="2326907997" sldId="331"/>
            <ac:spMk id="31" creationId="{23D4E859-4824-5C31-AF28-2A345344B0B3}"/>
          </ac:spMkLst>
        </pc:spChg>
      </pc:sldChg>
      <pc:sldChg chg="addSp modSp mod modAnim">
        <pc:chgData name="Madison Luker" userId="9d191b6b2f1aac08" providerId="LiveId" clId="{2D7EFC7A-F28F-4E29-BEE4-E2C1C0493126}" dt="2022-07-27T23:26:50.910" v="464" actId="1076"/>
        <pc:sldMkLst>
          <pc:docMk/>
          <pc:sldMk cId="4133099788" sldId="334"/>
        </pc:sldMkLst>
        <pc:spChg chg="add mod">
          <ac:chgData name="Madison Luker" userId="9d191b6b2f1aac08" providerId="LiveId" clId="{2D7EFC7A-F28F-4E29-BEE4-E2C1C0493126}" dt="2022-07-27T23:26:50.910" v="464" actId="1076"/>
          <ac:spMkLst>
            <pc:docMk/>
            <pc:sldMk cId="4133099788" sldId="334"/>
            <ac:spMk id="9" creationId="{9F439E0A-7298-88FF-34C2-5F5A9DA296A6}"/>
          </ac:spMkLst>
        </pc:spChg>
        <pc:spChg chg="add mod">
          <ac:chgData name="Madison Luker" userId="9d191b6b2f1aac08" providerId="LiveId" clId="{2D7EFC7A-F28F-4E29-BEE4-E2C1C0493126}" dt="2022-07-27T23:25:05.861" v="450" actId="1076"/>
          <ac:spMkLst>
            <pc:docMk/>
            <pc:sldMk cId="4133099788" sldId="334"/>
            <ac:spMk id="11" creationId="{B6FA57F2-DFAC-1A16-9C25-38D16DE330D7}"/>
          </ac:spMkLst>
        </pc:spChg>
        <pc:spChg chg="mod">
          <ac:chgData name="Madison Luker" userId="9d191b6b2f1aac08" providerId="LiveId" clId="{2D7EFC7A-F28F-4E29-BEE4-E2C1C0493126}" dt="2022-07-27T23:23:23.844" v="424" actId="1076"/>
          <ac:spMkLst>
            <pc:docMk/>
            <pc:sldMk cId="4133099788" sldId="334"/>
            <ac:spMk id="24" creationId="{148CD0E5-EFF2-CA58-150C-AF9C59527E20}"/>
          </ac:spMkLst>
        </pc:spChg>
        <pc:spChg chg="mod">
          <ac:chgData name="Madison Luker" userId="9d191b6b2f1aac08" providerId="LiveId" clId="{2D7EFC7A-F28F-4E29-BEE4-E2C1C0493126}" dt="2022-07-27T23:23:37.603" v="429" actId="20577"/>
          <ac:spMkLst>
            <pc:docMk/>
            <pc:sldMk cId="4133099788" sldId="334"/>
            <ac:spMk id="31" creationId="{23D4E859-4824-5C31-AF28-2A345344B0B3}"/>
          </ac:spMkLst>
        </pc:spChg>
        <pc:spChg chg="mod">
          <ac:chgData name="Madison Luker" userId="9d191b6b2f1aac08" providerId="LiveId" clId="{2D7EFC7A-F28F-4E29-BEE4-E2C1C0493126}" dt="2022-07-27T23:24:52.531" v="448"/>
          <ac:spMkLst>
            <pc:docMk/>
            <pc:sldMk cId="4133099788" sldId="334"/>
            <ac:spMk id="37" creationId="{FFF573CD-ABD2-62CB-CA68-0B684FAF4683}"/>
          </ac:spMkLst>
        </pc:spChg>
      </pc:sldChg>
      <pc:sldChg chg="addSp delSp modSp mod">
        <pc:chgData name="Madison Luker" userId="9d191b6b2f1aac08" providerId="LiveId" clId="{2D7EFC7A-F28F-4E29-BEE4-E2C1C0493126}" dt="2022-07-27T23:11:40.705" v="208" actId="20577"/>
        <pc:sldMkLst>
          <pc:docMk/>
          <pc:sldMk cId="3457384182" sldId="340"/>
        </pc:sldMkLst>
        <pc:spChg chg="add del mod">
          <ac:chgData name="Madison Luker" userId="9d191b6b2f1aac08" providerId="LiveId" clId="{2D7EFC7A-F28F-4E29-BEE4-E2C1C0493126}" dt="2022-07-27T23:01:15.331" v="52" actId="478"/>
          <ac:spMkLst>
            <pc:docMk/>
            <pc:sldMk cId="3457384182" sldId="340"/>
            <ac:spMk id="2" creationId="{C0203066-9657-A142-31B2-07938B439035}"/>
          </ac:spMkLst>
        </pc:spChg>
        <pc:spChg chg="add mod">
          <ac:chgData name="Madison Luker" userId="9d191b6b2f1aac08" providerId="LiveId" clId="{2D7EFC7A-F28F-4E29-BEE4-E2C1C0493126}" dt="2022-07-27T23:09:21.897" v="181" actId="1035"/>
          <ac:spMkLst>
            <pc:docMk/>
            <pc:sldMk cId="3457384182" sldId="340"/>
            <ac:spMk id="3" creationId="{234B8BA2-E220-5108-9DAC-553A85C4D107}"/>
          </ac:spMkLst>
        </pc:spChg>
        <pc:spChg chg="add del mod">
          <ac:chgData name="Madison Luker" userId="9d191b6b2f1aac08" providerId="LiveId" clId="{2D7EFC7A-F28F-4E29-BEE4-E2C1C0493126}" dt="2022-07-27T23:04:51.542" v="86" actId="478"/>
          <ac:spMkLst>
            <pc:docMk/>
            <pc:sldMk cId="3457384182" sldId="340"/>
            <ac:spMk id="6" creationId="{8F784665-7B1D-7CFC-2361-1104B8FD0E46}"/>
          </ac:spMkLst>
        </pc:spChg>
        <pc:spChg chg="mod">
          <ac:chgData name="Madison Luker" userId="9d191b6b2f1aac08" providerId="LiveId" clId="{2D7EFC7A-F28F-4E29-BEE4-E2C1C0493126}" dt="2022-07-27T23:06:07.868" v="92" actId="1076"/>
          <ac:spMkLst>
            <pc:docMk/>
            <pc:sldMk cId="3457384182" sldId="340"/>
            <ac:spMk id="8" creationId="{FD0AE6A8-6C85-2F08-ABF9-D80A5DAD627A}"/>
          </ac:spMkLst>
        </pc:spChg>
        <pc:spChg chg="add mod">
          <ac:chgData name="Madison Luker" userId="9d191b6b2f1aac08" providerId="LiveId" clId="{2D7EFC7A-F28F-4E29-BEE4-E2C1C0493126}" dt="2022-07-27T23:11:40.705" v="208" actId="20577"/>
          <ac:spMkLst>
            <pc:docMk/>
            <pc:sldMk cId="3457384182" sldId="340"/>
            <ac:spMk id="9" creationId="{A4EE52D2-D0D5-6920-D040-77EE012CA38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FB01-D12E-43ED-A01D-405FDBDF15A0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0FDFA-848D-4A08-98D8-54A820EF52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17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0FDFA-848D-4A08-98D8-54A820EF52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66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Mutant p53  cell type red p53</a:t>
            </a:r>
          </a:p>
          <a:p>
            <a:r>
              <a:rPr lang="en-US" dirty="0"/>
              <a:t>Wild type </a:t>
            </a:r>
          </a:p>
          <a:p>
            <a:r>
              <a:rPr lang="en-US" dirty="0"/>
              <a:t>Same in humans but not the knock out p53 in canine</a:t>
            </a:r>
          </a:p>
          <a:p>
            <a:endParaRPr lang="en-US" dirty="0"/>
          </a:p>
          <a:p>
            <a:r>
              <a:rPr lang="en-US" dirty="0"/>
              <a:t>Same 2 canine cell lines, human cell lines p53 </a:t>
            </a:r>
            <a:r>
              <a:rPr lang="en-US" dirty="0" err="1"/>
              <a:t>wt</a:t>
            </a:r>
            <a:r>
              <a:rPr lang="en-US" dirty="0"/>
              <a:t> and p53KO to give similar situation to canine and human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0FDFA-848D-4A08-98D8-54A820EF52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3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Slight decrease not drastic</a:t>
            </a:r>
          </a:p>
          <a:p>
            <a:r>
              <a:rPr lang="en-US" dirty="0"/>
              <a:t>D17 is the cell line we saw decrease</a:t>
            </a:r>
          </a:p>
          <a:p>
            <a:r>
              <a:rPr lang="en-US" dirty="0"/>
              <a:t>5 nm may need higher concentration to show those differences, but the </a:t>
            </a:r>
            <a:r>
              <a:rPr lang="en-US" dirty="0" err="1"/>
              <a:t>proteokics</a:t>
            </a:r>
            <a:r>
              <a:rPr lang="en-US" dirty="0"/>
              <a:t> was at 5nM</a:t>
            </a:r>
          </a:p>
          <a:p>
            <a:r>
              <a:rPr lang="en-US" dirty="0" err="1"/>
              <a:t>Qpcr</a:t>
            </a:r>
            <a:r>
              <a:rPr lang="en-US" dirty="0"/>
              <a:t> do you </a:t>
            </a:r>
            <a:r>
              <a:rPr lang="en-US" dirty="0" err="1"/>
              <a:t>erally</a:t>
            </a:r>
            <a:r>
              <a:rPr lang="en-US" dirty="0"/>
              <a:t> see the mature miRNA</a:t>
            </a:r>
          </a:p>
          <a:p>
            <a:endParaRPr lang="en-US" dirty="0"/>
          </a:p>
          <a:p>
            <a:r>
              <a:rPr lang="en-US" dirty="0"/>
              <a:t>Slightly different from proteomics</a:t>
            </a:r>
          </a:p>
          <a:p>
            <a:r>
              <a:rPr lang="en-US" dirty="0"/>
              <a:t>- Used </a:t>
            </a:r>
            <a:r>
              <a:rPr lang="en-US" dirty="0" err="1"/>
              <a:t>miR</a:t>
            </a:r>
            <a:r>
              <a:rPr lang="en-US" dirty="0"/>
              <a:t> carried by bacterial tRNA, this one was fully humanized miRNA (mature sequence is that same, how it is configured to help </a:t>
            </a:r>
            <a:r>
              <a:rPr lang="en-US" dirty="0" err="1"/>
              <a:t>RNAses</a:t>
            </a:r>
            <a:r>
              <a:rPr lang="en-US" dirty="0"/>
              <a:t> from breaking it down)</a:t>
            </a:r>
          </a:p>
          <a:p>
            <a:endParaRPr lang="en-US" dirty="0"/>
          </a:p>
          <a:p>
            <a:r>
              <a:rPr lang="en-US" dirty="0"/>
              <a:t>Hoping to see </a:t>
            </a:r>
            <a:r>
              <a:rPr lang="en-US" dirty="0" err="1"/>
              <a:t>wb</a:t>
            </a:r>
            <a:r>
              <a:rPr lang="en-US" dirty="0"/>
              <a:t> same thin</a:t>
            </a:r>
          </a:p>
          <a:p>
            <a:r>
              <a:rPr lang="en-US" dirty="0"/>
              <a:t>We do still think true </a:t>
            </a:r>
            <a:r>
              <a:rPr lang="en-US" dirty="0" err="1"/>
              <a:t>byt</a:t>
            </a:r>
            <a:r>
              <a:rPr lang="en-US" dirty="0"/>
              <a:t> </a:t>
            </a:r>
            <a:r>
              <a:rPr lang="en-US" dirty="0" err="1"/>
              <a:t>wb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0FDFA-848D-4A08-98D8-54A820EF52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0FDFA-848D-4A08-98D8-54A820EF52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27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I add more of the </a:t>
            </a:r>
            <a:r>
              <a:rPr lang="en-US" dirty="0" err="1"/>
              <a:t>miR</a:t>
            </a:r>
            <a:r>
              <a:rPr lang="en-US" dirty="0"/>
              <a:t>, supposed to be adding more of the jet prime to help get in</a:t>
            </a:r>
          </a:p>
          <a:p>
            <a:r>
              <a:rPr lang="en-US" dirty="0"/>
              <a:t>Make sure the increase in </a:t>
            </a:r>
            <a:r>
              <a:rPr lang="en-US" dirty="0" err="1"/>
              <a:t>miR</a:t>
            </a:r>
            <a:r>
              <a:rPr lang="en-US" dirty="0"/>
              <a:t> is whats causing the decreased cell viability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0FDFA-848D-4A08-98D8-54A820EF52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80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ic50 - effective</a:t>
            </a:r>
          </a:p>
          <a:p>
            <a:r>
              <a:rPr lang="en-US" dirty="0"/>
              <a:t>Concentrations we picked were concentration used in human patients – these are clinically achievable concentrations</a:t>
            </a:r>
          </a:p>
          <a:p>
            <a:endParaRPr lang="en-US" dirty="0"/>
          </a:p>
          <a:p>
            <a:r>
              <a:rPr lang="en-US" dirty="0"/>
              <a:t>Not the same </a:t>
            </a:r>
            <a:r>
              <a:rPr lang="en-US" dirty="0" err="1"/>
              <a:t>ic</a:t>
            </a:r>
            <a:r>
              <a:rPr lang="en-US" dirty="0"/>
              <a:t> 50 on the second run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0FDFA-848D-4A08-98D8-54A820EF52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1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it compares to the second MTX run that I did?</a:t>
            </a:r>
          </a:p>
          <a:p>
            <a:endParaRPr lang="en-US" dirty="0"/>
          </a:p>
          <a:p>
            <a:r>
              <a:rPr lang="en-US" dirty="0"/>
              <a:t>This was an individual run</a:t>
            </a:r>
          </a:p>
          <a:p>
            <a:r>
              <a:rPr lang="en-US" dirty="0"/>
              <a:t>Ran MTX again didn’t look quite as good and will need to repeat it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0FDFA-848D-4A08-98D8-54A820EF52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0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0FDFA-848D-4A08-98D8-54A820EF52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77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48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18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775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29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4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3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18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04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788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77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83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F1729-7CCC-493F-A662-74D6A567287D}" type="datetimeFigureOut">
              <a:rPr lang="en-US" smtClean="0"/>
              <a:t>7/27/2022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F58EE-094D-4BFC-9EFB-6CD546B112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0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7" Type="http://schemas.openxmlformats.org/officeDocument/2006/relationships/image" Target="../media/image17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mp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7" Type="http://schemas.openxmlformats.org/officeDocument/2006/relationships/image" Target="../media/image6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image" Target="../media/image3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mp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og on a beach&#10;&#10;Description automatically generated with medium confidence">
            <a:extLst>
              <a:ext uri="{FF2B5EF4-FFF2-40B4-BE49-F238E27FC236}">
                <a16:creationId xmlns:a16="http://schemas.microsoft.com/office/drawing/2014/main" id="{12C884F5-A7AB-F0BA-F694-9ACD9B54A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rcRect t="40716" r="23564" b="23079"/>
          <a:stretch/>
        </p:blipFill>
        <p:spPr>
          <a:xfrm>
            <a:off x="1333230" y="0"/>
            <a:ext cx="10858770" cy="6857991"/>
          </a:xfrm>
          <a:prstGeom prst="rect">
            <a:avLst/>
          </a:prstGeom>
        </p:spPr>
      </p:pic>
      <p:pic>
        <p:nvPicPr>
          <p:cNvPr id="4" name="Picture 3" descr="A dog on a beach&#10;&#10;Description automatically generated with medium confidence">
            <a:extLst>
              <a:ext uri="{FF2B5EF4-FFF2-40B4-BE49-F238E27FC236}">
                <a16:creationId xmlns:a16="http://schemas.microsoft.com/office/drawing/2014/main" id="{83342645-A4E0-F241-7C07-F9DD415AF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rcRect l="12555" t="40716" r="78060" b="23079"/>
          <a:stretch/>
        </p:blipFill>
        <p:spPr>
          <a:xfrm>
            <a:off x="0" y="-1"/>
            <a:ext cx="1333230" cy="685799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D0AE6A8-6C85-2F08-ABF9-D80A5DAD6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7896" y="1171142"/>
            <a:ext cx="5366831" cy="364095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Regulation of folate metabolism by microRNA-34a identifies a potential combination therapy against osteosarcoma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Madison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uker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+mj-lt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STAR Mentor: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+mj-lt"/>
              </a:rPr>
              <a:t>Dr.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L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uke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W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ittenburg</a:t>
            </a:r>
          </a:p>
        </p:txBody>
      </p:sp>
    </p:spTree>
    <p:extLst>
      <p:ext uri="{BB962C8B-B14F-4D97-AF65-F5344CB8AC3E}">
        <p14:creationId xmlns:p14="http://schemas.microsoft.com/office/powerpoint/2010/main" val="1895715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1"/>
            <a:ext cx="11138196" cy="4966250"/>
          </a:xfrm>
          <a:prstGeom prst="roundRect">
            <a:avLst>
              <a:gd name="adj" fmla="val 9765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1051F31-77FC-3CF9-FF65-6ECB1FCA6665}"/>
              </a:ext>
            </a:extLst>
          </p:cNvPr>
          <p:cNvSpPr txBox="1">
            <a:spLocks/>
          </p:cNvSpPr>
          <p:nvPr/>
        </p:nvSpPr>
        <p:spPr>
          <a:xfrm>
            <a:off x="838200" y="631826"/>
            <a:ext cx="10515600" cy="83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Aim 2: miR-34a Proliferation Assays</a:t>
            </a:r>
            <a:endParaRPr lang="en-US" sz="2800" dirty="0"/>
          </a:p>
        </p:txBody>
      </p:sp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A524B8B9-4606-8328-B230-838A04909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82" y="2090677"/>
            <a:ext cx="5377218" cy="2676645"/>
          </a:xfrm>
          <a:prstGeom prst="rect">
            <a:avLst/>
          </a:prstGeom>
        </p:spPr>
      </p:pic>
      <p:pic>
        <p:nvPicPr>
          <p:cNvPr id="26" name="Picture 25" descr="Chart, line chart&#10;&#10;Description automatically generated">
            <a:extLst>
              <a:ext uri="{FF2B5EF4-FFF2-40B4-BE49-F238E27FC236}">
                <a16:creationId xmlns:a16="http://schemas.microsoft.com/office/drawing/2014/main" id="{B0763C5B-C9ED-A767-76A5-29BB04FC1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979" y="2090677"/>
            <a:ext cx="5377217" cy="2676645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4331C5EB-5CBD-96B4-7B81-D2A4B357D083}"/>
              </a:ext>
            </a:extLst>
          </p:cNvPr>
          <p:cNvSpPr/>
          <p:nvPr/>
        </p:nvSpPr>
        <p:spPr>
          <a:xfrm>
            <a:off x="7716644" y="2245112"/>
            <a:ext cx="81776" cy="200722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0C8622-A3CA-4E4F-15CA-DE602EEC54EA}"/>
              </a:ext>
            </a:extLst>
          </p:cNvPr>
          <p:cNvSpPr txBox="1"/>
          <p:nvPr/>
        </p:nvSpPr>
        <p:spPr>
          <a:xfrm>
            <a:off x="718782" y="5052030"/>
            <a:ext cx="1082807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OS cells treated with a higher concentration of miR-34a have lower cell viability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This anti-tumor effect can be attributed to the increasing concentration of miR-34a and not the increasing volume of </a:t>
            </a:r>
            <a:r>
              <a:rPr lang="en-US" dirty="0" err="1"/>
              <a:t>JetPrime</a:t>
            </a:r>
            <a:r>
              <a:rPr lang="en-US" dirty="0"/>
              <a:t> reagent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1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1"/>
            <a:ext cx="11138196" cy="4966250"/>
          </a:xfrm>
          <a:prstGeom prst="roundRect">
            <a:avLst>
              <a:gd name="adj" fmla="val 9765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1051F31-77FC-3CF9-FF65-6ECB1FCA6665}"/>
              </a:ext>
            </a:extLst>
          </p:cNvPr>
          <p:cNvSpPr txBox="1">
            <a:spLocks/>
          </p:cNvSpPr>
          <p:nvPr/>
        </p:nvSpPr>
        <p:spPr>
          <a:xfrm>
            <a:off x="838200" y="631826"/>
            <a:ext cx="10515600" cy="83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Aim 2: MTX Proliferation Assays</a:t>
            </a:r>
            <a:endParaRPr lang="en-US" sz="2800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1CED4AB-FDF6-31AC-C0F5-575BF2AB0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91" y="2090677"/>
            <a:ext cx="5377217" cy="26766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579EEE-A265-051E-2C7A-D9D0AB959259}"/>
              </a:ext>
            </a:extLst>
          </p:cNvPr>
          <p:cNvSpPr txBox="1"/>
          <p:nvPr/>
        </p:nvSpPr>
        <p:spPr>
          <a:xfrm>
            <a:off x="813431" y="5194849"/>
            <a:ext cx="10828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OS cells treated with a higher concentration of MTX have lower cell viability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MTX very effective in decreasing OS cell viability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80D00C3-9303-EBA4-B891-4E6BD47D2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56846"/>
            <a:ext cx="5377217" cy="26766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249D48-A172-1348-20B2-71D54FEBB669}"/>
              </a:ext>
            </a:extLst>
          </p:cNvPr>
          <p:cNvSpPr txBox="1"/>
          <p:nvPr/>
        </p:nvSpPr>
        <p:spPr>
          <a:xfrm>
            <a:off x="813431" y="5840583"/>
            <a:ext cx="10428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Second run of proliferation plate demonstrated a higher IC50 than the first – need to repeat experiment </a:t>
            </a:r>
          </a:p>
        </p:txBody>
      </p:sp>
    </p:spTree>
    <p:extLst>
      <p:ext uri="{BB962C8B-B14F-4D97-AF65-F5344CB8AC3E}">
        <p14:creationId xmlns:p14="http://schemas.microsoft.com/office/powerpoint/2010/main" val="144719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1"/>
            <a:ext cx="11138196" cy="4966250"/>
          </a:xfrm>
          <a:prstGeom prst="roundRect">
            <a:avLst>
              <a:gd name="adj" fmla="val 9765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1051F31-77FC-3CF9-FF65-6ECB1FCA6665}"/>
              </a:ext>
            </a:extLst>
          </p:cNvPr>
          <p:cNvSpPr txBox="1">
            <a:spLocks/>
          </p:cNvSpPr>
          <p:nvPr/>
        </p:nvSpPr>
        <p:spPr>
          <a:xfrm>
            <a:off x="838200" y="631826"/>
            <a:ext cx="10515600" cy="839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Aim 2: Proliferation Assays</a:t>
            </a:r>
            <a:endParaRPr lang="en-US" sz="2800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737812F-D6E5-A4B4-D0CB-FB0B632C1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59724"/>
            <a:ext cx="3449181" cy="1716916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105E6EA5-1172-9751-070F-52719C584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088" y="2119207"/>
            <a:ext cx="6583712" cy="3239250"/>
          </a:xfrm>
          <a:prstGeom prst="rect">
            <a:avLst/>
          </a:prstGeom>
        </p:spPr>
      </p:pic>
      <p:pic>
        <p:nvPicPr>
          <p:cNvPr id="9" name="Picture 8" descr="Diagram, box and whisker chart&#10;&#10;Description automatically generated with medium confidence">
            <a:extLst>
              <a:ext uri="{FF2B5EF4-FFF2-40B4-BE49-F238E27FC236}">
                <a16:creationId xmlns:a16="http://schemas.microsoft.com/office/drawing/2014/main" id="{35B34487-8C68-0867-254E-56FB93254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359" y="5405505"/>
            <a:ext cx="4509839" cy="658371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4FC9245-96F0-C565-777B-40D2F09E3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57" y="4292299"/>
            <a:ext cx="3220858" cy="1716917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2AF62326-553C-9A5E-3333-C6989402C1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61855"/>
            <a:ext cx="3449179" cy="180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5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349264"/>
            <a:ext cx="6224592" cy="2305035"/>
          </a:xfrm>
          <a:prstGeom prst="round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4E859-4824-5C31-AF28-2A345344B0B3}"/>
              </a:ext>
            </a:extLst>
          </p:cNvPr>
          <p:cNvSpPr txBox="1"/>
          <p:nvPr/>
        </p:nvSpPr>
        <p:spPr>
          <a:xfrm>
            <a:off x="644675" y="446008"/>
            <a:ext cx="59418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Anti-folate action not quantifiable by western blot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C627CCA-A124-F222-6779-4398597B56C7}"/>
              </a:ext>
            </a:extLst>
          </p:cNvPr>
          <p:cNvSpPr/>
          <p:nvPr/>
        </p:nvSpPr>
        <p:spPr>
          <a:xfrm>
            <a:off x="503310" y="2787650"/>
            <a:ext cx="6224592" cy="3733800"/>
          </a:xfrm>
          <a:prstGeom prst="round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F573CD-ABD2-62CB-CA68-0B684FAF4683}"/>
              </a:ext>
            </a:extLst>
          </p:cNvPr>
          <p:cNvSpPr txBox="1"/>
          <p:nvPr/>
        </p:nvSpPr>
        <p:spPr>
          <a:xfrm>
            <a:off x="647057" y="2932648"/>
            <a:ext cx="5941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Future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Real-time </a:t>
            </a:r>
            <a:r>
              <a:rPr lang="en-US" dirty="0" err="1"/>
              <a:t>qRT</a:t>
            </a:r>
            <a:r>
              <a:rPr lang="en-US" dirty="0"/>
              <a:t>-PCR of transfected cells to evaluate for levels of mature miR-34a.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CompuSyn</a:t>
            </a:r>
            <a:r>
              <a:rPr lang="en-US" dirty="0"/>
              <a:t> analysis of single compound and combination treated cells to allow for statistical determination of synergistic, additive or antagonistic activity of combined miR-34a and MTX.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 descr="A dog lying on the beach&#10;&#10;Description automatically generated with medium confidence">
            <a:extLst>
              <a:ext uri="{FF2B5EF4-FFF2-40B4-BE49-F238E27FC236}">
                <a16:creationId xmlns:a16="http://schemas.microsoft.com/office/drawing/2014/main" id="{FEFD9C7C-CD17-8162-3175-56E84275BD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4" r="2091"/>
          <a:stretch/>
        </p:blipFill>
        <p:spPr>
          <a:xfrm>
            <a:off x="7315200" y="0"/>
            <a:ext cx="4876800" cy="6858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E84646-DE56-470B-B61A-41AC986D572E}"/>
              </a:ext>
            </a:extLst>
          </p:cNvPr>
          <p:cNvCxnSpPr/>
          <p:nvPr/>
        </p:nvCxnSpPr>
        <p:spPr>
          <a:xfrm>
            <a:off x="7197675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F439E0A-7298-88FF-34C2-5F5A9DA296A6}"/>
              </a:ext>
            </a:extLst>
          </p:cNvPr>
          <p:cNvSpPr txBox="1"/>
          <p:nvPr/>
        </p:nvSpPr>
        <p:spPr>
          <a:xfrm>
            <a:off x="644675" y="1120477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Dose-dependent decrease in OS cell viability with </a:t>
            </a:r>
            <a:r>
              <a:rPr lang="en-US" dirty="0" err="1"/>
              <a:t>miR</a:t>
            </a:r>
            <a:r>
              <a:rPr lang="en-US" dirty="0"/>
              <a:t> and MTX treatment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miR</a:t>
            </a:r>
            <a:r>
              <a:rPr lang="en-US" dirty="0"/>
              <a:t> + MTX treatment resulted in lower cell viability than </a:t>
            </a:r>
            <a:r>
              <a:rPr lang="en-US" dirty="0" err="1"/>
              <a:t>miR</a:t>
            </a:r>
            <a:r>
              <a:rPr lang="en-US" dirty="0"/>
              <a:t> treatment alone, but had a higher cell viability than MTX treatment alone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FA57F2-DFAC-1A16-9C25-38D16DE330D7}"/>
              </a:ext>
            </a:extLst>
          </p:cNvPr>
          <p:cNvSpPr txBox="1"/>
          <p:nvPr/>
        </p:nvSpPr>
        <p:spPr>
          <a:xfrm>
            <a:off x="644675" y="4934664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Western blot analysis of OS cells transfected with increased concentrations of </a:t>
            </a:r>
            <a:r>
              <a:rPr lang="en-US" dirty="0" err="1"/>
              <a:t>miR</a:t>
            </a:r>
            <a:r>
              <a:rPr lang="en-US" dirty="0"/>
              <a:t> (10 </a:t>
            </a:r>
            <a:r>
              <a:rPr lang="en-US" dirty="0" err="1"/>
              <a:t>nM</a:t>
            </a:r>
            <a:r>
              <a:rPr lang="en-US" dirty="0"/>
              <a:t>, 20 </a:t>
            </a:r>
            <a:r>
              <a:rPr lang="en-US" dirty="0" err="1"/>
              <a:t>nM</a:t>
            </a:r>
            <a:r>
              <a:rPr lang="en-US" dirty="0"/>
              <a:t>) based on proliferation assay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Apoptosis assays (fluorometric activated </a:t>
            </a:r>
            <a:r>
              <a:rPr lang="en-US" dirty="0" err="1"/>
              <a:t>caspace</a:t>
            </a:r>
            <a:r>
              <a:rPr lang="en-US" dirty="0"/>
              <a:t> 3/7 assay) with </a:t>
            </a:r>
            <a:r>
              <a:rPr lang="en-US" dirty="0" err="1"/>
              <a:t>miR</a:t>
            </a:r>
            <a:r>
              <a:rPr lang="en-US" dirty="0"/>
              <a:t>, MTX, and both drugs combined. </a:t>
            </a:r>
          </a:p>
        </p:txBody>
      </p:sp>
    </p:spTree>
    <p:extLst>
      <p:ext uri="{BB962C8B-B14F-4D97-AF65-F5344CB8AC3E}">
        <p14:creationId xmlns:p14="http://schemas.microsoft.com/office/powerpoint/2010/main" val="413309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  <p:bldP spid="34" grpId="0" animBg="1"/>
      <p:bldP spid="3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398-C555-668D-0CA8-88699B63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6"/>
            <a:ext cx="10515600" cy="839166"/>
          </a:xfrm>
        </p:spPr>
        <p:txBody>
          <a:bodyPr>
            <a:normAutofit/>
          </a:bodyPr>
          <a:lstStyle/>
          <a:p>
            <a:r>
              <a:rPr lang="en-US" sz="2800" b="1" dirty="0"/>
              <a:t>References</a:t>
            </a:r>
            <a:endParaRPr lang="en-US" sz="28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506740"/>
            <a:ext cx="11138196" cy="4658136"/>
          </a:xfrm>
          <a:prstGeom prst="roundRect">
            <a:avLst>
              <a:gd name="adj" fmla="val 8701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4E859-4824-5C31-AF28-2A345344B0B3}"/>
              </a:ext>
            </a:extLst>
          </p:cNvPr>
          <p:cNvSpPr txBox="1"/>
          <p:nvPr/>
        </p:nvSpPr>
        <p:spPr>
          <a:xfrm>
            <a:off x="681962" y="1576562"/>
            <a:ext cx="10828075" cy="4533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1. Simpson, S., Dunning, M. D., de Brot, S., Grau-Roma, L., Mongan, N. P., &amp; Rutland, C. S. (2017). Comparative review of human and canine osteosarcoma: morphology, epidemiology, prognosis, treatment and genetics. </a:t>
            </a:r>
            <a:r>
              <a:rPr lang="en-US" i="1">
                <a:ea typeface="Times New Roman" panose="02020603050405020304" pitchFamily="18" charset="0"/>
                <a:cs typeface="Times New Roman" panose="02020603050405020304" pitchFamily="18" charset="0"/>
              </a:rPr>
              <a:t>Acta Veterinaria Scandinavica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>
                <a:ea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(1), 71. https://doi.org/10.1186/s13028-017-0341-9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2. Wilk, S. S., &amp; Zabielska-Koczywąs, K. A. (2021). Molecular Mechanisms of Canine Osteosarcoma Metastasis. </a:t>
            </a:r>
            <a:r>
              <a:rPr lang="en-US" i="1">
                <a:ea typeface="Times New Roman" panose="02020603050405020304" pitchFamily="18" charset="0"/>
                <a:cs typeface="Times New Roman" panose="02020603050405020304" pitchFamily="18" charset="0"/>
              </a:rPr>
              <a:t>International Journal of Molecular Sciences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>
                <a:ea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(7). https://doi.org/10.3390/ijms22073639</a:t>
            </a:r>
          </a:p>
          <a:p>
            <a:pPr>
              <a:lnSpc>
                <a:spcPct val="115000"/>
              </a:lnSpc>
            </a:pPr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Zhang, L., Liao, Y., &amp; Tang, L. (2019). MicroRNA-34 family: a potential tumor suppressor and therapeutic candidate in cancer. </a:t>
            </a:r>
            <a:r>
              <a:rPr lang="en-US" i="1">
                <a:ea typeface="Times New Roman" panose="02020603050405020304" pitchFamily="18" charset="0"/>
                <a:cs typeface="Times New Roman" panose="02020603050405020304" pitchFamily="18" charset="0"/>
              </a:rPr>
              <a:t>Journal of Experimental &amp; Clinical Cancer Research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>
                <a:ea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(1), 53. https://doi.org/10.1186/s13046-019-1059-5</a:t>
            </a:r>
          </a:p>
          <a:p>
            <a:pPr>
              <a:lnSpc>
                <a:spcPct val="115000"/>
              </a:lnSpc>
            </a:pPr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Alegre, F., Ormonde, A. R., Snider, K. M., Woolard, K., Yu, A.-M., &amp; Wittenburg, L. A. (2018). A genetically engineered microRNA-34a prodrug demonstrates anti-tumor activity in a canine model of osteosarcoma. </a:t>
            </a:r>
            <a:r>
              <a:rPr lang="en-US" i="1">
                <a:ea typeface="Times New Roman" panose="02020603050405020304" pitchFamily="18" charset="0"/>
                <a:cs typeface="Times New Roman" panose="02020603050405020304" pitchFamily="18" charset="0"/>
              </a:rPr>
              <a:t>PLOS ONE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>
                <a:ea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(12), e0209941. https://doi.org/10.1371/journal.pone.0209941</a:t>
            </a:r>
          </a:p>
          <a:p>
            <a:pPr>
              <a:lnSpc>
                <a:spcPct val="115000"/>
              </a:lnSpc>
            </a:pPr>
            <a:r>
              <a:rPr lang="en-US"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Shuvalov, O., Petukhov, A., Daks, A., Fedorova, O., Vasileva, E., &amp; Barlev, N. A. (2017). One-carbon metabolism and nucleotide biosynthesis as attractive targets for anticancer therapy. </a:t>
            </a:r>
            <a:r>
              <a:rPr lang="en-US" i="1">
                <a:ea typeface="Times New Roman" panose="02020603050405020304" pitchFamily="18" charset="0"/>
                <a:cs typeface="Times New Roman" panose="02020603050405020304" pitchFamily="18" charset="0"/>
              </a:rPr>
              <a:t>Oncotarget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>
                <a:ea typeface="Times New Roman" panose="02020603050405020304" pitchFamily="18" charset="0"/>
                <a:cs typeface="Times New Roman" panose="02020603050405020304" pitchFamily="18" charset="0"/>
              </a:rPr>
              <a:t>(14), 23955–23977. https://doi.org/10.18632/oncotarget.15053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907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og on a beach&#10;&#10;Description automatically generated with medium confidence">
            <a:extLst>
              <a:ext uri="{FF2B5EF4-FFF2-40B4-BE49-F238E27FC236}">
                <a16:creationId xmlns:a16="http://schemas.microsoft.com/office/drawing/2014/main" id="{12C884F5-A7AB-F0BA-F694-9ACD9B54A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rcRect t="40716" r="23564" b="23079"/>
          <a:stretch/>
        </p:blipFill>
        <p:spPr>
          <a:xfrm>
            <a:off x="1333230" y="0"/>
            <a:ext cx="10858770" cy="6857991"/>
          </a:xfrm>
          <a:prstGeom prst="rect">
            <a:avLst/>
          </a:prstGeom>
        </p:spPr>
      </p:pic>
      <p:pic>
        <p:nvPicPr>
          <p:cNvPr id="4" name="Picture 3" descr="A dog on a beach&#10;&#10;Description automatically generated with medium confidence">
            <a:extLst>
              <a:ext uri="{FF2B5EF4-FFF2-40B4-BE49-F238E27FC236}">
                <a16:creationId xmlns:a16="http://schemas.microsoft.com/office/drawing/2014/main" id="{83342645-A4E0-F241-7C07-F9DD415AF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duotone>
              <a:prstClr val="black"/>
              <a:schemeClr val="accent3">
                <a:lumMod val="75000"/>
                <a:tint val="45000"/>
                <a:satMod val="400000"/>
              </a:schemeClr>
            </a:duotone>
          </a:blip>
          <a:srcRect l="12555" t="40716" r="78060" b="23079"/>
          <a:stretch/>
        </p:blipFill>
        <p:spPr>
          <a:xfrm>
            <a:off x="0" y="-1"/>
            <a:ext cx="1333230" cy="685799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D0AE6A8-6C85-2F08-ABF9-D80A5DAD6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522" y="709130"/>
            <a:ext cx="5366831" cy="3640950"/>
          </a:xfrm>
        </p:spPr>
        <p:txBody>
          <a:bodyPr>
            <a:noAutofit/>
          </a:bodyPr>
          <a:lstStyle/>
          <a:p>
            <a:pPr algn="ctr"/>
            <a:endParaRPr lang="en-US" sz="6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Thank you!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+mj-lt"/>
              </a:rPr>
              <a:t> Questions?</a:t>
            </a:r>
          </a:p>
          <a:p>
            <a:pPr algn="ctr"/>
            <a:endParaRPr lang="en-US" sz="60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60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6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4B8BA2-E220-5108-9DAC-553A85C4D107}"/>
              </a:ext>
            </a:extLst>
          </p:cNvPr>
          <p:cNvSpPr/>
          <p:nvPr/>
        </p:nvSpPr>
        <p:spPr>
          <a:xfrm>
            <a:off x="320040" y="5552848"/>
            <a:ext cx="6948095" cy="957620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E52D2-D0D5-6920-D040-77EE012CA38B}"/>
              </a:ext>
            </a:extLst>
          </p:cNvPr>
          <p:cNvSpPr txBox="1"/>
          <p:nvPr/>
        </p:nvSpPr>
        <p:spPr>
          <a:xfrm>
            <a:off x="320040" y="5563903"/>
            <a:ext cx="72351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Financial support was provided by the UC Davis SVM Students Training in Advanced Research (STAR) Program and NIH grant: 5T35OD010956-22.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Puppy support and images were provided by my dog, Ellie (shown here)</a:t>
            </a:r>
          </a:p>
        </p:txBody>
      </p:sp>
    </p:spTree>
    <p:extLst>
      <p:ext uri="{BB962C8B-B14F-4D97-AF65-F5344CB8AC3E}">
        <p14:creationId xmlns:p14="http://schemas.microsoft.com/office/powerpoint/2010/main" val="3457384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398-C555-668D-0CA8-88699B63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6"/>
            <a:ext cx="10515600" cy="839166"/>
          </a:xfrm>
        </p:spPr>
        <p:txBody>
          <a:bodyPr>
            <a:normAutofit/>
          </a:bodyPr>
          <a:lstStyle/>
          <a:p>
            <a:r>
              <a:rPr lang="en-US" sz="2800" b="1" dirty="0"/>
              <a:t>Osteosarcoma (OS)</a:t>
            </a:r>
            <a:r>
              <a:rPr lang="en-US" sz="2800" dirty="0"/>
              <a:t>:</a:t>
            </a:r>
            <a:r>
              <a:rPr lang="en-US" sz="2800" b="1" dirty="0"/>
              <a:t> </a:t>
            </a:r>
            <a:r>
              <a:rPr lang="en-US" sz="2800" dirty="0"/>
              <a:t>Primary malignant bone tumor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1"/>
            <a:ext cx="11138196" cy="1692771"/>
          </a:xfrm>
          <a:prstGeom prst="round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4E859-4824-5C31-AF28-2A345344B0B3}"/>
              </a:ext>
            </a:extLst>
          </p:cNvPr>
          <p:cNvSpPr txBox="1"/>
          <p:nvPr/>
        </p:nvSpPr>
        <p:spPr>
          <a:xfrm>
            <a:off x="681962" y="1744679"/>
            <a:ext cx="108280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The Problem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OSA is highly aggressive and prone to metastasize to the lungs, yielding a poor prognosis for dogs and humans with OSA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 than 20% of canine OSA patients survive more than 2 years after diagnosis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C627CCA-A124-F222-6779-4398597B56C7}"/>
              </a:ext>
            </a:extLst>
          </p:cNvPr>
          <p:cNvSpPr/>
          <p:nvPr/>
        </p:nvSpPr>
        <p:spPr>
          <a:xfrm>
            <a:off x="503310" y="3529074"/>
            <a:ext cx="11138196" cy="1692771"/>
          </a:xfrm>
          <a:prstGeom prst="round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F573CD-ABD2-62CB-CA68-0B684FAF4683}"/>
              </a:ext>
            </a:extLst>
          </p:cNvPr>
          <p:cNvSpPr txBox="1"/>
          <p:nvPr/>
        </p:nvSpPr>
        <p:spPr>
          <a:xfrm>
            <a:off x="712660" y="3610602"/>
            <a:ext cx="108280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Current treatment options ~ Amputation + Chemotherapy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Humans: Methotrexate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Dogs: Doxorubicin, carboplatin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682D11-9B69-D99F-4508-E25D5800F62E}"/>
              </a:ext>
            </a:extLst>
          </p:cNvPr>
          <p:cNvSpPr txBox="1"/>
          <p:nvPr/>
        </p:nvSpPr>
        <p:spPr>
          <a:xfrm>
            <a:off x="646925" y="5395177"/>
            <a:ext cx="10959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There is a clear need for alternative treatment strategies to combat the poor prognosis OSA presents with current treatment options.</a:t>
            </a:r>
          </a:p>
        </p:txBody>
      </p:sp>
    </p:spTree>
    <p:extLst>
      <p:ext uri="{BB962C8B-B14F-4D97-AF65-F5344CB8AC3E}">
        <p14:creationId xmlns:p14="http://schemas.microsoft.com/office/powerpoint/2010/main" val="136941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  <p:bldP spid="34" grpId="0" animBg="1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398-C555-668D-0CA8-88699B63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6"/>
            <a:ext cx="10515600" cy="839166"/>
          </a:xfrm>
        </p:spPr>
        <p:txBody>
          <a:bodyPr>
            <a:normAutofit/>
          </a:bodyPr>
          <a:lstStyle/>
          <a:p>
            <a:r>
              <a:rPr lang="en-US" sz="2800" b="1" dirty="0"/>
              <a:t>miRNA Therapeutics</a:t>
            </a:r>
            <a:endParaRPr lang="en-US" sz="28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1"/>
            <a:ext cx="11138196" cy="4906982"/>
          </a:xfrm>
          <a:prstGeom prst="roundRect">
            <a:avLst>
              <a:gd name="adj" fmla="val 9765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4E859-4824-5C31-AF28-2A345344B0B3}"/>
              </a:ext>
            </a:extLst>
          </p:cNvPr>
          <p:cNvSpPr txBox="1"/>
          <p:nvPr/>
        </p:nvSpPr>
        <p:spPr>
          <a:xfrm>
            <a:off x="681962" y="1744679"/>
            <a:ext cx="1082807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miRNAs: small, single-stranded, noncoding RNAs that regulate gene expression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4D6225-71DA-FBE8-DC77-4FCDBC223903}"/>
              </a:ext>
            </a:extLst>
          </p:cNvPr>
          <p:cNvSpPr/>
          <p:nvPr/>
        </p:nvSpPr>
        <p:spPr>
          <a:xfrm>
            <a:off x="876895" y="2519692"/>
            <a:ext cx="394490" cy="1157681"/>
          </a:xfrm>
          <a:custGeom>
            <a:avLst/>
            <a:gdLst>
              <a:gd name="connsiteX0" fmla="*/ 0 w 394490"/>
              <a:gd name="connsiteY0" fmla="*/ 0 h 1157681"/>
              <a:gd name="connsiteX1" fmla="*/ 394283 w 394490"/>
              <a:gd name="connsiteY1" fmla="*/ 352337 h 1157681"/>
              <a:gd name="connsiteX2" fmla="*/ 58723 w 394490"/>
              <a:gd name="connsiteY2" fmla="*/ 805343 h 1157681"/>
              <a:gd name="connsiteX3" fmla="*/ 360727 w 394490"/>
              <a:gd name="connsiteY3" fmla="*/ 1157681 h 115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490" h="1157681">
                <a:moveTo>
                  <a:pt x="0" y="0"/>
                </a:moveTo>
                <a:cubicBezTo>
                  <a:pt x="192248" y="109056"/>
                  <a:pt x="384496" y="218113"/>
                  <a:pt x="394283" y="352337"/>
                </a:cubicBezTo>
                <a:cubicBezTo>
                  <a:pt x="404070" y="486561"/>
                  <a:pt x="64316" y="671119"/>
                  <a:pt x="58723" y="805343"/>
                </a:cubicBezTo>
                <a:cubicBezTo>
                  <a:pt x="53130" y="939567"/>
                  <a:pt x="271245" y="1069597"/>
                  <a:pt x="360727" y="1157681"/>
                </a:cubicBezTo>
              </a:path>
            </a:pathLst>
          </a:cu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4F98D4-DCE6-19A9-4F16-1117263D82DA}"/>
              </a:ext>
            </a:extLst>
          </p:cNvPr>
          <p:cNvCxnSpPr>
            <a:cxnSpLocks/>
          </p:cNvCxnSpPr>
          <p:nvPr/>
        </p:nvCxnSpPr>
        <p:spPr>
          <a:xfrm>
            <a:off x="1336540" y="2708233"/>
            <a:ext cx="0" cy="328422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9EDE160-A891-6B3A-DCA5-7E7E82F69D07}"/>
              </a:ext>
            </a:extLst>
          </p:cNvPr>
          <p:cNvCxnSpPr/>
          <p:nvPr/>
        </p:nvCxnSpPr>
        <p:spPr>
          <a:xfrm>
            <a:off x="1940311" y="2586359"/>
            <a:ext cx="847493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EADB15-10A6-F32D-5D79-47DB5591D4EE}"/>
              </a:ext>
            </a:extLst>
          </p:cNvPr>
          <p:cNvCxnSpPr/>
          <p:nvPr/>
        </p:nvCxnSpPr>
        <p:spPr>
          <a:xfrm>
            <a:off x="1940310" y="3098532"/>
            <a:ext cx="847493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7FFA109-425F-6B07-E7D3-6040CB3BB958}"/>
              </a:ext>
            </a:extLst>
          </p:cNvPr>
          <p:cNvCxnSpPr/>
          <p:nvPr/>
        </p:nvCxnSpPr>
        <p:spPr>
          <a:xfrm>
            <a:off x="1940310" y="3672654"/>
            <a:ext cx="847493" cy="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4A4CB9C-C045-D6C3-D45D-1EF4013E301E}"/>
              </a:ext>
            </a:extLst>
          </p:cNvPr>
          <p:cNvSpPr txBox="1"/>
          <p:nvPr/>
        </p:nvSpPr>
        <p:spPr>
          <a:xfrm>
            <a:off x="3030735" y="2359868"/>
            <a:ext cx="3392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Activate mRNA translation</a:t>
            </a:r>
          </a:p>
          <a:p>
            <a:endParaRPr lang="en-US" dirty="0"/>
          </a:p>
          <a:p>
            <a:r>
              <a:rPr lang="en-US" dirty="0"/>
              <a:t>Inhibit mRNA translation</a:t>
            </a:r>
          </a:p>
          <a:p>
            <a:endParaRPr lang="en-US" dirty="0"/>
          </a:p>
          <a:p>
            <a:r>
              <a:rPr lang="en-US" dirty="0"/>
              <a:t>Induce mRNA degradation</a:t>
            </a:r>
          </a:p>
        </p:txBody>
      </p:sp>
      <p:sp>
        <p:nvSpPr>
          <p:cNvPr id="6" name="Double Brace 5">
            <a:extLst>
              <a:ext uri="{FF2B5EF4-FFF2-40B4-BE49-F238E27FC236}">
                <a16:creationId xmlns:a16="http://schemas.microsoft.com/office/drawing/2014/main" id="{FD7498BC-D248-2F2F-A0A5-0DC3DC2D47E8}"/>
              </a:ext>
            </a:extLst>
          </p:cNvPr>
          <p:cNvSpPr/>
          <p:nvPr/>
        </p:nvSpPr>
        <p:spPr>
          <a:xfrm>
            <a:off x="2787803" y="2955127"/>
            <a:ext cx="3056403" cy="882069"/>
          </a:xfrm>
          <a:prstGeom prst="bracePair">
            <a:avLst>
              <a:gd name="adj" fmla="val 14343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E28746-BCDF-6D9D-ED3D-5C8391579EFE}"/>
              </a:ext>
            </a:extLst>
          </p:cNvPr>
          <p:cNvSpPr txBox="1"/>
          <p:nvPr/>
        </p:nvSpPr>
        <p:spPr>
          <a:xfrm>
            <a:off x="5933178" y="3211495"/>
            <a:ext cx="218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Tumor suppressive</a:t>
            </a:r>
          </a:p>
        </p:txBody>
      </p:sp>
      <p:sp>
        <p:nvSpPr>
          <p:cNvPr id="18" name="Double Brace 17">
            <a:extLst>
              <a:ext uri="{FF2B5EF4-FFF2-40B4-BE49-F238E27FC236}">
                <a16:creationId xmlns:a16="http://schemas.microsoft.com/office/drawing/2014/main" id="{F45F0836-2D5B-7E2D-C6B4-B7134864B8BF}"/>
              </a:ext>
            </a:extLst>
          </p:cNvPr>
          <p:cNvSpPr/>
          <p:nvPr/>
        </p:nvSpPr>
        <p:spPr>
          <a:xfrm>
            <a:off x="2852960" y="2338153"/>
            <a:ext cx="2865670" cy="491770"/>
          </a:xfrm>
          <a:prstGeom prst="bracePair">
            <a:avLst>
              <a:gd name="adj" fmla="val 14343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D689CD-C9FB-EB22-77AA-83292CC59366}"/>
              </a:ext>
            </a:extLst>
          </p:cNvPr>
          <p:cNvSpPr txBox="1"/>
          <p:nvPr/>
        </p:nvSpPr>
        <p:spPr>
          <a:xfrm>
            <a:off x="5934950" y="2436626"/>
            <a:ext cx="339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Oncogenic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96FE1B-6E35-247E-2D07-9A2AC8D2C1DA}"/>
              </a:ext>
            </a:extLst>
          </p:cNvPr>
          <p:cNvSpPr txBox="1"/>
          <p:nvPr/>
        </p:nvSpPr>
        <p:spPr>
          <a:xfrm>
            <a:off x="7764698" y="3239219"/>
            <a:ext cx="386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Tumor suppressive miRNAs are   </a:t>
            </a:r>
          </a:p>
          <a:p>
            <a:r>
              <a:rPr lang="en-US" dirty="0">
                <a:sym typeface="Wingdings" panose="05000000000000000000" pitchFamily="2" charset="2"/>
              </a:rPr>
              <a:t>      downregulated in cancer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A3EF22-D976-1886-417C-C7F036BEC0FE}"/>
              </a:ext>
            </a:extLst>
          </p:cNvPr>
          <p:cNvSpPr txBox="1"/>
          <p:nvPr/>
        </p:nvSpPr>
        <p:spPr>
          <a:xfrm>
            <a:off x="876895" y="4251494"/>
            <a:ext cx="99604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miRNAs = anticancer treatment strategy</a:t>
            </a:r>
          </a:p>
          <a:p>
            <a:endParaRPr lang="en-US" dirty="0"/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miR-34a = tumor suppressive miRNA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Downregulated in several cancer types including 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Human and canine OS cells treated with miR-34a increases tumor cell death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does miR-34a target? What is its anti-tumor function in OS?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AF234-EB88-AACE-D65E-22D17141AA3F}"/>
              </a:ext>
            </a:extLst>
          </p:cNvPr>
          <p:cNvSpPr txBox="1"/>
          <p:nvPr/>
        </p:nvSpPr>
        <p:spPr>
          <a:xfrm>
            <a:off x="758018" y="3649216"/>
            <a:ext cx="812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mRNA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32363B-73C5-5769-02EA-19AEF84F360C}"/>
              </a:ext>
            </a:extLst>
          </p:cNvPr>
          <p:cNvSpPr txBox="1"/>
          <p:nvPr/>
        </p:nvSpPr>
        <p:spPr>
          <a:xfrm>
            <a:off x="1074140" y="2432011"/>
            <a:ext cx="9029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75000"/>
                  </a:schemeClr>
                </a:solidFill>
              </a:rPr>
              <a:t>miRNA</a:t>
            </a:r>
          </a:p>
        </p:txBody>
      </p:sp>
    </p:spTree>
    <p:extLst>
      <p:ext uri="{BB962C8B-B14F-4D97-AF65-F5344CB8AC3E}">
        <p14:creationId xmlns:p14="http://schemas.microsoft.com/office/powerpoint/2010/main" val="282877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7" grpId="0"/>
      <p:bldP spid="18" grpId="0" animBg="1"/>
      <p:bldP spid="19" grpId="0"/>
      <p:bldP spid="2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398-C555-668D-0CA8-88699B63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6"/>
            <a:ext cx="10515600" cy="839166"/>
          </a:xfrm>
        </p:spPr>
        <p:txBody>
          <a:bodyPr>
            <a:normAutofit/>
          </a:bodyPr>
          <a:lstStyle/>
          <a:p>
            <a:r>
              <a:rPr lang="en-US" sz="2800" b="1" dirty="0"/>
              <a:t>Proteomics: </a:t>
            </a:r>
            <a:r>
              <a:rPr lang="en-US" sz="2800" dirty="0"/>
              <a:t>Large-scale protein analysis via Mass Spec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1"/>
            <a:ext cx="11138196" cy="4906982"/>
          </a:xfrm>
          <a:prstGeom prst="roundRect">
            <a:avLst>
              <a:gd name="adj" fmla="val 9765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Chart, bar chart&#10;&#10;Description automatically generated">
            <a:extLst>
              <a:ext uri="{FF2B5EF4-FFF2-40B4-BE49-F238E27FC236}">
                <a16:creationId xmlns:a16="http://schemas.microsoft.com/office/drawing/2014/main" id="{0C871EFA-0C7B-2124-5C8C-747AE56B8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18" y="2096729"/>
            <a:ext cx="2071332" cy="2298808"/>
          </a:xfrm>
          <a:prstGeom prst="rect">
            <a:avLst/>
          </a:prstGeom>
        </p:spPr>
      </p:pic>
      <p:pic>
        <p:nvPicPr>
          <p:cNvPr id="22" name="Picture 21" descr="Chart, bar chart&#10;&#10;Description automatically generated">
            <a:extLst>
              <a:ext uri="{FF2B5EF4-FFF2-40B4-BE49-F238E27FC236}">
                <a16:creationId xmlns:a16="http://schemas.microsoft.com/office/drawing/2014/main" id="{4DFC1EAC-F194-40B4-1C73-F36B1EAE9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628" y="2094626"/>
            <a:ext cx="2071332" cy="2298808"/>
          </a:xfrm>
          <a:prstGeom prst="rect">
            <a:avLst/>
          </a:prstGeom>
        </p:spPr>
      </p:pic>
      <p:pic>
        <p:nvPicPr>
          <p:cNvPr id="23" name="Picture 22" descr="Chart, bar chart&#10;&#10;Description automatically generated">
            <a:extLst>
              <a:ext uri="{FF2B5EF4-FFF2-40B4-BE49-F238E27FC236}">
                <a16:creationId xmlns:a16="http://schemas.microsoft.com/office/drawing/2014/main" id="{CC828F27-F5D0-6009-BA4A-13777FBB6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938" y="2094626"/>
            <a:ext cx="2071332" cy="2298808"/>
          </a:xfrm>
          <a:prstGeom prst="rect">
            <a:avLst/>
          </a:prstGeom>
        </p:spPr>
      </p:pic>
      <p:pic>
        <p:nvPicPr>
          <p:cNvPr id="25" name="Picture 24" descr="Chart, bar chart&#10;&#10;Description automatically generated">
            <a:extLst>
              <a:ext uri="{FF2B5EF4-FFF2-40B4-BE49-F238E27FC236}">
                <a16:creationId xmlns:a16="http://schemas.microsoft.com/office/drawing/2014/main" id="{9B796584-F95A-42FD-2DD8-F16607AE9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5558" y="2094626"/>
            <a:ext cx="2071332" cy="2298808"/>
          </a:xfrm>
          <a:prstGeom prst="rect">
            <a:avLst/>
          </a:prstGeom>
        </p:spPr>
      </p:pic>
      <p:pic>
        <p:nvPicPr>
          <p:cNvPr id="26" name="Picture 25" descr="Chart, bar chart&#10;&#10;Description automatically generated">
            <a:extLst>
              <a:ext uri="{FF2B5EF4-FFF2-40B4-BE49-F238E27FC236}">
                <a16:creationId xmlns:a16="http://schemas.microsoft.com/office/drawing/2014/main" id="{699B4D05-1142-01E0-66B2-75D661D748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8248" y="2094626"/>
            <a:ext cx="2071332" cy="22988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1BD76F-7880-F1EF-A95F-74945FA96CC6}"/>
              </a:ext>
            </a:extLst>
          </p:cNvPr>
          <p:cNvSpPr txBox="1"/>
          <p:nvPr/>
        </p:nvSpPr>
        <p:spPr>
          <a:xfrm>
            <a:off x="876895" y="4251494"/>
            <a:ext cx="99604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Decreased expression of folic acid pathway proteins in canine OS cells treated with miR-34a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Proteins downregulated by miR-34a: MTHFD1, MTHFD2, SHMT1, GGH, 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Folic acid pathway </a:t>
            </a:r>
            <a:r>
              <a:rPr lang="en-US" dirty="0">
                <a:sym typeface="Wingdings" panose="05000000000000000000" pitchFamily="2" charset="2"/>
              </a:rPr>
              <a:t> purine nucleotide synthesis, an important pathway for cell survival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Anti-folates (drugs that target the folate pathway) are a commonly used class of chemotherapy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450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398-C555-668D-0CA8-88699B63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6"/>
            <a:ext cx="10515600" cy="839166"/>
          </a:xfrm>
        </p:spPr>
        <p:txBody>
          <a:bodyPr>
            <a:normAutofit/>
          </a:bodyPr>
          <a:lstStyle/>
          <a:p>
            <a:r>
              <a:rPr lang="en-US" sz="2800" b="1" dirty="0"/>
              <a:t>Aims</a:t>
            </a:r>
            <a:endParaRPr lang="en-US" sz="28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1"/>
            <a:ext cx="11138196" cy="1692771"/>
          </a:xfrm>
          <a:prstGeom prst="round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4E859-4824-5C31-AF28-2A345344B0B3}"/>
              </a:ext>
            </a:extLst>
          </p:cNvPr>
          <p:cNvSpPr txBox="1"/>
          <p:nvPr/>
        </p:nvSpPr>
        <p:spPr>
          <a:xfrm>
            <a:off x="681962" y="1744679"/>
            <a:ext cx="108280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Aim 1: Validate the functional role of miR-34a in modulating the folate pathway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Hypothesis: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Treatment of canine and human OSA cells with miR-34a will decrease expression of folate metabolism mediators GGH, MTHFD1, MTHFD2, SHMT1, and 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C627CCA-A124-F222-6779-4398597B56C7}"/>
              </a:ext>
            </a:extLst>
          </p:cNvPr>
          <p:cNvSpPr/>
          <p:nvPr/>
        </p:nvSpPr>
        <p:spPr>
          <a:xfrm>
            <a:off x="503310" y="3729604"/>
            <a:ext cx="11138196" cy="1692771"/>
          </a:xfrm>
          <a:prstGeom prst="round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FF573CD-ABD2-62CB-CA68-0B684FAF4683}"/>
              </a:ext>
            </a:extLst>
          </p:cNvPr>
          <p:cNvSpPr txBox="1"/>
          <p:nvPr/>
        </p:nvSpPr>
        <p:spPr>
          <a:xfrm>
            <a:off x="681962" y="3865282"/>
            <a:ext cx="10828075" cy="1557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Aim 2: Elucidate the anti-tumor effect of miR-34a with methotrexate</a:t>
            </a:r>
          </a:p>
          <a:p>
            <a:endParaRPr lang="en-US" sz="800" dirty="0">
              <a:solidFill>
                <a:schemeClr val="accent5"/>
              </a:solidFill>
            </a:endParaRPr>
          </a:p>
          <a:p>
            <a:pPr marL="290512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Hypothesis: Methotrexate combined with miR-34a will result in greater anti-tumor effects in canine and human OSA cells compared to either treatment alone.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2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  <p:bldP spid="34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398-C555-668D-0CA8-88699B63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08" y="534566"/>
            <a:ext cx="11353800" cy="839166"/>
          </a:xfrm>
        </p:spPr>
        <p:txBody>
          <a:bodyPr>
            <a:noAutofit/>
          </a:bodyPr>
          <a:lstStyle/>
          <a:p>
            <a:r>
              <a:rPr lang="en-US" sz="2800" b="1" dirty="0"/>
              <a:t>Aim 1: </a:t>
            </a:r>
            <a:r>
              <a:rPr lang="en-US" sz="2800" dirty="0"/>
              <a:t>Does miR-34a function as an anti-folate in human and canine OS cells?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0"/>
            <a:ext cx="11138196" cy="5015945"/>
          </a:xfrm>
          <a:prstGeom prst="roundRect">
            <a:avLst>
              <a:gd name="adj" fmla="val 9765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9A4E60-C42F-6B19-9951-F2F6121C7CFF}"/>
              </a:ext>
            </a:extLst>
          </p:cNvPr>
          <p:cNvSpPr txBox="1"/>
          <p:nvPr/>
        </p:nvSpPr>
        <p:spPr>
          <a:xfrm>
            <a:off x="4799987" y="2477939"/>
            <a:ext cx="733472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OS cells transfected with miR-34a (JetPrime protocol)</a:t>
            </a:r>
            <a:endParaRPr lang="en-US" sz="2400" dirty="0"/>
          </a:p>
          <a:p>
            <a:r>
              <a:rPr lang="en-US" dirty="0"/>
              <a:t>Canine OS cell lines: HMPOS, D17</a:t>
            </a:r>
          </a:p>
          <a:p>
            <a:r>
              <a:rPr lang="en-US" dirty="0"/>
              <a:t>Human OS cell lines: U2OS wt, U2OS p53KO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Cells harvested and protein isolated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10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Western blot analysis of folic acid pathway proteins</a:t>
            </a:r>
          </a:p>
        </p:txBody>
      </p:sp>
      <p:pic>
        <p:nvPicPr>
          <p:cNvPr id="12" name="Graphic 11" descr="Petri Dish outline">
            <a:extLst>
              <a:ext uri="{FF2B5EF4-FFF2-40B4-BE49-F238E27FC236}">
                <a16:creationId xmlns:a16="http://schemas.microsoft.com/office/drawing/2014/main" id="{17002C6F-91EC-2903-1D91-2A4F0933C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9833" y="2477939"/>
            <a:ext cx="1277350" cy="885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C84461-282D-F8E7-2040-52F93FA098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02" y="1804303"/>
            <a:ext cx="780485" cy="88569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C25902-CD1B-A738-37B4-0D170619ED48}"/>
              </a:ext>
            </a:extLst>
          </p:cNvPr>
          <p:cNvCxnSpPr>
            <a:cxnSpLocks/>
          </p:cNvCxnSpPr>
          <p:nvPr/>
        </p:nvCxnSpPr>
        <p:spPr>
          <a:xfrm>
            <a:off x="3688508" y="3363631"/>
            <a:ext cx="0" cy="638159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3FEBEBC-B04B-7A66-30BD-1A87CD2E89B2}"/>
              </a:ext>
            </a:extLst>
          </p:cNvPr>
          <p:cNvSpPr txBox="1"/>
          <p:nvPr/>
        </p:nvSpPr>
        <p:spPr>
          <a:xfrm>
            <a:off x="3765622" y="3502758"/>
            <a:ext cx="1123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48 hrs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C8EA1EB-8C89-6F10-44CA-27C2D41F3C60}"/>
              </a:ext>
            </a:extLst>
          </p:cNvPr>
          <p:cNvCxnSpPr>
            <a:cxnSpLocks/>
          </p:cNvCxnSpPr>
          <p:nvPr/>
        </p:nvCxnSpPr>
        <p:spPr>
          <a:xfrm>
            <a:off x="3688507" y="4836840"/>
            <a:ext cx="0" cy="638159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C325C71E-608D-59B1-EDFC-6F3A1A7A7973}"/>
              </a:ext>
            </a:extLst>
          </p:cNvPr>
          <p:cNvSpPr/>
          <p:nvPr/>
        </p:nvSpPr>
        <p:spPr>
          <a:xfrm>
            <a:off x="2763757" y="5564450"/>
            <a:ext cx="1819706" cy="885692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C63CD0D-2A93-A61E-8021-385F0CA865BD}"/>
              </a:ext>
            </a:extLst>
          </p:cNvPr>
          <p:cNvCxnSpPr/>
          <p:nvPr/>
        </p:nvCxnSpPr>
        <p:spPr>
          <a:xfrm>
            <a:off x="2971800" y="5815207"/>
            <a:ext cx="33623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B649775-0508-1DE9-522E-BEF539070FB1}"/>
              </a:ext>
            </a:extLst>
          </p:cNvPr>
          <p:cNvCxnSpPr/>
          <p:nvPr/>
        </p:nvCxnSpPr>
        <p:spPr>
          <a:xfrm>
            <a:off x="2991679" y="6114199"/>
            <a:ext cx="33623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1E8BB8-2C7B-87F8-A897-CC89A10FE401}"/>
              </a:ext>
            </a:extLst>
          </p:cNvPr>
          <p:cNvCxnSpPr/>
          <p:nvPr/>
        </p:nvCxnSpPr>
        <p:spPr>
          <a:xfrm>
            <a:off x="4039380" y="6125774"/>
            <a:ext cx="33623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CA19FE9-3A38-21F1-423F-B8DF1A759CBB}"/>
              </a:ext>
            </a:extLst>
          </p:cNvPr>
          <p:cNvCxnSpPr/>
          <p:nvPr/>
        </p:nvCxnSpPr>
        <p:spPr>
          <a:xfrm>
            <a:off x="4039380" y="5815207"/>
            <a:ext cx="33623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A3644E5-D144-FE4E-95D3-11378BAF9389}"/>
              </a:ext>
            </a:extLst>
          </p:cNvPr>
          <p:cNvCxnSpPr/>
          <p:nvPr/>
        </p:nvCxnSpPr>
        <p:spPr>
          <a:xfrm>
            <a:off x="3520457" y="5829277"/>
            <a:ext cx="33623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270ECFA-B0D0-3CD0-B202-40EA4B1CD665}"/>
              </a:ext>
            </a:extLst>
          </p:cNvPr>
          <p:cNvCxnSpPr/>
          <p:nvPr/>
        </p:nvCxnSpPr>
        <p:spPr>
          <a:xfrm>
            <a:off x="3520457" y="6125774"/>
            <a:ext cx="33623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picture containing table, furniture, tea table, console table&#10;&#10;Description automatically generated">
            <a:extLst>
              <a:ext uri="{FF2B5EF4-FFF2-40B4-BE49-F238E27FC236}">
                <a16:creationId xmlns:a16="http://schemas.microsoft.com/office/drawing/2014/main" id="{2277EC94-C206-636F-4074-4C9BA0CD572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76" y="4037267"/>
            <a:ext cx="362600" cy="679875"/>
          </a:xfrm>
          <a:prstGeom prst="rect">
            <a:avLst/>
          </a:prstGeom>
        </p:spPr>
      </p:pic>
      <p:pic>
        <p:nvPicPr>
          <p:cNvPr id="45" name="Picture 44" descr="A picture containing table, furniture, tea table, console table&#10;&#10;Description automatically generated">
            <a:extLst>
              <a:ext uri="{FF2B5EF4-FFF2-40B4-BE49-F238E27FC236}">
                <a16:creationId xmlns:a16="http://schemas.microsoft.com/office/drawing/2014/main" id="{5CB9272A-0A88-A691-F8D9-394E5060612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62" y="4051427"/>
            <a:ext cx="359491" cy="674045"/>
          </a:xfrm>
          <a:prstGeom prst="rect">
            <a:avLst/>
          </a:prstGeom>
        </p:spPr>
      </p:pic>
      <p:pic>
        <p:nvPicPr>
          <p:cNvPr id="46" name="Picture 45" descr="A picture containing table, furniture, tea table, console table&#10;&#10;Description automatically generated">
            <a:extLst>
              <a:ext uri="{FF2B5EF4-FFF2-40B4-BE49-F238E27FC236}">
                <a16:creationId xmlns:a16="http://schemas.microsoft.com/office/drawing/2014/main" id="{F0AF0267-01B4-4FE3-B821-96C31B1296F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71" y="4043097"/>
            <a:ext cx="359491" cy="67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/>
      <p:bldP spid="33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398-C555-668D-0CA8-88699B63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6"/>
            <a:ext cx="10515600" cy="839166"/>
          </a:xfrm>
        </p:spPr>
        <p:txBody>
          <a:bodyPr>
            <a:normAutofit/>
          </a:bodyPr>
          <a:lstStyle/>
          <a:p>
            <a:r>
              <a:rPr lang="en-US" sz="2800" b="1" dirty="0"/>
              <a:t>Aim 1: </a:t>
            </a:r>
            <a:r>
              <a:rPr lang="en-US" sz="2800" dirty="0"/>
              <a:t>Western Blot Results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0"/>
            <a:ext cx="11138196" cy="5015945"/>
          </a:xfrm>
          <a:prstGeom prst="roundRect">
            <a:avLst>
              <a:gd name="adj" fmla="val 9765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1BD76F-7880-F1EF-A95F-74945FA96CC6}"/>
              </a:ext>
            </a:extLst>
          </p:cNvPr>
          <p:cNvSpPr txBox="1"/>
          <p:nvPr/>
        </p:nvSpPr>
        <p:spPr>
          <a:xfrm>
            <a:off x="838200" y="5115337"/>
            <a:ext cx="9960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Densitometry analysis revealed no statistically significant difference between control cells and miR transfected cells – why?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35D7827-1665-082B-8790-26B664DDB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"/>
          <a:stretch/>
        </p:blipFill>
        <p:spPr>
          <a:xfrm>
            <a:off x="627928" y="1852379"/>
            <a:ext cx="5350353" cy="3073730"/>
          </a:xfrm>
          <a:prstGeom prst="rect">
            <a:avLst/>
          </a:prstGeom>
        </p:spPr>
      </p:pic>
      <p:pic>
        <p:nvPicPr>
          <p:cNvPr id="11" name="Picture 1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417D5C8-16FC-C8A4-BEBC-5193CCF09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3"/>
          <a:stretch/>
        </p:blipFill>
        <p:spPr>
          <a:xfrm>
            <a:off x="6102899" y="1821091"/>
            <a:ext cx="5350353" cy="30737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E28C0B-C571-86E0-C870-77E64695274E}"/>
              </a:ext>
            </a:extLst>
          </p:cNvPr>
          <p:cNvSpPr txBox="1"/>
          <p:nvPr/>
        </p:nvSpPr>
        <p:spPr>
          <a:xfrm>
            <a:off x="838200" y="5872780"/>
            <a:ext cx="996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miR inefficient at entering and transfecting cells (investigated further in qPCR)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Western blot is less sensitive to small changes in protein expression than mass spec </a:t>
            </a:r>
          </a:p>
        </p:txBody>
      </p:sp>
    </p:spTree>
    <p:extLst>
      <p:ext uri="{BB962C8B-B14F-4D97-AF65-F5344CB8AC3E}">
        <p14:creationId xmlns:p14="http://schemas.microsoft.com/office/powerpoint/2010/main" val="140955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398-C555-668D-0CA8-88699B63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6"/>
            <a:ext cx="10515600" cy="839166"/>
          </a:xfrm>
        </p:spPr>
        <p:txBody>
          <a:bodyPr>
            <a:normAutofit/>
          </a:bodyPr>
          <a:lstStyle/>
          <a:p>
            <a:r>
              <a:rPr lang="en-US" sz="2800" b="1" dirty="0"/>
              <a:t>Aim 1: </a:t>
            </a:r>
            <a:r>
              <a:rPr lang="en-US" sz="2800" dirty="0"/>
              <a:t>Western Blot Results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0"/>
            <a:ext cx="11138196" cy="5015945"/>
          </a:xfrm>
          <a:prstGeom prst="roundRect">
            <a:avLst>
              <a:gd name="adj" fmla="val 9765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1BD76F-7880-F1EF-A95F-74945FA96CC6}"/>
              </a:ext>
            </a:extLst>
          </p:cNvPr>
          <p:cNvSpPr txBox="1"/>
          <p:nvPr/>
        </p:nvSpPr>
        <p:spPr>
          <a:xfrm>
            <a:off x="838200" y="5115337"/>
            <a:ext cx="9960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Densitometry analysis revealed no statistically significant difference between control cells and miR transfected cells – why?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28C0B-C571-86E0-C870-77E64695274E}"/>
              </a:ext>
            </a:extLst>
          </p:cNvPr>
          <p:cNvSpPr txBox="1"/>
          <p:nvPr/>
        </p:nvSpPr>
        <p:spPr>
          <a:xfrm>
            <a:off x="838200" y="5872780"/>
            <a:ext cx="996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miR inefficient at entering and transfecting cells (investigated further in qPCR)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Western blot is less sensitive to small changes in protein expression than mass spec 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38B402FC-26F9-9B0D-8671-90B7AF6387AF}"/>
              </a:ext>
            </a:extLst>
          </p:cNvPr>
          <p:cNvSpPr/>
          <p:nvPr/>
        </p:nvSpPr>
        <p:spPr>
          <a:xfrm>
            <a:off x="172278" y="1470992"/>
            <a:ext cx="11648661" cy="3452187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Chart, bar chart&#10;&#10;Description automatically generated">
            <a:extLst>
              <a:ext uri="{FF2B5EF4-FFF2-40B4-BE49-F238E27FC236}">
                <a16:creationId xmlns:a16="http://schemas.microsoft.com/office/drawing/2014/main" id="{2BB17833-C9C3-D474-F6CE-8117D9126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18" y="2136485"/>
            <a:ext cx="2071332" cy="2298808"/>
          </a:xfrm>
          <a:prstGeom prst="rect">
            <a:avLst/>
          </a:prstGeom>
        </p:spPr>
      </p:pic>
      <p:pic>
        <p:nvPicPr>
          <p:cNvPr id="23" name="Picture 22" descr="Chart, bar chart&#10;&#10;Description automatically generated">
            <a:extLst>
              <a:ext uri="{FF2B5EF4-FFF2-40B4-BE49-F238E27FC236}">
                <a16:creationId xmlns:a16="http://schemas.microsoft.com/office/drawing/2014/main" id="{E2EC77D4-1AA7-91E5-1082-F94F0060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628" y="2134382"/>
            <a:ext cx="2071332" cy="2298808"/>
          </a:xfrm>
          <a:prstGeom prst="rect">
            <a:avLst/>
          </a:prstGeom>
        </p:spPr>
      </p:pic>
      <p:pic>
        <p:nvPicPr>
          <p:cNvPr id="25" name="Picture 24" descr="Chart, bar chart&#10;&#10;Description automatically generated">
            <a:extLst>
              <a:ext uri="{FF2B5EF4-FFF2-40B4-BE49-F238E27FC236}">
                <a16:creationId xmlns:a16="http://schemas.microsoft.com/office/drawing/2014/main" id="{894A287D-3225-2D94-61ED-E50D3BB5B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938" y="2134382"/>
            <a:ext cx="2071332" cy="2298808"/>
          </a:xfrm>
          <a:prstGeom prst="rect">
            <a:avLst/>
          </a:prstGeom>
        </p:spPr>
      </p:pic>
      <p:pic>
        <p:nvPicPr>
          <p:cNvPr id="26" name="Picture 25" descr="Chart, bar chart&#10;&#10;Description automatically generated">
            <a:extLst>
              <a:ext uri="{FF2B5EF4-FFF2-40B4-BE49-F238E27FC236}">
                <a16:creationId xmlns:a16="http://schemas.microsoft.com/office/drawing/2014/main" id="{3FBD84E1-5E69-BB93-A622-0EF35C84F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5558" y="2134382"/>
            <a:ext cx="2071332" cy="2298808"/>
          </a:xfrm>
          <a:prstGeom prst="rect">
            <a:avLst/>
          </a:prstGeom>
        </p:spPr>
      </p:pic>
      <p:pic>
        <p:nvPicPr>
          <p:cNvPr id="28" name="Picture 27" descr="Chart, bar chart&#10;&#10;Description automatically generated">
            <a:extLst>
              <a:ext uri="{FF2B5EF4-FFF2-40B4-BE49-F238E27FC236}">
                <a16:creationId xmlns:a16="http://schemas.microsoft.com/office/drawing/2014/main" id="{5F9FB2B9-B749-99E0-5760-C08C73C16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248" y="2134382"/>
            <a:ext cx="2071332" cy="22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01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E398-C555-668D-0CA8-88699B63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08" y="534566"/>
            <a:ext cx="11353800" cy="839166"/>
          </a:xfrm>
        </p:spPr>
        <p:txBody>
          <a:bodyPr>
            <a:noAutofit/>
          </a:bodyPr>
          <a:lstStyle/>
          <a:p>
            <a:r>
              <a:rPr lang="en-US" sz="2800" b="1" dirty="0"/>
              <a:t>Aim 2: </a:t>
            </a:r>
            <a:r>
              <a:rPr lang="en-US" sz="2800" dirty="0"/>
              <a:t>Will there be a greater anti-tumor effect in OS cells if treated with miR-34a and a routinely used anti-folate MTX?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48CD0E5-EFF2-CA58-150C-AF9C59527E20}"/>
              </a:ext>
            </a:extLst>
          </p:cNvPr>
          <p:cNvSpPr/>
          <p:nvPr/>
        </p:nvSpPr>
        <p:spPr>
          <a:xfrm>
            <a:off x="503310" y="1663150"/>
            <a:ext cx="11138196" cy="5015945"/>
          </a:xfrm>
          <a:prstGeom prst="roundRect">
            <a:avLst>
              <a:gd name="adj" fmla="val 9765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9A4E60-C42F-6B19-9951-F2F6121C7CFF}"/>
              </a:ext>
            </a:extLst>
          </p:cNvPr>
          <p:cNvSpPr txBox="1"/>
          <p:nvPr/>
        </p:nvSpPr>
        <p:spPr>
          <a:xfrm>
            <a:off x="4035311" y="2448224"/>
            <a:ext cx="7328819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OS cells transfected/treated with increasing concentrations of miR-34a (JetPrime protocol) or MTX </a:t>
            </a:r>
            <a:endParaRPr lang="en-US" sz="2400" dirty="0"/>
          </a:p>
          <a:p>
            <a:r>
              <a:rPr lang="en-US" dirty="0"/>
              <a:t>miR (nM): 0 , 1, 2, 10, 20, 30 nM </a:t>
            </a:r>
          </a:p>
          <a:p>
            <a:r>
              <a:rPr lang="en-US" dirty="0"/>
              <a:t>MTX (</a:t>
            </a:r>
            <a:r>
              <a:rPr lang="en-US" dirty="0" err="1"/>
              <a:t>uM</a:t>
            </a:r>
            <a:r>
              <a:rPr lang="en-US" dirty="0"/>
              <a:t>): 0, 1.4, 4.1, 12.3, 37, 111, 333 </a:t>
            </a:r>
            <a:r>
              <a:rPr lang="en-US" dirty="0" err="1"/>
              <a:t>uM</a:t>
            </a:r>
            <a:r>
              <a:rPr lang="en-US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Resazurin-based fluorometric assay (Proliferation assay)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Measures metabolic activity to quantify number of live cells</a:t>
            </a:r>
          </a:p>
          <a:p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C84461-282D-F8E7-2040-52F93FA098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93" y="1769758"/>
            <a:ext cx="780485" cy="885692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3C25902-CD1B-A738-37B4-0D170619ED48}"/>
              </a:ext>
            </a:extLst>
          </p:cNvPr>
          <p:cNvCxnSpPr>
            <a:cxnSpLocks/>
          </p:cNvCxnSpPr>
          <p:nvPr/>
        </p:nvCxnSpPr>
        <p:spPr>
          <a:xfrm>
            <a:off x="2539412" y="3461825"/>
            <a:ext cx="0" cy="1038550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A3FEBEBC-B04B-7A66-30BD-1A87CD2E89B2}"/>
              </a:ext>
            </a:extLst>
          </p:cNvPr>
          <p:cNvSpPr txBox="1"/>
          <p:nvPr/>
        </p:nvSpPr>
        <p:spPr>
          <a:xfrm>
            <a:off x="2634814" y="3834910"/>
            <a:ext cx="1123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48 hrs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B0059BA-8BC4-D99F-CCBC-66E77104F6B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64" y="2384731"/>
            <a:ext cx="1543129" cy="869995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A45E9921-05E2-369D-A245-596A946152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11" y="4705026"/>
            <a:ext cx="1543129" cy="8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1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790</TotalTime>
  <Words>1370</Words>
  <Application>Microsoft Office PowerPoint</Application>
  <PresentationFormat>Widescreen</PresentationFormat>
  <Paragraphs>148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 Presentation</vt:lpstr>
      <vt:lpstr>Osteosarcoma (OS): Primary malignant bone tumor</vt:lpstr>
      <vt:lpstr>miRNA Therapeutics</vt:lpstr>
      <vt:lpstr>Proteomics: Large-scale protein analysis via Mass Spec</vt:lpstr>
      <vt:lpstr>Aims</vt:lpstr>
      <vt:lpstr>Aim 1: Does miR-34a function as an anti-folate in human and canine OS cells?</vt:lpstr>
      <vt:lpstr>Aim 1: Western Blot Results</vt:lpstr>
      <vt:lpstr>Aim 1: Western Blot Results</vt:lpstr>
      <vt:lpstr>Aim 2: Will there be a greater anti-tumor effect in OS cells if treated with miR-34a and a routinely used anti-folate MTX?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Madison Luker</dc:creator>
  <cp:lastModifiedBy>Madison Luker</cp:lastModifiedBy>
  <cp:revision>16</cp:revision>
  <dcterms:created xsi:type="dcterms:W3CDTF">2022-07-26T18:48:43Z</dcterms:created>
  <dcterms:modified xsi:type="dcterms:W3CDTF">2022-07-28T01:08:57Z</dcterms:modified>
</cp:coreProperties>
</file>