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62" r:id="rId1"/>
  </p:sldMasterIdLst>
  <p:notesMasterIdLst>
    <p:notesMasterId r:id="rId18"/>
  </p:notesMasterIdLst>
  <p:sldIdLst>
    <p:sldId id="256" r:id="rId2"/>
    <p:sldId id="263" r:id="rId3"/>
    <p:sldId id="274" r:id="rId4"/>
    <p:sldId id="258" r:id="rId5"/>
    <p:sldId id="264" r:id="rId6"/>
    <p:sldId id="259" r:id="rId7"/>
    <p:sldId id="268" r:id="rId8"/>
    <p:sldId id="260" r:id="rId9"/>
    <p:sldId id="267" r:id="rId10"/>
    <p:sldId id="269" r:id="rId11"/>
    <p:sldId id="270" r:id="rId12"/>
    <p:sldId id="261" r:id="rId13"/>
    <p:sldId id="265" r:id="rId14"/>
    <p:sldId id="272" r:id="rId15"/>
    <p:sldId id="273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9750"/>
  </p:normalViewPr>
  <p:slideViewPr>
    <p:cSldViewPr snapToGrid="0" snapToObjects="1">
      <p:cViewPr varScale="1">
        <p:scale>
          <a:sx n="85" d="100"/>
          <a:sy n="85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0F1FA-0250-3742-BF0D-20C10FA0A124}" type="datetimeFigureOut">
              <a:rPr lang="en-US" smtClean="0"/>
              <a:t>7/28/21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C883B-B653-3C46-83C3-6B7F8BAA5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48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C883B-B653-3C46-83C3-6B7F8BAA57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7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∆Channel: In response to appropriate stimuli (e.g., drugs, stress)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Caffeine aggravates adverse response to anesthesia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C883B-B653-3C46-83C3-6B7F8BAA57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45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Halothane and heat stress intolerance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Prevalent inherited pathogenic gene variant in humans (R136C)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C883B-B653-3C46-83C3-6B7F8BAA57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8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2% Halothane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32 ºC to prevent fulminant MH in HET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Powered off to reduce electrical interference</a:t>
            </a:r>
            <a:endParaRPr lang="en-US" sz="1200" dirty="0">
              <a:highlight>
                <a:srgbClr val="FFFF00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C883B-B653-3C46-83C3-6B7F8BAA57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1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C883B-B653-3C46-83C3-6B7F8BAA57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50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C883B-B653-3C46-83C3-6B7F8BAA579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9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9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4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8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5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3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3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3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19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33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7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94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37F1-BF53-A449-B946-4EF8A42BDC25}" type="datetimeFigureOut">
              <a:rPr lang="en-US" smtClean="0"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B45BC-7AF5-D64F-B8E1-7CB0EE3AD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4" r:id="rId2"/>
    <p:sldLayoutId id="2147484365" r:id="rId3"/>
    <p:sldLayoutId id="2147484366" r:id="rId4"/>
    <p:sldLayoutId id="2147484367" r:id="rId5"/>
    <p:sldLayoutId id="2147484368" r:id="rId6"/>
    <p:sldLayoutId id="2147484369" r:id="rId7"/>
    <p:sldLayoutId id="2147484370" r:id="rId8"/>
    <p:sldLayoutId id="2147484371" r:id="rId9"/>
    <p:sldLayoutId id="2147484372" r:id="rId10"/>
    <p:sldLayoutId id="21474843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4F062-CCB2-1940-910B-C678C4342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934043"/>
            <a:ext cx="9231410" cy="3542045"/>
          </a:xfrm>
        </p:spPr>
        <p:txBody>
          <a:bodyPr anchor="b">
            <a:normAutofit/>
          </a:bodyPr>
          <a:lstStyle/>
          <a:p>
            <a:pPr algn="l"/>
            <a:br>
              <a:rPr lang="en-US" sz="5400" dirty="0"/>
            </a:br>
            <a:r>
              <a:rPr lang="en-US" sz="5400" dirty="0"/>
              <a:t>Heat Stress Intolerance in </a:t>
            </a:r>
            <a:br>
              <a:rPr lang="en-US" sz="5400" dirty="0"/>
            </a:br>
            <a:r>
              <a:rPr lang="en-US" sz="5400" dirty="0"/>
              <a:t>Wild Type &amp; Malignant Hyperthermia Susceptible Mice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DE814-1BD4-2645-BE03-5EDAA89F0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r>
              <a:rPr lang="en-US" sz="2200" dirty="0"/>
              <a:t>Ryan Gluck, DVM Candidate ’23</a:t>
            </a:r>
          </a:p>
          <a:p>
            <a:pPr algn="l"/>
            <a:r>
              <a:rPr lang="en-US" sz="2200" dirty="0"/>
              <a:t>Dr. Isaac Pessah</a:t>
            </a:r>
          </a:p>
          <a:p>
            <a:pPr algn="l"/>
            <a:r>
              <a:rPr lang="en-US" sz="2200" dirty="0"/>
              <a:t>Dr. Monica Aleman</a:t>
            </a:r>
          </a:p>
        </p:txBody>
      </p:sp>
    </p:spTree>
    <p:extLst>
      <p:ext uri="{BB962C8B-B14F-4D97-AF65-F5344CB8AC3E}">
        <p14:creationId xmlns:p14="http://schemas.microsoft.com/office/powerpoint/2010/main" val="280506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4862F-8591-EC43-A47F-16077A99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Results -Temperature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24BED-1A35-3641-BD67-55FD48951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5" y="2031101"/>
            <a:ext cx="4601491" cy="351194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HET &gt; WT </a:t>
            </a:r>
          </a:p>
          <a:p>
            <a:r>
              <a:rPr lang="en-US" sz="2400" dirty="0"/>
              <a:t>∆Temperature (</a:t>
            </a:r>
            <a:r>
              <a:rPr lang="en-US" sz="2400" dirty="0" err="1"/>
              <a:t>T</a:t>
            </a:r>
            <a:r>
              <a:rPr lang="en-US" sz="2400" baseline="-25000" dirty="0" err="1"/>
              <a:t>f</a:t>
            </a:r>
            <a:r>
              <a:rPr lang="en-US" sz="2400" baseline="-25000" dirty="0"/>
              <a:t> </a:t>
            </a:r>
            <a:r>
              <a:rPr lang="en-US" sz="2400" dirty="0"/>
              <a:t>-</a:t>
            </a:r>
            <a:r>
              <a:rPr lang="en-US" sz="2400" dirty="0" err="1"/>
              <a:t>T</a:t>
            </a:r>
            <a:r>
              <a:rPr lang="en-US" sz="2400" baseline="-25000" dirty="0" err="1"/>
              <a:t>i</a:t>
            </a:r>
            <a:r>
              <a:rPr lang="en-US" sz="2400" dirty="0"/>
              <a:t>): </a:t>
            </a:r>
          </a:p>
          <a:p>
            <a:pPr lvl="1"/>
            <a:r>
              <a:rPr lang="en-US" dirty="0"/>
              <a:t>HET (7.2 ºC) &amp; WT (5.3 ºC)</a:t>
            </a:r>
          </a:p>
          <a:p>
            <a:pPr lvl="2"/>
            <a:r>
              <a:rPr lang="en-US" sz="2400" dirty="0"/>
              <a:t>P &lt; 0.001</a:t>
            </a:r>
          </a:p>
          <a:p>
            <a:r>
              <a:rPr lang="en-US" sz="2400" dirty="0" err="1"/>
              <a:t>Temperature</a:t>
            </a:r>
            <a:r>
              <a:rPr lang="en-US" sz="2400" baseline="-25000" dirty="0" err="1"/>
              <a:t>final</a:t>
            </a:r>
            <a:endParaRPr lang="en-US" sz="2400" dirty="0"/>
          </a:p>
          <a:p>
            <a:pPr lvl="1"/>
            <a:r>
              <a:rPr lang="en-US" dirty="0"/>
              <a:t>HET (42.7 ºC) &amp; WT (41.0 ºC)</a:t>
            </a:r>
          </a:p>
          <a:p>
            <a:pPr lvl="2"/>
            <a:r>
              <a:rPr lang="en-US" sz="2400" dirty="0"/>
              <a:t>P &lt; 0.001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8EE97-C0ED-6A4F-8277-51F48C0F3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07"/>
          <a:stretch/>
        </p:blipFill>
        <p:spPr>
          <a:xfrm>
            <a:off x="5987738" y="1276385"/>
            <a:ext cx="5628018" cy="407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21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54">
            <a:extLst>
              <a:ext uri="{FF2B5EF4-FFF2-40B4-BE49-F238E27FC236}">
                <a16:creationId xmlns:a16="http://schemas.microsoft.com/office/drawing/2014/main" id="{5DF40726-9B19-4165-9C26-757D16E19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F806D-232E-1A4F-85C8-867D70F97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4211"/>
            <a:ext cx="4571999" cy="1165002"/>
          </a:xfrm>
        </p:spPr>
        <p:txBody>
          <a:bodyPr anchor="b">
            <a:normAutofit/>
          </a:bodyPr>
          <a:lstStyle/>
          <a:p>
            <a:r>
              <a:rPr lang="en-US" dirty="0"/>
              <a:t>Results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E91AB-7DCB-F047-B8F5-10C3335CE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5327"/>
            <a:ext cx="5382719" cy="3776975"/>
          </a:xfrm>
        </p:spPr>
        <p:txBody>
          <a:bodyPr>
            <a:normAutofit/>
          </a:bodyPr>
          <a:lstStyle/>
          <a:p>
            <a:r>
              <a:rPr lang="en-US" sz="2350" dirty="0"/>
              <a:t>WT mice</a:t>
            </a:r>
          </a:p>
          <a:p>
            <a:pPr lvl="1"/>
            <a:r>
              <a:rPr lang="en-US" sz="2350" dirty="0"/>
              <a:t>Monotonic rise in core body temperature (0.124 ºC/min)</a:t>
            </a:r>
          </a:p>
          <a:p>
            <a:r>
              <a:rPr lang="en-US" sz="2350" dirty="0"/>
              <a:t>HET mice</a:t>
            </a:r>
          </a:p>
          <a:p>
            <a:pPr lvl="1"/>
            <a:r>
              <a:rPr lang="en-US" sz="2350" dirty="0"/>
              <a:t>Biphasic rise in core body temperature</a:t>
            </a:r>
          </a:p>
          <a:p>
            <a:pPr lvl="1"/>
            <a:r>
              <a:rPr lang="en-US" sz="2350" dirty="0"/>
              <a:t>Steep second phase (0.366 ºC/min) </a:t>
            </a:r>
          </a:p>
          <a:p>
            <a:pPr lvl="2"/>
            <a:r>
              <a:rPr lang="en-US" sz="2350" dirty="0"/>
              <a:t>Not seen in WT animals 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8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22057DE4-D9D8-4645-9D38-B02376C07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28206" r="38977" b="8849"/>
          <a:stretch/>
        </p:blipFill>
        <p:spPr bwMode="auto">
          <a:xfrm>
            <a:off x="5808133" y="1144356"/>
            <a:ext cx="6397034" cy="51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Rectangle 56">
            <a:extLst>
              <a:ext uri="{FF2B5EF4-FFF2-40B4-BE49-F238E27FC236}">
                <a16:creationId xmlns:a16="http://schemas.microsoft.com/office/drawing/2014/main" id="{2089CB41-F399-4AEB-980C-5BFB1049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6112341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58">
            <a:extLst>
              <a:ext uri="{FF2B5EF4-FFF2-40B4-BE49-F238E27FC236}">
                <a16:creationId xmlns:a16="http://schemas.microsoft.com/office/drawing/2014/main" id="{1BFC967B-3DD6-463D-9DB9-6E4419AE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096768" y="3817404"/>
            <a:ext cx="54864" cy="45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7346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9D693-B2D1-344A-BADA-DA462CD91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dirty="0"/>
              <a:t>Significance</a:t>
            </a:r>
            <a:endParaRPr lang="en-US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E7031-900E-D544-B912-E88F6247C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MH susceptible mice (HET) are highly sensitive to heat stress</a:t>
            </a:r>
          </a:p>
          <a:p>
            <a:r>
              <a:rPr lang="en-US" sz="2400" dirty="0"/>
              <a:t>Dietary caffeine does not appear to influence heat stress intolerance</a:t>
            </a:r>
          </a:p>
          <a:p>
            <a:r>
              <a:rPr lang="en-US" sz="2400" dirty="0"/>
              <a:t>Individuals with RYR1 mutations likely represent an underappreciated population with a genetic predisposition to heat stress intolerance</a:t>
            </a:r>
          </a:p>
          <a:p>
            <a:r>
              <a:rPr lang="en-US" sz="2400" dirty="0"/>
              <a:t>Further investigation into dysregulation of thermoregulation is extremely relevant to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0537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56E76-6DC5-B048-9ED8-E1CAA771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FFFF"/>
                </a:solidFill>
              </a:rPr>
              <a:t>Ongoing Analysis</a:t>
            </a:r>
          </a:p>
        </p:txBody>
      </p:sp>
      <p:sp>
        <p:nvSpPr>
          <p:cNvPr id="24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0A13F-2507-574F-8734-A65427363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Blood - </a:t>
            </a:r>
            <a:r>
              <a:rPr lang="en-US" i="1" dirty="0"/>
              <a:t>Clinical Chemistry </a:t>
            </a:r>
          </a:p>
          <a:p>
            <a:pPr lvl="1"/>
            <a:r>
              <a:rPr lang="en-US" dirty="0"/>
              <a:t>Electrolytes, metabolic analytes, creatine kinase, stress response biomarkers </a:t>
            </a:r>
          </a:p>
          <a:p>
            <a:r>
              <a:rPr lang="en-US" dirty="0"/>
              <a:t>Brain – </a:t>
            </a:r>
            <a:r>
              <a:rPr lang="en-US" i="1" dirty="0"/>
              <a:t>Histology</a:t>
            </a:r>
          </a:p>
          <a:p>
            <a:r>
              <a:rPr lang="en-US" dirty="0"/>
              <a:t>Muscle – </a:t>
            </a:r>
            <a:r>
              <a:rPr lang="en-US" i="1" dirty="0"/>
              <a:t>Histology</a:t>
            </a:r>
          </a:p>
          <a:p>
            <a:r>
              <a:rPr lang="en-US" dirty="0"/>
              <a:t>Electrophysiological Data Analysis – </a:t>
            </a:r>
            <a:r>
              <a:rPr lang="en-US" i="1" dirty="0"/>
              <a:t>central contribution</a:t>
            </a:r>
          </a:p>
          <a:p>
            <a:pPr lvl="1"/>
            <a:r>
              <a:rPr lang="en-US" dirty="0"/>
              <a:t>Electroencephalogram (EEG)</a:t>
            </a:r>
          </a:p>
          <a:p>
            <a:pPr lvl="1"/>
            <a:r>
              <a:rPr lang="en-US" dirty="0"/>
              <a:t>Electrocardiogram (ECG) </a:t>
            </a:r>
          </a:p>
          <a:p>
            <a:pPr lvl="2"/>
            <a:r>
              <a:rPr lang="en-US" dirty="0"/>
              <a:t>Heart rate and respiratory rate</a:t>
            </a:r>
          </a:p>
          <a:p>
            <a:pPr lvl="1"/>
            <a:r>
              <a:rPr lang="en-US" dirty="0"/>
              <a:t>Electromyogram (EMG)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119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AA0595-9955-A846-8F4F-C42B6DCF3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363" y="-44902"/>
            <a:ext cx="8991274" cy="69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29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0724C-0610-E341-AF8A-853CC663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Muscle Staining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7F385D-4B0E-8842-9329-C8C6B34F5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062" t="11931" r="11528" b="42971"/>
          <a:stretch/>
        </p:blipFill>
        <p:spPr>
          <a:xfrm>
            <a:off x="4277441" y="4049812"/>
            <a:ext cx="2789437" cy="213059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A6A193-4A43-BA41-BFFD-96DA384FD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6" t="12083" r="11895" b="43333"/>
          <a:stretch/>
        </p:blipFill>
        <p:spPr>
          <a:xfrm>
            <a:off x="838202" y="4046614"/>
            <a:ext cx="2789436" cy="21018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D41FA6-C7FC-4445-ADEE-ABB3155613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05" t="12083" r="11626" b="43750"/>
          <a:stretch/>
        </p:blipFill>
        <p:spPr>
          <a:xfrm>
            <a:off x="838202" y="1499978"/>
            <a:ext cx="2789436" cy="20822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9C87FB-4ADB-7845-8206-B3E6D85011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266" t="12291" r="11895" b="43333"/>
          <a:stretch/>
        </p:blipFill>
        <p:spPr>
          <a:xfrm>
            <a:off x="4277441" y="1499978"/>
            <a:ext cx="2789436" cy="2084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97F4FD-1284-9049-BD16-07823A3E42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05" t="12500" r="11626" b="43125"/>
          <a:stretch/>
        </p:blipFill>
        <p:spPr>
          <a:xfrm>
            <a:off x="7716680" y="1499978"/>
            <a:ext cx="2789436" cy="20920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AF7D73-4A1F-3F48-BA64-FD6EA2191D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75" t="12291" r="11626" b="43542"/>
          <a:stretch/>
        </p:blipFill>
        <p:spPr>
          <a:xfrm>
            <a:off x="7716679" y="4048316"/>
            <a:ext cx="2848130" cy="2133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644E00-DEC1-ED4B-8E99-8D76A1E37BB1}"/>
              </a:ext>
            </a:extLst>
          </p:cNvPr>
          <p:cNvSpPr txBox="1"/>
          <p:nvPr/>
        </p:nvSpPr>
        <p:spPr>
          <a:xfrm>
            <a:off x="838201" y="3582232"/>
            <a:ext cx="278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Hematoxylin and Eosin (H&amp;E)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03331F-337E-244A-834A-FDFC7B7C07E7}"/>
              </a:ext>
            </a:extLst>
          </p:cNvPr>
          <p:cNvSpPr txBox="1"/>
          <p:nvPr/>
        </p:nvSpPr>
        <p:spPr>
          <a:xfrm>
            <a:off x="838200" y="6154321"/>
            <a:ext cx="278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Esterase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2D4CF-A930-294E-81A3-FF6116ED61E7}"/>
              </a:ext>
            </a:extLst>
          </p:cNvPr>
          <p:cNvSpPr txBox="1"/>
          <p:nvPr/>
        </p:nvSpPr>
        <p:spPr>
          <a:xfrm>
            <a:off x="4277440" y="6154321"/>
            <a:ext cx="278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ATPase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6D705-555A-2140-9412-71D5F8F0E61E}"/>
              </a:ext>
            </a:extLst>
          </p:cNvPr>
          <p:cNvSpPr txBox="1"/>
          <p:nvPr/>
        </p:nvSpPr>
        <p:spPr>
          <a:xfrm>
            <a:off x="4372929" y="3580166"/>
            <a:ext cx="278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Periodic acid-Schiff (PAS)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BF244B-6438-EF44-B90F-71C3AF3D607B}"/>
              </a:ext>
            </a:extLst>
          </p:cNvPr>
          <p:cNvSpPr txBox="1"/>
          <p:nvPr/>
        </p:nvSpPr>
        <p:spPr>
          <a:xfrm>
            <a:off x="7714687" y="6148513"/>
            <a:ext cx="278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Gomori’s</a:t>
            </a:r>
            <a:r>
              <a:rPr lang="en-US" sz="1600" dirty="0"/>
              <a:t> modified trichrome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EE36AF-4EF1-5840-874F-1B38D949DD34}"/>
              </a:ext>
            </a:extLst>
          </p:cNvPr>
          <p:cNvSpPr txBox="1"/>
          <p:nvPr/>
        </p:nvSpPr>
        <p:spPr>
          <a:xfrm>
            <a:off x="7716679" y="3580166"/>
            <a:ext cx="2789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Succinic Dehydrogenase (SDH)</a:t>
            </a:r>
          </a:p>
        </p:txBody>
      </p:sp>
    </p:spTree>
    <p:extLst>
      <p:ext uri="{BB962C8B-B14F-4D97-AF65-F5344CB8AC3E}">
        <p14:creationId xmlns:p14="http://schemas.microsoft.com/office/powerpoint/2010/main" val="2065585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85B78-90DF-1F43-9C52-056AB077D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/>
              <a:t>Acknowledgments</a:t>
            </a:r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DA14F-647B-CD46-AFC2-1D1E7C8CB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600" dirty="0"/>
              <a:t>Dr. Isaac Pessah</a:t>
            </a:r>
          </a:p>
          <a:p>
            <a:r>
              <a:rPr lang="en-US" sz="2600" dirty="0"/>
              <a:t>Dr. Monica Aleman</a:t>
            </a:r>
          </a:p>
          <a:p>
            <a:r>
              <a:rPr lang="en-US" sz="2600" dirty="0"/>
              <a:t>Shane </a:t>
            </a:r>
            <a:r>
              <a:rPr lang="en-US" sz="2600" dirty="0" err="1"/>
              <a:t>Antrobus</a:t>
            </a:r>
            <a:endParaRPr lang="en-US" sz="2600" dirty="0"/>
          </a:p>
          <a:p>
            <a:r>
              <a:rPr lang="en-US" sz="2600" dirty="0"/>
              <a:t>Gennady </a:t>
            </a:r>
            <a:r>
              <a:rPr lang="en-US" sz="2600" dirty="0" err="1"/>
              <a:t>Cherednychenko</a:t>
            </a:r>
            <a:endParaRPr lang="en-US" sz="2600" dirty="0"/>
          </a:p>
          <a:p>
            <a:r>
              <a:rPr lang="en-US" sz="2600" dirty="0"/>
              <a:t>UC Davis</a:t>
            </a:r>
          </a:p>
          <a:p>
            <a:r>
              <a:rPr lang="en-US" sz="2600" dirty="0"/>
              <a:t>National Institutes of Health (NIH) T-35</a:t>
            </a:r>
          </a:p>
          <a:p>
            <a:r>
              <a:rPr lang="en-US" sz="2600" dirty="0"/>
              <a:t>National Science Foundation (NSF)</a:t>
            </a:r>
          </a:p>
          <a:p>
            <a:endParaRPr lang="en-US" sz="1700" dirty="0"/>
          </a:p>
          <a:p>
            <a:pPr marL="0" indent="0">
              <a:buNone/>
            </a:pPr>
            <a:r>
              <a:rPr lang="en-US" sz="1700" i="1" dirty="0"/>
              <a:t>Financial support was provided by the Students Training in Advanced Research (STAR) Program</a:t>
            </a:r>
          </a:p>
        </p:txBody>
      </p:sp>
    </p:spTree>
    <p:extLst>
      <p:ext uri="{BB962C8B-B14F-4D97-AF65-F5344CB8AC3E}">
        <p14:creationId xmlns:p14="http://schemas.microsoft.com/office/powerpoint/2010/main" val="118925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3FCCE-D2CD-2445-B308-BC9E8D06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/>
              <a:t>Background - Malignant Hyperthermia (MH)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FD9F5-8C0F-1645-8F59-C1204DC9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Inducible pharmacogenetic clinical syndrome</a:t>
            </a:r>
          </a:p>
          <a:p>
            <a:r>
              <a:rPr lang="en-US" sz="2400" dirty="0"/>
              <a:t>Heritable, rare disease affecting skeletal muscle metabolism</a:t>
            </a:r>
          </a:p>
          <a:p>
            <a:r>
              <a:rPr lang="en-US" sz="2400" dirty="0"/>
              <a:t>Clinical signs associated with hypermetabolic state:</a:t>
            </a:r>
          </a:p>
          <a:p>
            <a:pPr lvl="1"/>
            <a:r>
              <a:rPr lang="en-US" dirty="0"/>
              <a:t>Muscle rigidity</a:t>
            </a:r>
          </a:p>
          <a:p>
            <a:pPr lvl="1"/>
            <a:r>
              <a:rPr lang="en-US" dirty="0"/>
              <a:t>Elevated core body temperature</a:t>
            </a:r>
          </a:p>
          <a:p>
            <a:pPr lvl="1"/>
            <a:r>
              <a:rPr lang="en-US" dirty="0"/>
              <a:t>Tachypnea &amp; tachycardia</a:t>
            </a:r>
          </a:p>
          <a:p>
            <a:pPr lvl="1"/>
            <a:r>
              <a:rPr lang="en-US" dirty="0"/>
              <a:t>Respiratory and metabolic acidosis</a:t>
            </a:r>
          </a:p>
          <a:p>
            <a:r>
              <a:rPr lang="en-US" sz="2400" dirty="0"/>
              <a:t>Volatile anesthetics &amp; depolarizing muscle relaxants </a:t>
            </a:r>
          </a:p>
          <a:p>
            <a:pPr lvl="1"/>
            <a:r>
              <a:rPr lang="en-US" dirty="0"/>
              <a:t>Also, exertional and environmental stress</a:t>
            </a:r>
          </a:p>
        </p:txBody>
      </p:sp>
    </p:spTree>
    <p:extLst>
      <p:ext uri="{BB962C8B-B14F-4D97-AF65-F5344CB8AC3E}">
        <p14:creationId xmlns:p14="http://schemas.microsoft.com/office/powerpoint/2010/main" val="2688348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3FCCE-D2CD-2445-B308-BC9E8D06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en-US" sz="4000" dirty="0"/>
              <a:t>Background Cont. – </a:t>
            </a:r>
            <a:br>
              <a:rPr lang="en-US" sz="4000" dirty="0"/>
            </a:br>
            <a:r>
              <a:rPr lang="en-US" sz="4000" dirty="0"/>
              <a:t>MH Susceptibility</a:t>
            </a:r>
          </a:p>
        </p:txBody>
      </p:sp>
      <p:pic>
        <p:nvPicPr>
          <p:cNvPr id="5" name="Picture 4" descr="A row of samples for medical testing">
            <a:extLst>
              <a:ext uri="{FF2B5EF4-FFF2-40B4-BE49-F238E27FC236}">
                <a16:creationId xmlns:a16="http://schemas.microsoft.com/office/drawing/2014/main" id="{F709C0EB-2CEF-4ACF-B91C-E4D01404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53" r="3554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FD9F5-8C0F-1645-8F59-C1204DC9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Ryanodine receptor type I (RYR1)</a:t>
            </a:r>
          </a:p>
          <a:p>
            <a:pPr lvl="1"/>
            <a:r>
              <a:rPr lang="en-US" dirty="0"/>
              <a:t>Triggering muscle contractions – mediating Ca</a:t>
            </a:r>
            <a:r>
              <a:rPr lang="en-US" baseline="30000" dirty="0"/>
              <a:t>2+</a:t>
            </a:r>
            <a:r>
              <a:rPr lang="en-US" dirty="0"/>
              <a:t> release </a:t>
            </a:r>
          </a:p>
          <a:p>
            <a:r>
              <a:rPr lang="en-US" sz="2400" dirty="0"/>
              <a:t>Many causative mutations in gene encoding RYR1</a:t>
            </a:r>
          </a:p>
          <a:p>
            <a:pPr lvl="1"/>
            <a:r>
              <a:rPr lang="en-US" dirty="0"/>
              <a:t>RYR1 channels open more easily, close more slowly</a:t>
            </a:r>
          </a:p>
          <a:p>
            <a:pPr lvl="1"/>
            <a:r>
              <a:rPr lang="en-US" dirty="0"/>
              <a:t>Massive release of intracellular Ca</a:t>
            </a:r>
            <a:r>
              <a:rPr lang="en-US" baseline="30000" dirty="0"/>
              <a:t>2+ </a:t>
            </a:r>
            <a:r>
              <a:rPr lang="en-US" dirty="0"/>
              <a:t>ions </a:t>
            </a:r>
            <a:r>
              <a:rPr lang="en-US" dirty="0">
                <a:sym typeface="Wingdings" pitchFamily="2" charset="2"/>
              </a:rPr>
              <a:t> hypermetabolic state</a:t>
            </a:r>
          </a:p>
          <a:p>
            <a:r>
              <a:rPr lang="en-US" sz="2400" dirty="0"/>
              <a:t>Evaluation includes in vitro contracture testing of muscle biopsies with halothane and caffeine</a:t>
            </a:r>
          </a:p>
          <a:p>
            <a:pPr lvl="1"/>
            <a:r>
              <a:rPr lang="en-US" sz="2000" dirty="0"/>
              <a:t>Caffeine sensitizes response to anesthesia</a:t>
            </a:r>
          </a:p>
        </p:txBody>
      </p:sp>
    </p:spTree>
    <p:extLst>
      <p:ext uri="{BB962C8B-B14F-4D97-AF65-F5344CB8AC3E}">
        <p14:creationId xmlns:p14="http://schemas.microsoft.com/office/powerpoint/2010/main" val="4197246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8E2FB-658F-0C47-A765-980EA15C1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800" dirty="0"/>
              <a:t>Rationale &amp; Approach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550BE-F6C2-DF48-B3FF-98CA6964C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989351"/>
            <a:ext cx="5542387" cy="4774135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 dirty="0"/>
              <a:t>Knock-in mouse model with RYR1 mutation, conferring genetic intolerance to stress-triggered MH</a:t>
            </a:r>
          </a:p>
          <a:p>
            <a:pPr lvl="1"/>
            <a:r>
              <a:rPr lang="en-US" dirty="0"/>
              <a:t>Heterozygous MH susceptible mouse line “R136C-RYR1” (HET)</a:t>
            </a:r>
          </a:p>
          <a:p>
            <a:r>
              <a:rPr lang="en-US" sz="2400" dirty="0"/>
              <a:t>Differential responses to a moderate heat stress protocol</a:t>
            </a:r>
          </a:p>
          <a:p>
            <a:pPr lvl="1"/>
            <a:r>
              <a:rPr lang="en-US" dirty="0"/>
              <a:t>HET &amp; wild type (WT)</a:t>
            </a:r>
          </a:p>
          <a:p>
            <a:pPr lvl="1"/>
            <a:r>
              <a:rPr lang="en-US" dirty="0"/>
              <a:t>Male and female</a:t>
            </a:r>
          </a:p>
          <a:p>
            <a:pPr lvl="1"/>
            <a:r>
              <a:rPr lang="en-US" dirty="0"/>
              <a:t>With and without dietary caffeine (CAF)</a:t>
            </a:r>
          </a:p>
          <a:p>
            <a:r>
              <a:rPr lang="en-US" sz="2400" dirty="0"/>
              <a:t>Continuous electrophysiological measurements of brain, heart, respiration, and core temperature</a:t>
            </a:r>
          </a:p>
          <a:p>
            <a:pPr lvl="1"/>
            <a:r>
              <a:rPr lang="en-US" dirty="0"/>
              <a:t>Blood, muscle, and brain tissue samples collected</a:t>
            </a:r>
          </a:p>
        </p:txBody>
      </p:sp>
    </p:spTree>
    <p:extLst>
      <p:ext uri="{BB962C8B-B14F-4D97-AF65-F5344CB8AC3E}">
        <p14:creationId xmlns:p14="http://schemas.microsoft.com/office/powerpoint/2010/main" val="984016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Freeform: Shape 47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E4C056-4FE7-3A47-AF43-0C96AE2D7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dirty="0"/>
              <a:t>Hypotheses</a:t>
            </a:r>
          </a:p>
        </p:txBody>
      </p:sp>
      <p:sp>
        <p:nvSpPr>
          <p:cNvPr id="59" name="Rectangle 49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5B663-2F4E-4445-B7C0-A85D5D0F9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HET mice will be more sensitive to heat stress intolerance than WT</a:t>
            </a:r>
          </a:p>
          <a:p>
            <a:pPr lvl="1"/>
            <a:r>
              <a:rPr lang="en-US" dirty="0"/>
              <a:t>Male &gt; Female</a:t>
            </a:r>
          </a:p>
          <a:p>
            <a:r>
              <a:rPr lang="en-US" sz="2400" dirty="0"/>
              <a:t>Dietary caffeine will aggravate adverse responses to heat stress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076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A17D85-710D-5F47-8A20-CDED7F0A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1336329"/>
            <a:ext cx="3892732" cy="4382588"/>
          </a:xfrm>
        </p:spPr>
        <p:txBody>
          <a:bodyPr anchor="ctr">
            <a:normAutofit/>
          </a:bodyPr>
          <a:lstStyle/>
          <a:p>
            <a:r>
              <a:rPr lang="en-US" dirty="0"/>
              <a:t>Methods</a:t>
            </a:r>
            <a:endParaRPr lang="en-US" sz="5400" dirty="0"/>
          </a:p>
        </p:txBody>
      </p:sp>
      <p:grpSp>
        <p:nvGrpSpPr>
          <p:cNvPr id="49" name="Group 3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6346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0" name="Rectangle 3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F7D7B-A137-5642-84E5-8B7DB144C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057290"/>
            <a:ext cx="5260848" cy="4892683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/>
              <a:t>Treatment Groups: ≥6 mice each (8 subgroups in total)</a:t>
            </a:r>
          </a:p>
          <a:p>
            <a:pPr lvl="1"/>
            <a:r>
              <a:rPr lang="en-US" sz="2000" dirty="0"/>
              <a:t>HET/WT &amp; Male/Female &amp; CAF/Sucrose (e.g.. M HET CAF)</a:t>
            </a:r>
          </a:p>
          <a:p>
            <a:r>
              <a:rPr lang="en-US" sz="2000" dirty="0"/>
              <a:t>Mice delivered to lab; habituate for 60 min</a:t>
            </a:r>
          </a:p>
          <a:p>
            <a:r>
              <a:rPr lang="en-US" sz="2000" dirty="0"/>
              <a:t>Placed in restraint &amp; instrumented with rectal thermometer probe</a:t>
            </a:r>
          </a:p>
          <a:p>
            <a:pPr lvl="1"/>
            <a:r>
              <a:rPr lang="en-US" sz="2000" dirty="0"/>
              <a:t>Rest for 5 min (baseline)</a:t>
            </a:r>
          </a:p>
          <a:p>
            <a:r>
              <a:rPr lang="en-US" sz="2000" dirty="0"/>
              <a:t>Enter thermostatic chamber set at 38 ºC (100.4 ºF)</a:t>
            </a:r>
          </a:p>
          <a:p>
            <a:r>
              <a:rPr lang="en-US" sz="2000" dirty="0"/>
              <a:t>Recordings continue until adverse outcome or 60 min, whichever first</a:t>
            </a:r>
          </a:p>
          <a:p>
            <a:r>
              <a:rPr lang="en-US" sz="2000" dirty="0"/>
              <a:t>Direct cardiac puncture for blood collection</a:t>
            </a:r>
          </a:p>
          <a:p>
            <a:r>
              <a:rPr lang="en-US" sz="2000" dirty="0"/>
              <a:t>Dissection of skeletal muscle and brain tissues for histology</a:t>
            </a:r>
          </a:p>
        </p:txBody>
      </p:sp>
    </p:spTree>
    <p:extLst>
      <p:ext uri="{BB962C8B-B14F-4D97-AF65-F5344CB8AC3E}">
        <p14:creationId xmlns:p14="http://schemas.microsoft.com/office/powerpoint/2010/main" val="392434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17D85-710D-5F47-8A20-CDED7F0AD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100" dirty="0"/>
              <a:t>Methods – </a:t>
            </a:r>
            <a:br>
              <a:rPr lang="en-US" sz="4100" dirty="0"/>
            </a:br>
            <a:r>
              <a:rPr lang="en-US" sz="4100" dirty="0"/>
              <a:t>Electrographic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F7D7B-A137-5642-84E5-8B7DB144C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/>
              <a:t>Anesthetic induction in chamber (~3 min)</a:t>
            </a:r>
          </a:p>
          <a:p>
            <a:r>
              <a:rPr lang="en-US" sz="2000" dirty="0"/>
              <a:t>Transfer to nosecone and temperature-controlled plate</a:t>
            </a:r>
          </a:p>
          <a:p>
            <a:r>
              <a:rPr lang="en-US" sz="2000" dirty="0"/>
              <a:t> Electrographic electrodes [8]  (~5 min)</a:t>
            </a:r>
          </a:p>
          <a:p>
            <a:pPr lvl="1"/>
            <a:r>
              <a:rPr lang="en-US" sz="2000" dirty="0"/>
              <a:t>Electroencephalogram (</a:t>
            </a:r>
            <a:r>
              <a:rPr lang="en-US" sz="2000"/>
              <a:t>EEG) </a:t>
            </a:r>
            <a:endParaRPr lang="en-US" sz="2000" dirty="0"/>
          </a:p>
          <a:p>
            <a:pPr lvl="1"/>
            <a:r>
              <a:rPr lang="en-US" sz="2000" dirty="0"/>
              <a:t>Electrocardiogram (ECG)</a:t>
            </a:r>
          </a:p>
          <a:p>
            <a:pPr lvl="1"/>
            <a:r>
              <a:rPr lang="en-US" sz="2000" dirty="0"/>
              <a:t>Electromyogram (EMG)</a:t>
            </a:r>
          </a:p>
          <a:p>
            <a:pPr lvl="1"/>
            <a:r>
              <a:rPr lang="en-US" sz="2000" dirty="0"/>
              <a:t>Rectal thermometer probe</a:t>
            </a:r>
          </a:p>
          <a:p>
            <a:r>
              <a:rPr lang="en-US" sz="2000" dirty="0"/>
              <a:t>Allow to habituate in restraint &amp; recover from light anesthesia (10 min)</a:t>
            </a:r>
          </a:p>
          <a:p>
            <a:r>
              <a:rPr lang="en-US" sz="2000" dirty="0"/>
              <a:t>Incubator temperature settings (39, 37, 35 ºC)</a:t>
            </a:r>
          </a:p>
        </p:txBody>
      </p:sp>
      <p:pic>
        <p:nvPicPr>
          <p:cNvPr id="7" name="Picture 6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78622B18-AFA3-3546-8A0D-93023D5BEB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7" b="4938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cxnSp>
        <p:nvCxnSpPr>
          <p:cNvPr id="116" name="Straight Connector 10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388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329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F806D-232E-1A4F-85C8-867D70F97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en-US" dirty="0"/>
              <a:t>Results</a:t>
            </a:r>
            <a:endParaRPr lang="en-US" sz="28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E91AB-7DCB-F047-B8F5-10C3335CE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2400" dirty="0"/>
              <a:t>HET mice are exquisitely sensitive to heat stress intolerance</a:t>
            </a:r>
          </a:p>
          <a:p>
            <a:pPr lvl="1"/>
            <a:r>
              <a:rPr lang="en-US" dirty="0"/>
              <a:t>Median survival = 36.7 min</a:t>
            </a:r>
          </a:p>
          <a:p>
            <a:r>
              <a:rPr lang="en-US" sz="2400" dirty="0"/>
              <a:t>All WT mice survived 60 minutes of heat stress exposure at 38 ºC 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00D0B-AA30-144D-B201-3D1482AE1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184" y="886626"/>
            <a:ext cx="6922008" cy="51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7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4862F-8591-EC43-A47F-16077A99E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Results Cont. – Survival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24BED-1A35-3641-BD67-55FD48951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 fontScale="92500"/>
          </a:bodyPr>
          <a:lstStyle/>
          <a:p>
            <a:r>
              <a:rPr lang="en-US" sz="2400" dirty="0"/>
              <a:t>HET </a:t>
            </a:r>
            <a:r>
              <a:rPr lang="en-US" sz="2400" i="1" dirty="0"/>
              <a:t>median survival time</a:t>
            </a:r>
            <a:r>
              <a:rPr lang="en-US" sz="2400" dirty="0"/>
              <a:t>:</a:t>
            </a:r>
          </a:p>
          <a:p>
            <a:pPr lvl="1"/>
            <a:r>
              <a:rPr lang="en-US" dirty="0"/>
              <a:t>Male (34.5 min) &amp; Female (37.7 min)</a:t>
            </a:r>
          </a:p>
          <a:p>
            <a:pPr lvl="1"/>
            <a:r>
              <a:rPr lang="en-US" dirty="0"/>
              <a:t>CAF (37.7 min) &amp; Sucrose (35.7 min)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sz="2400" dirty="0"/>
              <a:t>No statistically significant difference in survival between: </a:t>
            </a:r>
          </a:p>
          <a:p>
            <a:pPr lvl="1"/>
            <a:r>
              <a:rPr lang="en-US" dirty="0"/>
              <a:t>Male and Female HET mice </a:t>
            </a:r>
          </a:p>
          <a:p>
            <a:pPr lvl="2"/>
            <a:r>
              <a:rPr lang="en-US" dirty="0"/>
              <a:t>p = 0.14</a:t>
            </a:r>
          </a:p>
          <a:p>
            <a:pPr lvl="1"/>
            <a:r>
              <a:rPr lang="en-US" dirty="0"/>
              <a:t>CAF and Sucrose HET mice </a:t>
            </a:r>
          </a:p>
          <a:p>
            <a:pPr lvl="2"/>
            <a:r>
              <a:rPr lang="en-US" dirty="0"/>
              <a:t>p = 0.51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600DC-2C9D-4449-B771-9CDE0EF22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85"/>
          <a:stretch/>
        </p:blipFill>
        <p:spPr>
          <a:xfrm>
            <a:off x="6946667" y="810885"/>
            <a:ext cx="4389120" cy="25079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51E2A8-49B0-4041-B2A4-FE7459E54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85"/>
          <a:stretch/>
        </p:blipFill>
        <p:spPr>
          <a:xfrm>
            <a:off x="6946667" y="3629867"/>
            <a:ext cx="4389120" cy="247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29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4FA0D9"/>
      </a:accent3>
      <a:accent4>
        <a:srgbClr val="3D92CF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802</Words>
  <Application>Microsoft Macintosh PowerPoint</Application>
  <PresentationFormat>Widescreen</PresentationFormat>
  <Paragraphs>131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 Heat Stress Intolerance in  Wild Type &amp; Malignant Hyperthermia Susceptible Mice</vt:lpstr>
      <vt:lpstr>Background - Malignant Hyperthermia (MH)</vt:lpstr>
      <vt:lpstr>Background Cont. –  MH Susceptibility</vt:lpstr>
      <vt:lpstr>Rationale &amp; Approach</vt:lpstr>
      <vt:lpstr>Hypotheses</vt:lpstr>
      <vt:lpstr>Methods</vt:lpstr>
      <vt:lpstr>Methods –  Electrographic Study</vt:lpstr>
      <vt:lpstr>Results</vt:lpstr>
      <vt:lpstr>Results Cont. – Survival</vt:lpstr>
      <vt:lpstr>Results -Temperature</vt:lpstr>
      <vt:lpstr>Results Cont.</vt:lpstr>
      <vt:lpstr>Significance</vt:lpstr>
      <vt:lpstr>Ongoing Analysis</vt:lpstr>
      <vt:lpstr>PowerPoint Presentation</vt:lpstr>
      <vt:lpstr>Muscle Staining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Stress Intolerance in Wild Type &amp; Malignant Hyperthermia Susceptible Mice</dc:title>
  <dc:creator>Ryan Mitchell Gluck</dc:creator>
  <cp:lastModifiedBy>Ryan Mitchell Gluck</cp:lastModifiedBy>
  <cp:revision>12</cp:revision>
  <dcterms:created xsi:type="dcterms:W3CDTF">2021-07-27T09:06:49Z</dcterms:created>
  <dcterms:modified xsi:type="dcterms:W3CDTF">2021-07-28T21:35:13Z</dcterms:modified>
</cp:coreProperties>
</file>