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56" r:id="rId3"/>
    <p:sldId id="286" r:id="rId4"/>
    <p:sldId id="295" r:id="rId5"/>
    <p:sldId id="296" r:id="rId6"/>
    <p:sldId id="298" r:id="rId7"/>
    <p:sldId id="299" r:id="rId8"/>
    <p:sldId id="273" r:id="rId9"/>
    <p:sldId id="300" r:id="rId10"/>
    <p:sldId id="274" r:id="rId11"/>
    <p:sldId id="283" r:id="rId12"/>
    <p:sldId id="294" r:id="rId13"/>
    <p:sldId id="293" r:id="rId14"/>
    <p:sldId id="297" r:id="rId15"/>
    <p:sldId id="276" r:id="rId16"/>
    <p:sldId id="258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30"/>
    <a:srgbClr val="FFF955"/>
    <a:srgbClr val="0E82E2"/>
    <a:srgbClr val="108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4" autoAdjust="0"/>
    <p:restoredTop sz="94593"/>
  </p:normalViewPr>
  <p:slideViewPr>
    <p:cSldViewPr snapToGrid="0">
      <p:cViewPr>
        <p:scale>
          <a:sx n="149" d="100"/>
          <a:sy n="149" d="100"/>
        </p:scale>
        <p:origin x="480" y="-520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hd/z_xm0t951ng0plz0fm_m7zwm0000gn/T/com.microsoft.Outlook/Outlook%20Temp/EFIH%20Genotype%20Data%20Overvi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hd/z_xm0t951ng0plz0fm_m7zwm0000gn/T/com.microsoft.Outlook/Outlook%20Temp/EFIH%20Genotype%20by%20Timeframe%5b2%5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Allele Frequency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Overview!$E$1</c:f>
              <c:strCache>
                <c:ptCount val="1"/>
                <c:pt idx="0">
                  <c:v>Allele 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Overview!$A$3:$A$33</c:f>
              <c:numCache>
                <c:formatCode>General</c:formatCode>
                <c:ptCount val="31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</c:numCache>
            </c:numRef>
          </c:cat>
          <c:val>
            <c:numRef>
              <c:f>Overview!$E$3:$E$33</c:f>
              <c:numCache>
                <c:formatCode>0.00%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8.9285714285714281E-3</c:v>
                </c:pt>
                <c:pt idx="4">
                  <c:v>8.9285714285714281E-3</c:v>
                </c:pt>
                <c:pt idx="5">
                  <c:v>8.9285714285714281E-3</c:v>
                </c:pt>
                <c:pt idx="6">
                  <c:v>0</c:v>
                </c:pt>
                <c:pt idx="7">
                  <c:v>1.7857142857142856E-2</c:v>
                </c:pt>
                <c:pt idx="8">
                  <c:v>2.6785714285714284E-2</c:v>
                </c:pt>
                <c:pt idx="9">
                  <c:v>8.9285714285714281E-3</c:v>
                </c:pt>
                <c:pt idx="10">
                  <c:v>8.9285714285714281E-3</c:v>
                </c:pt>
                <c:pt idx="11">
                  <c:v>1.7857142857142856E-2</c:v>
                </c:pt>
                <c:pt idx="12">
                  <c:v>1.7857142857142856E-2</c:v>
                </c:pt>
                <c:pt idx="13">
                  <c:v>8.9285714285714281E-3</c:v>
                </c:pt>
                <c:pt idx="14">
                  <c:v>8.9285714285714281E-3</c:v>
                </c:pt>
                <c:pt idx="15">
                  <c:v>8.9285714285714281E-3</c:v>
                </c:pt>
                <c:pt idx="16">
                  <c:v>0</c:v>
                </c:pt>
                <c:pt idx="17">
                  <c:v>8.9285714285714281E-3</c:v>
                </c:pt>
                <c:pt idx="18">
                  <c:v>1.7857142857142856E-2</c:v>
                </c:pt>
                <c:pt idx="19">
                  <c:v>0</c:v>
                </c:pt>
                <c:pt idx="20">
                  <c:v>0</c:v>
                </c:pt>
                <c:pt idx="21">
                  <c:v>8.9285714285714281E-3</c:v>
                </c:pt>
                <c:pt idx="22">
                  <c:v>0</c:v>
                </c:pt>
                <c:pt idx="23">
                  <c:v>8.9285714285714281E-3</c:v>
                </c:pt>
                <c:pt idx="24">
                  <c:v>8.9285714285714281E-3</c:v>
                </c:pt>
                <c:pt idx="25">
                  <c:v>2.6785714285714284E-2</c:v>
                </c:pt>
                <c:pt idx="26">
                  <c:v>0</c:v>
                </c:pt>
                <c:pt idx="27">
                  <c:v>0</c:v>
                </c:pt>
                <c:pt idx="28">
                  <c:v>1.7857142857142856E-2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C-4D45-B32E-9881AF2E9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202527"/>
        <c:axId val="482282943"/>
      </c:barChart>
      <c:catAx>
        <c:axId val="44720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282943"/>
        <c:crosses val="autoZero"/>
        <c:auto val="1"/>
        <c:lblAlgn val="ctr"/>
        <c:lblOffset val="100"/>
        <c:noMultiLvlLbl val="0"/>
      </c:catAx>
      <c:valAx>
        <c:axId val="48228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Allele Frequency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202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Geographical</a:t>
            </a:r>
            <a:r>
              <a:rPr lang="en-US" baseline="0"/>
              <a:t> Distribution of Carriers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'Geographical Distribution'!$B$1</c:f>
              <c:strCache>
                <c:ptCount val="1"/>
                <c:pt idx="0">
                  <c:v>1988-2000</c:v>
                </c:pt>
              </c:strCache>
            </c:strRef>
          </c:tx>
          <c:spPr>
            <a:solidFill>
              <a:srgbClr val="0E6FC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'Geographical Distribution'!$A$3:$A$9</c:f>
              <c:strCache>
                <c:ptCount val="7"/>
                <c:pt idx="0">
                  <c:v>New England</c:v>
                </c:pt>
                <c:pt idx="1">
                  <c:v>Mid Atlantic</c:v>
                </c:pt>
                <c:pt idx="2">
                  <c:v>Southern</c:v>
                </c:pt>
                <c:pt idx="3">
                  <c:v>Mid West</c:v>
                </c:pt>
                <c:pt idx="4">
                  <c:v>South West</c:v>
                </c:pt>
                <c:pt idx="5">
                  <c:v>Rocky Mountains</c:v>
                </c:pt>
                <c:pt idx="6">
                  <c:v>Pacific Costal</c:v>
                </c:pt>
              </c:strCache>
            </c:strRef>
          </c:cat>
          <c:val>
            <c:numRef>
              <c:f>'Geographical Distribution'!$D$3:$D$9</c:f>
              <c:numCache>
                <c:formatCode>0.00%</c:formatCode>
                <c:ptCount val="7"/>
                <c:pt idx="0">
                  <c:v>1.9230769230769232E-2</c:v>
                </c:pt>
                <c:pt idx="1">
                  <c:v>9.6153846153846159E-3</c:v>
                </c:pt>
                <c:pt idx="2">
                  <c:v>1.9417475728155338E-2</c:v>
                </c:pt>
                <c:pt idx="3">
                  <c:v>2.8846153846153848E-2</c:v>
                </c:pt>
                <c:pt idx="4">
                  <c:v>1.9230769230769232E-2</c:v>
                </c:pt>
                <c:pt idx="5">
                  <c:v>9.7087378640776691E-3</c:v>
                </c:pt>
                <c:pt idx="6">
                  <c:v>9.7087378640776691E-3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4-FB45-990A-F1E48CD45745}"/>
            </c:ext>
          </c:extLst>
        </c:ser>
        <c:ser>
          <c:idx val="1"/>
          <c:order val="1"/>
          <c:tx>
            <c:strRef>
              <c:f>'Geographical Distribution'!$E$1</c:f>
              <c:strCache>
                <c:ptCount val="1"/>
                <c:pt idx="0">
                  <c:v>2001-2019</c:v>
                </c:pt>
              </c:strCache>
            </c:strRef>
          </c:tx>
          <c:spPr>
            <a:solidFill>
              <a:srgbClr val="8ADFF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'Geographical Distribution'!$A$3:$A$9</c:f>
              <c:strCache>
                <c:ptCount val="7"/>
                <c:pt idx="0">
                  <c:v>New England</c:v>
                </c:pt>
                <c:pt idx="1">
                  <c:v>Mid Atlantic</c:v>
                </c:pt>
                <c:pt idx="2">
                  <c:v>Southern</c:v>
                </c:pt>
                <c:pt idx="3">
                  <c:v>Mid West</c:v>
                </c:pt>
                <c:pt idx="4">
                  <c:v>South West</c:v>
                </c:pt>
                <c:pt idx="5">
                  <c:v>Rocky Mountains</c:v>
                </c:pt>
                <c:pt idx="6">
                  <c:v>Pacific Costal</c:v>
                </c:pt>
              </c:strCache>
            </c:strRef>
          </c:cat>
          <c:val>
            <c:numRef>
              <c:f>'Geographical Distribution'!$G$3:$G$9</c:f>
              <c:numCache>
                <c:formatCode>0.00%</c:formatCode>
                <c:ptCount val="7"/>
                <c:pt idx="0">
                  <c:v>1.3605442176870748E-2</c:v>
                </c:pt>
                <c:pt idx="1">
                  <c:v>3.9735099337748346E-2</c:v>
                </c:pt>
                <c:pt idx="2">
                  <c:v>0</c:v>
                </c:pt>
                <c:pt idx="3">
                  <c:v>6.5789473684210523E-3</c:v>
                </c:pt>
                <c:pt idx="4">
                  <c:v>2.6490066225165563E-2</c:v>
                </c:pt>
                <c:pt idx="5">
                  <c:v>6.6225165562913907E-3</c:v>
                </c:pt>
                <c:pt idx="6">
                  <c:v>1.3333333333333334E-2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4-FB45-990A-F1E48CD457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15919"/>
        <c:axId val="5763807"/>
      </c:barChart>
      <c:catAx>
        <c:axId val="5815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3807"/>
        <c:crosses val="autoZero"/>
        <c:auto val="0"/>
        <c:lblAlgn val="ctr"/>
        <c:lblOffset val="100"/>
        <c:noMultiLvlLbl val="0"/>
      </c:catAx>
      <c:valAx>
        <c:axId val="5763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Carrier Frequency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E1DA9-F1F5-4E6C-B271-8F94E0BD928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9DC00E-8740-44BE-B9EE-26472867101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Dr. Carrie Finno</a:t>
          </a:r>
          <a:endParaRPr lang="en-US"/>
        </a:p>
      </dgm:t>
    </dgm:pt>
    <dgm:pt modelId="{B19AAA06-03BD-4BAA-B49F-747352E6F992}" type="parTrans" cxnId="{6CAABE57-5EF1-466F-965D-08D4F114D791}">
      <dgm:prSet/>
      <dgm:spPr/>
      <dgm:t>
        <a:bodyPr/>
        <a:lstStyle/>
        <a:p>
          <a:endParaRPr lang="en-US"/>
        </a:p>
      </dgm:t>
    </dgm:pt>
    <dgm:pt modelId="{DBFA6A72-04F8-401C-9249-F242912CFD9C}" type="sibTrans" cxnId="{6CAABE57-5EF1-466F-965D-08D4F114D791}">
      <dgm:prSet/>
      <dgm:spPr/>
      <dgm:t>
        <a:bodyPr/>
        <a:lstStyle/>
        <a:p>
          <a:endParaRPr lang="en-US"/>
        </a:p>
      </dgm:t>
    </dgm:pt>
    <dgm:pt modelId="{09B3DB99-8AE0-4729-A96E-E84167C9518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Dr. Rebecca </a:t>
          </a:r>
          <a:r>
            <a:rPr lang="en-US" b="1" dirty="0" err="1"/>
            <a:t>Bellone</a:t>
          </a:r>
          <a:endParaRPr lang="en-US" dirty="0"/>
        </a:p>
      </dgm:t>
    </dgm:pt>
    <dgm:pt modelId="{A5507918-049B-43EC-BF3E-B64E0C75FFBB}" type="parTrans" cxnId="{B9909E34-D316-4703-8F7A-A6748B5582B2}">
      <dgm:prSet/>
      <dgm:spPr/>
      <dgm:t>
        <a:bodyPr/>
        <a:lstStyle/>
        <a:p>
          <a:endParaRPr lang="en-US"/>
        </a:p>
      </dgm:t>
    </dgm:pt>
    <dgm:pt modelId="{7C6B1884-F638-4D89-B8DE-8114AF39553D}" type="sibTrans" cxnId="{B9909E34-D316-4703-8F7A-A6748B5582B2}">
      <dgm:prSet/>
      <dgm:spPr/>
      <dgm:t>
        <a:bodyPr/>
        <a:lstStyle/>
        <a:p>
          <a:endParaRPr lang="en-US"/>
        </a:p>
      </dgm:t>
    </dgm:pt>
    <dgm:pt modelId="{04E7829C-F9FF-4286-BE7F-9C13299E403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Dr. Gary Magdesian</a:t>
          </a:r>
          <a:endParaRPr lang="en-US"/>
        </a:p>
      </dgm:t>
    </dgm:pt>
    <dgm:pt modelId="{7B2A58E8-FB60-4689-9793-1BCDF960E923}" type="parTrans" cxnId="{6473D25B-9933-4BC6-8517-3FEC842FAD1B}">
      <dgm:prSet/>
      <dgm:spPr/>
      <dgm:t>
        <a:bodyPr/>
        <a:lstStyle/>
        <a:p>
          <a:endParaRPr lang="en-US"/>
        </a:p>
      </dgm:t>
    </dgm:pt>
    <dgm:pt modelId="{57E1A45E-FBEE-4FF0-8941-9F07F309E8EA}" type="sibTrans" cxnId="{6473D25B-9933-4BC6-8517-3FEC842FAD1B}">
      <dgm:prSet/>
      <dgm:spPr/>
      <dgm:t>
        <a:bodyPr/>
        <a:lstStyle/>
        <a:p>
          <a:endParaRPr lang="en-US"/>
        </a:p>
      </dgm:t>
    </dgm:pt>
    <dgm:pt modelId="{7C6EC022-E2F0-465A-8153-F7BDB635AD5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Finno Laboratory</a:t>
          </a:r>
          <a:endParaRPr lang="en-US"/>
        </a:p>
      </dgm:t>
    </dgm:pt>
    <dgm:pt modelId="{32CDB818-2E42-48C5-82B9-0AD02F9FA741}" type="parTrans" cxnId="{FAE33C2D-24F9-4564-B9C4-5D082852125F}">
      <dgm:prSet/>
      <dgm:spPr/>
      <dgm:t>
        <a:bodyPr/>
        <a:lstStyle/>
        <a:p>
          <a:endParaRPr lang="en-US"/>
        </a:p>
      </dgm:t>
    </dgm:pt>
    <dgm:pt modelId="{BC9F9A7A-6B7A-45CF-BBE2-9A97F1F4B8C9}" type="sibTrans" cxnId="{FAE33C2D-24F9-4564-B9C4-5D082852125F}">
      <dgm:prSet/>
      <dgm:spPr/>
      <dgm:t>
        <a:bodyPr/>
        <a:lstStyle/>
        <a:p>
          <a:endParaRPr lang="en-US"/>
        </a:p>
      </dgm:t>
    </dgm:pt>
    <dgm:pt modelId="{35102EC0-52FA-4CC7-876E-66776783714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Bellone Laboratory</a:t>
          </a:r>
          <a:endParaRPr lang="en-US"/>
        </a:p>
      </dgm:t>
    </dgm:pt>
    <dgm:pt modelId="{168CBD2B-2CB0-4B62-84A3-5048D80415FF}" type="parTrans" cxnId="{8FFA4026-E3E6-49BE-A07C-EA137B0A88E6}">
      <dgm:prSet/>
      <dgm:spPr/>
      <dgm:t>
        <a:bodyPr/>
        <a:lstStyle/>
        <a:p>
          <a:endParaRPr lang="en-US"/>
        </a:p>
      </dgm:t>
    </dgm:pt>
    <dgm:pt modelId="{84F31EBE-D3CA-48AF-80D9-AF2764759F17}" type="sibTrans" cxnId="{8FFA4026-E3E6-49BE-A07C-EA137B0A88E6}">
      <dgm:prSet/>
      <dgm:spPr/>
      <dgm:t>
        <a:bodyPr/>
        <a:lstStyle/>
        <a:p>
          <a:endParaRPr lang="en-US"/>
        </a:p>
      </dgm:t>
    </dgm:pt>
    <dgm:pt modelId="{A6989836-C8BE-4721-BC67-31AB4B1A935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Veterinary Genetics Lab</a:t>
          </a:r>
          <a:endParaRPr lang="en-US"/>
        </a:p>
      </dgm:t>
    </dgm:pt>
    <dgm:pt modelId="{323EB314-725E-42B6-B5C7-F0CFC75F7786}" type="parTrans" cxnId="{65475659-6DA2-43A9-AAA2-C79376E36592}">
      <dgm:prSet/>
      <dgm:spPr/>
      <dgm:t>
        <a:bodyPr/>
        <a:lstStyle/>
        <a:p>
          <a:endParaRPr lang="en-US"/>
        </a:p>
      </dgm:t>
    </dgm:pt>
    <dgm:pt modelId="{ACCB2215-B710-4634-AC23-E5139E628D58}" type="sibTrans" cxnId="{65475659-6DA2-43A9-AAA2-C79376E36592}">
      <dgm:prSet/>
      <dgm:spPr/>
      <dgm:t>
        <a:bodyPr/>
        <a:lstStyle/>
        <a:p>
          <a:endParaRPr lang="en-US"/>
        </a:p>
      </dgm:t>
    </dgm:pt>
    <dgm:pt modelId="{0C3A06E9-BFF6-4C2E-B924-9734AB6E94A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Financial support was provided through an NIH T35 Training Grant</a:t>
          </a:r>
          <a:endParaRPr lang="en-US" dirty="0"/>
        </a:p>
      </dgm:t>
    </dgm:pt>
    <dgm:pt modelId="{40FC4614-F479-456C-8DBF-3EDEF07E86E4}" type="parTrans" cxnId="{02F58F96-5217-42D4-995F-5DAF903EF995}">
      <dgm:prSet/>
      <dgm:spPr/>
      <dgm:t>
        <a:bodyPr/>
        <a:lstStyle/>
        <a:p>
          <a:endParaRPr lang="en-US"/>
        </a:p>
      </dgm:t>
    </dgm:pt>
    <dgm:pt modelId="{B1C806EB-FE3A-43AD-91B0-880F2690B12D}" type="sibTrans" cxnId="{02F58F96-5217-42D4-995F-5DAF903EF995}">
      <dgm:prSet/>
      <dgm:spPr/>
      <dgm:t>
        <a:bodyPr/>
        <a:lstStyle/>
        <a:p>
          <a:endParaRPr lang="en-US"/>
        </a:p>
      </dgm:t>
    </dgm:pt>
    <dgm:pt modelId="{1D66C017-96F7-1F43-A854-17CBE7BBB641}" type="pres">
      <dgm:prSet presAssocID="{6B1E1DA9-F1F5-4E6C-B271-8F94E0BD9283}" presName="diagram" presStyleCnt="0">
        <dgm:presLayoutVars>
          <dgm:dir/>
          <dgm:resizeHandles val="exact"/>
        </dgm:presLayoutVars>
      </dgm:prSet>
      <dgm:spPr/>
    </dgm:pt>
    <dgm:pt modelId="{66A8BFDA-1339-EE45-89E4-3A754A960C05}" type="pres">
      <dgm:prSet presAssocID="{829DC00E-8740-44BE-B9EE-264728671017}" presName="node" presStyleLbl="node1" presStyleIdx="0" presStyleCnt="7">
        <dgm:presLayoutVars>
          <dgm:bulletEnabled val="1"/>
        </dgm:presLayoutVars>
      </dgm:prSet>
      <dgm:spPr/>
    </dgm:pt>
    <dgm:pt modelId="{2C44C48A-9A49-0F47-B5BF-A8190FD95DD8}" type="pres">
      <dgm:prSet presAssocID="{DBFA6A72-04F8-401C-9249-F242912CFD9C}" presName="sibTrans" presStyleCnt="0"/>
      <dgm:spPr/>
    </dgm:pt>
    <dgm:pt modelId="{94BDD4C2-A65A-5347-9ED5-50F2DE90F5AA}" type="pres">
      <dgm:prSet presAssocID="{09B3DB99-8AE0-4729-A96E-E84167C9518A}" presName="node" presStyleLbl="node1" presStyleIdx="1" presStyleCnt="7">
        <dgm:presLayoutVars>
          <dgm:bulletEnabled val="1"/>
        </dgm:presLayoutVars>
      </dgm:prSet>
      <dgm:spPr/>
    </dgm:pt>
    <dgm:pt modelId="{69E65C7C-C621-9549-81D8-526D8FBB9CAC}" type="pres">
      <dgm:prSet presAssocID="{7C6B1884-F638-4D89-B8DE-8114AF39553D}" presName="sibTrans" presStyleCnt="0"/>
      <dgm:spPr/>
    </dgm:pt>
    <dgm:pt modelId="{C4029B62-044C-1F4A-9D1E-1DB17ABE93B2}" type="pres">
      <dgm:prSet presAssocID="{04E7829C-F9FF-4286-BE7F-9C13299E4034}" presName="node" presStyleLbl="node1" presStyleIdx="2" presStyleCnt="7">
        <dgm:presLayoutVars>
          <dgm:bulletEnabled val="1"/>
        </dgm:presLayoutVars>
      </dgm:prSet>
      <dgm:spPr/>
    </dgm:pt>
    <dgm:pt modelId="{3BB20298-6431-C048-9F6B-4ECCF1E6C0A1}" type="pres">
      <dgm:prSet presAssocID="{57E1A45E-FBEE-4FF0-8941-9F07F309E8EA}" presName="sibTrans" presStyleCnt="0"/>
      <dgm:spPr/>
    </dgm:pt>
    <dgm:pt modelId="{DE5AAC23-CA66-7440-8E5C-114AF154423B}" type="pres">
      <dgm:prSet presAssocID="{7C6EC022-E2F0-465A-8153-F7BDB635AD55}" presName="node" presStyleLbl="node1" presStyleIdx="3" presStyleCnt="7">
        <dgm:presLayoutVars>
          <dgm:bulletEnabled val="1"/>
        </dgm:presLayoutVars>
      </dgm:prSet>
      <dgm:spPr/>
    </dgm:pt>
    <dgm:pt modelId="{272794D3-5CE0-7045-BF0D-48D546073E6C}" type="pres">
      <dgm:prSet presAssocID="{BC9F9A7A-6B7A-45CF-BBE2-9A97F1F4B8C9}" presName="sibTrans" presStyleCnt="0"/>
      <dgm:spPr/>
    </dgm:pt>
    <dgm:pt modelId="{752D082C-3279-B742-8E9F-A9D1767680D0}" type="pres">
      <dgm:prSet presAssocID="{35102EC0-52FA-4CC7-876E-667767837144}" presName="node" presStyleLbl="node1" presStyleIdx="4" presStyleCnt="7">
        <dgm:presLayoutVars>
          <dgm:bulletEnabled val="1"/>
        </dgm:presLayoutVars>
      </dgm:prSet>
      <dgm:spPr/>
    </dgm:pt>
    <dgm:pt modelId="{1BA3B115-25C6-9A49-8121-89A4D3665D52}" type="pres">
      <dgm:prSet presAssocID="{84F31EBE-D3CA-48AF-80D9-AF2764759F17}" presName="sibTrans" presStyleCnt="0"/>
      <dgm:spPr/>
    </dgm:pt>
    <dgm:pt modelId="{E388A143-0EAE-5545-A2EB-EA7BE1E6EEC0}" type="pres">
      <dgm:prSet presAssocID="{A6989836-C8BE-4721-BC67-31AB4B1A935D}" presName="node" presStyleLbl="node1" presStyleIdx="5" presStyleCnt="7">
        <dgm:presLayoutVars>
          <dgm:bulletEnabled val="1"/>
        </dgm:presLayoutVars>
      </dgm:prSet>
      <dgm:spPr/>
    </dgm:pt>
    <dgm:pt modelId="{2440FB47-EB0E-9342-BD40-BF53E843F239}" type="pres">
      <dgm:prSet presAssocID="{ACCB2215-B710-4634-AC23-E5139E628D58}" presName="sibTrans" presStyleCnt="0"/>
      <dgm:spPr/>
    </dgm:pt>
    <dgm:pt modelId="{DDAC4E06-7D6C-7E47-92BA-26467F247140}" type="pres">
      <dgm:prSet presAssocID="{0C3A06E9-BFF6-4C2E-B924-9734AB6E94AD}" presName="node" presStyleLbl="node1" presStyleIdx="6" presStyleCnt="7" custScaleX="321683" custScaleY="75214">
        <dgm:presLayoutVars>
          <dgm:bulletEnabled val="1"/>
        </dgm:presLayoutVars>
      </dgm:prSet>
      <dgm:spPr/>
    </dgm:pt>
  </dgm:ptLst>
  <dgm:cxnLst>
    <dgm:cxn modelId="{9C0ECF1E-B2A3-1F47-8EAF-27958CD31D4F}" type="presOf" srcId="{6B1E1DA9-F1F5-4E6C-B271-8F94E0BD9283}" destId="{1D66C017-96F7-1F43-A854-17CBE7BBB641}" srcOrd="0" destOrd="0" presId="urn:microsoft.com/office/officeart/2005/8/layout/default"/>
    <dgm:cxn modelId="{8FFA4026-E3E6-49BE-A07C-EA137B0A88E6}" srcId="{6B1E1DA9-F1F5-4E6C-B271-8F94E0BD9283}" destId="{35102EC0-52FA-4CC7-876E-667767837144}" srcOrd="4" destOrd="0" parTransId="{168CBD2B-2CB0-4B62-84A3-5048D80415FF}" sibTransId="{84F31EBE-D3CA-48AF-80D9-AF2764759F17}"/>
    <dgm:cxn modelId="{FAE33C2D-24F9-4564-B9C4-5D082852125F}" srcId="{6B1E1DA9-F1F5-4E6C-B271-8F94E0BD9283}" destId="{7C6EC022-E2F0-465A-8153-F7BDB635AD55}" srcOrd="3" destOrd="0" parTransId="{32CDB818-2E42-48C5-82B9-0AD02F9FA741}" sibTransId="{BC9F9A7A-6B7A-45CF-BBE2-9A97F1F4B8C9}"/>
    <dgm:cxn modelId="{B9909E34-D316-4703-8F7A-A6748B5582B2}" srcId="{6B1E1DA9-F1F5-4E6C-B271-8F94E0BD9283}" destId="{09B3DB99-8AE0-4729-A96E-E84167C9518A}" srcOrd="1" destOrd="0" parTransId="{A5507918-049B-43EC-BF3E-B64E0C75FFBB}" sibTransId="{7C6B1884-F638-4D89-B8DE-8114AF39553D}"/>
    <dgm:cxn modelId="{0C651136-D966-1946-9860-9103DB6A8075}" type="presOf" srcId="{0C3A06E9-BFF6-4C2E-B924-9734AB6E94AD}" destId="{DDAC4E06-7D6C-7E47-92BA-26467F247140}" srcOrd="0" destOrd="0" presId="urn:microsoft.com/office/officeart/2005/8/layout/default"/>
    <dgm:cxn modelId="{6CAABE57-5EF1-466F-965D-08D4F114D791}" srcId="{6B1E1DA9-F1F5-4E6C-B271-8F94E0BD9283}" destId="{829DC00E-8740-44BE-B9EE-264728671017}" srcOrd="0" destOrd="0" parTransId="{B19AAA06-03BD-4BAA-B49F-747352E6F992}" sibTransId="{DBFA6A72-04F8-401C-9249-F242912CFD9C}"/>
    <dgm:cxn modelId="{65475659-6DA2-43A9-AAA2-C79376E36592}" srcId="{6B1E1DA9-F1F5-4E6C-B271-8F94E0BD9283}" destId="{A6989836-C8BE-4721-BC67-31AB4B1A935D}" srcOrd="5" destOrd="0" parTransId="{323EB314-725E-42B6-B5C7-F0CFC75F7786}" sibTransId="{ACCB2215-B710-4634-AC23-E5139E628D58}"/>
    <dgm:cxn modelId="{6473D25B-9933-4BC6-8517-3FEC842FAD1B}" srcId="{6B1E1DA9-F1F5-4E6C-B271-8F94E0BD9283}" destId="{04E7829C-F9FF-4286-BE7F-9C13299E4034}" srcOrd="2" destOrd="0" parTransId="{7B2A58E8-FB60-4689-9793-1BCDF960E923}" sibTransId="{57E1A45E-FBEE-4FF0-8941-9F07F309E8EA}"/>
    <dgm:cxn modelId="{71A5EF78-AA2D-1944-9283-988CB1F502C9}" type="presOf" srcId="{7C6EC022-E2F0-465A-8153-F7BDB635AD55}" destId="{DE5AAC23-CA66-7440-8E5C-114AF154423B}" srcOrd="0" destOrd="0" presId="urn:microsoft.com/office/officeart/2005/8/layout/default"/>
    <dgm:cxn modelId="{9CC68C89-1D57-8B4A-84E9-49D2B285DF50}" type="presOf" srcId="{A6989836-C8BE-4721-BC67-31AB4B1A935D}" destId="{E388A143-0EAE-5545-A2EB-EA7BE1E6EEC0}" srcOrd="0" destOrd="0" presId="urn:microsoft.com/office/officeart/2005/8/layout/default"/>
    <dgm:cxn modelId="{64627F92-5563-D240-9BF4-D808C9D2CEC6}" type="presOf" srcId="{829DC00E-8740-44BE-B9EE-264728671017}" destId="{66A8BFDA-1339-EE45-89E4-3A754A960C05}" srcOrd="0" destOrd="0" presId="urn:microsoft.com/office/officeart/2005/8/layout/default"/>
    <dgm:cxn modelId="{02F58F96-5217-42D4-995F-5DAF903EF995}" srcId="{6B1E1DA9-F1F5-4E6C-B271-8F94E0BD9283}" destId="{0C3A06E9-BFF6-4C2E-B924-9734AB6E94AD}" srcOrd="6" destOrd="0" parTransId="{40FC4614-F479-456C-8DBF-3EDEF07E86E4}" sibTransId="{B1C806EB-FE3A-43AD-91B0-880F2690B12D}"/>
    <dgm:cxn modelId="{7E8FFC9D-8520-0141-88CE-3BEF28F117D3}" type="presOf" srcId="{04E7829C-F9FF-4286-BE7F-9C13299E4034}" destId="{C4029B62-044C-1F4A-9D1E-1DB17ABE93B2}" srcOrd="0" destOrd="0" presId="urn:microsoft.com/office/officeart/2005/8/layout/default"/>
    <dgm:cxn modelId="{4CCA51EE-D727-A243-8784-F3740737CB80}" type="presOf" srcId="{35102EC0-52FA-4CC7-876E-667767837144}" destId="{752D082C-3279-B742-8E9F-A9D1767680D0}" srcOrd="0" destOrd="0" presId="urn:microsoft.com/office/officeart/2005/8/layout/default"/>
    <dgm:cxn modelId="{452560F1-0B5E-A143-8BB3-F2F742BBEE73}" type="presOf" srcId="{09B3DB99-8AE0-4729-A96E-E84167C9518A}" destId="{94BDD4C2-A65A-5347-9ED5-50F2DE90F5AA}" srcOrd="0" destOrd="0" presId="urn:microsoft.com/office/officeart/2005/8/layout/default"/>
    <dgm:cxn modelId="{9DBCABC3-5C34-7146-B32A-6B111A65480B}" type="presParOf" srcId="{1D66C017-96F7-1F43-A854-17CBE7BBB641}" destId="{66A8BFDA-1339-EE45-89E4-3A754A960C05}" srcOrd="0" destOrd="0" presId="urn:microsoft.com/office/officeart/2005/8/layout/default"/>
    <dgm:cxn modelId="{1203EBC4-1265-A84D-8A4D-5D11F6B6B634}" type="presParOf" srcId="{1D66C017-96F7-1F43-A854-17CBE7BBB641}" destId="{2C44C48A-9A49-0F47-B5BF-A8190FD95DD8}" srcOrd="1" destOrd="0" presId="urn:microsoft.com/office/officeart/2005/8/layout/default"/>
    <dgm:cxn modelId="{83CE695D-EBFA-D64C-AB60-CC389330E924}" type="presParOf" srcId="{1D66C017-96F7-1F43-A854-17CBE7BBB641}" destId="{94BDD4C2-A65A-5347-9ED5-50F2DE90F5AA}" srcOrd="2" destOrd="0" presId="urn:microsoft.com/office/officeart/2005/8/layout/default"/>
    <dgm:cxn modelId="{B32A688A-C4B0-6949-8FC8-7E9B7565092A}" type="presParOf" srcId="{1D66C017-96F7-1F43-A854-17CBE7BBB641}" destId="{69E65C7C-C621-9549-81D8-526D8FBB9CAC}" srcOrd="3" destOrd="0" presId="urn:microsoft.com/office/officeart/2005/8/layout/default"/>
    <dgm:cxn modelId="{C805B517-A97E-D644-A4BF-2E797BF87548}" type="presParOf" srcId="{1D66C017-96F7-1F43-A854-17CBE7BBB641}" destId="{C4029B62-044C-1F4A-9D1E-1DB17ABE93B2}" srcOrd="4" destOrd="0" presId="urn:microsoft.com/office/officeart/2005/8/layout/default"/>
    <dgm:cxn modelId="{5E0F2FD1-85D9-8543-BC92-1F3F03B273A5}" type="presParOf" srcId="{1D66C017-96F7-1F43-A854-17CBE7BBB641}" destId="{3BB20298-6431-C048-9F6B-4ECCF1E6C0A1}" srcOrd="5" destOrd="0" presId="urn:microsoft.com/office/officeart/2005/8/layout/default"/>
    <dgm:cxn modelId="{41425190-9A0E-1643-8243-D574C21C4393}" type="presParOf" srcId="{1D66C017-96F7-1F43-A854-17CBE7BBB641}" destId="{DE5AAC23-CA66-7440-8E5C-114AF154423B}" srcOrd="6" destOrd="0" presId="urn:microsoft.com/office/officeart/2005/8/layout/default"/>
    <dgm:cxn modelId="{A809F8CE-2201-EF45-92B4-77901327BA6A}" type="presParOf" srcId="{1D66C017-96F7-1F43-A854-17CBE7BBB641}" destId="{272794D3-5CE0-7045-BF0D-48D546073E6C}" srcOrd="7" destOrd="0" presId="urn:microsoft.com/office/officeart/2005/8/layout/default"/>
    <dgm:cxn modelId="{9C6BF3A1-4A50-3943-936E-B86D4A1D8F45}" type="presParOf" srcId="{1D66C017-96F7-1F43-A854-17CBE7BBB641}" destId="{752D082C-3279-B742-8E9F-A9D1767680D0}" srcOrd="8" destOrd="0" presId="urn:microsoft.com/office/officeart/2005/8/layout/default"/>
    <dgm:cxn modelId="{D2845DC6-BD93-324A-823E-ECA18ADFD894}" type="presParOf" srcId="{1D66C017-96F7-1F43-A854-17CBE7BBB641}" destId="{1BA3B115-25C6-9A49-8121-89A4D3665D52}" srcOrd="9" destOrd="0" presId="urn:microsoft.com/office/officeart/2005/8/layout/default"/>
    <dgm:cxn modelId="{AC15948E-F44E-CA49-B3F4-E7D62C6E4F1B}" type="presParOf" srcId="{1D66C017-96F7-1F43-A854-17CBE7BBB641}" destId="{E388A143-0EAE-5545-A2EB-EA7BE1E6EEC0}" srcOrd="10" destOrd="0" presId="urn:microsoft.com/office/officeart/2005/8/layout/default"/>
    <dgm:cxn modelId="{6FC09A0F-52F8-6F48-9C4D-A7ADADF85BD2}" type="presParOf" srcId="{1D66C017-96F7-1F43-A854-17CBE7BBB641}" destId="{2440FB47-EB0E-9342-BD40-BF53E843F239}" srcOrd="11" destOrd="0" presId="urn:microsoft.com/office/officeart/2005/8/layout/default"/>
    <dgm:cxn modelId="{997EAD29-B4E7-2940-8E30-EC97A7882FB9}" type="presParOf" srcId="{1D66C017-96F7-1F43-A854-17CBE7BBB641}" destId="{DDAC4E06-7D6C-7E47-92BA-26467F24714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8BFDA-1339-EE45-89E4-3A754A960C05}">
      <dsp:nvSpPr>
        <dsp:cNvPr id="0" name=""/>
        <dsp:cNvSpPr/>
      </dsp:nvSpPr>
      <dsp:spPr>
        <a:xfrm>
          <a:off x="534924" y="2469"/>
          <a:ext cx="1894522" cy="11367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Dr. Carrie Finno</a:t>
          </a:r>
          <a:endParaRPr lang="en-US" sz="2300" kern="1200"/>
        </a:p>
      </dsp:txBody>
      <dsp:txXfrm>
        <a:off x="534924" y="2469"/>
        <a:ext cx="1894522" cy="1136713"/>
      </dsp:txXfrm>
    </dsp:sp>
    <dsp:sp modelId="{94BDD4C2-A65A-5347-9ED5-50F2DE90F5AA}">
      <dsp:nvSpPr>
        <dsp:cNvPr id="0" name=""/>
        <dsp:cNvSpPr/>
      </dsp:nvSpPr>
      <dsp:spPr>
        <a:xfrm>
          <a:off x="2618898" y="2469"/>
          <a:ext cx="1894522" cy="11367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Dr. Rebecca </a:t>
          </a:r>
          <a:r>
            <a:rPr lang="en-US" sz="2300" b="1" kern="1200" dirty="0" err="1"/>
            <a:t>Bellone</a:t>
          </a:r>
          <a:endParaRPr lang="en-US" sz="2300" kern="1200" dirty="0"/>
        </a:p>
      </dsp:txBody>
      <dsp:txXfrm>
        <a:off x="2618898" y="2469"/>
        <a:ext cx="1894522" cy="1136713"/>
      </dsp:txXfrm>
    </dsp:sp>
    <dsp:sp modelId="{C4029B62-044C-1F4A-9D1E-1DB17ABE93B2}">
      <dsp:nvSpPr>
        <dsp:cNvPr id="0" name=""/>
        <dsp:cNvSpPr/>
      </dsp:nvSpPr>
      <dsp:spPr>
        <a:xfrm>
          <a:off x="4702873" y="2469"/>
          <a:ext cx="1894522" cy="11367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Dr. Gary Magdesian</a:t>
          </a:r>
          <a:endParaRPr lang="en-US" sz="2300" kern="1200"/>
        </a:p>
      </dsp:txBody>
      <dsp:txXfrm>
        <a:off x="4702873" y="2469"/>
        <a:ext cx="1894522" cy="1136713"/>
      </dsp:txXfrm>
    </dsp:sp>
    <dsp:sp modelId="{DE5AAC23-CA66-7440-8E5C-114AF154423B}">
      <dsp:nvSpPr>
        <dsp:cNvPr id="0" name=""/>
        <dsp:cNvSpPr/>
      </dsp:nvSpPr>
      <dsp:spPr>
        <a:xfrm>
          <a:off x="534924" y="1328635"/>
          <a:ext cx="1894522" cy="11367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Finno Laboratory</a:t>
          </a:r>
          <a:endParaRPr lang="en-US" sz="2300" kern="1200"/>
        </a:p>
      </dsp:txBody>
      <dsp:txXfrm>
        <a:off x="534924" y="1328635"/>
        <a:ext cx="1894522" cy="1136713"/>
      </dsp:txXfrm>
    </dsp:sp>
    <dsp:sp modelId="{752D082C-3279-B742-8E9F-A9D1767680D0}">
      <dsp:nvSpPr>
        <dsp:cNvPr id="0" name=""/>
        <dsp:cNvSpPr/>
      </dsp:nvSpPr>
      <dsp:spPr>
        <a:xfrm>
          <a:off x="2618898" y="1328635"/>
          <a:ext cx="1894522" cy="11367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Bellone Laboratory</a:t>
          </a:r>
          <a:endParaRPr lang="en-US" sz="2300" kern="1200"/>
        </a:p>
      </dsp:txBody>
      <dsp:txXfrm>
        <a:off x="2618898" y="1328635"/>
        <a:ext cx="1894522" cy="1136713"/>
      </dsp:txXfrm>
    </dsp:sp>
    <dsp:sp modelId="{E388A143-0EAE-5545-A2EB-EA7BE1E6EEC0}">
      <dsp:nvSpPr>
        <dsp:cNvPr id="0" name=""/>
        <dsp:cNvSpPr/>
      </dsp:nvSpPr>
      <dsp:spPr>
        <a:xfrm>
          <a:off x="4702873" y="1328635"/>
          <a:ext cx="1894522" cy="113671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Veterinary Genetics Lab</a:t>
          </a:r>
          <a:endParaRPr lang="en-US" sz="2300" kern="1200"/>
        </a:p>
      </dsp:txBody>
      <dsp:txXfrm>
        <a:off x="4702873" y="1328635"/>
        <a:ext cx="1894522" cy="1136713"/>
      </dsp:txXfrm>
    </dsp:sp>
    <dsp:sp modelId="{DDAC4E06-7D6C-7E47-92BA-26467F247140}">
      <dsp:nvSpPr>
        <dsp:cNvPr id="0" name=""/>
        <dsp:cNvSpPr/>
      </dsp:nvSpPr>
      <dsp:spPr>
        <a:xfrm>
          <a:off x="518981" y="2654801"/>
          <a:ext cx="6094356" cy="85496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Financial support was provided through an NIH T35 Training Grant</a:t>
          </a:r>
          <a:endParaRPr lang="en-US" sz="2300" kern="1200" dirty="0"/>
        </a:p>
      </dsp:txBody>
      <dsp:txXfrm>
        <a:off x="518981" y="2654801"/>
        <a:ext cx="6094356" cy="854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0.09879</cdr:x>
      <cdr:y>0.88937</cdr:y>
    </cdr:from>
    <cdr:to>
      <cdr:x>0.10934</cdr:x>
      <cdr:y>0.91063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062E048E-1B67-6746-A3E9-40C3409BD871}"/>
            </a:ext>
          </a:extLst>
        </cdr:cNvPr>
        <cdr:cNvSpPr/>
      </cdr:nvSpPr>
      <cdr:spPr>
        <a:xfrm xmlns:a="http://schemas.openxmlformats.org/drawingml/2006/main">
          <a:off x="819129" y="3901285"/>
          <a:ext cx="87479" cy="93259"/>
        </a:xfrm>
        <a:prstGeom xmlns:a="http://schemas.openxmlformats.org/drawingml/2006/main" prst="rect">
          <a:avLst/>
        </a:prstGeom>
        <a:solidFill xmlns:a="http://schemas.openxmlformats.org/drawingml/2006/main">
          <a:srgbClr val="DE6C4C"/>
        </a:solidFill>
        <a:ln xmlns:a="http://schemas.openxmlformats.org/drawingml/2006/main">
          <a:solidFill>
            <a:srgbClr val="E871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0.22852</cdr:x>
      <cdr:y>0.88823</cdr:y>
    </cdr:from>
    <cdr:to>
      <cdr:x>0.23908</cdr:x>
      <cdr:y>0.90949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C912D6C9-84D0-914F-9A1A-E388BD13129B}"/>
            </a:ext>
          </a:extLst>
        </cdr:cNvPr>
        <cdr:cNvSpPr/>
      </cdr:nvSpPr>
      <cdr:spPr>
        <a:xfrm xmlns:a="http://schemas.openxmlformats.org/drawingml/2006/main">
          <a:off x="1894827" y="3896292"/>
          <a:ext cx="87562" cy="93259"/>
        </a:xfrm>
        <a:prstGeom xmlns:a="http://schemas.openxmlformats.org/drawingml/2006/main" prst="rect">
          <a:avLst/>
        </a:prstGeom>
        <a:solidFill xmlns:a="http://schemas.openxmlformats.org/drawingml/2006/main">
          <a:srgbClr val="74A9D0"/>
        </a:solidFill>
        <a:ln xmlns:a="http://schemas.openxmlformats.org/drawingml/2006/main">
          <a:solidFill>
            <a:srgbClr val="74A9D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0.36662</cdr:x>
      <cdr:y>0.8898</cdr:y>
    </cdr:from>
    <cdr:to>
      <cdr:x>0.37717</cdr:x>
      <cdr:y>0.91106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C912D6C9-84D0-914F-9A1A-E388BD13129B}"/>
            </a:ext>
          </a:extLst>
        </cdr:cNvPr>
        <cdr:cNvSpPr/>
      </cdr:nvSpPr>
      <cdr:spPr>
        <a:xfrm xmlns:a="http://schemas.openxmlformats.org/drawingml/2006/main">
          <a:off x="3050161" y="3827023"/>
          <a:ext cx="87819" cy="91440"/>
        </a:xfrm>
        <a:prstGeom xmlns:a="http://schemas.openxmlformats.org/drawingml/2006/main" prst="rect">
          <a:avLst/>
        </a:prstGeom>
        <a:solidFill xmlns:a="http://schemas.openxmlformats.org/drawingml/2006/main">
          <a:srgbClr val="FFFF33"/>
        </a:solidFill>
        <a:ln xmlns:a="http://schemas.openxmlformats.org/drawingml/2006/main">
          <a:solidFill>
            <a:srgbClr val="FFFF33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0.49048</cdr:x>
      <cdr:y>0.88785</cdr:y>
    </cdr:from>
    <cdr:to>
      <cdr:x>0.50103</cdr:x>
      <cdr:y>0.90911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C912D6C9-84D0-914F-9A1A-E388BD13129B}"/>
            </a:ext>
          </a:extLst>
        </cdr:cNvPr>
        <cdr:cNvSpPr/>
      </cdr:nvSpPr>
      <cdr:spPr>
        <a:xfrm xmlns:a="http://schemas.openxmlformats.org/drawingml/2006/main">
          <a:off x="4066983" y="3894633"/>
          <a:ext cx="87478" cy="93259"/>
        </a:xfrm>
        <a:prstGeom xmlns:a="http://schemas.openxmlformats.org/drawingml/2006/main" prst="rect">
          <a:avLst/>
        </a:prstGeom>
        <a:solidFill xmlns:a="http://schemas.openxmlformats.org/drawingml/2006/main">
          <a:srgbClr val="FD8D3B"/>
        </a:solidFill>
        <a:ln xmlns:a="http://schemas.openxmlformats.org/drawingml/2006/main">
          <a:solidFill>
            <a:srgbClr val="FD8D3B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0.61356</cdr:x>
      <cdr:y>0.8898</cdr:y>
    </cdr:from>
    <cdr:to>
      <cdr:x>0.62412</cdr:x>
      <cdr:y>0.91106</cdr:y>
    </cdr:to>
    <cdr:sp macro="" textlink="">
      <cdr:nvSpPr>
        <cdr:cNvPr id="9" name="Rectangle 8">
          <a:extLst xmlns:a="http://schemas.openxmlformats.org/drawingml/2006/main">
            <a:ext uri="{FF2B5EF4-FFF2-40B4-BE49-F238E27FC236}">
              <a16:creationId xmlns:a16="http://schemas.microsoft.com/office/drawing/2014/main" id="{C912D6C9-84D0-914F-9A1A-E388BD13129B}"/>
            </a:ext>
          </a:extLst>
        </cdr:cNvPr>
        <cdr:cNvSpPr/>
      </cdr:nvSpPr>
      <cdr:spPr>
        <a:xfrm xmlns:a="http://schemas.openxmlformats.org/drawingml/2006/main">
          <a:off x="5087508" y="3903179"/>
          <a:ext cx="87562" cy="93259"/>
        </a:xfrm>
        <a:prstGeom xmlns:a="http://schemas.openxmlformats.org/drawingml/2006/main" prst="rect">
          <a:avLst/>
        </a:prstGeom>
        <a:solidFill xmlns:a="http://schemas.openxmlformats.org/drawingml/2006/main">
          <a:srgbClr val="8C6BB2"/>
        </a:solidFill>
        <a:ln xmlns:a="http://schemas.openxmlformats.org/drawingml/2006/main">
          <a:solidFill>
            <a:srgbClr val="8C6BB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0.72371</cdr:x>
      <cdr:y>0.89332</cdr:y>
    </cdr:from>
    <cdr:to>
      <cdr:x>0.73427</cdr:x>
      <cdr:y>0.91458</cdr:y>
    </cdr:to>
    <cdr:sp macro="" textlink="">
      <cdr:nvSpPr>
        <cdr:cNvPr id="10" name="Rectangle 9">
          <a:extLst xmlns:a="http://schemas.openxmlformats.org/drawingml/2006/main">
            <a:ext uri="{FF2B5EF4-FFF2-40B4-BE49-F238E27FC236}">
              <a16:creationId xmlns:a16="http://schemas.microsoft.com/office/drawing/2014/main" id="{C912D6C9-84D0-914F-9A1A-E388BD13129B}"/>
            </a:ext>
          </a:extLst>
        </cdr:cNvPr>
        <cdr:cNvSpPr/>
      </cdr:nvSpPr>
      <cdr:spPr>
        <a:xfrm xmlns:a="http://schemas.openxmlformats.org/drawingml/2006/main">
          <a:off x="6000841" y="3918611"/>
          <a:ext cx="87562" cy="93259"/>
        </a:xfrm>
        <a:prstGeom xmlns:a="http://schemas.openxmlformats.org/drawingml/2006/main" prst="rect">
          <a:avLst/>
        </a:prstGeom>
        <a:solidFill xmlns:a="http://schemas.openxmlformats.org/drawingml/2006/main">
          <a:srgbClr val="59AB5F"/>
        </a:solidFill>
        <a:ln xmlns:a="http://schemas.openxmlformats.org/drawingml/2006/main">
          <a:solidFill>
            <a:srgbClr val="59AB5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0.86304</cdr:x>
      <cdr:y>0.89257</cdr:y>
    </cdr:from>
    <cdr:to>
      <cdr:x>0.87359</cdr:x>
      <cdr:y>0.91383</cdr:y>
    </cdr:to>
    <cdr:sp macro="" textlink="">
      <cdr:nvSpPr>
        <cdr:cNvPr id="11" name="Rectangle 10">
          <a:extLst xmlns:a="http://schemas.openxmlformats.org/drawingml/2006/main">
            <a:ext uri="{FF2B5EF4-FFF2-40B4-BE49-F238E27FC236}">
              <a16:creationId xmlns:a16="http://schemas.microsoft.com/office/drawing/2014/main" id="{C912D6C9-84D0-914F-9A1A-E388BD13129B}"/>
            </a:ext>
          </a:extLst>
        </cdr:cNvPr>
        <cdr:cNvSpPr/>
      </cdr:nvSpPr>
      <cdr:spPr>
        <a:xfrm xmlns:a="http://schemas.openxmlformats.org/drawingml/2006/main">
          <a:off x="7156147" y="3915339"/>
          <a:ext cx="87479" cy="93258"/>
        </a:xfrm>
        <a:prstGeom xmlns:a="http://schemas.openxmlformats.org/drawingml/2006/main" prst="rect">
          <a:avLst/>
        </a:prstGeom>
        <a:solidFill xmlns:a="http://schemas.openxmlformats.org/drawingml/2006/main">
          <a:srgbClr val="3DF0EE"/>
        </a:solidFill>
        <a:ln xmlns:a="http://schemas.openxmlformats.org/drawingml/2006/main">
          <a:solidFill>
            <a:srgbClr val="3DF0E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t>7/27/21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1T22:05:24.4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1T22:05:34.89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1T22:05:38.53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1T22:05:43.2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t>7/27/21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314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39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085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7790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385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3893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big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2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bigger</a:t>
            </a:r>
          </a:p>
          <a:p>
            <a:r>
              <a:rPr lang="en-US" dirty="0"/>
              <a:t>Reference</a:t>
            </a:r>
          </a:p>
          <a:p>
            <a:r>
              <a:rPr lang="en-US" dirty="0"/>
              <a:t>Expand upon with random sample population</a:t>
            </a:r>
          </a:p>
          <a:p>
            <a:r>
              <a:rPr lang="en-US" dirty="0"/>
              <a:t>Picture of publication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0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8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DNA samples banked at the VGL for registration purposes. Jockey club granted permission to </a:t>
            </a:r>
            <a:r>
              <a:rPr lang="en-US" dirty="0" err="1"/>
              <a:t>utlize</a:t>
            </a:r>
            <a:r>
              <a:rPr lang="en-US" dirty="0"/>
              <a:t> samples for this purpose.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0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06C7-F2C3-48B6-8A22-C484D800B5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98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903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15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905000"/>
            <a:ext cx="9141620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10" name="Rectangle 9"/>
          <p:cNvSpPr/>
          <p:nvPr/>
        </p:nvSpPr>
        <p:spPr>
          <a:xfrm>
            <a:off x="-2" y="1795132"/>
            <a:ext cx="9141620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11" name="Rectangle 10"/>
          <p:cNvSpPr/>
          <p:nvPr/>
        </p:nvSpPr>
        <p:spPr>
          <a:xfrm>
            <a:off x="-2" y="5142116"/>
            <a:ext cx="9141620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2079812"/>
            <a:ext cx="7200900" cy="1724092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959352"/>
            <a:ext cx="72009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130552"/>
            <a:ext cx="7200900" cy="2359152"/>
          </a:xfrm>
        </p:spPr>
        <p:txBody>
          <a:bodyPr anchor="b">
            <a:normAutofit/>
          </a:bodyPr>
          <a:lstStyle>
            <a:lvl1pPr algn="ctr">
              <a:defRPr sz="405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572000"/>
            <a:ext cx="72009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189" y="0"/>
            <a:ext cx="9141620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189" y="0"/>
            <a:ext cx="9141620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>
              <a:defRPr sz="255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758952"/>
            <a:ext cx="4972050" cy="53309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189" y="0"/>
            <a:ext cx="9141620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>
              <a:defRPr sz="255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108" y="506104"/>
            <a:ext cx="51435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t>7/27/21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480048"/>
            <a:ext cx="9141620" cy="377952"/>
            <a:chOff x="-1" y="6480048"/>
            <a:chExt cx="12188827" cy="377952"/>
          </a:xfrm>
        </p:grpSpPr>
        <p:sp>
          <p:nvSpPr>
            <p:cNvPr id="7" name="Rectangle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901953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en-US"/>
              <a:pPr/>
              <a:t>7/27/21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5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100000"/>
        <a:buFont typeface="Arial" pitchFamily="34" charset="0"/>
        <a:buChar char="▪"/>
        <a:defRPr sz="13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0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0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80.png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58168" y="2406963"/>
            <a:ext cx="7548434" cy="2044074"/>
          </a:xfrm>
        </p:spPr>
        <p:txBody>
          <a:bodyPr anchor="ctr">
            <a:noAutofit/>
          </a:bodyPr>
          <a:lstStyle/>
          <a:p>
            <a:r>
              <a:rPr lang="en-US" sz="2800" dirty="0"/>
              <a:t>Prevalence of the </a:t>
            </a:r>
            <a:r>
              <a:rPr lang="en-US" sz="2800" i="1" dirty="0"/>
              <a:t>RAPGEF5</a:t>
            </a:r>
            <a:r>
              <a:rPr lang="en-US" sz="2800" dirty="0"/>
              <a:t> c.2624C&gt;A Variant Associated with Equine Familial Isolated Hypoparathyroidism (EFIH) in the Thoroughbred Population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31935" y="4605147"/>
            <a:ext cx="7200900" cy="685800"/>
          </a:xfrm>
        </p:spPr>
        <p:txBody>
          <a:bodyPr>
            <a:normAutofit/>
          </a:bodyPr>
          <a:lstStyle/>
          <a:p>
            <a:r>
              <a:rPr lang="en-US" sz="2400" dirty="0"/>
              <a:t>Megan </a:t>
            </a:r>
            <a:r>
              <a:rPr lang="en-US" sz="2400" dirty="0" err="1"/>
              <a:t>Elcombe</a:t>
            </a:r>
            <a:endParaRPr lang="en-US" sz="2400" dirty="0"/>
          </a:p>
        </p:txBody>
      </p:sp>
      <p:pic>
        <p:nvPicPr>
          <p:cNvPr id="1028" name="Picture 4" descr="Jockey Club 2021 Fact Book Online | CTBA">
            <a:extLst>
              <a:ext uri="{FF2B5EF4-FFF2-40B4-BE49-F238E27FC236}">
                <a16:creationId xmlns:a16="http://schemas.microsoft.com/office/drawing/2014/main" id="{2875D07F-72AA-6E4B-961E-F3928116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05" y="5323892"/>
            <a:ext cx="2321035" cy="11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nter for Equine Health | School of Veterinary Medicine">
            <a:extLst>
              <a:ext uri="{FF2B5EF4-FFF2-40B4-BE49-F238E27FC236}">
                <a16:creationId xmlns:a16="http://schemas.microsoft.com/office/drawing/2014/main" id="{B7FC06D4-27B1-8248-A474-F47DCED1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" y="5733047"/>
            <a:ext cx="2829832" cy="7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terinary Genetics Laboratory">
            <a:extLst>
              <a:ext uri="{FF2B5EF4-FFF2-40B4-BE49-F238E27FC236}">
                <a16:creationId xmlns:a16="http://schemas.microsoft.com/office/drawing/2014/main" id="{079AAAD7-062A-6D43-83F2-BC96F34B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99" y="5733048"/>
            <a:ext cx="2829827" cy="7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05840" y="514350"/>
            <a:ext cx="7132320" cy="9250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Results</a:t>
            </a:r>
            <a:endParaRPr lang="en-US" sz="3000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9152857-8797-4AC8-B08D-4B9FFC3062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291683"/>
              </p:ext>
            </p:extLst>
          </p:nvPr>
        </p:nvGraphicFramePr>
        <p:xfrm>
          <a:off x="656864" y="1439418"/>
          <a:ext cx="7830272" cy="459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5C3BA733-0149-480C-9A28-9A1175878F4B}"/>
              </a:ext>
            </a:extLst>
          </p:cNvPr>
          <p:cNvSpPr/>
          <p:nvPr/>
        </p:nvSpPr>
        <p:spPr>
          <a:xfrm>
            <a:off x="2111264" y="5671358"/>
            <a:ext cx="182880" cy="365760"/>
          </a:xfrm>
          <a:prstGeom prst="rect">
            <a:avLst/>
          </a:prstGeom>
          <a:solidFill>
            <a:srgbClr val="E71225">
              <a:alpha val="5000"/>
            </a:srgbClr>
          </a:solidFill>
          <a:ln w="18000">
            <a:solidFill>
              <a:srgbClr val="E71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 dirty="0">
              <a:solidFill>
                <a:srgbClr val="E7122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B63FBF-74E3-4355-899C-7077D43B12AF}"/>
              </a:ext>
            </a:extLst>
          </p:cNvPr>
          <p:cNvSpPr/>
          <p:nvPr/>
        </p:nvSpPr>
        <p:spPr>
          <a:xfrm>
            <a:off x="3220152" y="5671358"/>
            <a:ext cx="182880" cy="365760"/>
          </a:xfrm>
          <a:prstGeom prst="rect">
            <a:avLst/>
          </a:prstGeom>
          <a:solidFill>
            <a:srgbClr val="66CC00">
              <a:alpha val="5000"/>
            </a:srgbClr>
          </a:solidFill>
          <a:ln w="18000">
            <a:solidFill>
              <a:srgbClr val="66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66CC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9660E0-3874-DA47-A516-805EEFFB11F8}"/>
              </a:ext>
            </a:extLst>
          </p:cNvPr>
          <p:cNvSpPr/>
          <p:nvPr/>
        </p:nvSpPr>
        <p:spPr>
          <a:xfrm>
            <a:off x="7045568" y="5671358"/>
            <a:ext cx="182880" cy="365760"/>
          </a:xfrm>
          <a:prstGeom prst="rect">
            <a:avLst/>
          </a:prstGeom>
          <a:solidFill>
            <a:srgbClr val="66CC00">
              <a:alpha val="5000"/>
            </a:srgbClr>
          </a:solidFill>
          <a:ln w="18000">
            <a:solidFill>
              <a:srgbClr val="66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66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05840" y="514350"/>
            <a:ext cx="7132320" cy="9250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Results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147864" y="1605064"/>
            <a:ext cx="6990296" cy="3279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/>
              <a:t>1988-2000 (</a:t>
            </a:r>
            <a:r>
              <a:rPr lang="en-US" sz="2000" b="1" i="1" dirty="0"/>
              <a:t>n</a:t>
            </a:r>
            <a:r>
              <a:rPr lang="en-US" sz="2000" b="1" dirty="0"/>
              <a:t>=728)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/>
              <a:t>Allele frequency = 0.82% (95% CI, 0.46% to 1.47%)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/>
              <a:t>Carrier frequency = 1.65% (95% CI, 0.92% to 2.90%)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/>
              <a:t>2001-2019 (</a:t>
            </a:r>
            <a:r>
              <a:rPr lang="en-US" sz="2000" b="1" i="1" dirty="0"/>
              <a:t>n</a:t>
            </a:r>
            <a:r>
              <a:rPr lang="en-US" sz="2000" b="1" dirty="0"/>
              <a:t>=1064)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/>
              <a:t>Allele frequency = 0.75% (95% CI, 0.46% to 1.25%)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/>
              <a:t>Carrier frequency = 1.50% (95% CI, 0.92% to 2.47%)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i="1" dirty="0"/>
              <a:t>P</a:t>
            </a:r>
            <a:r>
              <a:rPr lang="en-US" sz="2000" dirty="0"/>
              <a:t>=0.84</a:t>
            </a:r>
          </a:p>
        </p:txBody>
      </p:sp>
    </p:spTree>
    <p:extLst>
      <p:ext uri="{BB962C8B-B14F-4D97-AF65-F5344CB8AC3E}">
        <p14:creationId xmlns:p14="http://schemas.microsoft.com/office/powerpoint/2010/main" val="19705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05840" y="514350"/>
            <a:ext cx="7132320" cy="9250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Results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6C4534B-D1AF-0E4F-88D3-3198CA1AA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39896"/>
              </p:ext>
            </p:extLst>
          </p:nvPr>
        </p:nvGraphicFramePr>
        <p:xfrm>
          <a:off x="426085" y="1395969"/>
          <a:ext cx="8291830" cy="438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AF06148-C63D-DC4A-82F6-15424A0B0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"/>
          <a:stretch/>
        </p:blipFill>
        <p:spPr>
          <a:xfrm>
            <a:off x="6426926" y="1423909"/>
            <a:ext cx="2174150" cy="147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9FC0-F051-0440-9F27-D067E7C32310}"/>
              </a:ext>
            </a:extLst>
          </p:cNvPr>
          <p:cNvSpPr txBox="1"/>
          <p:nvPr/>
        </p:nvSpPr>
        <p:spPr>
          <a:xfrm>
            <a:off x="2891641" y="5964669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No significant differences</a:t>
            </a:r>
          </a:p>
        </p:txBody>
      </p:sp>
    </p:spTree>
    <p:extLst>
      <p:ext uri="{BB962C8B-B14F-4D97-AF65-F5344CB8AC3E}">
        <p14:creationId xmlns:p14="http://schemas.microsoft.com/office/powerpoint/2010/main" val="9042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05840" y="514350"/>
            <a:ext cx="7132320" cy="9250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Discussion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147864" y="1605064"/>
            <a:ext cx="3876081" cy="462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Present at low frequency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Allele frequency of 0.75% - estimates 300 out of 20,000 foals as carriers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First sample detected was 1992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No EFIH homozygotes detected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Recommend genetic testing within breed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Monitor trend of variant frequency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Avoid mating of carriers</a:t>
            </a:r>
          </a:p>
        </p:txBody>
      </p:sp>
      <p:pic>
        <p:nvPicPr>
          <p:cNvPr id="4" name="Picture 3" descr="A brown horse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BF0B40B2-51D4-F541-8537-BC233F8D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45" y="2193778"/>
            <a:ext cx="3843356" cy="29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Acknowledgements</a:t>
            </a:r>
          </a:p>
        </p:txBody>
      </p:sp>
      <p:graphicFrame>
        <p:nvGraphicFramePr>
          <p:cNvPr id="16" name="Content Placeholder 13">
            <a:extLst>
              <a:ext uri="{FF2B5EF4-FFF2-40B4-BE49-F238E27FC236}">
                <a16:creationId xmlns:a16="http://schemas.microsoft.com/office/drawing/2014/main" id="{6FD1A020-72BF-4EBF-AA74-6C6E38194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160189"/>
              </p:ext>
            </p:extLst>
          </p:nvPr>
        </p:nvGraphicFramePr>
        <p:xfrm>
          <a:off x="1005840" y="1700784"/>
          <a:ext cx="7132320" cy="3512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8" descr="Center for Equine Health | School of Veterinary Medicine">
            <a:extLst>
              <a:ext uri="{FF2B5EF4-FFF2-40B4-BE49-F238E27FC236}">
                <a16:creationId xmlns:a16="http://schemas.microsoft.com/office/drawing/2014/main" id="{C1935CEB-1722-7645-BE88-743B0EAD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8" y="5461172"/>
            <a:ext cx="2829832" cy="7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Veterinary Genetics Laboratory">
            <a:extLst>
              <a:ext uri="{FF2B5EF4-FFF2-40B4-BE49-F238E27FC236}">
                <a16:creationId xmlns:a16="http://schemas.microsoft.com/office/drawing/2014/main" id="{D973D687-49C4-C94D-8C5B-FD5A571F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99" y="5461172"/>
            <a:ext cx="2829827" cy="7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ockey Club 2021 Fact Book Online | CTBA">
            <a:extLst>
              <a:ext uri="{FF2B5EF4-FFF2-40B4-BE49-F238E27FC236}">
                <a16:creationId xmlns:a16="http://schemas.microsoft.com/office/drawing/2014/main" id="{CD4EBEE2-2D5B-D24D-9C1A-361339F0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05" y="5041405"/>
            <a:ext cx="2321035" cy="11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1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5400"/>
              <a:t>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77" y="467360"/>
            <a:ext cx="7979195" cy="1233424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Equine Familial Isolated Hypoparathyroidism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1940943"/>
            <a:ext cx="4572000" cy="4097548"/>
          </a:xfrm>
        </p:spPr>
        <p:txBody>
          <a:bodyPr>
            <a:normAutofit/>
          </a:bodyPr>
          <a:lstStyle/>
          <a:p>
            <a:r>
              <a:rPr lang="en-US" sz="1800" b="1" dirty="0"/>
              <a:t>Thoroughbred foals</a:t>
            </a:r>
          </a:p>
          <a:p>
            <a:r>
              <a:rPr lang="en-US" sz="1800" b="1" dirty="0"/>
              <a:t>First documented by Beyer </a:t>
            </a:r>
            <a:r>
              <a:rPr lang="en-US" sz="1800" b="1" i="1" dirty="0"/>
              <a:t>et al </a:t>
            </a:r>
            <a:r>
              <a:rPr lang="en-US" sz="1800" b="1" dirty="0"/>
              <a:t>(1997)</a:t>
            </a:r>
          </a:p>
          <a:p>
            <a:r>
              <a:rPr lang="en-US" sz="1800" b="1" dirty="0"/>
              <a:t>Originally termed “idiopathic hypocalcemia”</a:t>
            </a:r>
          </a:p>
          <a:p>
            <a:pPr lvl="1"/>
            <a:r>
              <a:rPr lang="en-US" sz="1600" b="1" dirty="0"/>
              <a:t>4 to 35 days old </a:t>
            </a:r>
          </a:p>
          <a:p>
            <a:pPr lvl="1"/>
            <a:r>
              <a:rPr lang="en-US" sz="1600" b="1" dirty="0"/>
              <a:t>Severe hypocalcemia</a:t>
            </a:r>
          </a:p>
          <a:p>
            <a:pPr lvl="1"/>
            <a:r>
              <a:rPr lang="en-US" sz="1600" b="1" dirty="0"/>
              <a:t>Hyperphosphatemia</a:t>
            </a:r>
          </a:p>
          <a:p>
            <a:pPr lvl="1"/>
            <a:r>
              <a:rPr lang="en-US" sz="1600" b="1" dirty="0"/>
              <a:t>Seizure activity</a:t>
            </a:r>
          </a:p>
          <a:p>
            <a:pPr lvl="1"/>
            <a:r>
              <a:rPr lang="en-US" sz="1600" b="1" dirty="0"/>
              <a:t>Tetany, muscle rigidity</a:t>
            </a:r>
          </a:p>
          <a:p>
            <a:pPr lvl="1"/>
            <a:r>
              <a:rPr lang="en-US" sz="1600" b="1" dirty="0"/>
              <a:t>Death from severe hypocalcemia or euthanasia</a:t>
            </a:r>
          </a:p>
          <a:p>
            <a:r>
              <a:rPr lang="en-US" sz="1800" b="1" dirty="0"/>
              <a:t>Genetic basis?</a:t>
            </a:r>
          </a:p>
        </p:txBody>
      </p:sp>
      <p:pic>
        <p:nvPicPr>
          <p:cNvPr id="4" name="IMG_3660" descr="IMG_3660">
            <a:hlinkClick r:id="" action="ppaction://media"/>
            <a:extLst>
              <a:ext uri="{FF2B5EF4-FFF2-40B4-BE49-F238E27FC236}">
                <a16:creationId xmlns:a16="http://schemas.microsoft.com/office/drawing/2014/main" id="{F8CC437C-F15C-9F40-A163-21DB0ACAF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348" b="6958"/>
          <a:stretch/>
        </p:blipFill>
        <p:spPr>
          <a:xfrm>
            <a:off x="1006250" y="1700784"/>
            <a:ext cx="2847294" cy="4337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B8032-BFDA-E64C-ADC3-46F5B622A2CA}"/>
              </a:ext>
            </a:extLst>
          </p:cNvPr>
          <p:cNvSpPr txBox="1"/>
          <p:nvPr/>
        </p:nvSpPr>
        <p:spPr>
          <a:xfrm>
            <a:off x="1006250" y="6139543"/>
            <a:ext cx="2847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Video courtesy of Dr. Daniela </a:t>
            </a:r>
            <a:r>
              <a:rPr lang="en-US" sz="1100" dirty="0" err="1"/>
              <a:t>Leuthy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641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1940943"/>
            <a:ext cx="4572000" cy="4097548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Genetic basis identified in 2019 at UC Davis</a:t>
            </a:r>
          </a:p>
          <a:p>
            <a:r>
              <a:rPr lang="en-US" sz="1800" b="1" i="1" dirty="0"/>
              <a:t>RAPGEF5</a:t>
            </a:r>
            <a:r>
              <a:rPr lang="en-US" sz="1800" b="1" dirty="0"/>
              <a:t> (c.2624C&gt;A p.Ser875) nonsense variant </a:t>
            </a:r>
          </a:p>
          <a:p>
            <a:pPr lvl="1"/>
            <a:r>
              <a:rPr lang="en-US" sz="1600" b="1" dirty="0"/>
              <a:t>Results in loss of function, direct mechanism unknown</a:t>
            </a:r>
          </a:p>
          <a:p>
            <a:pPr lvl="1"/>
            <a:r>
              <a:rPr lang="en-US" sz="1600" b="1" dirty="0"/>
              <a:t>Highly expressed in parathyroid tissue</a:t>
            </a:r>
          </a:p>
          <a:p>
            <a:pPr lvl="1"/>
            <a:r>
              <a:rPr lang="en-US" sz="1600" b="1" dirty="0"/>
              <a:t>Role in early embryonic development</a:t>
            </a:r>
          </a:p>
          <a:p>
            <a:r>
              <a:rPr lang="en-US" sz="1800" b="1" dirty="0"/>
              <a:t>Autosomal recessive mode of inheritance</a:t>
            </a:r>
          </a:p>
          <a:p>
            <a:r>
              <a:rPr lang="en-US" sz="1800" b="1" dirty="0"/>
              <a:t>Allele frequency previously estimated at 1.8%</a:t>
            </a:r>
          </a:p>
          <a:p>
            <a:pPr lvl="1"/>
            <a:r>
              <a:rPr lang="en-US" sz="1600" b="1" dirty="0"/>
              <a:t>82 Thoroughbreds</a:t>
            </a:r>
          </a:p>
          <a:p>
            <a:pPr lvl="1"/>
            <a:r>
              <a:rPr lang="en-US" sz="1600" b="1" dirty="0"/>
              <a:t>Non-random sample population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553AE9-9A25-564E-89BE-82036E7E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77" y="467360"/>
            <a:ext cx="7979195" cy="1233424"/>
          </a:xfrm>
        </p:spPr>
        <p:txBody>
          <a:bodyPr anchor="ctr">
            <a:normAutofit/>
          </a:bodyPr>
          <a:lstStyle/>
          <a:p>
            <a:pPr algn="ctr"/>
            <a:r>
              <a:rPr lang="en-US" sz="2800"/>
              <a:t>Equine Familial Isolated Hypoparathyroidism</a:t>
            </a:r>
            <a:endParaRPr lang="en-US" sz="2800" dirty="0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56E0720-D5BC-634A-BF19-3A7AD0607B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4244" b="46224"/>
          <a:stretch/>
        </p:blipFill>
        <p:spPr>
          <a:xfrm>
            <a:off x="259306" y="2180296"/>
            <a:ext cx="4312694" cy="31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/>
          <a:p>
            <a:endParaRPr lang="en-US" sz="2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2569FBF-1685-4649-AE08-3FF8B8E9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6072" y="4209288"/>
            <a:ext cx="3154680" cy="17282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4D70A2E0-A20F-284A-A560-06FFC70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4" y="1376009"/>
            <a:ext cx="8437791" cy="41059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679C3B-EBBB-A444-A44B-C1342C1B24F9}"/>
              </a:ext>
            </a:extLst>
          </p:cNvPr>
          <p:cNvSpPr/>
          <p:nvPr/>
        </p:nvSpPr>
        <p:spPr>
          <a:xfrm>
            <a:off x="1257299" y="5571247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The Jockey Club (2021). 2021 Fact Book. http://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www.jockeyclub.com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default.asp?section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FB&amp;area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=14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9C564-C392-A046-9E40-02F40B2C7D32}"/>
              </a:ext>
            </a:extLst>
          </p:cNvPr>
          <p:cNvSpPr txBox="1"/>
          <p:nvPr/>
        </p:nvSpPr>
        <p:spPr>
          <a:xfrm>
            <a:off x="2596241" y="640420"/>
            <a:ext cx="395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Economic 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4781A-7A8D-6343-A210-FE74112282D5}"/>
              </a:ext>
            </a:extLst>
          </p:cNvPr>
          <p:cNvSpPr txBox="1"/>
          <p:nvPr/>
        </p:nvSpPr>
        <p:spPr>
          <a:xfrm>
            <a:off x="7988198" y="2494483"/>
            <a:ext cx="95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41609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4366260" cy="1233424"/>
          </a:xfrm>
        </p:spPr>
        <p:txBody>
          <a:bodyPr anchor="b">
            <a:normAutofit/>
          </a:bodyPr>
          <a:lstStyle/>
          <a:p>
            <a:r>
              <a:rPr lang="en-US" sz="3600" dirty="0"/>
              <a:t>Hypothesis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7431578" cy="41239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Tx/>
              <a:buNone/>
            </a:pPr>
            <a:r>
              <a:rPr lang="en-US" sz="2400" b="1" dirty="0"/>
              <a:t>The </a:t>
            </a:r>
            <a:r>
              <a:rPr lang="en-US" sz="2400" b="1" i="1" dirty="0"/>
              <a:t>RAPGEF5 </a:t>
            </a:r>
            <a:r>
              <a:rPr lang="en-US" sz="2400" b="1" dirty="0"/>
              <a:t>c.2624C&gt;A genetic variant has a low allele frequency in the United States Thoroughbred population and dates back to the first archived DNA sample.</a:t>
            </a:r>
          </a:p>
        </p:txBody>
      </p:sp>
    </p:spTree>
    <p:extLst>
      <p:ext uri="{BB962C8B-B14F-4D97-AF65-F5344CB8AC3E}">
        <p14:creationId xmlns:p14="http://schemas.microsoft.com/office/powerpoint/2010/main" val="923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3566160" cy="1233424"/>
          </a:xfrm>
        </p:spPr>
        <p:txBody>
          <a:bodyPr anchor="b">
            <a:normAutofit/>
          </a:bodyPr>
          <a:lstStyle/>
          <a:p>
            <a:r>
              <a:rPr lang="en-US" sz="3600" dirty="0"/>
              <a:t>Specific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7431578" cy="4123944"/>
          </a:xfrm>
        </p:spPr>
        <p:txBody>
          <a:bodyPr>
            <a:norm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Tx/>
            </a:pPr>
            <a:r>
              <a:rPr lang="en-US" sz="2000" b="1" dirty="0"/>
              <a:t>Determine the allele frequency of the </a:t>
            </a:r>
            <a:r>
              <a:rPr lang="en-US" sz="2000" b="1" i="1" dirty="0"/>
              <a:t>RAPGEF5</a:t>
            </a:r>
            <a:r>
              <a:rPr lang="en-US" sz="2000" b="1" dirty="0"/>
              <a:t> variant in a large random cohort of Thoroughbred horses </a:t>
            </a:r>
          </a:p>
          <a:p>
            <a:pPr marL="497205" lvl="1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Tx/>
            </a:pPr>
            <a:r>
              <a:rPr lang="en-US" sz="1800" b="1" dirty="0"/>
              <a:t>Across the 7 geographical regions of the US </a:t>
            </a:r>
          </a:p>
          <a:p>
            <a:pPr marL="497205" lvl="1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Tx/>
            </a:pPr>
            <a:r>
              <a:rPr lang="en-US" sz="1800" b="1" dirty="0"/>
              <a:t>Between 1988-2000 and 2001-2019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Tx/>
            </a:pPr>
            <a:endParaRPr lang="en-US" sz="2000" b="1" dirty="0"/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Tx/>
            </a:pPr>
            <a:r>
              <a:rPr lang="en-US" sz="2000" b="1" dirty="0"/>
              <a:t>Determine if this is a recent variant in the Thoroughbred population and if this variant is undergoing positive selection by comparing the allele frequency of these two time points</a:t>
            </a:r>
          </a:p>
        </p:txBody>
      </p:sp>
    </p:spTree>
    <p:extLst>
      <p:ext uri="{BB962C8B-B14F-4D97-AF65-F5344CB8AC3E}">
        <p14:creationId xmlns:p14="http://schemas.microsoft.com/office/powerpoint/2010/main" val="13249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Methods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85833" y="1700784"/>
            <a:ext cx="4086167" cy="4854395"/>
          </a:xfrm>
        </p:spPr>
        <p:txBody>
          <a:bodyPr>
            <a:noAutofit/>
          </a:bodyPr>
          <a:lstStyle/>
          <a:p>
            <a:r>
              <a:rPr lang="en-US" sz="2000" b="1" dirty="0"/>
              <a:t>Randomly generated large cohort</a:t>
            </a:r>
          </a:p>
          <a:p>
            <a:pPr lvl="1"/>
            <a:r>
              <a:rPr lang="en-US" sz="1800" b="1" dirty="0"/>
              <a:t>7 geographical regions of the United States</a:t>
            </a:r>
          </a:p>
          <a:p>
            <a:pPr lvl="2"/>
            <a:r>
              <a:rPr lang="en-US" sz="1600" b="1" dirty="0"/>
              <a:t>4 males</a:t>
            </a:r>
          </a:p>
          <a:p>
            <a:pPr lvl="2"/>
            <a:r>
              <a:rPr lang="en-US" sz="1600" b="1" dirty="0"/>
              <a:t>4 females </a:t>
            </a:r>
          </a:p>
          <a:p>
            <a:pPr lvl="1"/>
            <a:r>
              <a:rPr lang="en-US" sz="1800" b="1" dirty="0"/>
              <a:t>56 samples per year</a:t>
            </a:r>
            <a:endParaRPr lang="en-US" sz="1600" b="1" dirty="0"/>
          </a:p>
          <a:p>
            <a:r>
              <a:rPr lang="en-US" sz="2000" b="1" dirty="0"/>
              <a:t>Genotyping of samples through mass array</a:t>
            </a:r>
          </a:p>
          <a:p>
            <a:pPr lvl="1"/>
            <a:r>
              <a:rPr lang="en-US" sz="1800" b="1" dirty="0"/>
              <a:t>1988-2000 (</a:t>
            </a:r>
            <a:r>
              <a:rPr lang="en-US" sz="1800" b="1" i="1" dirty="0"/>
              <a:t>n</a:t>
            </a:r>
            <a:r>
              <a:rPr lang="en-US" sz="1800" b="1" dirty="0"/>
              <a:t>=728)</a:t>
            </a:r>
          </a:p>
          <a:p>
            <a:pPr lvl="1"/>
            <a:r>
              <a:rPr lang="en-US" sz="1800" b="1" dirty="0"/>
              <a:t>2001-2019 (</a:t>
            </a:r>
            <a:r>
              <a:rPr lang="en-US" sz="1800" b="1" i="1" dirty="0"/>
              <a:t>n</a:t>
            </a:r>
            <a:r>
              <a:rPr lang="en-US" sz="1800" b="1" dirty="0"/>
              <a:t>=1064)</a:t>
            </a:r>
          </a:p>
          <a:p>
            <a:pPr lvl="1"/>
            <a:r>
              <a:rPr lang="en-US" sz="1800" b="1" dirty="0"/>
              <a:t>Hair or purified serum samples </a:t>
            </a:r>
          </a:p>
          <a:p>
            <a:pPr lvl="1"/>
            <a:r>
              <a:rPr lang="en-US" sz="1800" b="1" dirty="0"/>
              <a:t>3 positive controls and 1 negative control</a:t>
            </a:r>
          </a:p>
          <a:p>
            <a:endParaRPr lang="en-US" sz="1200" b="1" dirty="0"/>
          </a:p>
          <a:p>
            <a:pPr marL="274320" lvl="1" indent="0">
              <a:buNone/>
            </a:pPr>
            <a:endParaRPr lang="en-US" sz="1200" b="1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7B6CCFE-3505-4340-958A-CCCD12A12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71" y="1923053"/>
            <a:ext cx="4230420" cy="30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Methods</a:t>
            </a:r>
            <a:endParaRPr lang="en-US" sz="3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05840" y="1700784"/>
            <a:ext cx="7132320" cy="46898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Mass array</a:t>
            </a:r>
          </a:p>
          <a:p>
            <a:pPr lvl="1">
              <a:lnSpc>
                <a:spcPct val="150000"/>
              </a:lnSpc>
            </a:pPr>
            <a:r>
              <a:rPr lang="en-US" sz="1800" b="1" dirty="0"/>
              <a:t>PCR amplification </a:t>
            </a:r>
            <a:r>
              <a:rPr lang="en-US" sz="1800" b="1" dirty="0">
                <a:sym typeface="Wingdings" pitchFamily="2" charset="2"/>
              </a:rPr>
              <a:t></a:t>
            </a:r>
            <a:r>
              <a:rPr lang="en-US" sz="1800" b="1" dirty="0"/>
              <a:t> further amplification with extension primer</a:t>
            </a:r>
          </a:p>
          <a:p>
            <a:pPr lvl="1">
              <a:lnSpc>
                <a:spcPct val="150000"/>
              </a:lnSpc>
            </a:pPr>
            <a:r>
              <a:rPr lang="en-US" sz="1800" b="1" dirty="0"/>
              <a:t>Extension product classified based on molecular weight difference of base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en-US" sz="1600" b="1" dirty="0"/>
          </a:p>
          <a:p>
            <a:pPr marL="274320" lvl="1" indent="0">
              <a:lnSpc>
                <a:spcPct val="150000"/>
              </a:lnSpc>
              <a:buNone/>
            </a:pPr>
            <a:endParaRPr lang="en-US" sz="16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Genotyped</a:t>
            </a:r>
          </a:p>
          <a:p>
            <a:pPr lvl="1">
              <a:lnSpc>
                <a:spcPct val="150000"/>
              </a:lnSpc>
            </a:pPr>
            <a:r>
              <a:rPr lang="en-US" sz="1800" b="1" dirty="0"/>
              <a:t>Homozygous unaffected (</a:t>
            </a:r>
            <a:r>
              <a:rPr lang="en-US" sz="1800" b="1" i="1" dirty="0"/>
              <a:t>N/N</a:t>
            </a:r>
            <a:r>
              <a:rPr lang="en-US" sz="1800" b="1" dirty="0"/>
              <a:t>) </a:t>
            </a:r>
          </a:p>
          <a:p>
            <a:pPr lvl="1">
              <a:lnSpc>
                <a:spcPct val="150000"/>
              </a:lnSpc>
            </a:pPr>
            <a:r>
              <a:rPr lang="en-US" sz="1800" b="1" dirty="0"/>
              <a:t>Heterozygous carrier (</a:t>
            </a:r>
            <a:r>
              <a:rPr lang="en-US" sz="1800" b="1" i="1" dirty="0"/>
              <a:t>N/H</a:t>
            </a:r>
            <a:r>
              <a:rPr lang="en-US" sz="1800" b="1" dirty="0"/>
              <a:t>) </a:t>
            </a:r>
          </a:p>
          <a:p>
            <a:pPr lvl="1">
              <a:lnSpc>
                <a:spcPct val="150000"/>
              </a:lnSpc>
            </a:pPr>
            <a:r>
              <a:rPr lang="en-US" sz="1800" b="1" dirty="0"/>
              <a:t>Homozygous affected (</a:t>
            </a:r>
            <a:r>
              <a:rPr lang="en-US" sz="1800" b="1" i="1" dirty="0"/>
              <a:t>H/H</a:t>
            </a:r>
            <a:r>
              <a:rPr lang="en-US" sz="1800" b="1" dirty="0"/>
              <a:t>)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74158F5-C072-AD48-B59C-62E4E648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55" y="3429000"/>
            <a:ext cx="5843289" cy="8628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AE6A654-427E-6E47-A82D-77702493113D}"/>
                  </a:ext>
                </a:extLst>
              </p14:cNvPr>
              <p14:cNvContentPartPr/>
              <p14:nvPr/>
            </p14:nvContentPartPr>
            <p14:xfrm>
              <a:off x="5713852" y="396520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AE6A654-427E-6E47-A82D-7770249311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7852" y="389320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11496F-93B2-1846-95CD-67E9A8C51CC3}"/>
                  </a:ext>
                </a:extLst>
              </p14:cNvPr>
              <p14:cNvContentPartPr/>
              <p14:nvPr/>
            </p14:nvContentPartPr>
            <p14:xfrm>
              <a:off x="5698898" y="413316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11496F-93B2-1846-95CD-67E9A8C51C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62898" y="406116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70CBB9-DF36-7540-AEFC-7736D3E95C34}"/>
                  </a:ext>
                </a:extLst>
              </p14:cNvPr>
              <p14:cNvContentPartPr/>
              <p14:nvPr/>
            </p14:nvContentPartPr>
            <p14:xfrm>
              <a:off x="2952410" y="413352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70CBB9-DF36-7540-AEFC-7736D3E95C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6410" y="406152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405EAB-B6D2-DB4A-A591-BA5DD47A3694}"/>
                  </a:ext>
                </a:extLst>
              </p14:cNvPr>
              <p14:cNvContentPartPr/>
              <p14:nvPr/>
            </p14:nvContentPartPr>
            <p14:xfrm>
              <a:off x="2952410" y="396271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405EAB-B6D2-DB4A-A591-BA5DD47A36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6410" y="3890713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42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Analysis</a:t>
            </a:r>
            <a:endParaRPr lang="en-US" sz="3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05840" y="1700785"/>
            <a:ext cx="3847514" cy="4761660"/>
          </a:xfrm>
        </p:spPr>
        <p:txBody>
          <a:bodyPr>
            <a:noAutofit/>
          </a:bodyPr>
          <a:lstStyle/>
          <a:p>
            <a:r>
              <a:rPr lang="en-US" sz="2000" b="1" dirty="0"/>
              <a:t>Allele frequencies</a:t>
            </a:r>
          </a:p>
          <a:p>
            <a:pPr lvl="1"/>
            <a:r>
              <a:rPr lang="en-US" sz="1800" b="1" dirty="0"/>
              <a:t># of variant alleles (H) ÷ total alleles in sample population (2</a:t>
            </a:r>
            <a:r>
              <a:rPr lang="en-US" sz="1800" b="1" i="1" dirty="0"/>
              <a:t>n</a:t>
            </a:r>
            <a:r>
              <a:rPr lang="en-US" sz="1800" b="1" dirty="0"/>
              <a:t>)</a:t>
            </a:r>
          </a:p>
          <a:p>
            <a:r>
              <a:rPr lang="en-US" sz="2000" b="1" dirty="0"/>
              <a:t>Carrier frequencies</a:t>
            </a:r>
          </a:p>
          <a:p>
            <a:pPr lvl="1"/>
            <a:r>
              <a:rPr lang="en-US" sz="1800" b="1" dirty="0"/>
              <a:t># of carriers (</a:t>
            </a:r>
            <a:r>
              <a:rPr lang="en-US" sz="1800" b="1" i="1" dirty="0"/>
              <a:t>NH</a:t>
            </a:r>
            <a:r>
              <a:rPr lang="en-US" sz="1800" b="1" dirty="0"/>
              <a:t>) ÷ sample population (</a:t>
            </a:r>
            <a:r>
              <a:rPr lang="en-US" sz="1800" b="1" i="1" dirty="0"/>
              <a:t>n</a:t>
            </a:r>
            <a:r>
              <a:rPr lang="en-US" sz="1800" b="1" dirty="0"/>
              <a:t>) </a:t>
            </a:r>
          </a:p>
          <a:p>
            <a:r>
              <a:rPr lang="en-US" sz="2000" b="1" dirty="0"/>
              <a:t>95% Confidence Intervals</a:t>
            </a:r>
          </a:p>
          <a:p>
            <a:pPr marL="34290" indent="0">
              <a:buNone/>
            </a:pPr>
            <a:endParaRPr lang="en-US" sz="2000" b="1" dirty="0"/>
          </a:p>
          <a:p>
            <a:r>
              <a:rPr lang="en-US" sz="2000" b="1" dirty="0"/>
              <a:t>Fischer’s exact test for allele frequencies</a:t>
            </a:r>
          </a:p>
          <a:p>
            <a:pPr lvl="1"/>
            <a:r>
              <a:rPr lang="en-US" sz="1800" b="1" dirty="0"/>
              <a:t>Significance at </a:t>
            </a:r>
            <a:r>
              <a:rPr lang="en-US" sz="1800" b="1" i="1" dirty="0"/>
              <a:t>P</a:t>
            </a:r>
            <a:r>
              <a:rPr lang="en-US" sz="1800" b="1" dirty="0"/>
              <a:t>&lt;0.05</a:t>
            </a:r>
          </a:p>
          <a:p>
            <a:pPr lvl="1"/>
            <a:endParaRPr lang="en-US" sz="1450" b="1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5C26B0C-5E24-C746-8844-6B9DA7B08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141334"/>
              </p:ext>
            </p:extLst>
          </p:nvPr>
        </p:nvGraphicFramePr>
        <p:xfrm>
          <a:off x="5033108" y="1700784"/>
          <a:ext cx="3485661" cy="251850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61887">
                  <a:extLst>
                    <a:ext uri="{9D8B030D-6E8A-4147-A177-3AD203B41FA5}">
                      <a16:colId xmlns:a16="http://schemas.microsoft.com/office/drawing/2014/main" val="3808173073"/>
                    </a:ext>
                  </a:extLst>
                </a:gridCol>
                <a:gridCol w="1161887">
                  <a:extLst>
                    <a:ext uri="{9D8B030D-6E8A-4147-A177-3AD203B41FA5}">
                      <a16:colId xmlns:a16="http://schemas.microsoft.com/office/drawing/2014/main" val="74933118"/>
                    </a:ext>
                  </a:extLst>
                </a:gridCol>
                <a:gridCol w="1161887">
                  <a:extLst>
                    <a:ext uri="{9D8B030D-6E8A-4147-A177-3AD203B41FA5}">
                      <a16:colId xmlns:a16="http://schemas.microsoft.com/office/drawing/2014/main" val="214096135"/>
                    </a:ext>
                  </a:extLst>
                </a:gridCol>
              </a:tblGrid>
              <a:tr h="83950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527473"/>
                  </a:ext>
                </a:extLst>
              </a:tr>
              <a:tr h="83950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3511285"/>
                  </a:ext>
                </a:extLst>
              </a:tr>
              <a:tr h="83950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HH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5759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4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anded Design Yellow 16x9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Yellow banded design presentation (widescreen)</Template>
  <TotalTime>0</TotalTime>
  <Words>624</Words>
  <Application>Microsoft Macintosh PowerPoint</Application>
  <PresentationFormat>On-screen Show (4:3)</PresentationFormat>
  <Paragraphs>124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Book Antiqua</vt:lpstr>
      <vt:lpstr>Times New Roman</vt:lpstr>
      <vt:lpstr>Wingdings</vt:lpstr>
      <vt:lpstr>Banded Design Yellow 16x9</vt:lpstr>
      <vt:lpstr>Prevalence of the RAPGEF5 c.2624C&gt;A Variant Associated with Equine Familial Isolated Hypoparathyroidism (EFIH) in the Thoroughbred Population</vt:lpstr>
      <vt:lpstr>Equine Familial Isolated Hypoparathyroidism</vt:lpstr>
      <vt:lpstr>Equine Familial Isolated Hypoparathyroidism</vt:lpstr>
      <vt:lpstr>PowerPoint Presentation</vt:lpstr>
      <vt:lpstr>Hypothesis </vt:lpstr>
      <vt:lpstr>Specific Aims</vt:lpstr>
      <vt:lpstr>Methods</vt:lpstr>
      <vt:lpstr>Methods</vt:lpstr>
      <vt:lpstr>Analysis</vt:lpstr>
      <vt:lpstr>Results</vt:lpstr>
      <vt:lpstr>Results</vt:lpstr>
      <vt:lpstr>Results</vt:lpstr>
      <vt:lpstr>Discussion</vt:lpstr>
      <vt:lpstr>Acknowledgements</vt:lpstr>
      <vt:lpstr>Questions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2017-09-13T15:58:40Z</cp:lastPrinted>
  <dcterms:created xsi:type="dcterms:W3CDTF">2016-09-20T17:43:04Z</dcterms:created>
  <dcterms:modified xsi:type="dcterms:W3CDTF">2021-08-02T19:41:27Z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