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2" r:id="rId1"/>
  </p:sldMasterIdLst>
  <p:notesMasterIdLst>
    <p:notesMasterId r:id="rId11"/>
  </p:notesMasterIdLst>
  <p:sldIdLst>
    <p:sldId id="256" r:id="rId2"/>
    <p:sldId id="257" r:id="rId3"/>
    <p:sldId id="265" r:id="rId4"/>
    <p:sldId id="263" r:id="rId5"/>
    <p:sldId id="258" r:id="rId6"/>
    <p:sldId id="260" r:id="rId7"/>
    <p:sldId id="259" r:id="rId8"/>
    <p:sldId id="26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941"/>
    <p:restoredTop sz="96000"/>
  </p:normalViewPr>
  <p:slideViewPr>
    <p:cSldViewPr snapToGrid="0" snapToObjects="1">
      <p:cViewPr varScale="1">
        <p:scale>
          <a:sx n="96" d="100"/>
          <a:sy n="96" d="100"/>
        </p:scale>
        <p:origin x="18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23T18:05:08.526"/>
    </inkml:context>
    <inkml:brush xml:id="br0">
      <inkml:brushProperty name="width" value="0.05" units="cm"/>
      <inkml:brushProperty name="height" value="0.05" units="cm"/>
      <inkml:brushProperty name="color" value="#E71224"/>
    </inkml:brush>
  </inkml:definitions>
  <inkml:trace contextRef="#ctx0" brushRef="#br0">277 547 24575,'0'-24'0,"0"7"0,0-8 0,0 11 0,0-11 0,0 5 0,0 0 0,0-5 0,5 5 0,-3 0 0,9 1 0,-4 1 0,5 4 0,-5-11 0,4 11 0,-5-4 0,1 6 0,-2 1 0,0 4 0,1 2 0,5 5 0,0 0 0,1 0 0,-1 0 0,1 0 0,0 0 0,0 0 0,0 0 0,6 6 0,2 2 0,0-1 0,5 5 0,-5-5 0,0 6 0,4 0 0,-4-1 0,7 1 0,-1 1 0,8-1 0,-6 1 0,6-1 0,-8 0 0,1 1 0,-7-2 0,-2 1 0,-6-7 0,0 5 0,0-10 0,-1 5 0,-4-1 0,3-4 0,-4 4 0,4-5 0,1-4 0,0-3 0,1-11 0,2-10 0,0-8 0,0-7 0,7-1 0,-5 1 0,4 7 0,-6-6 0,0 14 0,-1-6 0,0 14 0,0 1 0,-7 7 0,4 6 0,-4 0 0,5 6 0,0 0 0,0 0 0,1 0 0,-1 0 0,0 0 0,1 0 0,-1 0 0,0 0 0,1 0 0,-1 5 0,1 2 0,0 5 0,0 0 0,0 0 0,6 0 0,2 7 0,14 2 0,-5 13 0,5-4 0,1 5 0,-6-9 0,5 2 0,-15-8 0,0-2 0,-7-6 0,0 0 0,-1 0 0,1 0 0,-5-10 0,-2-4 0,-5-9 0,6-1 0,0 0 0,13-7 0,0-1 0,15-8 0,2 7 0,7-6 0,0 10 0,-7-9 0,6 10 0,-14-3 0,6 5 0,-8 0 0,0 7 0,-6-4 0,-1 4 0,-1 0 0,-4-3 0,4 8 0,-6-8 0,-1 8 0,-4-8 0,-2 13 0,-5-2 0,0 11 0,0-1 0,5 1 0,-4 0 0,10 0 0,-4 0 0,5 0 0,-1 0 0,2 6 0,-1-5 0,1 12 0,0-5 0,-1 0 0,1-2 0,-1-6 0,-6 0 0,5 0 0,-10 0 0,10 0 0,-10-1 0,9 1 0,-9-1 0,10-5 0,-5 4 0,5-9 0,0 4 0,0-5 0,0 0 0,1-5 0,0 4 0,0-10 0,0 4 0,-6-5 0,5 0 0,-5 5 0,6-3 0,1-4 0,-1 1 0,0-6 0,1 1 0,-1 4 0,1-11 0,-1 11 0,7-11 0,-6 12 0,6-6 0,-7 7 0,-1 0 0,1 0 0,0 5 0,0 2 0,0 5 0,0 0 0,-1 0 0,1 0 0,-1 0 0,0 0 0,1 0 0,-6 5 0,-2 1 0,-4 0 0,0-1 0</inkml:trace>
  <inkml:trace contextRef="#ctx0" brushRef="#br0" timeOffset="2048">282 512 24575,'0'-11'0,"0"-1"0,0 0 0,-5 0 0,4 0 0,-10 6 0,5 1 0,-5 5 0,-1-6 0,0 5 0,-6-10 0,4 9 0,-11-10 0,5 5 0,0 0 0,-5-5 0,12 10 0,-6-9 0,7 10 0,0-10 0,0 9 0,1-3 0,0 5 0,4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95372-99B5-7041-B34E-E8C6E44A670E}" type="datetimeFigureOut">
              <a:rPr lang="en-US" smtClean="0"/>
              <a:t>7/29/21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5F51-03F4-E547-9015-325CCDD47523}" type="slidenum">
              <a:rPr lang="en-US" smtClean="0"/>
              <a:t>‹#›</a:t>
            </a:fld>
            <a:endParaRPr lang="en-US"/>
          </a:p>
        </p:txBody>
      </p:sp>
    </p:spTree>
    <p:extLst>
      <p:ext uri="{BB962C8B-B14F-4D97-AF65-F5344CB8AC3E}">
        <p14:creationId xmlns:p14="http://schemas.microsoft.com/office/powerpoint/2010/main" val="18921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05F51-03F4-E547-9015-325CCDD47523}" type="slidenum">
              <a:rPr lang="en-US" smtClean="0"/>
              <a:t>1</a:t>
            </a:fld>
            <a:endParaRPr lang="en-US"/>
          </a:p>
        </p:txBody>
      </p:sp>
    </p:spTree>
    <p:extLst>
      <p:ext uri="{BB962C8B-B14F-4D97-AF65-F5344CB8AC3E}">
        <p14:creationId xmlns:p14="http://schemas.microsoft.com/office/powerpoint/2010/main" val="155077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as a general overview the main purpose of my study is to find genes that we can manipulate to increase fracture repair and promote anabolic bone formation. We have decided to focus on a specific protein called angiopoietin-like 4, which is an adipocytokine involved in energy homeostasis and angiogenesis, because we know it is increased during fracture healing. We also know that the beta delta subtype of the peroxisome proliferator-activated receptor family, otherwise known as PPAR, is increased in the fracture environment and increases Anptl4. And lastly, we know that the fracture callus creates a hypoxic environment due to disruption of blood vessels and that hypoxia increases Angptl4.  </a:t>
            </a:r>
            <a:endParaRPr lang="en-US" dirty="0"/>
          </a:p>
          <a:p>
            <a:endParaRPr lang="en-US" dirty="0"/>
          </a:p>
          <a:p>
            <a:endParaRPr lang="en-US" dirty="0"/>
          </a:p>
          <a:p>
            <a:endParaRPr lang="en-US" dirty="0"/>
          </a:p>
          <a:p>
            <a:r>
              <a:rPr lang="en-US" dirty="0"/>
              <a:t>We know Angptl4 is upregulated because previous studies used in situ hybridization and quantitative PCR to show increased mRNA expression day 3, returning to baseline day 14</a:t>
            </a:r>
          </a:p>
          <a:p>
            <a:r>
              <a:rPr lang="en-US" dirty="0"/>
              <a:t>	- histological slides used to actually visualize</a:t>
            </a:r>
          </a:p>
          <a:p>
            <a:r>
              <a:rPr lang="en-US" dirty="0"/>
              <a:t>	- increased in callus cartilage, areas of new bone formation, condensing mesenchymal cells, especially high in mineralizing osteoblasts in areas of new bone formation</a:t>
            </a:r>
          </a:p>
        </p:txBody>
      </p:sp>
      <p:sp>
        <p:nvSpPr>
          <p:cNvPr id="4" name="Slide Number Placeholder 3"/>
          <p:cNvSpPr>
            <a:spLocks noGrp="1"/>
          </p:cNvSpPr>
          <p:nvPr>
            <p:ph type="sldNum" sz="quarter" idx="5"/>
          </p:nvPr>
        </p:nvSpPr>
        <p:spPr/>
        <p:txBody>
          <a:bodyPr/>
          <a:lstStyle/>
          <a:p>
            <a:fld id="{74705F51-03F4-E547-9015-325CCDD47523}" type="slidenum">
              <a:rPr lang="en-US" smtClean="0"/>
              <a:t>2</a:t>
            </a:fld>
            <a:endParaRPr lang="en-US"/>
          </a:p>
        </p:txBody>
      </p:sp>
    </p:spTree>
    <p:extLst>
      <p:ext uri="{BB962C8B-B14F-4D97-AF65-F5344CB8AC3E}">
        <p14:creationId xmlns:p14="http://schemas.microsoft.com/office/powerpoint/2010/main" val="84716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putting this all together, we know that </a:t>
            </a:r>
            <a:r>
              <a:rPr lang="en-US" sz="1200" kern="1200" dirty="0">
                <a:solidFill>
                  <a:schemeClr val="tx1"/>
                </a:solidFill>
                <a:effectLst/>
                <a:latin typeface="+mn-lt"/>
                <a:ea typeface="+mn-ea"/>
                <a:cs typeface="+mn-cs"/>
              </a:rPr>
              <a:t>the protein angiopoietin-like 4 is upregulated during fracture healing. Now, a lot of things happen in the fracture callus, including decreased oxygen due to disruption of blood vessels and increased </a:t>
            </a:r>
            <a:r>
              <a:rPr lang="en-US" sz="1200" kern="1200" dirty="0" err="1">
                <a:solidFill>
                  <a:schemeClr val="tx1"/>
                </a:solidFill>
                <a:effectLst/>
                <a:latin typeface="+mn-lt"/>
                <a:ea typeface="+mn-ea"/>
                <a:cs typeface="+mn-cs"/>
              </a:rPr>
              <a:t>PPARb</a:t>
            </a:r>
            <a:r>
              <a:rPr lang="en-US" sz="1200" kern="1200" dirty="0">
                <a:solidFill>
                  <a:schemeClr val="tx1"/>
                </a:solidFill>
                <a:effectLst/>
                <a:latin typeface="+mn-lt"/>
                <a:ea typeface="+mn-ea"/>
                <a:cs typeface="+mn-cs"/>
              </a:rPr>
              <a:t>/d, which is a transcription factor w/ major roles in energy homeostasis and metabolism. Interestingly, both decreased oxygen and increased PPAR have been shown to increase Angplt4. The literature also suggests that the hypoxia response elements and PPAR response elements lie in close proximity to each other and that the two might talk to each other to amplify downstream signaling</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my hypothesis is that MC3T3-E1 cells exposed to the PPAR</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agonist in the presence of hypoxia will show enhanced expression of </a:t>
            </a:r>
            <a:r>
              <a:rPr lang="en-US" sz="1200" i="1" kern="1200" dirty="0">
                <a:solidFill>
                  <a:schemeClr val="tx1"/>
                </a:solidFill>
                <a:effectLst/>
                <a:latin typeface="+mn-lt"/>
                <a:ea typeface="+mn-ea"/>
                <a:cs typeface="+mn-cs"/>
              </a:rPr>
              <a:t>Angptl4</a:t>
            </a:r>
            <a:r>
              <a:rPr lang="en-US" sz="1200" kern="1200" dirty="0">
                <a:solidFill>
                  <a:schemeClr val="tx1"/>
                </a:solidFill>
                <a:effectLst/>
                <a:latin typeface="+mn-lt"/>
                <a:ea typeface="+mn-ea"/>
                <a:cs typeface="+mn-cs"/>
              </a:rPr>
              <a:t> when compared to cells exposed to the agonist or hypoxia alone</a:t>
            </a:r>
            <a:r>
              <a:rPr lang="en-US" dirty="0">
                <a:effectLst/>
              </a:rPr>
              <a:t> </a:t>
            </a:r>
            <a:endParaRPr lang="en-US" dirty="0"/>
          </a:p>
        </p:txBody>
      </p:sp>
      <p:sp>
        <p:nvSpPr>
          <p:cNvPr id="4" name="Slide Number Placeholder 3"/>
          <p:cNvSpPr>
            <a:spLocks noGrp="1"/>
          </p:cNvSpPr>
          <p:nvPr>
            <p:ph type="sldNum" sz="quarter" idx="5"/>
          </p:nvPr>
        </p:nvSpPr>
        <p:spPr/>
        <p:txBody>
          <a:bodyPr/>
          <a:lstStyle/>
          <a:p>
            <a:fld id="{74705F51-03F4-E547-9015-325CCDD47523}" type="slidenum">
              <a:rPr lang="en-US" smtClean="0"/>
              <a:t>4</a:t>
            </a:fld>
            <a:endParaRPr lang="en-US"/>
          </a:p>
        </p:txBody>
      </p:sp>
    </p:spTree>
    <p:extLst>
      <p:ext uri="{BB962C8B-B14F-4D97-AF65-F5344CB8AC3E}">
        <p14:creationId xmlns:p14="http://schemas.microsoft.com/office/powerpoint/2010/main" val="13888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carry out this experiment, we are using cell culture and quantitative PCR. So, basically we grow the murine pre-osteoblasts in media, plate the cells by exposing a certain number of  wells to the PPAR agonist and leave a certain number of wells without exposure. And then we place these wells in either a 21% O2 incubator representing </a:t>
            </a:r>
            <a:r>
              <a:rPr lang="en-US" dirty="0" err="1"/>
              <a:t>normoxia</a:t>
            </a:r>
            <a:r>
              <a:rPr lang="en-US" dirty="0"/>
              <a:t> or a 1% O2 incubator representing hypoxia. </a:t>
            </a:r>
          </a:p>
          <a:p>
            <a:endParaRPr lang="en-US" dirty="0"/>
          </a:p>
          <a:p>
            <a:r>
              <a:rPr lang="en-US" dirty="0"/>
              <a:t>After 24 hours, we begin the steps of quantitative PCR which begins with RNA isolation. Then we perform a reverse transcriptase reaction to yield cDNA, which is then used for PCR for which we are amplifying Angptl4, </a:t>
            </a:r>
            <a:r>
              <a:rPr lang="en-US" dirty="0" err="1"/>
              <a:t>Vegf</a:t>
            </a:r>
            <a:r>
              <a:rPr lang="en-US" dirty="0"/>
              <a:t> which is a control for hypoxia, and Rpl32 which is our housekeeping gene. Results are then normalized to the housekeeping gene to generate </a:t>
            </a:r>
            <a:r>
              <a:rPr lang="en-US" dirty="0" err="1"/>
              <a:t>deltaC</a:t>
            </a:r>
            <a:r>
              <a:rPr lang="en-US" dirty="0"/>
              <a:t>. </a:t>
            </a:r>
          </a:p>
        </p:txBody>
      </p:sp>
      <p:sp>
        <p:nvSpPr>
          <p:cNvPr id="4" name="Slide Number Placeholder 3"/>
          <p:cNvSpPr>
            <a:spLocks noGrp="1"/>
          </p:cNvSpPr>
          <p:nvPr>
            <p:ph type="sldNum" sz="quarter" idx="5"/>
          </p:nvPr>
        </p:nvSpPr>
        <p:spPr/>
        <p:txBody>
          <a:bodyPr/>
          <a:lstStyle/>
          <a:p>
            <a:fld id="{74705F51-03F4-E547-9015-325CCDD47523}" type="slidenum">
              <a:rPr lang="en-US" smtClean="0"/>
              <a:t>5</a:t>
            </a:fld>
            <a:endParaRPr lang="en-US"/>
          </a:p>
        </p:txBody>
      </p:sp>
    </p:spTree>
    <p:extLst>
      <p:ext uri="{BB962C8B-B14F-4D97-AF65-F5344CB8AC3E}">
        <p14:creationId xmlns:p14="http://schemas.microsoft.com/office/powerpoint/2010/main" val="213831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an n=1 but is representative of my data throughout the summer. On the left, we have our Angptl4 levels. On the x-axis is oxygen levels and the y axis represents gene expression of Angptl4. (Explain what the bars represent). The grey bars represent samples without the PPAR agonist and the black are those with the PPAR agonist. On the right, is the graph for </a:t>
            </a:r>
            <a:r>
              <a:rPr lang="en-US" dirty="0" err="1"/>
              <a:t>Vegf</a:t>
            </a:r>
            <a:r>
              <a:rPr lang="en-US" dirty="0"/>
              <a:t> which has a consistent response to hypoxia and therefore is the hypoxia control. So, the </a:t>
            </a:r>
            <a:r>
              <a:rPr lang="en-US" dirty="0" err="1"/>
              <a:t>vegf</a:t>
            </a:r>
            <a:r>
              <a:rPr lang="en-US" dirty="0"/>
              <a:t> graph shows that our hypoxia is working as proven by the higher levels of gene expression of </a:t>
            </a:r>
            <a:r>
              <a:rPr lang="en-US" dirty="0" err="1"/>
              <a:t>Vegf</a:t>
            </a:r>
            <a:r>
              <a:rPr lang="en-US" dirty="0"/>
              <a:t> under hypoxia and DFO which is a hypoxic mimetic that I will explain in more detail on a later slide. </a:t>
            </a:r>
          </a:p>
          <a:p>
            <a:r>
              <a:rPr lang="en-US" dirty="0"/>
              <a:t>Unfortunately, the 21% v 1% without the PPAR agonist angptl4 gene expression is not what we expect to see, in fact it is the opposite (see these 2 bars). Therefore, it is difficult to interpret our other data as this is a response that has been shown multiple times in different labs and different cell types. Because of this, I have put quite a bit of effort into troubleshooting. </a:t>
            </a:r>
          </a:p>
        </p:txBody>
      </p:sp>
      <p:sp>
        <p:nvSpPr>
          <p:cNvPr id="4" name="Slide Number Placeholder 3"/>
          <p:cNvSpPr>
            <a:spLocks noGrp="1"/>
          </p:cNvSpPr>
          <p:nvPr>
            <p:ph type="sldNum" sz="quarter" idx="5"/>
          </p:nvPr>
        </p:nvSpPr>
        <p:spPr/>
        <p:txBody>
          <a:bodyPr/>
          <a:lstStyle/>
          <a:p>
            <a:fld id="{74705F51-03F4-E547-9015-325CCDD47523}" type="slidenum">
              <a:rPr lang="en-US" smtClean="0"/>
              <a:t>6</a:t>
            </a:fld>
            <a:endParaRPr lang="en-US"/>
          </a:p>
        </p:txBody>
      </p:sp>
    </p:spTree>
    <p:extLst>
      <p:ext uri="{BB962C8B-B14F-4D97-AF65-F5344CB8AC3E}">
        <p14:creationId xmlns:p14="http://schemas.microsoft.com/office/powerpoint/2010/main" val="366081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each week we have made a small change to see if it will make any difference with our results. We started by trying younger cells and even tried a new cell line in the last couple weeks. We have used different controls because we were using DMSO and thought maybe that could be interfering with the response. We compared 2 hypoxic incubators to make sure the incubator we were using wasn’t somehow </a:t>
            </a:r>
            <a:r>
              <a:rPr lang="en-US" dirty="0" err="1"/>
              <a:t>miscalibrated</a:t>
            </a:r>
            <a:r>
              <a:rPr lang="en-US" dirty="0"/>
              <a:t>. And because we weren’t seeing a consistent hypoxic response, we decided to also run PCR with cells that have been exposed to DFO, which acts as a hypoxic mimetic by chelating iron. Unfortunately, none of these things showed any significant differences. </a:t>
            </a:r>
          </a:p>
        </p:txBody>
      </p:sp>
      <p:sp>
        <p:nvSpPr>
          <p:cNvPr id="4" name="Slide Number Placeholder 3"/>
          <p:cNvSpPr>
            <a:spLocks noGrp="1"/>
          </p:cNvSpPr>
          <p:nvPr>
            <p:ph type="sldNum" sz="quarter" idx="5"/>
          </p:nvPr>
        </p:nvSpPr>
        <p:spPr/>
        <p:txBody>
          <a:bodyPr/>
          <a:lstStyle/>
          <a:p>
            <a:fld id="{74705F51-03F4-E547-9015-325CCDD47523}" type="slidenum">
              <a:rPr lang="en-US" smtClean="0"/>
              <a:t>7</a:t>
            </a:fld>
            <a:endParaRPr lang="en-US"/>
          </a:p>
        </p:txBody>
      </p:sp>
    </p:spTree>
    <p:extLst>
      <p:ext uri="{BB962C8B-B14F-4D97-AF65-F5344CB8AC3E}">
        <p14:creationId xmlns:p14="http://schemas.microsoft.com/office/powerpoint/2010/main" val="6973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last thing we are going to troubleshoot is the primers used for PCR. We are seeing angptl4 amplify about 4 cycles later than previous experiments, so we purchased a new angptl4 primer. Also, tubulin was used as a housekeeping gene in previous experiments, so we are going to try that in addition to Rpl32 to see if there is a difference. We also decided to run a Western blot to change things up a bit. Similar to the PCR, we expect to see increased protein in the hypoxia sample and PPAR agonist sample and a synergistic response in the </a:t>
            </a:r>
            <a:r>
              <a:rPr lang="en-US" dirty="0" err="1"/>
              <a:t>hyppoxia</a:t>
            </a:r>
            <a:r>
              <a:rPr lang="en-US" dirty="0"/>
              <a:t> and PPAR agonist sample. </a:t>
            </a:r>
          </a:p>
          <a:p>
            <a:endParaRPr lang="en-US" dirty="0"/>
          </a:p>
          <a:p>
            <a:r>
              <a:rPr lang="en-US" dirty="0"/>
              <a:t>So, hopefully we get some good results this week, but overall I have learned so much this summer. This was my first introduction to this type of research and although it didn’t’ go quite as planned, I gained some technical skills and was exposed to the other side of veterinary medicine, which I am very thankful for. I also want to thank Dr. </a:t>
            </a:r>
            <a:r>
              <a:rPr lang="en-US" dirty="0" err="1"/>
              <a:t>Yellowley</a:t>
            </a:r>
            <a:r>
              <a:rPr lang="en-US" dirty="0"/>
              <a:t> and Dr. Alice Wong for creating a fun and supportive atmosphere in the lab.</a:t>
            </a:r>
          </a:p>
        </p:txBody>
      </p:sp>
      <p:sp>
        <p:nvSpPr>
          <p:cNvPr id="4" name="Slide Number Placeholder 3"/>
          <p:cNvSpPr>
            <a:spLocks noGrp="1"/>
          </p:cNvSpPr>
          <p:nvPr>
            <p:ph type="sldNum" sz="quarter" idx="5"/>
          </p:nvPr>
        </p:nvSpPr>
        <p:spPr/>
        <p:txBody>
          <a:bodyPr/>
          <a:lstStyle/>
          <a:p>
            <a:fld id="{74705F51-03F4-E547-9015-325CCDD47523}" type="slidenum">
              <a:rPr lang="en-US" smtClean="0"/>
              <a:t>8</a:t>
            </a:fld>
            <a:endParaRPr lang="en-US"/>
          </a:p>
        </p:txBody>
      </p:sp>
    </p:spTree>
    <p:extLst>
      <p:ext uri="{BB962C8B-B14F-4D97-AF65-F5344CB8AC3E}">
        <p14:creationId xmlns:p14="http://schemas.microsoft.com/office/powerpoint/2010/main" val="7232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D3AE72-0F68-2F47-8B76-4782A01B05D1}"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382985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3AE72-0F68-2F47-8B76-4782A01B05D1}"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168846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3AE72-0F68-2F47-8B76-4782A01B05D1}"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296940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3AE72-0F68-2F47-8B76-4782A01B05D1}"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393850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3AE72-0F68-2F47-8B76-4782A01B05D1}"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112216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D3AE72-0F68-2F47-8B76-4782A01B05D1}" type="datetimeFigureOut">
              <a:rPr lang="en-US" smtClean="0"/>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370161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D3AE72-0F68-2F47-8B76-4782A01B05D1}" type="datetimeFigureOut">
              <a:rPr lang="en-US" smtClean="0"/>
              <a:t>7/29/21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245836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D3AE72-0F68-2F47-8B76-4782A01B05D1}" type="datetimeFigureOut">
              <a:rPr lang="en-US" smtClean="0"/>
              <a:t>7/29/21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395775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3AE72-0F68-2F47-8B76-4782A01B05D1}" type="datetimeFigureOut">
              <a:rPr lang="en-US" smtClean="0"/>
              <a:t>7/29/21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343858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D3AE72-0F68-2F47-8B76-4782A01B05D1}" type="datetimeFigureOut">
              <a:rPr lang="en-US" smtClean="0"/>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177242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D3AE72-0F68-2F47-8B76-4782A01B05D1}" type="datetimeFigureOut">
              <a:rPr lang="en-US" smtClean="0"/>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C5C6B-61BB-504A-BF75-EFAD19F6D615}" type="slidenum">
              <a:rPr lang="en-US" smtClean="0"/>
              <a:t>‹#›</a:t>
            </a:fld>
            <a:endParaRPr lang="en-US"/>
          </a:p>
        </p:txBody>
      </p:sp>
    </p:spTree>
    <p:extLst>
      <p:ext uri="{BB962C8B-B14F-4D97-AF65-F5344CB8AC3E}">
        <p14:creationId xmlns:p14="http://schemas.microsoft.com/office/powerpoint/2010/main" val="408761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3AE72-0F68-2F47-8B76-4782A01B05D1}" type="datetimeFigureOut">
              <a:rPr lang="en-US" smtClean="0"/>
              <a:t>7/29/21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C5C6B-61BB-504A-BF75-EFAD19F6D615}" type="slidenum">
              <a:rPr lang="en-US" smtClean="0"/>
              <a:t>‹#›</a:t>
            </a:fld>
            <a:endParaRPr lang="en-US"/>
          </a:p>
        </p:txBody>
      </p:sp>
    </p:spTree>
    <p:extLst>
      <p:ext uri="{BB962C8B-B14F-4D97-AF65-F5344CB8AC3E}">
        <p14:creationId xmlns:p14="http://schemas.microsoft.com/office/powerpoint/2010/main" val="210847810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D5C1-36E3-FA4B-8F5A-7C0D87A54BE1}"/>
              </a:ext>
            </a:extLst>
          </p:cNvPr>
          <p:cNvSpPr>
            <a:spLocks noGrp="1"/>
          </p:cNvSpPr>
          <p:nvPr>
            <p:ph type="ctrTitle"/>
          </p:nvPr>
        </p:nvSpPr>
        <p:spPr>
          <a:xfrm>
            <a:off x="1524000" y="1293338"/>
            <a:ext cx="9144000" cy="3274592"/>
          </a:xfrm>
        </p:spPr>
        <p:txBody>
          <a:bodyPr anchor="ctr">
            <a:normAutofit/>
          </a:bodyPr>
          <a:lstStyle/>
          <a:p>
            <a:r>
              <a:rPr lang="en-US" sz="5600"/>
              <a:t>PPAR induction of Angiopoietin-like 4 in osteoblasts and its interaction with hypoxia</a:t>
            </a:r>
          </a:p>
        </p:txBody>
      </p:sp>
      <p:sp>
        <p:nvSpPr>
          <p:cNvPr id="3" name="Subtitle 2">
            <a:extLst>
              <a:ext uri="{FF2B5EF4-FFF2-40B4-BE49-F238E27FC236}">
                <a16:creationId xmlns:a16="http://schemas.microsoft.com/office/drawing/2014/main" id="{43593073-B748-AD47-A3C7-2B934B9FF887}"/>
              </a:ext>
            </a:extLst>
          </p:cNvPr>
          <p:cNvSpPr>
            <a:spLocks noGrp="1"/>
          </p:cNvSpPr>
          <p:nvPr>
            <p:ph type="subTitle" idx="1"/>
          </p:nvPr>
        </p:nvSpPr>
        <p:spPr>
          <a:xfrm>
            <a:off x="1524000" y="5514052"/>
            <a:ext cx="9144000" cy="651910"/>
          </a:xfrm>
        </p:spPr>
        <p:txBody>
          <a:bodyPr anchor="ctr">
            <a:normAutofit/>
          </a:bodyPr>
          <a:lstStyle/>
          <a:p>
            <a:r>
              <a:rPr lang="en-US" sz="2800" dirty="0"/>
              <a:t>Emily Shelton</a:t>
            </a:r>
          </a:p>
        </p:txBody>
      </p:sp>
    </p:spTree>
    <p:extLst>
      <p:ext uri="{BB962C8B-B14F-4D97-AF65-F5344CB8AC3E}">
        <p14:creationId xmlns:p14="http://schemas.microsoft.com/office/powerpoint/2010/main" val="216929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21CB-0C9E-FB41-89ED-69742CC3D1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569B95D-8D24-D64D-919A-A60E62EBB920}"/>
              </a:ext>
            </a:extLst>
          </p:cNvPr>
          <p:cNvSpPr>
            <a:spLocks noGrp="1"/>
          </p:cNvSpPr>
          <p:nvPr>
            <p:ph idx="1"/>
          </p:nvPr>
        </p:nvSpPr>
        <p:spPr>
          <a:xfrm>
            <a:off x="838200" y="1825625"/>
            <a:ext cx="10515600" cy="3960813"/>
          </a:xfrm>
        </p:spPr>
        <p:txBody>
          <a:bodyPr>
            <a:normAutofit/>
          </a:bodyPr>
          <a:lstStyle/>
          <a:p>
            <a:r>
              <a:rPr lang="en-US" dirty="0"/>
              <a:t>Main Goal/Rational: </a:t>
            </a:r>
          </a:p>
          <a:p>
            <a:endParaRPr lang="en-US" dirty="0"/>
          </a:p>
          <a:p>
            <a:r>
              <a:rPr lang="en-US" dirty="0"/>
              <a:t>Background:</a:t>
            </a:r>
          </a:p>
          <a:p>
            <a:pPr lvl="1"/>
            <a:r>
              <a:rPr lang="en-US" sz="2000" i="1" dirty="0"/>
              <a:t>Angptl4</a:t>
            </a:r>
            <a:r>
              <a:rPr lang="en-US" sz="2000" dirty="0"/>
              <a:t> is upregulated during fracture healing</a:t>
            </a:r>
          </a:p>
          <a:p>
            <a:pPr lvl="1"/>
            <a:endParaRPr lang="en-US" sz="2200" dirty="0">
              <a:sym typeface="Symbol" pitchFamily="2" charset="2"/>
            </a:endParaRPr>
          </a:p>
        </p:txBody>
      </p:sp>
      <p:sp>
        <p:nvSpPr>
          <p:cNvPr id="4" name="Right Arrow 3">
            <a:extLst>
              <a:ext uri="{FF2B5EF4-FFF2-40B4-BE49-F238E27FC236}">
                <a16:creationId xmlns:a16="http://schemas.microsoft.com/office/drawing/2014/main" id="{801BDA35-F925-9948-A026-0A5507DFC3D1}"/>
              </a:ext>
            </a:extLst>
          </p:cNvPr>
          <p:cNvSpPr/>
          <p:nvPr/>
        </p:nvSpPr>
        <p:spPr>
          <a:xfrm rot="16200000">
            <a:off x="4187011" y="1727376"/>
            <a:ext cx="102561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E6C3B8-D818-3442-934D-F9CB1A744AF6}"/>
              </a:ext>
            </a:extLst>
          </p:cNvPr>
          <p:cNvSpPr txBox="1"/>
          <p:nvPr/>
        </p:nvSpPr>
        <p:spPr>
          <a:xfrm>
            <a:off x="4928417" y="1690688"/>
            <a:ext cx="2785935" cy="707886"/>
          </a:xfrm>
          <a:prstGeom prst="rect">
            <a:avLst/>
          </a:prstGeom>
          <a:noFill/>
        </p:spPr>
        <p:txBody>
          <a:bodyPr wrap="square" rtlCol="0">
            <a:spAutoFit/>
          </a:bodyPr>
          <a:lstStyle/>
          <a:p>
            <a:r>
              <a:rPr lang="en-US" sz="2000" dirty="0"/>
              <a:t>Fracture repair; anabolic bone formation</a:t>
            </a:r>
          </a:p>
        </p:txBody>
      </p:sp>
      <p:pic>
        <p:nvPicPr>
          <p:cNvPr id="8" name="Picture 7">
            <a:extLst>
              <a:ext uri="{FF2B5EF4-FFF2-40B4-BE49-F238E27FC236}">
                <a16:creationId xmlns:a16="http://schemas.microsoft.com/office/drawing/2014/main" id="{7ED47B66-055D-5740-B5AC-0FC24D35A8E7}"/>
              </a:ext>
            </a:extLst>
          </p:cNvPr>
          <p:cNvPicPr>
            <a:picLocks noChangeAspect="1"/>
          </p:cNvPicPr>
          <p:nvPr/>
        </p:nvPicPr>
        <p:blipFill>
          <a:blip r:embed="rId3"/>
          <a:stretch>
            <a:fillRect/>
          </a:stretch>
        </p:blipFill>
        <p:spPr>
          <a:xfrm>
            <a:off x="838200" y="4121678"/>
            <a:ext cx="4454399" cy="2091267"/>
          </a:xfrm>
          <a:prstGeom prst="rect">
            <a:avLst/>
          </a:prstGeom>
        </p:spPr>
      </p:pic>
      <p:sp>
        <p:nvSpPr>
          <p:cNvPr id="9" name="TextBox 8">
            <a:extLst>
              <a:ext uri="{FF2B5EF4-FFF2-40B4-BE49-F238E27FC236}">
                <a16:creationId xmlns:a16="http://schemas.microsoft.com/office/drawing/2014/main" id="{2D8A524E-3C0A-7B48-BA58-2F13CADA8E3B}"/>
              </a:ext>
            </a:extLst>
          </p:cNvPr>
          <p:cNvSpPr txBox="1"/>
          <p:nvPr/>
        </p:nvSpPr>
        <p:spPr>
          <a:xfrm>
            <a:off x="1346288" y="3816760"/>
            <a:ext cx="1634417" cy="369332"/>
          </a:xfrm>
          <a:prstGeom prst="rect">
            <a:avLst/>
          </a:prstGeom>
          <a:noFill/>
        </p:spPr>
        <p:txBody>
          <a:bodyPr wrap="square" rtlCol="0">
            <a:spAutoFit/>
          </a:bodyPr>
          <a:lstStyle/>
          <a:p>
            <a:r>
              <a:rPr lang="en-US" dirty="0"/>
              <a:t>H&amp;E</a:t>
            </a:r>
          </a:p>
        </p:txBody>
      </p:sp>
      <p:sp>
        <p:nvSpPr>
          <p:cNvPr id="11" name="TextBox 10">
            <a:extLst>
              <a:ext uri="{FF2B5EF4-FFF2-40B4-BE49-F238E27FC236}">
                <a16:creationId xmlns:a16="http://schemas.microsoft.com/office/drawing/2014/main" id="{62666C0B-512D-044E-9B2B-FF40D3E65B56}"/>
              </a:ext>
            </a:extLst>
          </p:cNvPr>
          <p:cNvSpPr txBox="1"/>
          <p:nvPr/>
        </p:nvSpPr>
        <p:spPr>
          <a:xfrm>
            <a:off x="3349542" y="3816760"/>
            <a:ext cx="1794583" cy="369332"/>
          </a:xfrm>
          <a:prstGeom prst="rect">
            <a:avLst/>
          </a:prstGeom>
          <a:noFill/>
        </p:spPr>
        <p:txBody>
          <a:bodyPr wrap="square" rtlCol="0">
            <a:spAutoFit/>
          </a:bodyPr>
          <a:lstStyle/>
          <a:p>
            <a:r>
              <a:rPr lang="en-US" i="1" dirty="0"/>
              <a:t>Angptl4 mRNA</a:t>
            </a:r>
          </a:p>
        </p:txBody>
      </p:sp>
      <p:pic>
        <p:nvPicPr>
          <p:cNvPr id="13" name="Picture 12">
            <a:extLst>
              <a:ext uri="{FF2B5EF4-FFF2-40B4-BE49-F238E27FC236}">
                <a16:creationId xmlns:a16="http://schemas.microsoft.com/office/drawing/2014/main" id="{81A9622A-03A7-0445-8805-FD679A6F2548}"/>
              </a:ext>
            </a:extLst>
          </p:cNvPr>
          <p:cNvPicPr>
            <a:picLocks noChangeAspect="1"/>
          </p:cNvPicPr>
          <p:nvPr/>
        </p:nvPicPr>
        <p:blipFill>
          <a:blip r:embed="rId4"/>
          <a:stretch>
            <a:fillRect/>
          </a:stretch>
        </p:blipFill>
        <p:spPr>
          <a:xfrm>
            <a:off x="6432669" y="3506403"/>
            <a:ext cx="5483613" cy="2706542"/>
          </a:xfrm>
          <a:prstGeom prst="rect">
            <a:avLst/>
          </a:prstGeom>
        </p:spPr>
      </p:pic>
      <p:sp>
        <p:nvSpPr>
          <p:cNvPr id="14" name="TextBox 13">
            <a:extLst>
              <a:ext uri="{FF2B5EF4-FFF2-40B4-BE49-F238E27FC236}">
                <a16:creationId xmlns:a16="http://schemas.microsoft.com/office/drawing/2014/main" id="{20BA6526-4B97-E941-A547-E85428A99F30}"/>
              </a:ext>
            </a:extLst>
          </p:cNvPr>
          <p:cNvSpPr txBox="1"/>
          <p:nvPr/>
        </p:nvSpPr>
        <p:spPr>
          <a:xfrm>
            <a:off x="895333" y="6401945"/>
            <a:ext cx="5537335" cy="461665"/>
          </a:xfrm>
          <a:prstGeom prst="rect">
            <a:avLst/>
          </a:prstGeom>
          <a:noFill/>
        </p:spPr>
        <p:txBody>
          <a:bodyPr wrap="square" rtlCol="0">
            <a:spAutoFit/>
          </a:bodyPr>
          <a:lstStyle/>
          <a:p>
            <a:r>
              <a:rPr lang="en-US" sz="1200" dirty="0"/>
              <a:t>Figures 1&amp;2: Wilson et al., JOR</a:t>
            </a:r>
            <a:r>
              <a:rPr lang="en-US" sz="1200" i="1" dirty="0"/>
              <a:t>, </a:t>
            </a:r>
            <a:r>
              <a:rPr lang="en-US" sz="1200" dirty="0"/>
              <a:t>2015. </a:t>
            </a:r>
          </a:p>
          <a:p>
            <a:r>
              <a:rPr lang="en-US" sz="1200" dirty="0"/>
              <a:t> </a:t>
            </a:r>
          </a:p>
        </p:txBody>
      </p:sp>
    </p:spTree>
    <p:extLst>
      <p:ext uri="{BB962C8B-B14F-4D97-AF65-F5344CB8AC3E}">
        <p14:creationId xmlns:p14="http://schemas.microsoft.com/office/powerpoint/2010/main" val="112628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F681-D0DB-A24C-B53B-C4C940110DF5}"/>
              </a:ext>
            </a:extLst>
          </p:cNvPr>
          <p:cNvSpPr>
            <a:spLocks noGrp="1"/>
          </p:cNvSpPr>
          <p:nvPr>
            <p:ph type="title"/>
          </p:nvPr>
        </p:nvSpPr>
        <p:spPr/>
        <p:txBody>
          <a:bodyPr/>
          <a:lstStyle/>
          <a:p>
            <a:r>
              <a:rPr lang="en-US" dirty="0"/>
              <a:t>Background (continued)</a:t>
            </a:r>
          </a:p>
        </p:txBody>
      </p:sp>
      <p:sp>
        <p:nvSpPr>
          <p:cNvPr id="6" name="Content Placeholder 5">
            <a:extLst>
              <a:ext uri="{FF2B5EF4-FFF2-40B4-BE49-F238E27FC236}">
                <a16:creationId xmlns:a16="http://schemas.microsoft.com/office/drawing/2014/main" id="{3F052A8B-D52D-A94B-A79A-ED709EEEBFAC}"/>
              </a:ext>
            </a:extLst>
          </p:cNvPr>
          <p:cNvSpPr>
            <a:spLocks noGrp="1"/>
          </p:cNvSpPr>
          <p:nvPr>
            <p:ph sz="half" idx="1"/>
          </p:nvPr>
        </p:nvSpPr>
        <p:spPr/>
        <p:txBody>
          <a:bodyPr/>
          <a:lstStyle/>
          <a:p>
            <a:pPr lvl="2"/>
            <a:r>
              <a:rPr lang="en-US" i="1" dirty="0"/>
              <a:t>Angptl4</a:t>
            </a:r>
            <a:r>
              <a:rPr lang="en-US" dirty="0"/>
              <a:t> expression is regulated by </a:t>
            </a:r>
            <a:r>
              <a:rPr lang="en-US" b="1" dirty="0"/>
              <a:t>hypoxia </a:t>
            </a:r>
            <a:endParaRPr lang="en-US" i="1" dirty="0"/>
          </a:p>
          <a:p>
            <a:endParaRPr lang="en-US" dirty="0"/>
          </a:p>
        </p:txBody>
      </p:sp>
      <p:sp>
        <p:nvSpPr>
          <p:cNvPr id="7" name="Content Placeholder 6">
            <a:extLst>
              <a:ext uri="{FF2B5EF4-FFF2-40B4-BE49-F238E27FC236}">
                <a16:creationId xmlns:a16="http://schemas.microsoft.com/office/drawing/2014/main" id="{2E380B03-B7BE-7C48-BCE6-22B3A53CF785}"/>
              </a:ext>
            </a:extLst>
          </p:cNvPr>
          <p:cNvSpPr>
            <a:spLocks noGrp="1"/>
          </p:cNvSpPr>
          <p:nvPr>
            <p:ph sz="half" idx="2"/>
          </p:nvPr>
        </p:nvSpPr>
        <p:spPr/>
        <p:txBody>
          <a:bodyPr/>
          <a:lstStyle/>
          <a:p>
            <a:pPr lvl="2"/>
            <a:r>
              <a:rPr lang="en-US" i="1" dirty="0"/>
              <a:t>Angptl4 </a:t>
            </a:r>
            <a:r>
              <a:rPr lang="en-US" dirty="0"/>
              <a:t>is also upregulated by </a:t>
            </a:r>
            <a:r>
              <a:rPr lang="en-US" b="1" dirty="0"/>
              <a:t>PPAR</a:t>
            </a:r>
            <a:r>
              <a:rPr lang="en-US" b="1" dirty="0">
                <a:sym typeface="Symbol" pitchFamily="2" charset="2"/>
              </a:rPr>
              <a:t></a:t>
            </a:r>
            <a:r>
              <a:rPr lang="en-US" b="1" dirty="0"/>
              <a:t>/</a:t>
            </a:r>
            <a:r>
              <a:rPr lang="en-US" b="1" dirty="0">
                <a:sym typeface="Symbol" pitchFamily="2" charset="2"/>
              </a:rPr>
              <a:t> agonist</a:t>
            </a:r>
          </a:p>
          <a:p>
            <a:pPr lvl="3"/>
            <a:r>
              <a:rPr lang="en-US" sz="1600" dirty="0">
                <a:sym typeface="Symbol" pitchFamily="2" charset="2"/>
              </a:rPr>
              <a:t>Subtype most highly expressed in osteoblasts</a:t>
            </a:r>
          </a:p>
          <a:p>
            <a:endParaRPr lang="en-US" dirty="0"/>
          </a:p>
        </p:txBody>
      </p:sp>
      <p:pic>
        <p:nvPicPr>
          <p:cNvPr id="8" name="Picture 7">
            <a:extLst>
              <a:ext uri="{FF2B5EF4-FFF2-40B4-BE49-F238E27FC236}">
                <a16:creationId xmlns:a16="http://schemas.microsoft.com/office/drawing/2014/main" id="{972A4F02-D6BA-2046-A1ED-E510D2453101}"/>
              </a:ext>
            </a:extLst>
          </p:cNvPr>
          <p:cNvPicPr>
            <a:picLocks noChangeAspect="1"/>
          </p:cNvPicPr>
          <p:nvPr/>
        </p:nvPicPr>
        <p:blipFill>
          <a:blip r:embed="rId2"/>
          <a:stretch>
            <a:fillRect/>
          </a:stretch>
        </p:blipFill>
        <p:spPr>
          <a:xfrm>
            <a:off x="647700" y="2930681"/>
            <a:ext cx="5562600" cy="3035300"/>
          </a:xfrm>
          <a:prstGeom prst="rect">
            <a:avLst/>
          </a:prstGeom>
        </p:spPr>
      </p:pic>
      <p:pic>
        <p:nvPicPr>
          <p:cNvPr id="10" name="Picture 9">
            <a:extLst>
              <a:ext uri="{FF2B5EF4-FFF2-40B4-BE49-F238E27FC236}">
                <a16:creationId xmlns:a16="http://schemas.microsoft.com/office/drawing/2014/main" id="{BDC9D6C1-75B5-6941-96F7-60938E4EC887}"/>
              </a:ext>
            </a:extLst>
          </p:cNvPr>
          <p:cNvPicPr>
            <a:picLocks noChangeAspect="1"/>
          </p:cNvPicPr>
          <p:nvPr/>
        </p:nvPicPr>
        <p:blipFill>
          <a:blip r:embed="rId3"/>
          <a:stretch>
            <a:fillRect/>
          </a:stretch>
        </p:blipFill>
        <p:spPr>
          <a:xfrm>
            <a:off x="6911843" y="3010056"/>
            <a:ext cx="4594357" cy="3482819"/>
          </a:xfrm>
          <a:prstGeom prst="rect">
            <a:avLst/>
          </a:prstGeom>
        </p:spPr>
      </p:pic>
      <p:sp>
        <p:nvSpPr>
          <p:cNvPr id="11" name="TextBox 10">
            <a:extLst>
              <a:ext uri="{FF2B5EF4-FFF2-40B4-BE49-F238E27FC236}">
                <a16:creationId xmlns:a16="http://schemas.microsoft.com/office/drawing/2014/main" id="{29D40253-2717-6543-876C-6539A67BA94A}"/>
              </a:ext>
            </a:extLst>
          </p:cNvPr>
          <p:cNvSpPr txBox="1"/>
          <p:nvPr/>
        </p:nvSpPr>
        <p:spPr>
          <a:xfrm>
            <a:off x="838201" y="6354375"/>
            <a:ext cx="5372100" cy="276999"/>
          </a:xfrm>
          <a:prstGeom prst="rect">
            <a:avLst/>
          </a:prstGeom>
          <a:noFill/>
        </p:spPr>
        <p:txBody>
          <a:bodyPr wrap="square" rtlCol="0">
            <a:spAutoFit/>
          </a:bodyPr>
          <a:lstStyle/>
          <a:p>
            <a:r>
              <a:rPr lang="en-US" sz="1200" dirty="0"/>
              <a:t>Figure 3: Wilson et al., JOR</a:t>
            </a:r>
            <a:r>
              <a:rPr lang="en-US" sz="1200" i="1" dirty="0"/>
              <a:t>, </a:t>
            </a:r>
            <a:r>
              <a:rPr lang="en-US" sz="1200" dirty="0"/>
              <a:t>2015. </a:t>
            </a:r>
          </a:p>
        </p:txBody>
      </p:sp>
      <p:sp>
        <p:nvSpPr>
          <p:cNvPr id="12" name="TextBox 11">
            <a:extLst>
              <a:ext uri="{FF2B5EF4-FFF2-40B4-BE49-F238E27FC236}">
                <a16:creationId xmlns:a16="http://schemas.microsoft.com/office/drawing/2014/main" id="{D85BA3A0-ED54-1343-848A-ABBCF0DC455F}"/>
              </a:ext>
            </a:extLst>
          </p:cNvPr>
          <p:cNvSpPr txBox="1"/>
          <p:nvPr/>
        </p:nvSpPr>
        <p:spPr>
          <a:xfrm>
            <a:off x="7225259" y="6311900"/>
            <a:ext cx="4128541" cy="276999"/>
          </a:xfrm>
          <a:prstGeom prst="rect">
            <a:avLst/>
          </a:prstGeom>
          <a:noFill/>
        </p:spPr>
        <p:txBody>
          <a:bodyPr wrap="square" rtlCol="0">
            <a:spAutoFit/>
          </a:bodyPr>
          <a:lstStyle/>
          <a:p>
            <a:r>
              <a:rPr lang="en-US" sz="1200" dirty="0"/>
              <a:t>Figure 4: </a:t>
            </a:r>
            <a:r>
              <a:rPr lang="en-US" sz="1200" dirty="0" err="1"/>
              <a:t>Yellowley</a:t>
            </a:r>
            <a:r>
              <a:rPr lang="en-US" sz="1200" dirty="0"/>
              <a:t> lab, unpublished data.</a:t>
            </a:r>
          </a:p>
        </p:txBody>
      </p:sp>
    </p:spTree>
    <p:extLst>
      <p:ext uri="{BB962C8B-B14F-4D97-AF65-F5344CB8AC3E}">
        <p14:creationId xmlns:p14="http://schemas.microsoft.com/office/powerpoint/2010/main" val="100625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C52B2D-F45A-A44B-ADBD-05E8F41C540B}"/>
              </a:ext>
            </a:extLst>
          </p:cNvPr>
          <p:cNvPicPr>
            <a:picLocks noChangeAspect="1"/>
          </p:cNvPicPr>
          <p:nvPr/>
        </p:nvPicPr>
        <p:blipFill>
          <a:blip r:embed="rId3"/>
          <a:stretch>
            <a:fillRect/>
          </a:stretch>
        </p:blipFill>
        <p:spPr>
          <a:xfrm rot="5400000">
            <a:off x="-387290" y="3658765"/>
            <a:ext cx="4004886" cy="146255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C12A8E9-FE06-C64F-B0D5-AB0D99E547EA}"/>
                  </a:ext>
                </a:extLst>
              </p14:cNvPr>
              <p14:cNvContentPartPr/>
              <p14:nvPr/>
            </p14:nvContentPartPr>
            <p14:xfrm>
              <a:off x="1264560" y="3804131"/>
              <a:ext cx="1006560" cy="197280"/>
            </p14:xfrm>
          </p:contentPart>
        </mc:Choice>
        <mc:Fallback xmlns="">
          <p:pic>
            <p:nvPicPr>
              <p:cNvPr id="5" name="Ink 4">
                <a:extLst>
                  <a:ext uri="{FF2B5EF4-FFF2-40B4-BE49-F238E27FC236}">
                    <a16:creationId xmlns:a16="http://schemas.microsoft.com/office/drawing/2014/main" id="{2C12A8E9-FE06-C64F-B0D5-AB0D99E547EA}"/>
                  </a:ext>
                </a:extLst>
              </p:cNvPr>
              <p:cNvPicPr/>
              <p:nvPr/>
            </p:nvPicPr>
            <p:blipFill>
              <a:blip r:embed="rId5"/>
              <a:stretch>
                <a:fillRect/>
              </a:stretch>
            </p:blipFill>
            <p:spPr>
              <a:xfrm>
                <a:off x="1255557" y="3795131"/>
                <a:ext cx="1024206" cy="214920"/>
              </a:xfrm>
              <a:prstGeom prst="rect">
                <a:avLst/>
              </a:prstGeom>
            </p:spPr>
          </p:pic>
        </mc:Fallback>
      </mc:AlternateContent>
      <p:sp>
        <p:nvSpPr>
          <p:cNvPr id="7" name="Up Arrow 6">
            <a:extLst>
              <a:ext uri="{FF2B5EF4-FFF2-40B4-BE49-F238E27FC236}">
                <a16:creationId xmlns:a16="http://schemas.microsoft.com/office/drawing/2014/main" id="{CE0918E9-771F-904E-9410-CDD3914469CA}"/>
              </a:ext>
            </a:extLst>
          </p:cNvPr>
          <p:cNvSpPr/>
          <p:nvPr/>
        </p:nvSpPr>
        <p:spPr>
          <a:xfrm>
            <a:off x="2722009" y="2941664"/>
            <a:ext cx="266007" cy="5153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E52085-0306-E949-A450-C5DE89FCC634}"/>
              </a:ext>
            </a:extLst>
          </p:cNvPr>
          <p:cNvSpPr txBox="1"/>
          <p:nvPr/>
        </p:nvSpPr>
        <p:spPr>
          <a:xfrm>
            <a:off x="3095042" y="3103227"/>
            <a:ext cx="1180407" cy="461665"/>
          </a:xfrm>
          <a:prstGeom prst="rect">
            <a:avLst/>
          </a:prstGeom>
          <a:noFill/>
        </p:spPr>
        <p:txBody>
          <a:bodyPr wrap="square" rtlCol="0">
            <a:spAutoFit/>
          </a:bodyPr>
          <a:lstStyle/>
          <a:p>
            <a:r>
              <a:rPr lang="en-US" sz="2400" i="1" dirty="0"/>
              <a:t>Angptl4</a:t>
            </a:r>
          </a:p>
        </p:txBody>
      </p:sp>
      <p:sp>
        <p:nvSpPr>
          <p:cNvPr id="9" name="Down Arrow 8">
            <a:extLst>
              <a:ext uri="{FF2B5EF4-FFF2-40B4-BE49-F238E27FC236}">
                <a16:creationId xmlns:a16="http://schemas.microsoft.com/office/drawing/2014/main" id="{B60FE67E-F3E7-8C46-8FEF-F77E800E8834}"/>
              </a:ext>
            </a:extLst>
          </p:cNvPr>
          <p:cNvSpPr/>
          <p:nvPr/>
        </p:nvSpPr>
        <p:spPr>
          <a:xfrm>
            <a:off x="2618048" y="4909540"/>
            <a:ext cx="332510" cy="6151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5A677AF-C8DF-0C4F-AF3F-7947C6999196}"/>
              </a:ext>
            </a:extLst>
          </p:cNvPr>
          <p:cNvSpPr txBox="1"/>
          <p:nvPr/>
        </p:nvSpPr>
        <p:spPr>
          <a:xfrm>
            <a:off x="2958331" y="4986278"/>
            <a:ext cx="798022" cy="461665"/>
          </a:xfrm>
          <a:prstGeom prst="rect">
            <a:avLst/>
          </a:prstGeom>
          <a:noFill/>
        </p:spPr>
        <p:txBody>
          <a:bodyPr wrap="square" rtlCol="0">
            <a:spAutoFit/>
          </a:bodyPr>
          <a:lstStyle/>
          <a:p>
            <a:r>
              <a:rPr lang="en-US" sz="2400" dirty="0"/>
              <a:t>O</a:t>
            </a:r>
            <a:r>
              <a:rPr lang="en-US" sz="2400" baseline="-25000" dirty="0"/>
              <a:t>2</a:t>
            </a:r>
            <a:endParaRPr lang="en-US" sz="2400" dirty="0"/>
          </a:p>
        </p:txBody>
      </p:sp>
      <p:sp>
        <p:nvSpPr>
          <p:cNvPr id="11" name="Up Arrow 10">
            <a:extLst>
              <a:ext uri="{FF2B5EF4-FFF2-40B4-BE49-F238E27FC236}">
                <a16:creationId xmlns:a16="http://schemas.microsoft.com/office/drawing/2014/main" id="{FD82F500-D2AA-6444-BF83-3BBE079C94FC}"/>
              </a:ext>
            </a:extLst>
          </p:cNvPr>
          <p:cNvSpPr/>
          <p:nvPr/>
        </p:nvSpPr>
        <p:spPr>
          <a:xfrm>
            <a:off x="3895609" y="4820176"/>
            <a:ext cx="243840" cy="6151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8F6DB5F-D888-AB41-9959-0F878C0C50E3}"/>
              </a:ext>
            </a:extLst>
          </p:cNvPr>
          <p:cNvSpPr txBox="1"/>
          <p:nvPr/>
        </p:nvSpPr>
        <p:spPr>
          <a:xfrm>
            <a:off x="4097714" y="4986278"/>
            <a:ext cx="1396538" cy="461665"/>
          </a:xfrm>
          <a:prstGeom prst="rect">
            <a:avLst/>
          </a:prstGeom>
          <a:noFill/>
        </p:spPr>
        <p:txBody>
          <a:bodyPr wrap="square" rtlCol="0">
            <a:spAutoFit/>
          </a:bodyPr>
          <a:lstStyle/>
          <a:p>
            <a:r>
              <a:rPr lang="en-US" sz="2400" dirty="0"/>
              <a:t>PPAR</a:t>
            </a:r>
            <a:r>
              <a:rPr lang="en-US" sz="2400" dirty="0">
                <a:sym typeface="Symbol" pitchFamily="2" charset="2"/>
              </a:rPr>
              <a:t></a:t>
            </a:r>
            <a:r>
              <a:rPr lang="en-US" sz="2400" dirty="0"/>
              <a:t>/</a:t>
            </a:r>
            <a:r>
              <a:rPr lang="en-US" sz="2400" dirty="0">
                <a:sym typeface="Symbol" pitchFamily="2" charset="2"/>
              </a:rPr>
              <a:t></a:t>
            </a:r>
            <a:endParaRPr lang="en-US" sz="2400" dirty="0"/>
          </a:p>
        </p:txBody>
      </p:sp>
      <p:graphicFrame>
        <p:nvGraphicFramePr>
          <p:cNvPr id="18" name="Table 17">
            <a:extLst>
              <a:ext uri="{FF2B5EF4-FFF2-40B4-BE49-F238E27FC236}">
                <a16:creationId xmlns:a16="http://schemas.microsoft.com/office/drawing/2014/main" id="{6BAC6141-2A5A-CB4B-BCDD-549189FF486D}"/>
              </a:ext>
            </a:extLst>
          </p:cNvPr>
          <p:cNvGraphicFramePr>
            <a:graphicFrameLocks noGrp="1"/>
          </p:cNvGraphicFramePr>
          <p:nvPr>
            <p:extLst>
              <p:ext uri="{D42A27DB-BD31-4B8C-83A1-F6EECF244321}">
                <p14:modId xmlns:p14="http://schemas.microsoft.com/office/powerpoint/2010/main" val="1700577802"/>
              </p:ext>
            </p:extLst>
          </p:nvPr>
        </p:nvGraphicFramePr>
        <p:xfrm>
          <a:off x="6500553" y="3990108"/>
          <a:ext cx="5277657" cy="2660070"/>
        </p:xfrm>
        <a:graphic>
          <a:graphicData uri="http://schemas.openxmlformats.org/drawingml/2006/table">
            <a:tbl>
              <a:tblPr firstRow="1" bandRow="1">
                <a:tableStyleId>{5C22544A-7EE6-4342-B048-85BDC9FD1C3A}</a:tableStyleId>
              </a:tblPr>
              <a:tblGrid>
                <a:gridCol w="1759219">
                  <a:extLst>
                    <a:ext uri="{9D8B030D-6E8A-4147-A177-3AD203B41FA5}">
                      <a16:colId xmlns:a16="http://schemas.microsoft.com/office/drawing/2014/main" val="4134623185"/>
                    </a:ext>
                  </a:extLst>
                </a:gridCol>
                <a:gridCol w="1759219">
                  <a:extLst>
                    <a:ext uri="{9D8B030D-6E8A-4147-A177-3AD203B41FA5}">
                      <a16:colId xmlns:a16="http://schemas.microsoft.com/office/drawing/2014/main" val="1638671158"/>
                    </a:ext>
                  </a:extLst>
                </a:gridCol>
                <a:gridCol w="1759219">
                  <a:extLst>
                    <a:ext uri="{9D8B030D-6E8A-4147-A177-3AD203B41FA5}">
                      <a16:colId xmlns:a16="http://schemas.microsoft.com/office/drawing/2014/main" val="2389698975"/>
                    </a:ext>
                  </a:extLst>
                </a:gridCol>
              </a:tblGrid>
              <a:tr h="88669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p>
                      <a:pPr algn="ctr"/>
                      <a:r>
                        <a:rPr lang="en-US"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p>
                      <a:pPr algn="ctr"/>
                      <a:r>
                        <a:rPr lang="en-US" sz="24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63629918"/>
                  </a:ext>
                </a:extLst>
              </a:tr>
              <a:tr h="886690">
                <a:tc>
                  <a:txBody>
                    <a:bodyPr/>
                    <a:lstStyle/>
                    <a:p>
                      <a:endParaRPr lang="en-US" dirty="0"/>
                    </a:p>
                    <a:p>
                      <a:r>
                        <a:rPr lang="en-US" sz="2400" dirty="0"/>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806473"/>
                  </a:ext>
                </a:extLst>
              </a:tr>
              <a:tr h="886690">
                <a:tc>
                  <a:txBody>
                    <a:bodyPr/>
                    <a:lstStyle/>
                    <a:p>
                      <a:endParaRPr lang="en-US" dirty="0"/>
                    </a:p>
                    <a:p>
                      <a:r>
                        <a:rPr lang="en-US" sz="2400" dirty="0"/>
                        <a:t>PPAR</a:t>
                      </a:r>
                      <a:r>
                        <a:rPr lang="en-US" sz="2400" dirty="0">
                          <a:sym typeface="Symbol" pitchFamily="2" charset="2"/>
                        </a:rPr>
                        <a:t></a:t>
                      </a:r>
                      <a:r>
                        <a:rPr lang="en-US" sz="2400" dirty="0"/>
                        <a:t>/</a:t>
                      </a:r>
                      <a:r>
                        <a:rPr lang="en-US" sz="2400" dirty="0">
                          <a:sym typeface="Symbol" pitchFamily="2" charset="2"/>
                        </a:rPr>
                        <a:t></a:t>
                      </a:r>
                      <a:r>
                        <a:rPr lang="en-US" sz="2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624842"/>
                  </a:ext>
                </a:extLst>
              </a:tr>
            </a:tbl>
          </a:graphicData>
        </a:graphic>
      </p:graphicFrame>
      <p:sp>
        <p:nvSpPr>
          <p:cNvPr id="30" name="Up Arrow 29">
            <a:extLst>
              <a:ext uri="{FF2B5EF4-FFF2-40B4-BE49-F238E27FC236}">
                <a16:creationId xmlns:a16="http://schemas.microsoft.com/office/drawing/2014/main" id="{DC974613-6D64-1843-83D9-7DAD27B348C2}"/>
              </a:ext>
            </a:extLst>
          </p:cNvPr>
          <p:cNvSpPr/>
          <p:nvPr/>
        </p:nvSpPr>
        <p:spPr>
          <a:xfrm>
            <a:off x="9044247" y="5286895"/>
            <a:ext cx="149629" cy="35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a:extLst>
              <a:ext uri="{FF2B5EF4-FFF2-40B4-BE49-F238E27FC236}">
                <a16:creationId xmlns:a16="http://schemas.microsoft.com/office/drawing/2014/main" id="{31B642A2-7A30-C54C-8BA7-FF5A6D834698}"/>
              </a:ext>
            </a:extLst>
          </p:cNvPr>
          <p:cNvSpPr/>
          <p:nvPr/>
        </p:nvSpPr>
        <p:spPr>
          <a:xfrm>
            <a:off x="10789920" y="6134793"/>
            <a:ext cx="133004" cy="38238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a:extLst>
              <a:ext uri="{FF2B5EF4-FFF2-40B4-BE49-F238E27FC236}">
                <a16:creationId xmlns:a16="http://schemas.microsoft.com/office/drawing/2014/main" id="{0FE6008A-FDDD-9F46-B1D8-C28B9ECDDD80}"/>
              </a:ext>
            </a:extLst>
          </p:cNvPr>
          <p:cNvSpPr/>
          <p:nvPr/>
        </p:nvSpPr>
        <p:spPr>
          <a:xfrm>
            <a:off x="8744988" y="5833922"/>
            <a:ext cx="748145" cy="74814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B520506-33BE-7A45-9FF6-7D80D1ADB8A9}"/>
              </a:ext>
            </a:extLst>
          </p:cNvPr>
          <p:cNvSpPr txBox="1"/>
          <p:nvPr/>
        </p:nvSpPr>
        <p:spPr>
          <a:xfrm>
            <a:off x="2421920" y="2081595"/>
            <a:ext cx="2668865" cy="461665"/>
          </a:xfrm>
          <a:prstGeom prst="rect">
            <a:avLst/>
          </a:prstGeom>
          <a:noFill/>
        </p:spPr>
        <p:txBody>
          <a:bodyPr wrap="square" rtlCol="0">
            <a:spAutoFit/>
          </a:bodyPr>
          <a:lstStyle/>
          <a:p>
            <a:r>
              <a:rPr lang="en-US" sz="2400" b="1" u="sng" dirty="0"/>
              <a:t>Background:</a:t>
            </a:r>
          </a:p>
        </p:txBody>
      </p:sp>
      <p:sp>
        <p:nvSpPr>
          <p:cNvPr id="34" name="TextBox 33">
            <a:extLst>
              <a:ext uri="{FF2B5EF4-FFF2-40B4-BE49-F238E27FC236}">
                <a16:creationId xmlns:a16="http://schemas.microsoft.com/office/drawing/2014/main" id="{E07224C1-8D7A-7B4F-941A-B4CFE5BE22EE}"/>
              </a:ext>
            </a:extLst>
          </p:cNvPr>
          <p:cNvSpPr txBox="1"/>
          <p:nvPr/>
        </p:nvSpPr>
        <p:spPr>
          <a:xfrm>
            <a:off x="7398327" y="3047304"/>
            <a:ext cx="3025833" cy="830997"/>
          </a:xfrm>
          <a:prstGeom prst="rect">
            <a:avLst/>
          </a:prstGeom>
          <a:noFill/>
        </p:spPr>
        <p:txBody>
          <a:bodyPr wrap="square" rtlCol="0">
            <a:spAutoFit/>
          </a:bodyPr>
          <a:lstStyle/>
          <a:p>
            <a:r>
              <a:rPr lang="en-US" sz="2400" b="1" u="sng" dirty="0"/>
              <a:t>Hypothesis for mRNA expression:</a:t>
            </a:r>
          </a:p>
        </p:txBody>
      </p:sp>
      <p:cxnSp>
        <p:nvCxnSpPr>
          <p:cNvPr id="21" name="Straight Arrow Connector 20">
            <a:extLst>
              <a:ext uri="{FF2B5EF4-FFF2-40B4-BE49-F238E27FC236}">
                <a16:creationId xmlns:a16="http://schemas.microsoft.com/office/drawing/2014/main" id="{A0BB601B-4C8E-374D-8638-53F74FA8E014}"/>
              </a:ext>
            </a:extLst>
          </p:cNvPr>
          <p:cNvCxnSpPr>
            <a:cxnSpLocks/>
          </p:cNvCxnSpPr>
          <p:nvPr/>
        </p:nvCxnSpPr>
        <p:spPr>
          <a:xfrm flipH="1" flipV="1">
            <a:off x="3498474" y="3783094"/>
            <a:ext cx="964968" cy="839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5D82A8-E73A-2841-A648-7AA483FF0DB1}"/>
              </a:ext>
            </a:extLst>
          </p:cNvPr>
          <p:cNvCxnSpPr>
            <a:cxnSpLocks/>
          </p:cNvCxnSpPr>
          <p:nvPr/>
        </p:nvCxnSpPr>
        <p:spPr>
          <a:xfrm flipV="1">
            <a:off x="2800962" y="3850614"/>
            <a:ext cx="68794" cy="704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EFA442-F9D3-5240-A0FD-EA858965A9C4}"/>
              </a:ext>
            </a:extLst>
          </p:cNvPr>
          <p:cNvSpPr txBox="1"/>
          <p:nvPr/>
        </p:nvSpPr>
        <p:spPr>
          <a:xfrm>
            <a:off x="433756" y="341476"/>
            <a:ext cx="11671400" cy="1169551"/>
          </a:xfrm>
          <a:prstGeom prst="rect">
            <a:avLst/>
          </a:prstGeom>
          <a:noFill/>
        </p:spPr>
        <p:txBody>
          <a:bodyPr wrap="none" rtlCol="0">
            <a:spAutoFit/>
          </a:bodyPr>
          <a:lstStyle/>
          <a:p>
            <a:r>
              <a:rPr lang="en-US" sz="2800" b="1" u="sng" dirty="0">
                <a:sym typeface="Symbol" pitchFamily="2" charset="2"/>
              </a:rPr>
              <a:t>Hypothesis: </a:t>
            </a:r>
          </a:p>
          <a:p>
            <a:pPr lvl="1"/>
            <a:r>
              <a:rPr lang="en-US" sz="2400" b="1" dirty="0"/>
              <a:t>PPAR</a:t>
            </a:r>
            <a:r>
              <a:rPr lang="en-US" sz="2400" b="1" dirty="0">
                <a:sym typeface="Symbol" pitchFamily="2" charset="2"/>
              </a:rPr>
              <a:t></a:t>
            </a:r>
            <a:r>
              <a:rPr lang="en-US" sz="2400" b="1" dirty="0"/>
              <a:t>/</a:t>
            </a:r>
            <a:r>
              <a:rPr lang="en-US" sz="2400" b="1" dirty="0">
                <a:sym typeface="Symbol" pitchFamily="2" charset="2"/>
              </a:rPr>
              <a:t></a:t>
            </a:r>
            <a:r>
              <a:rPr lang="en-US" sz="2400" dirty="0">
                <a:sym typeface="Symbol" pitchFamily="2" charset="2"/>
              </a:rPr>
              <a:t> agonism and </a:t>
            </a:r>
            <a:r>
              <a:rPr lang="en-US" sz="2400" b="1" dirty="0">
                <a:sym typeface="Symbol" pitchFamily="2" charset="2"/>
              </a:rPr>
              <a:t>hypoxia</a:t>
            </a:r>
            <a:r>
              <a:rPr lang="en-US" sz="2400" dirty="0">
                <a:sym typeface="Symbol" pitchFamily="2" charset="2"/>
              </a:rPr>
              <a:t> synergistically enhance </a:t>
            </a:r>
            <a:r>
              <a:rPr lang="en-US" sz="2400" i="1" dirty="0">
                <a:sym typeface="Symbol" pitchFamily="2" charset="2"/>
              </a:rPr>
              <a:t>Angptl4 </a:t>
            </a:r>
            <a:r>
              <a:rPr lang="en-US" sz="2400" dirty="0">
                <a:sym typeface="Symbol" pitchFamily="2" charset="2"/>
              </a:rPr>
              <a:t>expression in osteoblasts</a:t>
            </a:r>
            <a:endParaRPr lang="en-US" sz="2400" b="1" dirty="0">
              <a:sym typeface="Symbol" pitchFamily="2" charset="2"/>
            </a:endParaRPr>
          </a:p>
          <a:p>
            <a:endParaRPr lang="en-US" dirty="0"/>
          </a:p>
        </p:txBody>
      </p:sp>
    </p:spTree>
    <p:extLst>
      <p:ext uri="{BB962C8B-B14F-4D97-AF65-F5344CB8AC3E}">
        <p14:creationId xmlns:p14="http://schemas.microsoft.com/office/powerpoint/2010/main" val="162792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836F80F-64E3-3A4F-A174-4D547F69D5C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Methods</a:t>
            </a:r>
          </a:p>
        </p:txBody>
      </p:sp>
      <p:sp>
        <p:nvSpPr>
          <p:cNvPr id="3" name="Content Placeholder 2">
            <a:extLst>
              <a:ext uri="{FF2B5EF4-FFF2-40B4-BE49-F238E27FC236}">
                <a16:creationId xmlns:a16="http://schemas.microsoft.com/office/drawing/2014/main" id="{21876306-7300-7242-8F1F-68D080F363E4}"/>
              </a:ext>
            </a:extLst>
          </p:cNvPr>
          <p:cNvSpPr>
            <a:spLocks noGrp="1"/>
          </p:cNvSpPr>
          <p:nvPr>
            <p:ph idx="1"/>
          </p:nvPr>
        </p:nvSpPr>
        <p:spPr>
          <a:xfrm>
            <a:off x="1316765" y="2724910"/>
            <a:ext cx="9708995" cy="3567173"/>
          </a:xfrm>
        </p:spPr>
        <p:txBody>
          <a:bodyPr anchor="ctr">
            <a:normAutofit lnSpcReduction="10000"/>
          </a:bodyPr>
          <a:lstStyle/>
          <a:p>
            <a:r>
              <a:rPr lang="en-US" sz="2200" dirty="0"/>
              <a:t>Cell Culture: </a:t>
            </a:r>
          </a:p>
          <a:p>
            <a:pPr lvl="1"/>
            <a:r>
              <a:rPr lang="en-US" sz="2200" dirty="0"/>
              <a:t>Murine pre-osteoblast cells (MC3T3-E1) </a:t>
            </a:r>
          </a:p>
          <a:p>
            <a:pPr lvl="1"/>
            <a:r>
              <a:rPr lang="en-US" sz="2200" dirty="0"/>
              <a:t>Cell treatment: </a:t>
            </a:r>
          </a:p>
          <a:p>
            <a:pPr lvl="2"/>
            <a:r>
              <a:rPr lang="en-US" sz="1800" dirty="0"/>
              <a:t>PPAR</a:t>
            </a:r>
            <a:r>
              <a:rPr lang="en-US" sz="1800" dirty="0">
                <a:sym typeface="Symbol" pitchFamily="2" charset="2"/>
              </a:rPr>
              <a:t></a:t>
            </a:r>
            <a:r>
              <a:rPr lang="en-US" sz="1800" dirty="0"/>
              <a:t>/</a:t>
            </a:r>
            <a:r>
              <a:rPr lang="en-US" sz="1800" dirty="0">
                <a:sym typeface="Symbol" pitchFamily="2" charset="2"/>
              </a:rPr>
              <a:t></a:t>
            </a:r>
            <a:r>
              <a:rPr lang="en-US" sz="1800" dirty="0"/>
              <a:t> agonist GW0742 </a:t>
            </a:r>
            <a:r>
              <a:rPr lang="en-US" sz="1800" dirty="0" err="1"/>
              <a:t>normoxic</a:t>
            </a:r>
            <a:r>
              <a:rPr lang="en-US" sz="1800" dirty="0"/>
              <a:t> (21% O2) incubator </a:t>
            </a:r>
          </a:p>
          <a:p>
            <a:pPr lvl="2"/>
            <a:r>
              <a:rPr lang="en-US" sz="1800" dirty="0"/>
              <a:t>PPAR</a:t>
            </a:r>
            <a:r>
              <a:rPr lang="en-US" sz="1800" dirty="0">
                <a:sym typeface="Symbol" pitchFamily="2" charset="2"/>
              </a:rPr>
              <a:t></a:t>
            </a:r>
            <a:r>
              <a:rPr lang="en-US" sz="1800" dirty="0"/>
              <a:t>/</a:t>
            </a:r>
            <a:r>
              <a:rPr lang="en-US" sz="1800" dirty="0">
                <a:sym typeface="Symbol" pitchFamily="2" charset="2"/>
              </a:rPr>
              <a:t></a:t>
            </a:r>
            <a:r>
              <a:rPr lang="en-US" sz="1800" dirty="0"/>
              <a:t> agonist GW0742 hypoxic incubator (1% O2 using N2 supplementation)</a:t>
            </a:r>
          </a:p>
          <a:p>
            <a:pPr lvl="2"/>
            <a:r>
              <a:rPr lang="en-US" sz="1800" dirty="0"/>
              <a:t>In some experiments, </a:t>
            </a:r>
            <a:r>
              <a:rPr lang="en-US" sz="1800" dirty="0" err="1"/>
              <a:t>desferrioxamine</a:t>
            </a:r>
            <a:r>
              <a:rPr lang="en-US" sz="1800" dirty="0"/>
              <a:t> was used as a hypoxic mimetic </a:t>
            </a:r>
          </a:p>
          <a:p>
            <a:pPr lvl="1"/>
            <a:r>
              <a:rPr lang="en-US" sz="2200" dirty="0"/>
              <a:t>qPCR performed 24 hours post exposure</a:t>
            </a:r>
          </a:p>
          <a:p>
            <a:r>
              <a:rPr lang="en-US" sz="2200" dirty="0"/>
              <a:t>Quantitative PCR: </a:t>
            </a:r>
          </a:p>
          <a:p>
            <a:pPr lvl="1"/>
            <a:r>
              <a:rPr lang="en-US" sz="2200" dirty="0" err="1"/>
              <a:t>qRT</a:t>
            </a:r>
            <a:r>
              <a:rPr lang="en-US" sz="2200" dirty="0"/>
              <a:t>-PCR was performed to amplify </a:t>
            </a:r>
            <a:r>
              <a:rPr lang="en-US" sz="2200" i="1" dirty="0"/>
              <a:t>Angptl4, </a:t>
            </a:r>
            <a:r>
              <a:rPr lang="en-US" sz="2200" i="1" dirty="0" err="1"/>
              <a:t>Vegf</a:t>
            </a:r>
            <a:r>
              <a:rPr lang="en-US" sz="2200" i="1" dirty="0"/>
              <a:t>, </a:t>
            </a:r>
            <a:r>
              <a:rPr lang="en-US" sz="2200" dirty="0"/>
              <a:t>and </a:t>
            </a:r>
            <a:r>
              <a:rPr lang="en-US" sz="2200" i="1" dirty="0"/>
              <a:t>Rpl32 </a:t>
            </a:r>
            <a:r>
              <a:rPr lang="en-US" sz="2200" dirty="0"/>
              <a:t>with </a:t>
            </a:r>
            <a:r>
              <a:rPr lang="en-US" sz="2200" dirty="0" err="1"/>
              <a:t>Quantifast</a:t>
            </a:r>
            <a:r>
              <a:rPr lang="en-US" sz="2200" dirty="0"/>
              <a:t> Probe PCR Kit (Qiagen)</a:t>
            </a:r>
          </a:p>
          <a:p>
            <a:pPr lvl="1"/>
            <a:r>
              <a:rPr lang="en-US" sz="2200" dirty="0">
                <a:cs typeface="Arial" panose="020B0604020202020204" pitchFamily="34" charset="0"/>
              </a:rPr>
              <a:t>Results were normalized to </a:t>
            </a:r>
            <a:r>
              <a:rPr lang="en-US" sz="2200" i="1" dirty="0">
                <a:cs typeface="Arial" panose="020B0604020202020204" pitchFamily="34" charset="0"/>
              </a:rPr>
              <a:t>Rpl32</a:t>
            </a:r>
            <a:r>
              <a:rPr lang="en-US" sz="2200" dirty="0">
                <a:cs typeface="Arial" panose="020B0604020202020204" pitchFamily="34" charset="0"/>
              </a:rPr>
              <a:t> to generate </a:t>
            </a:r>
            <a:r>
              <a:rPr lang="en-US" sz="2200" b="1" i="1" dirty="0">
                <a:cs typeface="Arial" panose="020B0604020202020204" pitchFamily="34" charset="0"/>
              </a:rPr>
              <a:t>Δ</a:t>
            </a:r>
            <a:r>
              <a:rPr lang="en-US" sz="2200" i="1" dirty="0">
                <a:cs typeface="Arial" panose="020B0604020202020204" pitchFamily="34" charset="0"/>
              </a:rPr>
              <a:t>C</a:t>
            </a:r>
            <a:r>
              <a:rPr lang="en-US" sz="2200" i="1" baseline="-25000" dirty="0">
                <a:cs typeface="Arial" panose="020B0604020202020204" pitchFamily="34" charset="0"/>
              </a:rPr>
              <a:t>T</a:t>
            </a:r>
            <a:endParaRPr lang="en-US" sz="2200" i="1" dirty="0"/>
          </a:p>
          <a:p>
            <a:pPr lvl="1"/>
            <a:endParaRPr lang="en-US" sz="2200" dirty="0"/>
          </a:p>
          <a:p>
            <a:endParaRPr lang="en-US" sz="2200" dirty="0"/>
          </a:p>
        </p:txBody>
      </p:sp>
    </p:spTree>
    <p:extLst>
      <p:ext uri="{BB962C8B-B14F-4D97-AF65-F5344CB8AC3E}">
        <p14:creationId xmlns:p14="http://schemas.microsoft.com/office/powerpoint/2010/main" val="134183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1E2BB6-2815-DE42-AF01-64BF912682F0}"/>
              </a:ext>
            </a:extLst>
          </p:cNvPr>
          <p:cNvPicPr>
            <a:picLocks noGrp="1" noChangeAspect="1"/>
          </p:cNvPicPr>
          <p:nvPr>
            <p:ph idx="1"/>
          </p:nvPr>
        </p:nvPicPr>
        <p:blipFill rotWithShape="1">
          <a:blip r:embed="rId3"/>
          <a:srcRect l="127" r="42304"/>
          <a:stretch/>
        </p:blipFill>
        <p:spPr>
          <a:xfrm>
            <a:off x="5380000" y="1533455"/>
            <a:ext cx="6812000" cy="4320139"/>
          </a:xfrm>
        </p:spPr>
      </p:pic>
      <p:sp>
        <p:nvSpPr>
          <p:cNvPr id="2" name="Title 1">
            <a:extLst>
              <a:ext uri="{FF2B5EF4-FFF2-40B4-BE49-F238E27FC236}">
                <a16:creationId xmlns:a16="http://schemas.microsoft.com/office/drawing/2014/main" id="{542E679B-FEF5-A64C-8F38-4AA767E82ED9}"/>
              </a:ext>
            </a:extLst>
          </p:cNvPr>
          <p:cNvSpPr>
            <a:spLocks noGrp="1"/>
          </p:cNvSpPr>
          <p:nvPr>
            <p:ph type="title"/>
          </p:nvPr>
        </p:nvSpPr>
        <p:spPr/>
        <p:txBody>
          <a:bodyPr/>
          <a:lstStyle/>
          <a:p>
            <a:r>
              <a:rPr lang="en-US"/>
              <a:t>Data</a:t>
            </a:r>
            <a:endParaRPr lang="en-US" dirty="0"/>
          </a:p>
        </p:txBody>
      </p:sp>
      <p:pic>
        <p:nvPicPr>
          <p:cNvPr id="4" name="Content Placeholder 4" descr="Diagram&#10;&#10;Description automatically generated">
            <a:extLst>
              <a:ext uri="{FF2B5EF4-FFF2-40B4-BE49-F238E27FC236}">
                <a16:creationId xmlns:a16="http://schemas.microsoft.com/office/drawing/2014/main" id="{694BD10B-A76E-6B4C-BABC-C04133135596}"/>
              </a:ext>
            </a:extLst>
          </p:cNvPr>
          <p:cNvPicPr/>
          <p:nvPr/>
        </p:nvPicPr>
        <p:blipFill rotWithShape="1">
          <a:blip r:embed="rId3"/>
          <a:srcRect l="59370" r="2"/>
          <a:stretch/>
        </p:blipFill>
        <p:spPr bwMode="auto">
          <a:xfrm>
            <a:off x="478435" y="1873770"/>
            <a:ext cx="5097905" cy="39798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14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47CF4A6-222E-0A4A-8142-D0D39C4E1C5F}"/>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Troubleshooting</a:t>
            </a:r>
          </a:p>
        </p:txBody>
      </p:sp>
      <p:sp>
        <p:nvSpPr>
          <p:cNvPr id="3" name="Content Placeholder 2">
            <a:extLst>
              <a:ext uri="{FF2B5EF4-FFF2-40B4-BE49-F238E27FC236}">
                <a16:creationId xmlns:a16="http://schemas.microsoft.com/office/drawing/2014/main" id="{C3BDFD33-6BED-374D-AD28-A05C67092AE0}"/>
              </a:ext>
            </a:extLst>
          </p:cNvPr>
          <p:cNvSpPr>
            <a:spLocks noGrp="1"/>
          </p:cNvSpPr>
          <p:nvPr>
            <p:ph idx="1"/>
          </p:nvPr>
        </p:nvSpPr>
        <p:spPr>
          <a:xfrm>
            <a:off x="1529032" y="1977580"/>
            <a:ext cx="9708995" cy="3567173"/>
          </a:xfrm>
        </p:spPr>
        <p:txBody>
          <a:bodyPr anchor="ctr">
            <a:normAutofit/>
          </a:bodyPr>
          <a:lstStyle/>
          <a:p>
            <a:r>
              <a:rPr lang="en-US" sz="2400" dirty="0"/>
              <a:t>Lower passage (mid-30s to early 20s)</a:t>
            </a:r>
          </a:p>
          <a:p>
            <a:r>
              <a:rPr lang="en-US" sz="2400" dirty="0"/>
              <a:t>Different hypoxic incubators</a:t>
            </a:r>
          </a:p>
          <a:p>
            <a:r>
              <a:rPr lang="en-US" sz="2400" dirty="0"/>
              <a:t>Use hypoxic mimetic, </a:t>
            </a:r>
            <a:r>
              <a:rPr lang="en-US" sz="2400" dirty="0" err="1"/>
              <a:t>desferrioxamine</a:t>
            </a:r>
            <a:r>
              <a:rPr lang="en-US" sz="2400" dirty="0"/>
              <a:t> (DFO)</a:t>
            </a:r>
          </a:p>
        </p:txBody>
      </p:sp>
    </p:spTree>
    <p:extLst>
      <p:ext uri="{BB962C8B-B14F-4D97-AF65-F5344CB8AC3E}">
        <p14:creationId xmlns:p14="http://schemas.microsoft.com/office/powerpoint/2010/main" val="319594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3CD077C-266D-8446-9797-73854AFAE11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Going Forward</a:t>
            </a:r>
          </a:p>
        </p:txBody>
      </p:sp>
      <p:sp>
        <p:nvSpPr>
          <p:cNvPr id="3" name="Content Placeholder 2">
            <a:extLst>
              <a:ext uri="{FF2B5EF4-FFF2-40B4-BE49-F238E27FC236}">
                <a16:creationId xmlns:a16="http://schemas.microsoft.com/office/drawing/2014/main" id="{06E4E88E-394C-9745-86AB-EAB33BA97606}"/>
              </a:ext>
            </a:extLst>
          </p:cNvPr>
          <p:cNvSpPr>
            <a:spLocks noGrp="1"/>
          </p:cNvSpPr>
          <p:nvPr>
            <p:ph idx="1"/>
          </p:nvPr>
        </p:nvSpPr>
        <p:spPr>
          <a:xfrm>
            <a:off x="1367624" y="2490436"/>
            <a:ext cx="9708995" cy="3567173"/>
          </a:xfrm>
        </p:spPr>
        <p:txBody>
          <a:bodyPr anchor="ctr">
            <a:normAutofit/>
          </a:bodyPr>
          <a:lstStyle/>
          <a:p>
            <a:r>
              <a:rPr lang="en-US" sz="2400" dirty="0"/>
              <a:t>New primers</a:t>
            </a:r>
          </a:p>
          <a:p>
            <a:r>
              <a:rPr lang="en-US" sz="2400" dirty="0"/>
              <a:t>Additional housekeeping gene </a:t>
            </a:r>
          </a:p>
          <a:p>
            <a:r>
              <a:rPr lang="en-US" sz="2400" dirty="0"/>
              <a:t>Western blot </a:t>
            </a:r>
          </a:p>
        </p:txBody>
      </p:sp>
    </p:spTree>
    <p:extLst>
      <p:ext uri="{BB962C8B-B14F-4D97-AF65-F5344CB8AC3E}">
        <p14:creationId xmlns:p14="http://schemas.microsoft.com/office/powerpoint/2010/main" val="209609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16AEB9D-6736-8543-8A7A-A1510EE25E5F}"/>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Acknowledgements</a:t>
            </a:r>
          </a:p>
        </p:txBody>
      </p:sp>
      <p:sp>
        <p:nvSpPr>
          <p:cNvPr id="3" name="Content Placeholder 2">
            <a:extLst>
              <a:ext uri="{FF2B5EF4-FFF2-40B4-BE49-F238E27FC236}">
                <a16:creationId xmlns:a16="http://schemas.microsoft.com/office/drawing/2014/main" id="{5B632A11-69D8-C744-A064-91EF002B11D3}"/>
              </a:ext>
            </a:extLst>
          </p:cNvPr>
          <p:cNvSpPr>
            <a:spLocks noGrp="1"/>
          </p:cNvSpPr>
          <p:nvPr>
            <p:ph idx="1"/>
          </p:nvPr>
        </p:nvSpPr>
        <p:spPr>
          <a:xfrm>
            <a:off x="1353667" y="1053276"/>
            <a:ext cx="9708995" cy="3567173"/>
          </a:xfrm>
        </p:spPr>
        <p:txBody>
          <a:bodyPr anchor="ctr">
            <a:normAutofit/>
          </a:bodyPr>
          <a:lstStyle/>
          <a:p>
            <a:r>
              <a:rPr lang="en-US" sz="2400" dirty="0"/>
              <a:t>Financial support was provided by the STAR NIH T35 Trainee Grant</a:t>
            </a:r>
          </a:p>
        </p:txBody>
      </p:sp>
    </p:spTree>
    <p:extLst>
      <p:ext uri="{BB962C8B-B14F-4D97-AF65-F5344CB8AC3E}">
        <p14:creationId xmlns:p14="http://schemas.microsoft.com/office/powerpoint/2010/main" val="2579369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3395</TotalTime>
  <Words>1254</Words>
  <Application>Microsoft Macintosh PowerPoint</Application>
  <PresentationFormat>Widescreen</PresentationFormat>
  <Paragraphs>80</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Office Theme</vt:lpstr>
      <vt:lpstr>PPAR induction of Angiopoietin-like 4 in osteoblasts and its interaction with hypoxia</vt:lpstr>
      <vt:lpstr>Introduction</vt:lpstr>
      <vt:lpstr>Background (continued)</vt:lpstr>
      <vt:lpstr>PowerPoint Presentation</vt:lpstr>
      <vt:lpstr>Methods</vt:lpstr>
      <vt:lpstr>Data</vt:lpstr>
      <vt:lpstr>Troubleshooting</vt:lpstr>
      <vt:lpstr>Going Forward</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PPAR induction of Angiopoietin-like 4 in osteoblasts and its interaction with hypoxia</dc:title>
  <dc:creator>Emily Shelton</dc:creator>
  <cp:lastModifiedBy>Emily Shelton</cp:lastModifiedBy>
  <cp:revision>22</cp:revision>
  <dcterms:created xsi:type="dcterms:W3CDTF">2021-07-26T19:53:18Z</dcterms:created>
  <dcterms:modified xsi:type="dcterms:W3CDTF">2021-07-30T20:15:18Z</dcterms:modified>
</cp:coreProperties>
</file>