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276" r:id="rId4"/>
    <p:sldId id="258" r:id="rId5"/>
    <p:sldId id="278" r:id="rId6"/>
    <p:sldId id="266" r:id="rId7"/>
    <p:sldId id="261" r:id="rId8"/>
    <p:sldId id="260" r:id="rId9"/>
    <p:sldId id="267" r:id="rId10"/>
    <p:sldId id="259" r:id="rId11"/>
    <p:sldId id="268" r:id="rId12"/>
    <p:sldId id="272" r:id="rId13"/>
    <p:sldId id="273" r:id="rId14"/>
    <p:sldId id="274" r:id="rId15"/>
    <p:sldId id="263" r:id="rId16"/>
    <p:sldId id="269" r:id="rId17"/>
    <p:sldId id="270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75"/>
    <p:restoredTop sz="77468"/>
  </p:normalViewPr>
  <p:slideViewPr>
    <p:cSldViewPr snapToGrid="0" snapToObjects="1">
      <p:cViewPr>
        <p:scale>
          <a:sx n="62" d="100"/>
          <a:sy n="62" d="100"/>
        </p:scale>
        <p:origin x="856" y="10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2CD98-6861-1648-BF66-1A29E9A815D9}" type="datetimeFigureOut">
              <a:rPr lang="en-US" smtClean="0"/>
              <a:t>8/9/21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22B6-9CA2-DE41-9C10-EA4BE45ED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04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78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15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33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57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3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96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5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5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6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00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56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819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3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245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6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70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7647F-579A-6B44-BFB4-D67C8A280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6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2D55F-EDCC-314B-925D-C1EC13080118}" type="datetime1">
              <a:rPr lang="en-US" smtClean="0"/>
              <a:t>8/5/21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6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DF2E-F727-0F45-86B6-9781CD8823A4}" type="datetime1">
              <a:rPr lang="en-US" smtClean="0"/>
              <a:t>8/5/21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1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B3A14-935B-2D4D-8B27-9DFB62FD8136}" type="datetime1">
              <a:rPr lang="en-US" smtClean="0"/>
              <a:t>8/5/21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3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DD21-BE35-BF4C-B731-8163C65DBD56}" type="datetime1">
              <a:rPr lang="en-US" smtClean="0"/>
              <a:t>8/5/21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3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6E6E-28C1-FD47-B771-A7B5D136936B}" type="datetime1">
              <a:rPr lang="en-US" smtClean="0"/>
              <a:t>8/5/21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0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D780-EA1A-3A47-B8DE-A28A87F1DF4F}" type="datetime1">
              <a:rPr lang="en-US" smtClean="0"/>
              <a:t>8/5/21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3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CFA3-FEFF-A44C-B545-B3F5EABED69A}" type="datetime1">
              <a:rPr lang="en-US" smtClean="0"/>
              <a:t>8/5/21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2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5D6A2-5F67-DF40-8736-C2A8689B0643}" type="datetime1">
              <a:rPr lang="en-US" smtClean="0"/>
              <a:t>8/5/21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4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CCF3F-EE3F-8E4E-918D-C5F93707BCA7}" type="datetime1">
              <a:rPr lang="en-US" smtClean="0"/>
              <a:t>8/5/21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2894-014D-F04B-9A25-134A0E428144}" type="datetime1">
              <a:rPr lang="en-US" smtClean="0"/>
              <a:t>8/5/21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0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60D2601-7C73-D144-AFD9-C80338F9869D}" type="datetime1">
              <a:rPr lang="en-US" smtClean="0"/>
              <a:t>8/5/21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768F447-349B-4842-AA17-35A9980F4BB5}" type="datetime1">
              <a:rPr lang="en-US" smtClean="0"/>
              <a:t>8/5/21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BD7A5BC-8B8C-A048-AC65-5875CB2AB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6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33/9780857095602.2.23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8/rsif.2020.001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22E8EAE9-89D1-BC40-A647-EA2675851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3" b="56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847445-09BD-3843-AA77-0768297A5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Interrogating the role of hydrogel electrical and physical properties on neural cell behavior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23F73A-29D1-9D47-921A-ABBD9DB7E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205438"/>
            <a:ext cx="6801612" cy="123989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Nicole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Wegrzyniak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4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DCB6-F249-2D4F-844F-6BCF7A38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624" y="1122807"/>
            <a:ext cx="9954443" cy="4297680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ACFBF-F71F-2949-87B8-0C96176E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362" y="627888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2A7FF-A224-9249-B530-98F5F95ADA70}"/>
              </a:ext>
            </a:extLst>
          </p:cNvPr>
          <p:cNvSpPr txBox="1"/>
          <p:nvPr/>
        </p:nvSpPr>
        <p:spPr>
          <a:xfrm>
            <a:off x="1116934" y="324082"/>
            <a:ext cx="99544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Graphene </a:t>
            </a: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Lead to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Increased Conductivity</a:t>
            </a: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FD04F5E4-6A4F-E74D-850D-306BFCAD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43" y="1704594"/>
            <a:ext cx="9858833" cy="37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2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7319F-827D-8C43-B4D2-91C643C2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362" y="6383233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35182-F521-C548-B435-19F0C2F217A2}"/>
              </a:ext>
            </a:extLst>
          </p:cNvPr>
          <p:cNvSpPr txBox="1"/>
          <p:nvPr/>
        </p:nvSpPr>
        <p:spPr>
          <a:xfrm>
            <a:off x="1364510" y="590573"/>
            <a:ext cx="94629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Storage Modulus Among Most Graphene Concentrations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E54C07E4-7A19-EA49-B53A-B85E5D10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03" y="1588507"/>
            <a:ext cx="10629790" cy="46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5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3D9AFA-CAD1-F84B-9652-CD97CB4C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1882" y="627888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A4B25-7CBE-8A40-8CC9-9AEAF0D296F0}"/>
              </a:ext>
            </a:extLst>
          </p:cNvPr>
          <p:cNvSpPr txBox="1"/>
          <p:nvPr/>
        </p:nvSpPr>
        <p:spPr>
          <a:xfrm>
            <a:off x="1235149" y="317510"/>
            <a:ext cx="972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Degradation from Day 5 to Day 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F2544C-6365-E545-8F91-C6FBDCD5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00" y="1828434"/>
            <a:ext cx="10102482" cy="38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0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24F8C-B4AD-8046-843C-F3B8E17C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362" y="6324792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297C3-634B-1C46-BFE1-BBC85D0B7CD4}"/>
              </a:ext>
            </a:extLst>
          </p:cNvPr>
          <p:cNvSpPr txBox="1"/>
          <p:nvPr/>
        </p:nvSpPr>
        <p:spPr>
          <a:xfrm>
            <a:off x="885242" y="328026"/>
            <a:ext cx="104215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Degradation from Day 5 to Day 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C27B0CA-233F-AF42-9A8A-3AA93DDE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197" y="1402787"/>
            <a:ext cx="9525603" cy="47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CF384-ABC2-294D-A1C2-A1B74C23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482" y="624840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3C905-8C3E-7E43-A314-6F8AE627A291}"/>
              </a:ext>
            </a:extLst>
          </p:cNvPr>
          <p:cNvSpPr txBox="1"/>
          <p:nvPr/>
        </p:nvSpPr>
        <p:spPr>
          <a:xfrm>
            <a:off x="3055087" y="430489"/>
            <a:ext cx="6081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Inconclusive Protein Quantification 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7B429684-7EAA-324A-9AA5-A292A374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1" y="1749734"/>
            <a:ext cx="10498674" cy="389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8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6ECC7-6724-B548-BA45-7F1BB70EB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822" y="4352544"/>
            <a:ext cx="2410650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CEBAAEF-3E73-4D85-9A3C-E40FEAFA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0" name="Picture 2" descr="Tissue engineering - Wikipedia">
            <a:extLst>
              <a:ext uri="{FF2B5EF4-FFF2-40B4-BE49-F238E27FC236}">
                <a16:creationId xmlns:a16="http://schemas.microsoft.com/office/drawing/2014/main" id="{AEA4E7E4-E0AC-B549-ADAE-192AFFE36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0048" y="1014830"/>
            <a:ext cx="6897624" cy="482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6D53AFC-117E-274C-BC03-3A3890E48CFA}"/>
              </a:ext>
            </a:extLst>
          </p:cNvPr>
          <p:cNvSpPr txBox="1">
            <a:spLocks/>
          </p:cNvSpPr>
          <p:nvPr/>
        </p:nvSpPr>
        <p:spPr>
          <a:xfrm>
            <a:off x="804672" y="1915575"/>
            <a:ext cx="3044950" cy="3056916"/>
          </a:xfrm>
          <a:prstGeom prst="ellipse">
            <a:avLst/>
          </a:prstGeom>
          <a:solidFill>
            <a:schemeClr val="accent2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Conclusion and Significance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64781C-D307-CA4B-9CDF-FD67EEBE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4792" y="6492239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3DACF-8A32-6F4D-B940-63C60D98044C}"/>
              </a:ext>
            </a:extLst>
          </p:cNvPr>
          <p:cNvSpPr txBox="1"/>
          <p:nvPr/>
        </p:nvSpPr>
        <p:spPr>
          <a:xfrm>
            <a:off x="9073342" y="6521332"/>
            <a:ext cx="2877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Annaisasp</a:t>
            </a:r>
            <a:r>
              <a:rPr lang="en-US" sz="1200" dirty="0"/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129950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A725-A527-9C4E-9CDB-AA1CAB1A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51" y="2936557"/>
            <a:ext cx="4379439" cy="98488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97D60-DEF9-AD4A-98B9-0F24AAC3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368" y="1444752"/>
            <a:ext cx="6351181" cy="3968496"/>
          </a:xfrm>
        </p:spPr>
        <p:txBody>
          <a:bodyPr anchor="ctr">
            <a:no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Relate conductive additive concentration to hydrogel surface charge with protein adsorption assays.</a:t>
            </a:r>
          </a:p>
          <a:p>
            <a:pPr marL="0" indent="0">
              <a:buNone/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Evaluate how surface charge influences cell culture media protein adsorption and nerve cell adhesion.</a:t>
            </a:r>
          </a:p>
          <a:p>
            <a:pPr marL="0" indent="0">
              <a:buNone/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Measure cell viability and metabolic activity in response to conductive hydrogels.</a:t>
            </a:r>
          </a:p>
          <a:p>
            <a:pPr marL="0" indent="0">
              <a:buNone/>
            </a:pP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Characterize the effect of substrate conductivity on neurite extension and neuronal gene expression.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…REPEAT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6481-FCDB-FD4D-A724-48389325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0671" y="624840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33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0340-D988-F040-9966-85FFAF57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06841"/>
            <a:ext cx="8991600" cy="1080296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Acknowledgments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14D52-813F-D34D-9F30-F5F76B700E54}"/>
              </a:ext>
            </a:extLst>
          </p:cNvPr>
          <p:cNvSpPr txBox="1"/>
          <p:nvPr/>
        </p:nvSpPr>
        <p:spPr>
          <a:xfrm>
            <a:off x="1492102" y="2041451"/>
            <a:ext cx="920779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Dr. Kent Leach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Alena Casella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Leach Lab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Financial support was provided by the Students Training in Advanced Research (STAR) Program.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52C82-7C33-114D-9B22-1195D801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0922" y="624840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490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7360-BC9A-E645-B2C4-9221B577A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20" y="318036"/>
            <a:ext cx="5928360" cy="655564"/>
          </a:xfrm>
          <a:solidFill>
            <a:srgbClr val="FFFFFF">
              <a:alpha val="80000"/>
            </a:srgbClr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94AB5-D68B-754A-9DD4-6E45014D4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77" y="1398903"/>
            <a:ext cx="10439045" cy="492428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r>
              <a:rPr lang="en-US" dirty="0"/>
              <a:t>Chu, C. C. (2013). 10—Types and properties of surgical sutures. In M. W. King, B. S. Gupta, &amp; R. </a:t>
            </a:r>
            <a:r>
              <a:rPr lang="en-US" dirty="0" err="1"/>
              <a:t>Guidoin</a:t>
            </a:r>
            <a:r>
              <a:rPr lang="en-US" dirty="0"/>
              <a:t> (Eds.), </a:t>
            </a:r>
            <a:r>
              <a:rPr lang="en-US" dirty="0" err="1"/>
              <a:t>Biotextiles</a:t>
            </a:r>
            <a:r>
              <a:rPr lang="en-US" dirty="0"/>
              <a:t> as Medical Implants (pp. 231–273). Woodhead Publishing. </a:t>
            </a:r>
            <a:r>
              <a:rPr lang="en-US" dirty="0">
                <a:hlinkClick r:id="rId3"/>
              </a:rPr>
              <a:t>https://doi.org/10.1533/9780857095602.2.232</a:t>
            </a:r>
            <a:r>
              <a:rPr lang="en-US" dirty="0"/>
              <a:t>.</a:t>
            </a:r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endParaRPr lang="en-US" dirty="0"/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r>
              <a:rPr lang="en-US" dirty="0" err="1"/>
              <a:t>Mit</a:t>
            </a:r>
            <a:r>
              <a:rPr lang="en-US" dirty="0"/>
              <a:t>, A. (2021). 3D Dental Illustrations. https://</a:t>
            </a:r>
            <a:r>
              <a:rPr lang="en-US" dirty="0" err="1"/>
              <a:t>alexmit.com</a:t>
            </a:r>
            <a:r>
              <a:rPr lang="en-US" dirty="0"/>
              <a:t>/. </a:t>
            </a:r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endParaRPr lang="en-US" dirty="0"/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r>
              <a:rPr lang="en-US" dirty="0" err="1"/>
              <a:t>Bencherif</a:t>
            </a:r>
            <a:r>
              <a:rPr lang="en-US" dirty="0"/>
              <a:t>, Sidi &amp; </a:t>
            </a:r>
            <a:r>
              <a:rPr lang="en-US" dirty="0" err="1"/>
              <a:t>Braschler</a:t>
            </a:r>
            <a:r>
              <a:rPr lang="en-US" dirty="0"/>
              <a:t>, Thomas &amp; Renaud, Philippe. (2013). Advances in the design of </a:t>
            </a:r>
            <a:r>
              <a:rPr lang="en-US" dirty="0" err="1"/>
              <a:t>macroporous</a:t>
            </a:r>
            <a:r>
              <a:rPr lang="en-US" dirty="0"/>
              <a:t> polymer scaffolds for potential applications in dentistry. Journal of periodontal &amp; implant science. 43. 251-261. 10.5051/jpis.2013.43.6.251.</a:t>
            </a:r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endParaRPr lang="en-US" dirty="0"/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r>
              <a:rPr lang="en-US" dirty="0"/>
              <a:t>Schofield, Z., </a:t>
            </a:r>
            <a:r>
              <a:rPr lang="en-US" dirty="0" err="1"/>
              <a:t>Meloni</a:t>
            </a:r>
            <a:r>
              <a:rPr lang="en-US" dirty="0"/>
              <a:t>, G. N., Tran, P., </a:t>
            </a:r>
            <a:r>
              <a:rPr lang="en-US" dirty="0" err="1"/>
              <a:t>Zerfass</a:t>
            </a:r>
            <a:r>
              <a:rPr lang="en-US" dirty="0"/>
              <a:t>, C., </a:t>
            </a:r>
            <a:r>
              <a:rPr lang="en-US" dirty="0" err="1"/>
              <a:t>Sena</a:t>
            </a:r>
            <a:r>
              <a:rPr lang="en-US" dirty="0"/>
              <a:t>, G., Hayashi, Y., Grant, M., </a:t>
            </a:r>
            <a:r>
              <a:rPr lang="en-US" dirty="0" err="1"/>
              <a:t>Contera</a:t>
            </a:r>
            <a:r>
              <a:rPr lang="en-US" dirty="0"/>
              <a:t>, S. A., </a:t>
            </a:r>
            <a:r>
              <a:rPr lang="en-US" dirty="0" err="1"/>
              <a:t>Minteer</a:t>
            </a:r>
            <a:r>
              <a:rPr lang="en-US" dirty="0"/>
              <a:t>, S. D., Kim, M., Prindle, A., Rocha, P., </a:t>
            </a:r>
            <a:r>
              <a:rPr lang="en-US" dirty="0" err="1"/>
              <a:t>Djamgoz</a:t>
            </a:r>
            <a:r>
              <a:rPr lang="en-US" dirty="0"/>
              <a:t>, M. B. A., </a:t>
            </a:r>
            <a:r>
              <a:rPr lang="en-US" dirty="0" err="1"/>
              <a:t>Pilizota</a:t>
            </a:r>
            <a:r>
              <a:rPr lang="en-US" dirty="0"/>
              <a:t>, T., Unwin, P. R., </a:t>
            </a:r>
            <a:r>
              <a:rPr lang="en-US" dirty="0" err="1"/>
              <a:t>Asally</a:t>
            </a:r>
            <a:r>
              <a:rPr lang="en-US" dirty="0"/>
              <a:t>, M., &amp; </a:t>
            </a:r>
            <a:r>
              <a:rPr lang="en-US" dirty="0" err="1"/>
              <a:t>Soyer</a:t>
            </a:r>
            <a:r>
              <a:rPr lang="en-US" dirty="0"/>
              <a:t>, O. S. (2020). Bioelectrical understanding and engineering of cell biology. </a:t>
            </a:r>
            <a:r>
              <a:rPr lang="en-US" i="1" dirty="0"/>
              <a:t>Journal of The Royal Society Interface</a:t>
            </a:r>
            <a:r>
              <a:rPr lang="en-US" dirty="0"/>
              <a:t>, </a:t>
            </a:r>
            <a:r>
              <a:rPr lang="en-US" i="1" dirty="0"/>
              <a:t>17</a:t>
            </a:r>
            <a:r>
              <a:rPr lang="en-US" dirty="0"/>
              <a:t>(166), 20200013. </a:t>
            </a:r>
            <a:r>
              <a:rPr lang="en-US" dirty="0">
                <a:hlinkClick r:id="rId4"/>
              </a:rPr>
              <a:t>https://doi.org/10.1098/rsif.2020.0013</a:t>
            </a:r>
            <a:r>
              <a:rPr lang="en-US" dirty="0"/>
              <a:t>.</a:t>
            </a:r>
          </a:p>
          <a:p>
            <a:pPr marL="342900" lvl="0" indent="-342900">
              <a:spcBef>
                <a:spcPts val="0"/>
              </a:spcBef>
              <a:buClrTx/>
              <a:buAutoNum type="arabicPeriod"/>
              <a:defRPr/>
            </a:pPr>
            <a:endParaRPr lang="en-US" dirty="0"/>
          </a:p>
          <a:p>
            <a:pPr marL="342900" indent="-342900">
              <a:spcBef>
                <a:spcPts val="0"/>
              </a:spcBef>
              <a:buClrTx/>
              <a:buFont typeface="Arial" panose="020B0604020202020204" pitchFamily="34" charset="0"/>
              <a:buAutoNum type="arabicPeriod"/>
              <a:defRPr/>
            </a:pPr>
            <a:r>
              <a:rPr lang="en-US" dirty="0" err="1"/>
              <a:t>Annaisasp</a:t>
            </a:r>
            <a:r>
              <a:rPr lang="en-US" dirty="0"/>
              <a:t>. (2019).  Tissue Engineering Schematic. </a:t>
            </a:r>
            <a:r>
              <a:rPr lang="en-US" i="1" dirty="0" err="1"/>
              <a:t>BioRender</a:t>
            </a:r>
            <a:r>
              <a:rPr lang="en-US" i="1" dirty="0"/>
              <a:t>. </a:t>
            </a:r>
            <a:r>
              <a:rPr lang="en-US" dirty="0" err="1"/>
              <a:t>BioRender.com</a:t>
            </a:r>
            <a:r>
              <a:rPr lang="en-US" dirty="0"/>
              <a:t>. </a:t>
            </a:r>
          </a:p>
          <a:p>
            <a:pPr marL="0" lv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A362C-4F35-404B-82E9-795DD090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1402" y="6323183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79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2BB8-0E79-8C43-AC89-9D3A65FD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501" y="234957"/>
            <a:ext cx="4494998" cy="804601"/>
          </a:xfrm>
        </p:spPr>
        <p:txBody>
          <a:bodyPr/>
          <a:lstStyle/>
          <a:p>
            <a:r>
              <a:rPr lang="en-US" dirty="0"/>
              <a:t>What are biomaterials?</a:t>
            </a:r>
          </a:p>
        </p:txBody>
      </p:sp>
      <p:pic>
        <p:nvPicPr>
          <p:cNvPr id="6" name="Picture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08FFACB1-12D7-5143-8CF2-7F3735278F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874" b="13874"/>
          <a:stretch>
            <a:fillRect/>
          </a:stretch>
        </p:blipFill>
        <p:spPr>
          <a:xfrm>
            <a:off x="581814" y="1757409"/>
            <a:ext cx="2550852" cy="230537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39BAC-D2DB-B04F-9E76-184C82744653}"/>
              </a:ext>
            </a:extLst>
          </p:cNvPr>
          <p:cNvSpPr txBox="1"/>
          <p:nvPr/>
        </p:nvSpPr>
        <p:spPr>
          <a:xfrm>
            <a:off x="581814" y="4512188"/>
            <a:ext cx="2883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$1.79 per monofilament absorbable suture stitch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$19.96 per barbed suture stick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2537D-5F97-CE41-9193-AAA1308FB74B}"/>
              </a:ext>
            </a:extLst>
          </p:cNvPr>
          <p:cNvSpPr txBox="1"/>
          <p:nvPr/>
        </p:nvSpPr>
        <p:spPr>
          <a:xfrm>
            <a:off x="3848501" y="4512188"/>
            <a:ext cx="2878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Titanium tooth implant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$1,000-3,000</a:t>
            </a:r>
          </a:p>
        </p:txBody>
      </p:sp>
      <p:pic>
        <p:nvPicPr>
          <p:cNvPr id="11" name="Picture 10" descr="A picture containing indoor, wall, arranged&#10;&#10;Description automatically generated">
            <a:extLst>
              <a:ext uri="{FF2B5EF4-FFF2-40B4-BE49-F238E27FC236}">
                <a16:creationId xmlns:a16="http://schemas.microsoft.com/office/drawing/2014/main" id="{586B9197-81C3-BC45-86A3-736B09D48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846" y="1574728"/>
            <a:ext cx="3658903" cy="248805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6CA503E-AD9B-B54A-B440-048A188F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930" y="1757409"/>
            <a:ext cx="3390256" cy="23053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4F18F-E5CD-A84E-9559-065FD347B8F0}"/>
              </a:ext>
            </a:extLst>
          </p:cNvPr>
          <p:cNvSpPr txBox="1"/>
          <p:nvPr/>
        </p:nvSpPr>
        <p:spPr>
          <a:xfrm>
            <a:off x="8219930" y="4512187"/>
            <a:ext cx="339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Macroporous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scaffold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470C8B-86D4-0346-A80D-13F14721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186" y="6355276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E3197-8265-0F4F-9004-5037F6502380}"/>
              </a:ext>
            </a:extLst>
          </p:cNvPr>
          <p:cNvSpPr txBox="1"/>
          <p:nvPr/>
        </p:nvSpPr>
        <p:spPr>
          <a:xfrm>
            <a:off x="8343499" y="6321259"/>
            <a:ext cx="339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Bencherif</a:t>
            </a:r>
            <a:r>
              <a:rPr lang="en-US" sz="1200" dirty="0"/>
              <a:t>, Sidi &amp; </a:t>
            </a:r>
            <a:r>
              <a:rPr lang="en-US" sz="1200" dirty="0" err="1"/>
              <a:t>Braschler</a:t>
            </a:r>
            <a:r>
              <a:rPr lang="en-US" sz="1200" dirty="0"/>
              <a:t>, Thomas &amp; Renaud, Philippe (2013)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2A562-AB2C-3A45-B60C-11810D3366EE}"/>
              </a:ext>
            </a:extLst>
          </p:cNvPr>
          <p:cNvSpPr txBox="1"/>
          <p:nvPr/>
        </p:nvSpPr>
        <p:spPr>
          <a:xfrm>
            <a:off x="458245" y="6484543"/>
            <a:ext cx="2352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Chu, C. C. (2013)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536BA-81EB-6742-B6E7-0E5D4E23CE64}"/>
              </a:ext>
            </a:extLst>
          </p:cNvPr>
          <p:cNvSpPr txBox="1"/>
          <p:nvPr/>
        </p:nvSpPr>
        <p:spPr>
          <a:xfrm>
            <a:off x="3846846" y="6484542"/>
            <a:ext cx="163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Mit</a:t>
            </a:r>
            <a:r>
              <a:rPr lang="en-US" sz="1200" dirty="0"/>
              <a:t>, A. (2021)</a:t>
            </a:r>
          </a:p>
        </p:txBody>
      </p:sp>
    </p:spTree>
    <p:extLst>
      <p:ext uri="{BB962C8B-B14F-4D97-AF65-F5344CB8AC3E}">
        <p14:creationId xmlns:p14="http://schemas.microsoft.com/office/powerpoint/2010/main" val="208953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3130-D637-8D4D-9394-E2ECE9A0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Why USE Conductive Biomaterials?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30867189-93EE-7C49-859E-8A03FADE8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6189" y="242105"/>
            <a:ext cx="5414682" cy="63737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64C67-A273-6645-B521-C37FA295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555" y="6433012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F5744-A22C-0045-B98C-D5DAFA9957FF}"/>
              </a:ext>
            </a:extLst>
          </p:cNvPr>
          <p:cNvSpPr txBox="1"/>
          <p:nvPr/>
        </p:nvSpPr>
        <p:spPr>
          <a:xfrm>
            <a:off x="10073835" y="6658187"/>
            <a:ext cx="277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Schofield et al. (2020)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83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47430-772A-4D49-AE88-935E700B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095" y="250379"/>
            <a:ext cx="3523809" cy="97707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Background</a:t>
            </a:r>
          </a:p>
        </p:txBody>
      </p:sp>
      <p:pic>
        <p:nvPicPr>
          <p:cNvPr id="13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F5265959-82D8-5240-8823-37258060C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60" y="4770199"/>
            <a:ext cx="3507192" cy="1598867"/>
          </a:xfrm>
          <a:prstGeom prst="rect">
            <a:avLst/>
          </a:prstGeom>
        </p:spPr>
      </p:pic>
      <p:pic>
        <p:nvPicPr>
          <p:cNvPr id="15" name="Picture 14" descr="A picture containing text, indoor, cup&#10;&#10;Description automatically generated">
            <a:extLst>
              <a:ext uri="{FF2B5EF4-FFF2-40B4-BE49-F238E27FC236}">
                <a16:creationId xmlns:a16="http://schemas.microsoft.com/office/drawing/2014/main" id="{1A97377E-7DF0-874E-AF93-8AE510B9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21" y="3798260"/>
            <a:ext cx="1758720" cy="2132253"/>
          </a:xfrm>
          <a:prstGeom prst="rect">
            <a:avLst/>
          </a:prstGeom>
        </p:spPr>
      </p:pic>
      <p:pic>
        <p:nvPicPr>
          <p:cNvPr id="18" name="Picture 17" descr="A picture containing mirror, hand glass, sunglasses, spectacles&#10;&#10;Description automatically generated">
            <a:extLst>
              <a:ext uri="{FF2B5EF4-FFF2-40B4-BE49-F238E27FC236}">
                <a16:creationId xmlns:a16="http://schemas.microsoft.com/office/drawing/2014/main" id="{F14F7AFF-8B6A-4646-8661-B2D4B5726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507" y="2199393"/>
            <a:ext cx="1614984" cy="1598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C2B452-DFE3-7349-8B4C-C2AF0C8158C4}"/>
              </a:ext>
            </a:extLst>
          </p:cNvPr>
          <p:cNvSpPr txBox="1"/>
          <p:nvPr/>
        </p:nvSpPr>
        <p:spPr>
          <a:xfrm>
            <a:off x="4913951" y="6184400"/>
            <a:ext cx="156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Alginate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E30B79-FE21-0346-9D29-BC70F2F6C18D}"/>
              </a:ext>
            </a:extLst>
          </p:cNvPr>
          <p:cNvSpPr txBox="1"/>
          <p:nvPr/>
        </p:nvSpPr>
        <p:spPr>
          <a:xfrm>
            <a:off x="7175822" y="3458148"/>
            <a:ext cx="142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Graphene</a:t>
            </a:r>
          </a:p>
        </p:txBody>
      </p:sp>
      <p:pic>
        <p:nvPicPr>
          <p:cNvPr id="25" name="Picture 24" descr="A picture containing indoor, cup, plate, chocolate&#10;&#10;Description automatically generated">
            <a:extLst>
              <a:ext uri="{FF2B5EF4-FFF2-40B4-BE49-F238E27FC236}">
                <a16:creationId xmlns:a16="http://schemas.microsoft.com/office/drawing/2014/main" id="{F98797EB-6BA6-2841-8AAB-3D060D1A8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838" y="1569904"/>
            <a:ext cx="2292772" cy="151657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67D7A994-1519-9747-8410-3922CE1F28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458"/>
          <a:stretch/>
        </p:blipFill>
        <p:spPr>
          <a:xfrm>
            <a:off x="7085475" y="4592237"/>
            <a:ext cx="3021839" cy="153049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EA5E7A-87D1-924D-965E-83FBAA39DC3C}"/>
              </a:ext>
            </a:extLst>
          </p:cNvPr>
          <p:cNvSpPr txBox="1"/>
          <p:nvPr/>
        </p:nvSpPr>
        <p:spPr>
          <a:xfrm>
            <a:off x="10026333" y="6184400"/>
            <a:ext cx="314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PEDOT:PSS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DB7CF-27DF-1042-9DEF-7F49A2B3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588" y="643252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C712A-63BB-C84F-A384-BA03AEF033A3}"/>
              </a:ext>
            </a:extLst>
          </p:cNvPr>
          <p:cNvSpPr txBox="1"/>
          <p:nvPr/>
        </p:nvSpPr>
        <p:spPr>
          <a:xfrm>
            <a:off x="0" y="6581001"/>
            <a:ext cx="23384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Schofield et al. (2020)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3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3A79-A239-664F-BDA6-00BE6F25D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492" y="61069"/>
            <a:ext cx="7044508" cy="52527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6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interplay of hydrogel electrical and physical properties, including conductivity, storage modulus, and degradation, influences cell adhesion and viability and promotes neural cell morphology and behavior.   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A6ACB-09B0-1F46-AE28-12C3E59A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362" y="6183377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A395CAFE-4FBB-6E4A-A40B-53C973C6C080}"/>
              </a:ext>
            </a:extLst>
          </p:cNvPr>
          <p:cNvSpPr/>
          <p:nvPr/>
        </p:nvSpPr>
        <p:spPr>
          <a:xfrm rot="9814120" flipV="1">
            <a:off x="5049282" y="4639862"/>
            <a:ext cx="1057955" cy="1090770"/>
          </a:xfrm>
          <a:prstGeom prst="lightningBolt">
            <a:avLst/>
          </a:prstGeom>
          <a:solidFill>
            <a:srgbClr val="DFAE42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457A00-FAEF-F740-AC5F-78F74C2403B8}"/>
              </a:ext>
            </a:extLst>
          </p:cNvPr>
          <p:cNvSpPr/>
          <p:nvPr/>
        </p:nvSpPr>
        <p:spPr>
          <a:xfrm rot="5400000">
            <a:off x="6703511" y="4657797"/>
            <a:ext cx="132905" cy="7741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4CCBF5-B123-6240-9513-4944E893F63A}"/>
              </a:ext>
            </a:extLst>
          </p:cNvPr>
          <p:cNvSpPr/>
          <p:nvPr/>
        </p:nvSpPr>
        <p:spPr>
          <a:xfrm rot="5400000">
            <a:off x="6703510" y="4956292"/>
            <a:ext cx="132906" cy="7741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26" name="Picture 2" descr="Neuron Cartoon Orange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362E906-A53E-A449-BE60-0480EC51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7" y="5003321"/>
            <a:ext cx="1354779" cy="6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n 22">
            <a:extLst>
              <a:ext uri="{FF2B5EF4-FFF2-40B4-BE49-F238E27FC236}">
                <a16:creationId xmlns:a16="http://schemas.microsoft.com/office/drawing/2014/main" id="{899ED3E7-7410-5A4E-80FC-7146F85E409B}"/>
              </a:ext>
            </a:extLst>
          </p:cNvPr>
          <p:cNvSpPr/>
          <p:nvPr/>
        </p:nvSpPr>
        <p:spPr>
          <a:xfrm>
            <a:off x="1620250" y="4784247"/>
            <a:ext cx="1749249" cy="985373"/>
          </a:xfrm>
          <a:prstGeom prst="can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Can 24">
            <a:extLst>
              <a:ext uri="{FF2B5EF4-FFF2-40B4-BE49-F238E27FC236}">
                <a16:creationId xmlns:a16="http://schemas.microsoft.com/office/drawing/2014/main" id="{2BB56059-9F89-4348-8789-EDBB7DB2852E}"/>
              </a:ext>
            </a:extLst>
          </p:cNvPr>
          <p:cNvSpPr/>
          <p:nvPr/>
        </p:nvSpPr>
        <p:spPr>
          <a:xfrm>
            <a:off x="7763487" y="4724035"/>
            <a:ext cx="1749405" cy="985373"/>
          </a:xfrm>
          <a:prstGeom prst="can">
            <a:avLst/>
          </a:prstGeom>
          <a:solidFill>
            <a:schemeClr val="tx1">
              <a:lumMod val="65000"/>
              <a:alpha val="25129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455D1A9-37F2-F84C-805D-380752D4B187}"/>
              </a:ext>
            </a:extLst>
          </p:cNvPr>
          <p:cNvSpPr/>
          <p:nvPr/>
        </p:nvSpPr>
        <p:spPr>
          <a:xfrm rot="5400000">
            <a:off x="4321928" y="4864606"/>
            <a:ext cx="132905" cy="7741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24DD18-34FD-734C-A20F-8F490E49A9A4}"/>
              </a:ext>
            </a:extLst>
          </p:cNvPr>
          <p:cNvSpPr/>
          <p:nvPr/>
        </p:nvSpPr>
        <p:spPr>
          <a:xfrm rot="10800000">
            <a:off x="4315606" y="4845665"/>
            <a:ext cx="132905" cy="7741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45ACB35-EDB2-FD46-A9CD-26AF629C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16" y="1819706"/>
            <a:ext cx="3569544" cy="748869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Hypothesis</a:t>
            </a:r>
          </a:p>
        </p:txBody>
      </p:sp>
    </p:spTree>
    <p:extLst>
      <p:ext uri="{BB962C8B-B14F-4D97-AF65-F5344CB8AC3E}">
        <p14:creationId xmlns:p14="http://schemas.microsoft.com/office/powerpoint/2010/main" val="3816184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8D508C-A317-451C-AB61-8A699E35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406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AECDA-CCDD-A04D-9034-35C3C289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118" y="268942"/>
            <a:ext cx="3441882" cy="534827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sz="3000" dirty="0">
                <a:solidFill>
                  <a:srgbClr val="262626"/>
                </a:solidFill>
              </a:rPr>
              <a:t>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1B90E-8930-2D43-B35A-103C36A720BD}"/>
              </a:ext>
            </a:extLst>
          </p:cNvPr>
          <p:cNvSpPr txBox="1"/>
          <p:nvPr/>
        </p:nvSpPr>
        <p:spPr>
          <a:xfrm>
            <a:off x="-3739" y="1017994"/>
            <a:ext cx="618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1) Preparation of Oxidized, RGD-modified MVG Na Alginate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FE7FCC-6CE4-3745-A712-1D1FE674DF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60" y="1691757"/>
            <a:ext cx="3441883" cy="218046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7D3B7-04B2-E74B-8F4C-F6B40093AA77}"/>
              </a:ext>
            </a:extLst>
          </p:cNvPr>
          <p:cNvSpPr txBox="1"/>
          <p:nvPr/>
        </p:nvSpPr>
        <p:spPr>
          <a:xfrm>
            <a:off x="6340530" y="213189"/>
            <a:ext cx="547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2) Crosslink the hydrogels with 6mM BaCl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200mM CaCl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solution </a:t>
            </a:r>
          </a:p>
        </p:txBody>
      </p:sp>
      <p:pic>
        <p:nvPicPr>
          <p:cNvPr id="13" name="Picture 12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817BBA83-0FF2-D644-9907-9798F3F9B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03638" y="4478599"/>
            <a:ext cx="2158839" cy="1619130"/>
          </a:xfrm>
          <a:prstGeom prst="rect">
            <a:avLst/>
          </a:prstGeom>
        </p:spPr>
      </p:pic>
      <p:pic>
        <p:nvPicPr>
          <p:cNvPr id="15" name="Picture 14" descr="A picture containing indoor, blue, plastic&#10;&#10;Description automatically generated">
            <a:extLst>
              <a:ext uri="{FF2B5EF4-FFF2-40B4-BE49-F238E27FC236}">
                <a16:creationId xmlns:a16="http://schemas.microsoft.com/office/drawing/2014/main" id="{1D0F884A-7301-B94F-930F-A423214E3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62072" y="4478599"/>
            <a:ext cx="2158842" cy="16191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D84825-FF52-0A48-9BAA-EDEDA521FC67}"/>
              </a:ext>
            </a:extLst>
          </p:cNvPr>
          <p:cNvSpPr txBox="1"/>
          <p:nvPr/>
        </p:nvSpPr>
        <p:spPr>
          <a:xfrm>
            <a:off x="6339149" y="3592148"/>
            <a:ext cx="54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3) Identify maximum graphene concentration for gelation</a:t>
            </a:r>
          </a:p>
        </p:txBody>
      </p:sp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06BE03CB-3CAD-6740-9CE2-6C304AAE8E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57" r="7352"/>
          <a:stretch/>
        </p:blipFill>
        <p:spPr>
          <a:xfrm rot="5400000">
            <a:off x="6586985" y="4162705"/>
            <a:ext cx="2016573" cy="2250917"/>
          </a:xfrm>
          <a:prstGeom prst="rect">
            <a:avLst/>
          </a:prstGeom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EFBC220A-88AA-BE4E-B080-CC3C2764C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48" t="8982" r="9859" b="12953"/>
          <a:stretch/>
        </p:blipFill>
        <p:spPr>
          <a:xfrm>
            <a:off x="9089136" y="4274864"/>
            <a:ext cx="2523744" cy="20215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1F732D-3FC2-154C-9F0E-820622068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715860" y="6367584"/>
            <a:ext cx="476140" cy="490416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DF0636F-8868-BF4A-B8ED-DEFCC8E85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6221" y="1212123"/>
            <a:ext cx="3545830" cy="20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7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E7D7-837C-084B-A876-E93D9C0A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43" y="459867"/>
            <a:ext cx="4379439" cy="98488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Mechanical Testing</a:t>
            </a:r>
          </a:p>
        </p:txBody>
      </p:sp>
      <p:pic>
        <p:nvPicPr>
          <p:cNvPr id="5" name="Content Placeholder 4" descr="A picture containing orange&#10;&#10;Description automatically generated">
            <a:extLst>
              <a:ext uri="{FF2B5EF4-FFF2-40B4-BE49-F238E27FC236}">
                <a16:creationId xmlns:a16="http://schemas.microsoft.com/office/drawing/2014/main" id="{1EC45A3F-D9CB-654A-9347-6C9AB835E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047128" y="2582052"/>
            <a:ext cx="2777108" cy="2082831"/>
          </a:xfrm>
        </p:spPr>
      </p:pic>
      <p:pic>
        <p:nvPicPr>
          <p:cNvPr id="7" name="Picture 6" descr="A picture containing text, wall, indoor, device&#10;&#10;Description automatically generated">
            <a:extLst>
              <a:ext uri="{FF2B5EF4-FFF2-40B4-BE49-F238E27FC236}">
                <a16:creationId xmlns:a16="http://schemas.microsoft.com/office/drawing/2014/main" id="{83ADFE5D-51A1-C04F-A37C-BA7800114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6" t="8329" r="19048" b="6713"/>
          <a:stretch/>
        </p:blipFill>
        <p:spPr>
          <a:xfrm rot="5400000">
            <a:off x="8529887" y="2361594"/>
            <a:ext cx="2777110" cy="2523745"/>
          </a:xfrm>
          <a:prstGeom prst="rect">
            <a:avLst/>
          </a:prstGeom>
        </p:spPr>
      </p:pic>
      <p:pic>
        <p:nvPicPr>
          <p:cNvPr id="11" name="Picture 10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43CFFA79-0774-3744-8DA1-66B2D0848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149" y="2582052"/>
            <a:ext cx="2777109" cy="2082832"/>
          </a:xfrm>
          <a:prstGeom prst="rect">
            <a:avLst/>
          </a:prstGeom>
        </p:spPr>
      </p:pic>
      <p:pic>
        <p:nvPicPr>
          <p:cNvPr id="15" name="Picture 14" descr="A picture containing indoor, tool&#10;&#10;Description automatically generated">
            <a:extLst>
              <a:ext uri="{FF2B5EF4-FFF2-40B4-BE49-F238E27FC236}">
                <a16:creationId xmlns:a16="http://schemas.microsoft.com/office/drawing/2014/main" id="{F91051FF-D6EB-A549-AC82-2AEE7CCB9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98" b="26"/>
          <a:stretch/>
        </p:blipFill>
        <p:spPr>
          <a:xfrm>
            <a:off x="6412244" y="2234912"/>
            <a:ext cx="1964162" cy="2777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AD5AFE-AF71-9347-81D7-BD05A15483B8}"/>
              </a:ext>
            </a:extLst>
          </p:cNvPr>
          <p:cNvSpPr txBox="1"/>
          <p:nvPr/>
        </p:nvSpPr>
        <p:spPr>
          <a:xfrm>
            <a:off x="376287" y="5168140"/>
            <a:ext cx="1111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Degradation			   Storage Modulus			  			  Conductivity			  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BA7BE-37CB-DE40-91F3-97ADE748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460480" y="6457890"/>
            <a:ext cx="731520" cy="40011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5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4598-4257-5B45-99C4-346E099D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07" y="274320"/>
            <a:ext cx="4652840" cy="1335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Protein </a:t>
            </a:r>
            <a:r>
              <a:rPr lang="en-US" sz="3000" dirty="0" err="1">
                <a:solidFill>
                  <a:srgbClr val="FFFFFF"/>
                </a:solidFill>
              </a:rPr>
              <a:t>aDsorption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B66EB-3DB3-C84C-951B-5D993D8D9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307" y="2413570"/>
            <a:ext cx="4504319" cy="36027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mg/1 mL Bovine serum albumin in PBS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Incubate gels for 24 hours at 37°C 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Degrade gels with alginate lyase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BCA assay to analyze protein content</a:t>
            </a:r>
          </a:p>
          <a:p>
            <a:endParaRPr lang="en-US" sz="2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, white, blue, gear&#10;&#10;Description automatically generated">
            <a:extLst>
              <a:ext uri="{FF2B5EF4-FFF2-40B4-BE49-F238E27FC236}">
                <a16:creationId xmlns:a16="http://schemas.microsoft.com/office/drawing/2014/main" id="{7100B694-CE98-CD4C-BC44-0BBB4EB2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668" y="3428998"/>
            <a:ext cx="2275068" cy="3032883"/>
          </a:xfrm>
          <a:prstGeom prst="rect">
            <a:avLst/>
          </a:prstGeom>
        </p:spPr>
      </p:pic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19DEED2-2C11-784C-BF3B-03BE6C64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47" y="3428998"/>
            <a:ext cx="2275067" cy="30334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0738E-E343-8F47-AF1D-E439117D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H="1">
            <a:off x="11643360" y="6461881"/>
            <a:ext cx="548640" cy="429766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DA8DBC8-C160-5C47-852D-73690FE09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6848" y="1024760"/>
            <a:ext cx="6106512" cy="21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1E9F-C173-2D49-B4A2-6C9012F7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34640"/>
            <a:ext cx="7729728" cy="118872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39E40-8373-FB4C-915D-023924B69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791E0-7E92-8143-BC22-AC07E850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880" y="6492240"/>
            <a:ext cx="365760" cy="365760"/>
          </a:xfrm>
          <a:noFill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7A5BC-8B8C-A048-AC65-5875CB2AB6C8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5511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637</Words>
  <Application>Microsoft Macintosh PowerPoint</Application>
  <PresentationFormat>Widescreen</PresentationFormat>
  <Paragraphs>111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MT</vt:lpstr>
      <vt:lpstr>Parcel</vt:lpstr>
      <vt:lpstr> Interrogating the role of hydrogel electrical and physical properties on neural cell behavior </vt:lpstr>
      <vt:lpstr>What are biomaterials?</vt:lpstr>
      <vt:lpstr>Why USE Conductive Biomaterials?</vt:lpstr>
      <vt:lpstr>Background</vt:lpstr>
      <vt:lpstr>Hypothesis</vt:lpstr>
      <vt:lpstr>Methods</vt:lpstr>
      <vt:lpstr>Mechanical Testing</vt:lpstr>
      <vt:lpstr>Protein aDsorption</vt:lpstr>
      <vt:lpstr>Results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Acknowledgments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Interrogating the role of hydrogel electrical and physical properties on neural cell behavior </dc:title>
  <dc:creator>Nicole Karolyn Wegrzyniak</dc:creator>
  <cp:lastModifiedBy>Nicole Karolyn Wegrzyniak</cp:lastModifiedBy>
  <cp:revision>13</cp:revision>
  <dcterms:created xsi:type="dcterms:W3CDTF">2021-08-09T19:08:50Z</dcterms:created>
  <dcterms:modified xsi:type="dcterms:W3CDTF">2021-08-10T03:18:21Z</dcterms:modified>
</cp:coreProperties>
</file>