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462" r:id="rId3"/>
    <p:sldId id="518" r:id="rId4"/>
    <p:sldId id="277" r:id="rId5"/>
    <p:sldId id="527" r:id="rId6"/>
    <p:sldId id="257" r:id="rId7"/>
    <p:sldId id="533" r:id="rId8"/>
    <p:sldId id="272" r:id="rId9"/>
    <p:sldId id="273" r:id="rId10"/>
    <p:sldId id="259" r:id="rId11"/>
    <p:sldId id="519" r:id="rId12"/>
    <p:sldId id="283" r:id="rId13"/>
    <p:sldId id="282" r:id="rId14"/>
    <p:sldId id="270" r:id="rId15"/>
    <p:sldId id="269" r:id="rId16"/>
    <p:sldId id="521" r:id="rId17"/>
    <p:sldId id="529" r:id="rId18"/>
    <p:sldId id="531" r:id="rId19"/>
    <p:sldId id="274" r:id="rId20"/>
    <p:sldId id="532" r:id="rId21"/>
    <p:sldId id="523" r:id="rId22"/>
    <p:sldId id="534" r:id="rId23"/>
    <p:sldId id="528" r:id="rId24"/>
    <p:sldId id="524" r:id="rId25"/>
    <p:sldId id="52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7"/>
    <p:restoredTop sz="82271"/>
  </p:normalViewPr>
  <p:slideViewPr>
    <p:cSldViewPr snapToGrid="0" snapToObjects="1">
      <p:cViewPr>
        <p:scale>
          <a:sx n="87" d="100"/>
          <a:sy n="87" d="100"/>
        </p:scale>
        <p:origin x="1016" y="1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94B71-F700-D64E-8434-51DFC301B16A}" type="datetimeFigureOut">
              <a:rPr lang="en-US" smtClean="0"/>
              <a:t>7/26/22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98EEC-6E43-D748-B42A-A4E9934E768F}" type="slidenum">
              <a:rPr lang="en-US" smtClean="0"/>
              <a:t>‹#›</a:t>
            </a:fld>
            <a:endParaRPr lang="en-US"/>
          </a:p>
        </p:txBody>
      </p:sp>
    </p:spTree>
    <p:extLst>
      <p:ext uri="{BB962C8B-B14F-4D97-AF65-F5344CB8AC3E}">
        <p14:creationId xmlns:p14="http://schemas.microsoft.com/office/powerpoint/2010/main" val="417767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10xgenomics.com/blog/single-cell-rna-seq-an-introductory-overview-and-tools-for-getting-started"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want to study glioma</a:t>
            </a:r>
          </a:p>
        </p:txBody>
      </p:sp>
      <p:sp>
        <p:nvSpPr>
          <p:cNvPr id="4" name="Slide Number Placeholder 3"/>
          <p:cNvSpPr>
            <a:spLocks noGrp="1"/>
          </p:cNvSpPr>
          <p:nvPr>
            <p:ph type="sldNum" sz="quarter" idx="5"/>
          </p:nvPr>
        </p:nvSpPr>
        <p:spPr/>
        <p:txBody>
          <a:bodyPr/>
          <a:lstStyle/>
          <a:p>
            <a:fld id="{DB898EEC-6E43-D748-B42A-A4E9934E768F}" type="slidenum">
              <a:rPr lang="en-US" smtClean="0"/>
              <a:t>1</a:t>
            </a:fld>
            <a:endParaRPr lang="en-US"/>
          </a:p>
        </p:txBody>
      </p:sp>
    </p:spTree>
    <p:extLst>
      <p:ext uri="{BB962C8B-B14F-4D97-AF65-F5344CB8AC3E}">
        <p14:creationId xmlns:p14="http://schemas.microsoft.com/office/powerpoint/2010/main" val="3456648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dimension reduction technique that can be used for </a:t>
            </a:r>
            <a:r>
              <a:rPr lang="en-US" sz="1200" b="0" i="0" kern="1200" dirty="0" err="1">
                <a:solidFill>
                  <a:schemeClr val="tx1"/>
                </a:solidFill>
                <a:effectLst/>
                <a:latin typeface="+mn-lt"/>
                <a:ea typeface="+mn-ea"/>
                <a:cs typeface="+mn-cs"/>
              </a:rPr>
              <a:t>visualisation</a:t>
            </a:r>
            <a:endParaRPr lang="en-US" sz="1200" b="0" i="0" kern="1200" dirty="0">
              <a:solidFill>
                <a:schemeClr val="tx1"/>
              </a:solidFill>
              <a:effectLst/>
              <a:latin typeface="+mn-lt"/>
              <a:ea typeface="+mn-ea"/>
              <a:cs typeface="+mn-cs"/>
            </a:endParaRPr>
          </a:p>
          <a:p>
            <a:endParaRPr lang="en-US" dirty="0"/>
          </a:p>
          <a:p>
            <a:r>
              <a:rPr lang="en-US" dirty="0"/>
              <a:t>Increase font size</a:t>
            </a:r>
          </a:p>
        </p:txBody>
      </p:sp>
      <p:sp>
        <p:nvSpPr>
          <p:cNvPr id="4" name="Slide Number Placeholder 3"/>
          <p:cNvSpPr>
            <a:spLocks noGrp="1"/>
          </p:cNvSpPr>
          <p:nvPr>
            <p:ph type="sldNum" sz="quarter" idx="5"/>
          </p:nvPr>
        </p:nvSpPr>
        <p:spPr/>
        <p:txBody>
          <a:bodyPr/>
          <a:lstStyle/>
          <a:p>
            <a:fld id="{DB898EEC-6E43-D748-B42A-A4E9934E768F}" type="slidenum">
              <a:rPr lang="en-US" smtClean="0"/>
              <a:t>10</a:t>
            </a:fld>
            <a:endParaRPr lang="en-US"/>
          </a:p>
        </p:txBody>
      </p:sp>
    </p:spTree>
    <p:extLst>
      <p:ext uri="{BB962C8B-B14F-4D97-AF65-F5344CB8AC3E}">
        <p14:creationId xmlns:p14="http://schemas.microsoft.com/office/powerpoint/2010/main" val="3566841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12</a:t>
            </a:fld>
            <a:endParaRPr lang="en-US"/>
          </a:p>
        </p:txBody>
      </p:sp>
    </p:spTree>
    <p:extLst>
      <p:ext uri="{BB962C8B-B14F-4D97-AF65-F5344CB8AC3E}">
        <p14:creationId xmlns:p14="http://schemas.microsoft.com/office/powerpoint/2010/main" val="245448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13</a:t>
            </a:fld>
            <a:endParaRPr lang="en-US"/>
          </a:p>
        </p:txBody>
      </p:sp>
    </p:spTree>
    <p:extLst>
      <p:ext uri="{BB962C8B-B14F-4D97-AF65-F5344CB8AC3E}">
        <p14:creationId xmlns:p14="http://schemas.microsoft.com/office/powerpoint/2010/main" val="2250984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 memory cells   2548</a:t>
            </a:r>
          </a:p>
          <a:p>
            <a:r>
              <a:rPr lang="en-US" dirty="0"/>
              <a:t>  Macrophages      1535</a:t>
            </a:r>
          </a:p>
          <a:p>
            <a:r>
              <a:rPr lang="en-US" dirty="0"/>
              <a:t>  Microglia         672</a:t>
            </a:r>
          </a:p>
          <a:p>
            <a:r>
              <a:rPr lang="en-US" dirty="0"/>
              <a:t>  T cells           616</a:t>
            </a:r>
          </a:p>
          <a:p>
            <a:r>
              <a:rPr lang="en-US" dirty="0"/>
              <a:t>  Neutrophils       769</a:t>
            </a:r>
          </a:p>
          <a:p>
            <a:r>
              <a:rPr lang="en-US" dirty="0"/>
              <a:t>  </a:t>
            </a:r>
            <a:r>
              <a:rPr lang="en-US" dirty="0" err="1"/>
              <a:t>Nuocytes</a:t>
            </a:r>
            <a:r>
              <a:rPr lang="en-US" dirty="0"/>
              <a:t>           82</a:t>
            </a:r>
          </a:p>
          <a:p>
            <a:r>
              <a:rPr lang="en-US" dirty="0"/>
              <a:t>  B cells            48</a:t>
            </a:r>
          </a:p>
          <a:p>
            <a:r>
              <a:rPr lang="en-US" dirty="0"/>
              <a:t>  Oligodendrocytes   10</a:t>
            </a:r>
          </a:p>
          <a:p>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15</a:t>
            </a:fld>
            <a:endParaRPr lang="en-US"/>
          </a:p>
        </p:txBody>
      </p:sp>
    </p:spTree>
    <p:extLst>
      <p:ext uri="{BB962C8B-B14F-4D97-AF65-F5344CB8AC3E}">
        <p14:creationId xmlns:p14="http://schemas.microsoft.com/office/powerpoint/2010/main" val="150148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 populations cluster differently between dogs</a:t>
            </a:r>
          </a:p>
        </p:txBody>
      </p:sp>
      <p:sp>
        <p:nvSpPr>
          <p:cNvPr id="4" name="Slide Number Placeholder 3"/>
          <p:cNvSpPr>
            <a:spLocks noGrp="1"/>
          </p:cNvSpPr>
          <p:nvPr>
            <p:ph type="sldNum" sz="quarter" idx="5"/>
          </p:nvPr>
        </p:nvSpPr>
        <p:spPr/>
        <p:txBody>
          <a:bodyPr/>
          <a:lstStyle/>
          <a:p>
            <a:fld id="{DB898EEC-6E43-D748-B42A-A4E9934E768F}" type="slidenum">
              <a:rPr lang="en-US" smtClean="0"/>
              <a:t>16</a:t>
            </a:fld>
            <a:endParaRPr lang="en-US"/>
          </a:p>
        </p:txBody>
      </p:sp>
    </p:spTree>
    <p:extLst>
      <p:ext uri="{BB962C8B-B14F-4D97-AF65-F5344CB8AC3E}">
        <p14:creationId xmlns:p14="http://schemas.microsoft.com/office/powerpoint/2010/main" val="3480058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17</a:t>
            </a:fld>
            <a:endParaRPr lang="en-US"/>
          </a:p>
        </p:txBody>
      </p:sp>
    </p:spTree>
    <p:extLst>
      <p:ext uri="{BB962C8B-B14F-4D97-AF65-F5344CB8AC3E}">
        <p14:creationId xmlns:p14="http://schemas.microsoft.com/office/powerpoint/2010/main" val="2080318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https://</a:t>
            </a:r>
            <a:r>
              <a:rPr lang="en-US" sz="1200" dirty="0" err="1"/>
              <a:t>www.the-scientist.com</a:t>
            </a:r>
            <a:r>
              <a:rPr lang="en-US" sz="1200" dirty="0"/>
              <a:t>/news-opinion/immune-activating-gene-therapy-for-glioblastoma-66273</a:t>
            </a:r>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18</a:t>
            </a:fld>
            <a:endParaRPr lang="en-US"/>
          </a:p>
        </p:txBody>
      </p:sp>
    </p:spTree>
    <p:extLst>
      <p:ext uri="{BB962C8B-B14F-4D97-AF65-F5344CB8AC3E}">
        <p14:creationId xmlns:p14="http://schemas.microsoft.com/office/powerpoint/2010/main" val="677071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https://</a:t>
            </a:r>
            <a:r>
              <a:rPr lang="en-US" sz="1200" dirty="0" err="1"/>
              <a:t>www.the-scientist.com</a:t>
            </a:r>
            <a:r>
              <a:rPr lang="en-US" sz="1200" dirty="0"/>
              <a:t>/news-opinion/immune-activating-gene-therapy-for-glioblastoma-66273</a:t>
            </a:r>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19</a:t>
            </a:fld>
            <a:endParaRPr lang="en-US"/>
          </a:p>
        </p:txBody>
      </p:sp>
    </p:spTree>
    <p:extLst>
      <p:ext uri="{BB962C8B-B14F-4D97-AF65-F5344CB8AC3E}">
        <p14:creationId xmlns:p14="http://schemas.microsoft.com/office/powerpoint/2010/main" val="2042875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20</a:t>
            </a:fld>
            <a:endParaRPr lang="en-US"/>
          </a:p>
        </p:txBody>
      </p:sp>
    </p:spTree>
    <p:extLst>
      <p:ext uri="{BB962C8B-B14F-4D97-AF65-F5344CB8AC3E}">
        <p14:creationId xmlns:p14="http://schemas.microsoft.com/office/powerpoint/2010/main" val="1770449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21</a:t>
            </a:fld>
            <a:endParaRPr lang="en-US"/>
          </a:p>
        </p:txBody>
      </p:sp>
    </p:spTree>
    <p:extLst>
      <p:ext uri="{BB962C8B-B14F-4D97-AF65-F5344CB8AC3E}">
        <p14:creationId xmlns:p14="http://schemas.microsoft.com/office/powerpoint/2010/main" val="267141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Canine and human gliomas have similar appearances on MRI (contrast enhancing)</a:t>
            </a:r>
          </a:p>
        </p:txBody>
      </p:sp>
      <p:sp>
        <p:nvSpPr>
          <p:cNvPr id="4" name="Slide Number Placeholder 3"/>
          <p:cNvSpPr>
            <a:spLocks noGrp="1"/>
          </p:cNvSpPr>
          <p:nvPr>
            <p:ph type="sldNum" sz="quarter" idx="10"/>
          </p:nvPr>
        </p:nvSpPr>
        <p:spPr/>
        <p:txBody>
          <a:bodyPr/>
          <a:lstStyle/>
          <a:p>
            <a:fld id="{1ADAEF34-1A8E-3749-B296-97AAC0D03C66}" type="slidenum">
              <a:rPr lang="en-US" smtClean="0"/>
              <a:t>2</a:t>
            </a:fld>
            <a:endParaRPr lang="en-US"/>
          </a:p>
        </p:txBody>
      </p:sp>
    </p:spTree>
    <p:extLst>
      <p:ext uri="{BB962C8B-B14F-4D97-AF65-F5344CB8AC3E}">
        <p14:creationId xmlns:p14="http://schemas.microsoft.com/office/powerpoint/2010/main" val="373720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23</a:t>
            </a:fld>
            <a:endParaRPr lang="en-US"/>
          </a:p>
        </p:txBody>
      </p:sp>
    </p:spTree>
    <p:extLst>
      <p:ext uri="{BB962C8B-B14F-4D97-AF65-F5344CB8AC3E}">
        <p14:creationId xmlns:p14="http://schemas.microsoft.com/office/powerpoint/2010/main" val="2125663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1ADAEF34-1A8E-3749-B296-97AAC0D03C66}" type="slidenum">
              <a:rPr lang="en-US" smtClean="0"/>
              <a:t>3</a:t>
            </a:fld>
            <a:endParaRPr lang="en-US"/>
          </a:p>
        </p:txBody>
      </p:sp>
    </p:spTree>
    <p:extLst>
      <p:ext uri="{BB962C8B-B14F-4D97-AF65-F5344CB8AC3E}">
        <p14:creationId xmlns:p14="http://schemas.microsoft.com/office/powerpoint/2010/main" val="1215492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Lymphocytes</a:t>
            </a:r>
          </a:p>
          <a:p>
            <a:pPr lvl="2"/>
            <a:r>
              <a:rPr lang="en-US" dirty="0"/>
              <a:t>T cells (CD3+)</a:t>
            </a:r>
          </a:p>
          <a:p>
            <a:pPr lvl="2"/>
            <a:r>
              <a:rPr lang="en-US" dirty="0"/>
              <a:t>T regulatory cells (FoxP3+)</a:t>
            </a:r>
          </a:p>
          <a:p>
            <a:pPr lvl="2"/>
            <a:r>
              <a:rPr lang="en-US" dirty="0"/>
              <a:t>B cells (CD20+) </a:t>
            </a:r>
          </a:p>
          <a:p>
            <a:pPr lvl="1"/>
            <a:r>
              <a:rPr lang="en-US" dirty="0"/>
              <a:t>Microglia (Iba1+</a:t>
            </a:r>
          </a:p>
          <a:p>
            <a:pPr lvl="1"/>
            <a:r>
              <a:rPr lang="en-US" dirty="0"/>
              <a:t>Macrophages (Iba1+, Mac387+, CD163+)</a:t>
            </a:r>
          </a:p>
          <a:p>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4</a:t>
            </a:fld>
            <a:endParaRPr lang="en-US"/>
          </a:p>
        </p:txBody>
      </p:sp>
    </p:spTree>
    <p:extLst>
      <p:ext uri="{BB962C8B-B14F-4D97-AF65-F5344CB8AC3E}">
        <p14:creationId xmlns:p14="http://schemas.microsoft.com/office/powerpoint/2010/main" val="395522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Dissecting the TME composition and functional heterogeneity of tumor infiltrating immune cells (via single cell RNA sequencing) would extend the understanding to glioma immune microenvironment and allow to modulate functions of distinct subpopulations for therapeutic benefits.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https://www.10xgenomics.com/blog/single-cell-rna-seq-an-introductory-overview-and-tools-for-getting-started</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i.e. </a:t>
            </a:r>
            <a:r>
              <a:rPr lang="en-US" dirty="0"/>
              <a:t>– hard to separate out important changes vs. individual variation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B00632D7-B695-D543-A615-984833D63B1C}" type="slidenum">
              <a:rPr lang="en-US" smtClean="0"/>
              <a:t>5</a:t>
            </a:fld>
            <a:endParaRPr lang="en-US"/>
          </a:p>
        </p:txBody>
      </p:sp>
    </p:spTree>
    <p:extLst>
      <p:ext uri="{BB962C8B-B14F-4D97-AF65-F5344CB8AC3E}">
        <p14:creationId xmlns:p14="http://schemas.microsoft.com/office/powerpoint/2010/main" val="824803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Before we see the changes occurring with pathology, we have to define the normal canine brain. </a:t>
            </a:r>
          </a:p>
          <a:p>
            <a:r>
              <a:rPr lang="en-US" dirty="0">
                <a:latin typeface="Arial" panose="020B0604020202020204" pitchFamily="34" charset="0"/>
                <a:cs typeface="Arial" panose="020B0604020202020204" pitchFamily="34" charset="0"/>
              </a:rPr>
              <a:t>Comprehensive analysis of normal canine brain immune cells is lacking.</a:t>
            </a:r>
          </a:p>
          <a:p>
            <a:r>
              <a:rPr lang="en-US" dirty="0">
                <a:latin typeface="Arial" panose="020B0604020202020204" pitchFamily="34" charset="0"/>
                <a:cs typeface="Arial" panose="020B0604020202020204" pitchFamily="34" charset="0"/>
              </a:rPr>
              <a:t>And before that… we have to see if this technique will work with our archived samples.</a:t>
            </a:r>
          </a:p>
          <a:p>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6</a:t>
            </a:fld>
            <a:endParaRPr lang="en-US"/>
          </a:p>
        </p:txBody>
      </p:sp>
    </p:spTree>
    <p:extLst>
      <p:ext uri="{BB962C8B-B14F-4D97-AF65-F5344CB8AC3E}">
        <p14:creationId xmlns:p14="http://schemas.microsoft.com/office/powerpoint/2010/main" val="1978637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will provide a preliminary analysis of normal canine brain immune cell composition and function, a necessary first step to begin to define how these signatures are altered in canine brain disease, specifically canine glioma.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studies have found that there is heterogeneity among cells across brain regions. </a:t>
            </a:r>
          </a:p>
          <a:p>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7</a:t>
            </a:fld>
            <a:endParaRPr lang="en-US"/>
          </a:p>
        </p:txBody>
      </p:sp>
    </p:spTree>
    <p:extLst>
      <p:ext uri="{BB962C8B-B14F-4D97-AF65-F5344CB8AC3E}">
        <p14:creationId xmlns:p14="http://schemas.microsoft.com/office/powerpoint/2010/main" val="2162771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archived mononuclear cell layers – pre-sorted using FACS/flow cytometry to enrich the proportion of live cells and collect more cd11b populations</a:t>
            </a:r>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8</a:t>
            </a:fld>
            <a:endParaRPr lang="en-US"/>
          </a:p>
        </p:txBody>
      </p:sp>
    </p:spTree>
    <p:extLst>
      <p:ext uri="{BB962C8B-B14F-4D97-AF65-F5344CB8AC3E}">
        <p14:creationId xmlns:p14="http://schemas.microsoft.com/office/powerpoint/2010/main" val="3894016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98EEC-6E43-D748-B42A-A4E9934E768F}" type="slidenum">
              <a:rPr lang="en-US" smtClean="0"/>
              <a:t>9</a:t>
            </a:fld>
            <a:endParaRPr lang="en-US"/>
          </a:p>
        </p:txBody>
      </p:sp>
    </p:spTree>
    <p:extLst>
      <p:ext uri="{BB962C8B-B14F-4D97-AF65-F5344CB8AC3E}">
        <p14:creationId xmlns:p14="http://schemas.microsoft.com/office/powerpoint/2010/main" val="135851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F8E1-414E-6900-24D6-3E3C8A6FAB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873611-9B45-80A2-2E01-8B9573487E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4FFC8C-0B78-6702-47AB-7B91BFD9D5BA}"/>
              </a:ext>
            </a:extLst>
          </p:cNvPr>
          <p:cNvSpPr>
            <a:spLocks noGrp="1"/>
          </p:cNvSpPr>
          <p:nvPr>
            <p:ph type="dt" sz="half" idx="10"/>
          </p:nvPr>
        </p:nvSpPr>
        <p:spPr/>
        <p:txBody>
          <a:bodyPr/>
          <a:lstStyle/>
          <a:p>
            <a:fld id="{5A89C6D9-B27D-DF48-9D7D-6F0E3A414A77}" type="datetimeFigureOut">
              <a:rPr lang="en-US" smtClean="0"/>
              <a:t>7/26/22</a:t>
            </a:fld>
            <a:endParaRPr lang="en-US"/>
          </a:p>
        </p:txBody>
      </p:sp>
      <p:sp>
        <p:nvSpPr>
          <p:cNvPr id="5" name="Footer Placeholder 4">
            <a:extLst>
              <a:ext uri="{FF2B5EF4-FFF2-40B4-BE49-F238E27FC236}">
                <a16:creationId xmlns:a16="http://schemas.microsoft.com/office/drawing/2014/main" id="{DF8475B5-5308-1355-D65A-794A8C18D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327E6-AC23-3D6C-E38F-E4CBBAB8358E}"/>
              </a:ext>
            </a:extLst>
          </p:cNvPr>
          <p:cNvSpPr>
            <a:spLocks noGrp="1"/>
          </p:cNvSpPr>
          <p:nvPr>
            <p:ph type="sldNum" sz="quarter" idx="12"/>
          </p:nvPr>
        </p:nvSpPr>
        <p:spPr/>
        <p:txBody>
          <a:bodyPr/>
          <a:lstStyle/>
          <a:p>
            <a:fld id="{D9D67706-C023-804C-B8F7-5660B07E147E}" type="slidenum">
              <a:rPr lang="en-US" smtClean="0"/>
              <a:t>‹#›</a:t>
            </a:fld>
            <a:endParaRPr lang="en-US"/>
          </a:p>
        </p:txBody>
      </p:sp>
    </p:spTree>
    <p:extLst>
      <p:ext uri="{BB962C8B-B14F-4D97-AF65-F5344CB8AC3E}">
        <p14:creationId xmlns:p14="http://schemas.microsoft.com/office/powerpoint/2010/main" val="59381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847E-C6F2-27F7-263B-A0A494CD09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7E9FF9-DDB7-52E5-FF2C-DDD5A13587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6DC0D-BAD7-B2CE-76C0-8355BD5E5E3A}"/>
              </a:ext>
            </a:extLst>
          </p:cNvPr>
          <p:cNvSpPr>
            <a:spLocks noGrp="1"/>
          </p:cNvSpPr>
          <p:nvPr>
            <p:ph type="dt" sz="half" idx="10"/>
          </p:nvPr>
        </p:nvSpPr>
        <p:spPr/>
        <p:txBody>
          <a:bodyPr/>
          <a:lstStyle/>
          <a:p>
            <a:fld id="{5A89C6D9-B27D-DF48-9D7D-6F0E3A414A77}" type="datetimeFigureOut">
              <a:rPr lang="en-US" smtClean="0"/>
              <a:t>7/26/22</a:t>
            </a:fld>
            <a:endParaRPr lang="en-US"/>
          </a:p>
        </p:txBody>
      </p:sp>
      <p:sp>
        <p:nvSpPr>
          <p:cNvPr id="5" name="Footer Placeholder 4">
            <a:extLst>
              <a:ext uri="{FF2B5EF4-FFF2-40B4-BE49-F238E27FC236}">
                <a16:creationId xmlns:a16="http://schemas.microsoft.com/office/drawing/2014/main" id="{52A28DFB-4DCB-9A16-4C04-C3A01A45A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7E250-252B-B29B-20F9-15D285298E93}"/>
              </a:ext>
            </a:extLst>
          </p:cNvPr>
          <p:cNvSpPr>
            <a:spLocks noGrp="1"/>
          </p:cNvSpPr>
          <p:nvPr>
            <p:ph type="sldNum" sz="quarter" idx="12"/>
          </p:nvPr>
        </p:nvSpPr>
        <p:spPr/>
        <p:txBody>
          <a:bodyPr/>
          <a:lstStyle/>
          <a:p>
            <a:fld id="{D9D67706-C023-804C-B8F7-5660B07E147E}" type="slidenum">
              <a:rPr lang="en-US" smtClean="0"/>
              <a:t>‹#›</a:t>
            </a:fld>
            <a:endParaRPr lang="en-US"/>
          </a:p>
        </p:txBody>
      </p:sp>
    </p:spTree>
    <p:extLst>
      <p:ext uri="{BB962C8B-B14F-4D97-AF65-F5344CB8AC3E}">
        <p14:creationId xmlns:p14="http://schemas.microsoft.com/office/powerpoint/2010/main" val="3769806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B4C244-67D7-05B1-3C41-8B58E99A69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59C83B-BAD3-C604-E75B-68CA92D6F9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E68B6-3E2C-A8CF-0227-EFA4C34AA818}"/>
              </a:ext>
            </a:extLst>
          </p:cNvPr>
          <p:cNvSpPr>
            <a:spLocks noGrp="1"/>
          </p:cNvSpPr>
          <p:nvPr>
            <p:ph type="dt" sz="half" idx="10"/>
          </p:nvPr>
        </p:nvSpPr>
        <p:spPr/>
        <p:txBody>
          <a:bodyPr/>
          <a:lstStyle/>
          <a:p>
            <a:fld id="{5A89C6D9-B27D-DF48-9D7D-6F0E3A414A77}" type="datetimeFigureOut">
              <a:rPr lang="en-US" smtClean="0"/>
              <a:t>7/26/22</a:t>
            </a:fld>
            <a:endParaRPr lang="en-US"/>
          </a:p>
        </p:txBody>
      </p:sp>
      <p:sp>
        <p:nvSpPr>
          <p:cNvPr id="5" name="Footer Placeholder 4">
            <a:extLst>
              <a:ext uri="{FF2B5EF4-FFF2-40B4-BE49-F238E27FC236}">
                <a16:creationId xmlns:a16="http://schemas.microsoft.com/office/drawing/2014/main" id="{AA805739-6475-9550-DD8A-CEC346487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151A1-3318-E952-FD13-8F3CABEC370A}"/>
              </a:ext>
            </a:extLst>
          </p:cNvPr>
          <p:cNvSpPr>
            <a:spLocks noGrp="1"/>
          </p:cNvSpPr>
          <p:nvPr>
            <p:ph type="sldNum" sz="quarter" idx="12"/>
          </p:nvPr>
        </p:nvSpPr>
        <p:spPr/>
        <p:txBody>
          <a:bodyPr/>
          <a:lstStyle/>
          <a:p>
            <a:fld id="{D9D67706-C023-804C-B8F7-5660B07E147E}" type="slidenum">
              <a:rPr lang="en-US" smtClean="0"/>
              <a:t>‹#›</a:t>
            </a:fld>
            <a:endParaRPr lang="en-US"/>
          </a:p>
        </p:txBody>
      </p:sp>
    </p:spTree>
    <p:extLst>
      <p:ext uri="{BB962C8B-B14F-4D97-AF65-F5344CB8AC3E}">
        <p14:creationId xmlns:p14="http://schemas.microsoft.com/office/powerpoint/2010/main" val="2776982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C44B9-3FF2-001B-FCD9-A2312A748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34FFDF-1B90-5116-5DA8-D6D377A95B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D427C-63F8-5856-0899-EFFA28C0E7A1}"/>
              </a:ext>
            </a:extLst>
          </p:cNvPr>
          <p:cNvSpPr>
            <a:spLocks noGrp="1"/>
          </p:cNvSpPr>
          <p:nvPr>
            <p:ph type="dt" sz="half" idx="10"/>
          </p:nvPr>
        </p:nvSpPr>
        <p:spPr/>
        <p:txBody>
          <a:bodyPr/>
          <a:lstStyle/>
          <a:p>
            <a:fld id="{5A89C6D9-B27D-DF48-9D7D-6F0E3A414A77}" type="datetimeFigureOut">
              <a:rPr lang="en-US" smtClean="0"/>
              <a:t>7/26/22</a:t>
            </a:fld>
            <a:endParaRPr lang="en-US"/>
          </a:p>
        </p:txBody>
      </p:sp>
      <p:sp>
        <p:nvSpPr>
          <p:cNvPr id="5" name="Footer Placeholder 4">
            <a:extLst>
              <a:ext uri="{FF2B5EF4-FFF2-40B4-BE49-F238E27FC236}">
                <a16:creationId xmlns:a16="http://schemas.microsoft.com/office/drawing/2014/main" id="{F2F84136-7C51-C28A-5A32-42C1B94C9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2A7D7-17FC-77A3-AB48-6885D9DDF6D3}"/>
              </a:ext>
            </a:extLst>
          </p:cNvPr>
          <p:cNvSpPr>
            <a:spLocks noGrp="1"/>
          </p:cNvSpPr>
          <p:nvPr>
            <p:ph type="sldNum" sz="quarter" idx="12"/>
          </p:nvPr>
        </p:nvSpPr>
        <p:spPr/>
        <p:txBody>
          <a:bodyPr/>
          <a:lstStyle/>
          <a:p>
            <a:fld id="{D9D67706-C023-804C-B8F7-5660B07E147E}" type="slidenum">
              <a:rPr lang="en-US" smtClean="0"/>
              <a:t>‹#›</a:t>
            </a:fld>
            <a:endParaRPr lang="en-US"/>
          </a:p>
        </p:txBody>
      </p:sp>
    </p:spTree>
    <p:extLst>
      <p:ext uri="{BB962C8B-B14F-4D97-AF65-F5344CB8AC3E}">
        <p14:creationId xmlns:p14="http://schemas.microsoft.com/office/powerpoint/2010/main" val="43815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CC616-DDCF-571D-9BD5-8D36278D9E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6D1753-2C2C-E571-C750-2EB52E774D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89125-2B03-F987-D844-4003A404254D}"/>
              </a:ext>
            </a:extLst>
          </p:cNvPr>
          <p:cNvSpPr>
            <a:spLocks noGrp="1"/>
          </p:cNvSpPr>
          <p:nvPr>
            <p:ph type="dt" sz="half" idx="10"/>
          </p:nvPr>
        </p:nvSpPr>
        <p:spPr/>
        <p:txBody>
          <a:bodyPr/>
          <a:lstStyle/>
          <a:p>
            <a:fld id="{5A89C6D9-B27D-DF48-9D7D-6F0E3A414A77}" type="datetimeFigureOut">
              <a:rPr lang="en-US" smtClean="0"/>
              <a:t>7/26/22</a:t>
            </a:fld>
            <a:endParaRPr lang="en-US"/>
          </a:p>
        </p:txBody>
      </p:sp>
      <p:sp>
        <p:nvSpPr>
          <p:cNvPr id="5" name="Footer Placeholder 4">
            <a:extLst>
              <a:ext uri="{FF2B5EF4-FFF2-40B4-BE49-F238E27FC236}">
                <a16:creationId xmlns:a16="http://schemas.microsoft.com/office/drawing/2014/main" id="{F040724B-7EB2-9FED-F40A-2660EFB84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508C4-C00C-692E-1A7E-916AED3D38DD}"/>
              </a:ext>
            </a:extLst>
          </p:cNvPr>
          <p:cNvSpPr>
            <a:spLocks noGrp="1"/>
          </p:cNvSpPr>
          <p:nvPr>
            <p:ph type="sldNum" sz="quarter" idx="12"/>
          </p:nvPr>
        </p:nvSpPr>
        <p:spPr/>
        <p:txBody>
          <a:bodyPr/>
          <a:lstStyle/>
          <a:p>
            <a:fld id="{D9D67706-C023-804C-B8F7-5660B07E147E}" type="slidenum">
              <a:rPr lang="en-US" smtClean="0"/>
              <a:t>‹#›</a:t>
            </a:fld>
            <a:endParaRPr lang="en-US"/>
          </a:p>
        </p:txBody>
      </p:sp>
    </p:spTree>
    <p:extLst>
      <p:ext uri="{BB962C8B-B14F-4D97-AF65-F5344CB8AC3E}">
        <p14:creationId xmlns:p14="http://schemas.microsoft.com/office/powerpoint/2010/main" val="363989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BB82-B63B-B86F-A5FF-9CC19690A4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C87C2D-CC6B-391B-040B-92E0F7DB70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FC96E-B4E9-518E-ACDB-667072E168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7C2FA1-53A6-1A3F-9823-D921EFEC0A44}"/>
              </a:ext>
            </a:extLst>
          </p:cNvPr>
          <p:cNvSpPr>
            <a:spLocks noGrp="1"/>
          </p:cNvSpPr>
          <p:nvPr>
            <p:ph type="dt" sz="half" idx="10"/>
          </p:nvPr>
        </p:nvSpPr>
        <p:spPr/>
        <p:txBody>
          <a:bodyPr/>
          <a:lstStyle/>
          <a:p>
            <a:fld id="{5A89C6D9-B27D-DF48-9D7D-6F0E3A414A77}" type="datetimeFigureOut">
              <a:rPr lang="en-US" smtClean="0"/>
              <a:t>7/26/22</a:t>
            </a:fld>
            <a:endParaRPr lang="en-US"/>
          </a:p>
        </p:txBody>
      </p:sp>
      <p:sp>
        <p:nvSpPr>
          <p:cNvPr id="6" name="Footer Placeholder 5">
            <a:extLst>
              <a:ext uri="{FF2B5EF4-FFF2-40B4-BE49-F238E27FC236}">
                <a16:creationId xmlns:a16="http://schemas.microsoft.com/office/drawing/2014/main" id="{EFFA86E9-1CA5-BA37-C32D-9D5E07B42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5CA50-6D09-127A-FD65-9B9EFCCA8D5E}"/>
              </a:ext>
            </a:extLst>
          </p:cNvPr>
          <p:cNvSpPr>
            <a:spLocks noGrp="1"/>
          </p:cNvSpPr>
          <p:nvPr>
            <p:ph type="sldNum" sz="quarter" idx="12"/>
          </p:nvPr>
        </p:nvSpPr>
        <p:spPr/>
        <p:txBody>
          <a:bodyPr/>
          <a:lstStyle/>
          <a:p>
            <a:fld id="{D9D67706-C023-804C-B8F7-5660B07E147E}" type="slidenum">
              <a:rPr lang="en-US" smtClean="0"/>
              <a:t>‹#›</a:t>
            </a:fld>
            <a:endParaRPr lang="en-US"/>
          </a:p>
        </p:txBody>
      </p:sp>
    </p:spTree>
    <p:extLst>
      <p:ext uri="{BB962C8B-B14F-4D97-AF65-F5344CB8AC3E}">
        <p14:creationId xmlns:p14="http://schemas.microsoft.com/office/powerpoint/2010/main" val="16903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AAE4-625D-5CA9-F0EB-7F17AD07FE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4B79B8-90C4-B1FC-F45C-8ECDE31C9B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0B7634-FA81-8E64-D060-654431C42D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01F400-34BE-8336-3896-637307A34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2DEF8E-59B2-EC86-CCF4-D03DF68039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FFE484-2D93-D3F6-17D7-4E0EE0FADFB6}"/>
              </a:ext>
            </a:extLst>
          </p:cNvPr>
          <p:cNvSpPr>
            <a:spLocks noGrp="1"/>
          </p:cNvSpPr>
          <p:nvPr>
            <p:ph type="dt" sz="half" idx="10"/>
          </p:nvPr>
        </p:nvSpPr>
        <p:spPr/>
        <p:txBody>
          <a:bodyPr/>
          <a:lstStyle/>
          <a:p>
            <a:fld id="{5A89C6D9-B27D-DF48-9D7D-6F0E3A414A77}" type="datetimeFigureOut">
              <a:rPr lang="en-US" smtClean="0"/>
              <a:t>7/26/22</a:t>
            </a:fld>
            <a:endParaRPr lang="en-US"/>
          </a:p>
        </p:txBody>
      </p:sp>
      <p:sp>
        <p:nvSpPr>
          <p:cNvPr id="8" name="Footer Placeholder 7">
            <a:extLst>
              <a:ext uri="{FF2B5EF4-FFF2-40B4-BE49-F238E27FC236}">
                <a16:creationId xmlns:a16="http://schemas.microsoft.com/office/drawing/2014/main" id="{EEA3F9FB-ED68-EAF4-8204-234C2F2964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DEE9A3-570F-1EBA-A6D6-FE2DDF58AA43}"/>
              </a:ext>
            </a:extLst>
          </p:cNvPr>
          <p:cNvSpPr>
            <a:spLocks noGrp="1"/>
          </p:cNvSpPr>
          <p:nvPr>
            <p:ph type="sldNum" sz="quarter" idx="12"/>
          </p:nvPr>
        </p:nvSpPr>
        <p:spPr/>
        <p:txBody>
          <a:bodyPr/>
          <a:lstStyle/>
          <a:p>
            <a:fld id="{D9D67706-C023-804C-B8F7-5660B07E147E}" type="slidenum">
              <a:rPr lang="en-US" smtClean="0"/>
              <a:t>‹#›</a:t>
            </a:fld>
            <a:endParaRPr lang="en-US"/>
          </a:p>
        </p:txBody>
      </p:sp>
    </p:spTree>
    <p:extLst>
      <p:ext uri="{BB962C8B-B14F-4D97-AF65-F5344CB8AC3E}">
        <p14:creationId xmlns:p14="http://schemas.microsoft.com/office/powerpoint/2010/main" val="115155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997FD-FBC4-26B6-5798-A1F14C9BAF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C0918C-24B4-2F87-27ED-6544FA824596}"/>
              </a:ext>
            </a:extLst>
          </p:cNvPr>
          <p:cNvSpPr>
            <a:spLocks noGrp="1"/>
          </p:cNvSpPr>
          <p:nvPr>
            <p:ph type="dt" sz="half" idx="10"/>
          </p:nvPr>
        </p:nvSpPr>
        <p:spPr/>
        <p:txBody>
          <a:bodyPr/>
          <a:lstStyle/>
          <a:p>
            <a:fld id="{5A89C6D9-B27D-DF48-9D7D-6F0E3A414A77}" type="datetimeFigureOut">
              <a:rPr lang="en-US" smtClean="0"/>
              <a:t>7/26/22</a:t>
            </a:fld>
            <a:endParaRPr lang="en-US"/>
          </a:p>
        </p:txBody>
      </p:sp>
      <p:sp>
        <p:nvSpPr>
          <p:cNvPr id="4" name="Footer Placeholder 3">
            <a:extLst>
              <a:ext uri="{FF2B5EF4-FFF2-40B4-BE49-F238E27FC236}">
                <a16:creationId xmlns:a16="http://schemas.microsoft.com/office/drawing/2014/main" id="{A8F38D99-54ED-7F2E-CBE7-9EABDF478A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A5BF56-06B8-ACEE-E1AA-F2E5DDA69AC9}"/>
              </a:ext>
            </a:extLst>
          </p:cNvPr>
          <p:cNvSpPr>
            <a:spLocks noGrp="1"/>
          </p:cNvSpPr>
          <p:nvPr>
            <p:ph type="sldNum" sz="quarter" idx="12"/>
          </p:nvPr>
        </p:nvSpPr>
        <p:spPr/>
        <p:txBody>
          <a:bodyPr/>
          <a:lstStyle/>
          <a:p>
            <a:fld id="{D9D67706-C023-804C-B8F7-5660B07E147E}" type="slidenum">
              <a:rPr lang="en-US" smtClean="0"/>
              <a:t>‹#›</a:t>
            </a:fld>
            <a:endParaRPr lang="en-US"/>
          </a:p>
        </p:txBody>
      </p:sp>
    </p:spTree>
    <p:extLst>
      <p:ext uri="{BB962C8B-B14F-4D97-AF65-F5344CB8AC3E}">
        <p14:creationId xmlns:p14="http://schemas.microsoft.com/office/powerpoint/2010/main" val="348087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9B2231-86BF-F1FF-4432-23072BC51326}"/>
              </a:ext>
            </a:extLst>
          </p:cNvPr>
          <p:cNvSpPr>
            <a:spLocks noGrp="1"/>
          </p:cNvSpPr>
          <p:nvPr>
            <p:ph type="dt" sz="half" idx="10"/>
          </p:nvPr>
        </p:nvSpPr>
        <p:spPr/>
        <p:txBody>
          <a:bodyPr/>
          <a:lstStyle/>
          <a:p>
            <a:fld id="{5A89C6D9-B27D-DF48-9D7D-6F0E3A414A77}" type="datetimeFigureOut">
              <a:rPr lang="en-US" smtClean="0"/>
              <a:t>7/26/22</a:t>
            </a:fld>
            <a:endParaRPr lang="en-US"/>
          </a:p>
        </p:txBody>
      </p:sp>
      <p:sp>
        <p:nvSpPr>
          <p:cNvPr id="3" name="Footer Placeholder 2">
            <a:extLst>
              <a:ext uri="{FF2B5EF4-FFF2-40B4-BE49-F238E27FC236}">
                <a16:creationId xmlns:a16="http://schemas.microsoft.com/office/drawing/2014/main" id="{12ED3882-A4C9-208D-B93D-95DE68CDEF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00C094-B4A9-20A6-BD93-9E55870EF787}"/>
              </a:ext>
            </a:extLst>
          </p:cNvPr>
          <p:cNvSpPr>
            <a:spLocks noGrp="1"/>
          </p:cNvSpPr>
          <p:nvPr>
            <p:ph type="sldNum" sz="quarter" idx="12"/>
          </p:nvPr>
        </p:nvSpPr>
        <p:spPr/>
        <p:txBody>
          <a:bodyPr/>
          <a:lstStyle/>
          <a:p>
            <a:fld id="{D9D67706-C023-804C-B8F7-5660B07E147E}" type="slidenum">
              <a:rPr lang="en-US" smtClean="0"/>
              <a:t>‹#›</a:t>
            </a:fld>
            <a:endParaRPr lang="en-US"/>
          </a:p>
        </p:txBody>
      </p:sp>
    </p:spTree>
    <p:extLst>
      <p:ext uri="{BB962C8B-B14F-4D97-AF65-F5344CB8AC3E}">
        <p14:creationId xmlns:p14="http://schemas.microsoft.com/office/powerpoint/2010/main" val="1640306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C977D-3E01-648A-D2B8-781BEDDB4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F269F7-15FC-5C89-4932-51F6ADD82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7DCC35-3099-7D34-3102-784FADE378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3287F-0B89-AD66-F3CB-9D3471EB2C78}"/>
              </a:ext>
            </a:extLst>
          </p:cNvPr>
          <p:cNvSpPr>
            <a:spLocks noGrp="1"/>
          </p:cNvSpPr>
          <p:nvPr>
            <p:ph type="dt" sz="half" idx="10"/>
          </p:nvPr>
        </p:nvSpPr>
        <p:spPr/>
        <p:txBody>
          <a:bodyPr/>
          <a:lstStyle/>
          <a:p>
            <a:fld id="{5A89C6D9-B27D-DF48-9D7D-6F0E3A414A77}" type="datetimeFigureOut">
              <a:rPr lang="en-US" smtClean="0"/>
              <a:t>7/26/22</a:t>
            </a:fld>
            <a:endParaRPr lang="en-US"/>
          </a:p>
        </p:txBody>
      </p:sp>
      <p:sp>
        <p:nvSpPr>
          <p:cNvPr id="6" name="Footer Placeholder 5">
            <a:extLst>
              <a:ext uri="{FF2B5EF4-FFF2-40B4-BE49-F238E27FC236}">
                <a16:creationId xmlns:a16="http://schemas.microsoft.com/office/drawing/2014/main" id="{5D3526AA-A6CE-8133-673A-AA28E9C08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24873-C4BD-5544-638B-283DB8EB8B5C}"/>
              </a:ext>
            </a:extLst>
          </p:cNvPr>
          <p:cNvSpPr>
            <a:spLocks noGrp="1"/>
          </p:cNvSpPr>
          <p:nvPr>
            <p:ph type="sldNum" sz="quarter" idx="12"/>
          </p:nvPr>
        </p:nvSpPr>
        <p:spPr/>
        <p:txBody>
          <a:bodyPr/>
          <a:lstStyle/>
          <a:p>
            <a:fld id="{D9D67706-C023-804C-B8F7-5660B07E147E}" type="slidenum">
              <a:rPr lang="en-US" smtClean="0"/>
              <a:t>‹#›</a:t>
            </a:fld>
            <a:endParaRPr lang="en-US"/>
          </a:p>
        </p:txBody>
      </p:sp>
    </p:spTree>
    <p:extLst>
      <p:ext uri="{BB962C8B-B14F-4D97-AF65-F5344CB8AC3E}">
        <p14:creationId xmlns:p14="http://schemas.microsoft.com/office/powerpoint/2010/main" val="420911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C96-7011-EC6D-F9F3-7401B9E3C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91E2AC-F23A-60B8-58D2-F95D4A40FA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142137-81E7-DF62-D298-91FB38D3F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6BD63-38C4-AF55-D727-6CA944A096F4}"/>
              </a:ext>
            </a:extLst>
          </p:cNvPr>
          <p:cNvSpPr>
            <a:spLocks noGrp="1"/>
          </p:cNvSpPr>
          <p:nvPr>
            <p:ph type="dt" sz="half" idx="10"/>
          </p:nvPr>
        </p:nvSpPr>
        <p:spPr/>
        <p:txBody>
          <a:bodyPr/>
          <a:lstStyle/>
          <a:p>
            <a:fld id="{5A89C6D9-B27D-DF48-9D7D-6F0E3A414A77}" type="datetimeFigureOut">
              <a:rPr lang="en-US" smtClean="0"/>
              <a:t>7/26/22</a:t>
            </a:fld>
            <a:endParaRPr lang="en-US"/>
          </a:p>
        </p:txBody>
      </p:sp>
      <p:sp>
        <p:nvSpPr>
          <p:cNvPr id="6" name="Footer Placeholder 5">
            <a:extLst>
              <a:ext uri="{FF2B5EF4-FFF2-40B4-BE49-F238E27FC236}">
                <a16:creationId xmlns:a16="http://schemas.microsoft.com/office/drawing/2014/main" id="{51E7E396-6FAC-F3A3-3B8C-4F7058CC8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92170-D8C2-45DE-99B8-420DD8CE8FE7}"/>
              </a:ext>
            </a:extLst>
          </p:cNvPr>
          <p:cNvSpPr>
            <a:spLocks noGrp="1"/>
          </p:cNvSpPr>
          <p:nvPr>
            <p:ph type="sldNum" sz="quarter" idx="12"/>
          </p:nvPr>
        </p:nvSpPr>
        <p:spPr/>
        <p:txBody>
          <a:bodyPr/>
          <a:lstStyle/>
          <a:p>
            <a:fld id="{D9D67706-C023-804C-B8F7-5660B07E147E}" type="slidenum">
              <a:rPr lang="en-US" smtClean="0"/>
              <a:t>‹#›</a:t>
            </a:fld>
            <a:endParaRPr lang="en-US"/>
          </a:p>
        </p:txBody>
      </p:sp>
    </p:spTree>
    <p:extLst>
      <p:ext uri="{BB962C8B-B14F-4D97-AF65-F5344CB8AC3E}">
        <p14:creationId xmlns:p14="http://schemas.microsoft.com/office/powerpoint/2010/main" val="3198727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1EB761-0E00-99F8-9F8A-D9393DD518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ABFC99-56DC-C875-E8B9-C24D257EE8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FFFF0-1483-4BE5-5B3B-EF9BFB7CEF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9C6D9-B27D-DF48-9D7D-6F0E3A414A77}" type="datetimeFigureOut">
              <a:rPr lang="en-US" smtClean="0"/>
              <a:t>7/26/22</a:t>
            </a:fld>
            <a:endParaRPr lang="en-US"/>
          </a:p>
        </p:txBody>
      </p:sp>
      <p:sp>
        <p:nvSpPr>
          <p:cNvPr id="5" name="Footer Placeholder 4">
            <a:extLst>
              <a:ext uri="{FF2B5EF4-FFF2-40B4-BE49-F238E27FC236}">
                <a16:creationId xmlns:a16="http://schemas.microsoft.com/office/drawing/2014/main" id="{FE9F1C13-7F32-1553-7B73-76CBD4D47A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98731A-5B98-A48A-6864-9A9767F4B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67706-C023-804C-B8F7-5660B07E147E}" type="slidenum">
              <a:rPr lang="en-US" smtClean="0"/>
              <a:t>‹#›</a:t>
            </a:fld>
            <a:endParaRPr lang="en-US"/>
          </a:p>
        </p:txBody>
      </p:sp>
    </p:spTree>
    <p:extLst>
      <p:ext uri="{BB962C8B-B14F-4D97-AF65-F5344CB8AC3E}">
        <p14:creationId xmlns:p14="http://schemas.microsoft.com/office/powerpoint/2010/main" val="2159417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02/jemt.1125" TargetMode="External"/><Relationship Id="rId2" Type="http://schemas.openxmlformats.org/officeDocument/2006/relationships/hyperlink" Target="https://doi.org/10.1093/neuonc/now109" TargetMode="External"/><Relationship Id="rId1" Type="http://schemas.openxmlformats.org/officeDocument/2006/relationships/slideLayout" Target="../slideLayouts/slideLayout2.xml"/><Relationship Id="rId5" Type="http://schemas.openxmlformats.org/officeDocument/2006/relationships/hyperlink" Target="https://doi.org/10.1177/03009858211023946" TargetMode="External"/><Relationship Id="rId4" Type="http://schemas.openxmlformats.org/officeDocument/2006/relationships/hyperlink" Target="https://doi.org/10.1093/noajnl/vdab06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microsoft.com/office/2007/relationships/hdphoto" Target="../media/hdphoto9.wdp"/><Relationship Id="rId18" Type="http://schemas.microsoft.com/office/2007/relationships/hdphoto" Target="../media/hdphoto14.wdp"/><Relationship Id="rId26" Type="http://schemas.microsoft.com/office/2007/relationships/hdphoto" Target="../media/hdphoto22.wdp"/><Relationship Id="rId39" Type="http://schemas.microsoft.com/office/2007/relationships/hdphoto" Target="../media/hdphoto35.wdp"/><Relationship Id="rId21" Type="http://schemas.microsoft.com/office/2007/relationships/hdphoto" Target="../media/hdphoto17.wdp"/><Relationship Id="rId34" Type="http://schemas.microsoft.com/office/2007/relationships/hdphoto" Target="../media/hdphoto30.wdp"/><Relationship Id="rId42" Type="http://schemas.microsoft.com/office/2007/relationships/hdphoto" Target="../media/hdphoto38.wdp"/><Relationship Id="rId47" Type="http://schemas.microsoft.com/office/2007/relationships/hdphoto" Target="../media/hdphoto43.wdp"/><Relationship Id="rId50" Type="http://schemas.microsoft.com/office/2007/relationships/hdphoto" Target="../media/hdphoto46.wdp"/><Relationship Id="rId55" Type="http://schemas.microsoft.com/office/2007/relationships/hdphoto" Target="../media/hdphoto49.wdp"/><Relationship Id="rId7" Type="http://schemas.microsoft.com/office/2007/relationships/hdphoto" Target="../media/hdphoto3.wdp"/><Relationship Id="rId2" Type="http://schemas.openxmlformats.org/officeDocument/2006/relationships/notesSlide" Target="../notesSlides/notesSlide3.xml"/><Relationship Id="rId16" Type="http://schemas.microsoft.com/office/2007/relationships/hdphoto" Target="../media/hdphoto12.wdp"/><Relationship Id="rId29" Type="http://schemas.microsoft.com/office/2007/relationships/hdphoto" Target="../media/hdphoto25.wdp"/><Relationship Id="rId11" Type="http://schemas.microsoft.com/office/2007/relationships/hdphoto" Target="../media/hdphoto7.wdp"/><Relationship Id="rId24" Type="http://schemas.microsoft.com/office/2007/relationships/hdphoto" Target="../media/hdphoto20.wdp"/><Relationship Id="rId32" Type="http://schemas.microsoft.com/office/2007/relationships/hdphoto" Target="../media/hdphoto28.wdp"/><Relationship Id="rId37" Type="http://schemas.microsoft.com/office/2007/relationships/hdphoto" Target="../media/hdphoto33.wdp"/><Relationship Id="rId40" Type="http://schemas.microsoft.com/office/2007/relationships/hdphoto" Target="../media/hdphoto36.wdp"/><Relationship Id="rId45" Type="http://schemas.microsoft.com/office/2007/relationships/hdphoto" Target="../media/hdphoto41.wdp"/><Relationship Id="rId53" Type="http://schemas.microsoft.com/office/2007/relationships/hdphoto" Target="../media/hdphoto48.wdp"/><Relationship Id="rId5" Type="http://schemas.microsoft.com/office/2007/relationships/hdphoto" Target="../media/hdphoto1.wdp"/><Relationship Id="rId19" Type="http://schemas.microsoft.com/office/2007/relationships/hdphoto" Target="../media/hdphoto15.wdp"/><Relationship Id="rId4" Type="http://schemas.openxmlformats.org/officeDocument/2006/relationships/image" Target="../media/image6.png"/><Relationship Id="rId9" Type="http://schemas.microsoft.com/office/2007/relationships/hdphoto" Target="../media/hdphoto5.wdp"/><Relationship Id="rId14" Type="http://schemas.microsoft.com/office/2007/relationships/hdphoto" Target="../media/hdphoto10.wdp"/><Relationship Id="rId22" Type="http://schemas.microsoft.com/office/2007/relationships/hdphoto" Target="../media/hdphoto18.wdp"/><Relationship Id="rId27" Type="http://schemas.microsoft.com/office/2007/relationships/hdphoto" Target="../media/hdphoto23.wdp"/><Relationship Id="rId30" Type="http://schemas.microsoft.com/office/2007/relationships/hdphoto" Target="../media/hdphoto26.wdp"/><Relationship Id="rId35" Type="http://schemas.microsoft.com/office/2007/relationships/hdphoto" Target="../media/hdphoto31.wdp"/><Relationship Id="rId43" Type="http://schemas.microsoft.com/office/2007/relationships/hdphoto" Target="../media/hdphoto39.wdp"/><Relationship Id="rId48" Type="http://schemas.microsoft.com/office/2007/relationships/hdphoto" Target="../media/hdphoto44.wdp"/><Relationship Id="rId56" Type="http://schemas.openxmlformats.org/officeDocument/2006/relationships/image" Target="../media/image9.png"/><Relationship Id="rId8" Type="http://schemas.microsoft.com/office/2007/relationships/hdphoto" Target="../media/hdphoto4.wdp"/><Relationship Id="rId51" Type="http://schemas.microsoft.com/office/2007/relationships/hdphoto" Target="../media/hdphoto47.wdp"/><Relationship Id="rId3" Type="http://schemas.openxmlformats.org/officeDocument/2006/relationships/image" Target="../media/image5.jpeg"/><Relationship Id="rId12" Type="http://schemas.microsoft.com/office/2007/relationships/hdphoto" Target="../media/hdphoto8.wdp"/><Relationship Id="rId17" Type="http://schemas.microsoft.com/office/2007/relationships/hdphoto" Target="../media/hdphoto13.wdp"/><Relationship Id="rId25" Type="http://schemas.microsoft.com/office/2007/relationships/hdphoto" Target="../media/hdphoto21.wdp"/><Relationship Id="rId33" Type="http://schemas.microsoft.com/office/2007/relationships/hdphoto" Target="../media/hdphoto29.wdp"/><Relationship Id="rId38" Type="http://schemas.microsoft.com/office/2007/relationships/hdphoto" Target="../media/hdphoto34.wdp"/><Relationship Id="rId46" Type="http://schemas.microsoft.com/office/2007/relationships/hdphoto" Target="../media/hdphoto42.wdp"/><Relationship Id="rId20" Type="http://schemas.microsoft.com/office/2007/relationships/hdphoto" Target="../media/hdphoto16.wdp"/><Relationship Id="rId41" Type="http://schemas.microsoft.com/office/2007/relationships/hdphoto" Target="../media/hdphoto37.wdp"/><Relationship Id="rId54"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15" Type="http://schemas.microsoft.com/office/2007/relationships/hdphoto" Target="../media/hdphoto11.wdp"/><Relationship Id="rId23" Type="http://schemas.microsoft.com/office/2007/relationships/hdphoto" Target="../media/hdphoto19.wdp"/><Relationship Id="rId28" Type="http://schemas.microsoft.com/office/2007/relationships/hdphoto" Target="../media/hdphoto24.wdp"/><Relationship Id="rId36" Type="http://schemas.microsoft.com/office/2007/relationships/hdphoto" Target="../media/hdphoto32.wdp"/><Relationship Id="rId49" Type="http://schemas.microsoft.com/office/2007/relationships/hdphoto" Target="../media/hdphoto45.wdp"/><Relationship Id="rId57" Type="http://schemas.microsoft.com/office/2007/relationships/hdphoto" Target="../media/hdphoto50.wdp"/><Relationship Id="rId10" Type="http://schemas.microsoft.com/office/2007/relationships/hdphoto" Target="../media/hdphoto6.wdp"/><Relationship Id="rId31" Type="http://schemas.microsoft.com/office/2007/relationships/hdphoto" Target="../media/hdphoto27.wdp"/><Relationship Id="rId44" Type="http://schemas.microsoft.com/office/2007/relationships/hdphoto" Target="../media/hdphoto40.wdp"/><Relationship Id="rId5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5AE4-9927-9D57-A8A0-2A0D097FCC18}"/>
              </a:ext>
            </a:extLst>
          </p:cNvPr>
          <p:cNvSpPr>
            <a:spLocks noGrp="1"/>
          </p:cNvSpPr>
          <p:nvPr>
            <p:ph type="ctrTitle"/>
          </p:nvPr>
        </p:nvSpPr>
        <p:spPr>
          <a:xfrm>
            <a:off x="1524000" y="1982974"/>
            <a:ext cx="9144000" cy="2387600"/>
          </a:xfrm>
        </p:spPr>
        <p:txBody>
          <a:bodyPr>
            <a:normAutofit fontScale="90000"/>
          </a:bodyPr>
          <a:lstStyle/>
          <a:p>
            <a:r>
              <a:rPr lang="en-US" dirty="0">
                <a:latin typeface="Arial" panose="020B0604020202020204" pitchFamily="34" charset="0"/>
                <a:cs typeface="Arial" panose="020B0604020202020204" pitchFamily="34" charset="0"/>
              </a:rPr>
              <a:t>Characterizing cellular topography and molecular signatures of immune cell populations in the canine brain</a:t>
            </a:r>
          </a:p>
        </p:txBody>
      </p:sp>
      <p:sp>
        <p:nvSpPr>
          <p:cNvPr id="3" name="Subtitle 2">
            <a:extLst>
              <a:ext uri="{FF2B5EF4-FFF2-40B4-BE49-F238E27FC236}">
                <a16:creationId xmlns:a16="http://schemas.microsoft.com/office/drawing/2014/main" id="{0A729128-5B05-8715-AEEA-673EE6CF6857}"/>
              </a:ext>
            </a:extLst>
          </p:cNvPr>
          <p:cNvSpPr>
            <a:spLocks noGrp="1"/>
          </p:cNvSpPr>
          <p:nvPr>
            <p:ph type="subTitle" idx="1"/>
          </p:nvPr>
        </p:nvSpPr>
        <p:spPr>
          <a:xfrm>
            <a:off x="1524000" y="4548244"/>
            <a:ext cx="9144000" cy="1655762"/>
          </a:xfrm>
        </p:spPr>
        <p:txBody>
          <a:bodyPr>
            <a:normAutofit/>
          </a:bodyPr>
          <a:lstStyle/>
          <a:p>
            <a:r>
              <a:rPr lang="en-US" sz="2000" u="sng" dirty="0">
                <a:latin typeface="Arial" panose="020B0604020202020204" pitchFamily="34" charset="0"/>
                <a:cs typeface="Arial" panose="020B0604020202020204" pitchFamily="34" charset="0"/>
              </a:rPr>
              <a:t>Daniela A. Jimenez</a:t>
            </a:r>
            <a:r>
              <a:rPr lang="en-US" sz="2000" dirty="0">
                <a:latin typeface="Arial" panose="020B0604020202020204" pitchFamily="34" charset="0"/>
                <a:cs typeface="Arial" panose="020B0604020202020204" pitchFamily="34" charset="0"/>
              </a:rPr>
              <a:t>, Ryan G. </a:t>
            </a:r>
            <a:r>
              <a:rPr lang="en-US" sz="2000" dirty="0" err="1">
                <a:latin typeface="Arial" panose="020B0604020202020204" pitchFamily="34" charset="0"/>
                <a:cs typeface="Arial" panose="020B0604020202020204" pitchFamily="34" charset="0"/>
              </a:rPr>
              <a:t>Toedebusch</a:t>
            </a:r>
            <a:r>
              <a:rPr lang="en-US" sz="2000" dirty="0">
                <a:latin typeface="Arial" panose="020B0604020202020204" pitchFamily="34" charset="0"/>
                <a:cs typeface="Arial" panose="020B0604020202020204" pitchFamily="34" charset="0"/>
              </a:rPr>
              <a:t>, Christine M. </a:t>
            </a:r>
            <a:r>
              <a:rPr lang="en-US" sz="2000" dirty="0" err="1">
                <a:latin typeface="Arial" panose="020B0604020202020204" pitchFamily="34" charset="0"/>
                <a:cs typeface="Arial" panose="020B0604020202020204" pitchFamily="34" charset="0"/>
              </a:rPr>
              <a:t>Toedebusch</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STAR 2022 Oral Presentation</a:t>
            </a:r>
          </a:p>
        </p:txBody>
      </p:sp>
      <p:sp>
        <p:nvSpPr>
          <p:cNvPr id="4" name="Rectangle 3">
            <a:extLst>
              <a:ext uri="{FF2B5EF4-FFF2-40B4-BE49-F238E27FC236}">
                <a16:creationId xmlns:a16="http://schemas.microsoft.com/office/drawing/2014/main" id="{06711956-C30D-585F-71CE-4F47588C4048}"/>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spTree>
    <p:extLst>
      <p:ext uri="{BB962C8B-B14F-4D97-AF65-F5344CB8AC3E}">
        <p14:creationId xmlns:p14="http://schemas.microsoft.com/office/powerpoint/2010/main" val="31157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3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FAF1BCA-C2D4-6EDE-7D8F-1C1F06E743A9}"/>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962" b="15705"/>
          <a:stretch/>
        </p:blipFill>
        <p:spPr bwMode="auto">
          <a:xfrm>
            <a:off x="-24705" y="78829"/>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F479C7-DDD6-FEE3-4B82-74036792AEC7}"/>
              </a:ext>
            </a:extLst>
          </p:cNvPr>
          <p:cNvSpPr>
            <a:spLocks noGrp="1"/>
          </p:cNvSpPr>
          <p:nvPr>
            <p:ph type="title"/>
          </p:nvPr>
        </p:nvSpPr>
        <p:spPr>
          <a:xfrm>
            <a:off x="37925" y="1065862"/>
            <a:ext cx="3680306" cy="4726276"/>
          </a:xfrm>
        </p:spPr>
        <p:txBody>
          <a:bodyPr>
            <a:normAutofit/>
          </a:bodyPr>
          <a:lstStyle/>
          <a:p>
            <a:pPr algn="r"/>
            <a:r>
              <a:rPr lang="en-US" sz="4000" dirty="0">
                <a:solidFill>
                  <a:srgbClr val="FFFFFF"/>
                </a:solidFill>
              </a:rPr>
              <a:t>Secondary Analysis with R Package: Seurat</a:t>
            </a:r>
          </a:p>
        </p:txBody>
      </p:sp>
      <p:cxnSp>
        <p:nvCxnSpPr>
          <p:cNvPr id="1033" name="Straight Connector 103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4DE0E98-5230-8D48-C492-31D1A0F3B22F}"/>
              </a:ext>
            </a:extLst>
          </p:cNvPr>
          <p:cNvSpPr txBox="1"/>
          <p:nvPr/>
        </p:nvSpPr>
        <p:spPr>
          <a:xfrm>
            <a:off x="115614" y="6466141"/>
            <a:ext cx="9401171" cy="307777"/>
          </a:xfrm>
          <a:prstGeom prst="rect">
            <a:avLst/>
          </a:prstGeom>
          <a:noFill/>
        </p:spPr>
        <p:txBody>
          <a:bodyPr wrap="square" rtlCol="0">
            <a:spAutoFit/>
          </a:bodyPr>
          <a:lstStyle/>
          <a:p>
            <a:r>
              <a:rPr lang="en-US" sz="1400" i="1" dirty="0"/>
              <a:t>Painting by Georges Seurat (https://</a:t>
            </a:r>
            <a:r>
              <a:rPr lang="en-US" sz="1400" i="1" dirty="0" err="1"/>
              <a:t>www.britannica.com</a:t>
            </a:r>
            <a:r>
              <a:rPr lang="en-US" sz="1400" i="1" dirty="0"/>
              <a:t>/biography/Georges-Seurat)</a:t>
            </a:r>
          </a:p>
        </p:txBody>
      </p:sp>
      <p:sp>
        <p:nvSpPr>
          <p:cNvPr id="5" name="Rectangle 4">
            <a:extLst>
              <a:ext uri="{FF2B5EF4-FFF2-40B4-BE49-F238E27FC236}">
                <a16:creationId xmlns:a16="http://schemas.microsoft.com/office/drawing/2014/main" id="{984D4A44-28DD-9F9C-503F-9895D315AB1D}"/>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grpSp>
        <p:nvGrpSpPr>
          <p:cNvPr id="18" name="Group 17">
            <a:extLst>
              <a:ext uri="{FF2B5EF4-FFF2-40B4-BE49-F238E27FC236}">
                <a16:creationId xmlns:a16="http://schemas.microsoft.com/office/drawing/2014/main" id="{965B2179-7A59-944E-5760-EA4DE9527664}"/>
              </a:ext>
            </a:extLst>
          </p:cNvPr>
          <p:cNvGrpSpPr/>
          <p:nvPr/>
        </p:nvGrpSpPr>
        <p:grpSpPr>
          <a:xfrm>
            <a:off x="13019836" y="-262650"/>
            <a:ext cx="5263055" cy="4834650"/>
            <a:chOff x="5056163" y="1090800"/>
            <a:chExt cx="5263055" cy="4834650"/>
          </a:xfrm>
        </p:grpSpPr>
        <p:pic>
          <p:nvPicPr>
            <p:cNvPr id="10" name="Picture 9" descr="A picture containing chart&#10;&#10;Description automatically generated">
              <a:extLst>
                <a:ext uri="{FF2B5EF4-FFF2-40B4-BE49-F238E27FC236}">
                  <a16:creationId xmlns:a16="http://schemas.microsoft.com/office/drawing/2014/main" id="{A77F42CB-1B06-E0EB-954D-860465CC3949}"/>
                </a:ext>
              </a:extLst>
            </p:cNvPr>
            <p:cNvPicPr>
              <a:picLocks noChangeAspect="1"/>
            </p:cNvPicPr>
            <p:nvPr/>
          </p:nvPicPr>
          <p:blipFill rotWithShape="1">
            <a:blip r:embed="rId4"/>
            <a:srcRect r="19810"/>
            <a:stretch/>
          </p:blipFill>
          <p:spPr>
            <a:xfrm>
              <a:off x="5056163" y="1090800"/>
              <a:ext cx="5263049" cy="4834650"/>
            </a:xfrm>
            <a:prstGeom prst="rect">
              <a:avLst/>
            </a:prstGeom>
          </p:spPr>
        </p:pic>
        <p:sp>
          <p:nvSpPr>
            <p:cNvPr id="11" name="TextBox 10">
              <a:extLst>
                <a:ext uri="{FF2B5EF4-FFF2-40B4-BE49-F238E27FC236}">
                  <a16:creationId xmlns:a16="http://schemas.microsoft.com/office/drawing/2014/main" id="{839F7B13-E9B8-EA40-F2FA-2953F497FD5F}"/>
                </a:ext>
              </a:extLst>
            </p:cNvPr>
            <p:cNvSpPr txBox="1"/>
            <p:nvPr/>
          </p:nvSpPr>
          <p:spPr>
            <a:xfrm>
              <a:off x="9349273" y="2220686"/>
              <a:ext cx="802433" cy="276999"/>
            </a:xfrm>
            <a:prstGeom prst="rect">
              <a:avLst/>
            </a:prstGeom>
            <a:noFill/>
          </p:spPr>
          <p:txBody>
            <a:bodyPr wrap="square" rtlCol="0">
              <a:spAutoFit/>
            </a:bodyPr>
            <a:lstStyle/>
            <a:p>
              <a:r>
                <a:rPr lang="en-US" sz="1200" dirty="0">
                  <a:solidFill>
                    <a:schemeClr val="bg1"/>
                  </a:solidFill>
                </a:rPr>
                <a:t>Sneaker</a:t>
              </a:r>
            </a:p>
          </p:txBody>
        </p:sp>
        <p:sp>
          <p:nvSpPr>
            <p:cNvPr id="12" name="TextBox 11">
              <a:extLst>
                <a:ext uri="{FF2B5EF4-FFF2-40B4-BE49-F238E27FC236}">
                  <a16:creationId xmlns:a16="http://schemas.microsoft.com/office/drawing/2014/main" id="{8A46E9A5-F4F9-AAA3-E052-B8678CD88653}"/>
                </a:ext>
              </a:extLst>
            </p:cNvPr>
            <p:cNvSpPr txBox="1"/>
            <p:nvPr/>
          </p:nvSpPr>
          <p:spPr>
            <a:xfrm>
              <a:off x="8431952" y="2998112"/>
              <a:ext cx="802433" cy="276999"/>
            </a:xfrm>
            <a:prstGeom prst="rect">
              <a:avLst/>
            </a:prstGeom>
            <a:noFill/>
          </p:spPr>
          <p:txBody>
            <a:bodyPr wrap="square" rtlCol="0">
              <a:spAutoFit/>
            </a:bodyPr>
            <a:lstStyle/>
            <a:p>
              <a:r>
                <a:rPr lang="en-US" sz="1200" dirty="0">
                  <a:solidFill>
                    <a:schemeClr val="bg1"/>
                  </a:solidFill>
                </a:rPr>
                <a:t>Sandal</a:t>
              </a:r>
            </a:p>
          </p:txBody>
        </p:sp>
        <p:sp>
          <p:nvSpPr>
            <p:cNvPr id="13" name="TextBox 12">
              <a:extLst>
                <a:ext uri="{FF2B5EF4-FFF2-40B4-BE49-F238E27FC236}">
                  <a16:creationId xmlns:a16="http://schemas.microsoft.com/office/drawing/2014/main" id="{FD2723DF-13AD-7032-88D6-4E4CC9C9DFDA}"/>
                </a:ext>
              </a:extLst>
            </p:cNvPr>
            <p:cNvSpPr txBox="1"/>
            <p:nvPr/>
          </p:nvSpPr>
          <p:spPr>
            <a:xfrm>
              <a:off x="9234385" y="4057484"/>
              <a:ext cx="1084833" cy="276999"/>
            </a:xfrm>
            <a:prstGeom prst="rect">
              <a:avLst/>
            </a:prstGeom>
            <a:noFill/>
          </p:spPr>
          <p:txBody>
            <a:bodyPr wrap="square" rtlCol="0">
              <a:spAutoFit/>
            </a:bodyPr>
            <a:lstStyle/>
            <a:p>
              <a:r>
                <a:rPr lang="en-US" sz="1200" dirty="0">
                  <a:solidFill>
                    <a:schemeClr val="bg1"/>
                  </a:solidFill>
                </a:rPr>
                <a:t>Ankle boot</a:t>
              </a:r>
            </a:p>
          </p:txBody>
        </p:sp>
        <p:sp>
          <p:nvSpPr>
            <p:cNvPr id="14" name="TextBox 13">
              <a:extLst>
                <a:ext uri="{FF2B5EF4-FFF2-40B4-BE49-F238E27FC236}">
                  <a16:creationId xmlns:a16="http://schemas.microsoft.com/office/drawing/2014/main" id="{95892737-C9B6-285B-F259-6AE9E0289EAB}"/>
                </a:ext>
              </a:extLst>
            </p:cNvPr>
            <p:cNvSpPr txBox="1"/>
            <p:nvPr/>
          </p:nvSpPr>
          <p:spPr>
            <a:xfrm>
              <a:off x="8935377" y="4905424"/>
              <a:ext cx="413896" cy="276999"/>
            </a:xfrm>
            <a:prstGeom prst="rect">
              <a:avLst/>
            </a:prstGeom>
            <a:noFill/>
          </p:spPr>
          <p:txBody>
            <a:bodyPr wrap="none" rtlCol="0">
              <a:spAutoFit/>
            </a:bodyPr>
            <a:lstStyle/>
            <a:p>
              <a:r>
                <a:rPr lang="en-US" sz="1200" dirty="0">
                  <a:solidFill>
                    <a:schemeClr val="bg1"/>
                  </a:solidFill>
                </a:rPr>
                <a:t>Bag</a:t>
              </a:r>
            </a:p>
          </p:txBody>
        </p:sp>
        <p:sp>
          <p:nvSpPr>
            <p:cNvPr id="15" name="TextBox 14">
              <a:extLst>
                <a:ext uri="{FF2B5EF4-FFF2-40B4-BE49-F238E27FC236}">
                  <a16:creationId xmlns:a16="http://schemas.microsoft.com/office/drawing/2014/main" id="{CD2F4A1C-B4D4-8CD1-F1C6-DB0903EEDE14}"/>
                </a:ext>
              </a:extLst>
            </p:cNvPr>
            <p:cNvSpPr txBox="1"/>
            <p:nvPr/>
          </p:nvSpPr>
          <p:spPr>
            <a:xfrm>
              <a:off x="7574499" y="1675577"/>
              <a:ext cx="653512" cy="276999"/>
            </a:xfrm>
            <a:prstGeom prst="rect">
              <a:avLst/>
            </a:prstGeom>
            <a:noFill/>
          </p:spPr>
          <p:txBody>
            <a:bodyPr wrap="none" rtlCol="0">
              <a:spAutoFit/>
            </a:bodyPr>
            <a:lstStyle/>
            <a:p>
              <a:r>
                <a:rPr lang="en-US" sz="1200" dirty="0">
                  <a:solidFill>
                    <a:schemeClr val="bg1"/>
                  </a:solidFill>
                </a:rPr>
                <a:t>Trouser</a:t>
              </a:r>
            </a:p>
          </p:txBody>
        </p:sp>
        <p:sp>
          <p:nvSpPr>
            <p:cNvPr id="16" name="TextBox 15">
              <a:extLst>
                <a:ext uri="{FF2B5EF4-FFF2-40B4-BE49-F238E27FC236}">
                  <a16:creationId xmlns:a16="http://schemas.microsoft.com/office/drawing/2014/main" id="{F63A8E51-8446-80F1-DA33-3A5D2CBA0633}"/>
                </a:ext>
              </a:extLst>
            </p:cNvPr>
            <p:cNvSpPr txBox="1"/>
            <p:nvPr/>
          </p:nvSpPr>
          <p:spPr>
            <a:xfrm>
              <a:off x="5558171" y="3911918"/>
              <a:ext cx="2077748" cy="276999"/>
            </a:xfrm>
            <a:prstGeom prst="rect">
              <a:avLst/>
            </a:prstGeom>
            <a:noFill/>
          </p:spPr>
          <p:txBody>
            <a:bodyPr wrap="none" rtlCol="0">
              <a:spAutoFit/>
            </a:bodyPr>
            <a:lstStyle/>
            <a:p>
              <a:r>
                <a:rPr lang="en-US" sz="1200" dirty="0" err="1">
                  <a:solidFill>
                    <a:schemeClr val="bg1"/>
                  </a:solidFill>
                </a:rPr>
                <a:t>Tshirts</a:t>
              </a:r>
              <a:r>
                <a:rPr lang="en-US" sz="1200" dirty="0">
                  <a:solidFill>
                    <a:schemeClr val="bg1"/>
                  </a:solidFill>
                </a:rPr>
                <a:t>, Pullovers, Shirts, Coats</a:t>
              </a:r>
            </a:p>
          </p:txBody>
        </p:sp>
      </p:grpSp>
      <p:sp>
        <p:nvSpPr>
          <p:cNvPr id="3" name="TextBox 2">
            <a:extLst>
              <a:ext uri="{FF2B5EF4-FFF2-40B4-BE49-F238E27FC236}">
                <a16:creationId xmlns:a16="http://schemas.microsoft.com/office/drawing/2014/main" id="{D93C62EF-9C7D-9067-4C7D-055FB3103572}"/>
              </a:ext>
            </a:extLst>
          </p:cNvPr>
          <p:cNvSpPr txBox="1"/>
          <p:nvPr/>
        </p:nvSpPr>
        <p:spPr>
          <a:xfrm>
            <a:off x="4720703" y="763217"/>
            <a:ext cx="4158429" cy="1292662"/>
          </a:xfrm>
          <a:prstGeom prst="rect">
            <a:avLst/>
          </a:prstGeom>
          <a:solidFill>
            <a:schemeClr val="accent6">
              <a:lumMod val="20000"/>
              <a:lumOff val="80000"/>
            </a:schemeClr>
          </a:solidFill>
        </p:spPr>
        <p:txBody>
          <a:bodyPr wrap="square" rtlCol="0">
            <a:spAutoFit/>
          </a:bodyPr>
          <a:lstStyle/>
          <a:p>
            <a:pPr algn="ctr"/>
            <a:r>
              <a:rPr lang="en-US" sz="2600" dirty="0">
                <a:solidFill>
                  <a:schemeClr val="bg1"/>
                </a:solidFill>
                <a:latin typeface="Arial" panose="020B0604020202020204" pitchFamily="34" charset="0"/>
                <a:cs typeface="Arial" panose="020B0604020202020204" pitchFamily="34" charset="0"/>
              </a:rPr>
              <a:t>Identify cell clusters and visualize with UMAP plots</a:t>
            </a:r>
          </a:p>
          <a:p>
            <a:pPr algn="ctr"/>
            <a:endParaRPr lang="en-US" sz="26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2BCBEBC-BF4D-837D-7EC7-AFDBAB3C51D5}"/>
              </a:ext>
            </a:extLst>
          </p:cNvPr>
          <p:cNvSpPr txBox="1"/>
          <p:nvPr/>
        </p:nvSpPr>
        <p:spPr>
          <a:xfrm>
            <a:off x="6026700" y="2569002"/>
            <a:ext cx="4171183" cy="1384995"/>
          </a:xfrm>
          <a:prstGeom prst="rect">
            <a:avLst/>
          </a:prstGeom>
          <a:solidFill>
            <a:schemeClr val="accent6">
              <a:lumMod val="20000"/>
              <a:lumOff val="80000"/>
            </a:schemeClr>
          </a:solidFill>
        </p:spPr>
        <p:txBody>
          <a:bodyPr wrap="square" rtlCol="0">
            <a:spAutoFit/>
          </a:bodyPr>
          <a:lstStyle/>
          <a:p>
            <a:pPr algn="ctr"/>
            <a:endParaRPr lang="en-US" sz="2800" dirty="0">
              <a:solidFill>
                <a:schemeClr val="bg1"/>
              </a:solidFill>
              <a:latin typeface="Arial" panose="020B0604020202020204" pitchFamily="34" charset="0"/>
              <a:cs typeface="Arial" panose="020B0604020202020204" pitchFamily="34" charset="0"/>
            </a:endParaRPr>
          </a:p>
          <a:p>
            <a:pPr algn="ctr"/>
            <a:r>
              <a:rPr lang="en-US" sz="2600" dirty="0">
                <a:solidFill>
                  <a:schemeClr val="bg1"/>
                </a:solidFill>
                <a:latin typeface="Arial" panose="020B0604020202020204" pitchFamily="34" charset="0"/>
                <a:cs typeface="Arial" panose="020B0604020202020204" pitchFamily="34" charset="0"/>
              </a:rPr>
              <a:t>Identify cell types</a:t>
            </a:r>
            <a:endParaRPr lang="en-US" sz="2600" dirty="0">
              <a:solidFill>
                <a:schemeClr val="bg1"/>
              </a:solidFill>
            </a:endParaRPr>
          </a:p>
          <a:p>
            <a:endParaRPr lang="en-US" sz="2800" dirty="0">
              <a:solidFill>
                <a:schemeClr val="bg1"/>
              </a:solidFill>
            </a:endParaRPr>
          </a:p>
        </p:txBody>
      </p:sp>
      <p:sp>
        <p:nvSpPr>
          <p:cNvPr id="8" name="TextBox 7">
            <a:extLst>
              <a:ext uri="{FF2B5EF4-FFF2-40B4-BE49-F238E27FC236}">
                <a16:creationId xmlns:a16="http://schemas.microsoft.com/office/drawing/2014/main" id="{BFC06E61-CAEE-D756-7AB4-1D935832DC83}"/>
              </a:ext>
            </a:extLst>
          </p:cNvPr>
          <p:cNvSpPr txBox="1"/>
          <p:nvPr/>
        </p:nvSpPr>
        <p:spPr>
          <a:xfrm>
            <a:off x="7217566" y="4408757"/>
            <a:ext cx="4171606" cy="1292662"/>
          </a:xfrm>
          <a:prstGeom prst="rect">
            <a:avLst/>
          </a:prstGeom>
          <a:solidFill>
            <a:schemeClr val="accent6">
              <a:lumMod val="20000"/>
              <a:lumOff val="80000"/>
            </a:schemeClr>
          </a:solidFill>
        </p:spPr>
        <p:txBody>
          <a:bodyPr wrap="square" rtlCol="0">
            <a:spAutoFit/>
          </a:bodyPr>
          <a:lstStyle/>
          <a:p>
            <a:pPr algn="ctr"/>
            <a:r>
              <a:rPr lang="en-US" sz="2600" dirty="0">
                <a:solidFill>
                  <a:schemeClr val="bg1"/>
                </a:solidFill>
                <a:latin typeface="Arial" panose="020B0604020202020204" pitchFamily="34" charset="0"/>
                <a:cs typeface="Arial" panose="020B0604020202020204" pitchFamily="34" charset="0"/>
              </a:rPr>
              <a:t>Identify differentially expressed genes</a:t>
            </a:r>
          </a:p>
          <a:p>
            <a:pPr algn="ctr"/>
            <a:endParaRPr lang="en-US" sz="2600" dirty="0">
              <a:solidFill>
                <a:schemeClr val="bg1"/>
              </a:solidFill>
              <a:latin typeface="Arial" panose="020B0604020202020204" pitchFamily="34" charset="0"/>
              <a:cs typeface="Arial" panose="020B0604020202020204" pitchFamily="34" charset="0"/>
            </a:endParaRPr>
          </a:p>
        </p:txBody>
      </p:sp>
      <p:sp>
        <p:nvSpPr>
          <p:cNvPr id="9" name="Bent-Up Arrow 8">
            <a:extLst>
              <a:ext uri="{FF2B5EF4-FFF2-40B4-BE49-F238E27FC236}">
                <a16:creationId xmlns:a16="http://schemas.microsoft.com/office/drawing/2014/main" id="{74D827E4-1FE6-2AE3-6918-064561091949}"/>
              </a:ext>
            </a:extLst>
          </p:cNvPr>
          <p:cNvSpPr/>
          <p:nvPr/>
        </p:nvSpPr>
        <p:spPr>
          <a:xfrm rot="5400000">
            <a:off x="5145310" y="2210503"/>
            <a:ext cx="926160" cy="728700"/>
          </a:xfrm>
          <a:prstGeom prst="bentUpArrow">
            <a:avLst>
              <a:gd name="adj1" fmla="val 32840"/>
              <a:gd name="adj2" fmla="val 25000"/>
              <a:gd name="adj3" fmla="val 35780"/>
            </a:avLst>
          </a:prstGeom>
        </p:spPr>
        <p:style>
          <a:lnRef idx="2">
            <a:schemeClr val="dk2">
              <a:shade val="80000"/>
              <a:hueOff val="0"/>
              <a:satOff val="0"/>
              <a:lumOff val="0"/>
              <a:alphaOff val="0"/>
            </a:schemeClr>
          </a:lnRef>
          <a:fillRef idx="1">
            <a:schemeClr val="dk2">
              <a:tint val="50000"/>
              <a:hueOff val="0"/>
              <a:satOff val="0"/>
              <a:lumOff val="0"/>
              <a:alphaOff val="0"/>
            </a:schemeClr>
          </a:fillRef>
          <a:effectRef idx="0">
            <a:schemeClr val="dk2">
              <a:tint val="50000"/>
              <a:hueOff val="0"/>
              <a:satOff val="0"/>
              <a:lumOff val="0"/>
              <a:alphaOff val="0"/>
            </a:schemeClr>
          </a:effectRef>
          <a:fontRef idx="minor">
            <a:schemeClr val="lt2">
              <a:hueOff val="0"/>
              <a:satOff val="0"/>
              <a:lumOff val="0"/>
              <a:alphaOff val="0"/>
            </a:schemeClr>
          </a:fontRef>
        </p:style>
      </p:sp>
      <p:sp>
        <p:nvSpPr>
          <p:cNvPr id="17" name="Bent-Up Arrow 16">
            <a:extLst>
              <a:ext uri="{FF2B5EF4-FFF2-40B4-BE49-F238E27FC236}">
                <a16:creationId xmlns:a16="http://schemas.microsoft.com/office/drawing/2014/main" id="{3DD9AF9F-728A-2060-85B5-66FB7FA9A16E}"/>
              </a:ext>
            </a:extLst>
          </p:cNvPr>
          <p:cNvSpPr/>
          <p:nvPr/>
        </p:nvSpPr>
        <p:spPr>
          <a:xfrm rot="5400000">
            <a:off x="6359156" y="4114722"/>
            <a:ext cx="926160" cy="728700"/>
          </a:xfrm>
          <a:prstGeom prst="bentUpArrow">
            <a:avLst>
              <a:gd name="adj1" fmla="val 32840"/>
              <a:gd name="adj2" fmla="val 25000"/>
              <a:gd name="adj3" fmla="val 35780"/>
            </a:avLst>
          </a:prstGeom>
        </p:spPr>
        <p:style>
          <a:lnRef idx="2">
            <a:schemeClr val="dk2">
              <a:shade val="80000"/>
              <a:hueOff val="0"/>
              <a:satOff val="0"/>
              <a:lumOff val="0"/>
              <a:alphaOff val="0"/>
            </a:schemeClr>
          </a:lnRef>
          <a:fillRef idx="1">
            <a:schemeClr val="dk2">
              <a:tint val="50000"/>
              <a:hueOff val="0"/>
              <a:satOff val="0"/>
              <a:lumOff val="0"/>
              <a:alphaOff val="0"/>
            </a:schemeClr>
          </a:fillRef>
          <a:effectRef idx="0">
            <a:schemeClr val="dk2">
              <a:tint val="50000"/>
              <a:hueOff val="0"/>
              <a:satOff val="0"/>
              <a:lumOff val="0"/>
              <a:alphaOff val="0"/>
            </a:schemeClr>
          </a:effectRef>
          <a:fontRef idx="minor">
            <a:schemeClr val="lt2">
              <a:hueOff val="0"/>
              <a:satOff val="0"/>
              <a:lumOff val="0"/>
              <a:alphaOff val="0"/>
            </a:schemeClr>
          </a:fontRef>
        </p:style>
      </p:sp>
    </p:spTree>
    <p:extLst>
      <p:ext uri="{BB962C8B-B14F-4D97-AF65-F5344CB8AC3E}">
        <p14:creationId xmlns:p14="http://schemas.microsoft.com/office/powerpoint/2010/main" val="25156214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9A0C0-1E65-18AA-A48C-C96C80F6F88F}"/>
              </a:ext>
            </a:extLst>
          </p:cNvPr>
          <p:cNvSpPr>
            <a:spLocks noGrp="1"/>
          </p:cNvSpPr>
          <p:nvPr>
            <p:ph type="ctrTitle"/>
          </p:nvPr>
        </p:nvSpPr>
        <p:spPr>
          <a:xfrm>
            <a:off x="5896026" y="2794037"/>
            <a:ext cx="4805996" cy="1297115"/>
          </a:xfrm>
        </p:spPr>
        <p:txBody>
          <a:bodyPr anchor="t">
            <a:normAutofit/>
          </a:bodyPr>
          <a:lstStyle/>
          <a:p>
            <a:pPr algn="l"/>
            <a:r>
              <a:rPr lang="en-US" sz="4000" dirty="0">
                <a:solidFill>
                  <a:schemeClr val="tx2"/>
                </a:solidFill>
              </a:rPr>
              <a:t>Canine 1 - Cooper</a:t>
            </a:r>
          </a:p>
        </p:txBody>
      </p:sp>
      <p:sp>
        <p:nvSpPr>
          <p:cNvPr id="3" name="Subtitle 2">
            <a:extLst>
              <a:ext uri="{FF2B5EF4-FFF2-40B4-BE49-F238E27FC236}">
                <a16:creationId xmlns:a16="http://schemas.microsoft.com/office/drawing/2014/main" id="{E2507F15-EA74-E22D-B6BC-B5E51D64CFEE}"/>
              </a:ext>
            </a:extLst>
          </p:cNvPr>
          <p:cNvSpPr>
            <a:spLocks noGrp="1"/>
          </p:cNvSpPr>
          <p:nvPr>
            <p:ph type="subTitle" idx="1"/>
          </p:nvPr>
        </p:nvSpPr>
        <p:spPr>
          <a:xfrm>
            <a:off x="5896331" y="3023178"/>
            <a:ext cx="4805691" cy="838831"/>
          </a:xfrm>
        </p:spPr>
        <p:txBody>
          <a:bodyPr anchor="b">
            <a:normAutofit/>
          </a:bodyPr>
          <a:lstStyle/>
          <a:p>
            <a:pPr algn="l"/>
            <a:r>
              <a:rPr lang="en-US" sz="2000" dirty="0">
                <a:solidFill>
                  <a:schemeClr val="tx2"/>
                </a:solidFill>
              </a:rPr>
              <a:t>Reference Genome: CanFam3.1</a:t>
            </a:r>
          </a:p>
        </p:txBody>
      </p:sp>
      <p:pic>
        <p:nvPicPr>
          <p:cNvPr id="18" name="Graphic 17" descr="Dog">
            <a:extLst>
              <a:ext uri="{FF2B5EF4-FFF2-40B4-BE49-F238E27FC236}">
                <a16:creationId xmlns:a16="http://schemas.microsoft.com/office/drawing/2014/main" id="{424C8AB5-BBA3-B0B4-212E-A3BBA125EA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9017" y="1371713"/>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
        <p:nvSpPr>
          <p:cNvPr id="4" name="Rectangle 3">
            <a:extLst>
              <a:ext uri="{FF2B5EF4-FFF2-40B4-BE49-F238E27FC236}">
                <a16:creationId xmlns:a16="http://schemas.microsoft.com/office/drawing/2014/main" id="{4829D2FA-4289-EC9D-9BC4-028A7F212306}"/>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spTree>
    <p:extLst>
      <p:ext uri="{BB962C8B-B14F-4D97-AF65-F5344CB8AC3E}">
        <p14:creationId xmlns:p14="http://schemas.microsoft.com/office/powerpoint/2010/main" val="419801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B4D6-AAAC-8D12-D59F-6B3321E0CC9A}"/>
              </a:ext>
            </a:extLst>
          </p:cNvPr>
          <p:cNvSpPr>
            <a:spLocks noGrp="1"/>
          </p:cNvSpPr>
          <p:nvPr>
            <p:ph type="title"/>
          </p:nvPr>
        </p:nvSpPr>
        <p:spPr>
          <a:xfrm>
            <a:off x="492672" y="238374"/>
            <a:ext cx="11238185" cy="1325563"/>
          </a:xfrm>
        </p:spPr>
        <p:txBody>
          <a:bodyPr/>
          <a:lstStyle/>
          <a:p>
            <a:r>
              <a:rPr lang="en-US" dirty="0"/>
              <a:t>Similar cell types are present across brain regions</a:t>
            </a:r>
          </a:p>
        </p:txBody>
      </p:sp>
      <p:sp>
        <p:nvSpPr>
          <p:cNvPr id="4" name="Rectangle 3">
            <a:extLst>
              <a:ext uri="{FF2B5EF4-FFF2-40B4-BE49-F238E27FC236}">
                <a16:creationId xmlns:a16="http://schemas.microsoft.com/office/drawing/2014/main" id="{B5CB2E62-759F-A13E-2351-8E4AAEE1E0DF}"/>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grpSp>
        <p:nvGrpSpPr>
          <p:cNvPr id="10" name="Group 9">
            <a:extLst>
              <a:ext uri="{FF2B5EF4-FFF2-40B4-BE49-F238E27FC236}">
                <a16:creationId xmlns:a16="http://schemas.microsoft.com/office/drawing/2014/main" id="{84B221C8-BD6F-3066-E1B4-A0F8CF43C8A0}"/>
              </a:ext>
            </a:extLst>
          </p:cNvPr>
          <p:cNvGrpSpPr/>
          <p:nvPr/>
        </p:nvGrpSpPr>
        <p:grpSpPr>
          <a:xfrm>
            <a:off x="644749" y="1453326"/>
            <a:ext cx="10902501" cy="5196859"/>
            <a:chOff x="644749" y="1453326"/>
            <a:chExt cx="10902501" cy="5196859"/>
          </a:xfrm>
        </p:grpSpPr>
        <p:pic>
          <p:nvPicPr>
            <p:cNvPr id="3" name="Picture 2">
              <a:extLst>
                <a:ext uri="{FF2B5EF4-FFF2-40B4-BE49-F238E27FC236}">
                  <a16:creationId xmlns:a16="http://schemas.microsoft.com/office/drawing/2014/main" id="{F427DD84-F57C-6AE3-9130-B00B4E2246D0}"/>
                </a:ext>
              </a:extLst>
            </p:cNvPr>
            <p:cNvPicPr>
              <a:picLocks noChangeAspect="1"/>
            </p:cNvPicPr>
            <p:nvPr/>
          </p:nvPicPr>
          <p:blipFill>
            <a:blip r:embed="rId3"/>
            <a:stretch>
              <a:fillRect/>
            </a:stretch>
          </p:blipFill>
          <p:spPr>
            <a:xfrm>
              <a:off x="644749" y="1453326"/>
              <a:ext cx="10902501" cy="5196859"/>
            </a:xfrm>
            <a:prstGeom prst="rect">
              <a:avLst/>
            </a:prstGeom>
          </p:spPr>
        </p:pic>
        <p:sp>
          <p:nvSpPr>
            <p:cNvPr id="5" name="TextBox 4">
              <a:extLst>
                <a:ext uri="{FF2B5EF4-FFF2-40B4-BE49-F238E27FC236}">
                  <a16:creationId xmlns:a16="http://schemas.microsoft.com/office/drawing/2014/main" id="{2D95ADE0-2548-5883-E898-EDBD423BA356}"/>
                </a:ext>
              </a:extLst>
            </p:cNvPr>
            <p:cNvSpPr txBox="1"/>
            <p:nvPr/>
          </p:nvSpPr>
          <p:spPr>
            <a:xfrm>
              <a:off x="2815770" y="1814287"/>
              <a:ext cx="1799772" cy="307777"/>
            </a:xfrm>
            <a:prstGeom prst="rect">
              <a:avLst/>
            </a:prstGeom>
            <a:solidFill>
              <a:schemeClr val="bg1"/>
            </a:solidFill>
          </p:spPr>
          <p:txBody>
            <a:bodyPr wrap="square" rtlCol="0">
              <a:spAutoFit/>
            </a:bodyPr>
            <a:lstStyle/>
            <a:p>
              <a:r>
                <a:rPr lang="en-US" sz="1400" b="1" dirty="0"/>
                <a:t>Occipital Cortex</a:t>
              </a:r>
            </a:p>
          </p:txBody>
        </p:sp>
        <p:sp>
          <p:nvSpPr>
            <p:cNvPr id="7" name="TextBox 6">
              <a:extLst>
                <a:ext uri="{FF2B5EF4-FFF2-40B4-BE49-F238E27FC236}">
                  <a16:creationId xmlns:a16="http://schemas.microsoft.com/office/drawing/2014/main" id="{E77E46F5-2817-8F90-29EC-EE2C7FE6A6D5}"/>
                </a:ext>
              </a:extLst>
            </p:cNvPr>
            <p:cNvSpPr txBox="1"/>
            <p:nvPr/>
          </p:nvSpPr>
          <p:spPr>
            <a:xfrm>
              <a:off x="2714170" y="3972708"/>
              <a:ext cx="1799772" cy="307777"/>
            </a:xfrm>
            <a:prstGeom prst="rect">
              <a:avLst/>
            </a:prstGeom>
            <a:solidFill>
              <a:schemeClr val="bg1"/>
            </a:solidFill>
          </p:spPr>
          <p:txBody>
            <a:bodyPr wrap="square" rtlCol="0">
              <a:spAutoFit/>
            </a:bodyPr>
            <a:lstStyle/>
            <a:p>
              <a:r>
                <a:rPr lang="en-US" sz="1400" b="1" dirty="0"/>
                <a:t>Rostral Medulla</a:t>
              </a:r>
            </a:p>
          </p:txBody>
        </p:sp>
        <p:sp>
          <p:nvSpPr>
            <p:cNvPr id="8" name="TextBox 7">
              <a:extLst>
                <a:ext uri="{FF2B5EF4-FFF2-40B4-BE49-F238E27FC236}">
                  <a16:creationId xmlns:a16="http://schemas.microsoft.com/office/drawing/2014/main" id="{6E5A2907-21F6-4344-BC24-B2A07C248357}"/>
                </a:ext>
              </a:extLst>
            </p:cNvPr>
            <p:cNvSpPr txBox="1"/>
            <p:nvPr/>
          </p:nvSpPr>
          <p:spPr>
            <a:xfrm>
              <a:off x="6786563" y="1814286"/>
              <a:ext cx="2371951" cy="307777"/>
            </a:xfrm>
            <a:prstGeom prst="rect">
              <a:avLst/>
            </a:prstGeom>
            <a:solidFill>
              <a:schemeClr val="bg1"/>
            </a:solidFill>
          </p:spPr>
          <p:txBody>
            <a:bodyPr wrap="square" rtlCol="0">
              <a:spAutoFit/>
            </a:bodyPr>
            <a:lstStyle/>
            <a:p>
              <a:r>
                <a:rPr lang="en-US" sz="1400" b="1" dirty="0"/>
                <a:t>Olfactory/Frontal Cortex</a:t>
              </a:r>
            </a:p>
          </p:txBody>
        </p:sp>
        <p:sp>
          <p:nvSpPr>
            <p:cNvPr id="9" name="TextBox 8">
              <a:extLst>
                <a:ext uri="{FF2B5EF4-FFF2-40B4-BE49-F238E27FC236}">
                  <a16:creationId xmlns:a16="http://schemas.microsoft.com/office/drawing/2014/main" id="{074AA0A8-6400-7452-2515-51464FEBD4D5}"/>
                </a:ext>
              </a:extLst>
            </p:cNvPr>
            <p:cNvSpPr txBox="1"/>
            <p:nvPr/>
          </p:nvSpPr>
          <p:spPr>
            <a:xfrm>
              <a:off x="7072652" y="3972707"/>
              <a:ext cx="1799772" cy="307777"/>
            </a:xfrm>
            <a:prstGeom prst="rect">
              <a:avLst/>
            </a:prstGeom>
            <a:solidFill>
              <a:schemeClr val="bg1"/>
            </a:solidFill>
          </p:spPr>
          <p:txBody>
            <a:bodyPr wrap="square" rtlCol="0">
              <a:spAutoFit/>
            </a:bodyPr>
            <a:lstStyle/>
            <a:p>
              <a:r>
                <a:rPr lang="en-US" sz="1400" b="1" dirty="0"/>
                <a:t>Temporal Cortex</a:t>
              </a:r>
            </a:p>
          </p:txBody>
        </p:sp>
      </p:grpSp>
      <p:sp>
        <p:nvSpPr>
          <p:cNvPr id="13" name="Rectangle 12">
            <a:extLst>
              <a:ext uri="{FF2B5EF4-FFF2-40B4-BE49-F238E27FC236}">
                <a16:creationId xmlns:a16="http://schemas.microsoft.com/office/drawing/2014/main" id="{00ACE5DE-AE7E-C4F0-4028-C0853F0CC04D}"/>
              </a:ext>
            </a:extLst>
          </p:cNvPr>
          <p:cNvSpPr/>
          <p:nvPr/>
        </p:nvSpPr>
        <p:spPr>
          <a:xfrm>
            <a:off x="5181600" y="1453326"/>
            <a:ext cx="914400" cy="360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016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6C26B-8C20-E8C7-5858-5142B1A10E6F}"/>
              </a:ext>
            </a:extLst>
          </p:cNvPr>
          <p:cNvSpPr>
            <a:spLocks noGrp="1"/>
          </p:cNvSpPr>
          <p:nvPr>
            <p:ph type="title"/>
          </p:nvPr>
        </p:nvSpPr>
        <p:spPr>
          <a:xfrm>
            <a:off x="838199" y="210629"/>
            <a:ext cx="10515600" cy="1325563"/>
          </a:xfrm>
        </p:spPr>
        <p:txBody>
          <a:bodyPr/>
          <a:lstStyle/>
          <a:p>
            <a:r>
              <a:rPr lang="en-US" dirty="0"/>
              <a:t>Proportion of cell types are similar across brain regions</a:t>
            </a:r>
          </a:p>
        </p:txBody>
      </p:sp>
      <p:sp>
        <p:nvSpPr>
          <p:cNvPr id="5" name="Rectangle 4">
            <a:extLst>
              <a:ext uri="{FF2B5EF4-FFF2-40B4-BE49-F238E27FC236}">
                <a16:creationId xmlns:a16="http://schemas.microsoft.com/office/drawing/2014/main" id="{5B92FBA7-7B37-ECFF-6573-FE9599AD2F49}"/>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pic>
        <p:nvPicPr>
          <p:cNvPr id="6" name="Picture 5">
            <a:extLst>
              <a:ext uri="{FF2B5EF4-FFF2-40B4-BE49-F238E27FC236}">
                <a16:creationId xmlns:a16="http://schemas.microsoft.com/office/drawing/2014/main" id="{A2592586-A650-7385-E72A-8AD5CB75550F}"/>
              </a:ext>
            </a:extLst>
          </p:cNvPr>
          <p:cNvPicPr>
            <a:picLocks noChangeAspect="1"/>
          </p:cNvPicPr>
          <p:nvPr/>
        </p:nvPicPr>
        <p:blipFill>
          <a:blip r:embed="rId3"/>
          <a:stretch>
            <a:fillRect/>
          </a:stretch>
        </p:blipFill>
        <p:spPr>
          <a:xfrm>
            <a:off x="1377041" y="1373498"/>
            <a:ext cx="9007930" cy="5273873"/>
          </a:xfrm>
          <a:prstGeom prst="rect">
            <a:avLst/>
          </a:prstGeom>
        </p:spPr>
      </p:pic>
    </p:spTree>
    <p:extLst>
      <p:ext uri="{BB962C8B-B14F-4D97-AF65-F5344CB8AC3E}">
        <p14:creationId xmlns:p14="http://schemas.microsoft.com/office/powerpoint/2010/main" val="337356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9A0C0-1E65-18AA-A48C-C96C80F6F88F}"/>
              </a:ext>
            </a:extLst>
          </p:cNvPr>
          <p:cNvSpPr>
            <a:spLocks noGrp="1"/>
          </p:cNvSpPr>
          <p:nvPr>
            <p:ph type="ctrTitle"/>
          </p:nvPr>
        </p:nvSpPr>
        <p:spPr>
          <a:xfrm>
            <a:off x="6637014" y="2589085"/>
            <a:ext cx="4805996" cy="1297115"/>
          </a:xfrm>
        </p:spPr>
        <p:txBody>
          <a:bodyPr anchor="t">
            <a:normAutofit/>
          </a:bodyPr>
          <a:lstStyle/>
          <a:p>
            <a:pPr algn="l"/>
            <a:r>
              <a:rPr lang="en-US" sz="4000" dirty="0">
                <a:solidFill>
                  <a:schemeClr val="tx2"/>
                </a:solidFill>
              </a:rPr>
              <a:t>Canine 1 (Cooper) vs. Canine 2 (Gemma)</a:t>
            </a:r>
          </a:p>
        </p:txBody>
      </p:sp>
      <p:sp>
        <p:nvSpPr>
          <p:cNvPr id="3" name="Subtitle 2">
            <a:extLst>
              <a:ext uri="{FF2B5EF4-FFF2-40B4-BE49-F238E27FC236}">
                <a16:creationId xmlns:a16="http://schemas.microsoft.com/office/drawing/2014/main" id="{E2507F15-EA74-E22D-B6BC-B5E51D64CFEE}"/>
              </a:ext>
            </a:extLst>
          </p:cNvPr>
          <p:cNvSpPr>
            <a:spLocks noGrp="1"/>
          </p:cNvSpPr>
          <p:nvPr>
            <p:ph type="subTitle" idx="1"/>
          </p:nvPr>
        </p:nvSpPr>
        <p:spPr>
          <a:xfrm>
            <a:off x="6637319" y="3497689"/>
            <a:ext cx="4805691" cy="838831"/>
          </a:xfrm>
        </p:spPr>
        <p:txBody>
          <a:bodyPr anchor="b">
            <a:normAutofit/>
          </a:bodyPr>
          <a:lstStyle/>
          <a:p>
            <a:pPr algn="l"/>
            <a:r>
              <a:rPr lang="en-US" sz="2000" dirty="0">
                <a:solidFill>
                  <a:schemeClr val="tx2"/>
                </a:solidFill>
              </a:rPr>
              <a:t>Reference Genome: CanFam3</a:t>
            </a:r>
            <a:r>
              <a:rPr lang="en-US" sz="2000" b="1" dirty="0">
                <a:solidFill>
                  <a:schemeClr val="tx2"/>
                </a:solidFill>
              </a:rPr>
              <a:t>.1</a:t>
            </a:r>
            <a:endParaRPr lang="en-US" sz="2000" dirty="0">
              <a:solidFill>
                <a:schemeClr val="tx2"/>
              </a:solidFill>
            </a:endParaRPr>
          </a:p>
        </p:txBody>
      </p:sp>
      <p:pic>
        <p:nvPicPr>
          <p:cNvPr id="18" name="Graphic 17" descr="Dog">
            <a:extLst>
              <a:ext uri="{FF2B5EF4-FFF2-40B4-BE49-F238E27FC236}">
                <a16:creationId xmlns:a16="http://schemas.microsoft.com/office/drawing/2014/main" id="{424C8AB5-BBA3-B0B4-212E-A3BBA125EA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4222" y="518205"/>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
        <p:nvSpPr>
          <p:cNvPr id="4" name="Rectangle 3">
            <a:extLst>
              <a:ext uri="{FF2B5EF4-FFF2-40B4-BE49-F238E27FC236}">
                <a16:creationId xmlns:a16="http://schemas.microsoft.com/office/drawing/2014/main" id="{4829D2FA-4289-EC9D-9BC4-028A7F212306}"/>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pic>
        <p:nvPicPr>
          <p:cNvPr id="6" name="Graphic 5" descr="Dog">
            <a:extLst>
              <a:ext uri="{FF2B5EF4-FFF2-40B4-BE49-F238E27FC236}">
                <a16:creationId xmlns:a16="http://schemas.microsoft.com/office/drawing/2014/main" id="{CFECB629-F3B8-C739-218C-7F83C9D648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936134" y="3429000"/>
            <a:ext cx="1924604" cy="2113647"/>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892745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B6F-3041-57A3-0CE4-4B6DFA80F65E}"/>
              </a:ext>
            </a:extLst>
          </p:cNvPr>
          <p:cNvSpPr>
            <a:spLocks noGrp="1"/>
          </p:cNvSpPr>
          <p:nvPr>
            <p:ph type="title"/>
          </p:nvPr>
        </p:nvSpPr>
        <p:spPr>
          <a:xfrm>
            <a:off x="808166" y="208769"/>
            <a:ext cx="10515600" cy="1325563"/>
          </a:xfrm>
        </p:spPr>
        <p:txBody>
          <a:bodyPr/>
          <a:lstStyle/>
          <a:p>
            <a:r>
              <a:rPr lang="en-US" dirty="0"/>
              <a:t>Cell populations within the same brain region are similar between dogs</a:t>
            </a:r>
          </a:p>
        </p:txBody>
      </p:sp>
      <p:sp>
        <p:nvSpPr>
          <p:cNvPr id="3" name="Rectangle 2">
            <a:extLst>
              <a:ext uri="{FF2B5EF4-FFF2-40B4-BE49-F238E27FC236}">
                <a16:creationId xmlns:a16="http://schemas.microsoft.com/office/drawing/2014/main" id="{975C8724-FCE8-E531-F0A8-FD4913CC1EC8}"/>
              </a:ext>
            </a:extLst>
          </p:cNvPr>
          <p:cNvSpPr/>
          <p:nvPr/>
        </p:nvSpPr>
        <p:spPr>
          <a:xfrm>
            <a:off x="12609536" y="3414156"/>
            <a:ext cx="3172918" cy="2308324"/>
          </a:xfrm>
          <a:prstGeom prst="rect">
            <a:avLst/>
          </a:prstGeom>
        </p:spPr>
        <p:txBody>
          <a:bodyPr wrap="square">
            <a:spAutoFit/>
          </a:bodyPr>
          <a:lstStyle/>
          <a:p>
            <a:r>
              <a:rPr lang="en-US" dirty="0"/>
              <a:t> T memory cells   2548</a:t>
            </a:r>
          </a:p>
          <a:p>
            <a:r>
              <a:rPr lang="en-US" dirty="0"/>
              <a:t>  Macrophages      1535</a:t>
            </a:r>
          </a:p>
          <a:p>
            <a:r>
              <a:rPr lang="en-US" dirty="0"/>
              <a:t>  Microglia         672</a:t>
            </a:r>
          </a:p>
          <a:p>
            <a:r>
              <a:rPr lang="en-US" dirty="0"/>
              <a:t>  T cells           616</a:t>
            </a:r>
          </a:p>
          <a:p>
            <a:r>
              <a:rPr lang="en-US" dirty="0"/>
              <a:t>  Neutrophils       769</a:t>
            </a:r>
          </a:p>
          <a:p>
            <a:r>
              <a:rPr lang="en-US" dirty="0"/>
              <a:t>  </a:t>
            </a:r>
            <a:r>
              <a:rPr lang="en-US" dirty="0" err="1"/>
              <a:t>Nuocytes</a:t>
            </a:r>
            <a:r>
              <a:rPr lang="en-US" dirty="0"/>
              <a:t>           82</a:t>
            </a:r>
          </a:p>
          <a:p>
            <a:r>
              <a:rPr lang="en-US" dirty="0"/>
              <a:t>  B cells            48</a:t>
            </a:r>
          </a:p>
          <a:p>
            <a:r>
              <a:rPr lang="en-US" dirty="0"/>
              <a:t>  Oligodendrocytes   10</a:t>
            </a:r>
          </a:p>
        </p:txBody>
      </p:sp>
      <p:sp>
        <p:nvSpPr>
          <p:cNvPr id="5" name="Rectangle 4">
            <a:extLst>
              <a:ext uri="{FF2B5EF4-FFF2-40B4-BE49-F238E27FC236}">
                <a16:creationId xmlns:a16="http://schemas.microsoft.com/office/drawing/2014/main" id="{7FBFC71A-38DC-A030-BBEF-900370FA74D5}"/>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grpSp>
        <p:nvGrpSpPr>
          <p:cNvPr id="7" name="Group 6">
            <a:extLst>
              <a:ext uri="{FF2B5EF4-FFF2-40B4-BE49-F238E27FC236}">
                <a16:creationId xmlns:a16="http://schemas.microsoft.com/office/drawing/2014/main" id="{656B57A7-043E-FBCE-782E-64A415719504}"/>
              </a:ext>
            </a:extLst>
          </p:cNvPr>
          <p:cNvGrpSpPr/>
          <p:nvPr/>
        </p:nvGrpSpPr>
        <p:grpSpPr>
          <a:xfrm>
            <a:off x="1482833" y="1534332"/>
            <a:ext cx="7876999" cy="5120049"/>
            <a:chOff x="2127467" y="1534332"/>
            <a:chExt cx="7876999" cy="5120049"/>
          </a:xfrm>
        </p:grpSpPr>
        <p:pic>
          <p:nvPicPr>
            <p:cNvPr id="8" name="Picture 7" descr="A picture containing diagram&#10;&#10;Description automatically generated">
              <a:extLst>
                <a:ext uri="{FF2B5EF4-FFF2-40B4-BE49-F238E27FC236}">
                  <a16:creationId xmlns:a16="http://schemas.microsoft.com/office/drawing/2014/main" id="{6A96EFAC-97BD-9DAE-150D-8013A121CB3A}"/>
                </a:ext>
              </a:extLst>
            </p:cNvPr>
            <p:cNvPicPr>
              <a:picLocks noChangeAspect="1"/>
            </p:cNvPicPr>
            <p:nvPr/>
          </p:nvPicPr>
          <p:blipFill>
            <a:blip r:embed="rId3"/>
            <a:stretch>
              <a:fillRect/>
            </a:stretch>
          </p:blipFill>
          <p:spPr>
            <a:xfrm>
              <a:off x="2127467" y="1534332"/>
              <a:ext cx="7876999" cy="5120049"/>
            </a:xfrm>
            <a:prstGeom prst="rect">
              <a:avLst/>
            </a:prstGeom>
          </p:spPr>
        </p:pic>
        <p:sp>
          <p:nvSpPr>
            <p:cNvPr id="6" name="TextBox 5">
              <a:extLst>
                <a:ext uri="{FF2B5EF4-FFF2-40B4-BE49-F238E27FC236}">
                  <a16:creationId xmlns:a16="http://schemas.microsoft.com/office/drawing/2014/main" id="{8424ECE8-9B49-95D4-F6D7-DAD17EAAF48D}"/>
                </a:ext>
              </a:extLst>
            </p:cNvPr>
            <p:cNvSpPr txBox="1"/>
            <p:nvPr/>
          </p:nvSpPr>
          <p:spPr>
            <a:xfrm>
              <a:off x="4042983" y="1544664"/>
              <a:ext cx="3582275" cy="369332"/>
            </a:xfrm>
            <a:prstGeom prst="rect">
              <a:avLst/>
            </a:prstGeom>
            <a:solidFill>
              <a:schemeClr val="bg1"/>
            </a:solidFill>
          </p:spPr>
          <p:txBody>
            <a:bodyPr wrap="square" rtlCol="0">
              <a:spAutoFit/>
            </a:bodyPr>
            <a:lstStyle/>
            <a:p>
              <a:r>
                <a:rPr lang="en-US" dirty="0"/>
                <a:t>Left Olfactory/Frontal Cortex</a:t>
              </a:r>
            </a:p>
          </p:txBody>
        </p:sp>
      </p:grpSp>
    </p:spTree>
    <p:extLst>
      <p:ext uri="{BB962C8B-B14F-4D97-AF65-F5344CB8AC3E}">
        <p14:creationId xmlns:p14="http://schemas.microsoft.com/office/powerpoint/2010/main" val="556063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23925-F823-B820-99E1-6E565377395A}"/>
              </a:ext>
            </a:extLst>
          </p:cNvPr>
          <p:cNvSpPr>
            <a:spLocks noGrp="1"/>
          </p:cNvSpPr>
          <p:nvPr>
            <p:ph type="title"/>
          </p:nvPr>
        </p:nvSpPr>
        <p:spPr>
          <a:xfrm>
            <a:off x="469161" y="53282"/>
            <a:ext cx="11243350" cy="1325563"/>
          </a:xfrm>
        </p:spPr>
        <p:txBody>
          <a:bodyPr>
            <a:normAutofit/>
          </a:bodyPr>
          <a:lstStyle/>
          <a:p>
            <a:r>
              <a:rPr lang="en-US" dirty="0"/>
              <a:t>Cell populations cluster differently between dogs</a:t>
            </a:r>
          </a:p>
        </p:txBody>
      </p:sp>
      <p:sp>
        <p:nvSpPr>
          <p:cNvPr id="6" name="Rectangle 5">
            <a:extLst>
              <a:ext uri="{FF2B5EF4-FFF2-40B4-BE49-F238E27FC236}">
                <a16:creationId xmlns:a16="http://schemas.microsoft.com/office/drawing/2014/main" id="{164B9ECA-1FED-C3F8-FF81-623883AA2465}"/>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grpSp>
        <p:nvGrpSpPr>
          <p:cNvPr id="9" name="Group 8">
            <a:extLst>
              <a:ext uri="{FF2B5EF4-FFF2-40B4-BE49-F238E27FC236}">
                <a16:creationId xmlns:a16="http://schemas.microsoft.com/office/drawing/2014/main" id="{F34E6454-2504-BA0B-A595-CCB00DA84689}"/>
              </a:ext>
            </a:extLst>
          </p:cNvPr>
          <p:cNvGrpSpPr/>
          <p:nvPr/>
        </p:nvGrpSpPr>
        <p:grpSpPr>
          <a:xfrm>
            <a:off x="6090836" y="2505265"/>
            <a:ext cx="5556799" cy="3178489"/>
            <a:chOff x="326849" y="2395834"/>
            <a:chExt cx="5556799" cy="3178489"/>
          </a:xfrm>
        </p:grpSpPr>
        <p:pic>
          <p:nvPicPr>
            <p:cNvPr id="4" name="Picture 3">
              <a:extLst>
                <a:ext uri="{FF2B5EF4-FFF2-40B4-BE49-F238E27FC236}">
                  <a16:creationId xmlns:a16="http://schemas.microsoft.com/office/drawing/2014/main" id="{637D056C-8454-2884-7025-8F68AC82829F}"/>
                </a:ext>
              </a:extLst>
            </p:cNvPr>
            <p:cNvPicPr>
              <a:picLocks noChangeAspect="1"/>
            </p:cNvPicPr>
            <p:nvPr/>
          </p:nvPicPr>
          <p:blipFill>
            <a:blip r:embed="rId3"/>
            <a:stretch>
              <a:fillRect/>
            </a:stretch>
          </p:blipFill>
          <p:spPr>
            <a:xfrm>
              <a:off x="326849" y="2395834"/>
              <a:ext cx="5556799" cy="3178489"/>
            </a:xfrm>
            <a:prstGeom prst="rect">
              <a:avLst/>
            </a:prstGeom>
          </p:spPr>
        </p:pic>
        <p:sp>
          <p:nvSpPr>
            <p:cNvPr id="7" name="TextBox 6">
              <a:extLst>
                <a:ext uri="{FF2B5EF4-FFF2-40B4-BE49-F238E27FC236}">
                  <a16:creationId xmlns:a16="http://schemas.microsoft.com/office/drawing/2014/main" id="{CAFAEEFD-C05C-2336-9AF1-C438ABED6F1A}"/>
                </a:ext>
              </a:extLst>
            </p:cNvPr>
            <p:cNvSpPr txBox="1"/>
            <p:nvPr/>
          </p:nvSpPr>
          <p:spPr>
            <a:xfrm>
              <a:off x="838200" y="2500657"/>
              <a:ext cx="931984" cy="369332"/>
            </a:xfrm>
            <a:prstGeom prst="rect">
              <a:avLst/>
            </a:prstGeom>
            <a:noFill/>
          </p:spPr>
          <p:txBody>
            <a:bodyPr wrap="square" rtlCol="0">
              <a:spAutoFit/>
            </a:bodyPr>
            <a:lstStyle/>
            <a:p>
              <a:r>
                <a:rPr lang="en-US" dirty="0"/>
                <a:t>Gemma</a:t>
              </a:r>
            </a:p>
          </p:txBody>
        </p:sp>
      </p:grpSp>
      <p:grpSp>
        <p:nvGrpSpPr>
          <p:cNvPr id="10" name="Group 9">
            <a:extLst>
              <a:ext uri="{FF2B5EF4-FFF2-40B4-BE49-F238E27FC236}">
                <a16:creationId xmlns:a16="http://schemas.microsoft.com/office/drawing/2014/main" id="{64AB763B-936B-9642-82ED-5EFF029E076B}"/>
              </a:ext>
            </a:extLst>
          </p:cNvPr>
          <p:cNvGrpSpPr/>
          <p:nvPr/>
        </p:nvGrpSpPr>
        <p:grpSpPr>
          <a:xfrm>
            <a:off x="449954" y="2435362"/>
            <a:ext cx="5556800" cy="3178490"/>
            <a:chOff x="6308351" y="2381421"/>
            <a:chExt cx="5556800" cy="3178490"/>
          </a:xfrm>
        </p:grpSpPr>
        <p:pic>
          <p:nvPicPr>
            <p:cNvPr id="5" name="Picture 4">
              <a:extLst>
                <a:ext uri="{FF2B5EF4-FFF2-40B4-BE49-F238E27FC236}">
                  <a16:creationId xmlns:a16="http://schemas.microsoft.com/office/drawing/2014/main" id="{9B6FCC0B-0D3B-D205-A4D5-02726E7EF6D7}"/>
                </a:ext>
              </a:extLst>
            </p:cNvPr>
            <p:cNvPicPr>
              <a:picLocks noChangeAspect="1"/>
            </p:cNvPicPr>
            <p:nvPr/>
          </p:nvPicPr>
          <p:blipFill>
            <a:blip r:embed="rId4"/>
            <a:stretch>
              <a:fillRect/>
            </a:stretch>
          </p:blipFill>
          <p:spPr>
            <a:xfrm>
              <a:off x="6308351" y="2381421"/>
              <a:ext cx="5556800" cy="3178490"/>
            </a:xfrm>
            <a:prstGeom prst="rect">
              <a:avLst/>
            </a:prstGeom>
          </p:spPr>
        </p:pic>
        <p:sp>
          <p:nvSpPr>
            <p:cNvPr id="8" name="TextBox 7">
              <a:extLst>
                <a:ext uri="{FF2B5EF4-FFF2-40B4-BE49-F238E27FC236}">
                  <a16:creationId xmlns:a16="http://schemas.microsoft.com/office/drawing/2014/main" id="{E92E3427-1D32-C7E0-EA40-981FEE65AFE1}"/>
                </a:ext>
              </a:extLst>
            </p:cNvPr>
            <p:cNvSpPr txBox="1"/>
            <p:nvPr/>
          </p:nvSpPr>
          <p:spPr>
            <a:xfrm>
              <a:off x="8652176" y="2441673"/>
              <a:ext cx="869149" cy="369332"/>
            </a:xfrm>
            <a:prstGeom prst="rect">
              <a:avLst/>
            </a:prstGeom>
            <a:noFill/>
          </p:spPr>
          <p:txBody>
            <a:bodyPr wrap="none" rtlCol="0">
              <a:spAutoFit/>
            </a:bodyPr>
            <a:lstStyle/>
            <a:p>
              <a:r>
                <a:rPr lang="en-US" dirty="0"/>
                <a:t>Cooper</a:t>
              </a:r>
            </a:p>
          </p:txBody>
        </p:sp>
      </p:grpSp>
      <p:sp>
        <p:nvSpPr>
          <p:cNvPr id="3" name="TextBox 2">
            <a:extLst>
              <a:ext uri="{FF2B5EF4-FFF2-40B4-BE49-F238E27FC236}">
                <a16:creationId xmlns:a16="http://schemas.microsoft.com/office/drawing/2014/main" id="{D1087B0A-74F0-47CC-0EAA-C32F94D55AE0}"/>
              </a:ext>
            </a:extLst>
          </p:cNvPr>
          <p:cNvSpPr txBox="1"/>
          <p:nvPr/>
        </p:nvSpPr>
        <p:spPr>
          <a:xfrm>
            <a:off x="0" y="6261396"/>
            <a:ext cx="12191999" cy="369332"/>
          </a:xfrm>
          <a:prstGeom prst="rect">
            <a:avLst/>
          </a:prstGeom>
          <a:noFill/>
        </p:spPr>
        <p:txBody>
          <a:bodyPr wrap="square" rtlCol="0">
            <a:spAutoFit/>
          </a:bodyPr>
          <a:lstStyle/>
          <a:p>
            <a:pPr algn="ctr"/>
            <a:r>
              <a:rPr lang="en-US" b="1" dirty="0"/>
              <a:t>Possible functional differences?</a:t>
            </a:r>
          </a:p>
        </p:txBody>
      </p:sp>
      <p:grpSp>
        <p:nvGrpSpPr>
          <p:cNvPr id="13" name="Group 12">
            <a:extLst>
              <a:ext uri="{FF2B5EF4-FFF2-40B4-BE49-F238E27FC236}">
                <a16:creationId xmlns:a16="http://schemas.microsoft.com/office/drawing/2014/main" id="{6ED049C8-A062-C8E6-35AE-390A28CC5AC4}"/>
              </a:ext>
            </a:extLst>
          </p:cNvPr>
          <p:cNvGrpSpPr/>
          <p:nvPr/>
        </p:nvGrpSpPr>
        <p:grpSpPr>
          <a:xfrm>
            <a:off x="876882" y="1508077"/>
            <a:ext cx="10469766" cy="4585533"/>
            <a:chOff x="679180" y="1852850"/>
            <a:chExt cx="10469766" cy="4585533"/>
          </a:xfrm>
        </p:grpSpPr>
        <p:pic>
          <p:nvPicPr>
            <p:cNvPr id="11" name="Picture 10">
              <a:extLst>
                <a:ext uri="{FF2B5EF4-FFF2-40B4-BE49-F238E27FC236}">
                  <a16:creationId xmlns:a16="http://schemas.microsoft.com/office/drawing/2014/main" id="{EA2A3279-D2F8-C415-F96E-421F3DE3E51C}"/>
                </a:ext>
              </a:extLst>
            </p:cNvPr>
            <p:cNvPicPr>
              <a:picLocks noChangeAspect="1"/>
            </p:cNvPicPr>
            <p:nvPr/>
          </p:nvPicPr>
          <p:blipFill>
            <a:blip r:embed="rId5"/>
            <a:stretch>
              <a:fillRect/>
            </a:stretch>
          </p:blipFill>
          <p:spPr>
            <a:xfrm>
              <a:off x="679180" y="1852850"/>
              <a:ext cx="10469766" cy="4585533"/>
            </a:xfrm>
            <a:prstGeom prst="rect">
              <a:avLst/>
            </a:prstGeom>
          </p:spPr>
        </p:pic>
        <p:sp>
          <p:nvSpPr>
            <p:cNvPr id="12" name="TextBox 11">
              <a:extLst>
                <a:ext uri="{FF2B5EF4-FFF2-40B4-BE49-F238E27FC236}">
                  <a16:creationId xmlns:a16="http://schemas.microsoft.com/office/drawing/2014/main" id="{F71E7CF4-8EEB-6B39-7C72-F571767DB983}"/>
                </a:ext>
              </a:extLst>
            </p:cNvPr>
            <p:cNvSpPr txBox="1"/>
            <p:nvPr/>
          </p:nvSpPr>
          <p:spPr>
            <a:xfrm>
              <a:off x="5249873" y="1926655"/>
              <a:ext cx="1156535" cy="369332"/>
            </a:xfrm>
            <a:prstGeom prst="rect">
              <a:avLst/>
            </a:prstGeom>
            <a:noFill/>
          </p:spPr>
          <p:txBody>
            <a:bodyPr wrap="none" rtlCol="0">
              <a:spAutoFit/>
            </a:bodyPr>
            <a:lstStyle/>
            <a:p>
              <a:r>
                <a:rPr lang="en-US" dirty="0"/>
                <a:t>Integrated</a:t>
              </a:r>
            </a:p>
          </p:txBody>
        </p:sp>
      </p:grpSp>
    </p:spTree>
    <p:extLst>
      <p:ext uri="{BB962C8B-B14F-4D97-AF65-F5344CB8AC3E}">
        <p14:creationId xmlns:p14="http://schemas.microsoft.com/office/powerpoint/2010/main" val="17010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E5E9-4D7D-A559-1E80-E776C0E87014}"/>
              </a:ext>
            </a:extLst>
          </p:cNvPr>
          <p:cNvSpPr>
            <a:spLocks noGrp="1"/>
          </p:cNvSpPr>
          <p:nvPr>
            <p:ph type="title"/>
          </p:nvPr>
        </p:nvSpPr>
        <p:spPr/>
        <p:txBody>
          <a:bodyPr/>
          <a:lstStyle/>
          <a:p>
            <a:r>
              <a:rPr lang="en-US" dirty="0"/>
              <a:t>Unexpected Results/Pitfalls</a:t>
            </a:r>
          </a:p>
        </p:txBody>
      </p:sp>
      <p:sp>
        <p:nvSpPr>
          <p:cNvPr id="3" name="Content Placeholder 2">
            <a:extLst>
              <a:ext uri="{FF2B5EF4-FFF2-40B4-BE49-F238E27FC236}">
                <a16:creationId xmlns:a16="http://schemas.microsoft.com/office/drawing/2014/main" id="{01628C2E-1E40-E1F0-A42E-F0E64CE95512}"/>
              </a:ext>
            </a:extLst>
          </p:cNvPr>
          <p:cNvSpPr>
            <a:spLocks noGrp="1"/>
          </p:cNvSpPr>
          <p:nvPr>
            <p:ph idx="1"/>
          </p:nvPr>
        </p:nvSpPr>
        <p:spPr>
          <a:xfrm>
            <a:off x="838200" y="1825625"/>
            <a:ext cx="6313714" cy="4351338"/>
          </a:xfrm>
        </p:spPr>
        <p:txBody>
          <a:bodyPr>
            <a:normAutofit lnSpcReduction="10000"/>
          </a:bodyPr>
          <a:lstStyle/>
          <a:p>
            <a:r>
              <a:rPr lang="en-US" dirty="0"/>
              <a:t>Lack of myeloid cells – cryopreservation method likely not microglia/macrophage friendly</a:t>
            </a:r>
          </a:p>
          <a:p>
            <a:pPr lvl="1"/>
            <a:r>
              <a:rPr lang="en-US" dirty="0"/>
              <a:t>Clinical cases randomly arrive – cannot avoid archiving samples</a:t>
            </a:r>
          </a:p>
          <a:p>
            <a:r>
              <a:rPr lang="en-US" dirty="0"/>
              <a:t>More neutrophils than anticipated in normal dog brains</a:t>
            </a:r>
          </a:p>
          <a:p>
            <a:r>
              <a:rPr lang="en-US" dirty="0" err="1"/>
              <a:t>Nuocytes</a:t>
            </a:r>
            <a:r>
              <a:rPr lang="en-US" dirty="0"/>
              <a:t>?</a:t>
            </a:r>
          </a:p>
          <a:p>
            <a:pPr lvl="1"/>
            <a:r>
              <a:rPr lang="en-US" dirty="0"/>
              <a:t>Newly discovered innate leukocyte important for Type II response (helminth immunity)</a:t>
            </a:r>
          </a:p>
          <a:p>
            <a:endParaRPr lang="en-US" dirty="0"/>
          </a:p>
        </p:txBody>
      </p:sp>
      <p:pic>
        <p:nvPicPr>
          <p:cNvPr id="5" name="Picture 4" descr="A picture containing coelenterate, light&#10;&#10;Description automatically generated">
            <a:extLst>
              <a:ext uri="{FF2B5EF4-FFF2-40B4-BE49-F238E27FC236}">
                <a16:creationId xmlns:a16="http://schemas.microsoft.com/office/drawing/2014/main" id="{2D4B59C3-2F96-00D0-0015-E66A50D38F53}"/>
              </a:ext>
            </a:extLst>
          </p:cNvPr>
          <p:cNvPicPr>
            <a:picLocks noChangeAspect="1"/>
          </p:cNvPicPr>
          <p:nvPr/>
        </p:nvPicPr>
        <p:blipFill>
          <a:blip r:embed="rId3"/>
          <a:stretch>
            <a:fillRect/>
          </a:stretch>
        </p:blipFill>
        <p:spPr>
          <a:xfrm>
            <a:off x="7079618" y="1825625"/>
            <a:ext cx="5041380" cy="4848621"/>
          </a:xfrm>
          <a:prstGeom prst="rect">
            <a:avLst/>
          </a:prstGeom>
        </p:spPr>
      </p:pic>
      <p:grpSp>
        <p:nvGrpSpPr>
          <p:cNvPr id="14" name="Group 13">
            <a:extLst>
              <a:ext uri="{FF2B5EF4-FFF2-40B4-BE49-F238E27FC236}">
                <a16:creationId xmlns:a16="http://schemas.microsoft.com/office/drawing/2014/main" id="{06A84A16-F1B2-23BE-2FF9-E01E94A65D9D}"/>
              </a:ext>
            </a:extLst>
          </p:cNvPr>
          <p:cNvGrpSpPr/>
          <p:nvPr/>
        </p:nvGrpSpPr>
        <p:grpSpPr>
          <a:xfrm>
            <a:off x="7151621" y="2141193"/>
            <a:ext cx="3135280" cy="2638094"/>
            <a:chOff x="7322868" y="2060032"/>
            <a:chExt cx="3135280" cy="2638094"/>
          </a:xfrm>
        </p:grpSpPr>
        <p:pic>
          <p:nvPicPr>
            <p:cNvPr id="9" name="Picture 8" descr="Shape, arrow&#10;&#10;Description automatically generated">
              <a:extLst>
                <a:ext uri="{FF2B5EF4-FFF2-40B4-BE49-F238E27FC236}">
                  <a16:creationId xmlns:a16="http://schemas.microsoft.com/office/drawing/2014/main" id="{A8129DE6-39B8-6102-F46D-956664A597BB}"/>
                </a:ext>
              </a:extLst>
            </p:cNvPr>
            <p:cNvPicPr>
              <a:picLocks noChangeAspect="1"/>
            </p:cNvPicPr>
            <p:nvPr/>
          </p:nvPicPr>
          <p:blipFill rotWithShape="1">
            <a:blip r:embed="rId4"/>
            <a:srcRect r="7553"/>
            <a:stretch/>
          </p:blipFill>
          <p:spPr>
            <a:xfrm rot="2248194">
              <a:off x="7322868" y="2060032"/>
              <a:ext cx="1585880" cy="1616973"/>
            </a:xfrm>
            <a:prstGeom prst="rect">
              <a:avLst/>
            </a:prstGeom>
          </p:spPr>
        </p:pic>
        <p:pic>
          <p:nvPicPr>
            <p:cNvPr id="13" name="Graphic 12" descr="Skull with solid fill">
              <a:extLst>
                <a:ext uri="{FF2B5EF4-FFF2-40B4-BE49-F238E27FC236}">
                  <a16:creationId xmlns:a16="http://schemas.microsoft.com/office/drawing/2014/main" id="{B1117597-5C04-EEEC-D737-57BB2230EA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47043" y="3287021"/>
              <a:ext cx="1411105" cy="1411105"/>
            </a:xfrm>
            <a:prstGeom prst="rect">
              <a:avLst/>
            </a:prstGeom>
          </p:spPr>
        </p:pic>
      </p:grpSp>
      <p:sp>
        <p:nvSpPr>
          <p:cNvPr id="15" name="Rectangle 14">
            <a:extLst>
              <a:ext uri="{FF2B5EF4-FFF2-40B4-BE49-F238E27FC236}">
                <a16:creationId xmlns:a16="http://schemas.microsoft.com/office/drawing/2014/main" id="{3ED898CE-C58D-542F-1E8C-0C5A861ADC63}"/>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cxnSp>
        <p:nvCxnSpPr>
          <p:cNvPr id="16" name="Straight Connector 15">
            <a:extLst>
              <a:ext uri="{FF2B5EF4-FFF2-40B4-BE49-F238E27FC236}">
                <a16:creationId xmlns:a16="http://schemas.microsoft.com/office/drawing/2014/main" id="{44333B5C-CF7B-14F7-EFC1-2CC8DBECC279}"/>
              </a:ext>
            </a:extLst>
          </p:cNvPr>
          <p:cNvCxnSpPr>
            <a:cxnSpLocks/>
          </p:cNvCxnSpPr>
          <p:nvPr/>
        </p:nvCxnSpPr>
        <p:spPr>
          <a:xfrm>
            <a:off x="838200" y="1345774"/>
            <a:ext cx="6241418"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066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B0CF-139D-F92C-F3C4-953ED6D17CD2}"/>
              </a:ext>
            </a:extLst>
          </p:cNvPr>
          <p:cNvSpPr>
            <a:spLocks noGrp="1"/>
          </p:cNvSpPr>
          <p:nvPr>
            <p:ph type="title"/>
          </p:nvPr>
        </p:nvSpPr>
        <p:spPr>
          <a:xfrm>
            <a:off x="481013" y="3752849"/>
            <a:ext cx="3290887" cy="2452687"/>
          </a:xfrm>
        </p:spPr>
        <p:txBody>
          <a:bodyPr anchor="ctr">
            <a:normAutofit/>
          </a:bodyPr>
          <a:lstStyle/>
          <a:p>
            <a:r>
              <a:rPr lang="en-US" sz="3600" dirty="0"/>
              <a:t>Conclusions </a:t>
            </a:r>
          </a:p>
        </p:txBody>
      </p:sp>
      <p:pic>
        <p:nvPicPr>
          <p:cNvPr id="6" name="Picture 5" descr="A group of coins&#10;&#10;Description automatically generated with low confidence">
            <a:extLst>
              <a:ext uri="{FF2B5EF4-FFF2-40B4-BE49-F238E27FC236}">
                <a16:creationId xmlns:a16="http://schemas.microsoft.com/office/drawing/2014/main" id="{7D049AF0-011D-6F72-FBC8-ECD3EC4161E2}"/>
              </a:ext>
            </a:extLst>
          </p:cNvPr>
          <p:cNvPicPr>
            <a:picLocks noChangeAspect="1"/>
          </p:cNvPicPr>
          <p:nvPr/>
        </p:nvPicPr>
        <p:blipFill rotWithShape="1">
          <a:blip r:embed="rId3"/>
          <a:srcRect t="8821" b="15093"/>
          <a:stretch/>
        </p:blipFill>
        <p:spPr>
          <a:xfrm>
            <a:off x="20" y="10"/>
            <a:ext cx="12191980" cy="357594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A771BFA-483C-18D6-5E64-3A2D22E42508}"/>
              </a:ext>
            </a:extLst>
          </p:cNvPr>
          <p:cNvSpPr>
            <a:spLocks noGrp="1"/>
          </p:cNvSpPr>
          <p:nvPr>
            <p:ph idx="1"/>
          </p:nvPr>
        </p:nvSpPr>
        <p:spPr>
          <a:xfrm>
            <a:off x="4223982" y="3877545"/>
            <a:ext cx="7968018" cy="2452687"/>
          </a:xfrm>
        </p:spPr>
        <p:txBody>
          <a:bodyPr anchor="ctr">
            <a:noAutofit/>
          </a:bodyPr>
          <a:lstStyle/>
          <a:p>
            <a:r>
              <a:rPr lang="en-US" sz="2400" dirty="0" err="1"/>
              <a:t>scRNA</a:t>
            </a:r>
            <a:r>
              <a:rPr lang="en-US" sz="2400" dirty="0"/>
              <a:t> sequencing is feasible on our cryopreserved samples!</a:t>
            </a:r>
          </a:p>
          <a:p>
            <a:pPr lvl="1"/>
            <a:r>
              <a:rPr lang="en-US" dirty="0"/>
              <a:t>However, we may be losing most of our myeloid cell populations. </a:t>
            </a:r>
          </a:p>
          <a:p>
            <a:r>
              <a:rPr lang="en-US" sz="2400" dirty="0"/>
              <a:t>There are distinct cell populations within the canine brain.</a:t>
            </a:r>
          </a:p>
          <a:p>
            <a:r>
              <a:rPr lang="en-US" sz="2400" dirty="0"/>
              <a:t>There are similar cell types between different brain regions.</a:t>
            </a:r>
          </a:p>
          <a:p>
            <a:r>
              <a:rPr lang="en-US" sz="2400" dirty="0"/>
              <a:t>There are functional differences between cell types (to be further explored)</a:t>
            </a:r>
          </a:p>
        </p:txBody>
      </p:sp>
      <p:sp>
        <p:nvSpPr>
          <p:cNvPr id="7" name="TextBox 6">
            <a:extLst>
              <a:ext uri="{FF2B5EF4-FFF2-40B4-BE49-F238E27FC236}">
                <a16:creationId xmlns:a16="http://schemas.microsoft.com/office/drawing/2014/main" id="{C7B9C241-7F27-C701-B644-E3CAB1EB8160}"/>
              </a:ext>
            </a:extLst>
          </p:cNvPr>
          <p:cNvSpPr txBox="1"/>
          <p:nvPr/>
        </p:nvSpPr>
        <p:spPr>
          <a:xfrm>
            <a:off x="4777726" y="6580991"/>
            <a:ext cx="7414274" cy="553998"/>
          </a:xfrm>
          <a:prstGeom prst="rect">
            <a:avLst/>
          </a:prstGeom>
          <a:noFill/>
        </p:spPr>
        <p:txBody>
          <a:bodyPr wrap="none" rtlCol="0">
            <a:spAutoFit/>
          </a:bodyPr>
          <a:lstStyle/>
          <a:p>
            <a:r>
              <a:rPr lang="en-US" sz="1200" dirty="0"/>
              <a:t>Image from: https://</a:t>
            </a:r>
            <a:r>
              <a:rPr lang="en-US" sz="1200" dirty="0" err="1"/>
              <a:t>www.the-scientist.com</a:t>
            </a:r>
            <a:r>
              <a:rPr lang="en-US" sz="1200" dirty="0"/>
              <a:t>/news-opinion/immune-activating-gene-therapy-for-glioblastoma-66273</a:t>
            </a:r>
          </a:p>
          <a:p>
            <a:endParaRPr lang="en-US" dirty="0"/>
          </a:p>
        </p:txBody>
      </p:sp>
      <p:cxnSp>
        <p:nvCxnSpPr>
          <p:cNvPr id="4" name="Straight Connector 3">
            <a:extLst>
              <a:ext uri="{FF2B5EF4-FFF2-40B4-BE49-F238E27FC236}">
                <a16:creationId xmlns:a16="http://schemas.microsoft.com/office/drawing/2014/main" id="{F08D864B-5687-B96B-DBD5-40276827737F}"/>
              </a:ext>
            </a:extLst>
          </p:cNvPr>
          <p:cNvCxnSpPr>
            <a:cxnSpLocks/>
          </p:cNvCxnSpPr>
          <p:nvPr/>
        </p:nvCxnSpPr>
        <p:spPr>
          <a:xfrm>
            <a:off x="345869" y="5284918"/>
            <a:ext cx="2577440"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981D2D4-CF58-471A-3CBC-D49EDCC20237}"/>
              </a:ext>
            </a:extLst>
          </p:cNvPr>
          <p:cNvSpPr txBox="1"/>
          <p:nvPr/>
        </p:nvSpPr>
        <p:spPr>
          <a:xfrm>
            <a:off x="6830291" y="58050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392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B0CF-139D-F92C-F3C4-953ED6D17CD2}"/>
              </a:ext>
            </a:extLst>
          </p:cNvPr>
          <p:cNvSpPr>
            <a:spLocks noGrp="1"/>
          </p:cNvSpPr>
          <p:nvPr>
            <p:ph type="title"/>
          </p:nvPr>
        </p:nvSpPr>
        <p:spPr>
          <a:xfrm>
            <a:off x="481013" y="3752849"/>
            <a:ext cx="3290887" cy="2452687"/>
          </a:xfrm>
        </p:spPr>
        <p:txBody>
          <a:bodyPr anchor="ctr">
            <a:normAutofit/>
          </a:bodyPr>
          <a:lstStyle/>
          <a:p>
            <a:r>
              <a:rPr lang="en-US" sz="3600" dirty="0"/>
              <a:t>Future Directions</a:t>
            </a:r>
          </a:p>
        </p:txBody>
      </p:sp>
      <p:pic>
        <p:nvPicPr>
          <p:cNvPr id="6" name="Picture 5" descr="A group of coins&#10;&#10;Description automatically generated with low confidence">
            <a:extLst>
              <a:ext uri="{FF2B5EF4-FFF2-40B4-BE49-F238E27FC236}">
                <a16:creationId xmlns:a16="http://schemas.microsoft.com/office/drawing/2014/main" id="{7D049AF0-011D-6F72-FBC8-ECD3EC4161E2}"/>
              </a:ext>
            </a:extLst>
          </p:cNvPr>
          <p:cNvPicPr>
            <a:picLocks noChangeAspect="1"/>
          </p:cNvPicPr>
          <p:nvPr/>
        </p:nvPicPr>
        <p:blipFill rotWithShape="1">
          <a:blip r:embed="rId3"/>
          <a:srcRect t="8821" b="15093"/>
          <a:stretch/>
        </p:blipFill>
        <p:spPr>
          <a:xfrm>
            <a:off x="20" y="10"/>
            <a:ext cx="12191980" cy="357594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A771BFA-483C-18D6-5E64-3A2D22E42508}"/>
              </a:ext>
            </a:extLst>
          </p:cNvPr>
          <p:cNvSpPr>
            <a:spLocks noGrp="1"/>
          </p:cNvSpPr>
          <p:nvPr>
            <p:ph idx="1"/>
          </p:nvPr>
        </p:nvSpPr>
        <p:spPr>
          <a:xfrm>
            <a:off x="4223982" y="3752850"/>
            <a:ext cx="7485413" cy="2452687"/>
          </a:xfrm>
        </p:spPr>
        <p:txBody>
          <a:bodyPr anchor="ctr">
            <a:normAutofit/>
          </a:bodyPr>
          <a:lstStyle/>
          <a:p>
            <a:r>
              <a:rPr lang="en-US" sz="1800" dirty="0"/>
              <a:t>Refine secondary analysis – continue to explore differences between brain regions and between dogs.</a:t>
            </a:r>
          </a:p>
          <a:p>
            <a:r>
              <a:rPr lang="en-US" sz="1800" dirty="0"/>
              <a:t>Identify differentially expressed genes within the clusters identified.</a:t>
            </a:r>
          </a:p>
          <a:p>
            <a:r>
              <a:rPr lang="en-US" sz="1800" dirty="0"/>
              <a:t>Submit more samples for </a:t>
            </a:r>
            <a:r>
              <a:rPr lang="en-US" sz="1800" dirty="0" err="1"/>
              <a:t>scRNA</a:t>
            </a:r>
            <a:r>
              <a:rPr lang="en-US" sz="1800" dirty="0"/>
              <a:t> sequencing – including brain tumor patients to see how the immune cell transcriptome changes with pathology.</a:t>
            </a:r>
          </a:p>
        </p:txBody>
      </p:sp>
      <p:sp>
        <p:nvSpPr>
          <p:cNvPr id="7" name="TextBox 6">
            <a:extLst>
              <a:ext uri="{FF2B5EF4-FFF2-40B4-BE49-F238E27FC236}">
                <a16:creationId xmlns:a16="http://schemas.microsoft.com/office/drawing/2014/main" id="{C7B9C241-7F27-C701-B644-E3CAB1EB8160}"/>
              </a:ext>
            </a:extLst>
          </p:cNvPr>
          <p:cNvSpPr txBox="1"/>
          <p:nvPr/>
        </p:nvSpPr>
        <p:spPr>
          <a:xfrm>
            <a:off x="4777726" y="6580991"/>
            <a:ext cx="7414274" cy="553998"/>
          </a:xfrm>
          <a:prstGeom prst="rect">
            <a:avLst/>
          </a:prstGeom>
          <a:noFill/>
        </p:spPr>
        <p:txBody>
          <a:bodyPr wrap="none" rtlCol="0">
            <a:spAutoFit/>
          </a:bodyPr>
          <a:lstStyle/>
          <a:p>
            <a:r>
              <a:rPr lang="en-US" sz="1200" dirty="0"/>
              <a:t>Image from: https://</a:t>
            </a:r>
            <a:r>
              <a:rPr lang="en-US" sz="1200" dirty="0" err="1"/>
              <a:t>www.the-scientist.com</a:t>
            </a:r>
            <a:r>
              <a:rPr lang="en-US" sz="1200" dirty="0"/>
              <a:t>/news-opinion/immune-activating-gene-therapy-for-glioblastoma-66273</a:t>
            </a:r>
          </a:p>
          <a:p>
            <a:endParaRPr lang="en-US" dirty="0"/>
          </a:p>
        </p:txBody>
      </p:sp>
      <p:cxnSp>
        <p:nvCxnSpPr>
          <p:cNvPr id="4" name="Straight Connector 3">
            <a:extLst>
              <a:ext uri="{FF2B5EF4-FFF2-40B4-BE49-F238E27FC236}">
                <a16:creationId xmlns:a16="http://schemas.microsoft.com/office/drawing/2014/main" id="{F08D864B-5687-B96B-DBD5-40276827737F}"/>
              </a:ext>
            </a:extLst>
          </p:cNvPr>
          <p:cNvCxnSpPr>
            <a:cxnSpLocks/>
          </p:cNvCxnSpPr>
          <p:nvPr/>
        </p:nvCxnSpPr>
        <p:spPr>
          <a:xfrm>
            <a:off x="332014" y="5589716"/>
            <a:ext cx="2966357"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9051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txBox="1">
            <a:spLocks/>
          </p:cNvSpPr>
          <p:nvPr/>
        </p:nvSpPr>
        <p:spPr>
          <a:xfrm>
            <a:off x="6568400" y="1655258"/>
            <a:ext cx="5545037" cy="25647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Second most common primary brain tumor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Median age at diagnosis: 7-8 years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Median survival time: 9-14 months</a:t>
            </a:r>
          </a:p>
        </p:txBody>
      </p:sp>
      <p:sp>
        <p:nvSpPr>
          <p:cNvPr id="51" name="TextBox 50"/>
          <p:cNvSpPr txBox="1"/>
          <p:nvPr/>
        </p:nvSpPr>
        <p:spPr>
          <a:xfrm>
            <a:off x="8012231" y="6487291"/>
            <a:ext cx="3831357" cy="276999"/>
          </a:xfrm>
          <a:prstGeom prst="rect">
            <a:avLst/>
          </a:prstGeom>
          <a:noFill/>
        </p:spPr>
        <p:txBody>
          <a:bodyPr wrap="square" rtlCol="0">
            <a:spAutoFit/>
          </a:bodyPr>
          <a:lstStyle/>
          <a:p>
            <a:pPr algn="r"/>
            <a:r>
              <a:rPr lang="en-US" sz="1200" dirty="0">
                <a:solidFill>
                  <a:srgbClr val="002060"/>
                </a:solidFill>
              </a:rPr>
              <a:t>Thakkar et al, 2014</a:t>
            </a:r>
          </a:p>
        </p:txBody>
      </p:sp>
      <p:sp>
        <p:nvSpPr>
          <p:cNvPr id="66" name="TextBox 65">
            <a:extLst>
              <a:ext uri="{FF2B5EF4-FFF2-40B4-BE49-F238E27FC236}">
                <a16:creationId xmlns:a16="http://schemas.microsoft.com/office/drawing/2014/main" id="{B839B1EC-704C-0B41-ABA5-AEA0AA8DFCDD}"/>
              </a:ext>
            </a:extLst>
          </p:cNvPr>
          <p:cNvSpPr txBox="1"/>
          <p:nvPr/>
        </p:nvSpPr>
        <p:spPr>
          <a:xfrm>
            <a:off x="6910882" y="6486096"/>
            <a:ext cx="3604228" cy="276999"/>
          </a:xfrm>
          <a:prstGeom prst="rect">
            <a:avLst/>
          </a:prstGeom>
          <a:noFill/>
        </p:spPr>
        <p:txBody>
          <a:bodyPr wrap="square" rtlCol="0">
            <a:spAutoFit/>
          </a:bodyPr>
          <a:lstStyle/>
          <a:p>
            <a:pPr algn="r"/>
            <a:r>
              <a:rPr lang="en-US" sz="1200" dirty="0">
                <a:solidFill>
                  <a:srgbClr val="002060"/>
                </a:solidFill>
              </a:rPr>
              <a:t>Bentley et al, 2016;</a:t>
            </a:r>
          </a:p>
        </p:txBody>
      </p:sp>
      <p:sp>
        <p:nvSpPr>
          <p:cNvPr id="24" name="TextBox 23">
            <a:extLst>
              <a:ext uri="{FF2B5EF4-FFF2-40B4-BE49-F238E27FC236}">
                <a16:creationId xmlns:a16="http://schemas.microsoft.com/office/drawing/2014/main" id="{C9444C8C-327D-0941-AED3-C675BA41AC3E}"/>
              </a:ext>
            </a:extLst>
          </p:cNvPr>
          <p:cNvSpPr txBox="1"/>
          <p:nvPr/>
        </p:nvSpPr>
        <p:spPr>
          <a:xfrm>
            <a:off x="10466165" y="6280671"/>
            <a:ext cx="1377963" cy="276999"/>
          </a:xfrm>
          <a:prstGeom prst="rect">
            <a:avLst/>
          </a:prstGeom>
          <a:noFill/>
        </p:spPr>
        <p:txBody>
          <a:bodyPr wrap="square" rtlCol="0">
            <a:spAutoFit/>
          </a:bodyPr>
          <a:lstStyle/>
          <a:p>
            <a:pPr algn="r"/>
            <a:r>
              <a:rPr lang="en-US" sz="1200" dirty="0">
                <a:solidFill>
                  <a:srgbClr val="002060"/>
                </a:solidFill>
              </a:rPr>
              <a:t>Russo et al, 2017</a:t>
            </a:r>
          </a:p>
        </p:txBody>
      </p:sp>
      <p:sp>
        <p:nvSpPr>
          <p:cNvPr id="28" name="TextBox 27">
            <a:extLst>
              <a:ext uri="{FF2B5EF4-FFF2-40B4-BE49-F238E27FC236}">
                <a16:creationId xmlns:a16="http://schemas.microsoft.com/office/drawing/2014/main" id="{FFBC2170-0252-7E44-A245-D577CFD643DB}"/>
              </a:ext>
            </a:extLst>
          </p:cNvPr>
          <p:cNvSpPr txBox="1"/>
          <p:nvPr/>
        </p:nvSpPr>
        <p:spPr>
          <a:xfrm>
            <a:off x="6273802" y="1104633"/>
            <a:ext cx="5834114" cy="400110"/>
          </a:xfrm>
          <a:prstGeom prst="rect">
            <a:avLst/>
          </a:prstGeom>
          <a:noFill/>
        </p:spPr>
        <p:txBody>
          <a:bodyPr wrap="square" rtlCol="0">
            <a:spAutoFit/>
          </a:bodyPr>
          <a:lstStyle/>
          <a:p>
            <a:pPr algn="ctr"/>
            <a:r>
              <a:rPr lang="en-US" sz="2000" u="sng" dirty="0">
                <a:latin typeface="Arial" panose="020B0604020202020204" pitchFamily="34" charset="0"/>
                <a:cs typeface="Arial" panose="020B0604020202020204" pitchFamily="34" charset="0"/>
              </a:rPr>
              <a:t>Canine Glioma</a:t>
            </a:r>
          </a:p>
        </p:txBody>
      </p:sp>
      <p:pic>
        <p:nvPicPr>
          <p:cNvPr id="21" name="Picture 13">
            <a:extLst>
              <a:ext uri="{FF2B5EF4-FFF2-40B4-BE49-F238E27FC236}">
                <a16:creationId xmlns:a16="http://schemas.microsoft.com/office/drawing/2014/main" id="{CD9313BB-28CD-7D4C-84CF-924801F1AD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40" r="5000"/>
          <a:stretch/>
        </p:blipFill>
        <p:spPr bwMode="auto">
          <a:xfrm>
            <a:off x="7000703" y="4931408"/>
            <a:ext cx="1283460" cy="130773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4BA49F61-B19B-E747-9B11-BB1D13634A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44" b="14062"/>
          <a:stretch/>
        </p:blipFill>
        <p:spPr bwMode="auto">
          <a:xfrm>
            <a:off x="2382611" y="3735089"/>
            <a:ext cx="1554480" cy="2007581"/>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3">
            <a:extLst>
              <a:ext uri="{FF2B5EF4-FFF2-40B4-BE49-F238E27FC236}">
                <a16:creationId xmlns:a16="http://schemas.microsoft.com/office/drawing/2014/main" id="{2EE9D902-BBB0-654A-9631-F5E3B6623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5652" y="3722416"/>
            <a:ext cx="1554480" cy="2007581"/>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9" descr="Picture 4">
            <a:extLst>
              <a:ext uri="{FF2B5EF4-FFF2-40B4-BE49-F238E27FC236}">
                <a16:creationId xmlns:a16="http://schemas.microsoft.com/office/drawing/2014/main" id="{3C04AC7A-EC01-C44F-84A7-DB9FE69EC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9599" y="4925274"/>
            <a:ext cx="1307125" cy="1307464"/>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A63997B-2775-0949-8249-5C111DD3E095}"/>
              </a:ext>
            </a:extLst>
          </p:cNvPr>
          <p:cNvSpPr txBox="1"/>
          <p:nvPr/>
        </p:nvSpPr>
        <p:spPr>
          <a:xfrm>
            <a:off x="936243" y="1103099"/>
            <a:ext cx="5337559" cy="400110"/>
          </a:xfrm>
          <a:prstGeom prst="rect">
            <a:avLst/>
          </a:prstGeom>
          <a:noFill/>
        </p:spPr>
        <p:txBody>
          <a:bodyPr wrap="square" rtlCol="0">
            <a:spAutoFit/>
          </a:bodyPr>
          <a:lstStyle/>
          <a:p>
            <a:pPr algn="ctr"/>
            <a:r>
              <a:rPr lang="en-US" sz="2000" u="sng" dirty="0">
                <a:latin typeface="Arial" panose="020B0604020202020204" pitchFamily="34" charset="0"/>
                <a:cs typeface="Arial" panose="020B0604020202020204" pitchFamily="34" charset="0"/>
              </a:rPr>
              <a:t>Human Glioblastoma</a:t>
            </a:r>
            <a:r>
              <a:rPr lang="en-US" sz="2000" dirty="0">
                <a:latin typeface="Arial" panose="020B0604020202020204" pitchFamily="34" charset="0"/>
                <a:cs typeface="Arial" panose="020B0604020202020204" pitchFamily="34" charset="0"/>
              </a:rPr>
              <a:t> (aka high-grade glioma)</a:t>
            </a:r>
          </a:p>
        </p:txBody>
      </p:sp>
      <p:sp>
        <p:nvSpPr>
          <p:cNvPr id="32" name="Content Placeholder 2">
            <a:extLst>
              <a:ext uri="{FF2B5EF4-FFF2-40B4-BE49-F238E27FC236}">
                <a16:creationId xmlns:a16="http://schemas.microsoft.com/office/drawing/2014/main" id="{2055BB28-BEC6-124A-8CAE-7E52D8B2B05A}"/>
              </a:ext>
            </a:extLst>
          </p:cNvPr>
          <p:cNvSpPr txBox="1">
            <a:spLocks/>
          </p:cNvSpPr>
          <p:nvPr/>
        </p:nvSpPr>
        <p:spPr>
          <a:xfrm>
            <a:off x="936244" y="1642335"/>
            <a:ext cx="4981955" cy="25647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Most common primary brain tumor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Median age at diagnosis: 64 years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Median survival time: 15-20 months</a:t>
            </a:r>
          </a:p>
        </p:txBody>
      </p:sp>
      <p:sp>
        <p:nvSpPr>
          <p:cNvPr id="29" name="Title 4">
            <a:extLst>
              <a:ext uri="{FF2B5EF4-FFF2-40B4-BE49-F238E27FC236}">
                <a16:creationId xmlns:a16="http://schemas.microsoft.com/office/drawing/2014/main" id="{7D7E8C06-775F-5A41-A481-17D8B9203581}"/>
              </a:ext>
            </a:extLst>
          </p:cNvPr>
          <p:cNvSpPr txBox="1">
            <a:spLocks/>
          </p:cNvSpPr>
          <p:nvPr/>
        </p:nvSpPr>
        <p:spPr>
          <a:xfrm>
            <a:off x="52296" y="-126629"/>
            <a:ext cx="838039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Glioma is uniformly fatal for both humans and canines</a:t>
            </a:r>
          </a:p>
        </p:txBody>
      </p:sp>
      <p:cxnSp>
        <p:nvCxnSpPr>
          <p:cNvPr id="30" name="Straight Connector 29">
            <a:extLst>
              <a:ext uri="{FF2B5EF4-FFF2-40B4-BE49-F238E27FC236}">
                <a16:creationId xmlns:a16="http://schemas.microsoft.com/office/drawing/2014/main" id="{D226D834-8627-5846-93B0-0899CFDF4669}"/>
              </a:ext>
            </a:extLst>
          </p:cNvPr>
          <p:cNvCxnSpPr>
            <a:cxnSpLocks/>
          </p:cNvCxnSpPr>
          <p:nvPr/>
        </p:nvCxnSpPr>
        <p:spPr>
          <a:xfrm>
            <a:off x="267737" y="724054"/>
            <a:ext cx="8016426"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A57F63F1-9277-D04A-AFDC-B5397DAA164F}"/>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spTree>
    <p:extLst>
      <p:ext uri="{BB962C8B-B14F-4D97-AF65-F5344CB8AC3E}">
        <p14:creationId xmlns:p14="http://schemas.microsoft.com/office/powerpoint/2010/main" val="202331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0694-2909-2249-8574-295122FEAF42}"/>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B2E117D7-F75D-A6E6-A9D0-534E0F766DFB}"/>
              </a:ext>
            </a:extLst>
          </p:cNvPr>
          <p:cNvSpPr>
            <a:spLocks noGrp="1"/>
          </p:cNvSpPr>
          <p:nvPr>
            <p:ph idx="1"/>
          </p:nvPr>
        </p:nvSpPr>
        <p:spPr>
          <a:xfrm>
            <a:off x="377570" y="1897095"/>
            <a:ext cx="7713485" cy="4351338"/>
          </a:xfrm>
        </p:spPr>
        <p:txBody>
          <a:bodyPr>
            <a:normAutofit fontScale="77500" lnSpcReduction="20000"/>
          </a:bodyPr>
          <a:lstStyle/>
          <a:p>
            <a:r>
              <a:rPr lang="en-US" dirty="0"/>
              <a:t>Students Training in Advanced Research (STAR) Program – UC Davis SVM Endowment Funds (DJ)</a:t>
            </a:r>
          </a:p>
          <a:p>
            <a:r>
              <a:rPr lang="en-US" dirty="0"/>
              <a:t>NCI/NIH UC Davis Paul CalabresiK12 #2K12CA138464-11 (CT)</a:t>
            </a:r>
          </a:p>
          <a:p>
            <a:r>
              <a:rPr lang="en-US" dirty="0"/>
              <a:t>UC Davis Health Comprehensive Cancer CenterCANCERCOP2-WT (CT)</a:t>
            </a:r>
          </a:p>
          <a:p>
            <a:pPr marL="0" indent="0">
              <a:buNone/>
            </a:pPr>
            <a:endParaRPr lang="en-US" dirty="0"/>
          </a:p>
          <a:p>
            <a:r>
              <a:rPr lang="en-US" dirty="0"/>
              <a:t>10X Genomics, UCD DNA Technology Core, UCD Bioinformatics Core - Hong </a:t>
            </a:r>
            <a:r>
              <a:rPr lang="en-US" dirty="0" err="1"/>
              <a:t>Qiu</a:t>
            </a:r>
            <a:r>
              <a:rPr lang="en-US" dirty="0"/>
              <a:t>, Hannah Lyman, Blythe P Durbin-Johnson </a:t>
            </a:r>
          </a:p>
          <a:p>
            <a:r>
              <a:rPr lang="en-US" dirty="0"/>
              <a:t>UCD Flow Cytometry Core – Bridget McLaughlin, Jonathan Van Dyke</a:t>
            </a:r>
          </a:p>
          <a:p>
            <a:endParaRPr lang="en-US" dirty="0"/>
          </a:p>
          <a:p>
            <a:r>
              <a:rPr lang="en-US" dirty="0" err="1"/>
              <a:t>Toedebusch</a:t>
            </a:r>
            <a:r>
              <a:rPr lang="en-US" dirty="0"/>
              <a:t> Lab: Christine </a:t>
            </a:r>
            <a:r>
              <a:rPr lang="en-US" dirty="0" err="1"/>
              <a:t>Toedebusch</a:t>
            </a:r>
            <a:r>
              <a:rPr lang="en-US" dirty="0"/>
              <a:t>, Ryan </a:t>
            </a:r>
            <a:r>
              <a:rPr lang="en-US" dirty="0" err="1"/>
              <a:t>Toedebusch</a:t>
            </a:r>
            <a:r>
              <a:rPr lang="en-US" dirty="0"/>
              <a:t>, Eshetu </a:t>
            </a:r>
            <a:r>
              <a:rPr lang="en-US" dirty="0" err="1"/>
              <a:t>Debebe</a:t>
            </a:r>
            <a:r>
              <a:rPr lang="en-US" dirty="0"/>
              <a:t>, Jennie Furth-Jacobus, </a:t>
            </a:r>
            <a:r>
              <a:rPr lang="en-US" dirty="0" err="1"/>
              <a:t>Kulani</a:t>
            </a:r>
            <a:r>
              <a:rPr lang="en-US" dirty="0"/>
              <a:t> </a:t>
            </a:r>
            <a:r>
              <a:rPr lang="en-US" dirty="0" err="1"/>
              <a:t>Simafranca</a:t>
            </a:r>
            <a:r>
              <a:rPr lang="en-US" dirty="0"/>
              <a:t>, </a:t>
            </a:r>
            <a:r>
              <a:rPr lang="en-US" dirty="0" err="1"/>
              <a:t>Shafee</a:t>
            </a:r>
            <a:r>
              <a:rPr lang="en-US" dirty="0"/>
              <a:t> Syed-</a:t>
            </a:r>
            <a:r>
              <a:rPr lang="en-US" dirty="0" err="1"/>
              <a:t>Quadri</a:t>
            </a:r>
            <a:endParaRPr lang="en-US" dirty="0"/>
          </a:p>
          <a:p>
            <a:endParaRPr lang="en-US" dirty="0"/>
          </a:p>
        </p:txBody>
      </p:sp>
      <p:grpSp>
        <p:nvGrpSpPr>
          <p:cNvPr id="13" name="Group 12">
            <a:extLst>
              <a:ext uri="{FF2B5EF4-FFF2-40B4-BE49-F238E27FC236}">
                <a16:creationId xmlns:a16="http://schemas.microsoft.com/office/drawing/2014/main" id="{F840EC08-ECA6-B3DD-B3F6-A19E18B3B342}"/>
              </a:ext>
            </a:extLst>
          </p:cNvPr>
          <p:cNvGrpSpPr/>
          <p:nvPr/>
        </p:nvGrpSpPr>
        <p:grpSpPr>
          <a:xfrm>
            <a:off x="7896697" y="1463219"/>
            <a:ext cx="4026830" cy="4558200"/>
            <a:chOff x="7979826" y="978310"/>
            <a:chExt cx="4026830" cy="4558200"/>
          </a:xfrm>
        </p:grpSpPr>
        <p:pic>
          <p:nvPicPr>
            <p:cNvPr id="6" name="Picture 5">
              <a:extLst>
                <a:ext uri="{FF2B5EF4-FFF2-40B4-BE49-F238E27FC236}">
                  <a16:creationId xmlns:a16="http://schemas.microsoft.com/office/drawing/2014/main" id="{DBF492DC-A373-D9B0-221C-6A0EDADD1CB1}"/>
                </a:ext>
              </a:extLst>
            </p:cNvPr>
            <p:cNvPicPr>
              <a:picLocks noChangeAspect="1"/>
            </p:cNvPicPr>
            <p:nvPr/>
          </p:nvPicPr>
          <p:blipFill rotWithShape="1">
            <a:blip r:embed="rId3"/>
            <a:srcRect l="40794" r="41774"/>
            <a:stretch/>
          </p:blipFill>
          <p:spPr>
            <a:xfrm>
              <a:off x="9198611" y="2656615"/>
              <a:ext cx="2768253" cy="1828800"/>
            </a:xfrm>
            <a:prstGeom prst="rect">
              <a:avLst/>
            </a:prstGeom>
          </p:spPr>
        </p:pic>
        <p:grpSp>
          <p:nvGrpSpPr>
            <p:cNvPr id="7" name="Group 6">
              <a:extLst>
                <a:ext uri="{FF2B5EF4-FFF2-40B4-BE49-F238E27FC236}">
                  <a16:creationId xmlns:a16="http://schemas.microsoft.com/office/drawing/2014/main" id="{6228C59F-FBA5-BDF9-D855-AD666EE64C4F}"/>
                </a:ext>
              </a:extLst>
            </p:cNvPr>
            <p:cNvGrpSpPr>
              <a:grpSpLocks noChangeAspect="1"/>
            </p:cNvGrpSpPr>
            <p:nvPr/>
          </p:nvGrpSpPr>
          <p:grpSpPr>
            <a:xfrm>
              <a:off x="7979826" y="978310"/>
              <a:ext cx="3987038" cy="686360"/>
              <a:chOff x="5896042" y="2794367"/>
              <a:chExt cx="4838140" cy="832876"/>
            </a:xfrm>
          </p:grpSpPr>
          <p:pic>
            <p:nvPicPr>
              <p:cNvPr id="8" name="Graphic 7">
                <a:extLst>
                  <a:ext uri="{FF2B5EF4-FFF2-40B4-BE49-F238E27FC236}">
                    <a16:creationId xmlns:a16="http://schemas.microsoft.com/office/drawing/2014/main" id="{BBC18066-60ED-E3BD-EAA6-3A4B586F18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6682" y="2794367"/>
                <a:ext cx="2857500" cy="825500"/>
              </a:xfrm>
              <a:prstGeom prst="rect">
                <a:avLst/>
              </a:prstGeom>
            </p:spPr>
          </p:pic>
          <p:pic>
            <p:nvPicPr>
              <p:cNvPr id="9" name="Graphic 8">
                <a:extLst>
                  <a:ext uri="{FF2B5EF4-FFF2-40B4-BE49-F238E27FC236}">
                    <a16:creationId xmlns:a16="http://schemas.microsoft.com/office/drawing/2014/main" id="{7BF559ED-F7EC-E29D-7E56-6E75D9D6D3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96042" y="2801743"/>
                <a:ext cx="1879600" cy="825500"/>
              </a:xfrm>
              <a:prstGeom prst="rect">
                <a:avLst/>
              </a:prstGeom>
            </p:spPr>
          </p:pic>
          <p:cxnSp>
            <p:nvCxnSpPr>
              <p:cNvPr id="10" name="Straight Connector 9">
                <a:extLst>
                  <a:ext uri="{FF2B5EF4-FFF2-40B4-BE49-F238E27FC236}">
                    <a16:creationId xmlns:a16="http://schemas.microsoft.com/office/drawing/2014/main" id="{740633FC-B8BB-5A57-0C19-5F1B007318DC}"/>
                  </a:ext>
                </a:extLst>
              </p:cNvPr>
              <p:cNvCxnSpPr/>
              <p:nvPr/>
            </p:nvCxnSpPr>
            <p:spPr>
              <a:xfrm>
                <a:off x="7836042" y="2895600"/>
                <a:ext cx="0" cy="59746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1" name="Picture 2" descr="National Cancer Institute - Wikipedia">
              <a:extLst>
                <a:ext uri="{FF2B5EF4-FFF2-40B4-BE49-F238E27FC236}">
                  <a16:creationId xmlns:a16="http://schemas.microsoft.com/office/drawing/2014/main" id="{304ABA3A-29C1-B3AA-3867-674BEEDC17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3382" y="1718291"/>
              <a:ext cx="2573482" cy="11420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ite Logo">
              <a:extLst>
                <a:ext uri="{FF2B5EF4-FFF2-40B4-BE49-F238E27FC236}">
                  <a16:creationId xmlns:a16="http://schemas.microsoft.com/office/drawing/2014/main" id="{CFD69ACC-5A18-1693-3790-BE00BEEA5A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7352" y="4678483"/>
              <a:ext cx="3379304" cy="85802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 name="Straight Connector 3">
            <a:extLst>
              <a:ext uri="{FF2B5EF4-FFF2-40B4-BE49-F238E27FC236}">
                <a16:creationId xmlns:a16="http://schemas.microsoft.com/office/drawing/2014/main" id="{26A5BCC8-8CA8-FCB1-7C63-BE12E6FC5432}"/>
              </a:ext>
            </a:extLst>
          </p:cNvPr>
          <p:cNvCxnSpPr>
            <a:cxnSpLocks/>
          </p:cNvCxnSpPr>
          <p:nvPr/>
        </p:nvCxnSpPr>
        <p:spPr>
          <a:xfrm>
            <a:off x="631723" y="1463219"/>
            <a:ext cx="4810432"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642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s in a line and one question mark is lit">
            <a:extLst>
              <a:ext uri="{FF2B5EF4-FFF2-40B4-BE49-F238E27FC236}">
                <a16:creationId xmlns:a16="http://schemas.microsoft.com/office/drawing/2014/main" id="{0987C5A8-56B1-3B44-91C6-74A9C39BB337}"/>
              </a:ext>
            </a:extLst>
          </p:cNvPr>
          <p:cNvPicPr>
            <a:picLocks noChangeAspect="1"/>
          </p:cNvPicPr>
          <p:nvPr/>
        </p:nvPicPr>
        <p:blipFill rotWithShape="1">
          <a:blip r:embed="rId3">
            <a:alphaModFix amt="50000"/>
          </a:blip>
          <a:srcRect t="2056" b="13674"/>
          <a:stretch/>
        </p:blipFill>
        <p:spPr>
          <a:xfrm>
            <a:off x="20" y="1"/>
            <a:ext cx="12191980" cy="6857999"/>
          </a:xfrm>
          <a:prstGeom prst="rect">
            <a:avLst/>
          </a:prstGeom>
        </p:spPr>
      </p:pic>
      <p:sp>
        <p:nvSpPr>
          <p:cNvPr id="2" name="Title 1">
            <a:extLst>
              <a:ext uri="{FF2B5EF4-FFF2-40B4-BE49-F238E27FC236}">
                <a16:creationId xmlns:a16="http://schemas.microsoft.com/office/drawing/2014/main" id="{AB151D45-040D-0336-E296-11947728A28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Questions?</a:t>
            </a:r>
          </a:p>
        </p:txBody>
      </p:sp>
    </p:spTree>
    <p:extLst>
      <p:ext uri="{BB962C8B-B14F-4D97-AF65-F5344CB8AC3E}">
        <p14:creationId xmlns:p14="http://schemas.microsoft.com/office/powerpoint/2010/main" val="416745406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9E17C-0AD2-281A-CAE8-4E3151D8637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10DFA556-785D-31F3-D892-2F2C7D33B3F1}"/>
              </a:ext>
            </a:extLst>
          </p:cNvPr>
          <p:cNvSpPr>
            <a:spLocks noGrp="1"/>
          </p:cNvSpPr>
          <p:nvPr>
            <p:ph idx="1"/>
          </p:nvPr>
        </p:nvSpPr>
        <p:spPr/>
        <p:txBody>
          <a:bodyPr>
            <a:normAutofit fontScale="55000" lnSpcReduction="20000"/>
          </a:bodyPr>
          <a:lstStyle/>
          <a:p>
            <a:r>
              <a:rPr lang="en-US" dirty="0">
                <a:latin typeface="Arial" panose="020B0604020202020204" pitchFamily="34" charset="0"/>
                <a:cs typeface="Arial" panose="020B0604020202020204" pitchFamily="34" charset="0"/>
              </a:rPr>
              <a:t>Bentley, R. Timothy, et al. “Dogs Are Man’s Best Friend: In Sickness and in Health.” </a:t>
            </a:r>
            <a:r>
              <a:rPr lang="en-US" i="1" dirty="0">
                <a:latin typeface="Arial" panose="020B0604020202020204" pitchFamily="34" charset="0"/>
                <a:cs typeface="Arial" panose="020B0604020202020204" pitchFamily="34" charset="0"/>
              </a:rPr>
              <a:t>Neuro-Oncology</a:t>
            </a:r>
            <a:r>
              <a:rPr lang="en-US" dirty="0">
                <a:latin typeface="Arial" panose="020B0604020202020204" pitchFamily="34" charset="0"/>
                <a:cs typeface="Arial" panose="020B0604020202020204" pitchFamily="34" charset="0"/>
              </a:rPr>
              <a:t>, June 2016, p. now109. </a:t>
            </a:r>
            <a:r>
              <a:rPr lang="en-US" i="1" dirty="0" err="1">
                <a:latin typeface="Arial" panose="020B0604020202020204" pitchFamily="34" charset="0"/>
                <a:cs typeface="Arial" panose="020B0604020202020204" pitchFamily="34" charset="0"/>
              </a:rPr>
              <a:t>DOI.org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Crossref</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2"/>
              </a:rPr>
              <a:t>https://doi.org/10.1093/neuonc/now109</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Thakkar, </a:t>
            </a:r>
            <a:r>
              <a:rPr lang="en-US" dirty="0" err="1">
                <a:latin typeface="Arial" panose="020B0604020202020204" pitchFamily="34" charset="0"/>
                <a:cs typeface="Arial" panose="020B0604020202020204" pitchFamily="34" charset="0"/>
              </a:rPr>
              <a:t>Jigisha</a:t>
            </a:r>
            <a:r>
              <a:rPr lang="en-US" dirty="0">
                <a:latin typeface="Arial" panose="020B0604020202020204" pitchFamily="34" charset="0"/>
                <a:cs typeface="Arial" panose="020B0604020202020204" pitchFamily="34" charset="0"/>
              </a:rPr>
              <a:t> P et al. “Epidemiologic and molecular prognostic review of glioblastoma.” </a:t>
            </a:r>
            <a:r>
              <a:rPr lang="en-US" i="1" dirty="0">
                <a:latin typeface="Arial" panose="020B0604020202020204" pitchFamily="34" charset="0"/>
                <a:cs typeface="Arial" panose="020B0604020202020204" pitchFamily="34" charset="0"/>
              </a:rPr>
              <a:t>Cancer epidemiology, biomarkers &amp; prevention : a publication of the American Association for Cancer Research, cosponsored by the American Society of Preventive Oncology</a:t>
            </a:r>
            <a:r>
              <a:rPr lang="en-US" dirty="0">
                <a:latin typeface="Arial" panose="020B0604020202020204" pitchFamily="34" charset="0"/>
                <a:cs typeface="Arial" panose="020B0604020202020204" pitchFamily="34" charset="0"/>
              </a:rPr>
              <a:t> vol. 23,10 (2014): 1985-96. doi:10.1158/1055-9965.EPI-14-0275</a:t>
            </a:r>
          </a:p>
          <a:p>
            <a:r>
              <a:rPr lang="en-US" dirty="0" err="1">
                <a:latin typeface="Arial" panose="020B0604020202020204" pitchFamily="34" charset="0"/>
                <a:cs typeface="Arial" panose="020B0604020202020204" pitchFamily="34" charset="0"/>
              </a:rPr>
              <a:t>Dello</a:t>
            </a:r>
            <a:r>
              <a:rPr lang="en-US" dirty="0">
                <a:latin typeface="Arial" panose="020B0604020202020204" pitchFamily="34" charset="0"/>
                <a:cs typeface="Arial" panose="020B0604020202020204" pitchFamily="34" charset="0"/>
              </a:rPr>
              <a:t> Russo, </a:t>
            </a:r>
            <a:r>
              <a:rPr lang="en-US" dirty="0" err="1">
                <a:latin typeface="Arial" panose="020B0604020202020204" pitchFamily="34" charset="0"/>
                <a:cs typeface="Arial" panose="020B0604020202020204" pitchFamily="34" charset="0"/>
              </a:rPr>
              <a:t>Cinzia</a:t>
            </a:r>
            <a:r>
              <a:rPr lang="en-US" dirty="0">
                <a:latin typeface="Arial" panose="020B0604020202020204" pitchFamily="34" charset="0"/>
                <a:cs typeface="Arial" panose="020B0604020202020204" pitchFamily="34" charset="0"/>
              </a:rPr>
              <a:t> et al. “Exploiting Microglial Functions for the Treatment of Glioblastoma.” </a:t>
            </a:r>
            <a:r>
              <a:rPr lang="en-US" i="1" dirty="0">
                <a:latin typeface="Arial" panose="020B0604020202020204" pitchFamily="34" charset="0"/>
                <a:cs typeface="Arial" panose="020B0604020202020204" pitchFamily="34" charset="0"/>
              </a:rPr>
              <a:t>Current cancer drug targets</a:t>
            </a:r>
            <a:r>
              <a:rPr lang="en-US" dirty="0">
                <a:latin typeface="Arial" panose="020B0604020202020204" pitchFamily="34" charset="0"/>
                <a:cs typeface="Arial" panose="020B0604020202020204" pitchFamily="34" charset="0"/>
              </a:rPr>
              <a:t> vol. 17,3 (2017): 267-281. doi:10.2174/1568009616666160813191240</a:t>
            </a:r>
          </a:p>
          <a:p>
            <a:r>
              <a:rPr lang="en-US" dirty="0">
                <a:latin typeface="Arial" panose="020B0604020202020204" pitchFamily="34" charset="0"/>
                <a:cs typeface="Arial" panose="020B0604020202020204" pitchFamily="34" charset="0"/>
              </a:rPr>
              <a:t>Zhang, Z., Yang, Z., Zhang, </a:t>
            </a:r>
            <a:r>
              <a:rPr lang="en-US" dirty="0" err="1">
                <a:latin typeface="Arial" panose="020B0604020202020204" pitchFamily="34" charset="0"/>
                <a:cs typeface="Arial" panose="020B0604020202020204" pitchFamily="34" charset="0"/>
              </a:rPr>
              <a:t>Z."Distribution</a:t>
            </a:r>
            <a:r>
              <a:rPr lang="en-US" dirty="0">
                <a:latin typeface="Arial" panose="020B0604020202020204" pitchFamily="34" charset="0"/>
                <a:cs typeface="Arial" panose="020B0604020202020204" pitchFamily="34" charset="0"/>
              </a:rPr>
              <a:t> and characterization of tumor-associated macrophages/microglia in rat C6 glioma". Oncology Letters 10.4 (2015): 2442-2446.</a:t>
            </a:r>
          </a:p>
          <a:p>
            <a:r>
              <a:rPr lang="en-US" dirty="0">
                <a:latin typeface="Arial" panose="020B0604020202020204" pitchFamily="34" charset="0"/>
                <a:cs typeface="Arial" panose="020B0604020202020204" pitchFamily="34" charset="0"/>
              </a:rPr>
              <a:t>Watters, Jyoti J et al. “Microglia function in brain tumors.” </a:t>
            </a:r>
            <a:r>
              <a:rPr lang="en-US" i="1" dirty="0">
                <a:latin typeface="Arial" panose="020B0604020202020204" pitchFamily="34" charset="0"/>
                <a:cs typeface="Arial" panose="020B0604020202020204" pitchFamily="34" charset="0"/>
              </a:rPr>
              <a:t>Journal of neuroscience research</a:t>
            </a:r>
            <a:r>
              <a:rPr lang="en-US" dirty="0">
                <a:latin typeface="Arial" panose="020B0604020202020204" pitchFamily="34" charset="0"/>
                <a:cs typeface="Arial" panose="020B0604020202020204" pitchFamily="34" charset="0"/>
              </a:rPr>
              <a:t> vol. 81,3 (2005): 447-55. doi:10.1002/jnr.20485</a:t>
            </a:r>
          </a:p>
          <a:p>
            <a:r>
              <a:rPr lang="en-US" dirty="0" err="1">
                <a:latin typeface="Arial" panose="020B0604020202020204" pitchFamily="34" charset="0"/>
                <a:cs typeface="Arial" panose="020B0604020202020204" pitchFamily="34" charset="0"/>
              </a:rPr>
              <a:t>Badie</a:t>
            </a:r>
            <a:r>
              <a:rPr lang="en-US" dirty="0">
                <a:latin typeface="Arial" panose="020B0604020202020204" pitchFamily="34" charset="0"/>
                <a:cs typeface="Arial" panose="020B0604020202020204" pitchFamily="34" charset="0"/>
              </a:rPr>
              <a:t>, Behnam, and Jill </a:t>
            </a:r>
            <a:r>
              <a:rPr lang="en-US" dirty="0" err="1">
                <a:latin typeface="Arial" panose="020B0604020202020204" pitchFamily="34" charset="0"/>
                <a:cs typeface="Arial" panose="020B0604020202020204" pitchFamily="34" charset="0"/>
              </a:rPr>
              <a:t>Schartner</a:t>
            </a:r>
            <a:r>
              <a:rPr lang="en-US" dirty="0">
                <a:latin typeface="Arial" panose="020B0604020202020204" pitchFamily="34" charset="0"/>
                <a:cs typeface="Arial" panose="020B0604020202020204" pitchFamily="34" charset="0"/>
              </a:rPr>
              <a:t>. “Role of Microglia in Glioma Biology.” </a:t>
            </a:r>
            <a:r>
              <a:rPr lang="en-US" i="1" dirty="0">
                <a:latin typeface="Arial" panose="020B0604020202020204" pitchFamily="34" charset="0"/>
                <a:cs typeface="Arial" panose="020B0604020202020204" pitchFamily="34" charset="0"/>
              </a:rPr>
              <a:t>Microscopy Research and Technique</a:t>
            </a:r>
            <a:r>
              <a:rPr lang="en-US" dirty="0">
                <a:latin typeface="Arial" panose="020B0604020202020204" pitchFamily="34" charset="0"/>
                <a:cs typeface="Arial" panose="020B0604020202020204" pitchFamily="34" charset="0"/>
              </a:rPr>
              <a:t>, vol. 54, no. 2, July 2001, pp. 106–13. </a:t>
            </a:r>
            <a:r>
              <a:rPr lang="en-US" i="1" dirty="0" err="1">
                <a:latin typeface="Arial" panose="020B0604020202020204" pitchFamily="34" charset="0"/>
                <a:cs typeface="Arial" panose="020B0604020202020204" pitchFamily="34" charset="0"/>
              </a:rPr>
              <a:t>DOI.org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Crossref</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https://doi.org/10.1002/jemt.1125</a:t>
            </a:r>
            <a:r>
              <a:rPr lang="en-US" dirty="0">
                <a:latin typeface="Arial" panose="020B0604020202020204" pitchFamily="34" charset="0"/>
                <a:cs typeface="Arial" panose="020B0604020202020204" pitchFamily="34" charset="0"/>
              </a:rPr>
              <a:t>.</a:t>
            </a:r>
          </a:p>
          <a:p>
            <a:r>
              <a:rPr lang="en-US" dirty="0" err="1">
                <a:latin typeface="Arial" panose="020B0604020202020204" pitchFamily="34" charset="0"/>
                <a:cs typeface="Arial" panose="020B0604020202020204" pitchFamily="34" charset="0"/>
              </a:rPr>
              <a:t>Toedebusch</a:t>
            </a:r>
            <a:r>
              <a:rPr lang="en-US" dirty="0">
                <a:latin typeface="Arial" panose="020B0604020202020204" pitchFamily="34" charset="0"/>
                <a:cs typeface="Arial" panose="020B0604020202020204" pitchFamily="34" charset="0"/>
              </a:rPr>
              <a:t>, Ryan, et al. “Glioma-Associated Microglia/Macrophages Augment Tumorigenicity in Canine Astrocytoma, a Naturally Occurring Model of Human Glioma.” </a:t>
            </a:r>
            <a:r>
              <a:rPr lang="en-US" i="1" dirty="0">
                <a:latin typeface="Arial" panose="020B0604020202020204" pitchFamily="34" charset="0"/>
                <a:cs typeface="Arial" panose="020B0604020202020204" pitchFamily="34" charset="0"/>
              </a:rPr>
              <a:t>Neuro-Oncology Advances</a:t>
            </a:r>
            <a:r>
              <a:rPr lang="en-US" dirty="0">
                <a:latin typeface="Arial" panose="020B0604020202020204" pitchFamily="34" charset="0"/>
                <a:cs typeface="Arial" panose="020B0604020202020204" pitchFamily="34" charset="0"/>
              </a:rPr>
              <a:t>, vol. 3, no. 1, Jan. 2021, p. vdab062. </a:t>
            </a:r>
            <a:r>
              <a:rPr lang="en-US" i="1" dirty="0" err="1">
                <a:latin typeface="Arial" panose="020B0604020202020204" pitchFamily="34" charset="0"/>
                <a:cs typeface="Arial" panose="020B0604020202020204" pitchFamily="34" charset="0"/>
              </a:rPr>
              <a:t>DOI.org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Crossref</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4"/>
              </a:rPr>
              <a:t>https://doi.org/10.1093/noajnl/vdab062</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Krane, Gregory A., et al. “Immunohistochemical Evaluation of Immune Cell Infiltration in Canine Gliomas.” </a:t>
            </a:r>
            <a:r>
              <a:rPr lang="en-US" i="1" dirty="0">
                <a:latin typeface="Arial" panose="020B0604020202020204" pitchFamily="34" charset="0"/>
                <a:cs typeface="Arial" panose="020B0604020202020204" pitchFamily="34" charset="0"/>
              </a:rPr>
              <a:t>Veterinary Pathology</a:t>
            </a:r>
            <a:r>
              <a:rPr lang="en-US" dirty="0">
                <a:latin typeface="Arial" panose="020B0604020202020204" pitchFamily="34" charset="0"/>
                <a:cs typeface="Arial" panose="020B0604020202020204" pitchFamily="34" charset="0"/>
              </a:rPr>
              <a:t>, vol. 58, no. 5, Sept. 2021, pp. 952–63. </a:t>
            </a:r>
            <a:r>
              <a:rPr lang="en-US" i="1" dirty="0" err="1">
                <a:latin typeface="Arial" panose="020B0604020202020204" pitchFamily="34" charset="0"/>
                <a:cs typeface="Arial" panose="020B0604020202020204" pitchFamily="34" charset="0"/>
              </a:rPr>
              <a:t>DOI.org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Crossref</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5"/>
              </a:rPr>
              <a:t>https://doi.org/10.1177/03009858211023946</a:t>
            </a:r>
            <a:r>
              <a:rPr lang="en-US" dirty="0">
                <a:latin typeface="Arial" panose="020B0604020202020204" pitchFamily="34" charset="0"/>
                <a:cs typeface="Arial" panose="020B0604020202020204" pitchFamily="34" charset="0"/>
              </a:rPr>
              <a:t>.</a:t>
            </a:r>
          </a:p>
          <a:p>
            <a:endParaRPr lang="en-US" dirty="0"/>
          </a:p>
        </p:txBody>
      </p:sp>
      <p:cxnSp>
        <p:nvCxnSpPr>
          <p:cNvPr id="4" name="Straight Connector 3">
            <a:extLst>
              <a:ext uri="{FF2B5EF4-FFF2-40B4-BE49-F238E27FC236}">
                <a16:creationId xmlns:a16="http://schemas.microsoft.com/office/drawing/2014/main" id="{C90C5883-E1E0-4F1E-2655-515BF933A0F4}"/>
              </a:ext>
            </a:extLst>
          </p:cNvPr>
          <p:cNvCxnSpPr>
            <a:cxnSpLocks/>
          </p:cNvCxnSpPr>
          <p:nvPr/>
        </p:nvCxnSpPr>
        <p:spPr>
          <a:xfrm>
            <a:off x="838200" y="1390018"/>
            <a:ext cx="3055374"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6663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4CDE-CF9C-E47D-0B5F-0F26DABCC761}"/>
              </a:ext>
            </a:extLst>
          </p:cNvPr>
          <p:cNvSpPr>
            <a:spLocks noGrp="1"/>
          </p:cNvSpPr>
          <p:nvPr>
            <p:ph type="title"/>
          </p:nvPr>
        </p:nvSpPr>
        <p:spPr/>
        <p:txBody>
          <a:bodyPr/>
          <a:lstStyle/>
          <a:p>
            <a:r>
              <a:rPr lang="en-US" dirty="0"/>
              <a:t>Sequencing Method</a:t>
            </a:r>
          </a:p>
        </p:txBody>
      </p:sp>
      <p:sp>
        <p:nvSpPr>
          <p:cNvPr id="3" name="Content Placeholder 2">
            <a:extLst>
              <a:ext uri="{FF2B5EF4-FFF2-40B4-BE49-F238E27FC236}">
                <a16:creationId xmlns:a16="http://schemas.microsoft.com/office/drawing/2014/main" id="{57EBEA2F-2721-FAE9-552E-FCFE55BE306F}"/>
              </a:ext>
            </a:extLst>
          </p:cNvPr>
          <p:cNvSpPr>
            <a:spLocks noGrp="1"/>
          </p:cNvSpPr>
          <p:nvPr>
            <p:ph sz="half" idx="1"/>
          </p:nvPr>
        </p:nvSpPr>
        <p:spPr>
          <a:xfrm>
            <a:off x="6772519" y="1473712"/>
            <a:ext cx="5181600" cy="4351338"/>
          </a:xfrm>
        </p:spPr>
        <p:txBody>
          <a:bodyPr>
            <a:normAutofit/>
          </a:bodyPr>
          <a:lstStyle/>
          <a:p>
            <a:r>
              <a:rPr lang="en-US" dirty="0"/>
              <a:t>Each cell is attached to a gel bead containing a unique barcode sequence</a:t>
            </a:r>
          </a:p>
          <a:p>
            <a:r>
              <a:rPr lang="en-US" dirty="0"/>
              <a:t>Each transcript read can be traced back to an individual cell</a:t>
            </a:r>
          </a:p>
        </p:txBody>
      </p:sp>
      <p:pic>
        <p:nvPicPr>
          <p:cNvPr id="5" name="Picture 4" descr="Chart, bubble chart&#10;&#10;Description automatically generated">
            <a:extLst>
              <a:ext uri="{FF2B5EF4-FFF2-40B4-BE49-F238E27FC236}">
                <a16:creationId xmlns:a16="http://schemas.microsoft.com/office/drawing/2014/main" id="{DDD65905-5C73-4BB3-8ACC-6CC34CDF3C13}"/>
              </a:ext>
            </a:extLst>
          </p:cNvPr>
          <p:cNvPicPr>
            <a:picLocks noChangeAspect="1"/>
          </p:cNvPicPr>
          <p:nvPr/>
        </p:nvPicPr>
        <p:blipFill rotWithShape="1">
          <a:blip r:embed="rId3"/>
          <a:srcRect r="50398"/>
          <a:stretch/>
        </p:blipFill>
        <p:spPr>
          <a:xfrm>
            <a:off x="1332613" y="1598140"/>
            <a:ext cx="4387029" cy="2441448"/>
          </a:xfrm>
          <a:prstGeom prst="rect">
            <a:avLst/>
          </a:prstGeom>
        </p:spPr>
      </p:pic>
      <p:pic>
        <p:nvPicPr>
          <p:cNvPr id="6" name="Picture 5" descr="Chart, bubble chart&#10;&#10;Description automatically generated">
            <a:extLst>
              <a:ext uri="{FF2B5EF4-FFF2-40B4-BE49-F238E27FC236}">
                <a16:creationId xmlns:a16="http://schemas.microsoft.com/office/drawing/2014/main" id="{2FC8BF83-5F9F-D2B4-AEBD-F92F013F14E0}"/>
              </a:ext>
            </a:extLst>
          </p:cNvPr>
          <p:cNvPicPr>
            <a:picLocks noChangeAspect="1"/>
          </p:cNvPicPr>
          <p:nvPr/>
        </p:nvPicPr>
        <p:blipFill rotWithShape="1">
          <a:blip r:embed="rId3"/>
          <a:srcRect l="44032"/>
          <a:stretch/>
        </p:blipFill>
        <p:spPr>
          <a:xfrm>
            <a:off x="1051077" y="3885045"/>
            <a:ext cx="4950100" cy="2441448"/>
          </a:xfrm>
          <a:prstGeom prst="rect">
            <a:avLst/>
          </a:prstGeom>
        </p:spPr>
      </p:pic>
      <p:sp>
        <p:nvSpPr>
          <p:cNvPr id="4" name="Rectangle 3">
            <a:extLst>
              <a:ext uri="{FF2B5EF4-FFF2-40B4-BE49-F238E27FC236}">
                <a16:creationId xmlns:a16="http://schemas.microsoft.com/office/drawing/2014/main" id="{8886EDF3-FCD4-951F-691C-4B8CDC32D841}"/>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spTree>
    <p:extLst>
      <p:ext uri="{BB962C8B-B14F-4D97-AF65-F5344CB8AC3E}">
        <p14:creationId xmlns:p14="http://schemas.microsoft.com/office/powerpoint/2010/main" val="32681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2984-7DB5-A498-7A01-D0E7AF01E1EC}"/>
              </a:ext>
            </a:extLst>
          </p:cNvPr>
          <p:cNvSpPr>
            <a:spLocks noGrp="1"/>
          </p:cNvSpPr>
          <p:nvPr>
            <p:ph type="title"/>
          </p:nvPr>
        </p:nvSpPr>
        <p:spPr/>
        <p:txBody>
          <a:bodyPr/>
          <a:lstStyle/>
          <a:p>
            <a:r>
              <a:rPr lang="en-US" dirty="0"/>
              <a:t>Preliminary Data: Gemma Heatmap </a:t>
            </a:r>
          </a:p>
        </p:txBody>
      </p:sp>
      <p:pic>
        <p:nvPicPr>
          <p:cNvPr id="4" name="Picture 3">
            <a:extLst>
              <a:ext uri="{FF2B5EF4-FFF2-40B4-BE49-F238E27FC236}">
                <a16:creationId xmlns:a16="http://schemas.microsoft.com/office/drawing/2014/main" id="{E1B12C92-0C9F-6C51-922D-CEB50E996604}"/>
              </a:ext>
            </a:extLst>
          </p:cNvPr>
          <p:cNvPicPr>
            <a:picLocks noChangeAspect="1"/>
          </p:cNvPicPr>
          <p:nvPr/>
        </p:nvPicPr>
        <p:blipFill>
          <a:blip r:embed="rId2"/>
          <a:stretch>
            <a:fillRect/>
          </a:stretch>
        </p:blipFill>
        <p:spPr>
          <a:xfrm>
            <a:off x="160400" y="1634672"/>
            <a:ext cx="11871200" cy="5223328"/>
          </a:xfrm>
          <a:prstGeom prst="rect">
            <a:avLst/>
          </a:prstGeom>
        </p:spPr>
      </p:pic>
    </p:spTree>
    <p:extLst>
      <p:ext uri="{BB962C8B-B14F-4D97-AF65-F5344CB8AC3E}">
        <p14:creationId xmlns:p14="http://schemas.microsoft.com/office/powerpoint/2010/main" val="1254002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929A2D-911F-EA43-0904-6BB28D19590E}"/>
              </a:ext>
            </a:extLst>
          </p:cNvPr>
          <p:cNvSpPr>
            <a:spLocks noGrp="1"/>
          </p:cNvSpPr>
          <p:nvPr>
            <p:ph idx="1"/>
          </p:nvPr>
        </p:nvSpPr>
        <p:spPr/>
        <p:txBody>
          <a:bodyPr/>
          <a:lstStyle/>
          <a:p>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90033D41-2F38-8911-17BD-42DD5DDDA334}"/>
              </a:ext>
            </a:extLst>
          </p:cNvPr>
          <p:cNvPicPr>
            <a:picLocks noChangeAspect="1"/>
          </p:cNvPicPr>
          <p:nvPr/>
        </p:nvPicPr>
        <p:blipFill>
          <a:blip r:embed="rId2"/>
          <a:stretch>
            <a:fillRect/>
          </a:stretch>
        </p:blipFill>
        <p:spPr>
          <a:xfrm>
            <a:off x="0" y="1353806"/>
            <a:ext cx="12192000" cy="5778453"/>
          </a:xfrm>
          <a:prstGeom prst="rect">
            <a:avLst/>
          </a:prstGeom>
        </p:spPr>
      </p:pic>
      <p:sp>
        <p:nvSpPr>
          <p:cNvPr id="5" name="Title 1">
            <a:extLst>
              <a:ext uri="{FF2B5EF4-FFF2-40B4-BE49-F238E27FC236}">
                <a16:creationId xmlns:a16="http://schemas.microsoft.com/office/drawing/2014/main" id="{748A3BBC-4C41-7305-65AD-4EC0594CDB34}"/>
              </a:ext>
            </a:extLst>
          </p:cNvPr>
          <p:cNvSpPr>
            <a:spLocks noGrp="1"/>
          </p:cNvSpPr>
          <p:nvPr>
            <p:ph type="title"/>
          </p:nvPr>
        </p:nvSpPr>
        <p:spPr>
          <a:xfrm>
            <a:off x="838200" y="0"/>
            <a:ext cx="10515600" cy="1325563"/>
          </a:xfrm>
        </p:spPr>
        <p:txBody>
          <a:bodyPr/>
          <a:lstStyle/>
          <a:p>
            <a:r>
              <a:rPr lang="en-US" dirty="0"/>
              <a:t>Preliminary Data: Cooper Heatmap </a:t>
            </a:r>
          </a:p>
        </p:txBody>
      </p:sp>
    </p:spTree>
    <p:extLst>
      <p:ext uri="{BB962C8B-B14F-4D97-AF65-F5344CB8AC3E}">
        <p14:creationId xmlns:p14="http://schemas.microsoft.com/office/powerpoint/2010/main" val="57309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Content Placeholder 3" descr="LatFill.jpg">
            <a:extLst>
              <a:ext uri="{FF2B5EF4-FFF2-40B4-BE49-F238E27FC236}">
                <a16:creationId xmlns:a16="http://schemas.microsoft.com/office/drawing/2014/main" id="{63AB204A-7F8E-9B41-8D71-A58AE96A423C}"/>
              </a:ext>
            </a:extLst>
          </p:cNvPr>
          <p:cNvPicPr>
            <a:picLocks noChangeAspect="1"/>
          </p:cNvPicPr>
          <p:nvPr/>
        </p:nvPicPr>
        <p:blipFill>
          <a:blip r:embed="rId3" cstate="print">
            <a:clrChange>
              <a:clrFrom>
                <a:srgbClr val="F0CFC4"/>
              </a:clrFrom>
              <a:clrTo>
                <a:srgbClr val="F0CFC4">
                  <a:alpha val="0"/>
                </a:srgbClr>
              </a:clrTo>
            </a:clrChange>
          </a:blip>
          <a:stretch>
            <a:fillRect/>
          </a:stretch>
        </p:blipFill>
        <p:spPr bwMode="auto">
          <a:xfrm rot="20804145">
            <a:off x="6096000" y="1417896"/>
            <a:ext cx="5493800" cy="4204607"/>
          </a:xfrm>
          <a:prstGeom prst="rect">
            <a:avLst/>
          </a:prstGeom>
          <a:noFill/>
          <a:ln w="9525">
            <a:noFill/>
            <a:miter lim="800000"/>
            <a:headEnd/>
            <a:tailEnd/>
          </a:ln>
        </p:spPr>
      </p:pic>
      <p:grpSp>
        <p:nvGrpSpPr>
          <p:cNvPr id="53" name="Group 52">
            <a:extLst>
              <a:ext uri="{FF2B5EF4-FFF2-40B4-BE49-F238E27FC236}">
                <a16:creationId xmlns:a16="http://schemas.microsoft.com/office/drawing/2014/main" id="{17F20693-E0A4-3C41-AE37-A3A13C889983}"/>
              </a:ext>
            </a:extLst>
          </p:cNvPr>
          <p:cNvGrpSpPr/>
          <p:nvPr/>
        </p:nvGrpSpPr>
        <p:grpSpPr>
          <a:xfrm>
            <a:off x="7462503" y="2485212"/>
            <a:ext cx="829835" cy="743880"/>
            <a:chOff x="3704645" y="2070078"/>
            <a:chExt cx="2918577" cy="2220804"/>
          </a:xfrm>
        </p:grpSpPr>
        <p:grpSp>
          <p:nvGrpSpPr>
            <p:cNvPr id="54" name="Group 53">
              <a:extLst>
                <a:ext uri="{FF2B5EF4-FFF2-40B4-BE49-F238E27FC236}">
                  <a16:creationId xmlns:a16="http://schemas.microsoft.com/office/drawing/2014/main" id="{4DE23B8A-5EAD-5545-A143-EF4CAF26C04F}"/>
                </a:ext>
              </a:extLst>
            </p:cNvPr>
            <p:cNvGrpSpPr/>
            <p:nvPr/>
          </p:nvGrpSpPr>
          <p:grpSpPr>
            <a:xfrm>
              <a:off x="3704645" y="2137590"/>
              <a:ext cx="2918577" cy="2153292"/>
              <a:chOff x="2431899" y="3249699"/>
              <a:chExt cx="2918577" cy="2153292"/>
            </a:xfrm>
          </p:grpSpPr>
          <p:grpSp>
            <p:nvGrpSpPr>
              <p:cNvPr id="61" name="Group 60">
                <a:extLst>
                  <a:ext uri="{FF2B5EF4-FFF2-40B4-BE49-F238E27FC236}">
                    <a16:creationId xmlns:a16="http://schemas.microsoft.com/office/drawing/2014/main" id="{B3DA5C57-A540-3E46-A930-E7AF19490FAD}"/>
                  </a:ext>
                </a:extLst>
              </p:cNvPr>
              <p:cNvGrpSpPr/>
              <p:nvPr/>
            </p:nvGrpSpPr>
            <p:grpSpPr>
              <a:xfrm>
                <a:off x="2431899" y="3429000"/>
                <a:ext cx="1825004" cy="1675370"/>
                <a:chOff x="2963240" y="3619500"/>
                <a:chExt cx="1413111" cy="1246557"/>
              </a:xfrm>
            </p:grpSpPr>
            <p:grpSp>
              <p:nvGrpSpPr>
                <p:cNvPr id="174" name="Group 173">
                  <a:extLst>
                    <a:ext uri="{FF2B5EF4-FFF2-40B4-BE49-F238E27FC236}">
                      <a16:creationId xmlns:a16="http://schemas.microsoft.com/office/drawing/2014/main" id="{4DD6D24B-2B58-E948-ADE5-AA11B7D9D345}"/>
                    </a:ext>
                  </a:extLst>
                </p:cNvPr>
                <p:cNvGrpSpPr/>
                <p:nvPr/>
              </p:nvGrpSpPr>
              <p:grpSpPr>
                <a:xfrm>
                  <a:off x="2963240" y="3926099"/>
                  <a:ext cx="988862" cy="812271"/>
                  <a:chOff x="4093883" y="2350613"/>
                  <a:chExt cx="988862" cy="812271"/>
                </a:xfrm>
              </p:grpSpPr>
              <p:pic>
                <p:nvPicPr>
                  <p:cNvPr id="199" name="Picture 198">
                    <a:extLst>
                      <a:ext uri="{FF2B5EF4-FFF2-40B4-BE49-F238E27FC236}">
                        <a16:creationId xmlns:a16="http://schemas.microsoft.com/office/drawing/2014/main" id="{DA29D96C-87FC-9F47-9C90-2F6A06AF5CF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200" name="Picture 199">
                    <a:extLst>
                      <a:ext uri="{FF2B5EF4-FFF2-40B4-BE49-F238E27FC236}">
                        <a16:creationId xmlns:a16="http://schemas.microsoft.com/office/drawing/2014/main" id="{914E8C4F-10A0-C04D-A814-E2201831A887}"/>
                      </a:ext>
                    </a:extLst>
                  </p:cNvPr>
                  <p:cNvPicPr>
                    <a:picLocks noChangeAspect="1"/>
                  </p:cNvPicPr>
                  <p:nvPr/>
                </p:nvPicPr>
                <p:blipFill rotWithShape="1">
                  <a:blip r:embed="rId4">
                    <a:extLst>
                      <a:ext uri="{BEBA8EAE-BF5A-486C-A8C5-ECC9F3942E4B}">
                        <a14:imgProps xmlns:a14="http://schemas.microsoft.com/office/drawing/2010/main">
                          <a14:imgLayer r:embed="rId6">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201" name="Picture 200">
                    <a:extLst>
                      <a:ext uri="{FF2B5EF4-FFF2-40B4-BE49-F238E27FC236}">
                        <a16:creationId xmlns:a16="http://schemas.microsoft.com/office/drawing/2014/main" id="{B51BB0BD-DA85-ED48-9368-121C3D1D2CF1}"/>
                      </a:ext>
                    </a:extLst>
                  </p:cNvPr>
                  <p:cNvPicPr>
                    <a:picLocks noChangeAspect="1"/>
                  </p:cNvPicPr>
                  <p:nvPr/>
                </p:nvPicPr>
                <p:blipFill rotWithShape="1">
                  <a:blip r:embed="rId4">
                    <a:extLst>
                      <a:ext uri="{BEBA8EAE-BF5A-486C-A8C5-ECC9F3942E4B}">
                        <a14:imgProps xmlns:a14="http://schemas.microsoft.com/office/drawing/2010/main">
                          <a14:imgLayer r:embed="rId7">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202" name="Picture 201">
                    <a:extLst>
                      <a:ext uri="{FF2B5EF4-FFF2-40B4-BE49-F238E27FC236}">
                        <a16:creationId xmlns:a16="http://schemas.microsoft.com/office/drawing/2014/main" id="{DB875764-C83B-0748-B874-C27913D908E1}"/>
                      </a:ext>
                    </a:extLst>
                  </p:cNvPr>
                  <p:cNvPicPr>
                    <a:picLocks noChangeAspect="1"/>
                  </p:cNvPicPr>
                  <p:nvPr/>
                </p:nvPicPr>
                <p:blipFill rotWithShape="1">
                  <a:blip r:embed="rId4">
                    <a:extLst>
                      <a:ext uri="{BEBA8EAE-BF5A-486C-A8C5-ECC9F3942E4B}">
                        <a14:imgProps xmlns:a14="http://schemas.microsoft.com/office/drawing/2010/main">
                          <a14:imgLayer r:embed="rId8">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203" name="Picture 202">
                    <a:extLst>
                      <a:ext uri="{FF2B5EF4-FFF2-40B4-BE49-F238E27FC236}">
                        <a16:creationId xmlns:a16="http://schemas.microsoft.com/office/drawing/2014/main" id="{5DF6B105-9A39-2C47-94CB-B9BB2CFBE026}"/>
                      </a:ext>
                    </a:extLst>
                  </p:cNvPr>
                  <p:cNvPicPr>
                    <a:picLocks noChangeAspect="1"/>
                  </p:cNvPicPr>
                  <p:nvPr/>
                </p:nvPicPr>
                <p:blipFill rotWithShape="1">
                  <a:blip r:embed="rId4">
                    <a:extLst>
                      <a:ext uri="{BEBA8EAE-BF5A-486C-A8C5-ECC9F3942E4B}">
                        <a14:imgProps xmlns:a14="http://schemas.microsoft.com/office/drawing/2010/main">
                          <a14:imgLayer r:embed="rId9">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204" name="Picture 203">
                    <a:extLst>
                      <a:ext uri="{FF2B5EF4-FFF2-40B4-BE49-F238E27FC236}">
                        <a16:creationId xmlns:a16="http://schemas.microsoft.com/office/drawing/2014/main" id="{AD31CDCF-7481-D342-9A1C-F2FB5B4854C9}"/>
                      </a:ext>
                    </a:extLst>
                  </p:cNvPr>
                  <p:cNvPicPr>
                    <a:picLocks noChangeAspect="1"/>
                  </p:cNvPicPr>
                  <p:nvPr/>
                </p:nvPicPr>
                <p:blipFill rotWithShape="1">
                  <a:blip r:embed="rId4">
                    <a:extLst>
                      <a:ext uri="{BEBA8EAE-BF5A-486C-A8C5-ECC9F3942E4B}">
                        <a14:imgProps xmlns:a14="http://schemas.microsoft.com/office/drawing/2010/main">
                          <a14:imgLayer r:embed="rId10">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205" name="Picture 204">
                    <a:extLst>
                      <a:ext uri="{FF2B5EF4-FFF2-40B4-BE49-F238E27FC236}">
                        <a16:creationId xmlns:a16="http://schemas.microsoft.com/office/drawing/2014/main" id="{75A5E6BC-7BDA-834D-A771-E49BB692AC0E}"/>
                      </a:ext>
                    </a:extLst>
                  </p:cNvPr>
                  <p:cNvPicPr>
                    <a:picLocks noChangeAspect="1"/>
                  </p:cNvPicPr>
                  <p:nvPr/>
                </p:nvPicPr>
                <p:blipFill rotWithShape="1">
                  <a:blip r:embed="rId4">
                    <a:extLst>
                      <a:ext uri="{BEBA8EAE-BF5A-486C-A8C5-ECC9F3942E4B}">
                        <a14:imgProps xmlns:a14="http://schemas.microsoft.com/office/drawing/2010/main">
                          <a14:imgLayer r:embed="rId11">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206" name="Picture 205">
                    <a:extLst>
                      <a:ext uri="{FF2B5EF4-FFF2-40B4-BE49-F238E27FC236}">
                        <a16:creationId xmlns:a16="http://schemas.microsoft.com/office/drawing/2014/main" id="{44E170C6-E8D8-C04A-B704-4428B5F4B24A}"/>
                      </a:ext>
                    </a:extLst>
                  </p:cNvPr>
                  <p:cNvPicPr>
                    <a:picLocks noChangeAspect="1"/>
                  </p:cNvPicPr>
                  <p:nvPr/>
                </p:nvPicPr>
                <p:blipFill rotWithShape="1">
                  <a:blip r:embed="rId4">
                    <a:extLst>
                      <a:ext uri="{BEBA8EAE-BF5A-486C-A8C5-ECC9F3942E4B}">
                        <a14:imgProps xmlns:a14="http://schemas.microsoft.com/office/drawing/2010/main">
                          <a14:imgLayer r:embed="rId12">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207" name="Picture 206">
                    <a:extLst>
                      <a:ext uri="{FF2B5EF4-FFF2-40B4-BE49-F238E27FC236}">
                        <a16:creationId xmlns:a16="http://schemas.microsoft.com/office/drawing/2014/main" id="{6B89EE9C-1CB3-B347-958B-2D4BA61E2980}"/>
                      </a:ext>
                    </a:extLst>
                  </p:cNvPr>
                  <p:cNvPicPr>
                    <a:picLocks noChangeAspect="1"/>
                  </p:cNvPicPr>
                  <p:nvPr/>
                </p:nvPicPr>
                <p:blipFill rotWithShape="1">
                  <a:blip r:embed="rId4">
                    <a:extLst>
                      <a:ext uri="{BEBA8EAE-BF5A-486C-A8C5-ECC9F3942E4B}">
                        <a14:imgProps xmlns:a14="http://schemas.microsoft.com/office/drawing/2010/main">
                          <a14:imgLayer r:embed="rId13">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208" name="Picture 207">
                    <a:extLst>
                      <a:ext uri="{FF2B5EF4-FFF2-40B4-BE49-F238E27FC236}">
                        <a16:creationId xmlns:a16="http://schemas.microsoft.com/office/drawing/2014/main" id="{BCB6951F-AE45-964B-9092-35453767DF0F}"/>
                      </a:ext>
                    </a:extLst>
                  </p:cNvPr>
                  <p:cNvPicPr>
                    <a:picLocks noChangeAspect="1"/>
                  </p:cNvPicPr>
                  <p:nvPr/>
                </p:nvPicPr>
                <p:blipFill rotWithShape="1">
                  <a:blip r:embed="rId4">
                    <a:extLst>
                      <a:ext uri="{BEBA8EAE-BF5A-486C-A8C5-ECC9F3942E4B}">
                        <a14:imgProps xmlns:a14="http://schemas.microsoft.com/office/drawing/2010/main">
                          <a14:imgLayer r:embed="rId14">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209" name="Picture 208">
                    <a:extLst>
                      <a:ext uri="{FF2B5EF4-FFF2-40B4-BE49-F238E27FC236}">
                        <a16:creationId xmlns:a16="http://schemas.microsoft.com/office/drawing/2014/main" id="{D04D1549-0DC0-5240-BFD9-630D4C3E52B9}"/>
                      </a:ext>
                    </a:extLst>
                  </p:cNvPr>
                  <p:cNvPicPr>
                    <a:picLocks noChangeAspect="1"/>
                  </p:cNvPicPr>
                  <p:nvPr/>
                </p:nvPicPr>
                <p:blipFill rotWithShape="1">
                  <a:blip r:embed="rId4">
                    <a:extLst>
                      <a:ext uri="{BEBA8EAE-BF5A-486C-A8C5-ECC9F3942E4B}">
                        <a14:imgProps xmlns:a14="http://schemas.microsoft.com/office/drawing/2010/main">
                          <a14:imgLayer r:embed="rId15">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nvGrpSpPr>
                <p:cNvPr id="175" name="Group 174">
                  <a:extLst>
                    <a:ext uri="{FF2B5EF4-FFF2-40B4-BE49-F238E27FC236}">
                      <a16:creationId xmlns:a16="http://schemas.microsoft.com/office/drawing/2014/main" id="{6E2A420B-0505-4C4D-AFD1-298490A603AD}"/>
                    </a:ext>
                  </a:extLst>
                </p:cNvPr>
                <p:cNvGrpSpPr/>
                <p:nvPr/>
              </p:nvGrpSpPr>
              <p:grpSpPr>
                <a:xfrm rot="6679714">
                  <a:off x="3214494" y="3707795"/>
                  <a:ext cx="988862" cy="812271"/>
                  <a:chOff x="4093883" y="2350613"/>
                  <a:chExt cx="988862" cy="812271"/>
                </a:xfrm>
              </p:grpSpPr>
              <p:pic>
                <p:nvPicPr>
                  <p:cNvPr id="188" name="Picture 187">
                    <a:extLst>
                      <a:ext uri="{FF2B5EF4-FFF2-40B4-BE49-F238E27FC236}">
                        <a16:creationId xmlns:a16="http://schemas.microsoft.com/office/drawing/2014/main" id="{4A0980F6-2D5F-0049-81B2-E1FC4B4A08C2}"/>
                      </a:ext>
                    </a:extLst>
                  </p:cNvPr>
                  <p:cNvPicPr>
                    <a:picLocks noChangeAspect="1"/>
                  </p:cNvPicPr>
                  <p:nvPr/>
                </p:nvPicPr>
                <p:blipFill rotWithShape="1">
                  <a:blip r:embed="rId4">
                    <a:extLst>
                      <a:ext uri="{BEBA8EAE-BF5A-486C-A8C5-ECC9F3942E4B}">
                        <a14:imgProps xmlns:a14="http://schemas.microsoft.com/office/drawing/2010/main">
                          <a14:imgLayer r:embed="rId16">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189" name="Picture 188">
                    <a:extLst>
                      <a:ext uri="{FF2B5EF4-FFF2-40B4-BE49-F238E27FC236}">
                        <a16:creationId xmlns:a16="http://schemas.microsoft.com/office/drawing/2014/main" id="{F9DABAE8-8067-F144-B72B-3C418B7919ED}"/>
                      </a:ext>
                    </a:extLst>
                  </p:cNvPr>
                  <p:cNvPicPr>
                    <a:picLocks noChangeAspect="1"/>
                  </p:cNvPicPr>
                  <p:nvPr/>
                </p:nvPicPr>
                <p:blipFill rotWithShape="1">
                  <a:blip r:embed="rId4">
                    <a:extLst>
                      <a:ext uri="{BEBA8EAE-BF5A-486C-A8C5-ECC9F3942E4B}">
                        <a14:imgProps xmlns:a14="http://schemas.microsoft.com/office/drawing/2010/main">
                          <a14:imgLayer r:embed="rId17">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190" name="Picture 189">
                    <a:extLst>
                      <a:ext uri="{FF2B5EF4-FFF2-40B4-BE49-F238E27FC236}">
                        <a16:creationId xmlns:a16="http://schemas.microsoft.com/office/drawing/2014/main" id="{461C8D28-D609-EA47-A51E-626CE8BF2C8D}"/>
                      </a:ext>
                    </a:extLst>
                  </p:cNvPr>
                  <p:cNvPicPr>
                    <a:picLocks noChangeAspect="1"/>
                  </p:cNvPicPr>
                  <p:nvPr/>
                </p:nvPicPr>
                <p:blipFill rotWithShape="1">
                  <a:blip r:embed="rId4">
                    <a:extLst>
                      <a:ext uri="{BEBA8EAE-BF5A-486C-A8C5-ECC9F3942E4B}">
                        <a14:imgProps xmlns:a14="http://schemas.microsoft.com/office/drawing/2010/main">
                          <a14:imgLayer r:embed="rId18">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191" name="Picture 190">
                    <a:extLst>
                      <a:ext uri="{FF2B5EF4-FFF2-40B4-BE49-F238E27FC236}">
                        <a16:creationId xmlns:a16="http://schemas.microsoft.com/office/drawing/2014/main" id="{9F68369D-56A2-1245-BE88-44BC74C5719F}"/>
                      </a:ext>
                    </a:extLst>
                  </p:cNvPr>
                  <p:cNvPicPr>
                    <a:picLocks noChangeAspect="1"/>
                  </p:cNvPicPr>
                  <p:nvPr/>
                </p:nvPicPr>
                <p:blipFill rotWithShape="1">
                  <a:blip r:embed="rId4">
                    <a:extLst>
                      <a:ext uri="{BEBA8EAE-BF5A-486C-A8C5-ECC9F3942E4B}">
                        <a14:imgProps xmlns:a14="http://schemas.microsoft.com/office/drawing/2010/main">
                          <a14:imgLayer r:embed="rId14">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192" name="Picture 191">
                    <a:extLst>
                      <a:ext uri="{FF2B5EF4-FFF2-40B4-BE49-F238E27FC236}">
                        <a16:creationId xmlns:a16="http://schemas.microsoft.com/office/drawing/2014/main" id="{24C32A83-7C17-C34D-9EE9-8AB82AF6EC92}"/>
                      </a:ext>
                    </a:extLst>
                  </p:cNvPr>
                  <p:cNvPicPr>
                    <a:picLocks noChangeAspect="1"/>
                  </p:cNvPicPr>
                  <p:nvPr/>
                </p:nvPicPr>
                <p:blipFill rotWithShape="1">
                  <a:blip r:embed="rId4">
                    <a:extLst>
                      <a:ext uri="{BEBA8EAE-BF5A-486C-A8C5-ECC9F3942E4B}">
                        <a14:imgProps xmlns:a14="http://schemas.microsoft.com/office/drawing/2010/main">
                          <a14:imgLayer r:embed="rId19">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193" name="Picture 192">
                    <a:extLst>
                      <a:ext uri="{FF2B5EF4-FFF2-40B4-BE49-F238E27FC236}">
                        <a16:creationId xmlns:a16="http://schemas.microsoft.com/office/drawing/2014/main" id="{4CC758C8-DC9C-5C4F-91B8-2851DA4750C0}"/>
                      </a:ext>
                    </a:extLst>
                  </p:cNvPr>
                  <p:cNvPicPr>
                    <a:picLocks noChangeAspect="1"/>
                  </p:cNvPicPr>
                  <p:nvPr/>
                </p:nvPicPr>
                <p:blipFill rotWithShape="1">
                  <a:blip r:embed="rId4">
                    <a:extLst>
                      <a:ext uri="{BEBA8EAE-BF5A-486C-A8C5-ECC9F3942E4B}">
                        <a14:imgProps xmlns:a14="http://schemas.microsoft.com/office/drawing/2010/main">
                          <a14:imgLayer r:embed="rId20">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194" name="Picture 193">
                    <a:extLst>
                      <a:ext uri="{FF2B5EF4-FFF2-40B4-BE49-F238E27FC236}">
                        <a16:creationId xmlns:a16="http://schemas.microsoft.com/office/drawing/2014/main" id="{1F66F387-FC90-424C-B4CB-AC1A6CDBA406}"/>
                      </a:ext>
                    </a:extLst>
                  </p:cNvPr>
                  <p:cNvPicPr>
                    <a:picLocks noChangeAspect="1"/>
                  </p:cNvPicPr>
                  <p:nvPr/>
                </p:nvPicPr>
                <p:blipFill rotWithShape="1">
                  <a:blip r:embed="rId4">
                    <a:extLst>
                      <a:ext uri="{BEBA8EAE-BF5A-486C-A8C5-ECC9F3942E4B}">
                        <a14:imgProps xmlns:a14="http://schemas.microsoft.com/office/drawing/2010/main">
                          <a14:imgLayer r:embed="rId21">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195" name="Picture 194">
                    <a:extLst>
                      <a:ext uri="{FF2B5EF4-FFF2-40B4-BE49-F238E27FC236}">
                        <a16:creationId xmlns:a16="http://schemas.microsoft.com/office/drawing/2014/main" id="{A7AE5A16-CE6F-BC40-ACB1-825E68C09A8C}"/>
                      </a:ext>
                    </a:extLst>
                  </p:cNvPr>
                  <p:cNvPicPr>
                    <a:picLocks noChangeAspect="1"/>
                  </p:cNvPicPr>
                  <p:nvPr/>
                </p:nvPicPr>
                <p:blipFill rotWithShape="1">
                  <a:blip r:embed="rId4">
                    <a:extLst>
                      <a:ext uri="{BEBA8EAE-BF5A-486C-A8C5-ECC9F3942E4B}">
                        <a14:imgProps xmlns:a14="http://schemas.microsoft.com/office/drawing/2010/main">
                          <a14:imgLayer r:embed="rId22">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196" name="Picture 195">
                    <a:extLst>
                      <a:ext uri="{FF2B5EF4-FFF2-40B4-BE49-F238E27FC236}">
                        <a16:creationId xmlns:a16="http://schemas.microsoft.com/office/drawing/2014/main" id="{D9D761CE-BBC4-2C4B-9302-66A0557ED658}"/>
                      </a:ext>
                    </a:extLst>
                  </p:cNvPr>
                  <p:cNvPicPr>
                    <a:picLocks noChangeAspect="1"/>
                  </p:cNvPicPr>
                  <p:nvPr/>
                </p:nvPicPr>
                <p:blipFill rotWithShape="1">
                  <a:blip r:embed="rId4">
                    <a:extLst>
                      <a:ext uri="{BEBA8EAE-BF5A-486C-A8C5-ECC9F3942E4B}">
                        <a14:imgProps xmlns:a14="http://schemas.microsoft.com/office/drawing/2010/main">
                          <a14:imgLayer r:embed="rId18">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197" name="Picture 196">
                    <a:extLst>
                      <a:ext uri="{FF2B5EF4-FFF2-40B4-BE49-F238E27FC236}">
                        <a16:creationId xmlns:a16="http://schemas.microsoft.com/office/drawing/2014/main" id="{79E98EE0-C35B-064D-BF5D-6D8F597D9B38}"/>
                      </a:ext>
                    </a:extLst>
                  </p:cNvPr>
                  <p:cNvPicPr>
                    <a:picLocks noChangeAspect="1"/>
                  </p:cNvPicPr>
                  <p:nvPr/>
                </p:nvPicPr>
                <p:blipFill rotWithShape="1">
                  <a:blip r:embed="rId4">
                    <a:extLst>
                      <a:ext uri="{BEBA8EAE-BF5A-486C-A8C5-ECC9F3942E4B}">
                        <a14:imgProps xmlns:a14="http://schemas.microsoft.com/office/drawing/2010/main">
                          <a14:imgLayer r:embed="rId23">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198" name="Picture 197">
                    <a:extLst>
                      <a:ext uri="{FF2B5EF4-FFF2-40B4-BE49-F238E27FC236}">
                        <a16:creationId xmlns:a16="http://schemas.microsoft.com/office/drawing/2014/main" id="{E77666B3-537B-8044-8526-C2E1C0769635}"/>
                      </a:ext>
                    </a:extLst>
                  </p:cNvPr>
                  <p:cNvPicPr>
                    <a:picLocks noChangeAspect="1"/>
                  </p:cNvPicPr>
                  <p:nvPr/>
                </p:nvPicPr>
                <p:blipFill rotWithShape="1">
                  <a:blip r:embed="rId4">
                    <a:extLst>
                      <a:ext uri="{BEBA8EAE-BF5A-486C-A8C5-ECC9F3942E4B}">
                        <a14:imgProps xmlns:a14="http://schemas.microsoft.com/office/drawing/2010/main">
                          <a14:imgLayer r:embed="rId17">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nvGrpSpPr>
                <p:cNvPr id="176" name="Group 175">
                  <a:extLst>
                    <a:ext uri="{FF2B5EF4-FFF2-40B4-BE49-F238E27FC236}">
                      <a16:creationId xmlns:a16="http://schemas.microsoft.com/office/drawing/2014/main" id="{3E26D4E1-2A92-384C-9BA9-FB87EA6B0EE0}"/>
                    </a:ext>
                  </a:extLst>
                </p:cNvPr>
                <p:cNvGrpSpPr/>
                <p:nvPr/>
              </p:nvGrpSpPr>
              <p:grpSpPr>
                <a:xfrm>
                  <a:off x="3387489" y="4053786"/>
                  <a:ext cx="988862" cy="812271"/>
                  <a:chOff x="4093883" y="2350613"/>
                  <a:chExt cx="988862" cy="812271"/>
                </a:xfrm>
              </p:grpSpPr>
              <p:pic>
                <p:nvPicPr>
                  <p:cNvPr id="177" name="Picture 176">
                    <a:extLst>
                      <a:ext uri="{FF2B5EF4-FFF2-40B4-BE49-F238E27FC236}">
                        <a16:creationId xmlns:a16="http://schemas.microsoft.com/office/drawing/2014/main" id="{6FDC74A7-648E-1B4B-8C06-E1E2B4441DBC}"/>
                      </a:ext>
                    </a:extLst>
                  </p:cNvPr>
                  <p:cNvPicPr>
                    <a:picLocks noChangeAspect="1"/>
                  </p:cNvPicPr>
                  <p:nvPr/>
                </p:nvPicPr>
                <p:blipFill rotWithShape="1">
                  <a:blip r:embed="rId4">
                    <a:extLst>
                      <a:ext uri="{BEBA8EAE-BF5A-486C-A8C5-ECC9F3942E4B}">
                        <a14:imgProps xmlns:a14="http://schemas.microsoft.com/office/drawing/2010/main">
                          <a14:imgLayer r:embed="rId24">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178" name="Picture 177">
                    <a:extLst>
                      <a:ext uri="{FF2B5EF4-FFF2-40B4-BE49-F238E27FC236}">
                        <a16:creationId xmlns:a16="http://schemas.microsoft.com/office/drawing/2014/main" id="{E878E450-2B9A-9C42-8936-EEF501698A18}"/>
                      </a:ext>
                    </a:extLst>
                  </p:cNvPr>
                  <p:cNvPicPr>
                    <a:picLocks noChangeAspect="1"/>
                  </p:cNvPicPr>
                  <p:nvPr/>
                </p:nvPicPr>
                <p:blipFill rotWithShape="1">
                  <a:blip r:embed="rId4">
                    <a:extLst>
                      <a:ext uri="{BEBA8EAE-BF5A-486C-A8C5-ECC9F3942E4B}">
                        <a14:imgProps xmlns:a14="http://schemas.microsoft.com/office/drawing/2010/main">
                          <a14:imgLayer r:embed="rId25">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179" name="Picture 178">
                    <a:extLst>
                      <a:ext uri="{FF2B5EF4-FFF2-40B4-BE49-F238E27FC236}">
                        <a16:creationId xmlns:a16="http://schemas.microsoft.com/office/drawing/2014/main" id="{A31080C8-36E4-664E-84B6-4A98097A1058}"/>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180" name="Picture 179">
                    <a:extLst>
                      <a:ext uri="{FF2B5EF4-FFF2-40B4-BE49-F238E27FC236}">
                        <a16:creationId xmlns:a16="http://schemas.microsoft.com/office/drawing/2014/main" id="{AC06F4A2-3CE5-3843-B403-8A15AB9CF31F}"/>
                      </a:ext>
                    </a:extLst>
                  </p:cNvPr>
                  <p:cNvPicPr>
                    <a:picLocks noChangeAspect="1"/>
                  </p:cNvPicPr>
                  <p:nvPr/>
                </p:nvPicPr>
                <p:blipFill rotWithShape="1">
                  <a:blip r:embed="rId4">
                    <a:extLst>
                      <a:ext uri="{BEBA8EAE-BF5A-486C-A8C5-ECC9F3942E4B}">
                        <a14:imgProps xmlns:a14="http://schemas.microsoft.com/office/drawing/2010/main">
                          <a14:imgLayer r:embed="rId27">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181" name="Picture 180">
                    <a:extLst>
                      <a:ext uri="{FF2B5EF4-FFF2-40B4-BE49-F238E27FC236}">
                        <a16:creationId xmlns:a16="http://schemas.microsoft.com/office/drawing/2014/main" id="{4D41F8CA-CE07-4F45-B4B5-C170018986AC}"/>
                      </a:ext>
                    </a:extLst>
                  </p:cNvPr>
                  <p:cNvPicPr>
                    <a:picLocks noChangeAspect="1"/>
                  </p:cNvPicPr>
                  <p:nvPr/>
                </p:nvPicPr>
                <p:blipFill rotWithShape="1">
                  <a:blip r:embed="rId4">
                    <a:extLst>
                      <a:ext uri="{BEBA8EAE-BF5A-486C-A8C5-ECC9F3942E4B}">
                        <a14:imgProps xmlns:a14="http://schemas.microsoft.com/office/drawing/2010/main">
                          <a14:imgLayer r:embed="rId28">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182" name="Picture 181">
                    <a:extLst>
                      <a:ext uri="{FF2B5EF4-FFF2-40B4-BE49-F238E27FC236}">
                        <a16:creationId xmlns:a16="http://schemas.microsoft.com/office/drawing/2014/main" id="{101B9415-AF7F-4C42-B9EC-9A59E3AA5AA1}"/>
                      </a:ext>
                    </a:extLst>
                  </p:cNvPr>
                  <p:cNvPicPr>
                    <a:picLocks noChangeAspect="1"/>
                  </p:cNvPicPr>
                  <p:nvPr/>
                </p:nvPicPr>
                <p:blipFill rotWithShape="1">
                  <a:blip r:embed="rId4">
                    <a:extLst>
                      <a:ext uri="{BEBA8EAE-BF5A-486C-A8C5-ECC9F3942E4B}">
                        <a14:imgProps xmlns:a14="http://schemas.microsoft.com/office/drawing/2010/main">
                          <a14:imgLayer r:embed="rId29">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183" name="Picture 182">
                    <a:extLst>
                      <a:ext uri="{FF2B5EF4-FFF2-40B4-BE49-F238E27FC236}">
                        <a16:creationId xmlns:a16="http://schemas.microsoft.com/office/drawing/2014/main" id="{34D8D19F-1589-8C49-93EB-268092803C98}"/>
                      </a:ext>
                    </a:extLst>
                  </p:cNvPr>
                  <p:cNvPicPr>
                    <a:picLocks noChangeAspect="1"/>
                  </p:cNvPicPr>
                  <p:nvPr/>
                </p:nvPicPr>
                <p:blipFill rotWithShape="1">
                  <a:blip r:embed="rId4">
                    <a:extLst>
                      <a:ext uri="{BEBA8EAE-BF5A-486C-A8C5-ECC9F3942E4B}">
                        <a14:imgProps xmlns:a14="http://schemas.microsoft.com/office/drawing/2010/main">
                          <a14:imgLayer r:embed="rId28">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184" name="Picture 183">
                    <a:extLst>
                      <a:ext uri="{FF2B5EF4-FFF2-40B4-BE49-F238E27FC236}">
                        <a16:creationId xmlns:a16="http://schemas.microsoft.com/office/drawing/2014/main" id="{F639A267-A5C8-1240-B523-E9BD8D8C31CC}"/>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185" name="Picture 184">
                    <a:extLst>
                      <a:ext uri="{FF2B5EF4-FFF2-40B4-BE49-F238E27FC236}">
                        <a16:creationId xmlns:a16="http://schemas.microsoft.com/office/drawing/2014/main" id="{73C37A6E-FE6B-544F-A85C-3268F6A94E04}"/>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186" name="Picture 185">
                    <a:extLst>
                      <a:ext uri="{FF2B5EF4-FFF2-40B4-BE49-F238E27FC236}">
                        <a16:creationId xmlns:a16="http://schemas.microsoft.com/office/drawing/2014/main" id="{7D51E966-D542-9740-B1D7-6DED7B58F492}"/>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187" name="Picture 186">
                    <a:extLst>
                      <a:ext uri="{FF2B5EF4-FFF2-40B4-BE49-F238E27FC236}">
                        <a16:creationId xmlns:a16="http://schemas.microsoft.com/office/drawing/2014/main" id="{1C5053BC-3284-5949-87CB-59EF1AAAB575}"/>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grpSp>
            <p:nvGrpSpPr>
              <p:cNvPr id="62" name="Group 61">
                <a:extLst>
                  <a:ext uri="{FF2B5EF4-FFF2-40B4-BE49-F238E27FC236}">
                    <a16:creationId xmlns:a16="http://schemas.microsoft.com/office/drawing/2014/main" id="{35E3E1FD-47F0-6746-9630-1D273E0F93CA}"/>
                  </a:ext>
                </a:extLst>
              </p:cNvPr>
              <p:cNvGrpSpPr/>
              <p:nvPr/>
            </p:nvGrpSpPr>
            <p:grpSpPr>
              <a:xfrm rot="11756287">
                <a:off x="3529753" y="3249699"/>
                <a:ext cx="1820723" cy="1529148"/>
                <a:chOff x="2963240" y="3619500"/>
                <a:chExt cx="1413111" cy="1246557"/>
              </a:xfrm>
            </p:grpSpPr>
            <p:grpSp>
              <p:nvGrpSpPr>
                <p:cNvPr id="138" name="Group 137">
                  <a:extLst>
                    <a:ext uri="{FF2B5EF4-FFF2-40B4-BE49-F238E27FC236}">
                      <a16:creationId xmlns:a16="http://schemas.microsoft.com/office/drawing/2014/main" id="{5741E244-0B11-B947-BDBE-C7769E440776}"/>
                    </a:ext>
                  </a:extLst>
                </p:cNvPr>
                <p:cNvGrpSpPr/>
                <p:nvPr/>
              </p:nvGrpSpPr>
              <p:grpSpPr>
                <a:xfrm>
                  <a:off x="2963240" y="3926099"/>
                  <a:ext cx="988862" cy="812271"/>
                  <a:chOff x="4093883" y="2350613"/>
                  <a:chExt cx="988862" cy="812271"/>
                </a:xfrm>
              </p:grpSpPr>
              <p:pic>
                <p:nvPicPr>
                  <p:cNvPr id="163" name="Picture 162">
                    <a:extLst>
                      <a:ext uri="{FF2B5EF4-FFF2-40B4-BE49-F238E27FC236}">
                        <a16:creationId xmlns:a16="http://schemas.microsoft.com/office/drawing/2014/main" id="{C5C13601-86E3-974E-A7FD-3136623473A4}"/>
                      </a:ext>
                    </a:extLst>
                  </p:cNvPr>
                  <p:cNvPicPr>
                    <a:picLocks noChangeAspect="1"/>
                  </p:cNvPicPr>
                  <p:nvPr/>
                </p:nvPicPr>
                <p:blipFill rotWithShape="1">
                  <a:blip r:embed="rId4">
                    <a:extLst>
                      <a:ext uri="{BEBA8EAE-BF5A-486C-A8C5-ECC9F3942E4B}">
                        <a14:imgProps xmlns:a14="http://schemas.microsoft.com/office/drawing/2010/main">
                          <a14:imgLayer r:embed="rId24">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164" name="Picture 163">
                    <a:extLst>
                      <a:ext uri="{FF2B5EF4-FFF2-40B4-BE49-F238E27FC236}">
                        <a16:creationId xmlns:a16="http://schemas.microsoft.com/office/drawing/2014/main" id="{1CE14EF6-5597-B746-B707-3C290F05D3DB}"/>
                      </a:ext>
                    </a:extLst>
                  </p:cNvPr>
                  <p:cNvPicPr>
                    <a:picLocks noChangeAspect="1"/>
                  </p:cNvPicPr>
                  <p:nvPr/>
                </p:nvPicPr>
                <p:blipFill rotWithShape="1">
                  <a:blip r:embed="rId4">
                    <a:extLst>
                      <a:ext uri="{BEBA8EAE-BF5A-486C-A8C5-ECC9F3942E4B}">
                        <a14:imgProps xmlns:a14="http://schemas.microsoft.com/office/drawing/2010/main">
                          <a14:imgLayer r:embed="rId29">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165" name="Picture 164">
                    <a:extLst>
                      <a:ext uri="{FF2B5EF4-FFF2-40B4-BE49-F238E27FC236}">
                        <a16:creationId xmlns:a16="http://schemas.microsoft.com/office/drawing/2014/main" id="{5D285F98-0781-5B43-8C5D-E19B2292715A}"/>
                      </a:ext>
                    </a:extLst>
                  </p:cNvPr>
                  <p:cNvPicPr>
                    <a:picLocks noChangeAspect="1"/>
                  </p:cNvPicPr>
                  <p:nvPr/>
                </p:nvPicPr>
                <p:blipFill rotWithShape="1">
                  <a:blip r:embed="rId4">
                    <a:extLst>
                      <a:ext uri="{BEBA8EAE-BF5A-486C-A8C5-ECC9F3942E4B}">
                        <a14:imgProps xmlns:a14="http://schemas.microsoft.com/office/drawing/2010/main">
                          <a14:imgLayer r:embed="rId30">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166" name="Picture 165">
                    <a:extLst>
                      <a:ext uri="{FF2B5EF4-FFF2-40B4-BE49-F238E27FC236}">
                        <a16:creationId xmlns:a16="http://schemas.microsoft.com/office/drawing/2014/main" id="{3FD3B7E1-7653-F845-9BBD-FCF479FF380C}"/>
                      </a:ext>
                    </a:extLst>
                  </p:cNvPr>
                  <p:cNvPicPr>
                    <a:picLocks noChangeAspect="1"/>
                  </p:cNvPicPr>
                  <p:nvPr/>
                </p:nvPicPr>
                <p:blipFill rotWithShape="1">
                  <a:blip r:embed="rId4">
                    <a:extLst>
                      <a:ext uri="{BEBA8EAE-BF5A-486C-A8C5-ECC9F3942E4B}">
                        <a14:imgProps xmlns:a14="http://schemas.microsoft.com/office/drawing/2010/main">
                          <a14:imgLayer r:embed="rId12">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167" name="Picture 166">
                    <a:extLst>
                      <a:ext uri="{FF2B5EF4-FFF2-40B4-BE49-F238E27FC236}">
                        <a16:creationId xmlns:a16="http://schemas.microsoft.com/office/drawing/2014/main" id="{99B5B46D-5F0F-A047-9F7A-8922E9B02B2E}"/>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168" name="Picture 167">
                    <a:extLst>
                      <a:ext uri="{FF2B5EF4-FFF2-40B4-BE49-F238E27FC236}">
                        <a16:creationId xmlns:a16="http://schemas.microsoft.com/office/drawing/2014/main" id="{E945F81D-337A-3D45-8876-E9D40C55C1B3}"/>
                      </a:ext>
                    </a:extLst>
                  </p:cNvPr>
                  <p:cNvPicPr>
                    <a:picLocks noChangeAspect="1"/>
                  </p:cNvPicPr>
                  <p:nvPr/>
                </p:nvPicPr>
                <p:blipFill rotWithShape="1">
                  <a:blip r:embed="rId4">
                    <a:extLst>
                      <a:ext uri="{BEBA8EAE-BF5A-486C-A8C5-ECC9F3942E4B}">
                        <a14:imgProps xmlns:a14="http://schemas.microsoft.com/office/drawing/2010/main">
                          <a14:imgLayer r:embed="rId22">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169" name="Picture 168">
                    <a:extLst>
                      <a:ext uri="{FF2B5EF4-FFF2-40B4-BE49-F238E27FC236}">
                        <a16:creationId xmlns:a16="http://schemas.microsoft.com/office/drawing/2014/main" id="{8BE1EC3D-794B-4249-9A64-80BB09393E00}"/>
                      </a:ext>
                    </a:extLst>
                  </p:cNvPr>
                  <p:cNvPicPr>
                    <a:picLocks noChangeAspect="1"/>
                  </p:cNvPicPr>
                  <p:nvPr/>
                </p:nvPicPr>
                <p:blipFill rotWithShape="1">
                  <a:blip r:embed="rId4">
                    <a:extLst>
                      <a:ext uri="{BEBA8EAE-BF5A-486C-A8C5-ECC9F3942E4B}">
                        <a14:imgProps xmlns:a14="http://schemas.microsoft.com/office/drawing/2010/main">
                          <a14:imgLayer r:embed="rId22">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170" name="Picture 169">
                    <a:extLst>
                      <a:ext uri="{FF2B5EF4-FFF2-40B4-BE49-F238E27FC236}">
                        <a16:creationId xmlns:a16="http://schemas.microsoft.com/office/drawing/2014/main" id="{A0CE831B-7003-4040-8DC1-6E1B38B66BD4}"/>
                      </a:ext>
                    </a:extLst>
                  </p:cNvPr>
                  <p:cNvPicPr>
                    <a:picLocks noChangeAspect="1"/>
                  </p:cNvPicPr>
                  <p:nvPr/>
                </p:nvPicPr>
                <p:blipFill rotWithShape="1">
                  <a:blip r:embed="rId4">
                    <a:extLst>
                      <a:ext uri="{BEBA8EAE-BF5A-486C-A8C5-ECC9F3942E4B}">
                        <a14:imgProps xmlns:a14="http://schemas.microsoft.com/office/drawing/2010/main">
                          <a14:imgLayer r:embed="rId31">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171" name="Picture 170">
                    <a:extLst>
                      <a:ext uri="{FF2B5EF4-FFF2-40B4-BE49-F238E27FC236}">
                        <a16:creationId xmlns:a16="http://schemas.microsoft.com/office/drawing/2014/main" id="{BF7D0777-55EF-9649-92D1-F0511DC1076E}"/>
                      </a:ext>
                    </a:extLst>
                  </p:cNvPr>
                  <p:cNvPicPr>
                    <a:picLocks noChangeAspect="1"/>
                  </p:cNvPicPr>
                  <p:nvPr/>
                </p:nvPicPr>
                <p:blipFill rotWithShape="1">
                  <a:blip r:embed="rId4">
                    <a:extLst>
                      <a:ext uri="{BEBA8EAE-BF5A-486C-A8C5-ECC9F3942E4B}">
                        <a14:imgProps xmlns:a14="http://schemas.microsoft.com/office/drawing/2010/main">
                          <a14:imgLayer r:embed="rId20">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172" name="Picture 171">
                    <a:extLst>
                      <a:ext uri="{FF2B5EF4-FFF2-40B4-BE49-F238E27FC236}">
                        <a16:creationId xmlns:a16="http://schemas.microsoft.com/office/drawing/2014/main" id="{B3D0CDF2-6B3F-B448-9164-993140FB7316}"/>
                      </a:ext>
                    </a:extLst>
                  </p:cNvPr>
                  <p:cNvPicPr>
                    <a:picLocks noChangeAspect="1"/>
                  </p:cNvPicPr>
                  <p:nvPr/>
                </p:nvPicPr>
                <p:blipFill rotWithShape="1">
                  <a:blip r:embed="rId4">
                    <a:extLst>
                      <a:ext uri="{BEBA8EAE-BF5A-486C-A8C5-ECC9F3942E4B}">
                        <a14:imgProps xmlns:a14="http://schemas.microsoft.com/office/drawing/2010/main">
                          <a14:imgLayer r:embed="rId32">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173" name="Picture 172">
                    <a:extLst>
                      <a:ext uri="{FF2B5EF4-FFF2-40B4-BE49-F238E27FC236}">
                        <a16:creationId xmlns:a16="http://schemas.microsoft.com/office/drawing/2014/main" id="{5E660601-87F0-2243-8396-462A5B824A36}"/>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nvGrpSpPr>
                <p:cNvPr id="139" name="Group 138">
                  <a:extLst>
                    <a:ext uri="{FF2B5EF4-FFF2-40B4-BE49-F238E27FC236}">
                      <a16:creationId xmlns:a16="http://schemas.microsoft.com/office/drawing/2014/main" id="{13E26C2A-2C8B-2D4F-A554-B3F200044563}"/>
                    </a:ext>
                  </a:extLst>
                </p:cNvPr>
                <p:cNvGrpSpPr/>
                <p:nvPr/>
              </p:nvGrpSpPr>
              <p:grpSpPr>
                <a:xfrm rot="6679714">
                  <a:off x="3214494" y="3707795"/>
                  <a:ext cx="988862" cy="812271"/>
                  <a:chOff x="4093883" y="2350613"/>
                  <a:chExt cx="988862" cy="812271"/>
                </a:xfrm>
              </p:grpSpPr>
              <p:pic>
                <p:nvPicPr>
                  <p:cNvPr id="152" name="Picture 151">
                    <a:extLst>
                      <a:ext uri="{FF2B5EF4-FFF2-40B4-BE49-F238E27FC236}">
                        <a16:creationId xmlns:a16="http://schemas.microsoft.com/office/drawing/2014/main" id="{75083B35-6CB7-1642-8EEE-350BC388FBF9}"/>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153" name="Picture 152">
                    <a:extLst>
                      <a:ext uri="{FF2B5EF4-FFF2-40B4-BE49-F238E27FC236}">
                        <a16:creationId xmlns:a16="http://schemas.microsoft.com/office/drawing/2014/main" id="{2FCC31B6-0B64-EF4B-9C11-014E5298022E}"/>
                      </a:ext>
                    </a:extLst>
                  </p:cNvPr>
                  <p:cNvPicPr>
                    <a:picLocks noChangeAspect="1"/>
                  </p:cNvPicPr>
                  <p:nvPr/>
                </p:nvPicPr>
                <p:blipFill rotWithShape="1">
                  <a:blip r:embed="rId4">
                    <a:extLst>
                      <a:ext uri="{BEBA8EAE-BF5A-486C-A8C5-ECC9F3942E4B}">
                        <a14:imgProps xmlns:a14="http://schemas.microsoft.com/office/drawing/2010/main">
                          <a14:imgLayer r:embed="rId29">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154" name="Picture 153">
                    <a:extLst>
                      <a:ext uri="{FF2B5EF4-FFF2-40B4-BE49-F238E27FC236}">
                        <a16:creationId xmlns:a16="http://schemas.microsoft.com/office/drawing/2014/main" id="{D88EF963-6B40-F843-B9F1-2D7C80335DCC}"/>
                      </a:ext>
                    </a:extLst>
                  </p:cNvPr>
                  <p:cNvPicPr>
                    <a:picLocks noChangeAspect="1"/>
                  </p:cNvPicPr>
                  <p:nvPr/>
                </p:nvPicPr>
                <p:blipFill rotWithShape="1">
                  <a:blip r:embed="rId4">
                    <a:extLst>
                      <a:ext uri="{BEBA8EAE-BF5A-486C-A8C5-ECC9F3942E4B}">
                        <a14:imgProps xmlns:a14="http://schemas.microsoft.com/office/drawing/2010/main">
                          <a14:imgLayer r:embed="rId13">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155" name="Picture 154">
                    <a:extLst>
                      <a:ext uri="{FF2B5EF4-FFF2-40B4-BE49-F238E27FC236}">
                        <a16:creationId xmlns:a16="http://schemas.microsoft.com/office/drawing/2014/main" id="{C2575365-A880-4549-90A1-9874C9521E3B}"/>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156" name="Picture 155">
                    <a:extLst>
                      <a:ext uri="{FF2B5EF4-FFF2-40B4-BE49-F238E27FC236}">
                        <a16:creationId xmlns:a16="http://schemas.microsoft.com/office/drawing/2014/main" id="{E9100B15-E1AC-4C40-B53B-68FE1C338A80}"/>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157" name="Picture 156">
                    <a:extLst>
                      <a:ext uri="{FF2B5EF4-FFF2-40B4-BE49-F238E27FC236}">
                        <a16:creationId xmlns:a16="http://schemas.microsoft.com/office/drawing/2014/main" id="{88949813-0DC5-A644-AC17-F46671399CAB}"/>
                      </a:ext>
                    </a:extLst>
                  </p:cNvPr>
                  <p:cNvPicPr>
                    <a:picLocks noChangeAspect="1"/>
                  </p:cNvPicPr>
                  <p:nvPr/>
                </p:nvPicPr>
                <p:blipFill rotWithShape="1">
                  <a:blip r:embed="rId4">
                    <a:extLst>
                      <a:ext uri="{BEBA8EAE-BF5A-486C-A8C5-ECC9F3942E4B}">
                        <a14:imgProps xmlns:a14="http://schemas.microsoft.com/office/drawing/2010/main">
                          <a14:imgLayer r:embed="rId10">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158" name="Picture 157">
                    <a:extLst>
                      <a:ext uri="{FF2B5EF4-FFF2-40B4-BE49-F238E27FC236}">
                        <a16:creationId xmlns:a16="http://schemas.microsoft.com/office/drawing/2014/main" id="{A58A4054-0777-8141-BA54-BAEBDFDC0A8E}"/>
                      </a:ext>
                    </a:extLst>
                  </p:cNvPr>
                  <p:cNvPicPr>
                    <a:picLocks noChangeAspect="1"/>
                  </p:cNvPicPr>
                  <p:nvPr/>
                </p:nvPicPr>
                <p:blipFill rotWithShape="1">
                  <a:blip r:embed="rId4">
                    <a:extLst>
                      <a:ext uri="{BEBA8EAE-BF5A-486C-A8C5-ECC9F3942E4B}">
                        <a14:imgProps xmlns:a14="http://schemas.microsoft.com/office/drawing/2010/main">
                          <a14:imgLayer r:embed="rId34">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159" name="Picture 158">
                    <a:extLst>
                      <a:ext uri="{FF2B5EF4-FFF2-40B4-BE49-F238E27FC236}">
                        <a16:creationId xmlns:a16="http://schemas.microsoft.com/office/drawing/2014/main" id="{819C3D49-55D5-D442-B1BE-506C536126EF}"/>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160" name="Picture 159">
                    <a:extLst>
                      <a:ext uri="{FF2B5EF4-FFF2-40B4-BE49-F238E27FC236}">
                        <a16:creationId xmlns:a16="http://schemas.microsoft.com/office/drawing/2014/main" id="{49EC8CAE-1935-BB41-99E4-F34EEA5C1B88}"/>
                      </a:ext>
                    </a:extLst>
                  </p:cNvPr>
                  <p:cNvPicPr>
                    <a:picLocks noChangeAspect="1"/>
                  </p:cNvPicPr>
                  <p:nvPr/>
                </p:nvPicPr>
                <p:blipFill rotWithShape="1">
                  <a:blip r:embed="rId4">
                    <a:extLst>
                      <a:ext uri="{BEBA8EAE-BF5A-486C-A8C5-ECC9F3942E4B}">
                        <a14:imgProps xmlns:a14="http://schemas.microsoft.com/office/drawing/2010/main">
                          <a14:imgLayer r:embed="rId29">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161" name="Picture 160">
                    <a:extLst>
                      <a:ext uri="{FF2B5EF4-FFF2-40B4-BE49-F238E27FC236}">
                        <a16:creationId xmlns:a16="http://schemas.microsoft.com/office/drawing/2014/main" id="{D8ACE6DE-F8F5-6548-9E08-97303C7875E1}"/>
                      </a:ext>
                    </a:extLst>
                  </p:cNvPr>
                  <p:cNvPicPr>
                    <a:picLocks noChangeAspect="1"/>
                  </p:cNvPicPr>
                  <p:nvPr/>
                </p:nvPicPr>
                <p:blipFill rotWithShape="1">
                  <a:blip r:embed="rId4">
                    <a:extLst>
                      <a:ext uri="{BEBA8EAE-BF5A-486C-A8C5-ECC9F3942E4B}">
                        <a14:imgProps xmlns:a14="http://schemas.microsoft.com/office/drawing/2010/main">
                          <a14:imgLayer r:embed="rId29">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162" name="Picture 161">
                    <a:extLst>
                      <a:ext uri="{FF2B5EF4-FFF2-40B4-BE49-F238E27FC236}">
                        <a16:creationId xmlns:a16="http://schemas.microsoft.com/office/drawing/2014/main" id="{6CDC65A9-D106-6048-B421-0D2E95410AAB}"/>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nvGrpSpPr>
                <p:cNvPr id="140" name="Group 139">
                  <a:extLst>
                    <a:ext uri="{FF2B5EF4-FFF2-40B4-BE49-F238E27FC236}">
                      <a16:creationId xmlns:a16="http://schemas.microsoft.com/office/drawing/2014/main" id="{7904EE16-4EAC-8E46-BFE8-4C424F4BAF50}"/>
                    </a:ext>
                  </a:extLst>
                </p:cNvPr>
                <p:cNvGrpSpPr/>
                <p:nvPr/>
              </p:nvGrpSpPr>
              <p:grpSpPr>
                <a:xfrm>
                  <a:off x="3387489" y="4053786"/>
                  <a:ext cx="988862" cy="812271"/>
                  <a:chOff x="4093883" y="2350613"/>
                  <a:chExt cx="988862" cy="812271"/>
                </a:xfrm>
              </p:grpSpPr>
              <p:pic>
                <p:nvPicPr>
                  <p:cNvPr id="141" name="Picture 140">
                    <a:extLst>
                      <a:ext uri="{FF2B5EF4-FFF2-40B4-BE49-F238E27FC236}">
                        <a16:creationId xmlns:a16="http://schemas.microsoft.com/office/drawing/2014/main" id="{096C290C-9DE8-2149-8518-7FB1278B776F}"/>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142" name="Picture 141">
                    <a:extLst>
                      <a:ext uri="{FF2B5EF4-FFF2-40B4-BE49-F238E27FC236}">
                        <a16:creationId xmlns:a16="http://schemas.microsoft.com/office/drawing/2014/main" id="{860E4B99-79DC-0F44-A522-36FCF49E6B7F}"/>
                      </a:ext>
                    </a:extLst>
                  </p:cNvPr>
                  <p:cNvPicPr>
                    <a:picLocks noChangeAspect="1"/>
                  </p:cNvPicPr>
                  <p:nvPr/>
                </p:nvPicPr>
                <p:blipFill rotWithShape="1">
                  <a:blip r:embed="rId4">
                    <a:extLst>
                      <a:ext uri="{BEBA8EAE-BF5A-486C-A8C5-ECC9F3942E4B}">
                        <a14:imgProps xmlns:a14="http://schemas.microsoft.com/office/drawing/2010/main">
                          <a14:imgLayer r:embed="rId30">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143" name="Picture 142">
                    <a:extLst>
                      <a:ext uri="{FF2B5EF4-FFF2-40B4-BE49-F238E27FC236}">
                        <a16:creationId xmlns:a16="http://schemas.microsoft.com/office/drawing/2014/main" id="{8064C856-0D49-AE4F-8D2F-610ED6B6552B}"/>
                      </a:ext>
                    </a:extLst>
                  </p:cNvPr>
                  <p:cNvPicPr>
                    <a:picLocks noChangeAspect="1"/>
                  </p:cNvPicPr>
                  <p:nvPr/>
                </p:nvPicPr>
                <p:blipFill rotWithShape="1">
                  <a:blip r:embed="rId4">
                    <a:extLst>
                      <a:ext uri="{BEBA8EAE-BF5A-486C-A8C5-ECC9F3942E4B}">
                        <a14:imgProps xmlns:a14="http://schemas.microsoft.com/office/drawing/2010/main">
                          <a14:imgLayer r:embed="rId35">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144" name="Picture 143">
                    <a:extLst>
                      <a:ext uri="{FF2B5EF4-FFF2-40B4-BE49-F238E27FC236}">
                        <a16:creationId xmlns:a16="http://schemas.microsoft.com/office/drawing/2014/main" id="{8E5807AC-5954-9941-AC09-0B3A362D3CF9}"/>
                      </a:ext>
                    </a:extLst>
                  </p:cNvPr>
                  <p:cNvPicPr>
                    <a:picLocks noChangeAspect="1"/>
                  </p:cNvPicPr>
                  <p:nvPr/>
                </p:nvPicPr>
                <p:blipFill rotWithShape="1">
                  <a:blip r:embed="rId4">
                    <a:extLst>
                      <a:ext uri="{BEBA8EAE-BF5A-486C-A8C5-ECC9F3942E4B}">
                        <a14:imgProps xmlns:a14="http://schemas.microsoft.com/office/drawing/2010/main">
                          <a14:imgLayer r:embed="rId36">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145" name="Picture 144">
                    <a:extLst>
                      <a:ext uri="{FF2B5EF4-FFF2-40B4-BE49-F238E27FC236}">
                        <a16:creationId xmlns:a16="http://schemas.microsoft.com/office/drawing/2014/main" id="{9DC1FAEC-65DE-DE45-9023-96D64D18864E}"/>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146" name="Picture 145">
                    <a:extLst>
                      <a:ext uri="{FF2B5EF4-FFF2-40B4-BE49-F238E27FC236}">
                        <a16:creationId xmlns:a16="http://schemas.microsoft.com/office/drawing/2014/main" id="{B82BDC47-9E37-A048-A6DB-6FDE2490C126}"/>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147" name="Picture 146">
                    <a:extLst>
                      <a:ext uri="{FF2B5EF4-FFF2-40B4-BE49-F238E27FC236}">
                        <a16:creationId xmlns:a16="http://schemas.microsoft.com/office/drawing/2014/main" id="{4297E28E-F9F5-044A-A1F9-3ACD198BCA6B}"/>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148" name="Picture 147">
                    <a:extLst>
                      <a:ext uri="{FF2B5EF4-FFF2-40B4-BE49-F238E27FC236}">
                        <a16:creationId xmlns:a16="http://schemas.microsoft.com/office/drawing/2014/main" id="{9F4B802D-46AD-C149-BB53-988B544277B7}"/>
                      </a:ext>
                    </a:extLst>
                  </p:cNvPr>
                  <p:cNvPicPr>
                    <a:picLocks noChangeAspect="1"/>
                  </p:cNvPicPr>
                  <p:nvPr/>
                </p:nvPicPr>
                <p:blipFill rotWithShape="1">
                  <a:blip r:embed="rId4">
                    <a:extLst>
                      <a:ext uri="{BEBA8EAE-BF5A-486C-A8C5-ECC9F3942E4B}">
                        <a14:imgProps xmlns:a14="http://schemas.microsoft.com/office/drawing/2010/main">
                          <a14:imgLayer r:embed="rId37">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149" name="Picture 148">
                    <a:extLst>
                      <a:ext uri="{FF2B5EF4-FFF2-40B4-BE49-F238E27FC236}">
                        <a16:creationId xmlns:a16="http://schemas.microsoft.com/office/drawing/2014/main" id="{240CC27E-B646-944C-BCC1-FA43E3A4874D}"/>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150" name="Picture 149">
                    <a:extLst>
                      <a:ext uri="{FF2B5EF4-FFF2-40B4-BE49-F238E27FC236}">
                        <a16:creationId xmlns:a16="http://schemas.microsoft.com/office/drawing/2014/main" id="{60BA56DC-1ACB-FA4B-BABD-BBE21580347A}"/>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151" name="Picture 150">
                    <a:extLst>
                      <a:ext uri="{FF2B5EF4-FFF2-40B4-BE49-F238E27FC236}">
                        <a16:creationId xmlns:a16="http://schemas.microsoft.com/office/drawing/2014/main" id="{B6018C35-5707-2542-899C-5A765B80172A}"/>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pic>
            <p:nvPicPr>
              <p:cNvPr id="63" name="Picture 62">
                <a:extLst>
                  <a:ext uri="{FF2B5EF4-FFF2-40B4-BE49-F238E27FC236}">
                    <a16:creationId xmlns:a16="http://schemas.microsoft.com/office/drawing/2014/main" id="{D7D10DE5-024A-804D-BC66-9AF4A918973F}"/>
                  </a:ext>
                </a:extLst>
              </p:cNvPr>
              <p:cNvPicPr>
                <a:picLocks noChangeAspect="1"/>
              </p:cNvPicPr>
              <p:nvPr/>
            </p:nvPicPr>
            <p:blipFill rotWithShape="1">
              <a:blip r:embed="rId4">
                <a:extLst>
                  <a:ext uri="{BEBA8EAE-BF5A-486C-A8C5-ECC9F3942E4B}">
                    <a14:imgProps xmlns:a14="http://schemas.microsoft.com/office/drawing/2010/main">
                      <a14:imgLayer r:embed="rId30">
                        <a14:imgEffect>
                          <a14:backgroundRemoval t="65599" b="70627" l="4547" r="12625"/>
                        </a14:imgEffect>
                      </a14:imgLayer>
                    </a14:imgProps>
                  </a:ext>
                </a:extLst>
              </a:blip>
              <a:srcRect l="3537" t="64971" r="86365" b="28744"/>
              <a:stretch/>
            </p:blipFill>
            <p:spPr>
              <a:xfrm>
                <a:off x="3669634" y="3588347"/>
                <a:ext cx="430151" cy="359635"/>
              </a:xfrm>
              <a:prstGeom prst="rect">
                <a:avLst/>
              </a:prstGeom>
            </p:spPr>
          </p:pic>
          <p:grpSp>
            <p:nvGrpSpPr>
              <p:cNvPr id="64" name="Group 63">
                <a:extLst>
                  <a:ext uri="{FF2B5EF4-FFF2-40B4-BE49-F238E27FC236}">
                    <a16:creationId xmlns:a16="http://schemas.microsoft.com/office/drawing/2014/main" id="{23013466-CD4C-6743-8E7F-9AE87CA95ADE}"/>
                  </a:ext>
                </a:extLst>
              </p:cNvPr>
              <p:cNvGrpSpPr/>
              <p:nvPr/>
            </p:nvGrpSpPr>
            <p:grpSpPr>
              <a:xfrm>
                <a:off x="2584299" y="3581400"/>
                <a:ext cx="1825004" cy="1675370"/>
                <a:chOff x="2963240" y="3619500"/>
                <a:chExt cx="1413111" cy="1246557"/>
              </a:xfrm>
            </p:grpSpPr>
            <p:grpSp>
              <p:nvGrpSpPr>
                <p:cNvPr id="102" name="Group 101">
                  <a:extLst>
                    <a:ext uri="{FF2B5EF4-FFF2-40B4-BE49-F238E27FC236}">
                      <a16:creationId xmlns:a16="http://schemas.microsoft.com/office/drawing/2014/main" id="{8E3F3693-3CA0-2144-B00C-7BA3F2BDBF4D}"/>
                    </a:ext>
                  </a:extLst>
                </p:cNvPr>
                <p:cNvGrpSpPr/>
                <p:nvPr/>
              </p:nvGrpSpPr>
              <p:grpSpPr>
                <a:xfrm>
                  <a:off x="2963240" y="3926099"/>
                  <a:ext cx="988862" cy="812271"/>
                  <a:chOff x="4093883" y="2350613"/>
                  <a:chExt cx="988862" cy="812271"/>
                </a:xfrm>
              </p:grpSpPr>
              <p:pic>
                <p:nvPicPr>
                  <p:cNvPr id="127" name="Picture 126">
                    <a:extLst>
                      <a:ext uri="{FF2B5EF4-FFF2-40B4-BE49-F238E27FC236}">
                        <a16:creationId xmlns:a16="http://schemas.microsoft.com/office/drawing/2014/main" id="{6F864A03-FD31-DB45-9976-16E942B35472}"/>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128" name="Picture 127">
                    <a:extLst>
                      <a:ext uri="{FF2B5EF4-FFF2-40B4-BE49-F238E27FC236}">
                        <a16:creationId xmlns:a16="http://schemas.microsoft.com/office/drawing/2014/main" id="{F693DF80-33DB-1F4B-83AA-2A870C5B5867}"/>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129" name="Picture 128">
                    <a:extLst>
                      <a:ext uri="{FF2B5EF4-FFF2-40B4-BE49-F238E27FC236}">
                        <a16:creationId xmlns:a16="http://schemas.microsoft.com/office/drawing/2014/main" id="{1D0D2D23-F7AA-6B47-A591-AC12D46D369A}"/>
                      </a:ext>
                    </a:extLst>
                  </p:cNvPr>
                  <p:cNvPicPr>
                    <a:picLocks noChangeAspect="1"/>
                  </p:cNvPicPr>
                  <p:nvPr/>
                </p:nvPicPr>
                <p:blipFill rotWithShape="1">
                  <a:blip r:embed="rId4">
                    <a:extLst>
                      <a:ext uri="{BEBA8EAE-BF5A-486C-A8C5-ECC9F3942E4B}">
                        <a14:imgProps xmlns:a14="http://schemas.microsoft.com/office/drawing/2010/main">
                          <a14:imgLayer r:embed="rId38">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130" name="Picture 129">
                    <a:extLst>
                      <a:ext uri="{FF2B5EF4-FFF2-40B4-BE49-F238E27FC236}">
                        <a16:creationId xmlns:a16="http://schemas.microsoft.com/office/drawing/2014/main" id="{9E6B326E-78EE-4740-B4A1-5AE12A11B762}"/>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131" name="Picture 130">
                    <a:extLst>
                      <a:ext uri="{FF2B5EF4-FFF2-40B4-BE49-F238E27FC236}">
                        <a16:creationId xmlns:a16="http://schemas.microsoft.com/office/drawing/2014/main" id="{6581F5E2-EE3F-8243-8ACE-F70BE4CC36F1}"/>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132" name="Picture 131">
                    <a:extLst>
                      <a:ext uri="{FF2B5EF4-FFF2-40B4-BE49-F238E27FC236}">
                        <a16:creationId xmlns:a16="http://schemas.microsoft.com/office/drawing/2014/main" id="{76E76A82-7C6E-C047-9482-F529D69E0460}"/>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133" name="Picture 132">
                    <a:extLst>
                      <a:ext uri="{FF2B5EF4-FFF2-40B4-BE49-F238E27FC236}">
                        <a16:creationId xmlns:a16="http://schemas.microsoft.com/office/drawing/2014/main" id="{F04D396C-BB66-014A-BA5A-32F919874D37}"/>
                      </a:ext>
                    </a:extLst>
                  </p:cNvPr>
                  <p:cNvPicPr>
                    <a:picLocks noChangeAspect="1"/>
                  </p:cNvPicPr>
                  <p:nvPr/>
                </p:nvPicPr>
                <p:blipFill rotWithShape="1">
                  <a:blip r:embed="rId4">
                    <a:extLst>
                      <a:ext uri="{BEBA8EAE-BF5A-486C-A8C5-ECC9F3942E4B}">
                        <a14:imgProps xmlns:a14="http://schemas.microsoft.com/office/drawing/2010/main">
                          <a14:imgLayer r:embed="rId39">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134" name="Picture 133">
                    <a:extLst>
                      <a:ext uri="{FF2B5EF4-FFF2-40B4-BE49-F238E27FC236}">
                        <a16:creationId xmlns:a16="http://schemas.microsoft.com/office/drawing/2014/main" id="{2C69528E-BE82-2343-AE11-0638A0841804}"/>
                      </a:ext>
                    </a:extLst>
                  </p:cNvPr>
                  <p:cNvPicPr>
                    <a:picLocks noChangeAspect="1"/>
                  </p:cNvPicPr>
                  <p:nvPr/>
                </p:nvPicPr>
                <p:blipFill rotWithShape="1">
                  <a:blip r:embed="rId4">
                    <a:extLst>
                      <a:ext uri="{BEBA8EAE-BF5A-486C-A8C5-ECC9F3942E4B}">
                        <a14:imgProps xmlns:a14="http://schemas.microsoft.com/office/drawing/2010/main">
                          <a14:imgLayer r:embed="rId12">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135" name="Picture 134">
                    <a:extLst>
                      <a:ext uri="{FF2B5EF4-FFF2-40B4-BE49-F238E27FC236}">
                        <a16:creationId xmlns:a16="http://schemas.microsoft.com/office/drawing/2014/main" id="{79997F52-9C06-3A44-9E60-B111C8412EFB}"/>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136" name="Picture 135">
                    <a:extLst>
                      <a:ext uri="{FF2B5EF4-FFF2-40B4-BE49-F238E27FC236}">
                        <a16:creationId xmlns:a16="http://schemas.microsoft.com/office/drawing/2014/main" id="{F30C0613-757A-EA42-A459-963803095780}"/>
                      </a:ext>
                    </a:extLst>
                  </p:cNvPr>
                  <p:cNvPicPr>
                    <a:picLocks noChangeAspect="1"/>
                  </p:cNvPicPr>
                  <p:nvPr/>
                </p:nvPicPr>
                <p:blipFill rotWithShape="1">
                  <a:blip r:embed="rId4">
                    <a:extLst>
                      <a:ext uri="{BEBA8EAE-BF5A-486C-A8C5-ECC9F3942E4B}">
                        <a14:imgProps xmlns:a14="http://schemas.microsoft.com/office/drawing/2010/main">
                          <a14:imgLayer r:embed="rId40">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137" name="Picture 136">
                    <a:extLst>
                      <a:ext uri="{FF2B5EF4-FFF2-40B4-BE49-F238E27FC236}">
                        <a16:creationId xmlns:a16="http://schemas.microsoft.com/office/drawing/2014/main" id="{4E3FED65-5F35-C247-9C2A-A501B24460CA}"/>
                      </a:ext>
                    </a:extLst>
                  </p:cNvPr>
                  <p:cNvPicPr>
                    <a:picLocks noChangeAspect="1"/>
                  </p:cNvPicPr>
                  <p:nvPr/>
                </p:nvPicPr>
                <p:blipFill rotWithShape="1">
                  <a:blip r:embed="rId4">
                    <a:extLst>
                      <a:ext uri="{BEBA8EAE-BF5A-486C-A8C5-ECC9F3942E4B}">
                        <a14:imgProps xmlns:a14="http://schemas.microsoft.com/office/drawing/2010/main">
                          <a14:imgLayer r:embed="rId41">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nvGrpSpPr>
                <p:cNvPr id="103" name="Group 102">
                  <a:extLst>
                    <a:ext uri="{FF2B5EF4-FFF2-40B4-BE49-F238E27FC236}">
                      <a16:creationId xmlns:a16="http://schemas.microsoft.com/office/drawing/2014/main" id="{9CEDE7AF-E9EE-AB4A-A747-7593833F76FB}"/>
                    </a:ext>
                  </a:extLst>
                </p:cNvPr>
                <p:cNvGrpSpPr/>
                <p:nvPr/>
              </p:nvGrpSpPr>
              <p:grpSpPr>
                <a:xfrm rot="6679714">
                  <a:off x="3214494" y="3707795"/>
                  <a:ext cx="988862" cy="812271"/>
                  <a:chOff x="4093883" y="2350613"/>
                  <a:chExt cx="988862" cy="812271"/>
                </a:xfrm>
              </p:grpSpPr>
              <p:pic>
                <p:nvPicPr>
                  <p:cNvPr id="116" name="Picture 115">
                    <a:extLst>
                      <a:ext uri="{FF2B5EF4-FFF2-40B4-BE49-F238E27FC236}">
                        <a16:creationId xmlns:a16="http://schemas.microsoft.com/office/drawing/2014/main" id="{8FBA960E-0942-D94B-90EC-01180BE3BB40}"/>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117" name="Picture 116">
                    <a:extLst>
                      <a:ext uri="{FF2B5EF4-FFF2-40B4-BE49-F238E27FC236}">
                        <a16:creationId xmlns:a16="http://schemas.microsoft.com/office/drawing/2014/main" id="{476C9E1F-64C8-A646-947D-87AB2AE1A12B}"/>
                      </a:ext>
                    </a:extLst>
                  </p:cNvPr>
                  <p:cNvPicPr>
                    <a:picLocks noChangeAspect="1"/>
                  </p:cNvPicPr>
                  <p:nvPr/>
                </p:nvPicPr>
                <p:blipFill rotWithShape="1">
                  <a:blip r:embed="rId4">
                    <a:extLst>
                      <a:ext uri="{BEBA8EAE-BF5A-486C-A8C5-ECC9F3942E4B}">
                        <a14:imgProps xmlns:a14="http://schemas.microsoft.com/office/drawing/2010/main">
                          <a14:imgLayer r:embed="rId15">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118" name="Picture 117">
                    <a:extLst>
                      <a:ext uri="{FF2B5EF4-FFF2-40B4-BE49-F238E27FC236}">
                        <a16:creationId xmlns:a16="http://schemas.microsoft.com/office/drawing/2014/main" id="{23194F51-235F-794B-ADF3-A167923A481D}"/>
                      </a:ext>
                    </a:extLst>
                  </p:cNvPr>
                  <p:cNvPicPr>
                    <a:picLocks noChangeAspect="1"/>
                  </p:cNvPicPr>
                  <p:nvPr/>
                </p:nvPicPr>
                <p:blipFill rotWithShape="1">
                  <a:blip r:embed="rId4">
                    <a:extLst>
                      <a:ext uri="{BEBA8EAE-BF5A-486C-A8C5-ECC9F3942E4B}">
                        <a14:imgProps xmlns:a14="http://schemas.microsoft.com/office/drawing/2010/main">
                          <a14:imgLayer r:embed="rId29">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119" name="Picture 118">
                    <a:extLst>
                      <a:ext uri="{FF2B5EF4-FFF2-40B4-BE49-F238E27FC236}">
                        <a16:creationId xmlns:a16="http://schemas.microsoft.com/office/drawing/2014/main" id="{3271FC42-1602-0245-8A87-0211E53F5E1B}"/>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120" name="Picture 119">
                    <a:extLst>
                      <a:ext uri="{FF2B5EF4-FFF2-40B4-BE49-F238E27FC236}">
                        <a16:creationId xmlns:a16="http://schemas.microsoft.com/office/drawing/2014/main" id="{0B6761C8-E29A-034D-A663-AF94BDA10BB5}"/>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121" name="Picture 120">
                    <a:extLst>
                      <a:ext uri="{FF2B5EF4-FFF2-40B4-BE49-F238E27FC236}">
                        <a16:creationId xmlns:a16="http://schemas.microsoft.com/office/drawing/2014/main" id="{4C7BDDC5-1341-884C-A692-383C5DAA5650}"/>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122" name="Picture 121">
                    <a:extLst>
                      <a:ext uri="{FF2B5EF4-FFF2-40B4-BE49-F238E27FC236}">
                        <a16:creationId xmlns:a16="http://schemas.microsoft.com/office/drawing/2014/main" id="{A6E8FD09-D726-2F48-9C17-2BBEF4429F1D}"/>
                      </a:ext>
                    </a:extLst>
                  </p:cNvPr>
                  <p:cNvPicPr>
                    <a:picLocks noChangeAspect="1"/>
                  </p:cNvPicPr>
                  <p:nvPr/>
                </p:nvPicPr>
                <p:blipFill rotWithShape="1">
                  <a:blip r:embed="rId4">
                    <a:extLst>
                      <a:ext uri="{BEBA8EAE-BF5A-486C-A8C5-ECC9F3942E4B}">
                        <a14:imgProps xmlns:a14="http://schemas.microsoft.com/office/drawing/2010/main">
                          <a14:imgLayer r:embed="rId42">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123" name="Picture 122">
                    <a:extLst>
                      <a:ext uri="{FF2B5EF4-FFF2-40B4-BE49-F238E27FC236}">
                        <a16:creationId xmlns:a16="http://schemas.microsoft.com/office/drawing/2014/main" id="{F949B33B-EBBD-9D4F-9B93-C8D065B5B19B}"/>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124" name="Picture 123">
                    <a:extLst>
                      <a:ext uri="{FF2B5EF4-FFF2-40B4-BE49-F238E27FC236}">
                        <a16:creationId xmlns:a16="http://schemas.microsoft.com/office/drawing/2014/main" id="{2C9E84AA-F250-FF44-A979-0F669EA24375}"/>
                      </a:ext>
                    </a:extLst>
                  </p:cNvPr>
                  <p:cNvPicPr>
                    <a:picLocks noChangeAspect="1"/>
                  </p:cNvPicPr>
                  <p:nvPr/>
                </p:nvPicPr>
                <p:blipFill rotWithShape="1">
                  <a:blip r:embed="rId4">
                    <a:extLst>
                      <a:ext uri="{BEBA8EAE-BF5A-486C-A8C5-ECC9F3942E4B}">
                        <a14:imgProps xmlns:a14="http://schemas.microsoft.com/office/drawing/2010/main">
                          <a14:imgLayer r:embed="rId12">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125" name="Picture 124">
                    <a:extLst>
                      <a:ext uri="{FF2B5EF4-FFF2-40B4-BE49-F238E27FC236}">
                        <a16:creationId xmlns:a16="http://schemas.microsoft.com/office/drawing/2014/main" id="{A3AAAFCE-2254-034F-BFB8-2DDC1EE8ED89}"/>
                      </a:ext>
                    </a:extLst>
                  </p:cNvPr>
                  <p:cNvPicPr>
                    <a:picLocks noChangeAspect="1"/>
                  </p:cNvPicPr>
                  <p:nvPr/>
                </p:nvPicPr>
                <p:blipFill rotWithShape="1">
                  <a:blip r:embed="rId4">
                    <a:extLst>
                      <a:ext uri="{BEBA8EAE-BF5A-486C-A8C5-ECC9F3942E4B}">
                        <a14:imgProps xmlns:a14="http://schemas.microsoft.com/office/drawing/2010/main">
                          <a14:imgLayer r:embed="rId35">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126" name="Picture 125">
                    <a:extLst>
                      <a:ext uri="{FF2B5EF4-FFF2-40B4-BE49-F238E27FC236}">
                        <a16:creationId xmlns:a16="http://schemas.microsoft.com/office/drawing/2014/main" id="{64498A8A-5BFB-674B-A05E-7162DBD2BD7C}"/>
                      </a:ext>
                    </a:extLst>
                  </p:cNvPr>
                  <p:cNvPicPr>
                    <a:picLocks noChangeAspect="1"/>
                  </p:cNvPicPr>
                  <p:nvPr/>
                </p:nvPicPr>
                <p:blipFill rotWithShape="1">
                  <a:blip r:embed="rId4">
                    <a:extLst>
                      <a:ext uri="{BEBA8EAE-BF5A-486C-A8C5-ECC9F3942E4B}">
                        <a14:imgProps xmlns:a14="http://schemas.microsoft.com/office/drawing/2010/main">
                          <a14:imgLayer r:embed="rId29">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nvGrpSpPr>
                <p:cNvPr id="104" name="Group 103">
                  <a:extLst>
                    <a:ext uri="{FF2B5EF4-FFF2-40B4-BE49-F238E27FC236}">
                      <a16:creationId xmlns:a16="http://schemas.microsoft.com/office/drawing/2014/main" id="{5F6B59F8-721F-2F4C-883A-4A915971920A}"/>
                    </a:ext>
                  </a:extLst>
                </p:cNvPr>
                <p:cNvGrpSpPr/>
                <p:nvPr/>
              </p:nvGrpSpPr>
              <p:grpSpPr>
                <a:xfrm>
                  <a:off x="3387489" y="4053786"/>
                  <a:ext cx="988862" cy="812271"/>
                  <a:chOff x="4093883" y="2350613"/>
                  <a:chExt cx="988862" cy="812271"/>
                </a:xfrm>
              </p:grpSpPr>
              <p:pic>
                <p:nvPicPr>
                  <p:cNvPr id="105" name="Picture 104">
                    <a:extLst>
                      <a:ext uri="{FF2B5EF4-FFF2-40B4-BE49-F238E27FC236}">
                        <a16:creationId xmlns:a16="http://schemas.microsoft.com/office/drawing/2014/main" id="{F4975B03-5F72-FD44-853A-BB2D18D17227}"/>
                      </a:ext>
                    </a:extLst>
                  </p:cNvPr>
                  <p:cNvPicPr>
                    <a:picLocks noChangeAspect="1"/>
                  </p:cNvPicPr>
                  <p:nvPr/>
                </p:nvPicPr>
                <p:blipFill rotWithShape="1">
                  <a:blip r:embed="rId4">
                    <a:extLst>
                      <a:ext uri="{BEBA8EAE-BF5A-486C-A8C5-ECC9F3942E4B}">
                        <a14:imgProps xmlns:a14="http://schemas.microsoft.com/office/drawing/2010/main">
                          <a14:imgLayer r:embed="rId43">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106" name="Picture 105">
                    <a:extLst>
                      <a:ext uri="{FF2B5EF4-FFF2-40B4-BE49-F238E27FC236}">
                        <a16:creationId xmlns:a16="http://schemas.microsoft.com/office/drawing/2014/main" id="{972F5DD5-E1B9-9B4E-89B6-C5AEE56F4272}"/>
                      </a:ext>
                    </a:extLst>
                  </p:cNvPr>
                  <p:cNvPicPr>
                    <a:picLocks noChangeAspect="1"/>
                  </p:cNvPicPr>
                  <p:nvPr/>
                </p:nvPicPr>
                <p:blipFill rotWithShape="1">
                  <a:blip r:embed="rId4">
                    <a:extLst>
                      <a:ext uri="{BEBA8EAE-BF5A-486C-A8C5-ECC9F3942E4B}">
                        <a14:imgProps xmlns:a14="http://schemas.microsoft.com/office/drawing/2010/main">
                          <a14:imgLayer r:embed="rId36">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107" name="Picture 106">
                    <a:extLst>
                      <a:ext uri="{FF2B5EF4-FFF2-40B4-BE49-F238E27FC236}">
                        <a16:creationId xmlns:a16="http://schemas.microsoft.com/office/drawing/2014/main" id="{B29CEDC5-EE62-D74C-BC6A-F4A2BD9C636C}"/>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108" name="Picture 107">
                    <a:extLst>
                      <a:ext uri="{FF2B5EF4-FFF2-40B4-BE49-F238E27FC236}">
                        <a16:creationId xmlns:a16="http://schemas.microsoft.com/office/drawing/2014/main" id="{AB05803D-F45A-5642-B1EE-9D96103E8729}"/>
                      </a:ext>
                    </a:extLst>
                  </p:cNvPr>
                  <p:cNvPicPr>
                    <a:picLocks noChangeAspect="1"/>
                  </p:cNvPicPr>
                  <p:nvPr/>
                </p:nvPicPr>
                <p:blipFill rotWithShape="1">
                  <a:blip r:embed="rId4">
                    <a:extLst>
                      <a:ext uri="{BEBA8EAE-BF5A-486C-A8C5-ECC9F3942E4B}">
                        <a14:imgProps xmlns:a14="http://schemas.microsoft.com/office/drawing/2010/main">
                          <a14:imgLayer r:embed="rId36">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109" name="Picture 108">
                    <a:extLst>
                      <a:ext uri="{FF2B5EF4-FFF2-40B4-BE49-F238E27FC236}">
                        <a16:creationId xmlns:a16="http://schemas.microsoft.com/office/drawing/2014/main" id="{CAF38989-E968-AE4D-A369-ED3FD15ABF58}"/>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110" name="Picture 109">
                    <a:extLst>
                      <a:ext uri="{FF2B5EF4-FFF2-40B4-BE49-F238E27FC236}">
                        <a16:creationId xmlns:a16="http://schemas.microsoft.com/office/drawing/2014/main" id="{B6DE6DC2-2F4D-3348-B38B-FCF62EF8F4E5}"/>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111" name="Picture 110">
                    <a:extLst>
                      <a:ext uri="{FF2B5EF4-FFF2-40B4-BE49-F238E27FC236}">
                        <a16:creationId xmlns:a16="http://schemas.microsoft.com/office/drawing/2014/main" id="{0CD62216-5F71-EA49-9A3E-609E2E749B5B}"/>
                      </a:ext>
                    </a:extLst>
                  </p:cNvPr>
                  <p:cNvPicPr>
                    <a:picLocks noChangeAspect="1"/>
                  </p:cNvPicPr>
                  <p:nvPr/>
                </p:nvPicPr>
                <p:blipFill rotWithShape="1">
                  <a:blip r:embed="rId4">
                    <a:extLst>
                      <a:ext uri="{BEBA8EAE-BF5A-486C-A8C5-ECC9F3942E4B}">
                        <a14:imgProps xmlns:a14="http://schemas.microsoft.com/office/drawing/2010/main">
                          <a14:imgLayer r:embed="rId29">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112" name="Picture 111">
                    <a:extLst>
                      <a:ext uri="{FF2B5EF4-FFF2-40B4-BE49-F238E27FC236}">
                        <a16:creationId xmlns:a16="http://schemas.microsoft.com/office/drawing/2014/main" id="{83FAD409-932F-994C-8FBA-6CB7CD1FE0D6}"/>
                      </a:ext>
                    </a:extLst>
                  </p:cNvPr>
                  <p:cNvPicPr>
                    <a:picLocks noChangeAspect="1"/>
                  </p:cNvPicPr>
                  <p:nvPr/>
                </p:nvPicPr>
                <p:blipFill rotWithShape="1">
                  <a:blip r:embed="rId4">
                    <a:extLst>
                      <a:ext uri="{BEBA8EAE-BF5A-486C-A8C5-ECC9F3942E4B}">
                        <a14:imgProps xmlns:a14="http://schemas.microsoft.com/office/drawing/2010/main">
                          <a14:imgLayer r:embed="rId12">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113" name="Picture 112">
                    <a:extLst>
                      <a:ext uri="{FF2B5EF4-FFF2-40B4-BE49-F238E27FC236}">
                        <a16:creationId xmlns:a16="http://schemas.microsoft.com/office/drawing/2014/main" id="{3EB6387D-0320-E245-93DB-A6CB2817A894}"/>
                      </a:ext>
                    </a:extLst>
                  </p:cNvPr>
                  <p:cNvPicPr>
                    <a:picLocks noChangeAspect="1"/>
                  </p:cNvPicPr>
                  <p:nvPr/>
                </p:nvPicPr>
                <p:blipFill rotWithShape="1">
                  <a:blip r:embed="rId4">
                    <a:extLst>
                      <a:ext uri="{BEBA8EAE-BF5A-486C-A8C5-ECC9F3942E4B}">
                        <a14:imgProps xmlns:a14="http://schemas.microsoft.com/office/drawing/2010/main">
                          <a14:imgLayer r:embed="rId12">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114" name="Picture 113">
                    <a:extLst>
                      <a:ext uri="{FF2B5EF4-FFF2-40B4-BE49-F238E27FC236}">
                        <a16:creationId xmlns:a16="http://schemas.microsoft.com/office/drawing/2014/main" id="{36881CED-FA41-CD42-85F0-088AC4A94BF6}"/>
                      </a:ext>
                    </a:extLst>
                  </p:cNvPr>
                  <p:cNvPicPr>
                    <a:picLocks noChangeAspect="1"/>
                  </p:cNvPicPr>
                  <p:nvPr/>
                </p:nvPicPr>
                <p:blipFill rotWithShape="1">
                  <a:blip r:embed="rId4">
                    <a:extLst>
                      <a:ext uri="{BEBA8EAE-BF5A-486C-A8C5-ECC9F3942E4B}">
                        <a14:imgProps xmlns:a14="http://schemas.microsoft.com/office/drawing/2010/main">
                          <a14:imgLayer r:embed="rId44">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115" name="Picture 114">
                    <a:extLst>
                      <a:ext uri="{FF2B5EF4-FFF2-40B4-BE49-F238E27FC236}">
                        <a16:creationId xmlns:a16="http://schemas.microsoft.com/office/drawing/2014/main" id="{10F7E6D9-9130-D04B-A641-21B0211FA7E1}"/>
                      </a:ext>
                    </a:extLst>
                  </p:cNvPr>
                  <p:cNvPicPr>
                    <a:picLocks noChangeAspect="1"/>
                  </p:cNvPicPr>
                  <p:nvPr/>
                </p:nvPicPr>
                <p:blipFill rotWithShape="1">
                  <a:blip r:embed="rId4">
                    <a:extLst>
                      <a:ext uri="{BEBA8EAE-BF5A-486C-A8C5-ECC9F3942E4B}">
                        <a14:imgProps xmlns:a14="http://schemas.microsoft.com/office/drawing/2010/main">
                          <a14:imgLayer r:embed="rId45">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grpSp>
            <p:nvGrpSpPr>
              <p:cNvPr id="65" name="Group 64">
                <a:extLst>
                  <a:ext uri="{FF2B5EF4-FFF2-40B4-BE49-F238E27FC236}">
                    <a16:creationId xmlns:a16="http://schemas.microsoft.com/office/drawing/2014/main" id="{91BCEC0A-0A06-6D42-A1F9-33486EF4707E}"/>
                  </a:ext>
                </a:extLst>
              </p:cNvPr>
              <p:cNvGrpSpPr/>
              <p:nvPr/>
            </p:nvGrpSpPr>
            <p:grpSpPr>
              <a:xfrm rot="11507889">
                <a:off x="3441033" y="3727621"/>
                <a:ext cx="1825004" cy="1675370"/>
                <a:chOff x="2963240" y="3619500"/>
                <a:chExt cx="1413111" cy="1246557"/>
              </a:xfrm>
            </p:grpSpPr>
            <p:grpSp>
              <p:nvGrpSpPr>
                <p:cNvPr id="66" name="Group 65">
                  <a:extLst>
                    <a:ext uri="{FF2B5EF4-FFF2-40B4-BE49-F238E27FC236}">
                      <a16:creationId xmlns:a16="http://schemas.microsoft.com/office/drawing/2014/main" id="{DDF1C1CD-CD76-FA41-82C9-AACF8D0FC0CD}"/>
                    </a:ext>
                  </a:extLst>
                </p:cNvPr>
                <p:cNvGrpSpPr/>
                <p:nvPr/>
              </p:nvGrpSpPr>
              <p:grpSpPr>
                <a:xfrm>
                  <a:off x="2963240" y="3926099"/>
                  <a:ext cx="988862" cy="812271"/>
                  <a:chOff x="4093883" y="2350613"/>
                  <a:chExt cx="988862" cy="812271"/>
                </a:xfrm>
              </p:grpSpPr>
              <p:pic>
                <p:nvPicPr>
                  <p:cNvPr id="91" name="Picture 90">
                    <a:extLst>
                      <a:ext uri="{FF2B5EF4-FFF2-40B4-BE49-F238E27FC236}">
                        <a16:creationId xmlns:a16="http://schemas.microsoft.com/office/drawing/2014/main" id="{1AA538CA-E6CB-D342-B2CC-0145E59FAE43}"/>
                      </a:ext>
                    </a:extLst>
                  </p:cNvPr>
                  <p:cNvPicPr>
                    <a:picLocks noChangeAspect="1"/>
                  </p:cNvPicPr>
                  <p:nvPr/>
                </p:nvPicPr>
                <p:blipFill rotWithShape="1">
                  <a:blip r:embed="rId4">
                    <a:extLst>
                      <a:ext uri="{BEBA8EAE-BF5A-486C-A8C5-ECC9F3942E4B}">
                        <a14:imgProps xmlns:a14="http://schemas.microsoft.com/office/drawing/2010/main">
                          <a14:imgLayer r:embed="rId46">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92" name="Picture 91">
                    <a:extLst>
                      <a:ext uri="{FF2B5EF4-FFF2-40B4-BE49-F238E27FC236}">
                        <a16:creationId xmlns:a16="http://schemas.microsoft.com/office/drawing/2014/main" id="{D47102F9-DD69-EB4F-9400-F83782E98BD7}"/>
                      </a:ext>
                    </a:extLst>
                  </p:cNvPr>
                  <p:cNvPicPr>
                    <a:picLocks noChangeAspect="1"/>
                  </p:cNvPicPr>
                  <p:nvPr/>
                </p:nvPicPr>
                <p:blipFill rotWithShape="1">
                  <a:blip r:embed="rId4">
                    <a:extLst>
                      <a:ext uri="{BEBA8EAE-BF5A-486C-A8C5-ECC9F3942E4B}">
                        <a14:imgProps xmlns:a14="http://schemas.microsoft.com/office/drawing/2010/main">
                          <a14:imgLayer r:embed="rId29">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93" name="Picture 92">
                    <a:extLst>
                      <a:ext uri="{FF2B5EF4-FFF2-40B4-BE49-F238E27FC236}">
                        <a16:creationId xmlns:a16="http://schemas.microsoft.com/office/drawing/2014/main" id="{A3D0BD27-7AC3-2D4B-B31A-1D8EA07FFC9E}"/>
                      </a:ext>
                    </a:extLst>
                  </p:cNvPr>
                  <p:cNvPicPr>
                    <a:picLocks noChangeAspect="1"/>
                  </p:cNvPicPr>
                  <p:nvPr/>
                </p:nvPicPr>
                <p:blipFill rotWithShape="1">
                  <a:blip r:embed="rId4">
                    <a:extLst>
                      <a:ext uri="{BEBA8EAE-BF5A-486C-A8C5-ECC9F3942E4B}">
                        <a14:imgProps xmlns:a14="http://schemas.microsoft.com/office/drawing/2010/main">
                          <a14:imgLayer r:embed="rId47">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94" name="Picture 93">
                    <a:extLst>
                      <a:ext uri="{FF2B5EF4-FFF2-40B4-BE49-F238E27FC236}">
                        <a16:creationId xmlns:a16="http://schemas.microsoft.com/office/drawing/2014/main" id="{5F3F3186-0DFA-5D4E-89B1-E02B30C3E89C}"/>
                      </a:ext>
                    </a:extLst>
                  </p:cNvPr>
                  <p:cNvPicPr>
                    <a:picLocks noChangeAspect="1"/>
                  </p:cNvPicPr>
                  <p:nvPr/>
                </p:nvPicPr>
                <p:blipFill rotWithShape="1">
                  <a:blip r:embed="rId4">
                    <a:extLst>
                      <a:ext uri="{BEBA8EAE-BF5A-486C-A8C5-ECC9F3942E4B}">
                        <a14:imgProps xmlns:a14="http://schemas.microsoft.com/office/drawing/2010/main">
                          <a14:imgLayer r:embed="rId35">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95" name="Picture 94">
                    <a:extLst>
                      <a:ext uri="{FF2B5EF4-FFF2-40B4-BE49-F238E27FC236}">
                        <a16:creationId xmlns:a16="http://schemas.microsoft.com/office/drawing/2014/main" id="{61B593BD-16E0-284C-A7DF-D0CF052683E6}"/>
                      </a:ext>
                    </a:extLst>
                  </p:cNvPr>
                  <p:cNvPicPr>
                    <a:picLocks noChangeAspect="1"/>
                  </p:cNvPicPr>
                  <p:nvPr/>
                </p:nvPicPr>
                <p:blipFill rotWithShape="1">
                  <a:blip r:embed="rId4">
                    <a:extLst>
                      <a:ext uri="{BEBA8EAE-BF5A-486C-A8C5-ECC9F3942E4B}">
                        <a14:imgProps xmlns:a14="http://schemas.microsoft.com/office/drawing/2010/main">
                          <a14:imgLayer r:embed="rId48">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96" name="Picture 95">
                    <a:extLst>
                      <a:ext uri="{FF2B5EF4-FFF2-40B4-BE49-F238E27FC236}">
                        <a16:creationId xmlns:a16="http://schemas.microsoft.com/office/drawing/2014/main" id="{E3C81D50-3CF3-A948-84AC-FF4C7C7285B0}"/>
                      </a:ext>
                    </a:extLst>
                  </p:cNvPr>
                  <p:cNvPicPr>
                    <a:picLocks noChangeAspect="1"/>
                  </p:cNvPicPr>
                  <p:nvPr/>
                </p:nvPicPr>
                <p:blipFill rotWithShape="1">
                  <a:blip r:embed="rId4">
                    <a:extLst>
                      <a:ext uri="{BEBA8EAE-BF5A-486C-A8C5-ECC9F3942E4B}">
                        <a14:imgProps xmlns:a14="http://schemas.microsoft.com/office/drawing/2010/main">
                          <a14:imgLayer r:embed="rId35">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97" name="Picture 96">
                    <a:extLst>
                      <a:ext uri="{FF2B5EF4-FFF2-40B4-BE49-F238E27FC236}">
                        <a16:creationId xmlns:a16="http://schemas.microsoft.com/office/drawing/2014/main" id="{168631C6-CAA7-0D4A-8192-BF9DB9E06172}"/>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98" name="Picture 97">
                    <a:extLst>
                      <a:ext uri="{FF2B5EF4-FFF2-40B4-BE49-F238E27FC236}">
                        <a16:creationId xmlns:a16="http://schemas.microsoft.com/office/drawing/2014/main" id="{8AF9AC3A-534C-6A44-8487-9AD9B302B4F4}"/>
                      </a:ext>
                    </a:extLst>
                  </p:cNvPr>
                  <p:cNvPicPr>
                    <a:picLocks noChangeAspect="1"/>
                  </p:cNvPicPr>
                  <p:nvPr/>
                </p:nvPicPr>
                <p:blipFill rotWithShape="1">
                  <a:blip r:embed="rId4">
                    <a:extLst>
                      <a:ext uri="{BEBA8EAE-BF5A-486C-A8C5-ECC9F3942E4B}">
                        <a14:imgProps xmlns:a14="http://schemas.microsoft.com/office/drawing/2010/main">
                          <a14:imgLayer r:embed="rId49">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99" name="Picture 98">
                    <a:extLst>
                      <a:ext uri="{FF2B5EF4-FFF2-40B4-BE49-F238E27FC236}">
                        <a16:creationId xmlns:a16="http://schemas.microsoft.com/office/drawing/2014/main" id="{EF2C1518-FAE4-7740-A137-2BFDD2CC3A92}"/>
                      </a:ext>
                    </a:extLst>
                  </p:cNvPr>
                  <p:cNvPicPr>
                    <a:picLocks noChangeAspect="1"/>
                  </p:cNvPicPr>
                  <p:nvPr/>
                </p:nvPicPr>
                <p:blipFill rotWithShape="1">
                  <a:blip r:embed="rId4">
                    <a:extLst>
                      <a:ext uri="{BEBA8EAE-BF5A-486C-A8C5-ECC9F3942E4B}">
                        <a14:imgProps xmlns:a14="http://schemas.microsoft.com/office/drawing/2010/main">
                          <a14:imgLayer r:embed="rId35">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100" name="Picture 99">
                    <a:extLst>
                      <a:ext uri="{FF2B5EF4-FFF2-40B4-BE49-F238E27FC236}">
                        <a16:creationId xmlns:a16="http://schemas.microsoft.com/office/drawing/2014/main" id="{F93BDDC7-62C9-8740-BB69-054D682E80A6}"/>
                      </a:ext>
                    </a:extLst>
                  </p:cNvPr>
                  <p:cNvPicPr>
                    <a:picLocks noChangeAspect="1"/>
                  </p:cNvPicPr>
                  <p:nvPr/>
                </p:nvPicPr>
                <p:blipFill rotWithShape="1">
                  <a:blip r:embed="rId4">
                    <a:extLst>
                      <a:ext uri="{BEBA8EAE-BF5A-486C-A8C5-ECC9F3942E4B}">
                        <a14:imgProps xmlns:a14="http://schemas.microsoft.com/office/drawing/2010/main">
                          <a14:imgLayer r:embed="rId50">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101" name="Picture 100">
                    <a:extLst>
                      <a:ext uri="{FF2B5EF4-FFF2-40B4-BE49-F238E27FC236}">
                        <a16:creationId xmlns:a16="http://schemas.microsoft.com/office/drawing/2014/main" id="{B0950B65-BCD2-3745-8B44-84CEAD45C48F}"/>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nvGrpSpPr>
                <p:cNvPr id="67" name="Group 66">
                  <a:extLst>
                    <a:ext uri="{FF2B5EF4-FFF2-40B4-BE49-F238E27FC236}">
                      <a16:creationId xmlns:a16="http://schemas.microsoft.com/office/drawing/2014/main" id="{D4A29096-1BF2-3047-8273-3CD8ACE59747}"/>
                    </a:ext>
                  </a:extLst>
                </p:cNvPr>
                <p:cNvGrpSpPr/>
                <p:nvPr/>
              </p:nvGrpSpPr>
              <p:grpSpPr>
                <a:xfrm rot="6679714">
                  <a:off x="3214494" y="3707795"/>
                  <a:ext cx="988862" cy="812271"/>
                  <a:chOff x="4093883" y="2350613"/>
                  <a:chExt cx="988862" cy="812271"/>
                </a:xfrm>
              </p:grpSpPr>
              <p:pic>
                <p:nvPicPr>
                  <p:cNvPr id="80" name="Picture 79">
                    <a:extLst>
                      <a:ext uri="{FF2B5EF4-FFF2-40B4-BE49-F238E27FC236}">
                        <a16:creationId xmlns:a16="http://schemas.microsoft.com/office/drawing/2014/main" id="{770CD1EA-944D-E64F-AE75-80E4C140F3C6}"/>
                      </a:ext>
                    </a:extLst>
                  </p:cNvPr>
                  <p:cNvPicPr>
                    <a:picLocks noChangeAspect="1"/>
                  </p:cNvPicPr>
                  <p:nvPr/>
                </p:nvPicPr>
                <p:blipFill rotWithShape="1">
                  <a:blip r:embed="rId4">
                    <a:extLst>
                      <a:ext uri="{BEBA8EAE-BF5A-486C-A8C5-ECC9F3942E4B}">
                        <a14:imgProps xmlns:a14="http://schemas.microsoft.com/office/drawing/2010/main">
                          <a14:imgLayer r:embed="rId33">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81" name="Picture 80">
                    <a:extLst>
                      <a:ext uri="{FF2B5EF4-FFF2-40B4-BE49-F238E27FC236}">
                        <a16:creationId xmlns:a16="http://schemas.microsoft.com/office/drawing/2014/main" id="{D65A0316-B3C7-1E44-AFC5-642941F4E29A}"/>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82" name="Picture 81">
                    <a:extLst>
                      <a:ext uri="{FF2B5EF4-FFF2-40B4-BE49-F238E27FC236}">
                        <a16:creationId xmlns:a16="http://schemas.microsoft.com/office/drawing/2014/main" id="{56DA4A53-E435-D743-BE86-DAA7623A2B0C}"/>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83" name="Picture 82">
                    <a:extLst>
                      <a:ext uri="{FF2B5EF4-FFF2-40B4-BE49-F238E27FC236}">
                        <a16:creationId xmlns:a16="http://schemas.microsoft.com/office/drawing/2014/main" id="{C8FAC9E7-FB6A-D947-9D6C-84FD4F7B56DB}"/>
                      </a:ext>
                    </a:extLst>
                  </p:cNvPr>
                  <p:cNvPicPr>
                    <a:picLocks noChangeAspect="1"/>
                  </p:cNvPicPr>
                  <p:nvPr/>
                </p:nvPicPr>
                <p:blipFill rotWithShape="1">
                  <a:blip r:embed="rId4">
                    <a:extLst>
                      <a:ext uri="{BEBA8EAE-BF5A-486C-A8C5-ECC9F3942E4B}">
                        <a14:imgProps xmlns:a14="http://schemas.microsoft.com/office/drawing/2010/main">
                          <a14:imgLayer r:embed="rId29">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84" name="Picture 83">
                    <a:extLst>
                      <a:ext uri="{FF2B5EF4-FFF2-40B4-BE49-F238E27FC236}">
                        <a16:creationId xmlns:a16="http://schemas.microsoft.com/office/drawing/2014/main" id="{62440722-32C6-DA47-B9CC-F243071B884B}"/>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85" name="Picture 84">
                    <a:extLst>
                      <a:ext uri="{FF2B5EF4-FFF2-40B4-BE49-F238E27FC236}">
                        <a16:creationId xmlns:a16="http://schemas.microsoft.com/office/drawing/2014/main" id="{D56FCAEC-1008-1143-A54E-829C8C1A2E49}"/>
                      </a:ext>
                    </a:extLst>
                  </p:cNvPr>
                  <p:cNvPicPr>
                    <a:picLocks noChangeAspect="1"/>
                  </p:cNvPicPr>
                  <p:nvPr/>
                </p:nvPicPr>
                <p:blipFill rotWithShape="1">
                  <a:blip r:embed="rId4">
                    <a:extLst>
                      <a:ext uri="{BEBA8EAE-BF5A-486C-A8C5-ECC9F3942E4B}">
                        <a14:imgProps xmlns:a14="http://schemas.microsoft.com/office/drawing/2010/main">
                          <a14:imgLayer r:embed="rId35">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86" name="Picture 85">
                    <a:extLst>
                      <a:ext uri="{FF2B5EF4-FFF2-40B4-BE49-F238E27FC236}">
                        <a16:creationId xmlns:a16="http://schemas.microsoft.com/office/drawing/2014/main" id="{D7D206D7-9F3B-F841-AFED-B7684B5EF0B0}"/>
                      </a:ext>
                    </a:extLst>
                  </p:cNvPr>
                  <p:cNvPicPr>
                    <a:picLocks noChangeAspect="1"/>
                  </p:cNvPicPr>
                  <p:nvPr/>
                </p:nvPicPr>
                <p:blipFill rotWithShape="1">
                  <a:blip r:embed="rId4">
                    <a:extLst>
                      <a:ext uri="{BEBA8EAE-BF5A-486C-A8C5-ECC9F3942E4B}">
                        <a14:imgProps xmlns:a14="http://schemas.microsoft.com/office/drawing/2010/main">
                          <a14:imgLayer r:embed="rId18">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87" name="Picture 86">
                    <a:extLst>
                      <a:ext uri="{FF2B5EF4-FFF2-40B4-BE49-F238E27FC236}">
                        <a16:creationId xmlns:a16="http://schemas.microsoft.com/office/drawing/2014/main" id="{D6A90939-63DB-564F-98C6-7DA8DE0A8F22}"/>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88" name="Picture 87">
                    <a:extLst>
                      <a:ext uri="{FF2B5EF4-FFF2-40B4-BE49-F238E27FC236}">
                        <a16:creationId xmlns:a16="http://schemas.microsoft.com/office/drawing/2014/main" id="{C19ECC6D-F6AF-5944-8380-A36F939D2910}"/>
                      </a:ext>
                    </a:extLst>
                  </p:cNvPr>
                  <p:cNvPicPr>
                    <a:picLocks noChangeAspect="1"/>
                  </p:cNvPicPr>
                  <p:nvPr/>
                </p:nvPicPr>
                <p:blipFill rotWithShape="1">
                  <a:blip r:embed="rId4">
                    <a:extLst>
                      <a:ext uri="{BEBA8EAE-BF5A-486C-A8C5-ECC9F3942E4B}">
                        <a14:imgProps xmlns:a14="http://schemas.microsoft.com/office/drawing/2010/main">
                          <a14:imgLayer r:embed="rId51">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89" name="Picture 88">
                    <a:extLst>
                      <a:ext uri="{FF2B5EF4-FFF2-40B4-BE49-F238E27FC236}">
                        <a16:creationId xmlns:a16="http://schemas.microsoft.com/office/drawing/2014/main" id="{270B05DE-28E8-BE42-B209-DD5A86FF89A7}"/>
                      </a:ext>
                    </a:extLst>
                  </p:cNvPr>
                  <p:cNvPicPr>
                    <a:picLocks noChangeAspect="1"/>
                  </p:cNvPicPr>
                  <p:nvPr/>
                </p:nvPicPr>
                <p:blipFill rotWithShape="1">
                  <a:blip r:embed="rId4">
                    <a:extLst>
                      <a:ext uri="{BEBA8EAE-BF5A-486C-A8C5-ECC9F3942E4B}">
                        <a14:imgProps xmlns:a14="http://schemas.microsoft.com/office/drawing/2010/main">
                          <a14:imgLayer r:embed="rId46">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90" name="Picture 89">
                    <a:extLst>
                      <a:ext uri="{FF2B5EF4-FFF2-40B4-BE49-F238E27FC236}">
                        <a16:creationId xmlns:a16="http://schemas.microsoft.com/office/drawing/2014/main" id="{98EE80BC-0138-1D45-9ED0-C84CC448EEFE}"/>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nvGrpSpPr>
                <p:cNvPr id="68" name="Group 67">
                  <a:extLst>
                    <a:ext uri="{FF2B5EF4-FFF2-40B4-BE49-F238E27FC236}">
                      <a16:creationId xmlns:a16="http://schemas.microsoft.com/office/drawing/2014/main" id="{AA5AD1CF-AF61-0941-A278-787EB0B776CF}"/>
                    </a:ext>
                  </a:extLst>
                </p:cNvPr>
                <p:cNvGrpSpPr/>
                <p:nvPr/>
              </p:nvGrpSpPr>
              <p:grpSpPr>
                <a:xfrm>
                  <a:off x="3387489" y="4053786"/>
                  <a:ext cx="988862" cy="812271"/>
                  <a:chOff x="4093883" y="2350613"/>
                  <a:chExt cx="988862" cy="812271"/>
                </a:xfrm>
              </p:grpSpPr>
              <p:pic>
                <p:nvPicPr>
                  <p:cNvPr id="69" name="Picture 68">
                    <a:extLst>
                      <a:ext uri="{FF2B5EF4-FFF2-40B4-BE49-F238E27FC236}">
                        <a16:creationId xmlns:a16="http://schemas.microsoft.com/office/drawing/2014/main" id="{EDB78766-436B-5646-BA85-8CBA2A742877}"/>
                      </a:ext>
                    </a:extLst>
                  </p:cNvPr>
                  <p:cNvPicPr>
                    <a:picLocks noChangeAspect="1"/>
                  </p:cNvPicPr>
                  <p:nvPr/>
                </p:nvPicPr>
                <p:blipFill rotWithShape="1">
                  <a:blip r:embed="rId4">
                    <a:extLst>
                      <a:ext uri="{BEBA8EAE-BF5A-486C-A8C5-ECC9F3942E4B}">
                        <a14:imgProps xmlns:a14="http://schemas.microsoft.com/office/drawing/2010/main">
                          <a14:imgLayer r:embed="rId46">
                            <a14:imgEffect>
                              <a14:backgroundRemoval t="65599" b="70627" l="4547" r="12625"/>
                            </a14:imgEffect>
                          </a14:imgLayer>
                        </a14:imgProps>
                      </a:ext>
                    </a:extLst>
                  </a:blip>
                  <a:srcRect l="3537" t="64971" r="86365" b="28744"/>
                  <a:stretch/>
                </p:blipFill>
                <p:spPr>
                  <a:xfrm rot="18362970">
                    <a:off x="4297770" y="2746030"/>
                    <a:ext cx="336014" cy="280930"/>
                  </a:xfrm>
                  <a:prstGeom prst="rect">
                    <a:avLst/>
                  </a:prstGeom>
                </p:spPr>
              </p:pic>
              <p:pic>
                <p:nvPicPr>
                  <p:cNvPr id="70" name="Picture 69">
                    <a:extLst>
                      <a:ext uri="{FF2B5EF4-FFF2-40B4-BE49-F238E27FC236}">
                        <a16:creationId xmlns:a16="http://schemas.microsoft.com/office/drawing/2014/main" id="{B5E324C0-11E7-C04F-A445-8692D27B4CED}"/>
                      </a:ext>
                    </a:extLst>
                  </p:cNvPr>
                  <p:cNvPicPr>
                    <a:picLocks noChangeAspect="1"/>
                  </p:cNvPicPr>
                  <p:nvPr/>
                </p:nvPicPr>
                <p:blipFill rotWithShape="1">
                  <a:blip r:embed="rId4">
                    <a:extLst>
                      <a:ext uri="{BEBA8EAE-BF5A-486C-A8C5-ECC9F3942E4B}">
                        <a14:imgProps xmlns:a14="http://schemas.microsoft.com/office/drawing/2010/main">
                          <a14:imgLayer r:embed="rId30">
                            <a14:imgEffect>
                              <a14:backgroundRemoval t="65599" b="70627" l="4547" r="12625"/>
                            </a14:imgEffect>
                          </a14:imgLayer>
                        </a14:imgProps>
                      </a:ext>
                    </a:extLst>
                  </a:blip>
                  <a:srcRect l="3537" t="64971" r="86365" b="28744"/>
                  <a:stretch/>
                </p:blipFill>
                <p:spPr>
                  <a:xfrm>
                    <a:off x="4518132" y="2700721"/>
                    <a:ext cx="336014" cy="280930"/>
                  </a:xfrm>
                  <a:prstGeom prst="rect">
                    <a:avLst/>
                  </a:prstGeom>
                </p:spPr>
              </p:pic>
              <p:pic>
                <p:nvPicPr>
                  <p:cNvPr id="71" name="Picture 70">
                    <a:extLst>
                      <a:ext uri="{FF2B5EF4-FFF2-40B4-BE49-F238E27FC236}">
                        <a16:creationId xmlns:a16="http://schemas.microsoft.com/office/drawing/2014/main" id="{50E08776-F3B4-7949-AEE1-5666300794C8}"/>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213333" y="2383564"/>
                    <a:ext cx="336014" cy="280930"/>
                  </a:xfrm>
                  <a:prstGeom prst="rect">
                    <a:avLst/>
                  </a:prstGeom>
                </p:spPr>
              </p:pic>
              <p:pic>
                <p:nvPicPr>
                  <p:cNvPr id="72" name="Picture 71">
                    <a:extLst>
                      <a:ext uri="{FF2B5EF4-FFF2-40B4-BE49-F238E27FC236}">
                        <a16:creationId xmlns:a16="http://schemas.microsoft.com/office/drawing/2014/main" id="{DF1336FF-F33A-AF45-B9F3-75D1B0BE6F49}"/>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093883" y="2511251"/>
                    <a:ext cx="336014" cy="280930"/>
                  </a:xfrm>
                  <a:prstGeom prst="rect">
                    <a:avLst/>
                  </a:prstGeom>
                </p:spPr>
              </p:pic>
              <p:pic>
                <p:nvPicPr>
                  <p:cNvPr id="73" name="Picture 72">
                    <a:extLst>
                      <a:ext uri="{FF2B5EF4-FFF2-40B4-BE49-F238E27FC236}">
                        <a16:creationId xmlns:a16="http://schemas.microsoft.com/office/drawing/2014/main" id="{7EA15485-F15D-B345-9C60-15302B9AB1EE}"/>
                      </a:ext>
                    </a:extLst>
                  </p:cNvPr>
                  <p:cNvPicPr>
                    <a:picLocks noChangeAspect="1"/>
                  </p:cNvPicPr>
                  <p:nvPr/>
                </p:nvPicPr>
                <p:blipFill rotWithShape="1">
                  <a:blip r:embed="rId4">
                    <a:extLst>
                      <a:ext uri="{BEBA8EAE-BF5A-486C-A8C5-ECC9F3942E4B}">
                        <a14:imgProps xmlns:a14="http://schemas.microsoft.com/office/drawing/2010/main">
                          <a14:imgLayer r:embed="rId35">
                            <a14:imgEffect>
                              <a14:backgroundRemoval t="65599" b="70627" l="4547" r="12625"/>
                            </a14:imgEffect>
                          </a14:imgLayer>
                        </a14:imgProps>
                      </a:ext>
                    </a:extLst>
                  </a:blip>
                  <a:srcRect l="3537" t="64971" r="86365" b="28744"/>
                  <a:stretch/>
                </p:blipFill>
                <p:spPr>
                  <a:xfrm>
                    <a:off x="4534608" y="2525667"/>
                    <a:ext cx="336014" cy="280930"/>
                  </a:xfrm>
                  <a:prstGeom prst="rect">
                    <a:avLst/>
                  </a:prstGeom>
                </p:spPr>
              </p:pic>
              <p:pic>
                <p:nvPicPr>
                  <p:cNvPr id="74" name="Picture 73">
                    <a:extLst>
                      <a:ext uri="{FF2B5EF4-FFF2-40B4-BE49-F238E27FC236}">
                        <a16:creationId xmlns:a16="http://schemas.microsoft.com/office/drawing/2014/main" id="{87EB882A-EB05-7F49-BE8D-634C4EC6C86B}"/>
                      </a:ext>
                    </a:extLst>
                  </p:cNvPr>
                  <p:cNvPicPr>
                    <a:picLocks noChangeAspect="1"/>
                  </p:cNvPicPr>
                  <p:nvPr/>
                </p:nvPicPr>
                <p:blipFill rotWithShape="1">
                  <a:blip r:embed="rId4">
                    <a:extLst>
                      <a:ext uri="{BEBA8EAE-BF5A-486C-A8C5-ECC9F3942E4B}">
                        <a14:imgProps xmlns:a14="http://schemas.microsoft.com/office/drawing/2010/main">
                          <a14:imgLayer r:embed="rId31">
                            <a14:imgEffect>
                              <a14:backgroundRemoval t="65599" b="70627" l="4547" r="12625"/>
                            </a14:imgEffect>
                          </a14:imgLayer>
                        </a14:imgProps>
                      </a:ext>
                    </a:extLst>
                  </a:blip>
                  <a:srcRect l="3537" t="64971" r="86365" b="28744"/>
                  <a:stretch/>
                </p:blipFill>
                <p:spPr>
                  <a:xfrm>
                    <a:off x="4408981" y="2350613"/>
                    <a:ext cx="336014" cy="280930"/>
                  </a:xfrm>
                  <a:prstGeom prst="rect">
                    <a:avLst/>
                  </a:prstGeom>
                </p:spPr>
              </p:pic>
              <p:pic>
                <p:nvPicPr>
                  <p:cNvPr id="75" name="Picture 74">
                    <a:extLst>
                      <a:ext uri="{FF2B5EF4-FFF2-40B4-BE49-F238E27FC236}">
                        <a16:creationId xmlns:a16="http://schemas.microsoft.com/office/drawing/2014/main" id="{503B7A29-1011-0B4F-8814-EA049CDF02D6}"/>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746731" y="2663651"/>
                    <a:ext cx="336014" cy="280930"/>
                  </a:xfrm>
                  <a:prstGeom prst="rect">
                    <a:avLst/>
                  </a:prstGeom>
                </p:spPr>
              </p:pic>
              <p:pic>
                <p:nvPicPr>
                  <p:cNvPr id="76" name="Picture 75">
                    <a:extLst>
                      <a:ext uri="{FF2B5EF4-FFF2-40B4-BE49-F238E27FC236}">
                        <a16:creationId xmlns:a16="http://schemas.microsoft.com/office/drawing/2014/main" id="{736976DA-60F1-134B-A6E2-EE0499F60563}"/>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139191" y="2649235"/>
                    <a:ext cx="336014" cy="280930"/>
                  </a:xfrm>
                  <a:prstGeom prst="rect">
                    <a:avLst/>
                  </a:prstGeom>
                </p:spPr>
              </p:pic>
              <p:pic>
                <p:nvPicPr>
                  <p:cNvPr id="77" name="Picture 76">
                    <a:extLst>
                      <a:ext uri="{FF2B5EF4-FFF2-40B4-BE49-F238E27FC236}">
                        <a16:creationId xmlns:a16="http://schemas.microsoft.com/office/drawing/2014/main" id="{3E38C5B9-8B48-AC42-83C3-CE9DC3B413A6}"/>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446051" y="2881954"/>
                    <a:ext cx="336014" cy="280930"/>
                  </a:xfrm>
                  <a:prstGeom prst="rect">
                    <a:avLst/>
                  </a:prstGeom>
                </p:spPr>
              </p:pic>
              <p:pic>
                <p:nvPicPr>
                  <p:cNvPr id="78" name="Picture 77">
                    <a:extLst>
                      <a:ext uri="{FF2B5EF4-FFF2-40B4-BE49-F238E27FC236}">
                        <a16:creationId xmlns:a16="http://schemas.microsoft.com/office/drawing/2014/main" id="{CBE7C8AC-14D3-8442-9C2B-8A928372E646}"/>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684949" y="2855181"/>
                    <a:ext cx="336014" cy="280930"/>
                  </a:xfrm>
                  <a:prstGeom prst="rect">
                    <a:avLst/>
                  </a:prstGeom>
                </p:spPr>
              </p:pic>
              <p:pic>
                <p:nvPicPr>
                  <p:cNvPr id="79" name="Picture 78">
                    <a:extLst>
                      <a:ext uri="{FF2B5EF4-FFF2-40B4-BE49-F238E27FC236}">
                        <a16:creationId xmlns:a16="http://schemas.microsoft.com/office/drawing/2014/main" id="{74E47F1E-F1D5-ED4C-B0C7-06D9A15AC6BD}"/>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a:off x="4334840" y="2548321"/>
                    <a:ext cx="336014" cy="280930"/>
                  </a:xfrm>
                  <a:prstGeom prst="rect">
                    <a:avLst/>
                  </a:prstGeom>
                </p:spPr>
              </p:pic>
            </p:grpSp>
          </p:grpSp>
        </p:grpSp>
        <p:pic>
          <p:nvPicPr>
            <p:cNvPr id="55" name="Picture 54">
              <a:extLst>
                <a:ext uri="{FF2B5EF4-FFF2-40B4-BE49-F238E27FC236}">
                  <a16:creationId xmlns:a16="http://schemas.microsoft.com/office/drawing/2014/main" id="{CF18096D-5287-604E-BCEC-1F74FE55F6E1}"/>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rot="11507889">
              <a:off x="4315047" y="2269516"/>
              <a:ext cx="452121" cy="393375"/>
            </a:xfrm>
            <a:prstGeom prst="rect">
              <a:avLst/>
            </a:prstGeom>
          </p:spPr>
        </p:pic>
        <p:pic>
          <p:nvPicPr>
            <p:cNvPr id="56" name="Picture 55">
              <a:extLst>
                <a:ext uri="{FF2B5EF4-FFF2-40B4-BE49-F238E27FC236}">
                  <a16:creationId xmlns:a16="http://schemas.microsoft.com/office/drawing/2014/main" id="{337D2923-3B2D-7846-8558-BA4A15BD907F}"/>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rot="11507889">
              <a:off x="4849970" y="2070078"/>
              <a:ext cx="433955" cy="377569"/>
            </a:xfrm>
            <a:prstGeom prst="rect">
              <a:avLst/>
            </a:prstGeom>
          </p:spPr>
        </p:pic>
        <p:pic>
          <p:nvPicPr>
            <p:cNvPr id="57" name="Picture 56">
              <a:extLst>
                <a:ext uri="{FF2B5EF4-FFF2-40B4-BE49-F238E27FC236}">
                  <a16:creationId xmlns:a16="http://schemas.microsoft.com/office/drawing/2014/main" id="{15813734-1807-1741-957C-06691F750418}"/>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rot="11507889">
              <a:off x="4614740" y="2195510"/>
              <a:ext cx="433955" cy="377569"/>
            </a:xfrm>
            <a:prstGeom prst="rect">
              <a:avLst/>
            </a:prstGeom>
          </p:spPr>
        </p:pic>
        <p:pic>
          <p:nvPicPr>
            <p:cNvPr id="58" name="Picture 57">
              <a:extLst>
                <a:ext uri="{FF2B5EF4-FFF2-40B4-BE49-F238E27FC236}">
                  <a16:creationId xmlns:a16="http://schemas.microsoft.com/office/drawing/2014/main" id="{F48202A2-12B7-DD45-AFE1-8FF74B49D037}"/>
                </a:ext>
              </a:extLst>
            </p:cNvPr>
            <p:cNvPicPr>
              <a:picLocks noChangeAspect="1"/>
            </p:cNvPicPr>
            <p:nvPr/>
          </p:nvPicPr>
          <p:blipFill rotWithShape="1">
            <a:blip r:embed="rId4">
              <a:extLst>
                <a:ext uri="{BEBA8EAE-BF5A-486C-A8C5-ECC9F3942E4B}">
                  <a14:imgProps xmlns:a14="http://schemas.microsoft.com/office/drawing/2010/main">
                    <a14:imgLayer r:embed="rId35">
                      <a14:imgEffect>
                        <a14:backgroundRemoval t="65599" b="70627" l="4547" r="12625"/>
                      </a14:imgEffect>
                    </a14:imgLayer>
                  </a14:imgProps>
                </a:ext>
              </a:extLst>
            </a:blip>
            <a:srcRect l="3537" t="64971" r="86365" b="28744"/>
            <a:stretch/>
          </p:blipFill>
          <p:spPr>
            <a:xfrm rot="11507889">
              <a:off x="3874962" y="2576105"/>
              <a:ext cx="433955" cy="377569"/>
            </a:xfrm>
            <a:prstGeom prst="rect">
              <a:avLst/>
            </a:prstGeom>
          </p:spPr>
        </p:pic>
        <p:pic>
          <p:nvPicPr>
            <p:cNvPr id="59" name="Picture 58">
              <a:extLst>
                <a:ext uri="{FF2B5EF4-FFF2-40B4-BE49-F238E27FC236}">
                  <a16:creationId xmlns:a16="http://schemas.microsoft.com/office/drawing/2014/main" id="{D062D283-A199-AC40-9C7E-EC33E26C2F27}"/>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rot="11507889">
              <a:off x="4368057" y="2424668"/>
              <a:ext cx="433955" cy="377569"/>
            </a:xfrm>
            <a:prstGeom prst="rect">
              <a:avLst/>
            </a:prstGeom>
          </p:spPr>
        </p:pic>
        <p:pic>
          <p:nvPicPr>
            <p:cNvPr id="60" name="Picture 59">
              <a:extLst>
                <a:ext uri="{FF2B5EF4-FFF2-40B4-BE49-F238E27FC236}">
                  <a16:creationId xmlns:a16="http://schemas.microsoft.com/office/drawing/2014/main" id="{B112894F-E155-784D-9034-C42910EA7405}"/>
                </a:ext>
              </a:extLst>
            </p:cNvPr>
            <p:cNvPicPr>
              <a:picLocks noChangeAspect="1"/>
            </p:cNvPicPr>
            <p:nvPr/>
          </p:nvPicPr>
          <p:blipFill rotWithShape="1">
            <a:blip r:embed="rId4">
              <a:extLst>
                <a:ext uri="{BEBA8EAE-BF5A-486C-A8C5-ECC9F3942E4B}">
                  <a14:imgProps xmlns:a14="http://schemas.microsoft.com/office/drawing/2010/main">
                    <a14:imgLayer r:embed="rId26">
                      <a14:imgEffect>
                        <a14:backgroundRemoval t="65599" b="70627" l="4547" r="12625"/>
                      </a14:imgEffect>
                    </a14:imgLayer>
                  </a14:imgProps>
                </a:ext>
              </a:extLst>
            </a:blip>
            <a:srcRect l="3537" t="64971" r="86365" b="28744"/>
            <a:stretch/>
          </p:blipFill>
          <p:spPr>
            <a:xfrm rot="11507889">
              <a:off x="4058686" y="2396807"/>
              <a:ext cx="433955" cy="377569"/>
            </a:xfrm>
            <a:prstGeom prst="rect">
              <a:avLst/>
            </a:prstGeom>
          </p:spPr>
        </p:pic>
      </p:grpSp>
      <p:pic>
        <p:nvPicPr>
          <p:cNvPr id="255" name="Picture 254" descr="Beagle 5 microglia.tif">
            <a:extLst>
              <a:ext uri="{FF2B5EF4-FFF2-40B4-BE49-F238E27FC236}">
                <a16:creationId xmlns:a16="http://schemas.microsoft.com/office/drawing/2014/main" id="{CBEE62E7-A992-294C-8ACE-31CBEFC9C54A}"/>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6538725" y="3349932"/>
            <a:ext cx="281082" cy="339087"/>
          </a:xfrm>
          <a:prstGeom prst="rect">
            <a:avLst/>
          </a:prstGeom>
        </p:spPr>
      </p:pic>
      <p:pic>
        <p:nvPicPr>
          <p:cNvPr id="264" name="Picture 263" descr="Beagle 5 microglia.tif">
            <a:extLst>
              <a:ext uri="{FF2B5EF4-FFF2-40B4-BE49-F238E27FC236}">
                <a16:creationId xmlns:a16="http://schemas.microsoft.com/office/drawing/2014/main" id="{44539406-2B09-DF4C-A72A-E3E01B7CFB6E}"/>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9918501" y="3487148"/>
            <a:ext cx="281082" cy="339087"/>
          </a:xfrm>
          <a:prstGeom prst="rect">
            <a:avLst/>
          </a:prstGeom>
        </p:spPr>
      </p:pic>
      <p:pic>
        <p:nvPicPr>
          <p:cNvPr id="265" name="Picture 264" descr="Beagle 5 microglia.tif">
            <a:extLst>
              <a:ext uri="{FF2B5EF4-FFF2-40B4-BE49-F238E27FC236}">
                <a16:creationId xmlns:a16="http://schemas.microsoft.com/office/drawing/2014/main" id="{06B58275-9147-364F-82DB-1B6F8878650A}"/>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9262926" y="2771074"/>
            <a:ext cx="281082" cy="339087"/>
          </a:xfrm>
          <a:prstGeom prst="rect">
            <a:avLst/>
          </a:prstGeom>
        </p:spPr>
      </p:pic>
      <p:pic>
        <p:nvPicPr>
          <p:cNvPr id="266" name="Picture 265" descr="Beagle 5 microglia.tif">
            <a:extLst>
              <a:ext uri="{FF2B5EF4-FFF2-40B4-BE49-F238E27FC236}">
                <a16:creationId xmlns:a16="http://schemas.microsoft.com/office/drawing/2014/main" id="{AEECBE06-6648-F84C-9613-827A6489499F}"/>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8750016" y="2778006"/>
            <a:ext cx="281082" cy="339087"/>
          </a:xfrm>
          <a:prstGeom prst="rect">
            <a:avLst/>
          </a:prstGeom>
        </p:spPr>
      </p:pic>
      <p:pic>
        <p:nvPicPr>
          <p:cNvPr id="267" name="Picture 266" descr="Beagle 5 microglia.tif">
            <a:extLst>
              <a:ext uri="{FF2B5EF4-FFF2-40B4-BE49-F238E27FC236}">
                <a16:creationId xmlns:a16="http://schemas.microsoft.com/office/drawing/2014/main" id="{1A334544-3604-124D-A440-7FA6522DF5F7}"/>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9724885" y="2888925"/>
            <a:ext cx="281082" cy="339087"/>
          </a:xfrm>
          <a:prstGeom prst="rect">
            <a:avLst/>
          </a:prstGeom>
        </p:spPr>
      </p:pic>
      <p:pic>
        <p:nvPicPr>
          <p:cNvPr id="268" name="Picture 267" descr="Beagle 5 microglia.tif">
            <a:extLst>
              <a:ext uri="{FF2B5EF4-FFF2-40B4-BE49-F238E27FC236}">
                <a16:creationId xmlns:a16="http://schemas.microsoft.com/office/drawing/2014/main" id="{1356F635-3D5C-0446-BD7D-D8CEF21C4BAE}"/>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9201785" y="2313532"/>
            <a:ext cx="281082" cy="339087"/>
          </a:xfrm>
          <a:prstGeom prst="rect">
            <a:avLst/>
          </a:prstGeom>
        </p:spPr>
      </p:pic>
      <p:pic>
        <p:nvPicPr>
          <p:cNvPr id="269" name="Picture 268" descr="Beagle 5 microglia.tif">
            <a:extLst>
              <a:ext uri="{FF2B5EF4-FFF2-40B4-BE49-F238E27FC236}">
                <a16:creationId xmlns:a16="http://schemas.microsoft.com/office/drawing/2014/main" id="{5B01695A-FD2D-4B4B-88C0-722BDECCED57}"/>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8579213" y="2154086"/>
            <a:ext cx="281082" cy="339087"/>
          </a:xfrm>
          <a:prstGeom prst="rect">
            <a:avLst/>
          </a:prstGeom>
        </p:spPr>
      </p:pic>
      <p:pic>
        <p:nvPicPr>
          <p:cNvPr id="270" name="Picture 269" descr="Beagle 5 microglia.tif">
            <a:extLst>
              <a:ext uri="{FF2B5EF4-FFF2-40B4-BE49-F238E27FC236}">
                <a16:creationId xmlns:a16="http://schemas.microsoft.com/office/drawing/2014/main" id="{1F8D0876-92CC-D940-AC7B-25A48DDA5A6B}"/>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8896076" y="3228615"/>
            <a:ext cx="281082" cy="339087"/>
          </a:xfrm>
          <a:prstGeom prst="rect">
            <a:avLst/>
          </a:prstGeom>
        </p:spPr>
      </p:pic>
      <p:pic>
        <p:nvPicPr>
          <p:cNvPr id="271" name="Picture 270" descr="Beagle 5 microglia.tif">
            <a:extLst>
              <a:ext uri="{FF2B5EF4-FFF2-40B4-BE49-F238E27FC236}">
                <a16:creationId xmlns:a16="http://schemas.microsoft.com/office/drawing/2014/main" id="{B23B71D9-8A99-594E-B655-8745B02DD917}"/>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9330862" y="3297939"/>
            <a:ext cx="281082" cy="339087"/>
          </a:xfrm>
          <a:prstGeom prst="rect">
            <a:avLst/>
          </a:prstGeom>
        </p:spPr>
      </p:pic>
      <p:pic>
        <p:nvPicPr>
          <p:cNvPr id="272" name="Picture 271" descr="Beagle 5 microglia.tif">
            <a:extLst>
              <a:ext uri="{FF2B5EF4-FFF2-40B4-BE49-F238E27FC236}">
                <a16:creationId xmlns:a16="http://schemas.microsoft.com/office/drawing/2014/main" id="{E6C1F1D8-00FE-054D-A1A7-D272AF9D35C5}"/>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8980996" y="3674324"/>
            <a:ext cx="281082" cy="339087"/>
          </a:xfrm>
          <a:prstGeom prst="rect">
            <a:avLst/>
          </a:prstGeom>
        </p:spPr>
      </p:pic>
      <p:pic>
        <p:nvPicPr>
          <p:cNvPr id="273" name="Picture 272" descr="Beagle 5 microglia.tif">
            <a:extLst>
              <a:ext uri="{FF2B5EF4-FFF2-40B4-BE49-F238E27FC236}">
                <a16:creationId xmlns:a16="http://schemas.microsoft.com/office/drawing/2014/main" id="{1A9FC9F7-6149-E14B-9FB2-AD17EDF25C10}"/>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6807070" y="3758947"/>
            <a:ext cx="281082" cy="339087"/>
          </a:xfrm>
          <a:prstGeom prst="rect">
            <a:avLst/>
          </a:prstGeom>
        </p:spPr>
      </p:pic>
      <p:pic>
        <p:nvPicPr>
          <p:cNvPr id="274" name="Picture 273" descr="Beagle 5 microglia.tif">
            <a:extLst>
              <a:ext uri="{FF2B5EF4-FFF2-40B4-BE49-F238E27FC236}">
                <a16:creationId xmlns:a16="http://schemas.microsoft.com/office/drawing/2014/main" id="{57402E07-1D25-C941-A2F3-53C0E697748D}"/>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9595809" y="3765878"/>
            <a:ext cx="281082" cy="339087"/>
          </a:xfrm>
          <a:prstGeom prst="rect">
            <a:avLst/>
          </a:prstGeom>
        </p:spPr>
      </p:pic>
      <p:pic>
        <p:nvPicPr>
          <p:cNvPr id="275" name="Picture 274" descr="Beagle 5 microglia.tif">
            <a:extLst>
              <a:ext uri="{FF2B5EF4-FFF2-40B4-BE49-F238E27FC236}">
                <a16:creationId xmlns:a16="http://schemas.microsoft.com/office/drawing/2014/main" id="{A75B79F8-A8A5-D648-953E-D0E993B200B4}"/>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7299600" y="3616831"/>
            <a:ext cx="281082" cy="339087"/>
          </a:xfrm>
          <a:prstGeom prst="rect">
            <a:avLst/>
          </a:prstGeom>
        </p:spPr>
      </p:pic>
      <p:pic>
        <p:nvPicPr>
          <p:cNvPr id="276" name="Picture 275" descr="Beagle 5 microglia.tif">
            <a:extLst>
              <a:ext uri="{FF2B5EF4-FFF2-40B4-BE49-F238E27FC236}">
                <a16:creationId xmlns:a16="http://schemas.microsoft.com/office/drawing/2014/main" id="{3B472A6E-8832-C64E-99E7-F242BB6027E6}"/>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9690918" y="2396722"/>
            <a:ext cx="281082" cy="339087"/>
          </a:xfrm>
          <a:prstGeom prst="rect">
            <a:avLst/>
          </a:prstGeom>
        </p:spPr>
      </p:pic>
      <p:pic>
        <p:nvPicPr>
          <p:cNvPr id="277" name="Picture 276" descr="Beagle 5 microglia.tif">
            <a:extLst>
              <a:ext uri="{FF2B5EF4-FFF2-40B4-BE49-F238E27FC236}">
                <a16:creationId xmlns:a16="http://schemas.microsoft.com/office/drawing/2014/main" id="{DFB551A1-1B0D-7B4C-A45C-B68A810AC675}"/>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10275161" y="3211283"/>
            <a:ext cx="281082" cy="339087"/>
          </a:xfrm>
          <a:prstGeom prst="rect">
            <a:avLst/>
          </a:prstGeom>
        </p:spPr>
      </p:pic>
      <p:pic>
        <p:nvPicPr>
          <p:cNvPr id="278" name="Picture 277" descr="Beagle 5 microglia.tif">
            <a:extLst>
              <a:ext uri="{FF2B5EF4-FFF2-40B4-BE49-F238E27FC236}">
                <a16:creationId xmlns:a16="http://schemas.microsoft.com/office/drawing/2014/main" id="{ACEBC68C-678E-514C-8FB1-1AA59E475990}"/>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10037387" y="3795642"/>
            <a:ext cx="281082" cy="339087"/>
          </a:xfrm>
          <a:prstGeom prst="rect">
            <a:avLst/>
          </a:prstGeom>
        </p:spPr>
      </p:pic>
      <p:pic>
        <p:nvPicPr>
          <p:cNvPr id="279" name="Picture 278" descr="Beagle 5 microglia.tif">
            <a:extLst>
              <a:ext uri="{FF2B5EF4-FFF2-40B4-BE49-F238E27FC236}">
                <a16:creationId xmlns:a16="http://schemas.microsoft.com/office/drawing/2014/main" id="{91E99723-3AB4-8145-9956-4164DC6BE728}"/>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8328818" y="3843868"/>
            <a:ext cx="281082" cy="339087"/>
          </a:xfrm>
          <a:prstGeom prst="rect">
            <a:avLst/>
          </a:prstGeom>
        </p:spPr>
      </p:pic>
      <p:pic>
        <p:nvPicPr>
          <p:cNvPr id="280" name="Picture 279" descr="Beagle 5 microglia.tif">
            <a:extLst>
              <a:ext uri="{FF2B5EF4-FFF2-40B4-BE49-F238E27FC236}">
                <a16:creationId xmlns:a16="http://schemas.microsoft.com/office/drawing/2014/main" id="{9C7FE7C1-AD40-674F-B3DF-ECDF74E68F7F}"/>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8427324" y="3426189"/>
            <a:ext cx="281082" cy="339087"/>
          </a:xfrm>
          <a:prstGeom prst="rect">
            <a:avLst/>
          </a:prstGeom>
        </p:spPr>
      </p:pic>
      <p:pic>
        <p:nvPicPr>
          <p:cNvPr id="281" name="Picture 280" descr="Beagle 5 microglia.tif">
            <a:extLst>
              <a:ext uri="{FF2B5EF4-FFF2-40B4-BE49-F238E27FC236}">
                <a16:creationId xmlns:a16="http://schemas.microsoft.com/office/drawing/2014/main" id="{46D3B631-E040-AE44-9BCF-DC5322B2BF05}"/>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6824052" y="2793904"/>
            <a:ext cx="281082" cy="339087"/>
          </a:xfrm>
          <a:prstGeom prst="rect">
            <a:avLst/>
          </a:prstGeom>
        </p:spPr>
      </p:pic>
      <p:pic>
        <p:nvPicPr>
          <p:cNvPr id="282" name="Picture 281" descr="Beagle 5 microglia.tif">
            <a:extLst>
              <a:ext uri="{FF2B5EF4-FFF2-40B4-BE49-F238E27FC236}">
                <a16:creationId xmlns:a16="http://schemas.microsoft.com/office/drawing/2014/main" id="{A305701A-037A-4E4B-A121-BE06D98CE5A5}"/>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6990494" y="3280608"/>
            <a:ext cx="281082" cy="339087"/>
          </a:xfrm>
          <a:prstGeom prst="rect">
            <a:avLst/>
          </a:prstGeom>
        </p:spPr>
      </p:pic>
      <p:pic>
        <p:nvPicPr>
          <p:cNvPr id="283" name="Picture 282" descr="Beagle 5 microglia.tif">
            <a:extLst>
              <a:ext uri="{FF2B5EF4-FFF2-40B4-BE49-F238E27FC236}">
                <a16:creationId xmlns:a16="http://schemas.microsoft.com/office/drawing/2014/main" id="{3C5B1067-199A-574D-B0FF-BE2EAFFE7513}"/>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10407635" y="3523243"/>
            <a:ext cx="281082" cy="339087"/>
          </a:xfrm>
          <a:prstGeom prst="rect">
            <a:avLst/>
          </a:prstGeom>
        </p:spPr>
      </p:pic>
      <p:pic>
        <p:nvPicPr>
          <p:cNvPr id="284" name="Picture 283" descr="Beagle 5 microglia.tif">
            <a:extLst>
              <a:ext uri="{FF2B5EF4-FFF2-40B4-BE49-F238E27FC236}">
                <a16:creationId xmlns:a16="http://schemas.microsoft.com/office/drawing/2014/main" id="{D04B0E93-4962-774B-A786-74F198D12E9E}"/>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10159670" y="4107602"/>
            <a:ext cx="281082" cy="339087"/>
          </a:xfrm>
          <a:prstGeom prst="rect">
            <a:avLst/>
          </a:prstGeom>
        </p:spPr>
      </p:pic>
      <p:pic>
        <p:nvPicPr>
          <p:cNvPr id="285" name="Picture 284" descr="Beagle 5 microglia.tif">
            <a:extLst>
              <a:ext uri="{FF2B5EF4-FFF2-40B4-BE49-F238E27FC236}">
                <a16:creationId xmlns:a16="http://schemas.microsoft.com/office/drawing/2014/main" id="{6778468F-18E9-F24C-8F84-09A28DE93F6D}"/>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9684125" y="4063974"/>
            <a:ext cx="281082" cy="339087"/>
          </a:xfrm>
          <a:prstGeom prst="rect">
            <a:avLst/>
          </a:prstGeom>
        </p:spPr>
      </p:pic>
      <p:pic>
        <p:nvPicPr>
          <p:cNvPr id="286" name="Picture 285" descr="Beagle 5 microglia.tif">
            <a:extLst>
              <a:ext uri="{FF2B5EF4-FFF2-40B4-BE49-F238E27FC236}">
                <a16:creationId xmlns:a16="http://schemas.microsoft.com/office/drawing/2014/main" id="{C5005918-EA80-EB45-8EEF-BE095E97CAA9}"/>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10512933" y="4020947"/>
            <a:ext cx="281082" cy="339087"/>
          </a:xfrm>
          <a:prstGeom prst="rect">
            <a:avLst/>
          </a:prstGeom>
        </p:spPr>
      </p:pic>
      <p:pic>
        <p:nvPicPr>
          <p:cNvPr id="289" name="Picture 288" descr="Beagle 5 microglia.tif">
            <a:extLst>
              <a:ext uri="{FF2B5EF4-FFF2-40B4-BE49-F238E27FC236}">
                <a16:creationId xmlns:a16="http://schemas.microsoft.com/office/drawing/2014/main" id="{A2C8A89E-F385-1342-9DAE-BC3BE7FBDB7C}"/>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7680036" y="3329135"/>
            <a:ext cx="281082" cy="339087"/>
          </a:xfrm>
          <a:prstGeom prst="rect">
            <a:avLst/>
          </a:prstGeom>
        </p:spPr>
      </p:pic>
      <p:pic>
        <p:nvPicPr>
          <p:cNvPr id="290" name="Picture 289" descr="Beagle 5 microglia.tif">
            <a:extLst>
              <a:ext uri="{FF2B5EF4-FFF2-40B4-BE49-F238E27FC236}">
                <a16:creationId xmlns:a16="http://schemas.microsoft.com/office/drawing/2014/main" id="{0FAB9DDC-CC0D-5645-8647-EC933421B874}"/>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7348405" y="2470816"/>
            <a:ext cx="281082" cy="339087"/>
          </a:xfrm>
          <a:prstGeom prst="rect">
            <a:avLst/>
          </a:prstGeom>
        </p:spPr>
      </p:pic>
      <p:pic>
        <p:nvPicPr>
          <p:cNvPr id="291" name="Picture 290" descr="Beagle 5 microglia.tif">
            <a:extLst>
              <a:ext uri="{FF2B5EF4-FFF2-40B4-BE49-F238E27FC236}">
                <a16:creationId xmlns:a16="http://schemas.microsoft.com/office/drawing/2014/main" id="{2EB64174-00AF-D045-9F83-313BD6903992}"/>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7702562" y="2674020"/>
            <a:ext cx="281082" cy="339087"/>
          </a:xfrm>
          <a:prstGeom prst="rect">
            <a:avLst/>
          </a:prstGeom>
        </p:spPr>
      </p:pic>
      <p:pic>
        <p:nvPicPr>
          <p:cNvPr id="292" name="Picture 291" descr="Beagle 5 microglia.tif">
            <a:extLst>
              <a:ext uri="{FF2B5EF4-FFF2-40B4-BE49-F238E27FC236}">
                <a16:creationId xmlns:a16="http://schemas.microsoft.com/office/drawing/2014/main" id="{0379DB52-3574-8646-A91D-B15967F224B2}"/>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8204389" y="3006047"/>
            <a:ext cx="281082" cy="339087"/>
          </a:xfrm>
          <a:prstGeom prst="rect">
            <a:avLst/>
          </a:prstGeom>
        </p:spPr>
      </p:pic>
      <p:pic>
        <p:nvPicPr>
          <p:cNvPr id="293" name="Picture 292" descr="Beagle 5 microglia.tif">
            <a:extLst>
              <a:ext uri="{FF2B5EF4-FFF2-40B4-BE49-F238E27FC236}">
                <a16:creationId xmlns:a16="http://schemas.microsoft.com/office/drawing/2014/main" id="{B986CD7D-C434-2146-B7C4-5A7D2A1501AF}"/>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8054215" y="2248613"/>
            <a:ext cx="281082" cy="339087"/>
          </a:xfrm>
          <a:prstGeom prst="rect">
            <a:avLst/>
          </a:prstGeom>
        </p:spPr>
      </p:pic>
      <p:pic>
        <p:nvPicPr>
          <p:cNvPr id="294" name="Picture 293" descr="Beagle 5 microglia.tif">
            <a:extLst>
              <a:ext uri="{FF2B5EF4-FFF2-40B4-BE49-F238E27FC236}">
                <a16:creationId xmlns:a16="http://schemas.microsoft.com/office/drawing/2014/main" id="{993682B2-BBA3-DA48-8341-0CE83B8761D0}"/>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7439759" y="2995831"/>
            <a:ext cx="281082" cy="339087"/>
          </a:xfrm>
          <a:prstGeom prst="rect">
            <a:avLst/>
          </a:prstGeom>
        </p:spPr>
      </p:pic>
      <p:pic>
        <p:nvPicPr>
          <p:cNvPr id="295" name="Picture 294" descr="Beagle 5 microglia.tif">
            <a:extLst>
              <a:ext uri="{FF2B5EF4-FFF2-40B4-BE49-F238E27FC236}">
                <a16:creationId xmlns:a16="http://schemas.microsoft.com/office/drawing/2014/main" id="{AEADF095-5143-5348-A98A-04B1A1D30CD8}"/>
              </a:ext>
            </a:extLst>
          </p:cNvPr>
          <p:cNvPicPr>
            <a:picLocks noChangeAspect="1"/>
          </p:cNvPicPr>
          <p:nvPr/>
        </p:nvPicPr>
        <p:blipFill rotWithShape="1">
          <a:blip r:embed="rId52">
            <a:extLst>
              <a:ext uri="{BEBA8EAE-BF5A-486C-A8C5-ECC9F3942E4B}">
                <a14:imgProps xmlns:a14="http://schemas.microsoft.com/office/drawing/2010/main">
                  <a14:imgLayer r:embed="rId53">
                    <a14:imgEffect>
                      <a14:backgroundRemoval t="15278" b="90278" l="14000" r="86667">
                        <a14:foregroundMark x1="21333" y1="20833" x2="21333" y2="20833"/>
                        <a14:foregroundMark x1="26667" y1="26389" x2="26667" y2="26389"/>
                        <a14:foregroundMark x1="33333" y1="33333" x2="33333" y2="33333"/>
                        <a14:foregroundMark x1="36000" y1="45139" x2="36000" y2="45139"/>
                        <a14:foregroundMark x1="40000" y1="52778" x2="40000" y2="52778"/>
                        <a14:foregroundMark x1="36667" y1="43056" x2="36667" y2="43056"/>
                        <a14:foregroundMark x1="36000" y1="36111" x2="36000" y2="36111"/>
                        <a14:foregroundMark x1="30667" y1="29861" x2="30667" y2="29861"/>
                        <a14:foregroundMark x1="22000" y1="26389" x2="22000" y2="26389"/>
                        <a14:foregroundMark x1="22667" y1="19444" x2="22667" y2="19444"/>
                        <a14:foregroundMark x1="18667" y1="19444" x2="18667" y2="19444"/>
                        <a14:foregroundMark x1="57333" y1="36806" x2="57333" y2="36806"/>
                        <a14:foregroundMark x1="72000" y1="36111" x2="72000" y2="36111"/>
                        <a14:foregroundMark x1="76000" y1="59028" x2="76000" y2="59028"/>
                        <a14:foregroundMark x1="72000" y1="59028" x2="69333" y2="60417"/>
                        <a14:foregroundMark x1="64000" y1="61111" x2="64000" y2="61111"/>
                        <a14:foregroundMark x1="60000" y1="61806" x2="60000" y2="61806"/>
                        <a14:foregroundMark x1="47333" y1="65972" x2="47333" y2="65972"/>
                        <a14:foregroundMark x1="53333" y1="71528" x2="53333" y2="71528"/>
                        <a14:foregroundMark x1="58667" y1="75000" x2="60667" y2="77083"/>
                        <a14:foregroundMark x1="62000" y1="77778" x2="66667" y2="79167"/>
                        <a14:foregroundMark x1="68667" y1="78472" x2="68667" y2="78472"/>
                        <a14:foregroundMark x1="73333" y1="77083" x2="76000" y2="76389"/>
                        <a14:foregroundMark x1="77333" y1="76389" x2="77333" y2="76389"/>
                        <a14:foregroundMark x1="80667" y1="76389" x2="83333" y2="76389"/>
                        <a14:foregroundMark x1="84667" y1="75694" x2="84667" y2="75694"/>
                        <a14:foregroundMark x1="54000" y1="73611" x2="54000" y2="73611"/>
                        <a14:foregroundMark x1="50000" y1="70139" x2="50000" y2="70139"/>
                        <a14:foregroundMark x1="47333" y1="68056" x2="47333" y2="68056"/>
                        <a14:foregroundMark x1="20667" y1="76389" x2="20667" y2="76389"/>
                        <a14:foregroundMark x1="21333" y1="80556" x2="21333" y2="80556"/>
                        <a14:foregroundMark x1="18667" y1="82639" x2="18667" y2="82639"/>
                        <a14:foregroundMark x1="22000" y1="81250" x2="24667" y2="83333"/>
                        <a14:foregroundMark x1="25333" y1="83333" x2="25333" y2="83333"/>
                        <a14:foregroundMark x1="27333" y1="84722" x2="27333" y2="84722"/>
                        <a14:foregroundMark x1="26000" y1="85417" x2="26000" y2="85417"/>
                        <a14:foregroundMark x1="18000" y1="65972" x2="18000" y2="65972"/>
                        <a14:foregroundMark x1="16000" y1="66667" x2="16000" y2="66667"/>
                        <a14:foregroundMark x1="19333" y1="60417" x2="19333" y2="60417"/>
                        <a14:foregroundMark x1="19333" y1="60417" x2="16667" y2="59722"/>
                        <a14:foregroundMark x1="16000" y1="59028" x2="16000" y2="59028"/>
                        <a14:foregroundMark x1="36000" y1="50694" x2="36000" y2="50694"/>
                        <a14:foregroundMark x1="41333" y1="53472" x2="45333" y2="55556"/>
                        <a14:foregroundMark x1="45333" y1="54861" x2="45333" y2="54861"/>
                        <a14:foregroundMark x1="46667" y1="55556" x2="48000" y2="59028"/>
                        <a14:foregroundMark x1="48000" y1="59028" x2="48000" y2="59028"/>
                        <a14:foregroundMark x1="47333" y1="61806" x2="47333" y2="61806"/>
                        <a14:foregroundMark x1="48000" y1="65278" x2="48000" y2="65278"/>
                        <a14:foregroundMark x1="54000" y1="75000" x2="54000" y2="75000"/>
                        <a14:foregroundMark x1="56000" y1="75694" x2="56000" y2="75694"/>
                        <a14:foregroundMark x1="44667" y1="53472" x2="47333" y2="53472"/>
                        <a14:foregroundMark x1="50000" y1="50694" x2="50000" y2="50694"/>
                        <a14:foregroundMark x1="51333" y1="47222" x2="55333" y2="47917"/>
                        <a14:foregroundMark x1="66667" y1="45833" x2="66667" y2="45833"/>
                        <a14:foregroundMark x1="68000" y1="48611" x2="68000" y2="48611"/>
                        <a14:foregroundMark x1="75333" y1="37500" x2="79333" y2="38194"/>
                        <a14:foregroundMark x1="80667" y1="38194" x2="85333" y2="36806"/>
                        <a14:foregroundMark x1="87333" y1="36111" x2="87333" y2="36111"/>
                        <a14:foregroundMark x1="69333" y1="35417" x2="69333" y2="35417"/>
                        <a14:foregroundMark x1="65333" y1="34722" x2="62667" y2="36111"/>
                        <a14:foregroundMark x1="58667" y1="36806" x2="58667" y2="36806"/>
                        <a14:foregroundMark x1="56000" y1="39583" x2="56000" y2="39583"/>
                        <a14:foregroundMark x1="55333" y1="42361" x2="55333" y2="42361"/>
                        <a14:foregroundMark x1="54000" y1="45833" x2="54000" y2="45833"/>
                        <a14:foregroundMark x1="32667" y1="69444" x2="32667" y2="69444"/>
                        <a14:foregroundMark x1="32000" y1="72222" x2="32000" y2="72222"/>
                        <a14:foregroundMark x1="31333" y1="75000" x2="31333" y2="75000"/>
                        <a14:foregroundMark x1="30667" y1="74306" x2="30667" y2="74306"/>
                        <a14:foregroundMark x1="20000" y1="73611" x2="20000" y2="73611"/>
                        <a14:foregroundMark x1="20000" y1="78472" x2="20000" y2="78472"/>
                        <a14:foregroundMark x1="14000" y1="56944" x2="14000" y2="56944"/>
                        <a14:foregroundMark x1="35333" y1="40278" x2="35333" y2="40278"/>
                        <a14:foregroundMark x1="36000" y1="47222" x2="36000" y2="47222"/>
                        <a14:foregroundMark x1="38667" y1="50694" x2="38667" y2="50694"/>
                        <a14:foregroundMark x1="34000" y1="31250" x2="34000" y2="31250"/>
                        <a14:foregroundMark x1="33333" y1="26389" x2="33333" y2="26389"/>
                        <a14:foregroundMark x1="84667" y1="57639" x2="84667" y2="57639"/>
                        <a14:foregroundMark x1="81333" y1="57639" x2="81333" y2="57639"/>
                        <a14:foregroundMark x1="57333" y1="60417" x2="57333" y2="60417"/>
                        <a14:foregroundMark x1="52667" y1="61111" x2="52667" y2="61111"/>
                        <a14:foregroundMark x1="65333" y1="61111" x2="65333" y2="61111"/>
                        <a14:foregroundMark x1="54000" y1="60417" x2="54000" y2="60417"/>
                        <a14:foregroundMark x1="70000" y1="36111" x2="70000" y2="36111"/>
                        <a14:foregroundMark x1="77333" y1="59028" x2="77333" y2="59028"/>
                        <a14:foregroundMark x1="78000" y1="58333" x2="78000" y2="58333"/>
                        <a14:backgroundMark x1="56667" y1="70139" x2="56667" y2="70139"/>
                        <a14:backgroundMark x1="50000" y1="66667" x2="50000" y2="66667"/>
                        <a14:backgroundMark x1="52000" y1="44444" x2="52000" y2="44444"/>
                        <a14:backgroundMark x1="50000" y1="45833" x2="50000" y2="45833"/>
                        <a14:backgroundMark x1="34000" y1="39583" x2="34000" y2="39583"/>
                        <a14:backgroundMark x1="34000" y1="42361" x2="34000" y2="42361"/>
                        <a14:backgroundMark x1="14667" y1="63194" x2="14667" y2="63194"/>
                        <a14:backgroundMark x1="14667" y1="60417" x2="14667" y2="60417"/>
                        <a14:backgroundMark x1="18667" y1="83333" x2="18667" y2="83333"/>
                        <a14:backgroundMark x1="51333" y1="62500" x2="51333" y2="62500"/>
                        <a14:backgroundMark x1="66667" y1="47222" x2="66667" y2="47222"/>
                        <a14:backgroundMark x1="68000" y1="45833" x2="68000" y2="45833"/>
                        <a14:backgroundMark x1="68000" y1="47917" x2="68000" y2="47917"/>
                        <a14:backgroundMark x1="66000" y1="45833" x2="66000" y2="45833"/>
                      </a14:backgroundRemoval>
                    </a14:imgEffect>
                  </a14:imgLayer>
                </a14:imgProps>
              </a:ext>
              <a:ext uri="{28A0092B-C50C-407E-A947-70E740481C1C}">
                <a14:useLocalDpi xmlns:a14="http://schemas.microsoft.com/office/drawing/2010/main" val="0"/>
              </a:ext>
            </a:extLst>
          </a:blip>
          <a:srcRect l="14011" t="6181" r="9803"/>
          <a:stretch/>
        </p:blipFill>
        <p:spPr>
          <a:xfrm>
            <a:off x="8249441" y="2576965"/>
            <a:ext cx="281082" cy="339087"/>
          </a:xfrm>
          <a:prstGeom prst="rect">
            <a:avLst/>
          </a:prstGeom>
        </p:spPr>
      </p:pic>
      <p:sp>
        <p:nvSpPr>
          <p:cNvPr id="43" name="TextBox 42">
            <a:extLst>
              <a:ext uri="{FF2B5EF4-FFF2-40B4-BE49-F238E27FC236}">
                <a16:creationId xmlns:a16="http://schemas.microsoft.com/office/drawing/2014/main" id="{A0892827-F486-CE4F-B577-268264ED909B}"/>
              </a:ext>
            </a:extLst>
          </p:cNvPr>
          <p:cNvSpPr txBox="1"/>
          <p:nvPr/>
        </p:nvSpPr>
        <p:spPr>
          <a:xfrm>
            <a:off x="7271576" y="6490648"/>
            <a:ext cx="4544121" cy="276999"/>
          </a:xfrm>
          <a:prstGeom prst="rect">
            <a:avLst/>
          </a:prstGeom>
          <a:noFill/>
        </p:spPr>
        <p:txBody>
          <a:bodyPr wrap="square" rtlCol="0">
            <a:spAutoFit/>
          </a:bodyPr>
          <a:lstStyle/>
          <a:p>
            <a:pPr algn="r"/>
            <a:r>
              <a:rPr lang="en-US" sz="1200" dirty="0">
                <a:solidFill>
                  <a:srgbClr val="002060"/>
                </a:solidFill>
              </a:rPr>
              <a:t>Zhang et. al., 2015; Watters et. al., 2005; </a:t>
            </a:r>
            <a:r>
              <a:rPr lang="en-US" sz="1200" dirty="0" err="1">
                <a:solidFill>
                  <a:srgbClr val="002060"/>
                </a:solidFill>
              </a:rPr>
              <a:t>Badie</a:t>
            </a:r>
            <a:r>
              <a:rPr lang="en-US" sz="1200" dirty="0">
                <a:solidFill>
                  <a:srgbClr val="002060"/>
                </a:solidFill>
              </a:rPr>
              <a:t> et. al., 2001</a:t>
            </a:r>
          </a:p>
        </p:txBody>
      </p:sp>
      <p:sp>
        <p:nvSpPr>
          <p:cNvPr id="44" name="TextBox 43">
            <a:extLst>
              <a:ext uri="{FF2B5EF4-FFF2-40B4-BE49-F238E27FC236}">
                <a16:creationId xmlns:a16="http://schemas.microsoft.com/office/drawing/2014/main" id="{56301F04-0051-0946-A38F-8B23CB515F0F}"/>
              </a:ext>
            </a:extLst>
          </p:cNvPr>
          <p:cNvSpPr txBox="1"/>
          <p:nvPr/>
        </p:nvSpPr>
        <p:spPr>
          <a:xfrm>
            <a:off x="1590448" y="2353967"/>
            <a:ext cx="3896139"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Glioma-associated microglia</a:t>
            </a:r>
          </a:p>
        </p:txBody>
      </p:sp>
      <p:cxnSp>
        <p:nvCxnSpPr>
          <p:cNvPr id="45" name="Straight Arrow Connector 44">
            <a:extLst>
              <a:ext uri="{FF2B5EF4-FFF2-40B4-BE49-F238E27FC236}">
                <a16:creationId xmlns:a16="http://schemas.microsoft.com/office/drawing/2014/main" id="{6BA8A901-DB64-0043-9245-077D3F0BB861}"/>
              </a:ext>
            </a:extLst>
          </p:cNvPr>
          <p:cNvCxnSpPr/>
          <p:nvPr/>
        </p:nvCxnSpPr>
        <p:spPr>
          <a:xfrm>
            <a:off x="3516429" y="2780996"/>
            <a:ext cx="0" cy="566530"/>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3070CDBF-A665-6243-922B-0C9C8F1A121F}"/>
              </a:ext>
            </a:extLst>
          </p:cNvPr>
          <p:cNvSpPr txBox="1"/>
          <p:nvPr/>
        </p:nvSpPr>
        <p:spPr>
          <a:xfrm>
            <a:off x="779856" y="3397707"/>
            <a:ext cx="5476461"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Actively recruited into glioma microenvironment</a:t>
            </a:r>
          </a:p>
        </p:txBody>
      </p:sp>
      <p:sp>
        <p:nvSpPr>
          <p:cNvPr id="47" name="TextBox 46">
            <a:extLst>
              <a:ext uri="{FF2B5EF4-FFF2-40B4-BE49-F238E27FC236}">
                <a16:creationId xmlns:a16="http://schemas.microsoft.com/office/drawing/2014/main" id="{6B9B3E80-C76E-4849-8519-24919419B194}"/>
              </a:ext>
            </a:extLst>
          </p:cNvPr>
          <p:cNvSpPr txBox="1"/>
          <p:nvPr/>
        </p:nvSpPr>
        <p:spPr>
          <a:xfrm>
            <a:off x="399494" y="5584228"/>
            <a:ext cx="6257337" cy="461665"/>
          </a:xfrm>
          <a:prstGeom prst="rect">
            <a:avLst/>
          </a:prstGeom>
          <a:noFill/>
        </p:spPr>
        <p:txBody>
          <a:bodyPr wrap="square" rtlCol="0">
            <a:spAutoFit/>
          </a:bodyPr>
          <a:lstStyle/>
          <a:p>
            <a:pPr algn="ctr"/>
            <a:r>
              <a:rPr lang="en-US" sz="24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Degree of GAM invasion </a:t>
            </a:r>
            <a:r>
              <a:rPr lang="en-US" sz="2400" b="1" dirty="0">
                <a:effectLst>
                  <a:outerShdw blurRad="50800" dist="38100" dir="2700000" algn="tl" rotWithShape="0">
                    <a:prstClr val="black">
                      <a:alpha val="40000"/>
                    </a:prstClr>
                  </a:outerShdw>
                </a:effectLst>
                <a:sym typeface="Symbol" pitchFamily="2" charset="2"/>
              </a:rPr>
              <a:t> tumor grade</a:t>
            </a:r>
            <a:endParaRPr lang="en-US" sz="24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B7F7C456-8477-8040-9F81-3B29C1A11702}"/>
              </a:ext>
            </a:extLst>
          </p:cNvPr>
          <p:cNvSpPr txBox="1"/>
          <p:nvPr/>
        </p:nvSpPr>
        <p:spPr>
          <a:xfrm>
            <a:off x="771504" y="4488075"/>
            <a:ext cx="5476461"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Largest population of tumor-infiltrating cells</a:t>
            </a:r>
          </a:p>
          <a:p>
            <a:pPr algn="ctr"/>
            <a:r>
              <a:rPr lang="en-US" sz="2000" dirty="0">
                <a:latin typeface="Arial" panose="020B0604020202020204" pitchFamily="34" charset="0"/>
                <a:cs typeface="Arial" panose="020B0604020202020204" pitchFamily="34" charset="0"/>
              </a:rPr>
              <a:t> - 30-50% tumor mass</a:t>
            </a:r>
          </a:p>
        </p:txBody>
      </p:sp>
      <p:pic>
        <p:nvPicPr>
          <p:cNvPr id="52" name="Picture 51">
            <a:extLst>
              <a:ext uri="{FF2B5EF4-FFF2-40B4-BE49-F238E27FC236}">
                <a16:creationId xmlns:a16="http://schemas.microsoft.com/office/drawing/2014/main" id="{A26F51AB-7992-814D-B9CB-586E6DDAC39A}"/>
              </a:ext>
            </a:extLst>
          </p:cNvPr>
          <p:cNvPicPr>
            <a:picLocks/>
          </p:cNvPicPr>
          <p:nvPr/>
        </p:nvPicPr>
        <p:blipFill rotWithShape="1">
          <a:blip r:embed="rId54">
            <a:extLst>
              <a:ext uri="{BEBA8EAE-BF5A-486C-A8C5-ECC9F3942E4B}">
                <a14:imgProps xmlns:a14="http://schemas.microsoft.com/office/drawing/2010/main">
                  <a14:imgLayer r:embed="rId55">
                    <a14:imgEffect>
                      <a14:backgroundRemoval t="25481" b="57853" l="26763" r="56731">
                        <a14:foregroundMark x1="28205" y1="39423" x2="28205" y2="39423"/>
                        <a14:foregroundMark x1="30609" y1="45032" x2="30609" y2="45032"/>
                        <a14:foregroundMark x1="36058" y1="53205" x2="36058" y2="53205"/>
                        <a14:foregroundMark x1="34936" y1="55449" x2="34936" y2="55449"/>
                        <a14:foregroundMark x1="33974" y1="56250" x2="33974" y2="56250"/>
                        <a14:foregroundMark x1="33974" y1="56731" x2="33974" y2="56731"/>
                        <a14:foregroundMark x1="35096" y1="55929" x2="35096" y2="55929"/>
                        <a14:foregroundMark x1="33494" y1="49199" x2="33494" y2="49199"/>
                        <a14:foregroundMark x1="33173" y1="46955" x2="33173" y2="46955"/>
                        <a14:foregroundMark x1="31250" y1="41987" x2="31250" y2="41987"/>
                        <a14:foregroundMark x1="29327" y1="41026" x2="29327" y2="41026"/>
                        <a14:foregroundMark x1="55769" y1="55449" x2="55769" y2="55449"/>
                        <a14:foregroundMark x1="53045" y1="53205" x2="53045" y2="53205"/>
                        <a14:foregroundMark x1="51603" y1="52885" x2="51603" y2="52885"/>
                        <a14:foregroundMark x1="50481" y1="52244" x2="50481" y2="52244"/>
                        <a14:foregroundMark x1="50000" y1="52083" x2="50000" y2="52083"/>
                        <a14:foregroundMark x1="51603" y1="29327" x2="51603" y2="29327"/>
                        <a14:foregroundMark x1="49679" y1="27083" x2="49679" y2="27083"/>
                        <a14:foregroundMark x1="47436" y1="25481" x2="47436" y2="25481"/>
                        <a14:foregroundMark x1="51122" y1="31090" x2="51122" y2="31090"/>
                        <a14:foregroundMark x1="51442" y1="32212" x2="51442" y2="32212"/>
                        <a14:foregroundMark x1="30929" y1="46474" x2="30929" y2="46474"/>
                        <a14:foregroundMark x1="34295" y1="47276" x2="34295" y2="47276"/>
                        <a14:foregroundMark x1="32051" y1="45032" x2="32051" y2="45032"/>
                        <a14:foregroundMark x1="32051" y1="42468" x2="32051" y2="42468"/>
                        <a14:foregroundMark x1="28205" y1="41346" x2="28205" y2="41346"/>
                        <a14:foregroundMark x1="36218" y1="55449" x2="36218" y2="55449"/>
                        <a14:foregroundMark x1="33814" y1="57051" x2="33814" y2="57051"/>
                        <a14:foregroundMark x1="54487" y1="55128" x2="54487" y2="55128"/>
                        <a14:foregroundMark x1="55769" y1="55449" x2="55769" y2="55449"/>
                        <a14:foregroundMark x1="54167" y1="55929" x2="54167" y2="55929"/>
                        <a14:foregroundMark x1="53045" y1="54006" x2="53045" y2="54006"/>
                        <a14:foregroundMark x1="50801" y1="52885" x2="50801" y2="52885"/>
                        <a14:foregroundMark x1="56090" y1="55449" x2="56090" y2="55449"/>
                        <a14:foregroundMark x1="56891" y1="55449" x2="56891" y2="55449"/>
                        <a14:foregroundMark x1="54167" y1="57372" x2="54167" y2="57372"/>
                        <a14:foregroundMark x1="45833" y1="45032" x2="45833" y2="45032"/>
                        <a14:foregroundMark x1="45192" y1="45353" x2="45192" y2="45353"/>
                        <a14:foregroundMark x1="32853" y1="45032" x2="32853" y2="45032"/>
                        <a14:foregroundMark x1="36218" y1="52083" x2="36218" y2="52083"/>
                        <a14:foregroundMark x1="36218" y1="51442" x2="36218" y2="51442"/>
                        <a14:foregroundMark x1="33974" y1="57051" x2="33974" y2="57051"/>
                        <a14:foregroundMark x1="33814" y1="57853" x2="33814" y2="57853"/>
                        <a14:foregroundMark x1="34615" y1="57692" x2="34615" y2="57692"/>
                        <a14:foregroundMark x1="27083" y1="38622" x2="27083" y2="38622"/>
                        <a14:foregroundMark x1="32692" y1="34135" x2="32692" y2="34135"/>
                      </a14:backgroundRemoval>
                    </a14:imgEffect>
                  </a14:imgLayer>
                </a14:imgProps>
              </a:ext>
            </a:extLst>
          </a:blip>
          <a:srcRect l="23440" t="23936" r="42320" b="40949"/>
          <a:stretch/>
        </p:blipFill>
        <p:spPr>
          <a:xfrm rot="16200000">
            <a:off x="2964814" y="1140576"/>
            <a:ext cx="1045409" cy="1296926"/>
          </a:xfrm>
          <a:prstGeom prst="rect">
            <a:avLst/>
          </a:prstGeom>
          <a:solidFill>
            <a:srgbClr val="002060"/>
          </a:solidFill>
          <a:ln>
            <a:noFill/>
          </a:ln>
        </p:spPr>
      </p:pic>
      <p:pic>
        <p:nvPicPr>
          <p:cNvPr id="210" name="Picture 209">
            <a:extLst>
              <a:ext uri="{FF2B5EF4-FFF2-40B4-BE49-F238E27FC236}">
                <a16:creationId xmlns:a16="http://schemas.microsoft.com/office/drawing/2014/main" id="{C0351962-0710-6A49-9642-A66BC45EB98D}"/>
              </a:ext>
            </a:extLst>
          </p:cNvPr>
          <p:cNvPicPr>
            <a:picLocks noChangeAspect="1"/>
          </p:cNvPicPr>
          <p:nvPr/>
        </p:nvPicPr>
        <p:blipFill rotWithShape="1">
          <a:blip r:embed="rId56">
            <a:extLst>
              <a:ext uri="{BEBA8EAE-BF5A-486C-A8C5-ECC9F3942E4B}">
                <a14:imgProps xmlns:a14="http://schemas.microsoft.com/office/drawing/2010/main">
                  <a14:imgLayer r:embed="rId57">
                    <a14:imgEffect>
                      <a14:backgroundRemoval t="11915" b="55603" l="21565" r="61641">
                        <a14:foregroundMark x1="21565" y1="11915" x2="21565" y2="11915"/>
                        <a14:backgroundMark x1="22710" y1="42553" x2="22710" y2="42553"/>
                        <a14:backgroundMark x1="24046" y1="47234" x2="24046" y2="47234"/>
                        <a14:backgroundMark x1="25763" y1="50071" x2="25763" y2="50071"/>
                        <a14:backgroundMark x1="29389" y1="52624" x2="29389" y2="52624"/>
                        <a14:backgroundMark x1="35496" y1="55035" x2="35496" y2="55035"/>
                        <a14:backgroundMark x1="41985" y1="55603" x2="41985" y2="55603"/>
                        <a14:backgroundMark x1="51145" y1="51348" x2="51145" y2="51348"/>
                        <a14:backgroundMark x1="51527" y1="51773" x2="51527" y2="51773"/>
                        <a14:backgroundMark x1="51145" y1="52624" x2="51145" y2="52624"/>
                        <a14:backgroundMark x1="23473" y1="40000" x2="23473" y2="40000"/>
                        <a14:backgroundMark x1="23282" y1="44539" x2="23282" y2="44539"/>
                        <a14:backgroundMark x1="23664" y1="40000" x2="23664" y2="40000"/>
                        <a14:backgroundMark x1="23855" y1="39716" x2="23855" y2="39716"/>
                        <a14:backgroundMark x1="24427" y1="41844" x2="24427" y2="41844"/>
                        <a14:backgroundMark x1="23092" y1="47660" x2="23092" y2="47660"/>
                        <a14:backgroundMark x1="22710" y1="43830" x2="22710" y2="43830"/>
                        <a14:backgroundMark x1="21756" y1="42270" x2="21756" y2="42270"/>
                        <a14:backgroundMark x1="22137" y1="46667" x2="22137" y2="46667"/>
                        <a14:backgroundMark x1="26145" y1="50213" x2="26145" y2="50213"/>
                        <a14:backgroundMark x1="29008" y1="52908" x2="29962" y2="52766"/>
                      </a14:backgroundRemoval>
                    </a14:imgEffect>
                  </a14:imgLayer>
                </a14:imgProps>
              </a:ext>
            </a:extLst>
          </a:blip>
          <a:srcRect l="19671" t="10126" r="33537" b="49794"/>
          <a:stretch/>
        </p:blipFill>
        <p:spPr>
          <a:xfrm rot="19792336">
            <a:off x="7679056" y="2542993"/>
            <a:ext cx="475170" cy="606751"/>
          </a:xfrm>
          <a:prstGeom prst="rect">
            <a:avLst/>
          </a:prstGeom>
        </p:spPr>
      </p:pic>
      <p:pic>
        <p:nvPicPr>
          <p:cNvPr id="211" name="Picture 210">
            <a:extLst>
              <a:ext uri="{FF2B5EF4-FFF2-40B4-BE49-F238E27FC236}">
                <a16:creationId xmlns:a16="http://schemas.microsoft.com/office/drawing/2014/main" id="{D6A10A6C-BE6F-EF4A-A885-940D09B7FCE8}"/>
              </a:ext>
            </a:extLst>
          </p:cNvPr>
          <p:cNvPicPr>
            <a:picLocks/>
          </p:cNvPicPr>
          <p:nvPr/>
        </p:nvPicPr>
        <p:blipFill rotWithShape="1">
          <a:blip r:embed="rId54">
            <a:extLst>
              <a:ext uri="{BEBA8EAE-BF5A-486C-A8C5-ECC9F3942E4B}">
                <a14:imgProps xmlns:a14="http://schemas.microsoft.com/office/drawing/2010/main">
                  <a14:imgLayer r:embed="rId55">
                    <a14:imgEffect>
                      <a14:backgroundRemoval t="25481" b="57853" l="26763" r="56731">
                        <a14:foregroundMark x1="28205" y1="39423" x2="28205" y2="39423"/>
                        <a14:foregroundMark x1="30609" y1="45032" x2="30609" y2="45032"/>
                        <a14:foregroundMark x1="36058" y1="53205" x2="36058" y2="53205"/>
                        <a14:foregroundMark x1="34936" y1="55449" x2="34936" y2="55449"/>
                        <a14:foregroundMark x1="33974" y1="56250" x2="33974" y2="56250"/>
                        <a14:foregroundMark x1="33974" y1="56731" x2="33974" y2="56731"/>
                        <a14:foregroundMark x1="35096" y1="55929" x2="35096" y2="55929"/>
                        <a14:foregroundMark x1="33494" y1="49199" x2="33494" y2="49199"/>
                        <a14:foregroundMark x1="33173" y1="46955" x2="33173" y2="46955"/>
                        <a14:foregroundMark x1="31250" y1="41987" x2="31250" y2="41987"/>
                        <a14:foregroundMark x1="29327" y1="41026" x2="29327" y2="41026"/>
                        <a14:foregroundMark x1="55769" y1="55449" x2="55769" y2="55449"/>
                        <a14:foregroundMark x1="53045" y1="53205" x2="53045" y2="53205"/>
                        <a14:foregroundMark x1="51603" y1="52885" x2="51603" y2="52885"/>
                        <a14:foregroundMark x1="50481" y1="52244" x2="50481" y2="52244"/>
                        <a14:foregroundMark x1="50000" y1="52083" x2="50000" y2="52083"/>
                        <a14:foregroundMark x1="51603" y1="29327" x2="51603" y2="29327"/>
                        <a14:foregroundMark x1="49679" y1="27083" x2="49679" y2="27083"/>
                        <a14:foregroundMark x1="47436" y1="25481" x2="47436" y2="25481"/>
                        <a14:foregroundMark x1="51122" y1="31090" x2="51122" y2="31090"/>
                        <a14:foregroundMark x1="51442" y1="32212" x2="51442" y2="32212"/>
                        <a14:foregroundMark x1="30929" y1="46474" x2="30929" y2="46474"/>
                        <a14:foregroundMark x1="34295" y1="47276" x2="34295" y2="47276"/>
                        <a14:foregroundMark x1="32051" y1="45032" x2="32051" y2="45032"/>
                        <a14:foregroundMark x1="32051" y1="42468" x2="32051" y2="42468"/>
                        <a14:foregroundMark x1="28205" y1="41346" x2="28205" y2="41346"/>
                        <a14:foregroundMark x1="36218" y1="55449" x2="36218" y2="55449"/>
                        <a14:foregroundMark x1="33814" y1="57051" x2="33814" y2="57051"/>
                        <a14:foregroundMark x1="54487" y1="55128" x2="54487" y2="55128"/>
                        <a14:foregroundMark x1="55769" y1="55449" x2="55769" y2="55449"/>
                        <a14:foregroundMark x1="54167" y1="55929" x2="54167" y2="55929"/>
                        <a14:foregroundMark x1="53045" y1="54006" x2="53045" y2="54006"/>
                        <a14:foregroundMark x1="50801" y1="52885" x2="50801" y2="52885"/>
                        <a14:foregroundMark x1="56090" y1="55449" x2="56090" y2="55449"/>
                        <a14:foregroundMark x1="56891" y1="55449" x2="56891" y2="55449"/>
                        <a14:foregroundMark x1="54167" y1="57372" x2="54167" y2="57372"/>
                        <a14:foregroundMark x1="45833" y1="45032" x2="45833" y2="45032"/>
                        <a14:foregroundMark x1="45192" y1="45353" x2="45192" y2="45353"/>
                        <a14:foregroundMark x1="32853" y1="45032" x2="32853" y2="45032"/>
                        <a14:foregroundMark x1="36218" y1="52083" x2="36218" y2="52083"/>
                        <a14:foregroundMark x1="36218" y1="51442" x2="36218" y2="51442"/>
                        <a14:foregroundMark x1="33974" y1="57051" x2="33974" y2="57051"/>
                        <a14:foregroundMark x1="33814" y1="57853" x2="33814" y2="57853"/>
                        <a14:foregroundMark x1="34615" y1="57692" x2="34615" y2="57692"/>
                        <a14:foregroundMark x1="27083" y1="38622" x2="27083" y2="38622"/>
                        <a14:foregroundMark x1="32692" y1="34135" x2="32692" y2="34135"/>
                      </a14:backgroundRemoval>
                    </a14:imgEffect>
                  </a14:imgLayer>
                </a14:imgProps>
              </a:ext>
            </a:extLst>
          </a:blip>
          <a:srcRect l="23440" t="23936" r="42320" b="40949"/>
          <a:stretch/>
        </p:blipFill>
        <p:spPr>
          <a:xfrm rot="16200000">
            <a:off x="7623746" y="2776489"/>
            <a:ext cx="218663" cy="224053"/>
          </a:xfrm>
          <a:prstGeom prst="rect">
            <a:avLst/>
          </a:prstGeom>
          <a:ln>
            <a:noFill/>
          </a:ln>
        </p:spPr>
      </p:pic>
      <p:pic>
        <p:nvPicPr>
          <p:cNvPr id="212" name="Picture 211">
            <a:extLst>
              <a:ext uri="{FF2B5EF4-FFF2-40B4-BE49-F238E27FC236}">
                <a16:creationId xmlns:a16="http://schemas.microsoft.com/office/drawing/2014/main" id="{68C670B9-D7F3-F64F-9AA2-78A2365A9838}"/>
              </a:ext>
            </a:extLst>
          </p:cNvPr>
          <p:cNvPicPr>
            <a:picLocks/>
          </p:cNvPicPr>
          <p:nvPr/>
        </p:nvPicPr>
        <p:blipFill rotWithShape="1">
          <a:blip r:embed="rId54">
            <a:extLst>
              <a:ext uri="{BEBA8EAE-BF5A-486C-A8C5-ECC9F3942E4B}">
                <a14:imgProps xmlns:a14="http://schemas.microsoft.com/office/drawing/2010/main">
                  <a14:imgLayer r:embed="rId55">
                    <a14:imgEffect>
                      <a14:backgroundRemoval t="25481" b="57853" l="26763" r="56731">
                        <a14:foregroundMark x1="28205" y1="39423" x2="28205" y2="39423"/>
                        <a14:foregroundMark x1="30609" y1="45032" x2="30609" y2="45032"/>
                        <a14:foregroundMark x1="36058" y1="53205" x2="36058" y2="53205"/>
                        <a14:foregroundMark x1="34936" y1="55449" x2="34936" y2="55449"/>
                        <a14:foregroundMark x1="33974" y1="56250" x2="33974" y2="56250"/>
                        <a14:foregroundMark x1="33974" y1="56731" x2="33974" y2="56731"/>
                        <a14:foregroundMark x1="35096" y1="55929" x2="35096" y2="55929"/>
                        <a14:foregroundMark x1="33494" y1="49199" x2="33494" y2="49199"/>
                        <a14:foregroundMark x1="33173" y1="46955" x2="33173" y2="46955"/>
                        <a14:foregroundMark x1="31250" y1="41987" x2="31250" y2="41987"/>
                        <a14:foregroundMark x1="29327" y1="41026" x2="29327" y2="41026"/>
                        <a14:foregroundMark x1="55769" y1="55449" x2="55769" y2="55449"/>
                        <a14:foregroundMark x1="53045" y1="53205" x2="53045" y2="53205"/>
                        <a14:foregroundMark x1="51603" y1="52885" x2="51603" y2="52885"/>
                        <a14:foregroundMark x1="50481" y1="52244" x2="50481" y2="52244"/>
                        <a14:foregroundMark x1="50000" y1="52083" x2="50000" y2="52083"/>
                        <a14:foregroundMark x1="51603" y1="29327" x2="51603" y2="29327"/>
                        <a14:foregroundMark x1="49679" y1="27083" x2="49679" y2="27083"/>
                        <a14:foregroundMark x1="47436" y1="25481" x2="47436" y2="25481"/>
                        <a14:foregroundMark x1="51122" y1="31090" x2="51122" y2="31090"/>
                        <a14:foregroundMark x1="51442" y1="32212" x2="51442" y2="32212"/>
                        <a14:foregroundMark x1="30929" y1="46474" x2="30929" y2="46474"/>
                        <a14:foregroundMark x1="34295" y1="47276" x2="34295" y2="47276"/>
                        <a14:foregroundMark x1="32051" y1="45032" x2="32051" y2="45032"/>
                        <a14:foregroundMark x1="32051" y1="42468" x2="32051" y2="42468"/>
                        <a14:foregroundMark x1="28205" y1="41346" x2="28205" y2="41346"/>
                        <a14:foregroundMark x1="36218" y1="55449" x2="36218" y2="55449"/>
                        <a14:foregroundMark x1="33814" y1="57051" x2="33814" y2="57051"/>
                        <a14:foregroundMark x1="54487" y1="55128" x2="54487" y2="55128"/>
                        <a14:foregroundMark x1="55769" y1="55449" x2="55769" y2="55449"/>
                        <a14:foregroundMark x1="54167" y1="55929" x2="54167" y2="55929"/>
                        <a14:foregroundMark x1="53045" y1="54006" x2="53045" y2="54006"/>
                        <a14:foregroundMark x1="50801" y1="52885" x2="50801" y2="52885"/>
                        <a14:foregroundMark x1="56090" y1="55449" x2="56090" y2="55449"/>
                        <a14:foregroundMark x1="56891" y1="55449" x2="56891" y2="55449"/>
                        <a14:foregroundMark x1="54167" y1="57372" x2="54167" y2="57372"/>
                        <a14:foregroundMark x1="45833" y1="45032" x2="45833" y2="45032"/>
                        <a14:foregroundMark x1="45192" y1="45353" x2="45192" y2="45353"/>
                        <a14:foregroundMark x1="32853" y1="45032" x2="32853" y2="45032"/>
                        <a14:foregroundMark x1="36218" y1="52083" x2="36218" y2="52083"/>
                        <a14:foregroundMark x1="36218" y1="51442" x2="36218" y2="51442"/>
                        <a14:foregroundMark x1="33974" y1="57051" x2="33974" y2="57051"/>
                        <a14:foregroundMark x1="33814" y1="57853" x2="33814" y2="57853"/>
                        <a14:foregroundMark x1="34615" y1="57692" x2="34615" y2="57692"/>
                        <a14:foregroundMark x1="27083" y1="38622" x2="27083" y2="38622"/>
                        <a14:foregroundMark x1="32692" y1="34135" x2="32692" y2="34135"/>
                      </a14:backgroundRemoval>
                    </a14:imgEffect>
                  </a14:imgLayer>
                </a14:imgProps>
              </a:ext>
            </a:extLst>
          </a:blip>
          <a:srcRect l="23440" t="23936" r="42320" b="40949"/>
          <a:stretch/>
        </p:blipFill>
        <p:spPr>
          <a:xfrm rot="16200000">
            <a:off x="7993485" y="2709892"/>
            <a:ext cx="225288" cy="224054"/>
          </a:xfrm>
          <a:prstGeom prst="rect">
            <a:avLst/>
          </a:prstGeom>
          <a:ln>
            <a:noFill/>
          </a:ln>
        </p:spPr>
      </p:pic>
      <p:pic>
        <p:nvPicPr>
          <p:cNvPr id="213" name="Picture 212">
            <a:extLst>
              <a:ext uri="{FF2B5EF4-FFF2-40B4-BE49-F238E27FC236}">
                <a16:creationId xmlns:a16="http://schemas.microsoft.com/office/drawing/2014/main" id="{0DDFBA06-9B8E-7842-8E53-29AC5AC75E55}"/>
              </a:ext>
            </a:extLst>
          </p:cNvPr>
          <p:cNvPicPr>
            <a:picLocks/>
          </p:cNvPicPr>
          <p:nvPr/>
        </p:nvPicPr>
        <p:blipFill rotWithShape="1">
          <a:blip r:embed="rId54">
            <a:extLst>
              <a:ext uri="{BEBA8EAE-BF5A-486C-A8C5-ECC9F3942E4B}">
                <a14:imgProps xmlns:a14="http://schemas.microsoft.com/office/drawing/2010/main">
                  <a14:imgLayer r:embed="rId55">
                    <a14:imgEffect>
                      <a14:backgroundRemoval t="25481" b="57853" l="26763" r="56731">
                        <a14:foregroundMark x1="28205" y1="39423" x2="28205" y2="39423"/>
                        <a14:foregroundMark x1="30609" y1="45032" x2="30609" y2="45032"/>
                        <a14:foregroundMark x1="36058" y1="53205" x2="36058" y2="53205"/>
                        <a14:foregroundMark x1="34936" y1="55449" x2="34936" y2="55449"/>
                        <a14:foregroundMark x1="33974" y1="56250" x2="33974" y2="56250"/>
                        <a14:foregroundMark x1="33974" y1="56731" x2="33974" y2="56731"/>
                        <a14:foregroundMark x1="35096" y1="55929" x2="35096" y2="55929"/>
                        <a14:foregroundMark x1="33494" y1="49199" x2="33494" y2="49199"/>
                        <a14:foregroundMark x1="33173" y1="46955" x2="33173" y2="46955"/>
                        <a14:foregroundMark x1="31250" y1="41987" x2="31250" y2="41987"/>
                        <a14:foregroundMark x1="29327" y1="41026" x2="29327" y2="41026"/>
                        <a14:foregroundMark x1="55769" y1="55449" x2="55769" y2="55449"/>
                        <a14:foregroundMark x1="53045" y1="53205" x2="53045" y2="53205"/>
                        <a14:foregroundMark x1="51603" y1="52885" x2="51603" y2="52885"/>
                        <a14:foregroundMark x1="50481" y1="52244" x2="50481" y2="52244"/>
                        <a14:foregroundMark x1="50000" y1="52083" x2="50000" y2="52083"/>
                        <a14:foregroundMark x1="51603" y1="29327" x2="51603" y2="29327"/>
                        <a14:foregroundMark x1="49679" y1="27083" x2="49679" y2="27083"/>
                        <a14:foregroundMark x1="47436" y1="25481" x2="47436" y2="25481"/>
                        <a14:foregroundMark x1="51122" y1="31090" x2="51122" y2="31090"/>
                        <a14:foregroundMark x1="51442" y1="32212" x2="51442" y2="32212"/>
                        <a14:foregroundMark x1="30929" y1="46474" x2="30929" y2="46474"/>
                        <a14:foregroundMark x1="34295" y1="47276" x2="34295" y2="47276"/>
                        <a14:foregroundMark x1="32051" y1="45032" x2="32051" y2="45032"/>
                        <a14:foregroundMark x1="32051" y1="42468" x2="32051" y2="42468"/>
                        <a14:foregroundMark x1="28205" y1="41346" x2="28205" y2="41346"/>
                        <a14:foregroundMark x1="36218" y1="55449" x2="36218" y2="55449"/>
                        <a14:foregroundMark x1="33814" y1="57051" x2="33814" y2="57051"/>
                        <a14:foregroundMark x1="54487" y1="55128" x2="54487" y2="55128"/>
                        <a14:foregroundMark x1="55769" y1="55449" x2="55769" y2="55449"/>
                        <a14:foregroundMark x1="54167" y1="55929" x2="54167" y2="55929"/>
                        <a14:foregroundMark x1="53045" y1="54006" x2="53045" y2="54006"/>
                        <a14:foregroundMark x1="50801" y1="52885" x2="50801" y2="52885"/>
                        <a14:foregroundMark x1="56090" y1="55449" x2="56090" y2="55449"/>
                        <a14:foregroundMark x1="56891" y1="55449" x2="56891" y2="55449"/>
                        <a14:foregroundMark x1="54167" y1="57372" x2="54167" y2="57372"/>
                        <a14:foregroundMark x1="45833" y1="45032" x2="45833" y2="45032"/>
                        <a14:foregroundMark x1="45192" y1="45353" x2="45192" y2="45353"/>
                        <a14:foregroundMark x1="32853" y1="45032" x2="32853" y2="45032"/>
                        <a14:foregroundMark x1="36218" y1="52083" x2="36218" y2="52083"/>
                        <a14:foregroundMark x1="36218" y1="51442" x2="36218" y2="51442"/>
                        <a14:foregroundMark x1="33974" y1="57051" x2="33974" y2="57051"/>
                        <a14:foregroundMark x1="33814" y1="57853" x2="33814" y2="57853"/>
                        <a14:foregroundMark x1="34615" y1="57692" x2="34615" y2="57692"/>
                        <a14:foregroundMark x1="27083" y1="38622" x2="27083" y2="38622"/>
                        <a14:foregroundMark x1="32692" y1="34135" x2="32692" y2="34135"/>
                      </a14:backgroundRemoval>
                    </a14:imgEffect>
                  </a14:imgLayer>
                </a14:imgProps>
              </a:ext>
            </a:extLst>
          </a:blip>
          <a:srcRect l="23440" t="23936" r="42320" b="40949"/>
          <a:stretch/>
        </p:blipFill>
        <p:spPr>
          <a:xfrm rot="16200000">
            <a:off x="7826336" y="2538829"/>
            <a:ext cx="218663" cy="224053"/>
          </a:xfrm>
          <a:prstGeom prst="rect">
            <a:avLst/>
          </a:prstGeom>
          <a:ln>
            <a:noFill/>
          </a:ln>
        </p:spPr>
      </p:pic>
      <p:pic>
        <p:nvPicPr>
          <p:cNvPr id="214" name="Picture 213">
            <a:extLst>
              <a:ext uri="{FF2B5EF4-FFF2-40B4-BE49-F238E27FC236}">
                <a16:creationId xmlns:a16="http://schemas.microsoft.com/office/drawing/2014/main" id="{64A0EA4F-5BDD-7D4A-B366-B6B366466168}"/>
              </a:ext>
            </a:extLst>
          </p:cNvPr>
          <p:cNvPicPr>
            <a:picLocks/>
          </p:cNvPicPr>
          <p:nvPr/>
        </p:nvPicPr>
        <p:blipFill rotWithShape="1">
          <a:blip r:embed="rId54">
            <a:extLst>
              <a:ext uri="{BEBA8EAE-BF5A-486C-A8C5-ECC9F3942E4B}">
                <a14:imgProps xmlns:a14="http://schemas.microsoft.com/office/drawing/2010/main">
                  <a14:imgLayer r:embed="rId55">
                    <a14:imgEffect>
                      <a14:backgroundRemoval t="25481" b="57853" l="26763" r="56731">
                        <a14:foregroundMark x1="28205" y1="39423" x2="28205" y2="39423"/>
                        <a14:foregroundMark x1="30609" y1="45032" x2="30609" y2="45032"/>
                        <a14:foregroundMark x1="36058" y1="53205" x2="36058" y2="53205"/>
                        <a14:foregroundMark x1="34936" y1="55449" x2="34936" y2="55449"/>
                        <a14:foregroundMark x1="33974" y1="56250" x2="33974" y2="56250"/>
                        <a14:foregroundMark x1="33974" y1="56731" x2="33974" y2="56731"/>
                        <a14:foregroundMark x1="35096" y1="55929" x2="35096" y2="55929"/>
                        <a14:foregroundMark x1="33494" y1="49199" x2="33494" y2="49199"/>
                        <a14:foregroundMark x1="33173" y1="46955" x2="33173" y2="46955"/>
                        <a14:foregroundMark x1="31250" y1="41987" x2="31250" y2="41987"/>
                        <a14:foregroundMark x1="29327" y1="41026" x2="29327" y2="41026"/>
                        <a14:foregroundMark x1="55769" y1="55449" x2="55769" y2="55449"/>
                        <a14:foregroundMark x1="53045" y1="53205" x2="53045" y2="53205"/>
                        <a14:foregroundMark x1="51603" y1="52885" x2="51603" y2="52885"/>
                        <a14:foregroundMark x1="50481" y1="52244" x2="50481" y2="52244"/>
                        <a14:foregroundMark x1="50000" y1="52083" x2="50000" y2="52083"/>
                        <a14:foregroundMark x1="51603" y1="29327" x2="51603" y2="29327"/>
                        <a14:foregroundMark x1="49679" y1="27083" x2="49679" y2="27083"/>
                        <a14:foregroundMark x1="47436" y1="25481" x2="47436" y2="25481"/>
                        <a14:foregroundMark x1="51122" y1="31090" x2="51122" y2="31090"/>
                        <a14:foregroundMark x1="51442" y1="32212" x2="51442" y2="32212"/>
                        <a14:foregroundMark x1="30929" y1="46474" x2="30929" y2="46474"/>
                        <a14:foregroundMark x1="34295" y1="47276" x2="34295" y2="47276"/>
                        <a14:foregroundMark x1="32051" y1="45032" x2="32051" y2="45032"/>
                        <a14:foregroundMark x1="32051" y1="42468" x2="32051" y2="42468"/>
                        <a14:foregroundMark x1="28205" y1="41346" x2="28205" y2="41346"/>
                        <a14:foregroundMark x1="36218" y1="55449" x2="36218" y2="55449"/>
                        <a14:foregroundMark x1="33814" y1="57051" x2="33814" y2="57051"/>
                        <a14:foregroundMark x1="54487" y1="55128" x2="54487" y2="55128"/>
                        <a14:foregroundMark x1="55769" y1="55449" x2="55769" y2="55449"/>
                        <a14:foregroundMark x1="54167" y1="55929" x2="54167" y2="55929"/>
                        <a14:foregroundMark x1="53045" y1="54006" x2="53045" y2="54006"/>
                        <a14:foregroundMark x1="50801" y1="52885" x2="50801" y2="52885"/>
                        <a14:foregroundMark x1="56090" y1="55449" x2="56090" y2="55449"/>
                        <a14:foregroundMark x1="56891" y1="55449" x2="56891" y2="55449"/>
                        <a14:foregroundMark x1="54167" y1="57372" x2="54167" y2="57372"/>
                        <a14:foregroundMark x1="45833" y1="45032" x2="45833" y2="45032"/>
                        <a14:foregroundMark x1="45192" y1="45353" x2="45192" y2="45353"/>
                        <a14:foregroundMark x1="32853" y1="45032" x2="32853" y2="45032"/>
                        <a14:foregroundMark x1="36218" y1="52083" x2="36218" y2="52083"/>
                        <a14:foregroundMark x1="36218" y1="51442" x2="36218" y2="51442"/>
                        <a14:foregroundMark x1="33974" y1="57051" x2="33974" y2="57051"/>
                        <a14:foregroundMark x1="33814" y1="57853" x2="33814" y2="57853"/>
                        <a14:foregroundMark x1="34615" y1="57692" x2="34615" y2="57692"/>
                        <a14:foregroundMark x1="27083" y1="38622" x2="27083" y2="38622"/>
                        <a14:foregroundMark x1="32692" y1="34135" x2="32692" y2="34135"/>
                      </a14:backgroundRemoval>
                    </a14:imgEffect>
                  </a14:imgLayer>
                </a14:imgProps>
              </a:ext>
            </a:extLst>
          </a:blip>
          <a:srcRect l="23440" t="23936" r="42320" b="40949"/>
          <a:stretch/>
        </p:blipFill>
        <p:spPr>
          <a:xfrm rot="16200000">
            <a:off x="7834700" y="2896057"/>
            <a:ext cx="225288" cy="224054"/>
          </a:xfrm>
          <a:prstGeom prst="rect">
            <a:avLst/>
          </a:prstGeom>
          <a:ln>
            <a:noFill/>
          </a:ln>
        </p:spPr>
      </p:pic>
      <p:cxnSp>
        <p:nvCxnSpPr>
          <p:cNvPr id="222" name="Straight Connector 221">
            <a:extLst>
              <a:ext uri="{FF2B5EF4-FFF2-40B4-BE49-F238E27FC236}">
                <a16:creationId xmlns:a16="http://schemas.microsoft.com/office/drawing/2014/main" id="{C7EA53DA-4BC3-7440-BF0A-BECD785E69E5}"/>
              </a:ext>
            </a:extLst>
          </p:cNvPr>
          <p:cNvCxnSpPr>
            <a:cxnSpLocks/>
          </p:cNvCxnSpPr>
          <p:nvPr/>
        </p:nvCxnSpPr>
        <p:spPr>
          <a:xfrm>
            <a:off x="950976" y="1041400"/>
            <a:ext cx="6949440"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sp>
        <p:nvSpPr>
          <p:cNvPr id="223" name="Rectangle 222">
            <a:extLst>
              <a:ext uri="{FF2B5EF4-FFF2-40B4-BE49-F238E27FC236}">
                <a16:creationId xmlns:a16="http://schemas.microsoft.com/office/drawing/2014/main" id="{461DCBED-CB83-8D40-91D7-D51965DC368F}"/>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sp>
        <p:nvSpPr>
          <p:cNvPr id="224" name="Title 4">
            <a:extLst>
              <a:ext uri="{FF2B5EF4-FFF2-40B4-BE49-F238E27FC236}">
                <a16:creationId xmlns:a16="http://schemas.microsoft.com/office/drawing/2014/main" id="{119C57D1-0651-BF44-BE03-F09608D30537}"/>
              </a:ext>
            </a:extLst>
          </p:cNvPr>
          <p:cNvSpPr txBox="1">
            <a:spLocks/>
          </p:cNvSpPr>
          <p:nvPr/>
        </p:nvSpPr>
        <p:spPr>
          <a:xfrm>
            <a:off x="282081" y="-30322"/>
            <a:ext cx="842632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Glioma-associated microglia (GAM) infiltrate </a:t>
            </a:r>
          </a:p>
          <a:p>
            <a:r>
              <a:rPr lang="en-US" sz="2400" b="1" dirty="0">
                <a:latin typeface="Arial" panose="020B0604020202020204" pitchFamily="34" charset="0"/>
                <a:cs typeface="Arial" panose="020B0604020202020204" pitchFamily="34" charset="0"/>
              </a:rPr>
              <a:t>the tumor microenvironment</a:t>
            </a:r>
          </a:p>
        </p:txBody>
      </p:sp>
    </p:spTree>
    <p:extLst>
      <p:ext uri="{BB962C8B-B14F-4D97-AF65-F5344CB8AC3E}">
        <p14:creationId xmlns:p14="http://schemas.microsoft.com/office/powerpoint/2010/main" val="193891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16667E-6 1.11111E-6 L -0.04947 0.07153 " pathEditMode="relative" rAng="0" ptsTypes="AA">
                                      <p:cBhvr>
                                        <p:cTn id="14" dur="2000" fill="hold"/>
                                        <p:tgtEl>
                                          <p:spTgt spid="269"/>
                                        </p:tgtEl>
                                        <p:attrNameLst>
                                          <p:attrName>ppt_x</p:attrName>
                                          <p:attrName>ppt_y</p:attrName>
                                        </p:attrNameLst>
                                      </p:cBhvr>
                                      <p:rCtr x="-2474" y="3565"/>
                                    </p:animMotion>
                                  </p:childTnLst>
                                </p:cTn>
                              </p:par>
                              <p:par>
                                <p:cTn id="15" presetID="0" presetClass="path" presetSubtype="0" accel="50000" decel="50000" fill="hold" nodeType="withEffect">
                                  <p:stCondLst>
                                    <p:cond delay="0"/>
                                  </p:stCondLst>
                                  <p:childTnLst>
                                    <p:animMotion origin="layout" path="M 0.00456 0.0037 L 0.0642 -0.01297 " pathEditMode="relative" rAng="0" ptsTypes="AA">
                                      <p:cBhvr>
                                        <p:cTn id="16" dur="2000" fill="hold"/>
                                        <p:tgtEl>
                                          <p:spTgt spid="281"/>
                                        </p:tgtEl>
                                        <p:attrNameLst>
                                          <p:attrName>ppt_x</p:attrName>
                                          <p:attrName>ppt_y</p:attrName>
                                        </p:attrNameLst>
                                      </p:cBhvr>
                                      <p:rCtr x="2982" y="-833"/>
                                    </p:animMotion>
                                  </p:childTnLst>
                                </p:cTn>
                              </p:par>
                              <p:par>
                                <p:cTn id="17" presetID="0" presetClass="path" presetSubtype="0" accel="50000" decel="50000" fill="hold" nodeType="withEffect">
                                  <p:stCondLst>
                                    <p:cond delay="0"/>
                                  </p:stCondLst>
                                  <p:childTnLst>
                                    <p:animMotion origin="layout" path="M -0.00183 0.00162 L 0.00976 -0.07431 " pathEditMode="relative" rAng="0" ptsTypes="AA">
                                      <p:cBhvr>
                                        <p:cTn id="18" dur="2000" fill="hold"/>
                                        <p:tgtEl>
                                          <p:spTgt spid="289"/>
                                        </p:tgtEl>
                                        <p:attrNameLst>
                                          <p:attrName>ppt_x</p:attrName>
                                          <p:attrName>ppt_y</p:attrName>
                                        </p:attrNameLst>
                                      </p:cBhvr>
                                      <p:rCtr x="573" y="-3796"/>
                                    </p:animMotion>
                                  </p:childTnLst>
                                </p:cTn>
                              </p:par>
                              <p:par>
                                <p:cTn id="19" presetID="0" presetClass="path" presetSubtype="0" accel="50000" decel="50000" fill="hold" nodeType="withEffect">
                                  <p:stCondLst>
                                    <p:cond delay="0"/>
                                  </p:stCondLst>
                                  <p:childTnLst>
                                    <p:animMotion origin="layout" path="M -0.00157 -0.01088 L -0.02357 0.0331 " pathEditMode="relative" rAng="0" ptsTypes="AA">
                                      <p:cBhvr>
                                        <p:cTn id="20" dur="2000" fill="hold"/>
                                        <p:tgtEl>
                                          <p:spTgt spid="293"/>
                                        </p:tgtEl>
                                        <p:attrNameLst>
                                          <p:attrName>ppt_x</p:attrName>
                                          <p:attrName>ppt_y</p:attrName>
                                        </p:attrNameLst>
                                      </p:cBhvr>
                                      <p:rCtr x="-1107" y="2199"/>
                                    </p:animMotion>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2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1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47" grpId="0"/>
      <p:bldP spid="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C941-3B3E-85F5-084A-417476CDBC66}"/>
              </a:ext>
            </a:extLst>
          </p:cNvPr>
          <p:cNvSpPr>
            <a:spLocks noGrp="1"/>
          </p:cNvSpPr>
          <p:nvPr>
            <p:ph type="title"/>
          </p:nvPr>
        </p:nvSpPr>
        <p:spPr>
          <a:xfrm>
            <a:off x="725424" y="29149"/>
            <a:ext cx="10515600" cy="1325563"/>
          </a:xfrm>
        </p:spPr>
        <p:txBody>
          <a:bodyPr>
            <a:normAutofit/>
          </a:bodyPr>
          <a:lstStyle/>
          <a:p>
            <a:r>
              <a:rPr lang="en-US" sz="2400" b="1" dirty="0">
                <a:latin typeface="Arial" panose="020B0604020202020204" pitchFamily="34" charset="0"/>
                <a:cs typeface="Arial" panose="020B0604020202020204" pitchFamily="34" charset="0"/>
              </a:rPr>
              <a:t>Multiple immune cells infiltrate canine glioma</a:t>
            </a:r>
          </a:p>
        </p:txBody>
      </p:sp>
      <p:sp>
        <p:nvSpPr>
          <p:cNvPr id="3" name="Content Placeholder 2">
            <a:extLst>
              <a:ext uri="{FF2B5EF4-FFF2-40B4-BE49-F238E27FC236}">
                <a16:creationId xmlns:a16="http://schemas.microsoft.com/office/drawing/2014/main" id="{E73E1A71-1875-253B-83B9-E708F8641450}"/>
              </a:ext>
            </a:extLst>
          </p:cNvPr>
          <p:cNvSpPr>
            <a:spLocks noGrp="1"/>
          </p:cNvSpPr>
          <p:nvPr>
            <p:ph idx="1"/>
          </p:nvPr>
        </p:nvSpPr>
        <p:spPr>
          <a:xfrm>
            <a:off x="824132" y="1409645"/>
            <a:ext cx="5504543" cy="4351338"/>
          </a:xfrm>
        </p:spPr>
        <p:txBody>
          <a:bodyPr>
            <a:normAutofit/>
          </a:bodyPr>
          <a:lstStyle/>
          <a:p>
            <a:r>
              <a:rPr lang="en-US" dirty="0">
                <a:latin typeface="Arial" panose="020B0604020202020204" pitchFamily="34" charset="0"/>
                <a:cs typeface="Arial" panose="020B0604020202020204" pitchFamily="34" charset="0"/>
              </a:rPr>
              <a:t>Cell types identified:</a:t>
            </a:r>
          </a:p>
          <a:p>
            <a:pPr lvl="1"/>
            <a:r>
              <a:rPr lang="en-US" dirty="0">
                <a:latin typeface="Arial" panose="020B0604020202020204" pitchFamily="34" charset="0"/>
                <a:cs typeface="Arial" panose="020B0604020202020204" pitchFamily="34" charset="0"/>
              </a:rPr>
              <a:t>Microglia </a:t>
            </a:r>
            <a:r>
              <a:rPr lang="en-US" sz="1400" dirty="0">
                <a:latin typeface="Arial" panose="020B0604020202020204" pitchFamily="34" charset="0"/>
                <a:cs typeface="Arial" panose="020B0604020202020204" pitchFamily="34" charset="0"/>
              </a:rPr>
              <a:t>(Iba1+)</a:t>
            </a:r>
          </a:p>
          <a:p>
            <a:pPr lvl="1"/>
            <a:r>
              <a:rPr lang="en-US" dirty="0">
                <a:latin typeface="Arial" panose="020B0604020202020204" pitchFamily="34" charset="0"/>
                <a:cs typeface="Arial" panose="020B0604020202020204" pitchFamily="34" charset="0"/>
              </a:rPr>
              <a:t>Macrophages </a:t>
            </a:r>
            <a:r>
              <a:rPr lang="en-US" sz="1400" dirty="0">
                <a:latin typeface="Arial" panose="020B0604020202020204" pitchFamily="34" charset="0"/>
                <a:cs typeface="Arial" panose="020B0604020202020204" pitchFamily="34" charset="0"/>
              </a:rPr>
              <a:t>(Iba1+, Mac387+, CD163+)</a:t>
            </a:r>
          </a:p>
          <a:p>
            <a:pPr lvl="1"/>
            <a:r>
              <a:rPr lang="en-US" dirty="0">
                <a:latin typeface="Arial" panose="020B0604020202020204" pitchFamily="34" charset="0"/>
                <a:cs typeface="Arial" panose="020B0604020202020204" pitchFamily="34" charset="0"/>
              </a:rPr>
              <a:t>Lymphocytes</a:t>
            </a:r>
          </a:p>
          <a:p>
            <a:pPr lvl="2"/>
            <a:r>
              <a:rPr lang="en-US" sz="2400" dirty="0">
                <a:latin typeface="Arial" panose="020B0604020202020204" pitchFamily="34" charset="0"/>
                <a:cs typeface="Arial" panose="020B0604020202020204" pitchFamily="34" charset="0"/>
              </a:rPr>
              <a:t>T cells </a:t>
            </a:r>
            <a:r>
              <a:rPr lang="en-US" sz="1400" dirty="0">
                <a:latin typeface="Arial" panose="020B0604020202020204" pitchFamily="34" charset="0"/>
                <a:cs typeface="Arial" panose="020B0604020202020204" pitchFamily="34" charset="0"/>
              </a:rPr>
              <a:t>(CD3+)</a:t>
            </a:r>
          </a:p>
          <a:p>
            <a:pPr lvl="2"/>
            <a:r>
              <a:rPr lang="en-US" sz="2400" dirty="0">
                <a:latin typeface="Arial" panose="020B0604020202020204" pitchFamily="34" charset="0"/>
                <a:cs typeface="Arial" panose="020B0604020202020204" pitchFamily="34" charset="0"/>
              </a:rPr>
              <a:t>T regulatory cells </a:t>
            </a:r>
            <a:r>
              <a:rPr lang="en-US" sz="1400" dirty="0">
                <a:latin typeface="Arial" panose="020B0604020202020204" pitchFamily="34" charset="0"/>
                <a:cs typeface="Arial" panose="020B0604020202020204" pitchFamily="34" charset="0"/>
              </a:rPr>
              <a:t>(FoxP3+)</a:t>
            </a:r>
          </a:p>
          <a:p>
            <a:pPr lvl="2"/>
            <a:r>
              <a:rPr lang="en-US" sz="2400" dirty="0">
                <a:latin typeface="Arial" panose="020B0604020202020204" pitchFamily="34" charset="0"/>
                <a:cs typeface="Arial" panose="020B0604020202020204" pitchFamily="34" charset="0"/>
              </a:rPr>
              <a:t>B cells </a:t>
            </a:r>
            <a:r>
              <a:rPr lang="en-US" sz="1400" dirty="0">
                <a:latin typeface="Arial" panose="020B0604020202020204" pitchFamily="34" charset="0"/>
                <a:cs typeface="Arial" panose="020B0604020202020204" pitchFamily="34" charset="0"/>
              </a:rPr>
              <a:t>(CD20+)</a:t>
            </a:r>
          </a:p>
          <a:p>
            <a:pPr lvl="2"/>
            <a:endParaRPr lang="en-US" dirty="0"/>
          </a:p>
        </p:txBody>
      </p:sp>
      <p:sp>
        <p:nvSpPr>
          <p:cNvPr id="4" name="Rectangle 3">
            <a:extLst>
              <a:ext uri="{FF2B5EF4-FFF2-40B4-BE49-F238E27FC236}">
                <a16:creationId xmlns:a16="http://schemas.microsoft.com/office/drawing/2014/main" id="{40D76072-5541-717D-A3A0-F7070C958D50}"/>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grpSp>
        <p:nvGrpSpPr>
          <p:cNvPr id="11" name="Group 10">
            <a:extLst>
              <a:ext uri="{FF2B5EF4-FFF2-40B4-BE49-F238E27FC236}">
                <a16:creationId xmlns:a16="http://schemas.microsoft.com/office/drawing/2014/main" id="{BBFB1A56-5095-A329-FB9A-92D11404540D}"/>
              </a:ext>
            </a:extLst>
          </p:cNvPr>
          <p:cNvGrpSpPr/>
          <p:nvPr/>
        </p:nvGrpSpPr>
        <p:grpSpPr>
          <a:xfrm>
            <a:off x="7442545" y="1409645"/>
            <a:ext cx="3572458" cy="3828351"/>
            <a:chOff x="6407182" y="1967582"/>
            <a:chExt cx="2352190" cy="3305365"/>
          </a:xfrm>
        </p:grpSpPr>
        <p:pic>
          <p:nvPicPr>
            <p:cNvPr id="8" name="Picture 7" descr="A picture containing text&#10;&#10;Description automatically generated">
              <a:extLst>
                <a:ext uri="{FF2B5EF4-FFF2-40B4-BE49-F238E27FC236}">
                  <a16:creationId xmlns:a16="http://schemas.microsoft.com/office/drawing/2014/main" id="{AA0BC49E-C4CB-DEC4-A035-6C736FE93A6D}"/>
                </a:ext>
              </a:extLst>
            </p:cNvPr>
            <p:cNvPicPr>
              <a:picLocks noChangeAspect="1"/>
            </p:cNvPicPr>
            <p:nvPr/>
          </p:nvPicPr>
          <p:blipFill rotWithShape="1">
            <a:blip r:embed="rId3"/>
            <a:srcRect r="52449"/>
            <a:stretch/>
          </p:blipFill>
          <p:spPr>
            <a:xfrm>
              <a:off x="6407182" y="1973161"/>
              <a:ext cx="2352190" cy="3299786"/>
            </a:xfrm>
            <a:prstGeom prst="rect">
              <a:avLst/>
            </a:prstGeom>
          </p:spPr>
        </p:pic>
        <p:sp>
          <p:nvSpPr>
            <p:cNvPr id="9" name="TextBox 8">
              <a:extLst>
                <a:ext uri="{FF2B5EF4-FFF2-40B4-BE49-F238E27FC236}">
                  <a16:creationId xmlns:a16="http://schemas.microsoft.com/office/drawing/2014/main" id="{E71F2369-403E-A0D0-0E88-D8460EB07971}"/>
                </a:ext>
              </a:extLst>
            </p:cNvPr>
            <p:cNvSpPr txBox="1"/>
            <p:nvPr/>
          </p:nvSpPr>
          <p:spPr>
            <a:xfrm>
              <a:off x="6407182" y="1967582"/>
              <a:ext cx="928914" cy="369332"/>
            </a:xfrm>
            <a:prstGeom prst="rect">
              <a:avLst/>
            </a:prstGeom>
            <a:noFill/>
          </p:spPr>
          <p:txBody>
            <a:bodyPr wrap="square" rtlCol="0">
              <a:spAutoFit/>
            </a:bodyPr>
            <a:lstStyle/>
            <a:p>
              <a:r>
                <a:rPr lang="en-US" dirty="0"/>
                <a:t>T cells</a:t>
              </a:r>
            </a:p>
          </p:txBody>
        </p:sp>
        <p:sp>
          <p:nvSpPr>
            <p:cNvPr id="10" name="TextBox 9">
              <a:extLst>
                <a:ext uri="{FF2B5EF4-FFF2-40B4-BE49-F238E27FC236}">
                  <a16:creationId xmlns:a16="http://schemas.microsoft.com/office/drawing/2014/main" id="{253A43F0-4FE7-2811-AC8A-C9CEF00A7563}"/>
                </a:ext>
              </a:extLst>
            </p:cNvPr>
            <p:cNvSpPr txBox="1"/>
            <p:nvPr/>
          </p:nvSpPr>
          <p:spPr>
            <a:xfrm>
              <a:off x="6407182" y="3620264"/>
              <a:ext cx="747486" cy="369332"/>
            </a:xfrm>
            <a:prstGeom prst="rect">
              <a:avLst/>
            </a:prstGeom>
            <a:noFill/>
          </p:spPr>
          <p:txBody>
            <a:bodyPr wrap="square" rtlCol="0">
              <a:spAutoFit/>
            </a:bodyPr>
            <a:lstStyle/>
            <a:p>
              <a:r>
                <a:rPr lang="en-US" dirty="0"/>
                <a:t>T regs</a:t>
              </a:r>
            </a:p>
          </p:txBody>
        </p:sp>
      </p:grpSp>
      <p:sp>
        <p:nvSpPr>
          <p:cNvPr id="12" name="TextBox 11">
            <a:extLst>
              <a:ext uri="{FF2B5EF4-FFF2-40B4-BE49-F238E27FC236}">
                <a16:creationId xmlns:a16="http://schemas.microsoft.com/office/drawing/2014/main" id="{21DC076C-CA7C-E360-856F-D83125832BCD}"/>
              </a:ext>
            </a:extLst>
          </p:cNvPr>
          <p:cNvSpPr txBox="1"/>
          <p:nvPr/>
        </p:nvSpPr>
        <p:spPr>
          <a:xfrm>
            <a:off x="6994989" y="5289481"/>
            <a:ext cx="4782456" cy="369332"/>
          </a:xfrm>
          <a:prstGeom prst="rect">
            <a:avLst/>
          </a:prstGeom>
          <a:noFill/>
        </p:spPr>
        <p:txBody>
          <a:bodyPr wrap="square" rtlCol="0">
            <a:spAutoFit/>
          </a:bodyPr>
          <a:lstStyle/>
          <a:p>
            <a:pPr algn="ctr"/>
            <a:r>
              <a:rPr lang="en-US" dirty="0"/>
              <a:t>Krane, Gregory A., et al. 2021 </a:t>
            </a:r>
          </a:p>
        </p:txBody>
      </p:sp>
      <p:cxnSp>
        <p:nvCxnSpPr>
          <p:cNvPr id="5" name="Straight Connector 4">
            <a:extLst>
              <a:ext uri="{FF2B5EF4-FFF2-40B4-BE49-F238E27FC236}">
                <a16:creationId xmlns:a16="http://schemas.microsoft.com/office/drawing/2014/main" id="{E1570A41-04B4-2F98-3A51-39094A01BB5F}"/>
              </a:ext>
            </a:extLst>
          </p:cNvPr>
          <p:cNvCxnSpPr>
            <a:cxnSpLocks/>
          </p:cNvCxnSpPr>
          <p:nvPr/>
        </p:nvCxnSpPr>
        <p:spPr>
          <a:xfrm>
            <a:off x="604911" y="1013265"/>
            <a:ext cx="6837634"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72C3438-80CC-AB69-A16B-7A5A8A16C886}"/>
              </a:ext>
            </a:extLst>
          </p:cNvPr>
          <p:cNvSpPr txBox="1"/>
          <p:nvPr/>
        </p:nvSpPr>
        <p:spPr>
          <a:xfrm>
            <a:off x="689836" y="4643150"/>
            <a:ext cx="5659795" cy="1292662"/>
          </a:xfrm>
          <a:prstGeom prst="rect">
            <a:avLst/>
          </a:prstGeom>
          <a:noFill/>
        </p:spPr>
        <p:txBody>
          <a:bodyPr wrap="square" rtlCol="0">
            <a:spAutoFit/>
          </a:bodyPr>
          <a:lstStyle/>
          <a:p>
            <a:r>
              <a:rPr lang="en-US" sz="3000" b="1" dirty="0"/>
              <a:t>What are these cells doing in the tumor microenvironment  (TME)?</a:t>
            </a:r>
          </a:p>
          <a:p>
            <a:endParaRPr lang="en-US" dirty="0"/>
          </a:p>
        </p:txBody>
      </p:sp>
    </p:spTree>
    <p:extLst>
      <p:ext uri="{BB962C8B-B14F-4D97-AF65-F5344CB8AC3E}">
        <p14:creationId xmlns:p14="http://schemas.microsoft.com/office/powerpoint/2010/main" val="301409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D6380-6F6B-8A4C-AF50-977B2A77961B}"/>
              </a:ext>
            </a:extLst>
          </p:cNvPr>
          <p:cNvSpPr>
            <a:spLocks noGrp="1"/>
          </p:cNvSpPr>
          <p:nvPr>
            <p:ph type="title"/>
          </p:nvPr>
        </p:nvSpPr>
        <p:spPr>
          <a:xfrm>
            <a:off x="308811" y="143109"/>
            <a:ext cx="4316247" cy="1191036"/>
          </a:xfrm>
        </p:spPr>
        <p:txBody>
          <a:bodyPr>
            <a:normAutofit/>
          </a:bodyPr>
          <a:lstStyle/>
          <a:p>
            <a:pPr algn="ctr"/>
            <a:r>
              <a:rPr lang="en-US" sz="2400" b="1" dirty="0">
                <a:latin typeface="Arial" panose="020B0604020202020204" pitchFamily="34" charset="0"/>
                <a:cs typeface="Arial" panose="020B0604020202020204" pitchFamily="34" charset="0"/>
              </a:rPr>
              <a:t>Single cell RNA sequencing provides advantages over bulk RNA sequencing</a:t>
            </a:r>
          </a:p>
        </p:txBody>
      </p:sp>
      <p:sp>
        <p:nvSpPr>
          <p:cNvPr id="6" name="TextBox 5">
            <a:extLst>
              <a:ext uri="{FF2B5EF4-FFF2-40B4-BE49-F238E27FC236}">
                <a16:creationId xmlns:a16="http://schemas.microsoft.com/office/drawing/2014/main" id="{E78ADA71-5608-624D-B64F-B381BDF0362D}"/>
              </a:ext>
            </a:extLst>
          </p:cNvPr>
          <p:cNvSpPr txBox="1"/>
          <p:nvPr/>
        </p:nvSpPr>
        <p:spPr>
          <a:xfrm>
            <a:off x="10339709" y="262226"/>
            <a:ext cx="1671048" cy="461665"/>
          </a:xfrm>
          <a:prstGeom prst="rect">
            <a:avLst/>
          </a:prstGeom>
          <a:noFill/>
        </p:spPr>
        <p:txBody>
          <a:bodyPr wrap="square" rtlCol="0">
            <a:spAutoFit/>
          </a:bodyPr>
          <a:lstStyle/>
          <a:p>
            <a:r>
              <a:rPr lang="en-US" sz="1200" dirty="0"/>
              <a:t>Image adapted from 10X Genomics Website</a:t>
            </a:r>
          </a:p>
        </p:txBody>
      </p:sp>
      <p:sp>
        <p:nvSpPr>
          <p:cNvPr id="4" name="Rectangle 3">
            <a:extLst>
              <a:ext uri="{FF2B5EF4-FFF2-40B4-BE49-F238E27FC236}">
                <a16:creationId xmlns:a16="http://schemas.microsoft.com/office/drawing/2014/main" id="{86510EE0-833F-818B-C460-8342E5A3A3A4}"/>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cxnSp>
        <p:nvCxnSpPr>
          <p:cNvPr id="7" name="Straight Connector 6">
            <a:extLst>
              <a:ext uri="{FF2B5EF4-FFF2-40B4-BE49-F238E27FC236}">
                <a16:creationId xmlns:a16="http://schemas.microsoft.com/office/drawing/2014/main" id="{E910DF76-64B2-0DD0-384D-0808C4546F9B}"/>
              </a:ext>
            </a:extLst>
          </p:cNvPr>
          <p:cNvCxnSpPr>
            <a:cxnSpLocks/>
          </p:cNvCxnSpPr>
          <p:nvPr/>
        </p:nvCxnSpPr>
        <p:spPr>
          <a:xfrm>
            <a:off x="308811" y="1266484"/>
            <a:ext cx="5937244"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8338FACF-622F-867E-379F-ABB88800E87E}"/>
              </a:ext>
            </a:extLst>
          </p:cNvPr>
          <p:cNvGrpSpPr/>
          <p:nvPr/>
        </p:nvGrpSpPr>
        <p:grpSpPr>
          <a:xfrm>
            <a:off x="3742416" y="120394"/>
            <a:ext cx="5104438" cy="6653524"/>
            <a:chOff x="6585178" y="148972"/>
            <a:chExt cx="5104438" cy="6648933"/>
          </a:xfrm>
        </p:grpSpPr>
        <p:grpSp>
          <p:nvGrpSpPr>
            <p:cNvPr id="37" name="Group 36">
              <a:extLst>
                <a:ext uri="{FF2B5EF4-FFF2-40B4-BE49-F238E27FC236}">
                  <a16:creationId xmlns:a16="http://schemas.microsoft.com/office/drawing/2014/main" id="{3856AFD0-7813-2192-D937-FB7C940D1AD2}"/>
                </a:ext>
              </a:extLst>
            </p:cNvPr>
            <p:cNvGrpSpPr/>
            <p:nvPr/>
          </p:nvGrpSpPr>
          <p:grpSpPr>
            <a:xfrm>
              <a:off x="9208619" y="3236494"/>
              <a:ext cx="2247700" cy="1792781"/>
              <a:chOff x="6741037" y="3414081"/>
              <a:chExt cx="2257192" cy="1845964"/>
            </a:xfrm>
          </p:grpSpPr>
          <p:pic>
            <p:nvPicPr>
              <p:cNvPr id="38" name="Picture 37" descr="Graphical user interface, diagram&#10;&#10;Description automatically generated">
                <a:extLst>
                  <a:ext uri="{FF2B5EF4-FFF2-40B4-BE49-F238E27FC236}">
                    <a16:creationId xmlns:a16="http://schemas.microsoft.com/office/drawing/2014/main" id="{7E3169CA-4D35-C2CF-8BC2-3EE5DECF7458}"/>
                  </a:ext>
                </a:extLst>
              </p:cNvPr>
              <p:cNvPicPr>
                <a:picLocks noChangeAspect="1"/>
              </p:cNvPicPr>
              <p:nvPr/>
            </p:nvPicPr>
            <p:blipFill rotWithShape="1">
              <a:blip r:embed="rId3"/>
              <a:srcRect l="54446" r="28096" b="53594"/>
              <a:stretch/>
            </p:blipFill>
            <p:spPr>
              <a:xfrm>
                <a:off x="7226635" y="3414081"/>
                <a:ext cx="1230897" cy="1404957"/>
              </a:xfrm>
              <a:prstGeom prst="rect">
                <a:avLst/>
              </a:prstGeom>
            </p:spPr>
          </p:pic>
          <p:sp>
            <p:nvSpPr>
              <p:cNvPr id="39" name="TextBox 38">
                <a:extLst>
                  <a:ext uri="{FF2B5EF4-FFF2-40B4-BE49-F238E27FC236}">
                    <a16:creationId xmlns:a16="http://schemas.microsoft.com/office/drawing/2014/main" id="{7871BC31-F25D-280A-F2AF-E4ACB0E11DBE}"/>
                  </a:ext>
                </a:extLst>
              </p:cNvPr>
              <p:cNvSpPr txBox="1"/>
              <p:nvPr/>
            </p:nvSpPr>
            <p:spPr>
              <a:xfrm>
                <a:off x="6741037" y="4706047"/>
                <a:ext cx="2257192" cy="553998"/>
              </a:xfrm>
              <a:prstGeom prst="rect">
                <a:avLst/>
              </a:prstGeom>
              <a:noFill/>
            </p:spPr>
            <p:txBody>
              <a:bodyPr wrap="square" rtlCol="0">
                <a:spAutoFit/>
              </a:bodyPr>
              <a:lstStyle/>
              <a:p>
                <a:pPr algn="ctr"/>
                <a:r>
                  <a:rPr lang="en-US" sz="1400" dirty="0"/>
                  <a:t>Each cell type has a distinct expression profile</a:t>
                </a:r>
              </a:p>
            </p:txBody>
          </p:sp>
        </p:grpSp>
        <p:pic>
          <p:nvPicPr>
            <p:cNvPr id="40" name="Picture 39" descr="Graphical user interface, diagram&#10;&#10;Description automatically generated">
              <a:extLst>
                <a:ext uri="{FF2B5EF4-FFF2-40B4-BE49-F238E27FC236}">
                  <a16:creationId xmlns:a16="http://schemas.microsoft.com/office/drawing/2014/main" id="{8D212806-A58A-7AF3-7FF4-DDF667A44F70}"/>
                </a:ext>
              </a:extLst>
            </p:cNvPr>
            <p:cNvPicPr>
              <a:picLocks noChangeAspect="1"/>
            </p:cNvPicPr>
            <p:nvPr/>
          </p:nvPicPr>
          <p:blipFill rotWithShape="1">
            <a:blip r:embed="rId3"/>
            <a:srcRect l="1241" t="20764" r="75429" b="22321"/>
            <a:stretch/>
          </p:blipFill>
          <p:spPr>
            <a:xfrm rot="5400000">
              <a:off x="7942359" y="113970"/>
              <a:ext cx="1472355" cy="1542360"/>
            </a:xfrm>
            <a:prstGeom prst="rect">
              <a:avLst/>
            </a:prstGeom>
          </p:spPr>
        </p:pic>
        <p:sp>
          <p:nvSpPr>
            <p:cNvPr id="41" name="TextBox 40">
              <a:extLst>
                <a:ext uri="{FF2B5EF4-FFF2-40B4-BE49-F238E27FC236}">
                  <a16:creationId xmlns:a16="http://schemas.microsoft.com/office/drawing/2014/main" id="{FA4F19BE-3D60-B477-8AF9-2EF41F24E2CB}"/>
                </a:ext>
              </a:extLst>
            </p:cNvPr>
            <p:cNvSpPr txBox="1"/>
            <p:nvPr/>
          </p:nvSpPr>
          <p:spPr>
            <a:xfrm>
              <a:off x="9449717" y="1401095"/>
              <a:ext cx="1937838" cy="369332"/>
            </a:xfrm>
            <a:prstGeom prst="rect">
              <a:avLst/>
            </a:prstGeom>
            <a:noFill/>
          </p:spPr>
          <p:txBody>
            <a:bodyPr wrap="none" rtlCol="0">
              <a:spAutoFit/>
            </a:bodyPr>
            <a:lstStyle/>
            <a:p>
              <a:r>
                <a:rPr lang="en-US" dirty="0"/>
                <a:t>Single-cell Analysis</a:t>
              </a:r>
            </a:p>
          </p:txBody>
        </p:sp>
        <p:sp>
          <p:nvSpPr>
            <p:cNvPr id="42" name="TextBox 41">
              <a:extLst>
                <a:ext uri="{FF2B5EF4-FFF2-40B4-BE49-F238E27FC236}">
                  <a16:creationId xmlns:a16="http://schemas.microsoft.com/office/drawing/2014/main" id="{FB710347-551C-B736-9530-BA26F8383010}"/>
                </a:ext>
              </a:extLst>
            </p:cNvPr>
            <p:cNvSpPr txBox="1"/>
            <p:nvPr/>
          </p:nvSpPr>
          <p:spPr>
            <a:xfrm>
              <a:off x="6585178" y="1448106"/>
              <a:ext cx="1394421" cy="369332"/>
            </a:xfrm>
            <a:prstGeom prst="rect">
              <a:avLst/>
            </a:prstGeom>
            <a:noFill/>
          </p:spPr>
          <p:txBody>
            <a:bodyPr wrap="none" rtlCol="0">
              <a:spAutoFit/>
            </a:bodyPr>
            <a:lstStyle/>
            <a:p>
              <a:r>
                <a:rPr lang="en-US" dirty="0"/>
                <a:t>Bulk Analysis</a:t>
              </a:r>
            </a:p>
          </p:txBody>
        </p:sp>
        <p:grpSp>
          <p:nvGrpSpPr>
            <p:cNvPr id="43" name="Group 42">
              <a:extLst>
                <a:ext uri="{FF2B5EF4-FFF2-40B4-BE49-F238E27FC236}">
                  <a16:creationId xmlns:a16="http://schemas.microsoft.com/office/drawing/2014/main" id="{2B166A4A-ECB7-29D0-7A04-C469C935C779}"/>
                </a:ext>
              </a:extLst>
            </p:cNvPr>
            <p:cNvGrpSpPr/>
            <p:nvPr/>
          </p:nvGrpSpPr>
          <p:grpSpPr>
            <a:xfrm>
              <a:off x="7001388" y="1794855"/>
              <a:ext cx="1284326" cy="1243987"/>
              <a:chOff x="4866869" y="1859574"/>
              <a:chExt cx="1284326" cy="1243987"/>
            </a:xfrm>
          </p:grpSpPr>
          <p:pic>
            <p:nvPicPr>
              <p:cNvPr id="44" name="Picture 43" descr="Graphical user interface, diagram&#10;&#10;Description automatically generated">
                <a:extLst>
                  <a:ext uri="{FF2B5EF4-FFF2-40B4-BE49-F238E27FC236}">
                    <a16:creationId xmlns:a16="http://schemas.microsoft.com/office/drawing/2014/main" id="{1C954714-0D7A-8F9E-B0EA-397D36BC1442}"/>
                  </a:ext>
                </a:extLst>
              </p:cNvPr>
              <p:cNvPicPr>
                <a:picLocks noChangeAspect="1"/>
              </p:cNvPicPr>
              <p:nvPr/>
            </p:nvPicPr>
            <p:blipFill rotWithShape="1">
              <a:blip r:embed="rId3"/>
              <a:srcRect l="30589" t="51756" r="56229" b="11087"/>
              <a:stretch/>
            </p:blipFill>
            <p:spPr>
              <a:xfrm>
                <a:off x="5215549" y="1859574"/>
                <a:ext cx="797324" cy="965031"/>
              </a:xfrm>
              <a:prstGeom prst="rect">
                <a:avLst/>
              </a:prstGeom>
            </p:spPr>
          </p:pic>
          <p:sp>
            <p:nvSpPr>
              <p:cNvPr id="45" name="TextBox 44">
                <a:extLst>
                  <a:ext uri="{FF2B5EF4-FFF2-40B4-BE49-F238E27FC236}">
                    <a16:creationId xmlns:a16="http://schemas.microsoft.com/office/drawing/2014/main" id="{A77C338D-6FA5-5554-C54F-2B0ABBB57512}"/>
                  </a:ext>
                </a:extLst>
              </p:cNvPr>
              <p:cNvSpPr txBox="1"/>
              <p:nvPr/>
            </p:nvSpPr>
            <p:spPr>
              <a:xfrm>
                <a:off x="4866869" y="2795784"/>
                <a:ext cx="1284326" cy="307777"/>
              </a:xfrm>
              <a:prstGeom prst="rect">
                <a:avLst/>
              </a:prstGeom>
              <a:noFill/>
            </p:spPr>
            <p:txBody>
              <a:bodyPr wrap="none" rtlCol="0">
                <a:spAutoFit/>
              </a:bodyPr>
              <a:lstStyle/>
              <a:p>
                <a:r>
                  <a:rPr lang="en-US" sz="1400" dirty="0"/>
                  <a:t>Bulk RNA input</a:t>
                </a:r>
              </a:p>
            </p:txBody>
          </p:sp>
        </p:grpSp>
        <p:grpSp>
          <p:nvGrpSpPr>
            <p:cNvPr id="46" name="Group 45">
              <a:extLst>
                <a:ext uri="{FF2B5EF4-FFF2-40B4-BE49-F238E27FC236}">
                  <a16:creationId xmlns:a16="http://schemas.microsoft.com/office/drawing/2014/main" id="{6576D3E2-C58D-D9B1-84D1-E38A0150CFA3}"/>
                </a:ext>
              </a:extLst>
            </p:cNvPr>
            <p:cNvGrpSpPr/>
            <p:nvPr/>
          </p:nvGrpSpPr>
          <p:grpSpPr>
            <a:xfrm>
              <a:off x="6613728" y="3485581"/>
              <a:ext cx="2112091" cy="1524675"/>
              <a:chOff x="4479209" y="3550302"/>
              <a:chExt cx="2112091" cy="1524675"/>
            </a:xfrm>
          </p:grpSpPr>
          <p:pic>
            <p:nvPicPr>
              <p:cNvPr id="47" name="Picture 46" descr="Graphical user interface, diagram&#10;&#10;Description automatically generated">
                <a:extLst>
                  <a:ext uri="{FF2B5EF4-FFF2-40B4-BE49-F238E27FC236}">
                    <a16:creationId xmlns:a16="http://schemas.microsoft.com/office/drawing/2014/main" id="{9F70E840-AA5A-00B5-C3BC-BD94B726C78C}"/>
                  </a:ext>
                </a:extLst>
              </p:cNvPr>
              <p:cNvPicPr>
                <a:picLocks noChangeAspect="1"/>
              </p:cNvPicPr>
              <p:nvPr/>
            </p:nvPicPr>
            <p:blipFill rotWithShape="1">
              <a:blip r:embed="rId3"/>
              <a:srcRect l="53323" t="55478" r="29220" b="10760"/>
              <a:stretch/>
            </p:blipFill>
            <p:spPr>
              <a:xfrm>
                <a:off x="4866869" y="3550302"/>
                <a:ext cx="1233090" cy="1024111"/>
              </a:xfrm>
              <a:prstGeom prst="rect">
                <a:avLst/>
              </a:prstGeom>
            </p:spPr>
          </p:pic>
          <p:sp>
            <p:nvSpPr>
              <p:cNvPr id="48" name="TextBox 47">
                <a:extLst>
                  <a:ext uri="{FF2B5EF4-FFF2-40B4-BE49-F238E27FC236}">
                    <a16:creationId xmlns:a16="http://schemas.microsoft.com/office/drawing/2014/main" id="{6E8714EA-D6F4-C22D-9787-50E7267492B8}"/>
                  </a:ext>
                </a:extLst>
              </p:cNvPr>
              <p:cNvSpPr txBox="1"/>
              <p:nvPr/>
            </p:nvSpPr>
            <p:spPr>
              <a:xfrm>
                <a:off x="4479209" y="4551757"/>
                <a:ext cx="2112091" cy="523220"/>
              </a:xfrm>
              <a:prstGeom prst="rect">
                <a:avLst/>
              </a:prstGeom>
              <a:noFill/>
            </p:spPr>
            <p:txBody>
              <a:bodyPr wrap="square" rtlCol="0">
                <a:spAutoFit/>
              </a:bodyPr>
              <a:lstStyle/>
              <a:p>
                <a:pPr algn="ctr"/>
                <a:r>
                  <a:rPr lang="en-US" sz="1400" dirty="0"/>
                  <a:t>Average gene expression from all cells</a:t>
                </a:r>
              </a:p>
            </p:txBody>
          </p:sp>
        </p:grpSp>
        <p:grpSp>
          <p:nvGrpSpPr>
            <p:cNvPr id="49" name="Group 48">
              <a:extLst>
                <a:ext uri="{FF2B5EF4-FFF2-40B4-BE49-F238E27FC236}">
                  <a16:creationId xmlns:a16="http://schemas.microsoft.com/office/drawing/2014/main" id="{ABACEDE2-215B-DFB4-A9E7-60B5E411AB07}"/>
                </a:ext>
              </a:extLst>
            </p:cNvPr>
            <p:cNvGrpSpPr/>
            <p:nvPr/>
          </p:nvGrpSpPr>
          <p:grpSpPr>
            <a:xfrm>
              <a:off x="6742589" y="5431771"/>
              <a:ext cx="2012281" cy="1366134"/>
              <a:chOff x="4608070" y="5401491"/>
              <a:chExt cx="2012281" cy="1366134"/>
            </a:xfrm>
          </p:grpSpPr>
          <p:pic>
            <p:nvPicPr>
              <p:cNvPr id="50" name="Picture 49" descr="Graphical user interface, diagram&#10;&#10;Description automatically generated">
                <a:extLst>
                  <a:ext uri="{FF2B5EF4-FFF2-40B4-BE49-F238E27FC236}">
                    <a16:creationId xmlns:a16="http://schemas.microsoft.com/office/drawing/2014/main" id="{28166958-B8F3-0AB0-65E0-452584691A76}"/>
                  </a:ext>
                </a:extLst>
              </p:cNvPr>
              <p:cNvPicPr>
                <a:picLocks noChangeAspect="1"/>
              </p:cNvPicPr>
              <p:nvPr/>
            </p:nvPicPr>
            <p:blipFill rotWithShape="1">
              <a:blip r:embed="rId3"/>
              <a:srcRect l="78643" t="55072" r="3529" b="11516"/>
              <a:stretch/>
            </p:blipFill>
            <p:spPr>
              <a:xfrm>
                <a:off x="4950443" y="5401491"/>
                <a:ext cx="1149516" cy="925125"/>
              </a:xfrm>
              <a:prstGeom prst="rect">
                <a:avLst/>
              </a:prstGeom>
            </p:spPr>
          </p:pic>
          <p:sp>
            <p:nvSpPr>
              <p:cNvPr id="51" name="TextBox 50">
                <a:extLst>
                  <a:ext uri="{FF2B5EF4-FFF2-40B4-BE49-F238E27FC236}">
                    <a16:creationId xmlns:a16="http://schemas.microsoft.com/office/drawing/2014/main" id="{E760A442-1658-1B8D-829B-3F0B8A8D9421}"/>
                  </a:ext>
                </a:extLst>
              </p:cNvPr>
              <p:cNvSpPr txBox="1"/>
              <p:nvPr/>
            </p:nvSpPr>
            <p:spPr>
              <a:xfrm>
                <a:off x="4608070" y="6244405"/>
                <a:ext cx="2012281" cy="523220"/>
              </a:xfrm>
              <a:prstGeom prst="rect">
                <a:avLst/>
              </a:prstGeom>
              <a:noFill/>
            </p:spPr>
            <p:txBody>
              <a:bodyPr wrap="square" rtlCol="0">
                <a:spAutoFit/>
              </a:bodyPr>
              <a:lstStyle/>
              <a:p>
                <a:pPr algn="ctr"/>
                <a:r>
                  <a:rPr lang="en-US" sz="1400" dirty="0"/>
                  <a:t>Cellular Heterogeneity Masked</a:t>
                </a:r>
              </a:p>
            </p:txBody>
          </p:sp>
        </p:grpSp>
        <p:cxnSp>
          <p:nvCxnSpPr>
            <p:cNvPr id="52" name="Straight Arrow Connector 51">
              <a:extLst>
                <a:ext uri="{FF2B5EF4-FFF2-40B4-BE49-F238E27FC236}">
                  <a16:creationId xmlns:a16="http://schemas.microsoft.com/office/drawing/2014/main" id="{B207DB5E-6E1A-E4AC-71F6-D9556AF8EB64}"/>
                </a:ext>
              </a:extLst>
            </p:cNvPr>
            <p:cNvCxnSpPr>
              <a:cxnSpLocks/>
            </p:cNvCxnSpPr>
            <p:nvPr/>
          </p:nvCxnSpPr>
          <p:spPr>
            <a:xfrm flipH="1">
              <a:off x="8003747" y="1563825"/>
              <a:ext cx="392427" cy="413203"/>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918A78D-4E02-D119-2F53-A0BCD3FA7AF0}"/>
                </a:ext>
              </a:extLst>
            </p:cNvPr>
            <p:cNvCxnSpPr>
              <a:cxnSpLocks/>
              <a:endCxn id="50" idx="0"/>
            </p:cNvCxnSpPr>
            <p:nvPr/>
          </p:nvCxnSpPr>
          <p:spPr>
            <a:xfrm>
              <a:off x="7657226" y="4994638"/>
              <a:ext cx="2494" cy="437133"/>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774B485-D559-0624-0774-345334C6DC31}"/>
                </a:ext>
              </a:extLst>
            </p:cNvPr>
            <p:cNvCxnSpPr>
              <a:cxnSpLocks/>
            </p:cNvCxnSpPr>
            <p:nvPr/>
          </p:nvCxnSpPr>
          <p:spPr>
            <a:xfrm>
              <a:off x="7721186" y="3031677"/>
              <a:ext cx="2494" cy="437133"/>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9DAB26CD-AF62-D28B-5BE1-0437F29795B4}"/>
                </a:ext>
              </a:extLst>
            </p:cNvPr>
            <p:cNvGrpSpPr/>
            <p:nvPr/>
          </p:nvGrpSpPr>
          <p:grpSpPr>
            <a:xfrm>
              <a:off x="9597287" y="1734489"/>
              <a:ext cx="1348446" cy="1333948"/>
              <a:chOff x="7124098" y="1607311"/>
              <a:chExt cx="1525497" cy="1554297"/>
            </a:xfrm>
          </p:grpSpPr>
          <p:pic>
            <p:nvPicPr>
              <p:cNvPr id="56" name="Picture 55" descr="Graphical user interface, diagram&#10;&#10;Description automatically generated">
                <a:extLst>
                  <a:ext uri="{FF2B5EF4-FFF2-40B4-BE49-F238E27FC236}">
                    <a16:creationId xmlns:a16="http://schemas.microsoft.com/office/drawing/2014/main" id="{5B28AB7C-8F60-9749-AEC2-D9D11522E155}"/>
                  </a:ext>
                </a:extLst>
              </p:cNvPr>
              <p:cNvPicPr>
                <a:picLocks noChangeAspect="1"/>
              </p:cNvPicPr>
              <p:nvPr/>
            </p:nvPicPr>
            <p:blipFill rotWithShape="1">
              <a:blip r:embed="rId3"/>
              <a:srcRect l="30159" r="54007" b="59441"/>
              <a:stretch/>
            </p:blipFill>
            <p:spPr>
              <a:xfrm>
                <a:off x="7226635" y="1607311"/>
                <a:ext cx="1226729" cy="1349278"/>
              </a:xfrm>
              <a:prstGeom prst="rect">
                <a:avLst/>
              </a:prstGeom>
            </p:spPr>
          </p:pic>
          <p:sp>
            <p:nvSpPr>
              <p:cNvPr id="57" name="TextBox 56">
                <a:extLst>
                  <a:ext uri="{FF2B5EF4-FFF2-40B4-BE49-F238E27FC236}">
                    <a16:creationId xmlns:a16="http://schemas.microsoft.com/office/drawing/2014/main" id="{EE52F844-0B59-5E51-9B18-14AD4C6AFB36}"/>
                  </a:ext>
                </a:extLst>
              </p:cNvPr>
              <p:cNvSpPr txBox="1"/>
              <p:nvPr/>
            </p:nvSpPr>
            <p:spPr>
              <a:xfrm>
                <a:off x="7124098" y="2802991"/>
                <a:ext cx="1525497" cy="358617"/>
              </a:xfrm>
              <a:prstGeom prst="rect">
                <a:avLst/>
              </a:prstGeom>
              <a:noFill/>
            </p:spPr>
            <p:txBody>
              <a:bodyPr wrap="none" rtlCol="0">
                <a:spAutoFit/>
              </a:bodyPr>
              <a:lstStyle/>
              <a:p>
                <a:r>
                  <a:rPr lang="en-US" sz="1400" dirty="0"/>
                  <a:t>Single-cell input</a:t>
                </a:r>
              </a:p>
            </p:txBody>
          </p:sp>
        </p:grpSp>
        <p:cxnSp>
          <p:nvCxnSpPr>
            <p:cNvPr id="58" name="Straight Arrow Connector 57">
              <a:extLst>
                <a:ext uri="{FF2B5EF4-FFF2-40B4-BE49-F238E27FC236}">
                  <a16:creationId xmlns:a16="http://schemas.microsoft.com/office/drawing/2014/main" id="{63847029-5AFF-B233-C891-49EECD70D7BD}"/>
                </a:ext>
              </a:extLst>
            </p:cNvPr>
            <p:cNvCxnSpPr>
              <a:cxnSpLocks/>
            </p:cNvCxnSpPr>
            <p:nvPr/>
          </p:nvCxnSpPr>
          <p:spPr>
            <a:xfrm>
              <a:off x="10319295" y="3033552"/>
              <a:ext cx="2494" cy="437133"/>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3C47C59E-CEE3-B93A-A7D5-7AA270F63663}"/>
                </a:ext>
              </a:extLst>
            </p:cNvPr>
            <p:cNvGrpSpPr/>
            <p:nvPr/>
          </p:nvGrpSpPr>
          <p:grpSpPr>
            <a:xfrm>
              <a:off x="8998855" y="5328018"/>
              <a:ext cx="2690761" cy="1465907"/>
              <a:chOff x="6582548" y="5270057"/>
              <a:chExt cx="2690761" cy="1465907"/>
            </a:xfrm>
          </p:grpSpPr>
          <p:pic>
            <p:nvPicPr>
              <p:cNvPr id="60" name="Picture 59" descr="Graphical user interface, diagram&#10;&#10;Description automatically generated">
                <a:extLst>
                  <a:ext uri="{FF2B5EF4-FFF2-40B4-BE49-F238E27FC236}">
                    <a16:creationId xmlns:a16="http://schemas.microsoft.com/office/drawing/2014/main" id="{2E3B45C2-25BA-BD89-4816-71034EB17546}"/>
                  </a:ext>
                </a:extLst>
              </p:cNvPr>
              <p:cNvPicPr>
                <a:picLocks noChangeAspect="1"/>
              </p:cNvPicPr>
              <p:nvPr/>
            </p:nvPicPr>
            <p:blipFill rotWithShape="1">
              <a:blip r:embed="rId3"/>
              <a:srcRect l="78643" b="61377"/>
              <a:stretch/>
            </p:blipFill>
            <p:spPr>
              <a:xfrm>
                <a:off x="7432065" y="5270057"/>
                <a:ext cx="1320730" cy="1025635"/>
              </a:xfrm>
              <a:prstGeom prst="rect">
                <a:avLst/>
              </a:prstGeom>
            </p:spPr>
          </p:pic>
          <p:sp>
            <p:nvSpPr>
              <p:cNvPr id="61" name="TextBox 60">
                <a:extLst>
                  <a:ext uri="{FF2B5EF4-FFF2-40B4-BE49-F238E27FC236}">
                    <a16:creationId xmlns:a16="http://schemas.microsoft.com/office/drawing/2014/main" id="{279E4D9C-D93E-3160-E32F-7C2210AA6F6F}"/>
                  </a:ext>
                </a:extLst>
              </p:cNvPr>
              <p:cNvSpPr txBox="1"/>
              <p:nvPr/>
            </p:nvSpPr>
            <p:spPr>
              <a:xfrm>
                <a:off x="6582548" y="6212744"/>
                <a:ext cx="2690761" cy="523220"/>
              </a:xfrm>
              <a:prstGeom prst="rect">
                <a:avLst/>
              </a:prstGeom>
              <a:noFill/>
            </p:spPr>
            <p:txBody>
              <a:bodyPr wrap="square" rtlCol="0">
                <a:spAutoFit/>
              </a:bodyPr>
              <a:lstStyle/>
              <a:p>
                <a:pPr algn="ctr"/>
                <a:r>
                  <a:rPr lang="en-US" sz="1400" dirty="0"/>
                  <a:t>Heterogeneity and subpopulation expression variability</a:t>
                </a:r>
              </a:p>
            </p:txBody>
          </p:sp>
        </p:grpSp>
        <p:cxnSp>
          <p:nvCxnSpPr>
            <p:cNvPr id="62" name="Straight Arrow Connector 61">
              <a:extLst>
                <a:ext uri="{FF2B5EF4-FFF2-40B4-BE49-F238E27FC236}">
                  <a16:creationId xmlns:a16="http://schemas.microsoft.com/office/drawing/2014/main" id="{61753472-2B6D-2228-2F0B-346A94CF7A26}"/>
                </a:ext>
              </a:extLst>
            </p:cNvPr>
            <p:cNvCxnSpPr>
              <a:cxnSpLocks/>
            </p:cNvCxnSpPr>
            <p:nvPr/>
          </p:nvCxnSpPr>
          <p:spPr>
            <a:xfrm>
              <a:off x="10337215" y="4994638"/>
              <a:ext cx="2494" cy="437133"/>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1FCD24D2-C4FE-907B-5851-6412FE15CDE6}"/>
                </a:ext>
              </a:extLst>
            </p:cNvPr>
            <p:cNvCxnSpPr>
              <a:cxnSpLocks/>
            </p:cNvCxnSpPr>
            <p:nvPr/>
          </p:nvCxnSpPr>
          <p:spPr>
            <a:xfrm>
              <a:off x="9087298" y="1538695"/>
              <a:ext cx="392427" cy="413203"/>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25728FBB-5287-75B5-63E8-AF7452C99776}"/>
              </a:ext>
            </a:extLst>
          </p:cNvPr>
          <p:cNvSpPr txBox="1"/>
          <p:nvPr/>
        </p:nvSpPr>
        <p:spPr>
          <a:xfrm>
            <a:off x="587456" y="2546576"/>
            <a:ext cx="2842321"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Bulk sequencing can show major transcriptional changes occurring within the tumor</a:t>
            </a:r>
          </a:p>
        </p:txBody>
      </p:sp>
      <p:sp>
        <p:nvSpPr>
          <p:cNvPr id="12" name="TextBox 11">
            <a:extLst>
              <a:ext uri="{FF2B5EF4-FFF2-40B4-BE49-F238E27FC236}">
                <a16:creationId xmlns:a16="http://schemas.microsoft.com/office/drawing/2014/main" id="{CF9F16A2-DE5D-7C98-73CD-9B5F9B1F09B5}"/>
              </a:ext>
            </a:extLst>
          </p:cNvPr>
          <p:cNvSpPr txBox="1"/>
          <p:nvPr/>
        </p:nvSpPr>
        <p:spPr>
          <a:xfrm>
            <a:off x="8862588" y="2546576"/>
            <a:ext cx="3158914" cy="240065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Single cell sequencing can identify rare subpopulations and their relative proportions</a:t>
            </a:r>
          </a:p>
          <a:p>
            <a:endParaRPr lang="en-US" dirty="0"/>
          </a:p>
        </p:txBody>
      </p:sp>
    </p:spTree>
    <p:extLst>
      <p:ext uri="{BB962C8B-B14F-4D97-AF65-F5344CB8AC3E}">
        <p14:creationId xmlns:p14="http://schemas.microsoft.com/office/powerpoint/2010/main" val="163291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0187-8F16-B62E-A173-2A82EB29D786}"/>
              </a:ext>
            </a:extLst>
          </p:cNvPr>
          <p:cNvSpPr>
            <a:spLocks noGrp="1"/>
          </p:cNvSpPr>
          <p:nvPr>
            <p:ph type="title"/>
          </p:nvPr>
        </p:nvSpPr>
        <p:spPr>
          <a:xfrm>
            <a:off x="477982" y="78829"/>
            <a:ext cx="10515600" cy="1325563"/>
          </a:xfrm>
        </p:spPr>
        <p:txBody>
          <a:bodyPr>
            <a:normAutofit/>
          </a:bodyPr>
          <a:lstStyle/>
          <a:p>
            <a:r>
              <a:rPr lang="en-US" sz="2400" b="1" dirty="0">
                <a:latin typeface="Arial" panose="020B0604020202020204" pitchFamily="34" charset="0"/>
                <a:cs typeface="Arial" panose="020B0604020202020204" pitchFamily="34" charset="0"/>
              </a:rPr>
              <a:t>Characterizing the Normal Canine Brain</a:t>
            </a:r>
          </a:p>
        </p:txBody>
      </p:sp>
      <p:sp>
        <p:nvSpPr>
          <p:cNvPr id="4" name="Rectangle 3">
            <a:extLst>
              <a:ext uri="{FF2B5EF4-FFF2-40B4-BE49-F238E27FC236}">
                <a16:creationId xmlns:a16="http://schemas.microsoft.com/office/drawing/2014/main" id="{6AAE448A-E52D-D404-9023-03031EA94F7E}"/>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cxnSp>
        <p:nvCxnSpPr>
          <p:cNvPr id="5" name="Straight Connector 4">
            <a:extLst>
              <a:ext uri="{FF2B5EF4-FFF2-40B4-BE49-F238E27FC236}">
                <a16:creationId xmlns:a16="http://schemas.microsoft.com/office/drawing/2014/main" id="{5C1DB0E3-BF7D-436F-C703-532B21A7B372}"/>
              </a:ext>
            </a:extLst>
          </p:cNvPr>
          <p:cNvCxnSpPr>
            <a:cxnSpLocks/>
          </p:cNvCxnSpPr>
          <p:nvPr/>
        </p:nvCxnSpPr>
        <p:spPr>
          <a:xfrm>
            <a:off x="477982" y="1027118"/>
            <a:ext cx="5922818"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85E20EA-4ECA-2ACE-18C7-6691751AF0E0}"/>
              </a:ext>
            </a:extLst>
          </p:cNvPr>
          <p:cNvSpPr txBox="1"/>
          <p:nvPr/>
        </p:nvSpPr>
        <p:spPr>
          <a:xfrm>
            <a:off x="2033665" y="5215872"/>
            <a:ext cx="8124669" cy="892552"/>
          </a:xfrm>
          <a:prstGeom prst="rect">
            <a:avLst/>
          </a:prstGeom>
          <a:solidFill>
            <a:schemeClr val="accent6">
              <a:lumMod val="20000"/>
              <a:lumOff val="80000"/>
            </a:schemeClr>
          </a:solidFill>
        </p:spPr>
        <p:txBody>
          <a:bodyPr wrap="square" rtlCol="0">
            <a:spAutoFit/>
          </a:bodyPr>
          <a:lstStyle/>
          <a:p>
            <a:pPr algn="ctr"/>
            <a:r>
              <a:rPr lang="en-US" sz="2600" dirty="0">
                <a:latin typeface="Arial" panose="020B0604020202020204" pitchFamily="34" charset="0"/>
                <a:cs typeface="Arial" panose="020B0604020202020204" pitchFamily="34" charset="0"/>
              </a:rPr>
              <a:t>Define changes to the transcriptome that occur with brain tumor pathology </a:t>
            </a:r>
          </a:p>
        </p:txBody>
      </p:sp>
      <p:grpSp>
        <p:nvGrpSpPr>
          <p:cNvPr id="14" name="Group 13">
            <a:extLst>
              <a:ext uri="{FF2B5EF4-FFF2-40B4-BE49-F238E27FC236}">
                <a16:creationId xmlns:a16="http://schemas.microsoft.com/office/drawing/2014/main" id="{4D4AB51E-CB8B-4B50-5093-A4B4C645D40A}"/>
              </a:ext>
            </a:extLst>
          </p:cNvPr>
          <p:cNvGrpSpPr/>
          <p:nvPr/>
        </p:nvGrpSpPr>
        <p:grpSpPr>
          <a:xfrm>
            <a:off x="2049430" y="1581457"/>
            <a:ext cx="8124669" cy="1688980"/>
            <a:chOff x="2049430" y="1581457"/>
            <a:chExt cx="8124669" cy="1688980"/>
          </a:xfrm>
        </p:grpSpPr>
        <p:sp>
          <p:nvSpPr>
            <p:cNvPr id="8" name="TextBox 7">
              <a:extLst>
                <a:ext uri="{FF2B5EF4-FFF2-40B4-BE49-F238E27FC236}">
                  <a16:creationId xmlns:a16="http://schemas.microsoft.com/office/drawing/2014/main" id="{8F744614-6527-85AD-D1CC-69C67F459A64}"/>
                </a:ext>
              </a:extLst>
            </p:cNvPr>
            <p:cNvSpPr txBox="1"/>
            <p:nvPr/>
          </p:nvSpPr>
          <p:spPr>
            <a:xfrm>
              <a:off x="2049430" y="1581457"/>
              <a:ext cx="8124669" cy="892552"/>
            </a:xfrm>
            <a:prstGeom prst="rect">
              <a:avLst/>
            </a:prstGeom>
            <a:solidFill>
              <a:schemeClr val="accent6">
                <a:lumMod val="20000"/>
                <a:lumOff val="80000"/>
              </a:schemeClr>
            </a:solidFill>
          </p:spPr>
          <p:txBody>
            <a:bodyPr wrap="square" rtlCol="0">
              <a:spAutoFit/>
            </a:bodyPr>
            <a:lstStyle/>
            <a:p>
              <a:pPr algn="ctr"/>
              <a:r>
                <a:rPr lang="en-US" sz="2600" dirty="0">
                  <a:latin typeface="Arial" panose="020B0604020202020204" pitchFamily="34" charset="0"/>
                  <a:cs typeface="Arial" panose="020B0604020202020204" pitchFamily="34" charset="0"/>
                </a:rPr>
                <a:t>Confirm that single cell RNA sequencing will work with our archived samples</a:t>
              </a:r>
            </a:p>
          </p:txBody>
        </p:sp>
        <p:cxnSp>
          <p:nvCxnSpPr>
            <p:cNvPr id="11" name="Straight Arrow Connector 10">
              <a:extLst>
                <a:ext uri="{FF2B5EF4-FFF2-40B4-BE49-F238E27FC236}">
                  <a16:creationId xmlns:a16="http://schemas.microsoft.com/office/drawing/2014/main" id="{5187C277-078F-70BB-FF99-C187968A9D31}"/>
                </a:ext>
              </a:extLst>
            </p:cNvPr>
            <p:cNvCxnSpPr>
              <a:cxnSpLocks/>
            </p:cNvCxnSpPr>
            <p:nvPr/>
          </p:nvCxnSpPr>
          <p:spPr>
            <a:xfrm>
              <a:off x="6093505" y="2833304"/>
              <a:ext cx="2494" cy="437133"/>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1A21378-616F-A6EC-780B-C31495BCCC91}"/>
              </a:ext>
            </a:extLst>
          </p:cNvPr>
          <p:cNvGrpSpPr/>
          <p:nvPr/>
        </p:nvGrpSpPr>
        <p:grpSpPr>
          <a:xfrm>
            <a:off x="2033665" y="3429144"/>
            <a:ext cx="8124669" cy="1636525"/>
            <a:chOff x="2033665" y="3429144"/>
            <a:chExt cx="8124669" cy="1636525"/>
          </a:xfrm>
        </p:grpSpPr>
        <p:sp>
          <p:nvSpPr>
            <p:cNvPr id="7" name="TextBox 6">
              <a:extLst>
                <a:ext uri="{FF2B5EF4-FFF2-40B4-BE49-F238E27FC236}">
                  <a16:creationId xmlns:a16="http://schemas.microsoft.com/office/drawing/2014/main" id="{4AE9E363-AC17-A933-89C6-E2FC8CC53F22}"/>
                </a:ext>
              </a:extLst>
            </p:cNvPr>
            <p:cNvSpPr txBox="1"/>
            <p:nvPr/>
          </p:nvSpPr>
          <p:spPr>
            <a:xfrm>
              <a:off x="2033665" y="3429144"/>
              <a:ext cx="8124669" cy="892552"/>
            </a:xfrm>
            <a:prstGeom prst="rect">
              <a:avLst/>
            </a:prstGeom>
            <a:solidFill>
              <a:schemeClr val="accent6">
                <a:lumMod val="20000"/>
                <a:lumOff val="80000"/>
              </a:schemeClr>
            </a:solidFill>
          </p:spPr>
          <p:txBody>
            <a:bodyPr wrap="square" rtlCol="0">
              <a:spAutoFit/>
            </a:bodyPr>
            <a:lstStyle/>
            <a:p>
              <a:pPr algn="ctr"/>
              <a:r>
                <a:rPr lang="en-US" sz="2600" dirty="0">
                  <a:latin typeface="Arial" panose="020B0604020202020204" pitchFamily="34" charset="0"/>
                  <a:cs typeface="Arial" panose="020B0604020202020204" pitchFamily="34" charset="0"/>
                </a:rPr>
                <a:t>Define normal. Comprehensive analysis of normal canine brain immune cells is lacking</a:t>
              </a:r>
            </a:p>
          </p:txBody>
        </p:sp>
        <p:cxnSp>
          <p:nvCxnSpPr>
            <p:cNvPr id="12" name="Straight Arrow Connector 11">
              <a:extLst>
                <a:ext uri="{FF2B5EF4-FFF2-40B4-BE49-F238E27FC236}">
                  <a16:creationId xmlns:a16="http://schemas.microsoft.com/office/drawing/2014/main" id="{1ABD5639-A527-F37E-C955-3D046E465CD6}"/>
                </a:ext>
              </a:extLst>
            </p:cNvPr>
            <p:cNvCxnSpPr>
              <a:cxnSpLocks/>
            </p:cNvCxnSpPr>
            <p:nvPr/>
          </p:nvCxnSpPr>
          <p:spPr>
            <a:xfrm>
              <a:off x="6111764" y="4584823"/>
              <a:ext cx="2494" cy="480846"/>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61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0187-8F16-B62E-A173-2A82EB29D786}"/>
              </a:ext>
            </a:extLst>
          </p:cNvPr>
          <p:cNvSpPr>
            <a:spLocks noGrp="1"/>
          </p:cNvSpPr>
          <p:nvPr>
            <p:ph type="title"/>
          </p:nvPr>
        </p:nvSpPr>
        <p:spPr>
          <a:xfrm>
            <a:off x="477982" y="78829"/>
            <a:ext cx="10515600" cy="1325563"/>
          </a:xfrm>
        </p:spPr>
        <p:txBody>
          <a:bodyPr>
            <a:normAutofit/>
          </a:bodyPr>
          <a:lstStyle/>
          <a:p>
            <a:r>
              <a:rPr lang="en-US" sz="2400" b="1" dirty="0">
                <a:latin typeface="Arial" panose="020B0604020202020204" pitchFamily="34" charset="0"/>
                <a:cs typeface="Arial" panose="020B0604020202020204" pitchFamily="34" charset="0"/>
              </a:rPr>
              <a:t>Characterizing the Normal Canine Brain</a:t>
            </a:r>
          </a:p>
        </p:txBody>
      </p:sp>
      <p:sp>
        <p:nvSpPr>
          <p:cNvPr id="3" name="Content Placeholder 2">
            <a:extLst>
              <a:ext uri="{FF2B5EF4-FFF2-40B4-BE49-F238E27FC236}">
                <a16:creationId xmlns:a16="http://schemas.microsoft.com/office/drawing/2014/main" id="{613651D4-F0D7-2C7C-2070-38B011B58A5B}"/>
              </a:ext>
            </a:extLst>
          </p:cNvPr>
          <p:cNvSpPr>
            <a:spLocks noGrp="1"/>
          </p:cNvSpPr>
          <p:nvPr>
            <p:ph idx="1"/>
          </p:nvPr>
        </p:nvSpPr>
        <p:spPr>
          <a:xfrm>
            <a:off x="838200" y="1326348"/>
            <a:ext cx="10515600" cy="4351338"/>
          </a:xfrm>
        </p:spPr>
        <p:txBody>
          <a:bodyPr>
            <a:normAutofit/>
          </a:bodyPr>
          <a:lstStyle/>
          <a:p>
            <a:r>
              <a:rPr lang="en-US" b="1" dirty="0">
                <a:latin typeface="Arial" panose="020B0604020202020204" pitchFamily="34" charset="0"/>
                <a:cs typeface="Arial" panose="020B0604020202020204" pitchFamily="34" charset="0"/>
              </a:rPr>
              <a:t>Hypothesis</a:t>
            </a:r>
            <a:r>
              <a:rPr lang="en-US" dirty="0">
                <a:latin typeface="Arial" panose="020B0604020202020204" pitchFamily="34" charset="0"/>
                <a:cs typeface="Arial" panose="020B0604020202020204" pitchFamily="34" charset="0"/>
              </a:rPr>
              <a:t>: single cell RNA sequencing (</a:t>
            </a:r>
            <a:r>
              <a:rPr lang="en-US" dirty="0" err="1">
                <a:latin typeface="Arial" panose="020B0604020202020204" pitchFamily="34" charset="0"/>
                <a:cs typeface="Arial" panose="020B0604020202020204" pitchFamily="34" charset="0"/>
              </a:rPr>
              <a:t>scRNA</a:t>
            </a:r>
            <a:r>
              <a:rPr lang="en-US" dirty="0">
                <a:latin typeface="Arial" panose="020B0604020202020204" pitchFamily="34" charset="0"/>
                <a:cs typeface="Arial" panose="020B0604020202020204" pitchFamily="34" charset="0"/>
              </a:rPr>
              <a:t>-seq) will define distinct mononuclear cell populations and corresponding transcriptomic profiles </a:t>
            </a:r>
            <a:r>
              <a:rPr lang="en-US" u="sng" dirty="0">
                <a:latin typeface="Arial" panose="020B0604020202020204" pitchFamily="34" charset="0"/>
                <a:cs typeface="Arial" panose="020B0604020202020204" pitchFamily="34" charset="0"/>
              </a:rPr>
              <a:t>across different brain regions </a:t>
            </a:r>
            <a:r>
              <a:rPr lang="en-US" dirty="0">
                <a:latin typeface="Arial" panose="020B0604020202020204" pitchFamily="34" charset="0"/>
                <a:cs typeface="Arial" panose="020B0604020202020204" pitchFamily="34" charset="0"/>
              </a:rPr>
              <a:t>in the </a:t>
            </a:r>
            <a:r>
              <a:rPr lang="en-US" u="sng" dirty="0">
                <a:latin typeface="Arial" panose="020B0604020202020204" pitchFamily="34" charset="0"/>
                <a:cs typeface="Arial" panose="020B0604020202020204" pitchFamily="34" charset="0"/>
              </a:rPr>
              <a:t>normal</a:t>
            </a:r>
            <a:r>
              <a:rPr lang="en-US" dirty="0">
                <a:latin typeface="Arial" panose="020B0604020202020204" pitchFamily="34" charset="0"/>
                <a:cs typeface="Arial" panose="020B0604020202020204" pitchFamily="34" charset="0"/>
              </a:rPr>
              <a:t> canine brain. </a:t>
            </a:r>
          </a:p>
          <a:p>
            <a:pPr lvl="1"/>
            <a:r>
              <a:rPr lang="en-US" sz="2600" b="1" dirty="0">
                <a:latin typeface="Arial" panose="020B0604020202020204" pitchFamily="34" charset="0"/>
                <a:cs typeface="Arial" panose="020B0604020202020204" pitchFamily="34" charset="0"/>
              </a:rPr>
              <a:t>Aim 1A</a:t>
            </a:r>
            <a:r>
              <a:rPr lang="en-US" sz="2600" dirty="0">
                <a:latin typeface="Arial" panose="020B0604020202020204" pitchFamily="34" charset="0"/>
                <a:cs typeface="Arial" panose="020B0604020202020204" pitchFamily="34" charset="0"/>
              </a:rPr>
              <a:t>: Define the immune composition across four distinct canine brain regions. </a:t>
            </a:r>
          </a:p>
          <a:p>
            <a:pPr lvl="1"/>
            <a:r>
              <a:rPr lang="en-US" sz="2600" b="1" dirty="0">
                <a:latin typeface="Arial" panose="020B0604020202020204" pitchFamily="34" charset="0"/>
                <a:cs typeface="Arial" panose="020B0604020202020204" pitchFamily="34" charset="0"/>
              </a:rPr>
              <a:t>Aim 1B</a:t>
            </a:r>
            <a:r>
              <a:rPr lang="en-US" sz="2600" dirty="0">
                <a:latin typeface="Arial" panose="020B0604020202020204" pitchFamily="34" charset="0"/>
                <a:cs typeface="Arial" panose="020B0604020202020204" pitchFamily="34" charset="0"/>
              </a:rPr>
              <a:t>: Characterize the transcriptome of mononuclear cell subpopulations in canine brain. </a:t>
            </a:r>
          </a:p>
        </p:txBody>
      </p:sp>
      <p:sp>
        <p:nvSpPr>
          <p:cNvPr id="4" name="Rectangle 3">
            <a:extLst>
              <a:ext uri="{FF2B5EF4-FFF2-40B4-BE49-F238E27FC236}">
                <a16:creationId xmlns:a16="http://schemas.microsoft.com/office/drawing/2014/main" id="{6AAE448A-E52D-D404-9023-03031EA94F7E}"/>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cxnSp>
        <p:nvCxnSpPr>
          <p:cNvPr id="5" name="Straight Connector 4">
            <a:extLst>
              <a:ext uri="{FF2B5EF4-FFF2-40B4-BE49-F238E27FC236}">
                <a16:creationId xmlns:a16="http://schemas.microsoft.com/office/drawing/2014/main" id="{5C1DB0E3-BF7D-436F-C703-532B21A7B372}"/>
              </a:ext>
            </a:extLst>
          </p:cNvPr>
          <p:cNvCxnSpPr>
            <a:cxnSpLocks/>
          </p:cNvCxnSpPr>
          <p:nvPr/>
        </p:nvCxnSpPr>
        <p:spPr>
          <a:xfrm>
            <a:off x="477982" y="1027118"/>
            <a:ext cx="5922818"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90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B17F114-EF7B-1863-7574-147A1628C224}"/>
              </a:ext>
            </a:extLst>
          </p:cNvPr>
          <p:cNvSpPr>
            <a:spLocks noGrp="1"/>
          </p:cNvSpPr>
          <p:nvPr>
            <p:ph type="title"/>
          </p:nvPr>
        </p:nvSpPr>
        <p:spPr/>
        <p:txBody>
          <a:bodyPr>
            <a:normAutofit/>
          </a:bodyPr>
          <a:lstStyle/>
          <a:p>
            <a:r>
              <a:rPr lang="en-US" sz="3600" dirty="0"/>
              <a:t>Feasibility Pilot Study Design</a:t>
            </a:r>
          </a:p>
        </p:txBody>
      </p:sp>
      <p:sp>
        <p:nvSpPr>
          <p:cNvPr id="5" name="Text Placeholder 4">
            <a:extLst>
              <a:ext uri="{FF2B5EF4-FFF2-40B4-BE49-F238E27FC236}">
                <a16:creationId xmlns:a16="http://schemas.microsoft.com/office/drawing/2014/main" id="{624FB66F-55DD-961C-D20C-9F7C94127F98}"/>
              </a:ext>
            </a:extLst>
          </p:cNvPr>
          <p:cNvSpPr>
            <a:spLocks noGrp="1"/>
          </p:cNvSpPr>
          <p:nvPr>
            <p:ph idx="1"/>
          </p:nvPr>
        </p:nvSpPr>
        <p:spPr>
          <a:xfrm>
            <a:off x="596663" y="1690688"/>
            <a:ext cx="6029486" cy="4351338"/>
          </a:xfrm>
        </p:spPr>
        <p:txBody>
          <a:bodyPr>
            <a:noAutofit/>
          </a:bodyPr>
          <a:lstStyle/>
          <a:p>
            <a:r>
              <a:rPr lang="en-US" sz="2000" dirty="0">
                <a:latin typeface="Arial" panose="020B0604020202020204" pitchFamily="34" charset="0"/>
                <a:cs typeface="Arial" panose="020B0604020202020204" pitchFamily="34" charset="0"/>
              </a:rPr>
              <a:t>Archived mononuclear cells from two normal dog brains:</a:t>
            </a:r>
          </a:p>
          <a:p>
            <a:pPr lvl="1"/>
            <a:r>
              <a:rPr lang="en-US" sz="2000" dirty="0">
                <a:latin typeface="Arial" panose="020B0604020202020204" pitchFamily="34" charset="0"/>
                <a:cs typeface="Arial" panose="020B0604020202020204" pitchFamily="34" charset="0"/>
              </a:rPr>
              <a:t>Canine 1 - “Cooper” MC Lab Mix ~8yrs</a:t>
            </a:r>
          </a:p>
          <a:p>
            <a:pPr lvl="1"/>
            <a:r>
              <a:rPr lang="en-US" sz="2000" dirty="0">
                <a:latin typeface="Arial" panose="020B0604020202020204" pitchFamily="34" charset="0"/>
                <a:cs typeface="Arial" panose="020B0604020202020204" pitchFamily="34" charset="0"/>
              </a:rPr>
              <a:t>Canine 2 - “Gemma” FS Chihuahua ~7yrs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Cells sorted using Fluorescence Activated Cell Sorting (FACS) – to enrich live cell proportion</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Four brain regions per dog:</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Left Frontal Cortex</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Left Temporal Cortex</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Left Mesencephalon</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Left Occipital Cortex</a:t>
            </a:r>
          </a:p>
        </p:txBody>
      </p:sp>
      <p:pic>
        <p:nvPicPr>
          <p:cNvPr id="3" name="Content Placeholder 3" descr="LatFill.jpg">
            <a:extLst>
              <a:ext uri="{FF2B5EF4-FFF2-40B4-BE49-F238E27FC236}">
                <a16:creationId xmlns:a16="http://schemas.microsoft.com/office/drawing/2014/main" id="{F249A56F-0CD4-1842-1341-223F7C8E5AC8}"/>
              </a:ext>
            </a:extLst>
          </p:cNvPr>
          <p:cNvPicPr>
            <a:picLocks noChangeAspect="1"/>
          </p:cNvPicPr>
          <p:nvPr/>
        </p:nvPicPr>
        <p:blipFill>
          <a:blip r:embed="rId3" cstate="print">
            <a:clrChange>
              <a:clrFrom>
                <a:srgbClr val="F0CFC4"/>
              </a:clrFrom>
              <a:clrTo>
                <a:srgbClr val="F0CFC4">
                  <a:alpha val="0"/>
                </a:srgbClr>
              </a:clrTo>
            </a:clrChange>
          </a:blip>
          <a:stretch>
            <a:fillRect/>
          </a:stretch>
        </p:blipFill>
        <p:spPr bwMode="auto">
          <a:xfrm rot="20804145">
            <a:off x="6582586" y="1420814"/>
            <a:ext cx="5493800" cy="4204607"/>
          </a:xfrm>
          <a:prstGeom prst="rect">
            <a:avLst/>
          </a:prstGeom>
          <a:noFill/>
          <a:ln w="9525">
            <a:noFill/>
            <a:miter lim="800000"/>
            <a:headEnd/>
            <a:tailEnd/>
          </a:ln>
        </p:spPr>
      </p:pic>
      <p:sp>
        <p:nvSpPr>
          <p:cNvPr id="6" name="5-Point Star 5">
            <a:extLst>
              <a:ext uri="{FF2B5EF4-FFF2-40B4-BE49-F238E27FC236}">
                <a16:creationId xmlns:a16="http://schemas.microsoft.com/office/drawing/2014/main" id="{48F838DE-7EA6-8281-855F-1BBA4341B0FC}"/>
              </a:ext>
            </a:extLst>
          </p:cNvPr>
          <p:cNvSpPr/>
          <p:nvPr/>
        </p:nvSpPr>
        <p:spPr>
          <a:xfrm>
            <a:off x="7341961" y="3180427"/>
            <a:ext cx="508000" cy="4459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5-Point Star 6">
            <a:extLst>
              <a:ext uri="{FF2B5EF4-FFF2-40B4-BE49-F238E27FC236}">
                <a16:creationId xmlns:a16="http://schemas.microsoft.com/office/drawing/2014/main" id="{C04A6318-7D89-602B-6E48-CBEA5C2CA54D}"/>
              </a:ext>
            </a:extLst>
          </p:cNvPr>
          <p:cNvSpPr/>
          <p:nvPr/>
        </p:nvSpPr>
        <p:spPr>
          <a:xfrm>
            <a:off x="10022992" y="2240587"/>
            <a:ext cx="508000" cy="4459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815BEA71-B0AC-F9C2-8C99-9F77C19E1549}"/>
              </a:ext>
            </a:extLst>
          </p:cNvPr>
          <p:cNvSpPr/>
          <p:nvPr/>
        </p:nvSpPr>
        <p:spPr>
          <a:xfrm>
            <a:off x="9126688" y="3288152"/>
            <a:ext cx="508000" cy="4459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D3F44365-28C1-D095-F0B9-B3E3C2AF3E27}"/>
              </a:ext>
            </a:extLst>
          </p:cNvPr>
          <p:cNvSpPr/>
          <p:nvPr/>
        </p:nvSpPr>
        <p:spPr>
          <a:xfrm>
            <a:off x="10394105" y="3968804"/>
            <a:ext cx="508000" cy="4459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A471C78-6EC1-6051-CF92-4F688BF7C60B}"/>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cxnSp>
        <p:nvCxnSpPr>
          <p:cNvPr id="4" name="Straight Connector 3">
            <a:extLst>
              <a:ext uri="{FF2B5EF4-FFF2-40B4-BE49-F238E27FC236}">
                <a16:creationId xmlns:a16="http://schemas.microsoft.com/office/drawing/2014/main" id="{920D71C0-8182-69D4-779B-E1D63B627C43}"/>
              </a:ext>
            </a:extLst>
          </p:cNvPr>
          <p:cNvCxnSpPr>
            <a:cxnSpLocks/>
          </p:cNvCxnSpPr>
          <p:nvPr/>
        </p:nvCxnSpPr>
        <p:spPr>
          <a:xfrm>
            <a:off x="838200" y="1345774"/>
            <a:ext cx="5437909"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88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4CDE-CF9C-E47D-0B5F-0F26DABCC761}"/>
              </a:ext>
            </a:extLst>
          </p:cNvPr>
          <p:cNvSpPr>
            <a:spLocks noGrp="1"/>
          </p:cNvSpPr>
          <p:nvPr>
            <p:ph type="title"/>
          </p:nvPr>
        </p:nvSpPr>
        <p:spPr/>
        <p:txBody>
          <a:bodyPr/>
          <a:lstStyle/>
          <a:p>
            <a:r>
              <a:rPr lang="en-US" dirty="0"/>
              <a:t>Sequencing and Pre-Processing</a:t>
            </a:r>
          </a:p>
        </p:txBody>
      </p:sp>
      <p:sp>
        <p:nvSpPr>
          <p:cNvPr id="3" name="Content Placeholder 2">
            <a:extLst>
              <a:ext uri="{FF2B5EF4-FFF2-40B4-BE49-F238E27FC236}">
                <a16:creationId xmlns:a16="http://schemas.microsoft.com/office/drawing/2014/main" id="{57EBEA2F-2721-FAE9-552E-FCFE55BE306F}"/>
              </a:ext>
            </a:extLst>
          </p:cNvPr>
          <p:cNvSpPr>
            <a:spLocks noGrp="1"/>
          </p:cNvSpPr>
          <p:nvPr>
            <p:ph sz="half" idx="1"/>
          </p:nvPr>
        </p:nvSpPr>
        <p:spPr>
          <a:xfrm>
            <a:off x="6772519" y="1473712"/>
            <a:ext cx="5181600" cy="4351338"/>
          </a:xfrm>
        </p:spPr>
        <p:txBody>
          <a:bodyPr>
            <a:normAutofit/>
          </a:bodyPr>
          <a:lstStyle/>
          <a:p>
            <a:r>
              <a:rPr lang="en-US" sz="2600" dirty="0">
                <a:latin typeface="Arial" panose="020B0604020202020204" pitchFamily="34" charset="0"/>
                <a:cs typeface="Arial" panose="020B0604020202020204" pitchFamily="34" charset="0"/>
              </a:rPr>
              <a:t>Canine reference genome created using 10X </a:t>
            </a:r>
            <a:r>
              <a:rPr lang="en-US" sz="2600" dirty="0" err="1">
                <a:latin typeface="Arial" panose="020B0604020202020204" pitchFamily="34" charset="0"/>
                <a:cs typeface="Arial" panose="020B0604020202020204" pitchFamily="34" charset="0"/>
              </a:rPr>
              <a:t>CellRanger</a:t>
            </a:r>
            <a:r>
              <a:rPr lang="en-US" sz="2600" dirty="0">
                <a:latin typeface="Arial" panose="020B0604020202020204" pitchFamily="34" charset="0"/>
                <a:cs typeface="Arial" panose="020B0604020202020204" pitchFamily="34" charset="0"/>
              </a:rPr>
              <a:t> pipeline - </a:t>
            </a:r>
            <a:r>
              <a:rPr lang="en-US" sz="2600" b="1" dirty="0">
                <a:latin typeface="Arial" panose="020B0604020202020204" pitchFamily="34" charset="0"/>
                <a:cs typeface="Arial" panose="020B0604020202020204" pitchFamily="34" charset="0"/>
              </a:rPr>
              <a:t>CanFam3.1 </a:t>
            </a:r>
            <a:r>
              <a:rPr lang="en-US" sz="2600" dirty="0">
                <a:latin typeface="Arial" panose="020B0604020202020204" pitchFamily="34" charset="0"/>
                <a:cs typeface="Arial" panose="020B0604020202020204" pitchFamily="34" charset="0"/>
              </a:rPr>
              <a:t>assembly</a:t>
            </a:r>
          </a:p>
          <a:p>
            <a:r>
              <a:rPr lang="en-US" sz="2600" dirty="0">
                <a:latin typeface="Arial" panose="020B0604020202020204" pitchFamily="34" charset="0"/>
                <a:cs typeface="Arial" panose="020B0604020202020204" pitchFamily="34" charset="0"/>
              </a:rPr>
              <a:t>Sequencing reads were aligned to reference transcriptome </a:t>
            </a:r>
          </a:p>
        </p:txBody>
      </p:sp>
      <p:pic>
        <p:nvPicPr>
          <p:cNvPr id="5" name="Picture 4" descr="Chart, bubble chart&#10;&#10;Description automatically generated">
            <a:extLst>
              <a:ext uri="{FF2B5EF4-FFF2-40B4-BE49-F238E27FC236}">
                <a16:creationId xmlns:a16="http://schemas.microsoft.com/office/drawing/2014/main" id="{DDD65905-5C73-4BB3-8ACC-6CC34CDF3C13}"/>
              </a:ext>
            </a:extLst>
          </p:cNvPr>
          <p:cNvPicPr>
            <a:picLocks noChangeAspect="1"/>
          </p:cNvPicPr>
          <p:nvPr/>
        </p:nvPicPr>
        <p:blipFill rotWithShape="1">
          <a:blip r:embed="rId3"/>
          <a:srcRect r="50398"/>
          <a:stretch/>
        </p:blipFill>
        <p:spPr>
          <a:xfrm>
            <a:off x="584468" y="1690688"/>
            <a:ext cx="4387029" cy="2441448"/>
          </a:xfrm>
          <a:prstGeom prst="rect">
            <a:avLst/>
          </a:prstGeom>
        </p:spPr>
      </p:pic>
      <p:sp>
        <p:nvSpPr>
          <p:cNvPr id="4" name="Rectangle 3">
            <a:extLst>
              <a:ext uri="{FF2B5EF4-FFF2-40B4-BE49-F238E27FC236}">
                <a16:creationId xmlns:a16="http://schemas.microsoft.com/office/drawing/2014/main" id="{8886EDF3-FCD4-951F-691C-4B8CDC32D841}"/>
              </a:ext>
            </a:extLst>
          </p:cNvPr>
          <p:cNvSpPr/>
          <p:nvPr/>
        </p:nvSpPr>
        <p:spPr>
          <a:xfrm>
            <a:off x="115614" y="84082"/>
            <a:ext cx="11992303" cy="6695089"/>
          </a:xfrm>
          <a:prstGeom prst="rect">
            <a:avLst/>
          </a:prstGeom>
          <a:no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sp>
        <p:nvSpPr>
          <p:cNvPr id="7" name="Rectangle 6">
            <a:extLst>
              <a:ext uri="{FF2B5EF4-FFF2-40B4-BE49-F238E27FC236}">
                <a16:creationId xmlns:a16="http://schemas.microsoft.com/office/drawing/2014/main" id="{FD10025B-3C91-703E-9709-E8A3F627BD03}"/>
              </a:ext>
            </a:extLst>
          </p:cNvPr>
          <p:cNvSpPr/>
          <p:nvPr/>
        </p:nvSpPr>
        <p:spPr>
          <a:xfrm>
            <a:off x="237881" y="4132136"/>
            <a:ext cx="6096000" cy="1692771"/>
          </a:xfrm>
          <a:prstGeom prst="rect">
            <a:avLst/>
          </a:prstGeom>
        </p:spPr>
        <p:txBody>
          <a:bodyPr>
            <a:spAutoFit/>
          </a:bodyPr>
          <a:lstStyle/>
          <a:p>
            <a:pPr marL="457200"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Each cell is attached to a gel bead containing a unique barcode </a:t>
            </a:r>
          </a:p>
          <a:p>
            <a:pPr marL="457200"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Every transcript read can be traced back to an individual cell</a:t>
            </a:r>
          </a:p>
        </p:txBody>
      </p:sp>
      <p:cxnSp>
        <p:nvCxnSpPr>
          <p:cNvPr id="9" name="Straight Connector 8">
            <a:extLst>
              <a:ext uri="{FF2B5EF4-FFF2-40B4-BE49-F238E27FC236}">
                <a16:creationId xmlns:a16="http://schemas.microsoft.com/office/drawing/2014/main" id="{08ED77C4-A17E-420B-D271-53619CE1DA55}"/>
              </a:ext>
            </a:extLst>
          </p:cNvPr>
          <p:cNvCxnSpPr>
            <a:cxnSpLocks/>
          </p:cNvCxnSpPr>
          <p:nvPr/>
        </p:nvCxnSpPr>
        <p:spPr>
          <a:xfrm>
            <a:off x="838200" y="1345774"/>
            <a:ext cx="7309757" cy="0"/>
          </a:xfrm>
          <a:prstGeom prst="line">
            <a:avLst/>
          </a:prstGeom>
          <a:ln w="25400">
            <a:solidFill>
              <a:srgbClr val="FFC508"/>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947F8B8D-050D-6BB8-0738-533D704EF62F}"/>
              </a:ext>
            </a:extLst>
          </p:cNvPr>
          <p:cNvGrpSpPr/>
          <p:nvPr/>
        </p:nvGrpSpPr>
        <p:grpSpPr>
          <a:xfrm>
            <a:off x="7958260" y="4178703"/>
            <a:ext cx="3938550" cy="2314172"/>
            <a:chOff x="7958260" y="4178703"/>
            <a:chExt cx="3938550" cy="2314172"/>
          </a:xfrm>
        </p:grpSpPr>
        <p:pic>
          <p:nvPicPr>
            <p:cNvPr id="8" name="Picture 7" descr="A picture containing indoor, computer, computer&#10;&#10;Description automatically generated">
              <a:extLst>
                <a:ext uri="{FF2B5EF4-FFF2-40B4-BE49-F238E27FC236}">
                  <a16:creationId xmlns:a16="http://schemas.microsoft.com/office/drawing/2014/main" id="{89A6BA8B-934C-5FAE-5851-95CA00D0639E}"/>
                </a:ext>
              </a:extLst>
            </p:cNvPr>
            <p:cNvPicPr>
              <a:picLocks noChangeAspect="1"/>
            </p:cNvPicPr>
            <p:nvPr/>
          </p:nvPicPr>
          <p:blipFill>
            <a:blip r:embed="rId4"/>
            <a:stretch>
              <a:fillRect/>
            </a:stretch>
          </p:blipFill>
          <p:spPr>
            <a:xfrm>
              <a:off x="7958260" y="4178703"/>
              <a:ext cx="2314172" cy="2314172"/>
            </a:xfrm>
            <a:prstGeom prst="rect">
              <a:avLst/>
            </a:prstGeom>
          </p:spPr>
        </p:pic>
        <p:sp>
          <p:nvSpPr>
            <p:cNvPr id="6" name="TextBox 5">
              <a:extLst>
                <a:ext uri="{FF2B5EF4-FFF2-40B4-BE49-F238E27FC236}">
                  <a16:creationId xmlns:a16="http://schemas.microsoft.com/office/drawing/2014/main" id="{4E3372DB-6A6E-297D-6BAC-8E1DC9E218C1}"/>
                </a:ext>
              </a:extLst>
            </p:cNvPr>
            <p:cNvSpPr txBox="1"/>
            <p:nvPr/>
          </p:nvSpPr>
          <p:spPr>
            <a:xfrm>
              <a:off x="10546079" y="4968240"/>
              <a:ext cx="1350731" cy="923330"/>
            </a:xfrm>
            <a:prstGeom prst="rect">
              <a:avLst/>
            </a:prstGeom>
            <a:noFill/>
          </p:spPr>
          <p:txBody>
            <a:bodyPr wrap="square" rtlCol="0">
              <a:spAutoFit/>
            </a:bodyPr>
            <a:lstStyle/>
            <a:p>
              <a:r>
                <a:rPr lang="en-US" dirty="0"/>
                <a:t>&lt;- me during STAR 2022</a:t>
              </a:r>
            </a:p>
          </p:txBody>
        </p:sp>
      </p:grpSp>
    </p:spTree>
    <p:extLst>
      <p:ext uri="{BB962C8B-B14F-4D97-AF65-F5344CB8AC3E}">
        <p14:creationId xmlns:p14="http://schemas.microsoft.com/office/powerpoint/2010/main" val="359733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4345</TotalTime>
  <Words>1676</Words>
  <Application>Microsoft Macintosh PowerPoint</Application>
  <PresentationFormat>Widescreen</PresentationFormat>
  <Paragraphs>209</Paragraphs>
  <Slides>25</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Regular</vt:lpstr>
      <vt:lpstr>Calibri</vt:lpstr>
      <vt:lpstr>Calibri Light</vt:lpstr>
      <vt:lpstr>Office Theme</vt:lpstr>
      <vt:lpstr>Characterizing cellular topography and molecular signatures of immune cell populations in the canine brain</vt:lpstr>
      <vt:lpstr>PowerPoint Presentation</vt:lpstr>
      <vt:lpstr>PowerPoint Presentation</vt:lpstr>
      <vt:lpstr>Multiple immune cells infiltrate canine glioma</vt:lpstr>
      <vt:lpstr>Single cell RNA sequencing provides advantages over bulk RNA sequencing</vt:lpstr>
      <vt:lpstr>Characterizing the Normal Canine Brain</vt:lpstr>
      <vt:lpstr>Characterizing the Normal Canine Brain</vt:lpstr>
      <vt:lpstr>Feasibility Pilot Study Design</vt:lpstr>
      <vt:lpstr>Sequencing and Pre-Processing</vt:lpstr>
      <vt:lpstr>Secondary Analysis with R Package: Seurat</vt:lpstr>
      <vt:lpstr>Canine 1 - Cooper</vt:lpstr>
      <vt:lpstr>Similar cell types are present across brain regions</vt:lpstr>
      <vt:lpstr>Proportion of cell types are similar across brain regions</vt:lpstr>
      <vt:lpstr>Canine 1 (Cooper) vs. Canine 2 (Gemma)</vt:lpstr>
      <vt:lpstr>Cell populations within the same brain region are similar between dogs</vt:lpstr>
      <vt:lpstr>Cell populations cluster differently between dogs</vt:lpstr>
      <vt:lpstr>Unexpected Results/Pitfalls</vt:lpstr>
      <vt:lpstr>Conclusions </vt:lpstr>
      <vt:lpstr>Future Directions</vt:lpstr>
      <vt:lpstr>Acknowledgements</vt:lpstr>
      <vt:lpstr>Questions?</vt:lpstr>
      <vt:lpstr>References</vt:lpstr>
      <vt:lpstr>Sequencing Method</vt:lpstr>
      <vt:lpstr>Preliminary Data: Gemma Heatmap </vt:lpstr>
      <vt:lpstr>Preliminary Data: Cooper Heatmap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Characterizing cellular topography and molecular signatures of immune cell populations in the canine brain</dc:title>
  <dc:creator>Daniela Jimenez</dc:creator>
  <cp:lastModifiedBy>Daniela Jimenez</cp:lastModifiedBy>
  <cp:revision>35</cp:revision>
  <dcterms:created xsi:type="dcterms:W3CDTF">2022-07-14T23:42:43Z</dcterms:created>
  <dcterms:modified xsi:type="dcterms:W3CDTF">2022-07-26T19:15:17Z</dcterms:modified>
</cp:coreProperties>
</file>