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67" r:id="rId4"/>
    <p:sldId id="263" r:id="rId5"/>
    <p:sldId id="268" r:id="rId6"/>
    <p:sldId id="280" r:id="rId7"/>
    <p:sldId id="262" r:id="rId8"/>
    <p:sldId id="270" r:id="rId9"/>
    <p:sldId id="271" r:id="rId10"/>
    <p:sldId id="272" r:id="rId11"/>
    <p:sldId id="273" r:id="rId12"/>
    <p:sldId id="275" r:id="rId13"/>
    <p:sldId id="278" r:id="rId14"/>
    <p:sldId id="266" r:id="rId15"/>
    <p:sldId id="277" r:id="rId16"/>
    <p:sldId id="281" r:id="rId17"/>
    <p:sldId id="264" r:id="rId18"/>
    <p:sldId id="269" r:id="rId19"/>
    <p:sldId id="279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66"/>
    <p:restoredTop sz="96327"/>
  </p:normalViewPr>
  <p:slideViewPr>
    <p:cSldViewPr snapToGrid="0" snapToObjects="1" showGuides="1">
      <p:cViewPr>
        <p:scale>
          <a:sx n="68" d="100"/>
          <a:sy n="68" d="100"/>
        </p:scale>
        <p:origin x="960" y="1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188036-DA7F-B34C-BAD0-F9B0659A9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9EC40-71CC-6B4D-909E-38092F2344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F093D-D337-064B-A1FC-125093853A66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8DAE2-B3C7-E945-94E7-66671FB788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2B3B3-1667-A549-A282-6CC37F50D1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DB3E-C726-FF4C-A4C3-BE6FA2FEF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21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0BFDB-7B19-D540-8A65-D160D4500B47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E4AC-C5D4-4446-AE31-7167CCBEF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90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23CAE8-55D4-F04F-9BFB-C7BA7FB129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10960" y="3420933"/>
            <a:ext cx="5338699" cy="609593"/>
          </a:xfrm>
        </p:spPr>
        <p:txBody>
          <a:bodyPr/>
          <a:lstStyle>
            <a:lvl1pPr marL="0" indent="0" algn="l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DD850-B794-BC44-AFFA-854E858E3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647055" y="35169"/>
            <a:ext cx="12165102" cy="684286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2F15F3F-6A06-C94D-A58F-78F98769B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960" y="1838533"/>
            <a:ext cx="5337131" cy="1325563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0116EF-67F1-6F43-93C7-86962ED732EA}"/>
              </a:ext>
            </a:extLst>
          </p:cNvPr>
          <p:cNvCxnSpPr>
            <a:cxnSpLocks/>
          </p:cNvCxnSpPr>
          <p:nvPr userDrawn="1"/>
        </p:nvCxnSpPr>
        <p:spPr>
          <a:xfrm>
            <a:off x="6410960" y="3281819"/>
            <a:ext cx="578104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0A376F6A-0926-574E-80A6-B3911C62D1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27032"/>
            <a:ext cx="3728405" cy="8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6352E-C889-7541-AC5F-9CA8BDC1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34CD-3E45-E44A-96B1-8CBEA6D1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138F2-0400-BA40-876A-38F4D4B0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F39C-5A31-C640-B651-7209D1B710E2}" type="datetime1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267E-A9AD-3B4A-9BE4-36C481DF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F7CC-620F-984F-B9F8-38602584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019B9-4559-8942-905C-342D1B6B56A4}"/>
              </a:ext>
            </a:extLst>
          </p:cNvPr>
          <p:cNvSpPr/>
          <p:nvPr userDrawn="1"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solidFill>
                <a:srgbClr val="FFBF00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7547B75-CC02-294B-A318-5AF5F9058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39" y="6141901"/>
            <a:ext cx="2743200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65C0-F05A-EA41-A8AC-EC614E69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C4F7-4E88-7944-A992-B67C803D1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24A12-F62D-0341-9B89-EA24AAD0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A3D9-11DB-3440-B457-F34F66B870C2}" type="datetime1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9172-0200-5442-8732-EA581B0B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F05E7-1825-A742-9EAA-7330DB63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E2793-6D75-3D40-A6AB-057689A01344}"/>
              </a:ext>
            </a:extLst>
          </p:cNvPr>
          <p:cNvSpPr/>
          <p:nvPr userDrawn="1"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957EF8-E258-DD44-AA21-453BEDB0E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6243941"/>
            <a:ext cx="2381613" cy="4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52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B8C-F6D5-CA47-9C6C-49834049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4DD8-673B-EB49-9A2B-AD35A1D60950}"/>
              </a:ext>
            </a:extLst>
          </p:cNvPr>
          <p:cNvSpPr/>
          <p:nvPr userDrawn="1"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8AC26-D891-3A43-8970-4737ADBC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C332CB-B9BF-7F40-911A-FEB420736F6B}"/>
              </a:ext>
            </a:extLst>
          </p:cNvPr>
          <p:cNvSpPr/>
          <p:nvPr userDrawn="1"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solidFill>
                <a:srgbClr val="FFBF00"/>
              </a:solidFill>
            </a:endParaRP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802AC5C-8CA3-C345-ADD6-17DB34FCD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39" y="6141901"/>
            <a:ext cx="2743200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B8C-F6D5-CA47-9C6C-49834049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65883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4DD8-673B-EB49-9A2B-AD35A1D60950}"/>
              </a:ext>
            </a:extLst>
          </p:cNvPr>
          <p:cNvSpPr/>
          <p:nvPr userDrawn="1"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8AC26-D891-3A43-8970-4737ADBC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EB069F38-69AD-304A-861F-D6A3506F3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464" y="-809297"/>
            <a:ext cx="7547905" cy="86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1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B8C-F6D5-CA47-9C6C-49834049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65883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4DD8-673B-EB49-9A2B-AD35A1D60950}"/>
              </a:ext>
            </a:extLst>
          </p:cNvPr>
          <p:cNvSpPr/>
          <p:nvPr userDrawn="1"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8AC26-D891-3A43-8970-4737ADBC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EB069F38-69AD-304A-861F-D6A3506F3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464" y="-809297"/>
            <a:ext cx="7547905" cy="86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B8C-F6D5-CA47-9C6C-49834049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4DD8-673B-EB49-9A2B-AD35A1D60950}"/>
              </a:ext>
            </a:extLst>
          </p:cNvPr>
          <p:cNvSpPr/>
          <p:nvPr userDrawn="1"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8AC26-D891-3A43-8970-4737ADBC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4741B2-C083-E44E-A2DA-58E6B52D37A7}"/>
              </a:ext>
            </a:extLst>
          </p:cNvPr>
          <p:cNvSpPr/>
          <p:nvPr userDrawn="1"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050C2B-4D0F-5845-AEED-91D9F455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6243941"/>
            <a:ext cx="2381613" cy="4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4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EE8C-F477-E64F-B425-02F7558C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07F4C-618E-E946-BAAF-367E2FE43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CC681-2CA0-9B42-BD72-9F0F3F711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A7A3F-98A1-B44A-A495-6EB5EE00D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775863-390D-024E-B629-0EFEADE6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AC8D2C-147A-5A41-B37D-E3E41322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D18C-31B2-194D-881F-91352445CE8E}" type="datetime1">
              <a:rPr lang="en-US" smtClean="0"/>
              <a:t>7/27/23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8044F-9A2B-A841-9C4F-D6F96783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FC4A-52F2-024C-AD25-7CE8150B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61AD5-B228-624C-AF45-FFEA6E838ACD}"/>
              </a:ext>
            </a:extLst>
          </p:cNvPr>
          <p:cNvSpPr/>
          <p:nvPr userDrawn="1"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solidFill>
                <a:srgbClr val="FFBF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CCC7ECD-B472-AD4A-A7FF-BF70B659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39" y="6141901"/>
            <a:ext cx="2743200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041A-8918-9544-96BF-37FEB18B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F6022-BA72-494D-A53A-4234D496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14B9-C66A-1A40-9689-CCC7A7E3F352}" type="datetime1">
              <a:rPr lang="en-US" smtClean="0"/>
              <a:t>7/27/23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CE952-25C7-C845-83EA-9DE7E866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0117B-5013-254F-B382-F7C195D1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5CF7B6-9CEA-2C47-83A1-E1004827B521}"/>
              </a:ext>
            </a:extLst>
          </p:cNvPr>
          <p:cNvSpPr/>
          <p:nvPr userDrawn="1"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solidFill>
                <a:srgbClr val="FFBF00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5E085ED-BB2D-F547-BD4C-B8F31923F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39" y="6141901"/>
            <a:ext cx="2743200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6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19846-441D-934E-903C-B54F1F1A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21939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8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0ED0-9A7B-7D44-AD6E-595ABFD1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2619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28DFC-FBCF-864A-984A-34EA8FBF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558DF-2C7F-CC46-A5D8-70F1D9994898}" type="datetime1">
              <a:rPr lang="en-US" smtClean="0"/>
              <a:t>7/27/23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F297E-16DE-0844-92DB-D7F6D890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CAB63-EDBB-AD4C-970F-D69992C5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23CAE8-55D4-F04F-9BFB-C7BA7FB129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10960" y="3420933"/>
            <a:ext cx="5338699" cy="609593"/>
          </a:xfrm>
        </p:spPr>
        <p:txBody>
          <a:bodyPr/>
          <a:lstStyle>
            <a:lvl1pPr marL="0" indent="0" algn="l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DD850-B794-BC44-AFFA-854E858E3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283775" y="-1731858"/>
            <a:ext cx="18349715" cy="1032171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2F15F3F-6A06-C94D-A58F-78F98769B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960" y="1838533"/>
            <a:ext cx="5337131" cy="1325563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0116EF-67F1-6F43-93C7-86962ED732EA}"/>
              </a:ext>
            </a:extLst>
          </p:cNvPr>
          <p:cNvCxnSpPr>
            <a:cxnSpLocks/>
          </p:cNvCxnSpPr>
          <p:nvPr userDrawn="1"/>
        </p:nvCxnSpPr>
        <p:spPr>
          <a:xfrm>
            <a:off x="6410960" y="3281819"/>
            <a:ext cx="578104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0A376F6A-0926-574E-80A6-B3911C62D1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27032"/>
            <a:ext cx="3728405" cy="8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7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BB9B-F133-684D-B4D2-3C6182C7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D2EB-CB99-4A4D-BA71-61DD4B7C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08A2A-A79E-DC41-988A-82B4A0418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0B8C8-73CB-0144-83C6-42449C6F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C37-E6EA-FA47-BD95-EB8E88EA487F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A1A7C-590C-3F44-B4CC-E3D2B431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8B7AF-4221-A44E-80BF-26937946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31EBD-2F1F-A146-AC6A-C054BE0B3D6D}"/>
              </a:ext>
            </a:extLst>
          </p:cNvPr>
          <p:cNvSpPr/>
          <p:nvPr userDrawn="1"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CFCABA-11ED-B848-B42C-DF8AD6A1E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6243941"/>
            <a:ext cx="2381613" cy="4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3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4E4A-264C-6544-BF67-1E80FD84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7C7CA-62FD-E743-926C-50C225BBF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3C16C-1960-054E-96D0-52B1ECFFD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6BE64-C67A-5C4A-B55B-23E577FE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0146-C605-ED4D-BD93-CB8902AD86BF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6C729-9ADC-014D-862C-F3278E1A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10E9E-2BF9-644D-AE3C-442B5719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7912C-1DF5-9349-921F-D78ACD16033D}"/>
              </a:ext>
            </a:extLst>
          </p:cNvPr>
          <p:cNvSpPr/>
          <p:nvPr userDrawn="1"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D7B37D-D5D7-664C-B741-EBE8D82926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6243941"/>
            <a:ext cx="2381613" cy="4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39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A479-EFF9-CC42-A07C-CDF76DA97B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(thank you)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7EE70-D9C5-A546-9474-F0DD2DCB26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(Questions?)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56992A4-92AE-5D43-B600-8428632C7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623" y="5257800"/>
            <a:ext cx="3728405" cy="8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4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A479-EFF9-CC42-A07C-CDF76DA97B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663" y="754405"/>
            <a:ext cx="6947336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(thank you)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7EE70-D9C5-A546-9474-F0DD2DCB26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4663" y="3142005"/>
            <a:ext cx="694733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(Questions?)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56992A4-92AE-5D43-B600-8428632C7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72" y="5257800"/>
            <a:ext cx="3728405" cy="845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642DF-D9BF-B940-B261-DBC8A1F17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272799" y="23969"/>
            <a:ext cx="14029930" cy="78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8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A479-EFF9-CC42-A07C-CDF76DA97B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4663" y="754405"/>
            <a:ext cx="6947336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(thank you)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7EE70-D9C5-A546-9474-F0DD2DCB26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44663" y="3142005"/>
            <a:ext cx="694733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(Questions?)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56992A4-92AE-5D43-B600-8428632C7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72" y="5257800"/>
            <a:ext cx="3728405" cy="845795"/>
          </a:xfrm>
          <a:prstGeom prst="rect">
            <a:avLst/>
          </a:prstGeom>
        </p:spPr>
      </p:pic>
      <p:pic>
        <p:nvPicPr>
          <p:cNvPr id="5" name="Picture 4" descr="A person and a dog posing for the camera&#10;&#10;Description automatically generated">
            <a:extLst>
              <a:ext uri="{FF2B5EF4-FFF2-40B4-BE49-F238E27FC236}">
                <a16:creationId xmlns:a16="http://schemas.microsoft.com/office/drawing/2014/main" id="{D87642DF-D9BF-B940-B261-DBC8A1F173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8" y="515568"/>
            <a:ext cx="7128353" cy="63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3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64A8-4F6F-2A4F-9C98-70544D3A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32" y="1991910"/>
            <a:ext cx="9863935" cy="83724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5CB90557-5667-AB48-8FD2-94B584C86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9919"/>
            <a:ext cx="12192000" cy="3128081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A56B66D-B8FF-0E4A-B98C-820977419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44" y="701208"/>
            <a:ext cx="3728405" cy="84579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857ECF7-C214-8640-83AA-0AB6AF650F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4032" y="2969268"/>
            <a:ext cx="5338699" cy="609593"/>
          </a:xfrm>
        </p:spPr>
        <p:txBody>
          <a:bodyPr/>
          <a:lstStyle>
            <a:lvl1pPr marL="0" indent="0" algn="l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38556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9B052-AA32-2449-905A-A42BFA23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1554"/>
            <a:ext cx="4913120" cy="18311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9061457-D519-3846-9E86-B73B4AB0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6" y="743937"/>
            <a:ext cx="3728405" cy="84579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78230D4-4630-D64F-8324-8D2C156D5A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888336"/>
            <a:ext cx="5338699" cy="609593"/>
          </a:xfrm>
        </p:spPr>
        <p:txBody>
          <a:bodyPr/>
          <a:lstStyle>
            <a:lvl1pPr marL="0" indent="0" algn="l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AAE8C3-153F-7A46-A3D5-07AD1ADC48BB}"/>
              </a:ext>
            </a:extLst>
          </p:cNvPr>
          <p:cNvCxnSpPr>
            <a:cxnSpLocks/>
          </p:cNvCxnSpPr>
          <p:nvPr userDrawn="1"/>
        </p:nvCxnSpPr>
        <p:spPr>
          <a:xfrm>
            <a:off x="0" y="3702974"/>
            <a:ext cx="10793338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holding a cat&#10;&#10;Description automatically generated with medium confidence">
            <a:extLst>
              <a:ext uri="{FF2B5EF4-FFF2-40B4-BE49-F238E27FC236}">
                <a16:creationId xmlns:a16="http://schemas.microsoft.com/office/drawing/2014/main" id="{3C446754-E9F2-A944-96A8-A1F0CA745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031"/>
          <a:stretch/>
        </p:blipFill>
        <p:spPr>
          <a:xfrm>
            <a:off x="6561803" y="153617"/>
            <a:ext cx="5020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9B052-AA32-2449-905A-A42BFA23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1554"/>
            <a:ext cx="4913120" cy="18311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9061457-D519-3846-9E86-B73B4AB0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6" y="743937"/>
            <a:ext cx="3728405" cy="84579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78230D4-4630-D64F-8324-8D2C156D5A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888336"/>
            <a:ext cx="5338699" cy="609593"/>
          </a:xfrm>
        </p:spPr>
        <p:txBody>
          <a:bodyPr/>
          <a:lstStyle>
            <a:lvl1pPr marL="0" indent="0" algn="l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AAE8C3-153F-7A46-A3D5-07AD1ADC48BB}"/>
              </a:ext>
            </a:extLst>
          </p:cNvPr>
          <p:cNvCxnSpPr>
            <a:cxnSpLocks/>
          </p:cNvCxnSpPr>
          <p:nvPr userDrawn="1"/>
        </p:nvCxnSpPr>
        <p:spPr>
          <a:xfrm>
            <a:off x="0" y="3702974"/>
            <a:ext cx="10793338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C446754-E9F2-A944-96A8-A1F0CA7457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3200400" y="-199305"/>
            <a:ext cx="12858933" cy="72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3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9851" y="1825625"/>
            <a:ext cx="7643949" cy="1871164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FF16082-75D6-B14F-AE8D-B56764835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748" y="6004560"/>
            <a:ext cx="2886608" cy="654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81484-35D0-CB47-BC2B-71EADA867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367432" y="266981"/>
            <a:ext cx="11717370" cy="65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9851" y="1825625"/>
            <a:ext cx="7643949" cy="1871164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FF16082-75D6-B14F-AE8D-B56764835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748" y="6004560"/>
            <a:ext cx="2886608" cy="654832"/>
          </a:xfrm>
          <a:prstGeom prst="rect">
            <a:avLst/>
          </a:prstGeom>
        </p:spPr>
      </p:pic>
      <p:pic>
        <p:nvPicPr>
          <p:cNvPr id="13" name="Picture 12" descr="A person holding a cat&#10;&#10;Description automatically generated with low confidence">
            <a:extLst>
              <a:ext uri="{FF2B5EF4-FFF2-40B4-BE49-F238E27FC236}">
                <a16:creationId xmlns:a16="http://schemas.microsoft.com/office/drawing/2014/main" id="{E7A81484-35D0-CB47-BC2B-71EADA8678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89"/>
            <a:ext cx="456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9851" y="1825625"/>
            <a:ext cx="7643949" cy="1871164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FF16082-75D6-B14F-AE8D-B56764835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748" y="6004560"/>
            <a:ext cx="2886608" cy="654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6CCDA-95B9-E94D-B8E7-2AA24D1EA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6417" y="136525"/>
            <a:ext cx="11949291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4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6A3FF-B1CA-5C43-A72D-61FBD752D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9851" y="1825625"/>
            <a:ext cx="7643949" cy="1871164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AB877-7C9D-D94D-A028-893A0D22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429D-DDBF-E049-8AEC-5191D1DD9B96}" type="datetime1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D18F-3D4A-D645-A0CB-EE95A33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5F778-4F18-E54B-87F5-DCD62E4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D26-24DE-2B44-8F8B-EC90BDBB024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FF16082-75D6-B14F-AE8D-B56764835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748" y="6004560"/>
            <a:ext cx="2886608" cy="654832"/>
          </a:xfrm>
          <a:prstGeom prst="rect">
            <a:avLst/>
          </a:prstGeom>
        </p:spPr>
      </p:pic>
      <p:pic>
        <p:nvPicPr>
          <p:cNvPr id="3" name="Picture 2" descr="A person holding a dog&#10;&#10;Description automatically generated">
            <a:extLst>
              <a:ext uri="{FF2B5EF4-FFF2-40B4-BE49-F238E27FC236}">
                <a16:creationId xmlns:a16="http://schemas.microsoft.com/office/drawing/2014/main" id="{C566CCDA-95B9-E94D-B8E7-2AA24D1E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8307"/>
            <a:ext cx="4904863" cy="73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AF847-1018-5A41-9EAD-45DD7FFA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1F8A0-F9BA-C649-B2EB-C68959C92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D5F6E-2CFF-0341-95BF-B061BEF10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760558DF-2C7F-CC46-A5D8-70F1D9994898}" type="datetime1">
              <a:rPr lang="en-US" smtClean="0"/>
              <a:t>7/27/23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977CA-AA03-A44C-984E-59235583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B5763-501B-B749-A71E-7DF8BCA68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0D26-24DE-2B44-8F8B-EC90BDBB02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9" r:id="rId3"/>
    <p:sldLayoutId id="2147483683" r:id="rId4"/>
    <p:sldLayoutId id="2147483662" r:id="rId5"/>
    <p:sldLayoutId id="2147483679" r:id="rId6"/>
    <p:sldLayoutId id="2147483684" r:id="rId7"/>
    <p:sldLayoutId id="2147483681" r:id="rId8"/>
    <p:sldLayoutId id="2147483680" r:id="rId9"/>
    <p:sldLayoutId id="2147483650" r:id="rId10"/>
    <p:sldLayoutId id="2147483651" r:id="rId11"/>
    <p:sldLayoutId id="2147483652" r:id="rId12"/>
    <p:sldLayoutId id="2147483677" r:id="rId13"/>
    <p:sldLayoutId id="2147483678" r:id="rId14"/>
    <p:sldLayoutId id="2147483675" r:id="rId15"/>
    <p:sldLayoutId id="2147483653" r:id="rId16"/>
    <p:sldLayoutId id="2147483654" r:id="rId17"/>
    <p:sldLayoutId id="2147483660" r:id="rId18"/>
    <p:sldLayoutId id="2147483661" r:id="rId19"/>
    <p:sldLayoutId id="2147483656" r:id="rId20"/>
    <p:sldLayoutId id="2147483657" r:id="rId21"/>
    <p:sldLayoutId id="2147483663" r:id="rId22"/>
    <p:sldLayoutId id="2147483676" r:id="rId23"/>
    <p:sldLayoutId id="2147483682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roxima Nova Medium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BF224C-2FC5-AF83-F5C0-38564677A9FA}"/>
              </a:ext>
            </a:extLst>
          </p:cNvPr>
          <p:cNvSpPr/>
          <p:nvPr/>
        </p:nvSpPr>
        <p:spPr>
          <a:xfrm>
            <a:off x="-2" y="-1"/>
            <a:ext cx="5111827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creature&#10;&#10;Description automatically generated">
            <a:extLst>
              <a:ext uri="{FF2B5EF4-FFF2-40B4-BE49-F238E27FC236}">
                <a16:creationId xmlns:a16="http://schemas.microsoft.com/office/drawing/2014/main" id="{D6D1049D-721C-BFF3-3EC2-98ED2EAA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3" y="965409"/>
            <a:ext cx="4341794" cy="5242314"/>
          </a:xfrm>
          <a:prstGeom prst="rect">
            <a:avLst/>
          </a:prstGeom>
        </p:spPr>
      </p:pic>
      <p:pic>
        <p:nvPicPr>
          <p:cNvPr id="11" name="Picture 10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EB30854F-7875-C9A7-1212-ECAB9158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090" y="5438894"/>
            <a:ext cx="2483910" cy="768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0E9DE-9F9F-F241-9DA2-1B2E59B98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272" y="1155020"/>
            <a:ext cx="7214537" cy="191621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Determining the role of SOX9 in avian beak development and morphogenesis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45B64-3C2B-C947-B038-4844075DE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7569" y="3420933"/>
            <a:ext cx="5268686" cy="6095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Juliann Hallum, </a:t>
            </a:r>
            <a:r>
              <a:rPr lang="en-US" b="0" dirty="0" err="1"/>
              <a:t>Heddy</a:t>
            </a:r>
            <a:r>
              <a:rPr lang="en-US" b="0" dirty="0"/>
              <a:t> R. Menendez, Hannah Herron, and Crystal D. Rogers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2038E8-1C5B-5A72-BAE0-1C660C5F27C4}"/>
              </a:ext>
            </a:extLst>
          </p:cNvPr>
          <p:cNvCxnSpPr>
            <a:cxnSpLocks/>
          </p:cNvCxnSpPr>
          <p:nvPr/>
        </p:nvCxnSpPr>
        <p:spPr>
          <a:xfrm flipH="1">
            <a:off x="4977462" y="3287486"/>
            <a:ext cx="721453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8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AF6A03-61E4-F76B-A464-1E051DD4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357"/>
            <a:ext cx="4782207" cy="969689"/>
          </a:xfrm>
        </p:spPr>
        <p:txBody>
          <a:bodyPr/>
          <a:lstStyle/>
          <a:p>
            <a:pPr algn="ctr"/>
            <a:r>
              <a:rPr lang="en-US" b="0" dirty="0"/>
              <a:t>SOX9 is expressed at the onset of neural crest formation</a:t>
            </a:r>
          </a:p>
        </p:txBody>
      </p:sp>
      <p:pic>
        <p:nvPicPr>
          <p:cNvPr id="6" name="Picture 5" descr="A collage of images of a cell&#10;&#10;Description automatically generated">
            <a:extLst>
              <a:ext uri="{FF2B5EF4-FFF2-40B4-BE49-F238E27FC236}">
                <a16:creationId xmlns:a16="http://schemas.microsoft.com/office/drawing/2014/main" id="{6E5FC9F6-13CA-A0BE-33FA-1D486608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82" y="1434275"/>
            <a:ext cx="7421636" cy="4578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23BD16-497F-E101-6F88-4A3D26992013}"/>
              </a:ext>
            </a:extLst>
          </p:cNvPr>
          <p:cNvSpPr txBox="1"/>
          <p:nvPr/>
        </p:nvSpPr>
        <p:spPr>
          <a:xfrm>
            <a:off x="10575852" y="5705466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Monroy et al., 2022</a:t>
            </a:r>
          </a:p>
        </p:txBody>
      </p:sp>
    </p:spTree>
    <p:extLst>
      <p:ext uri="{BB962C8B-B14F-4D97-AF65-F5344CB8AC3E}">
        <p14:creationId xmlns:p14="http://schemas.microsoft.com/office/powerpoint/2010/main" val="313017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3CA926-22C2-85CB-8D9E-601AFDF6C9B0}"/>
              </a:ext>
            </a:extLst>
          </p:cNvPr>
          <p:cNvSpPr/>
          <p:nvPr/>
        </p:nvSpPr>
        <p:spPr>
          <a:xfrm>
            <a:off x="0" y="282302"/>
            <a:ext cx="5410200" cy="9696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EE9E73-60EA-3F02-3243-7292691C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302"/>
            <a:ext cx="5410200" cy="969689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/>
              <a:t>SOX9 expression is maintained during migration into branchial arches that will form craniofacial cartilage</a:t>
            </a:r>
          </a:p>
        </p:txBody>
      </p:sp>
      <p:pic>
        <p:nvPicPr>
          <p:cNvPr id="6" name="Picture 5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72279315-5225-E2E5-00CD-A7AAB3D4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5" y="1696212"/>
            <a:ext cx="12152625" cy="34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microscope&#10;&#10;Description automatically generated">
            <a:extLst>
              <a:ext uri="{FF2B5EF4-FFF2-40B4-BE49-F238E27FC236}">
                <a16:creationId xmlns:a16="http://schemas.microsoft.com/office/drawing/2014/main" id="{39903A6F-5A66-5446-EF77-B43BE76E25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2488" y="1987287"/>
            <a:ext cx="8013192" cy="357086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BB4F80-4689-FC97-B55C-D4027DB9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>
            <a:normAutofit/>
          </a:bodyPr>
          <a:lstStyle/>
          <a:p>
            <a:r>
              <a:rPr lang="en-US" sz="2000" dirty="0"/>
              <a:t>Light sheet fluorescent microscopy (LSFM)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827DB-7A96-009F-0347-F8C4125EB2E8}"/>
              </a:ext>
            </a:extLst>
          </p:cNvPr>
          <p:cNvSpPr txBox="1"/>
          <p:nvPr/>
        </p:nvSpPr>
        <p:spPr>
          <a:xfrm>
            <a:off x="9168384" y="5801837"/>
            <a:ext cx="30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Francis, Light Sheet Microscopy, Edmund Optics</a:t>
            </a:r>
          </a:p>
        </p:txBody>
      </p:sp>
    </p:spTree>
    <p:extLst>
      <p:ext uri="{BB962C8B-B14F-4D97-AF65-F5344CB8AC3E}">
        <p14:creationId xmlns:p14="http://schemas.microsoft.com/office/powerpoint/2010/main" val="368661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BB4F80-4689-FC97-B55C-D4027DB9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>
            <a:normAutofit/>
          </a:bodyPr>
          <a:lstStyle/>
          <a:p>
            <a:pPr algn="ctr"/>
            <a:r>
              <a:rPr lang="en-US" sz="2000" b="0" dirty="0"/>
              <a:t>SOX9 expression is maintained in cells colonizing craniofacial prominences</a:t>
            </a:r>
          </a:p>
        </p:txBody>
      </p:sp>
      <p:pic>
        <p:nvPicPr>
          <p:cNvPr id="6" name="Picture 5" descr="A close-up of a hand&#10;&#10;Description automatically generated">
            <a:extLst>
              <a:ext uri="{FF2B5EF4-FFF2-40B4-BE49-F238E27FC236}">
                <a16:creationId xmlns:a16="http://schemas.microsoft.com/office/drawing/2014/main" id="{B4426B63-54E0-7337-DF83-DE1BD08D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2150040"/>
            <a:ext cx="11984736" cy="25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81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72AB2-B213-9B58-3E6C-B2F69616B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854" y="1822554"/>
            <a:ext cx="10586292" cy="1118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Aim 2: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To 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dentify molecular changes in NC- derived tissues after loss of SOX9</a:t>
            </a:r>
            <a:endParaRPr lang="en-US" sz="4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F7676-BB8B-2919-8B86-6BA9DA0F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Project Aims: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196089-C1BF-C45E-E93F-4289714EF1F9}"/>
              </a:ext>
            </a:extLst>
          </p:cNvPr>
          <p:cNvGrpSpPr/>
          <p:nvPr/>
        </p:nvGrpSpPr>
        <p:grpSpPr>
          <a:xfrm>
            <a:off x="206478" y="3704097"/>
            <a:ext cx="12210958" cy="1013677"/>
            <a:chOff x="206478" y="3704097"/>
            <a:chExt cx="12210958" cy="10136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5B172-F1F8-DEAF-84D8-15DF75D65AF2}"/>
                </a:ext>
              </a:extLst>
            </p:cNvPr>
            <p:cNvGrpSpPr/>
            <p:nvPr/>
          </p:nvGrpSpPr>
          <p:grpSpPr>
            <a:xfrm>
              <a:off x="206478" y="3704097"/>
              <a:ext cx="12210958" cy="1013677"/>
              <a:chOff x="838200" y="3455872"/>
              <a:chExt cx="9731664" cy="1030266"/>
            </a:xfrm>
          </p:grpSpPr>
          <p:sp>
            <p:nvSpPr>
              <p:cNvPr id="2" name="Title 3">
                <a:extLst>
                  <a:ext uri="{FF2B5EF4-FFF2-40B4-BE49-F238E27FC236}">
                    <a16:creationId xmlns:a16="http://schemas.microsoft.com/office/drawing/2014/main" id="{95551CCC-C5A1-7102-2135-633B286B73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16449"/>
                <a:ext cx="3194623" cy="96968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SOX9 Morpholino (MO)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KD (HH4)</a:t>
                </a:r>
                <a:endParaRPr lang="en-US" dirty="0"/>
              </a:p>
            </p:txBody>
          </p:sp>
          <p:sp>
            <p:nvSpPr>
              <p:cNvPr id="3" name="Content Placeholder 4">
                <a:extLst>
                  <a:ext uri="{FF2B5EF4-FFF2-40B4-BE49-F238E27FC236}">
                    <a16:creationId xmlns:a16="http://schemas.microsoft.com/office/drawing/2014/main" id="{5DD507D9-4DD3-D71C-04B2-28F0730759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0876" y="3516449"/>
                <a:ext cx="858438" cy="969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IHC</a:t>
                </a:r>
              </a:p>
              <a:p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HCR</a:t>
                </a:r>
              </a:p>
            </p:txBody>
          </p:sp>
          <p:sp>
            <p:nvSpPr>
              <p:cNvPr id="7" name="Right Arrow 6">
                <a:extLst>
                  <a:ext uri="{FF2B5EF4-FFF2-40B4-BE49-F238E27FC236}">
                    <a16:creationId xmlns:a16="http://schemas.microsoft.com/office/drawing/2014/main" id="{431A3D34-E94B-7011-FA0C-6F520FE33911}"/>
                  </a:ext>
                </a:extLst>
              </p:cNvPr>
              <p:cNvSpPr/>
              <p:nvPr/>
            </p:nvSpPr>
            <p:spPr>
              <a:xfrm>
                <a:off x="8135173" y="3879120"/>
                <a:ext cx="619637" cy="24433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ontent Placeholder 4">
                <a:extLst>
                  <a:ext uri="{FF2B5EF4-FFF2-40B4-BE49-F238E27FC236}">
                    <a16:creationId xmlns:a16="http://schemas.microsoft.com/office/drawing/2014/main" id="{08032721-88ED-0536-8CD8-B6B3FF4935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2963" y="3455872"/>
                <a:ext cx="1646901" cy="969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Wholemount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Section</a:t>
                </a:r>
              </a:p>
              <a:p>
                <a:r>
                  <a:rPr lang="en-US" sz="2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Lightsheet</a:t>
                </a: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:a16="http://schemas.microsoft.com/office/drawing/2014/main" id="{D673C296-7A03-3FAB-7E7D-F20D9ABCFAE4}"/>
                  </a:ext>
                </a:extLst>
              </p:cNvPr>
              <p:cNvSpPr/>
              <p:nvPr/>
            </p:nvSpPr>
            <p:spPr>
              <a:xfrm>
                <a:off x="6353086" y="3879119"/>
                <a:ext cx="619637" cy="24433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1084E80F-E829-BE52-022D-B477D4DD9795}"/>
                </a:ext>
              </a:extLst>
            </p:cNvPr>
            <p:cNvSpPr/>
            <p:nvPr/>
          </p:nvSpPr>
          <p:spPr>
            <a:xfrm>
              <a:off x="3378452" y="4143208"/>
              <a:ext cx="740482" cy="24039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67047BF-6158-F179-8412-B89CDC3FA5E6}"/>
                </a:ext>
              </a:extLst>
            </p:cNvPr>
            <p:cNvSpPr txBox="1">
              <a:spLocks/>
            </p:cNvSpPr>
            <p:nvPr/>
          </p:nvSpPr>
          <p:spPr>
            <a:xfrm>
              <a:off x="4204169" y="4048565"/>
              <a:ext cx="2933012" cy="4770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Re-incubate to HH13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4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43C4C-C42D-1B7D-49C0-6525518A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Methods: Gain and loss of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4C869-B8D5-AEBA-CE2B-050358CC1F70}"/>
              </a:ext>
            </a:extLst>
          </p:cNvPr>
          <p:cNvSpPr txBox="1"/>
          <p:nvPr/>
        </p:nvSpPr>
        <p:spPr>
          <a:xfrm>
            <a:off x="10569962" y="5777030"/>
            <a:ext cx="16220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Rogers, </a:t>
            </a:r>
            <a:r>
              <a:rPr lang="en-US" sz="1100" dirty="0" err="1"/>
              <a:t>Vertiz</a:t>
            </a:r>
            <a:r>
              <a:rPr lang="en-US" sz="1100" dirty="0"/>
              <a:t>, 2022.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AAA1DC-98A0-1C7C-C8E2-4C4968574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47" y="2718017"/>
            <a:ext cx="2519878" cy="2688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713643-B05A-1281-BFD3-D8C43A36BF25}"/>
              </a:ext>
            </a:extLst>
          </p:cNvPr>
          <p:cNvSpPr txBox="1"/>
          <p:nvPr/>
        </p:nvSpPr>
        <p:spPr>
          <a:xfrm>
            <a:off x="2255776" y="2152043"/>
            <a:ext cx="18678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Stage 4 avian embryo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(Gastrula Stage)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66C6F2-718E-AD6D-79B7-0D853C0EC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48" y="2718017"/>
            <a:ext cx="2519877" cy="2688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23017-CA0E-9BDC-2F30-6F590641B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92" y="1499851"/>
            <a:ext cx="5330952" cy="19133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597E7B-F098-4873-F03E-C98745ED761E}"/>
              </a:ext>
            </a:extLst>
          </p:cNvPr>
          <p:cNvSpPr txBox="1"/>
          <p:nvPr/>
        </p:nvSpPr>
        <p:spPr>
          <a:xfrm>
            <a:off x="6286202" y="4696769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14-18 hours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B1989A-AF3C-8A3A-9D06-DDAC480459E9}"/>
              </a:ext>
            </a:extLst>
          </p:cNvPr>
          <p:cNvGrpSpPr/>
          <p:nvPr/>
        </p:nvGrpSpPr>
        <p:grpSpPr>
          <a:xfrm>
            <a:off x="4541133" y="2322915"/>
            <a:ext cx="6028829" cy="3478581"/>
            <a:chOff x="5386753" y="2484632"/>
            <a:chExt cx="6372686" cy="3676984"/>
          </a:xfrm>
        </p:grpSpPr>
        <p:pic>
          <p:nvPicPr>
            <p:cNvPr id="25" name="Picture 42" descr="Electroporation technique figure.tif">
              <a:extLst>
                <a:ext uri="{FF2B5EF4-FFF2-40B4-BE49-F238E27FC236}">
                  <a16:creationId xmlns:a16="http://schemas.microsoft.com/office/drawing/2014/main" id="{C64E4FF0-B106-4F15-4CF5-8CD4F1F33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031"/>
            <a:stretch/>
          </p:blipFill>
          <p:spPr bwMode="auto">
            <a:xfrm flipH="1">
              <a:off x="10498290" y="2484632"/>
              <a:ext cx="1261149" cy="367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B8152D4-F0D3-727F-DF53-337697B3C64E}"/>
                </a:ext>
              </a:extLst>
            </p:cNvPr>
            <p:cNvCxnSpPr/>
            <p:nvPr/>
          </p:nvCxnSpPr>
          <p:spPr>
            <a:xfrm>
              <a:off x="5386753" y="4473677"/>
              <a:ext cx="460282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971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7 -0.06782 L -0.07812 0.05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39FC6-87B9-1E50-5A00-5ACC55264C0F}"/>
              </a:ext>
            </a:extLst>
          </p:cNvPr>
          <p:cNvSpPr/>
          <p:nvPr/>
        </p:nvSpPr>
        <p:spPr>
          <a:xfrm>
            <a:off x="0" y="282302"/>
            <a:ext cx="5410200" cy="9696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63BB7B-E5A6-65D6-47BD-E5042304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460"/>
            <a:ext cx="5410200" cy="969689"/>
          </a:xfrm>
        </p:spPr>
        <p:txBody>
          <a:bodyPr/>
          <a:lstStyle/>
          <a:p>
            <a:pPr algn="ctr"/>
            <a:r>
              <a:rPr lang="en-US" b="0" dirty="0"/>
              <a:t>Unilateral injection of SOX9MO causes developmental  defects</a:t>
            </a:r>
          </a:p>
        </p:txBody>
      </p:sp>
      <p:pic>
        <p:nvPicPr>
          <p:cNvPr id="6" name="Picture 5" descr="A blue and red smoke&#10;&#10;Description automatically generated">
            <a:extLst>
              <a:ext uri="{FF2B5EF4-FFF2-40B4-BE49-F238E27FC236}">
                <a16:creationId xmlns:a16="http://schemas.microsoft.com/office/drawing/2014/main" id="{F94060E3-EF68-F659-6D31-A4A3F71E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5" y="2633120"/>
            <a:ext cx="11200458" cy="2246297"/>
          </a:xfrm>
          <a:prstGeom prst="rect">
            <a:avLst/>
          </a:prstGeom>
        </p:spPr>
      </p:pic>
      <p:pic>
        <p:nvPicPr>
          <p:cNvPr id="8" name="Picture 7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B28F56AB-B9D4-06C8-8C98-C1D4521C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756" y="2812072"/>
            <a:ext cx="819199" cy="18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0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FF580-AD48-0280-8F4F-38BE57765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180" y="1520466"/>
            <a:ext cx="77309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Determine the effects of excess and reduced SOX9 on avian beak formation: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Characterize co-localization of collagen secreting SOX9+ cells into the craniofacial structures</a:t>
            </a:r>
          </a:p>
          <a:p>
            <a:r>
              <a:rPr lang="en-US" dirty="0"/>
              <a:t>Identify if loss of SOX9 alters later beak development</a:t>
            </a:r>
          </a:p>
          <a:p>
            <a:r>
              <a:rPr lang="en-US" dirty="0"/>
              <a:t>Visualize wildtype and SOX9-deficient embryos using light-sheet Imaging</a:t>
            </a: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1D7405-5A3B-9AE9-F764-8383F9D2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Future Directions:</a:t>
            </a:r>
          </a:p>
        </p:txBody>
      </p:sp>
      <p:pic>
        <p:nvPicPr>
          <p:cNvPr id="3" name="IMG_9197_68BF6815-4132-4102-8132-E0F8877D945F.mp4">
            <a:hlinkClick r:id="" action="ppaction://media"/>
            <a:extLst>
              <a:ext uri="{FF2B5EF4-FFF2-40B4-BE49-F238E27FC236}">
                <a16:creationId xmlns:a16="http://schemas.microsoft.com/office/drawing/2014/main" id="{4487FBA5-602B-0C43-193B-5125B3FD6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467" b="21084"/>
          <a:stretch/>
        </p:blipFill>
        <p:spPr>
          <a:xfrm>
            <a:off x="8064339" y="1097280"/>
            <a:ext cx="38576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8F4DC4-B110-7AC6-1627-1E2A1DEF8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865883" cy="2797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Rogers Lab &lt;3</a:t>
            </a:r>
          </a:p>
          <a:p>
            <a:pPr marL="0" indent="0">
              <a:buNone/>
            </a:pPr>
            <a:r>
              <a:rPr lang="en-US" sz="2400" dirty="0"/>
              <a:t>Dr. Crystal D. Rogers, PhD. </a:t>
            </a:r>
          </a:p>
          <a:p>
            <a:pPr marL="0" indent="0">
              <a:buNone/>
            </a:pPr>
            <a:r>
              <a:rPr lang="en-US" sz="2400" dirty="0" err="1"/>
              <a:t>Heddy</a:t>
            </a:r>
            <a:r>
              <a:rPr lang="en-US" sz="2400" dirty="0"/>
              <a:t> R. Menendez</a:t>
            </a:r>
          </a:p>
          <a:p>
            <a:pPr marL="0" indent="0">
              <a:buNone/>
            </a:pPr>
            <a:r>
              <a:rPr lang="en-US" sz="2400" dirty="0"/>
              <a:t>Hannah Herron</a:t>
            </a:r>
          </a:p>
          <a:p>
            <a:pPr marL="0" indent="0">
              <a:buNone/>
            </a:pPr>
            <a:r>
              <a:rPr lang="en-US" sz="2400" dirty="0"/>
              <a:t>Camilo Echeverria</a:t>
            </a:r>
          </a:p>
          <a:p>
            <a:pPr marL="0" indent="0">
              <a:buNone/>
            </a:pPr>
            <a:r>
              <a:rPr lang="en-US" sz="2400" dirty="0"/>
              <a:t>+The Lab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24EC6-28DB-3B51-33F0-6EABE74A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YOU!!!!!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BC0A708-3552-3D2F-B476-58925E6F93A2}"/>
              </a:ext>
            </a:extLst>
          </p:cNvPr>
          <p:cNvSpPr txBox="1">
            <a:spLocks/>
          </p:cNvSpPr>
          <p:nvPr/>
        </p:nvSpPr>
        <p:spPr>
          <a:xfrm>
            <a:off x="838198" y="4809154"/>
            <a:ext cx="6865883" cy="236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STAR Programming &amp; Admin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+ Erin Kent!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97D0270-49D4-D228-6449-31DC9A4C172B}"/>
              </a:ext>
            </a:extLst>
          </p:cNvPr>
          <p:cNvSpPr txBox="1">
            <a:spLocks/>
          </p:cNvSpPr>
          <p:nvPr/>
        </p:nvSpPr>
        <p:spPr>
          <a:xfrm>
            <a:off x="6238567" y="2862928"/>
            <a:ext cx="5746955" cy="236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Funding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Research Grant - NSF CAREER grant #21437  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Boehringer Ingelheim (STAR)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NIH T32 Comparative Oncology (VSTP)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7" name="Picture 6" descr="A group of yellow chicks&#10;&#10;Description automatically generated">
            <a:extLst>
              <a:ext uri="{FF2B5EF4-FFF2-40B4-BE49-F238E27FC236}">
                <a16:creationId xmlns:a16="http://schemas.microsoft.com/office/drawing/2014/main" id="{5D76512C-22C5-DC83-63A6-10419673A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44"/>
          <a:stretch/>
        </p:blipFill>
        <p:spPr>
          <a:xfrm>
            <a:off x="63610" y="5669280"/>
            <a:ext cx="7100515" cy="1188720"/>
          </a:xfrm>
          <a:prstGeom prst="rect">
            <a:avLst/>
          </a:prstGeom>
        </p:spPr>
      </p:pic>
      <p:pic>
        <p:nvPicPr>
          <p:cNvPr id="9" name="Picture 8" descr="A cartoon of a chick&#10;&#10;Description automatically generated">
            <a:extLst>
              <a:ext uri="{FF2B5EF4-FFF2-40B4-BE49-F238E27FC236}">
                <a16:creationId xmlns:a16="http://schemas.microsoft.com/office/drawing/2014/main" id="{500AA4CC-80B5-2725-1F7A-3DD8DE993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33" y="6111285"/>
            <a:ext cx="2973262" cy="719593"/>
          </a:xfrm>
          <a:prstGeom prst="rect">
            <a:avLst/>
          </a:prstGeom>
        </p:spPr>
      </p:pic>
      <p:pic>
        <p:nvPicPr>
          <p:cNvPr id="10" name="Picture 9" descr="A cartoon of a chick&#10;&#10;Description automatically generated">
            <a:extLst>
              <a:ext uri="{FF2B5EF4-FFF2-40B4-BE49-F238E27FC236}">
                <a16:creationId xmlns:a16="http://schemas.microsoft.com/office/drawing/2014/main" id="{F2644538-EBEB-BDB1-955A-F638706DA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51"/>
          <a:stretch/>
        </p:blipFill>
        <p:spPr>
          <a:xfrm>
            <a:off x="10022195" y="6111284"/>
            <a:ext cx="2377069" cy="7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4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33DD-8116-54E1-1F58-53CC3148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0"/>
            <a:ext cx="10515600" cy="1325563"/>
          </a:xfrm>
        </p:spPr>
        <p:txBody>
          <a:bodyPr/>
          <a:lstStyle/>
          <a:p>
            <a:r>
              <a:rPr lang="en-US" u="sng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163C0-5F21-6258-9EEA-852BDEFB8EAB}"/>
              </a:ext>
            </a:extLst>
          </p:cNvPr>
          <p:cNvSpPr txBox="1"/>
          <p:nvPr/>
        </p:nvSpPr>
        <p:spPr>
          <a:xfrm>
            <a:off x="460248" y="1351508"/>
            <a:ext cx="107320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Cheung, M. and J. Briscoe,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Neural crest development is regulated by the transcription factor Sox9. </a:t>
            </a:r>
            <a:r>
              <a:rPr lang="en-US" sz="1100" dirty="0">
                <a:effectLst/>
                <a:latin typeface="ArialMT"/>
              </a:rPr>
              <a:t>Development, 2003.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130</a:t>
            </a:r>
            <a:r>
              <a:rPr lang="en-US" sz="1100" dirty="0">
                <a:effectLst/>
                <a:latin typeface="ArialMT"/>
              </a:rPr>
              <a:t>(23): p. 5681-93.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Yamazaki, Y.,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Whole-mount bone and cartilage staining of chick embryos with minimal decalcification. </a:t>
            </a:r>
            <a:r>
              <a:rPr lang="en-US" sz="1100" dirty="0">
                <a:effectLst/>
                <a:latin typeface="ArialMT"/>
              </a:rPr>
              <a:t>Biotech </a:t>
            </a:r>
            <a:r>
              <a:rPr lang="en-US" sz="1100" dirty="0" err="1">
                <a:effectLst/>
                <a:latin typeface="ArialMT"/>
              </a:rPr>
              <a:t>Histochem</a:t>
            </a:r>
            <a:r>
              <a:rPr lang="en-US" sz="1100" dirty="0">
                <a:effectLst/>
                <a:latin typeface="ArialMT"/>
              </a:rPr>
              <a:t>, 2011.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86</a:t>
            </a:r>
            <a:r>
              <a:rPr lang="en-US" sz="1100" dirty="0">
                <a:effectLst/>
                <a:latin typeface="ArialMT"/>
              </a:rPr>
              <a:t>(5): p. 351-8.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Geetha-Loganathan, P.,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Ectodermal Wnt6 is an early negative regulator of limb chondrogenesis in the chicken embryo. </a:t>
            </a:r>
            <a:r>
              <a:rPr lang="en-US" sz="1100" dirty="0">
                <a:effectLst/>
                <a:latin typeface="ArialMT"/>
              </a:rPr>
              <a:t>BMC Dev Biol, 2010.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10</a:t>
            </a:r>
            <a:r>
              <a:rPr lang="en-US" sz="1100" dirty="0">
                <a:effectLst/>
                <a:latin typeface="ArialMT"/>
              </a:rPr>
              <a:t>: p. 32.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Liu, J.A.,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Phosphorylation of Sox9 is required for neural crest delamination and is regulated downstream of BMP and canonical </a:t>
            </a:r>
            <a:r>
              <a:rPr lang="en-US" sz="1100" i="1" dirty="0" err="1">
                <a:effectLst/>
                <a:latin typeface="Arial" panose="020B0604020202020204" pitchFamily="34" charset="0"/>
              </a:rPr>
              <a:t>Wnt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 signaling. </a:t>
            </a:r>
            <a:r>
              <a:rPr lang="en-US" sz="1100" dirty="0">
                <a:effectLst/>
                <a:latin typeface="ArialMT"/>
              </a:rPr>
              <a:t>Proc Natl </a:t>
            </a:r>
            <a:r>
              <a:rPr lang="en-US" sz="1100" dirty="0" err="1">
                <a:effectLst/>
                <a:latin typeface="ArialMT"/>
              </a:rPr>
              <a:t>Acad</a:t>
            </a:r>
            <a:r>
              <a:rPr lang="en-US" sz="1100" dirty="0">
                <a:effectLst/>
                <a:latin typeface="ArialMT"/>
              </a:rPr>
              <a:t> Sci U S A, 2013.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110</a:t>
            </a:r>
            <a:r>
              <a:rPr lang="en-US" sz="1100" dirty="0">
                <a:effectLst/>
                <a:latin typeface="ArialMT"/>
              </a:rPr>
              <a:t>(8): p. 2882-7.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Yamashita, S.,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Comparative analysis demonstrates cell type-specific conservation of SOX9 targets between mouse and chicken. </a:t>
            </a:r>
            <a:r>
              <a:rPr lang="en-US" sz="1100" dirty="0">
                <a:effectLst/>
                <a:latin typeface="ArialMT"/>
              </a:rPr>
              <a:t>Sci Rep, 2019.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9</a:t>
            </a:r>
            <a:r>
              <a:rPr lang="en-US" sz="1100" dirty="0">
                <a:effectLst/>
                <a:latin typeface="ArialMT"/>
              </a:rPr>
              <a:t>(1): p. 12560.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Chen, Q., J. Dai, and Q. </a:t>
            </a:r>
            <a:r>
              <a:rPr lang="en-US" sz="1100" dirty="0" err="1">
                <a:effectLst/>
                <a:latin typeface="ArialMT"/>
              </a:rPr>
              <a:t>Bian</a:t>
            </a:r>
            <a:r>
              <a:rPr lang="en-US" sz="1100" dirty="0">
                <a:effectLst/>
                <a:latin typeface="ArialMT"/>
              </a:rPr>
              <a:t>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Integration of 3D genome topology and local chromatin features uncovers enhancers underlying craniofacial-specific cartilage defects. </a:t>
            </a:r>
            <a:r>
              <a:rPr lang="en-US" sz="1100" dirty="0">
                <a:effectLst/>
                <a:latin typeface="ArialMT"/>
              </a:rPr>
              <a:t>Sci Adv, 2022.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8</a:t>
            </a:r>
            <a:r>
              <a:rPr lang="en-US" sz="1100" dirty="0">
                <a:effectLst/>
                <a:latin typeface="ArialMT"/>
              </a:rPr>
              <a:t>(47): p. eabo3648.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Jo, A.,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The versatile functions of Sox9 in development, stem cells, and human diseases. </a:t>
            </a:r>
            <a:r>
              <a:rPr lang="en-US" sz="1100" dirty="0">
                <a:effectLst/>
                <a:latin typeface="ArialMT"/>
              </a:rPr>
              <a:t>Genes Dis, 2014.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</a:t>
            </a:r>
            <a:r>
              <a:rPr lang="en-US" sz="1100" dirty="0">
                <a:effectLst/>
                <a:latin typeface="ArialMT"/>
              </a:rPr>
              <a:t>(2): p. 149-161.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Lefebvre, V., M. </a:t>
            </a:r>
            <a:r>
              <a:rPr lang="en-US" sz="1100" dirty="0" err="1">
                <a:effectLst/>
                <a:latin typeface="ArialMT"/>
              </a:rPr>
              <a:t>Angelozzi</a:t>
            </a:r>
            <a:r>
              <a:rPr lang="en-US" sz="1100" dirty="0">
                <a:effectLst/>
                <a:latin typeface="ArialMT"/>
              </a:rPr>
              <a:t>, and A. Haseeb,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SOX9 in cartilage development and disease. </a:t>
            </a:r>
            <a:r>
              <a:rPr lang="en-US" sz="1100" dirty="0" err="1">
                <a:effectLst/>
                <a:latin typeface="ArialMT"/>
              </a:rPr>
              <a:t>Curr</a:t>
            </a:r>
            <a:r>
              <a:rPr lang="en-US" sz="1100" dirty="0">
                <a:effectLst/>
                <a:latin typeface="ArialMT"/>
              </a:rPr>
              <a:t> </a:t>
            </a:r>
            <a:r>
              <a:rPr lang="en-US" sz="1100" dirty="0" err="1">
                <a:effectLst/>
                <a:latin typeface="ArialMT"/>
              </a:rPr>
              <a:t>Opin</a:t>
            </a:r>
            <a:r>
              <a:rPr lang="en-US" sz="1100" dirty="0">
                <a:effectLst/>
                <a:latin typeface="ArialMT"/>
              </a:rPr>
              <a:t> Cell Biol, 2019.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61</a:t>
            </a:r>
            <a:r>
              <a:rPr lang="en-US" sz="1100" dirty="0">
                <a:effectLst/>
                <a:latin typeface="ArialMT"/>
              </a:rPr>
              <a:t>: p. 39-47.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Rogers, C.D., J.L. Phillips, and M.E. Bronner,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Elk3 is essential for the progression from progenitor to definitive neural crest cell. </a:t>
            </a:r>
            <a:r>
              <a:rPr lang="en-US" sz="1100" dirty="0">
                <a:effectLst/>
                <a:latin typeface="ArialMT"/>
              </a:rPr>
              <a:t>Dev Biol, 2013.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374</a:t>
            </a:r>
            <a:r>
              <a:rPr lang="en-US" sz="1100" dirty="0">
                <a:effectLst/>
                <a:latin typeface="ArialMT"/>
              </a:rPr>
              <a:t>(2): p. 255-63.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Rogers, C.D., A. Saxena, and M.E. Bronner,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Sip1 mediates an E-cadherin-to-N-cadherin switch during cranial neural crest EMT. </a:t>
            </a:r>
            <a:r>
              <a:rPr lang="en-US" sz="1100" dirty="0">
                <a:effectLst/>
                <a:latin typeface="ArialMT"/>
              </a:rPr>
              <a:t>J Cell Biol, 2013.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203</a:t>
            </a:r>
            <a:r>
              <a:rPr lang="en-US" sz="1100" dirty="0">
                <a:effectLst/>
                <a:latin typeface="ArialMT"/>
              </a:rPr>
              <a:t>(5): p. 835-47.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Chacon, J. and C.D. Rogers,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Early expression of Tubulin Beta-III in avian cranial neural crest cells. </a:t>
            </a:r>
            <a:r>
              <a:rPr lang="en-US" sz="1100" dirty="0">
                <a:effectLst/>
                <a:latin typeface="ArialMT"/>
              </a:rPr>
              <a:t>Gene Expr Patterns, 2019.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34</a:t>
            </a:r>
            <a:r>
              <a:rPr lang="en-US" sz="1100" dirty="0">
                <a:effectLst/>
                <a:latin typeface="ArialMT"/>
              </a:rPr>
              <a:t>: p. 119067.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Manohar, S.,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Cadherin-11 Is Required for Neural Crest Specification and Survival. </a:t>
            </a:r>
            <a:r>
              <a:rPr lang="en-US" sz="1100" dirty="0">
                <a:effectLst/>
                <a:latin typeface="ArialMT"/>
              </a:rPr>
              <a:t>Frontiers in Physiology, 2020.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11</a:t>
            </a:r>
            <a:r>
              <a:rPr lang="en-US" sz="1100" dirty="0">
                <a:effectLst/>
                <a:latin typeface="ArialMT"/>
              </a:rPr>
              <a:t>(1383).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Wu, P.,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Molecular shaping of the beak. </a:t>
            </a:r>
            <a:r>
              <a:rPr lang="en-US" sz="1100" dirty="0">
                <a:effectLst/>
                <a:latin typeface="ArialMT"/>
              </a:rPr>
              <a:t>Science, 2004.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305</a:t>
            </a:r>
            <a:r>
              <a:rPr lang="en-US" sz="1100" dirty="0">
                <a:effectLst/>
                <a:latin typeface="ArialMT"/>
              </a:rPr>
              <a:t>(5689): p. 1465-6. </a:t>
            </a:r>
          </a:p>
          <a:p>
            <a:pPr>
              <a:buFont typeface="+mj-lt"/>
              <a:buAutoNum type="arabicPeriod"/>
            </a:pPr>
            <a:r>
              <a:rPr lang="en-US" sz="1100" dirty="0" err="1">
                <a:effectLst/>
                <a:latin typeface="ArialMT"/>
              </a:rPr>
              <a:t>Nagakura</a:t>
            </a:r>
            <a:r>
              <a:rPr lang="en-US" sz="1100" dirty="0">
                <a:effectLst/>
                <a:latin typeface="ArialMT"/>
              </a:rPr>
              <a:t>, R.,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Switching of Sox9 expression during musculoskeletal system development. </a:t>
            </a:r>
            <a:r>
              <a:rPr lang="en-US" sz="1100" dirty="0">
                <a:effectLst/>
                <a:latin typeface="ArialMT"/>
              </a:rPr>
              <a:t>Sci Rep, 2020.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10</a:t>
            </a:r>
            <a:r>
              <a:rPr lang="en-US" sz="1100" dirty="0">
                <a:effectLst/>
                <a:latin typeface="ArialMT"/>
              </a:rPr>
              <a:t>(1): p. 8425.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Naqvi, S.,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Precise modulation of transcription factor levels reveals drivers of dosage sensitivity. </a:t>
            </a:r>
            <a:r>
              <a:rPr lang="en-US" sz="1100" dirty="0" err="1">
                <a:effectLst/>
                <a:latin typeface="ArialMT"/>
              </a:rPr>
              <a:t>bioRxiv</a:t>
            </a:r>
            <a:r>
              <a:rPr lang="en-US" sz="1100" dirty="0">
                <a:effectLst/>
                <a:latin typeface="ArialMT"/>
              </a:rPr>
              <a:t>, 2022: p. 2022.06.13.495964.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Rogers, C.D., L.K. Sorrells, and M.E. Bronner,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A catenin-dependent balance between N- cadherin and E-cadherin controls neuroectodermal cell fate choices. </a:t>
            </a:r>
            <a:r>
              <a:rPr lang="en-US" sz="1100" dirty="0">
                <a:effectLst/>
                <a:latin typeface="ArialMT"/>
              </a:rPr>
              <a:t>Mech Dev, 2018.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152</a:t>
            </a:r>
            <a:r>
              <a:rPr lang="en-US" sz="1100" dirty="0">
                <a:effectLst/>
                <a:latin typeface="ArialMT"/>
              </a:rPr>
              <a:t>: p. 44-56. </a:t>
            </a:r>
          </a:p>
          <a:p>
            <a:pPr>
              <a:buFont typeface="+mj-lt"/>
              <a:buAutoNum type="arabicPeriod"/>
            </a:pPr>
            <a:r>
              <a:rPr lang="en-US" sz="1100" dirty="0" err="1">
                <a:effectLst/>
                <a:latin typeface="ArialMT"/>
              </a:rPr>
              <a:t>Nimmagadda</a:t>
            </a:r>
            <a:r>
              <a:rPr lang="en-US" sz="1100" dirty="0">
                <a:effectLst/>
                <a:latin typeface="ArialMT"/>
              </a:rPr>
              <a:t>, S., et al.,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Identification and functional analysis of novel facial patterning genes in the duplicated beak chicken embryo. </a:t>
            </a:r>
            <a:r>
              <a:rPr lang="en-US" sz="1100" dirty="0">
                <a:effectLst/>
                <a:latin typeface="ArialMT"/>
              </a:rPr>
              <a:t>Dev Biol, 2015.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407</a:t>
            </a:r>
            <a:r>
              <a:rPr lang="en-US" sz="1100" dirty="0">
                <a:effectLst/>
                <a:latin typeface="ArialMT"/>
              </a:rPr>
              <a:t>(2): p. 275-88. </a:t>
            </a:r>
          </a:p>
          <a:p>
            <a:pPr>
              <a:buFont typeface="+mj-lt"/>
              <a:buAutoNum type="arabicPeriod"/>
            </a:pPr>
            <a:r>
              <a:rPr lang="en-US" sz="1100" dirty="0" err="1">
                <a:effectLst/>
                <a:latin typeface="ArialMT"/>
              </a:rPr>
              <a:t>Schock</a:t>
            </a:r>
            <a:r>
              <a:rPr lang="en-US" sz="1100" dirty="0">
                <a:effectLst/>
                <a:latin typeface="ArialMT"/>
              </a:rPr>
              <a:t>, E.N. and C. </a:t>
            </a:r>
            <a:r>
              <a:rPr lang="en-US" sz="1100" dirty="0" err="1">
                <a:effectLst/>
                <a:latin typeface="ArialMT"/>
              </a:rPr>
              <a:t>LaBonne</a:t>
            </a:r>
            <a:r>
              <a:rPr lang="en-US" sz="1100" dirty="0">
                <a:effectLst/>
                <a:latin typeface="ArialMT"/>
              </a:rPr>
              <a:t>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Sorting Sox: Diverse Roles for Sox Transcription Factors During Neural Crest and Craniofacial Development. </a:t>
            </a:r>
            <a:r>
              <a:rPr lang="en-US" sz="1100" dirty="0">
                <a:effectLst/>
                <a:latin typeface="ArialMT"/>
              </a:rPr>
              <a:t>Front </a:t>
            </a:r>
            <a:r>
              <a:rPr lang="en-US" sz="1100" dirty="0" err="1">
                <a:effectLst/>
                <a:latin typeface="ArialMT"/>
              </a:rPr>
              <a:t>Physiol</a:t>
            </a:r>
            <a:r>
              <a:rPr lang="en-US" sz="1100" dirty="0">
                <a:effectLst/>
                <a:latin typeface="ArialMT"/>
              </a:rPr>
              <a:t>, 2020.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11</a:t>
            </a:r>
            <a:r>
              <a:rPr lang="en-US" sz="1100" dirty="0">
                <a:effectLst/>
                <a:latin typeface="ArialMT"/>
              </a:rPr>
              <a:t>: p. 606889.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effectLst/>
                <a:latin typeface="ArialMT"/>
              </a:rPr>
              <a:t>MacDonald, M.E., U.K. Abbott, and J.M. Richman,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Upper beak truncation in chicken embryos with the cleft primary palate mutation is due to an epithelial defect in the frontonasal mass. </a:t>
            </a:r>
            <a:r>
              <a:rPr lang="en-US" sz="1100" dirty="0">
                <a:effectLst/>
                <a:latin typeface="ArialMT"/>
              </a:rPr>
              <a:t>Dev </a:t>
            </a:r>
            <a:r>
              <a:rPr lang="en-US" sz="1100" dirty="0" err="1">
                <a:effectLst/>
                <a:latin typeface="ArialMT"/>
              </a:rPr>
              <a:t>Dyn</a:t>
            </a:r>
            <a:r>
              <a:rPr lang="en-US" sz="1100" dirty="0">
                <a:effectLst/>
                <a:latin typeface="ArialMT"/>
              </a:rPr>
              <a:t>, 2004.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230</a:t>
            </a:r>
            <a:r>
              <a:rPr lang="en-US" sz="1100" dirty="0">
                <a:effectLst/>
                <a:latin typeface="ArialMT"/>
              </a:rPr>
              <a:t>(2): p. 335-49. </a:t>
            </a:r>
          </a:p>
        </p:txBody>
      </p:sp>
    </p:spTree>
    <p:extLst>
      <p:ext uri="{BB962C8B-B14F-4D97-AF65-F5344CB8AC3E}">
        <p14:creationId xmlns:p14="http://schemas.microsoft.com/office/powerpoint/2010/main" val="51409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17C0D-17AD-C91A-49F4-B24AED7C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Formation of neural crest cells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9683AEF-347C-BEA9-6627-D58354C9CDCD}"/>
              </a:ext>
            </a:extLst>
          </p:cNvPr>
          <p:cNvSpPr txBox="1">
            <a:spLocks/>
          </p:cNvSpPr>
          <p:nvPr/>
        </p:nvSpPr>
        <p:spPr>
          <a:xfrm>
            <a:off x="9727894" y="1134737"/>
            <a:ext cx="3244040" cy="87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SOX9</a:t>
            </a:r>
          </a:p>
        </p:txBody>
      </p:sp>
      <p:pic>
        <p:nvPicPr>
          <p:cNvPr id="7" name="Picture 6" descr="A diagram of a structure&#10;&#10;Description automatically generated">
            <a:extLst>
              <a:ext uri="{FF2B5EF4-FFF2-40B4-BE49-F238E27FC236}">
                <a16:creationId xmlns:a16="http://schemas.microsoft.com/office/drawing/2014/main" id="{EA3B4889-34EF-776F-E065-14C42A716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9" b="84303"/>
          <a:stretch/>
        </p:blipFill>
        <p:spPr>
          <a:xfrm>
            <a:off x="0" y="3037500"/>
            <a:ext cx="2864386" cy="1249611"/>
          </a:xfrm>
          <a:prstGeom prst="rect">
            <a:avLst/>
          </a:prstGeom>
        </p:spPr>
      </p:pic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AF3E64E6-9E68-E797-296F-4995F94B1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6" b="56795"/>
          <a:stretch/>
        </p:blipFill>
        <p:spPr>
          <a:xfrm>
            <a:off x="3040793" y="2693239"/>
            <a:ext cx="2921379" cy="1620863"/>
          </a:xfrm>
          <a:prstGeom prst="rect">
            <a:avLst/>
          </a:prstGeom>
        </p:spPr>
      </p:pic>
      <p:pic>
        <p:nvPicPr>
          <p:cNvPr id="10" name="Picture 9" descr="A diagram of a structure&#10;&#10;Description automatically generated">
            <a:extLst>
              <a:ext uri="{FF2B5EF4-FFF2-40B4-BE49-F238E27FC236}">
                <a16:creationId xmlns:a16="http://schemas.microsoft.com/office/drawing/2014/main" id="{62046A4E-416E-16A3-6E73-A2629ED3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26" b="28240"/>
          <a:stretch/>
        </p:blipFill>
        <p:spPr>
          <a:xfrm>
            <a:off x="6229829" y="2811627"/>
            <a:ext cx="2819900" cy="1502475"/>
          </a:xfrm>
          <a:prstGeom prst="rect">
            <a:avLst/>
          </a:prstGeom>
        </p:spPr>
      </p:pic>
      <p:pic>
        <p:nvPicPr>
          <p:cNvPr id="11" name="Picture 10" descr="A diagram of a structure&#10;&#10;Description automatically generated">
            <a:extLst>
              <a:ext uri="{FF2B5EF4-FFF2-40B4-BE49-F238E27FC236}">
                <a16:creationId xmlns:a16="http://schemas.microsoft.com/office/drawing/2014/main" id="{37000981-921D-CDA5-2759-CBB68A7D6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40"/>
          <a:stretch/>
        </p:blipFill>
        <p:spPr>
          <a:xfrm>
            <a:off x="9286801" y="2512634"/>
            <a:ext cx="2819900" cy="1801468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FB81620F-8A4E-C4A9-4174-E1EE53F2591C}"/>
              </a:ext>
            </a:extLst>
          </p:cNvPr>
          <p:cNvSpPr/>
          <p:nvPr/>
        </p:nvSpPr>
        <p:spPr>
          <a:xfrm>
            <a:off x="2815020" y="3662305"/>
            <a:ext cx="286438" cy="1904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A51C57-7E9C-E050-CFBB-D41F2BA5FEEA}"/>
              </a:ext>
            </a:extLst>
          </p:cNvPr>
          <p:cNvSpPr/>
          <p:nvPr/>
        </p:nvSpPr>
        <p:spPr>
          <a:xfrm>
            <a:off x="5916478" y="3662305"/>
            <a:ext cx="286438" cy="1904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3DCE544-ACC6-78BB-A38F-7CC365A3BA8B}"/>
              </a:ext>
            </a:extLst>
          </p:cNvPr>
          <p:cNvSpPr/>
          <p:nvPr/>
        </p:nvSpPr>
        <p:spPr>
          <a:xfrm>
            <a:off x="9049729" y="3662305"/>
            <a:ext cx="286438" cy="1904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65CF2D-ECA6-8D4B-796B-E01C02548C83}"/>
              </a:ext>
            </a:extLst>
          </p:cNvPr>
          <p:cNvSpPr/>
          <p:nvPr/>
        </p:nvSpPr>
        <p:spPr>
          <a:xfrm>
            <a:off x="4321098" y="2512634"/>
            <a:ext cx="273204" cy="29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685AB5-AAFB-503D-C3D2-A318E56C3EC0}"/>
              </a:ext>
            </a:extLst>
          </p:cNvPr>
          <p:cNvSpPr/>
          <p:nvPr/>
        </p:nvSpPr>
        <p:spPr>
          <a:xfrm>
            <a:off x="10560149" y="2302619"/>
            <a:ext cx="273204" cy="29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1A93D3-65AA-A3E1-34F7-F4C4FBD55139}"/>
              </a:ext>
            </a:extLst>
          </p:cNvPr>
          <p:cNvSpPr/>
          <p:nvPr/>
        </p:nvSpPr>
        <p:spPr>
          <a:xfrm>
            <a:off x="7556885" y="4164605"/>
            <a:ext cx="273204" cy="29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87BCD-57F3-D9B3-99CB-34E75A90ED6B}"/>
              </a:ext>
            </a:extLst>
          </p:cNvPr>
          <p:cNvSpPr txBox="1"/>
          <p:nvPr/>
        </p:nvSpPr>
        <p:spPr>
          <a:xfrm>
            <a:off x="11043267" y="5777030"/>
            <a:ext cx="11487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BioRender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86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22782A-0F67-051B-710C-0824A33D9734}"/>
              </a:ext>
            </a:extLst>
          </p:cNvPr>
          <p:cNvSpPr/>
          <p:nvPr/>
        </p:nvSpPr>
        <p:spPr>
          <a:xfrm>
            <a:off x="0" y="282302"/>
            <a:ext cx="5410200" cy="9696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4E7BB0-DF70-0ED0-EF95-7596F479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688"/>
            <a:ext cx="5410200" cy="969689"/>
          </a:xfrm>
        </p:spPr>
        <p:txBody>
          <a:bodyPr/>
          <a:lstStyle/>
          <a:p>
            <a:pPr algn="ctr"/>
            <a:r>
              <a:rPr lang="en-US" b="0" dirty="0"/>
              <a:t>SOX9 is localized to sclerotome that will form the axial skeleton</a:t>
            </a:r>
          </a:p>
        </p:txBody>
      </p:sp>
      <p:pic>
        <p:nvPicPr>
          <p:cNvPr id="5" name="Picture 4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4473D9A-CA55-A532-F5D7-7303674E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736" y="2254030"/>
            <a:ext cx="1133474" cy="2612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72747-8EE5-8E76-9B49-21CC60C7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4" y="1670998"/>
            <a:ext cx="10715615" cy="34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17C0D-17AD-C91A-49F4-B24AED7C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8243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Abnormal neural crest development causes neurocristopathies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9683AEF-347C-BEA9-6627-D58354C9CDCD}"/>
              </a:ext>
            </a:extLst>
          </p:cNvPr>
          <p:cNvSpPr txBox="1">
            <a:spLocks/>
          </p:cNvSpPr>
          <p:nvPr/>
        </p:nvSpPr>
        <p:spPr>
          <a:xfrm>
            <a:off x="9727894" y="1134737"/>
            <a:ext cx="3244040" cy="87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SOX9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1E55B-82E3-408D-771E-61B5AD924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740" y="1818462"/>
            <a:ext cx="11780520" cy="4351338"/>
          </a:xfrm>
        </p:spPr>
        <p:txBody>
          <a:bodyPr/>
          <a:lstStyle/>
          <a:p>
            <a:r>
              <a:rPr lang="en-US" u="sng" dirty="0"/>
              <a:t>Neurocristopathies</a:t>
            </a:r>
            <a:r>
              <a:rPr lang="en-US" dirty="0"/>
              <a:t>: abnormal generation, migration, or differentiation of NCCs</a:t>
            </a:r>
          </a:p>
        </p:txBody>
      </p:sp>
      <p:pic>
        <p:nvPicPr>
          <p:cNvPr id="6" name="Picture 5" descr="A close up of a dog's face&#10;&#10;Description automatically generated">
            <a:extLst>
              <a:ext uri="{FF2B5EF4-FFF2-40B4-BE49-F238E27FC236}">
                <a16:creationId xmlns:a16="http://schemas.microsoft.com/office/drawing/2014/main" id="{870AE652-EA59-72AF-779A-7D945399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60" y="2746452"/>
            <a:ext cx="1739216" cy="2168717"/>
          </a:xfrm>
          <a:prstGeom prst="rect">
            <a:avLst/>
          </a:prstGeom>
        </p:spPr>
      </p:pic>
      <p:pic>
        <p:nvPicPr>
          <p:cNvPr id="9" name="Picture 8" descr="Close up of a person's mouth&#10;&#10;Description automatically generated">
            <a:extLst>
              <a:ext uri="{FF2B5EF4-FFF2-40B4-BE49-F238E27FC236}">
                <a16:creationId xmlns:a16="http://schemas.microsoft.com/office/drawing/2014/main" id="{B8DA290F-26F9-E269-6867-1636BEFCF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34" y="2739105"/>
            <a:ext cx="1444061" cy="216871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EF4C47-8061-2563-BFC1-8C54EEA99381}"/>
              </a:ext>
            </a:extLst>
          </p:cNvPr>
          <p:cNvSpPr txBox="1">
            <a:spLocks/>
          </p:cNvSpPr>
          <p:nvPr/>
        </p:nvSpPr>
        <p:spPr>
          <a:xfrm>
            <a:off x="1411568" y="5245694"/>
            <a:ext cx="1728338" cy="4848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Cleft Palate</a:t>
            </a:r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E616612-E504-65B0-BEBD-96DACF4BEA71}"/>
              </a:ext>
            </a:extLst>
          </p:cNvPr>
          <p:cNvSpPr txBox="1">
            <a:spLocks/>
          </p:cNvSpPr>
          <p:nvPr/>
        </p:nvSpPr>
        <p:spPr>
          <a:xfrm>
            <a:off x="5231830" y="5245694"/>
            <a:ext cx="2022409" cy="4848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Micrognathia</a:t>
            </a:r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28D0E86-1A68-BA2A-7448-94F314394815}"/>
              </a:ext>
            </a:extLst>
          </p:cNvPr>
          <p:cNvSpPr txBox="1">
            <a:spLocks/>
          </p:cNvSpPr>
          <p:nvPr/>
        </p:nvSpPr>
        <p:spPr>
          <a:xfrm>
            <a:off x="9052094" y="5245694"/>
            <a:ext cx="2676610" cy="4848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Airway Obstruction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EC9B3B-1C8D-DF43-F125-BB2EC19F07A6}"/>
              </a:ext>
            </a:extLst>
          </p:cNvPr>
          <p:cNvSpPr txBox="1"/>
          <p:nvPr/>
        </p:nvSpPr>
        <p:spPr>
          <a:xfrm>
            <a:off x="8314944" y="5806800"/>
            <a:ext cx="3877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Dell Children’s Craniofacial and Pediatric Plastic Surgery Program</a:t>
            </a:r>
          </a:p>
        </p:txBody>
      </p:sp>
      <p:pic>
        <p:nvPicPr>
          <p:cNvPr id="32" name="Picture 31" descr="A side view of a child's face&#10;&#10;Description automatically generated">
            <a:extLst>
              <a:ext uri="{FF2B5EF4-FFF2-40B4-BE49-F238E27FC236}">
                <a16:creationId xmlns:a16="http://schemas.microsoft.com/office/drawing/2014/main" id="{88404283-606D-6557-156E-234CB7A82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10" y="2560634"/>
            <a:ext cx="2757396" cy="2516124"/>
          </a:xfrm>
          <a:prstGeom prst="rect">
            <a:avLst/>
          </a:prstGeom>
        </p:spPr>
      </p:pic>
      <p:pic>
        <p:nvPicPr>
          <p:cNvPr id="36" name="Picture 35" descr="A child's face with a red and white face&#10;&#10;Description automatically generated">
            <a:extLst>
              <a:ext uri="{FF2B5EF4-FFF2-40B4-BE49-F238E27FC236}">
                <a16:creationId xmlns:a16="http://schemas.microsoft.com/office/drawing/2014/main" id="{724FEAB3-2B7B-28E1-B11D-281A03FC5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90" y="2531613"/>
            <a:ext cx="3244040" cy="254514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FA9ECA-9FD2-0A7A-3A8C-D94AF78F9E87}"/>
              </a:ext>
            </a:extLst>
          </p:cNvPr>
          <p:cNvSpPr txBox="1"/>
          <p:nvPr/>
        </p:nvSpPr>
        <p:spPr>
          <a:xfrm>
            <a:off x="1756483" y="5814836"/>
            <a:ext cx="1006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Moura, 2016.</a:t>
            </a:r>
          </a:p>
        </p:txBody>
      </p:sp>
    </p:spTree>
    <p:extLst>
      <p:ext uri="{BB962C8B-B14F-4D97-AF65-F5344CB8AC3E}">
        <p14:creationId xmlns:p14="http://schemas.microsoft.com/office/powerpoint/2010/main" val="392131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ell&#10;&#10;Description automatically generated">
            <a:extLst>
              <a:ext uri="{FF2B5EF4-FFF2-40B4-BE49-F238E27FC236}">
                <a16:creationId xmlns:a16="http://schemas.microsoft.com/office/drawing/2014/main" id="{9716612C-C07D-747D-A53E-0C69A6136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" r="4428"/>
          <a:stretch/>
        </p:blipFill>
        <p:spPr>
          <a:xfrm>
            <a:off x="6523661" y="125413"/>
            <a:ext cx="5668339" cy="54665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D17C0D-17AD-C91A-49F4-B24AED7C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357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 regulatory networks drive differentiation</a:t>
            </a:r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9C4A931D-6786-8082-0F9A-37E9A55F420A}"/>
              </a:ext>
            </a:extLst>
          </p:cNvPr>
          <p:cNvSpPr/>
          <p:nvPr/>
        </p:nvSpPr>
        <p:spPr>
          <a:xfrm>
            <a:off x="10402437" y="3668233"/>
            <a:ext cx="325813" cy="323599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close up of a chick&#10;&#10;Description automatically generated">
            <a:extLst>
              <a:ext uri="{FF2B5EF4-FFF2-40B4-BE49-F238E27FC236}">
                <a16:creationId xmlns:a16="http://schemas.microsoft.com/office/drawing/2014/main" id="{9B6504A6-9D25-3CA6-9323-C21DF1343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8" t="5637" r="64277" b="71208"/>
          <a:stretch/>
        </p:blipFill>
        <p:spPr>
          <a:xfrm>
            <a:off x="9778322" y="5344693"/>
            <a:ext cx="1276845" cy="13878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4B0F8-C67F-CEA4-792B-10F18BB0CF13}"/>
              </a:ext>
            </a:extLst>
          </p:cNvPr>
          <p:cNvGrpSpPr/>
          <p:nvPr/>
        </p:nvGrpSpPr>
        <p:grpSpPr>
          <a:xfrm>
            <a:off x="6881688" y="932012"/>
            <a:ext cx="1514863" cy="870332"/>
            <a:chOff x="5513259" y="189146"/>
            <a:chExt cx="1514863" cy="8703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E368F2-8646-5239-A163-EB37729239A5}"/>
                </a:ext>
              </a:extLst>
            </p:cNvPr>
            <p:cNvSpPr/>
            <p:nvPr/>
          </p:nvSpPr>
          <p:spPr>
            <a:xfrm>
              <a:off x="5513259" y="252879"/>
              <a:ext cx="1514863" cy="742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3">
              <a:extLst>
                <a:ext uri="{FF2B5EF4-FFF2-40B4-BE49-F238E27FC236}">
                  <a16:creationId xmlns:a16="http://schemas.microsoft.com/office/drawing/2014/main" id="{D9683AEF-347C-BEA9-6627-D58354C9CDCD}"/>
                </a:ext>
              </a:extLst>
            </p:cNvPr>
            <p:cNvSpPr txBox="1">
              <a:spLocks/>
            </p:cNvSpPr>
            <p:nvPr/>
          </p:nvSpPr>
          <p:spPr>
            <a:xfrm>
              <a:off x="5782553" y="189146"/>
              <a:ext cx="947856" cy="8703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SOX9</a:t>
              </a:r>
            </a:p>
          </p:txBody>
        </p:sp>
      </p:grpSp>
      <p:sp>
        <p:nvSpPr>
          <p:cNvPr id="28" name="Right Arrow 27">
            <a:extLst>
              <a:ext uri="{FF2B5EF4-FFF2-40B4-BE49-F238E27FC236}">
                <a16:creationId xmlns:a16="http://schemas.microsoft.com/office/drawing/2014/main" id="{4229E87D-FBC7-573A-D43D-87B72D12ED0C}"/>
              </a:ext>
            </a:extLst>
          </p:cNvPr>
          <p:cNvSpPr/>
          <p:nvPr/>
        </p:nvSpPr>
        <p:spPr>
          <a:xfrm rot="20752170">
            <a:off x="5442041" y="1476767"/>
            <a:ext cx="1307918" cy="31673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iagram of a network of wires&#10;&#10;Description automatically generated">
            <a:extLst>
              <a:ext uri="{FF2B5EF4-FFF2-40B4-BE49-F238E27FC236}">
                <a16:creationId xmlns:a16="http://schemas.microsoft.com/office/drawing/2014/main" id="{CA21119F-6DA2-466F-98C2-12DD01CE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9" y="2216744"/>
            <a:ext cx="6450272" cy="2887405"/>
          </a:xfrm>
          <a:prstGeom prst="rect">
            <a:avLst/>
          </a:prstGeom>
        </p:spPr>
      </p:pic>
      <p:sp>
        <p:nvSpPr>
          <p:cNvPr id="13" name="5-Point Star 12">
            <a:extLst>
              <a:ext uri="{FF2B5EF4-FFF2-40B4-BE49-F238E27FC236}">
                <a16:creationId xmlns:a16="http://schemas.microsoft.com/office/drawing/2014/main" id="{562363A3-49A6-0A44-540D-7BF42315FB99}"/>
              </a:ext>
            </a:extLst>
          </p:cNvPr>
          <p:cNvSpPr/>
          <p:nvPr/>
        </p:nvSpPr>
        <p:spPr>
          <a:xfrm>
            <a:off x="1435395" y="3029227"/>
            <a:ext cx="357190" cy="32002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A5D77B6E-0BB3-B6AA-F71F-4F3FA9726B50}"/>
              </a:ext>
            </a:extLst>
          </p:cNvPr>
          <p:cNvSpPr/>
          <p:nvPr/>
        </p:nvSpPr>
        <p:spPr>
          <a:xfrm>
            <a:off x="659219" y="4645375"/>
            <a:ext cx="359810" cy="3200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4B00E6-3959-6543-FEF4-BEE281DC301C}"/>
              </a:ext>
            </a:extLst>
          </p:cNvPr>
          <p:cNvSpPr txBox="1"/>
          <p:nvPr/>
        </p:nvSpPr>
        <p:spPr>
          <a:xfrm>
            <a:off x="156007" y="5777030"/>
            <a:ext cx="1636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Simoes</a:t>
            </a:r>
            <a:r>
              <a:rPr lang="en-US" sz="1100" dirty="0"/>
              <a:t>-Costa, 2015.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8FBBB-89CE-4E17-A057-775D83D5E0FB}"/>
              </a:ext>
            </a:extLst>
          </p:cNvPr>
          <p:cNvSpPr txBox="1"/>
          <p:nvPr/>
        </p:nvSpPr>
        <p:spPr>
          <a:xfrm>
            <a:off x="11043267" y="5777030"/>
            <a:ext cx="11487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BioRender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12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17C0D-17AD-C91A-49F4-B24AED7C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357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SOX9 is necessary for cartilage and bone formation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9683AEF-347C-BEA9-6627-D58354C9CDCD}"/>
              </a:ext>
            </a:extLst>
          </p:cNvPr>
          <p:cNvSpPr txBox="1">
            <a:spLocks/>
          </p:cNvSpPr>
          <p:nvPr/>
        </p:nvSpPr>
        <p:spPr>
          <a:xfrm>
            <a:off x="9727894" y="1134737"/>
            <a:ext cx="3244040" cy="87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SOX9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1E55B-82E3-408D-771E-61B5AD924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05" y="1480590"/>
            <a:ext cx="7555028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u="sng" dirty="0"/>
              <a:t>SOX9 gene mutations</a:t>
            </a:r>
            <a:r>
              <a:rPr lang="en-US" dirty="0"/>
              <a:t>: congenital abnormalities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Campomelic Dysplasia (CD)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Pierre Robin syndrome (PRS)</a:t>
            </a:r>
          </a:p>
          <a:p>
            <a:pPr marL="914400" lvl="2" indent="0">
              <a:lnSpc>
                <a:spcPct val="200000"/>
              </a:lnSpc>
              <a:buNone/>
            </a:pPr>
            <a:r>
              <a:rPr lang="en-US" sz="2400" u="sng" dirty="0"/>
              <a:t>Phenotype: Craniofacial Defects</a:t>
            </a:r>
          </a:p>
        </p:txBody>
      </p:sp>
      <p:pic>
        <p:nvPicPr>
          <p:cNvPr id="1026" name="Picture 2" descr="Loss of Extreme Long-Range Enhancers in Human Neural Crest Drives a  Craniofacial Disorder - ScienceDirect">
            <a:extLst>
              <a:ext uri="{FF2B5EF4-FFF2-40B4-BE49-F238E27FC236}">
                <a16:creationId xmlns:a16="http://schemas.microsoft.com/office/drawing/2014/main" id="{778DE835-E5AB-E434-99C2-5DF0D913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74" y="827893"/>
            <a:ext cx="4895370" cy="48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2EC1F-D597-CC8F-7F64-57D87B71BB7C}"/>
              </a:ext>
            </a:extLst>
          </p:cNvPr>
          <p:cNvSpPr txBox="1"/>
          <p:nvPr/>
        </p:nvSpPr>
        <p:spPr>
          <a:xfrm>
            <a:off x="10814305" y="5777030"/>
            <a:ext cx="13776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Long et. al, 2020. </a:t>
            </a:r>
          </a:p>
        </p:txBody>
      </p:sp>
    </p:spTree>
    <p:extLst>
      <p:ext uri="{BB962C8B-B14F-4D97-AF65-F5344CB8AC3E}">
        <p14:creationId xmlns:p14="http://schemas.microsoft.com/office/powerpoint/2010/main" val="200418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CF42-797B-38C3-D440-E98699936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6571"/>
            <a:ext cx="10515600" cy="1325563"/>
          </a:xfrm>
        </p:spPr>
        <p:txBody>
          <a:bodyPr/>
          <a:lstStyle/>
          <a:p>
            <a:r>
              <a:rPr lang="en-US" i="1" u="sng" dirty="0">
                <a:solidFill>
                  <a:schemeClr val="bg1"/>
                </a:solidFill>
              </a:rPr>
              <a:t>Hypothesis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5D54D-E96C-D6CE-D5FD-28FC02DC243C}"/>
              </a:ext>
            </a:extLst>
          </p:cNvPr>
          <p:cNvSpPr txBox="1"/>
          <p:nvPr/>
        </p:nvSpPr>
        <p:spPr>
          <a:xfrm>
            <a:off x="1414272" y="2548563"/>
            <a:ext cx="9619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en-US" sz="4000" b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oss of SOX9 prior to NC EMT will inhibit NC cell migration and differentiation, leading to abnormal beak morphogenesis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72AB2-B213-9B58-3E6C-B2F69616B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370" y="1650140"/>
            <a:ext cx="10776858" cy="1648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Aim 1: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To 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efine the role of SOX9 in beak formation in 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Gallus gallus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(chicken) to determine the specific mechanisms regulating beak morphogenesis</a:t>
            </a: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F7676-BB8B-2919-8B86-6BA9DA0F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Project Aims: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95F89D-30FB-A9E0-6548-7CF950E53CC4}"/>
              </a:ext>
            </a:extLst>
          </p:cNvPr>
          <p:cNvGrpSpPr/>
          <p:nvPr/>
        </p:nvGrpSpPr>
        <p:grpSpPr>
          <a:xfrm>
            <a:off x="443035" y="3571533"/>
            <a:ext cx="11510266" cy="997668"/>
            <a:chOff x="443035" y="3571533"/>
            <a:chExt cx="11510266" cy="997668"/>
          </a:xfrm>
        </p:grpSpPr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C4E5BFDB-BB5D-6E7F-9DAF-035D810C2F0B}"/>
                </a:ext>
              </a:extLst>
            </p:cNvPr>
            <p:cNvSpPr txBox="1">
              <a:spLocks/>
            </p:cNvSpPr>
            <p:nvPr/>
          </p:nvSpPr>
          <p:spPr>
            <a:xfrm>
              <a:off x="443035" y="3571533"/>
              <a:ext cx="6486118" cy="9696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Embryo dissection (18-31 SS, &amp; day 5 incubation)</a:t>
              </a:r>
              <a:endParaRPr lang="en-US" dirty="0"/>
            </a:p>
          </p:txBody>
        </p:sp>
        <p:sp>
          <p:nvSpPr>
            <p:cNvPr id="13" name="Content Placeholder 4">
              <a:extLst>
                <a:ext uri="{FF2B5EF4-FFF2-40B4-BE49-F238E27FC236}">
                  <a16:creationId xmlns:a16="http://schemas.microsoft.com/office/drawing/2014/main" id="{8A667749-CD18-AFBD-B828-7CE3D1DB7188}"/>
                </a:ext>
              </a:extLst>
            </p:cNvPr>
            <p:cNvSpPr txBox="1">
              <a:spLocks/>
            </p:cNvSpPr>
            <p:nvPr/>
          </p:nvSpPr>
          <p:spPr>
            <a:xfrm>
              <a:off x="7035187" y="3596321"/>
              <a:ext cx="1216447" cy="9696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IHC</a:t>
              </a:r>
            </a:p>
            <a:p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HCR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A85B0032-4522-772E-3723-D22BA6D4E900}"/>
                </a:ext>
              </a:extLst>
            </p:cNvPr>
            <p:cNvSpPr/>
            <p:nvPr/>
          </p:nvSpPr>
          <p:spPr>
            <a:xfrm>
              <a:off x="8116739" y="3898009"/>
              <a:ext cx="619637" cy="24433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D5AB55C8-25C8-7AE1-90E4-85A0A9F81532}"/>
                </a:ext>
              </a:extLst>
            </p:cNvPr>
            <p:cNvSpPr txBox="1">
              <a:spLocks/>
            </p:cNvSpPr>
            <p:nvPr/>
          </p:nvSpPr>
          <p:spPr>
            <a:xfrm>
              <a:off x="9319477" y="3599512"/>
              <a:ext cx="2633824" cy="9696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Wholemount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Section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Light 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9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F231E9-0590-B3A3-F53E-D27DAD8C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8243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Methods: Embryo dissection and imaging</a:t>
            </a:r>
          </a:p>
        </p:txBody>
      </p:sp>
      <p:pic>
        <p:nvPicPr>
          <p:cNvPr id="6" name="Picture 5" descr="A diagram of a cell division&#10;&#10;Description automatically generated">
            <a:extLst>
              <a:ext uri="{FF2B5EF4-FFF2-40B4-BE49-F238E27FC236}">
                <a16:creationId xmlns:a16="http://schemas.microsoft.com/office/drawing/2014/main" id="{318C901B-3D39-92CB-71ED-7E7E8486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43" y="1275908"/>
            <a:ext cx="9208313" cy="4771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9C42E-EC7C-1DA2-0EA3-C08B0BA9ADD1}"/>
              </a:ext>
            </a:extLst>
          </p:cNvPr>
          <p:cNvSpPr txBox="1"/>
          <p:nvPr/>
        </p:nvSpPr>
        <p:spPr>
          <a:xfrm>
            <a:off x="11043267" y="5777030"/>
            <a:ext cx="11487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BioRender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1851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AB952D-41A5-88A2-8757-9FCD3AD3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Methods: Markers used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F517DF-C220-6696-91B5-CB97392A6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1254"/>
              </p:ext>
            </p:extLst>
          </p:nvPr>
        </p:nvGraphicFramePr>
        <p:xfrm>
          <a:off x="4782208" y="60379"/>
          <a:ext cx="7253851" cy="6118231"/>
        </p:xfrm>
        <a:graphic>
          <a:graphicData uri="http://schemas.openxmlformats.org/drawingml/2006/table">
            <a:tbl>
              <a:tblPr firstRow="1" firstCol="1" bandRow="1"/>
              <a:tblGrid>
                <a:gridCol w="1340728">
                  <a:extLst>
                    <a:ext uri="{9D8B030D-6E8A-4147-A177-3AD203B41FA5}">
                      <a16:colId xmlns:a16="http://schemas.microsoft.com/office/drawing/2014/main" val="2455326766"/>
                    </a:ext>
                  </a:extLst>
                </a:gridCol>
                <a:gridCol w="1328657">
                  <a:extLst>
                    <a:ext uri="{9D8B030D-6E8A-4147-A177-3AD203B41FA5}">
                      <a16:colId xmlns:a16="http://schemas.microsoft.com/office/drawing/2014/main" val="845332871"/>
                    </a:ext>
                  </a:extLst>
                </a:gridCol>
                <a:gridCol w="4584466">
                  <a:extLst>
                    <a:ext uri="{9D8B030D-6E8A-4147-A177-3AD203B41FA5}">
                      <a16:colId xmlns:a16="http://schemas.microsoft.com/office/drawing/2014/main" val="1160872738"/>
                    </a:ext>
                  </a:extLst>
                </a:gridCol>
              </a:tblGrid>
              <a:tr h="2952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Marker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Protein Type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Cell Type/ Structure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814537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SOX9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SOX10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PAX7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Transcription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Neural crest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159448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RUNX2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Developing lateral line organs and osteogenic NCCs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539704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Olig2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Oligodendrocyte precursors and developing motor neurons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428293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BMP4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 lineage regulation and inducing osteogenic differentiation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42105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TUBB3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Cytoskeletal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Components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Protein component of microtubules in neurons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009947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GFAP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 filament protein associated with astrocytes and ependymal cells of the CNS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35179"/>
                  </a:ext>
                </a:extLst>
              </a:tr>
              <a:tr h="2684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CAD11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Calcium dependent cell adhesion protein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455966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4E23G23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Schwann cell associated antigen and neuromuscular junctions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26501"/>
                  </a:ext>
                </a:extLst>
              </a:tr>
              <a:tr h="6337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Col2a1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Extracellular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Matrix-Associated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Extracellular matrix protein secreted by chondrocytes during cartilage formation and endochondral ossification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737395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Collagen Type IX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Fibril associated and distinct component of cartilage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618248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FGF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 signaling proteins that regulate cell proliferation and differentiation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946372"/>
                  </a:ext>
                </a:extLst>
              </a:tr>
              <a:tr h="4224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P0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Membrane Bound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Schwann cell progenitors</a:t>
                      </a:r>
                    </a:p>
                  </a:txBody>
                  <a:tcPr marL="63275" marR="632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06148"/>
                  </a:ext>
                </a:extLst>
              </a:tr>
            </a:tbl>
          </a:graphicData>
        </a:graphic>
      </p:graphicFrame>
      <p:sp>
        <p:nvSpPr>
          <p:cNvPr id="7" name="5-Point Star 6">
            <a:extLst>
              <a:ext uri="{FF2B5EF4-FFF2-40B4-BE49-F238E27FC236}">
                <a16:creationId xmlns:a16="http://schemas.microsoft.com/office/drawing/2014/main" id="{E8778722-DB1D-D723-345B-DADAE400CE0D}"/>
              </a:ext>
            </a:extLst>
          </p:cNvPr>
          <p:cNvSpPr/>
          <p:nvPr/>
        </p:nvSpPr>
        <p:spPr>
          <a:xfrm>
            <a:off x="5777273" y="659219"/>
            <a:ext cx="527833" cy="469824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30DF363-AF95-F1DC-002C-09D730173114}"/>
              </a:ext>
            </a:extLst>
          </p:cNvPr>
          <p:cNvSpPr/>
          <p:nvPr/>
        </p:nvSpPr>
        <p:spPr>
          <a:xfrm>
            <a:off x="5878282" y="2456122"/>
            <a:ext cx="325813" cy="323599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1B5B9FEF-521E-5D5F-449B-F87EA6534AEA}"/>
              </a:ext>
            </a:extLst>
          </p:cNvPr>
          <p:cNvSpPr/>
          <p:nvPr/>
        </p:nvSpPr>
        <p:spPr>
          <a:xfrm>
            <a:off x="5878282" y="3783201"/>
            <a:ext cx="325813" cy="323599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C8014208-378F-FDE4-2F6E-3BFFC07DE114}"/>
              </a:ext>
            </a:extLst>
          </p:cNvPr>
          <p:cNvSpPr/>
          <p:nvPr/>
        </p:nvSpPr>
        <p:spPr>
          <a:xfrm>
            <a:off x="1705091" y="3175422"/>
            <a:ext cx="364129" cy="35549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BE1F996-AFFA-1F61-F4EA-77D7DF2466C8}"/>
              </a:ext>
            </a:extLst>
          </p:cNvPr>
          <p:cNvSpPr txBox="1">
            <a:spLocks/>
          </p:cNvSpPr>
          <p:nvPr/>
        </p:nvSpPr>
        <p:spPr>
          <a:xfrm>
            <a:off x="713649" y="2726212"/>
            <a:ext cx="2887390" cy="172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IHC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HCR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Sections/Images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5221A-D55D-FA1D-1AF4-4C6BE321730D}"/>
              </a:ext>
            </a:extLst>
          </p:cNvPr>
          <p:cNvSpPr txBox="1"/>
          <p:nvPr/>
        </p:nvSpPr>
        <p:spPr>
          <a:xfrm>
            <a:off x="5144883" y="340836"/>
            <a:ext cx="71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00FF00"/>
                </a:highlight>
              </a:rPr>
              <a:t>SOX9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AF7A7-4FED-FA6D-F65F-08E432BC2C96}"/>
              </a:ext>
            </a:extLst>
          </p:cNvPr>
          <p:cNvSpPr txBox="1"/>
          <p:nvPr/>
        </p:nvSpPr>
        <p:spPr>
          <a:xfrm>
            <a:off x="5072963" y="3978812"/>
            <a:ext cx="845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00FF00"/>
                </a:highlight>
              </a:rPr>
              <a:t>Col2a1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F51DD-A9A3-2634-5BE0-481141D8543B}"/>
              </a:ext>
            </a:extLst>
          </p:cNvPr>
          <p:cNvSpPr txBox="1"/>
          <p:nvPr/>
        </p:nvSpPr>
        <p:spPr>
          <a:xfrm>
            <a:off x="5093932" y="1973213"/>
            <a:ext cx="7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00FF00"/>
                </a:highlight>
              </a:rPr>
              <a:t>BMP4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2D52D-AA9B-191E-17A1-45B42108B5F0}"/>
              </a:ext>
            </a:extLst>
          </p:cNvPr>
          <p:cNvSpPr txBox="1"/>
          <p:nvPr/>
        </p:nvSpPr>
        <p:spPr>
          <a:xfrm>
            <a:off x="5093932" y="2436519"/>
            <a:ext cx="845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00FF00"/>
                </a:highlight>
              </a:rPr>
              <a:t>TUBB3</a:t>
            </a:r>
          </a:p>
        </p:txBody>
      </p:sp>
    </p:spTree>
    <p:extLst>
      <p:ext uri="{BB962C8B-B14F-4D97-AF65-F5344CB8AC3E}">
        <p14:creationId xmlns:p14="http://schemas.microsoft.com/office/powerpoint/2010/main" val="27569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Veterinary">
      <a:dk1>
        <a:srgbClr val="022751"/>
      </a:dk1>
      <a:lt1>
        <a:srgbClr val="FFFFFF"/>
      </a:lt1>
      <a:dk2>
        <a:srgbClr val="FFBF00"/>
      </a:dk2>
      <a:lt2>
        <a:srgbClr val="B2B2B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B873F78-8320-7C4C-BF41-C15D13F951CB}" vid="{EDC872FE-1411-D04F-BD56-AF925BC0A0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9308</TotalTime>
  <Words>1230</Words>
  <Application>Microsoft Macintosh PowerPoint</Application>
  <PresentationFormat>Widescreen</PresentationFormat>
  <Paragraphs>151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ArialMT</vt:lpstr>
      <vt:lpstr>Calibri</vt:lpstr>
      <vt:lpstr>Proxima Nova</vt:lpstr>
      <vt:lpstr>Proxima Nova Medium</vt:lpstr>
      <vt:lpstr>Office Theme</vt:lpstr>
      <vt:lpstr>Determining the role of SOX9 in avian beak development and morphogenesis </vt:lpstr>
      <vt:lpstr>Formation of neural crest cells</vt:lpstr>
      <vt:lpstr>Abnormal neural crest development causes neurocristopathies</vt:lpstr>
      <vt:lpstr>Gene regulatory networks drive differentiation</vt:lpstr>
      <vt:lpstr>SOX9 is necessary for cartilage and bone formation</vt:lpstr>
      <vt:lpstr>Hypothesis:</vt:lpstr>
      <vt:lpstr>Summer Project Aims:</vt:lpstr>
      <vt:lpstr>Methods: Embryo dissection and imaging</vt:lpstr>
      <vt:lpstr>Methods: Markers used</vt:lpstr>
      <vt:lpstr>SOX9 is expressed at the onset of neural crest formation</vt:lpstr>
      <vt:lpstr>SOX9 expression is maintained during migration into branchial arches that will form craniofacial cartilage</vt:lpstr>
      <vt:lpstr>Light sheet fluorescent microscopy (LSFM)</vt:lpstr>
      <vt:lpstr>SOX9 expression is maintained in cells colonizing craniofacial prominences</vt:lpstr>
      <vt:lpstr>Summer Project Aims:</vt:lpstr>
      <vt:lpstr>Methods: Gain and loss of function</vt:lpstr>
      <vt:lpstr>Unilateral injection of SOX9MO causes developmental  defects</vt:lpstr>
      <vt:lpstr>Future Directions:</vt:lpstr>
      <vt:lpstr>THANK YOU!!!!!</vt:lpstr>
      <vt:lpstr>References</vt:lpstr>
      <vt:lpstr>SOX9 is localized to sclerotome that will form the axial skeleton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Juju Margaret Ruth Hallum</dc:creator>
  <cp:lastModifiedBy>Juju Margaret Ruth Hallum</cp:lastModifiedBy>
  <cp:revision>34</cp:revision>
  <dcterms:created xsi:type="dcterms:W3CDTF">2023-07-20T18:12:55Z</dcterms:created>
  <dcterms:modified xsi:type="dcterms:W3CDTF">2023-07-27T15:45:52Z</dcterms:modified>
</cp:coreProperties>
</file>