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3" r:id="rId1"/>
  </p:sldMasterIdLst>
  <p:notesMasterIdLst>
    <p:notesMasterId r:id="rId17"/>
  </p:notesMasterIdLst>
  <p:sldIdLst>
    <p:sldId id="256" r:id="rId2"/>
    <p:sldId id="273" r:id="rId3"/>
    <p:sldId id="270" r:id="rId4"/>
    <p:sldId id="257" r:id="rId5"/>
    <p:sldId id="271" r:id="rId6"/>
    <p:sldId id="261" r:id="rId7"/>
    <p:sldId id="263" r:id="rId8"/>
    <p:sldId id="264" r:id="rId9"/>
    <p:sldId id="265" r:id="rId10"/>
    <p:sldId id="266" r:id="rId11"/>
    <p:sldId id="272" r:id="rId12"/>
    <p:sldId id="267" r:id="rId13"/>
    <p:sldId id="275" r:id="rId14"/>
    <p:sldId id="27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2FC"/>
    <a:srgbClr val="EE6182"/>
    <a:srgbClr val="FBC579"/>
    <a:srgbClr val="CFA9F8"/>
    <a:srgbClr val="9EC9EE"/>
    <a:srgbClr val="0722FF"/>
    <a:srgbClr val="FFA2BA"/>
    <a:srgbClr val="C795EB"/>
    <a:srgbClr val="E1A4FE"/>
    <a:srgbClr val="FCA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79499"/>
  </p:normalViewPr>
  <p:slideViewPr>
    <p:cSldViewPr snapToGrid="0">
      <p:cViewPr varScale="1">
        <p:scale>
          <a:sx n="86" d="100"/>
          <a:sy n="86" d="100"/>
        </p:scale>
        <p:origin x="1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rgbClr val="0080F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Davis</c:v>
                </c:pt>
                <c:pt idx="1">
                  <c:v>Natomas</c:v>
                </c:pt>
                <c:pt idx="2">
                  <c:v>Woodland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57</c:v>
                </c:pt>
                <c:pt idx="1">
                  <c:v>53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7F-D14C-8107-852F98B09B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rgbClr val="FF737E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Davis</c:v>
                </c:pt>
                <c:pt idx="1">
                  <c:v>Natomas</c:v>
                </c:pt>
                <c:pt idx="2">
                  <c:v>Woodland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41</c:v>
                </c:pt>
                <c:pt idx="1">
                  <c:v>41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7F-D14C-8107-852F98B09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8196575"/>
        <c:axId val="1117864399"/>
      </c:barChart>
      <c:catAx>
        <c:axId val="1118196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864399"/>
        <c:crosses val="autoZero"/>
        <c:auto val="1"/>
        <c:lblAlgn val="ctr"/>
        <c:lblOffset val="100"/>
        <c:noMultiLvlLbl val="0"/>
      </c:catAx>
      <c:valAx>
        <c:axId val="1117864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196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Breed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Davis</c:v>
                </c:pt>
                <c:pt idx="1">
                  <c:v>Natomas</c:v>
                </c:pt>
                <c:pt idx="2">
                  <c:v>Woodland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56</c:v>
                </c:pt>
                <c:pt idx="1">
                  <c:v>51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1-5E43-8CB7-C2B8E63215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Purebred</c:v>
                </c:pt>
              </c:strCache>
            </c:strRef>
          </c:tx>
          <c:spPr>
            <a:solidFill>
              <a:srgbClr val="FCAB7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Davis</c:v>
                </c:pt>
                <c:pt idx="1">
                  <c:v>Natomas</c:v>
                </c:pt>
                <c:pt idx="2">
                  <c:v>Woodland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42</c:v>
                </c:pt>
                <c:pt idx="1">
                  <c:v>43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21-5E43-8CB7-C2B8E6321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4853551"/>
        <c:axId val="1234855279"/>
      </c:barChart>
      <c:catAx>
        <c:axId val="1234853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4855279"/>
        <c:crosses val="autoZero"/>
        <c:auto val="1"/>
        <c:lblAlgn val="ctr"/>
        <c:lblOffset val="100"/>
        <c:noMultiLvlLbl val="0"/>
      </c:catAx>
      <c:valAx>
        <c:axId val="123485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4853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501476377952758E-2"/>
          <c:y val="4.1091840484015714E-2"/>
          <c:w val="0.93731102362204721"/>
          <c:h val="0.77481159111641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E1A4FE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Flotation</c:v>
                </c:pt>
                <c:pt idx="1">
                  <c:v>ELISA</c:v>
                </c:pt>
                <c:pt idx="2">
                  <c:v>PCR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17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7-C640-8E14-F8913E76F3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213279"/>
        <c:axId val="687157759"/>
      </c:barChart>
      <c:catAx>
        <c:axId val="1150213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157759"/>
        <c:crosses val="autoZero"/>
        <c:auto val="1"/>
        <c:lblAlgn val="ctr"/>
        <c:lblOffset val="100"/>
        <c:noMultiLvlLbl val="0"/>
      </c:catAx>
      <c:valAx>
        <c:axId val="687157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21327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Non-Diarrheic</c:v>
                </c:pt>
              </c:strCache>
            </c:strRef>
          </c:tx>
          <c:spPr>
            <a:solidFill>
              <a:srgbClr val="FFB2FC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Stool Consistency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7-9C4C-88AE-B0D747CF2C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Diarrheic</c:v>
                </c:pt>
              </c:strCache>
            </c:strRef>
          </c:tx>
          <c:spPr>
            <a:solidFill>
              <a:srgbClr val="EE618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Stool Consistency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7-9C4C-88AE-B0D747CF2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2453599"/>
        <c:axId val="1462243359"/>
      </c:barChart>
      <c:catAx>
        <c:axId val="1562453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2243359"/>
        <c:crosses val="autoZero"/>
        <c:auto val="1"/>
        <c:lblAlgn val="ctr"/>
        <c:lblOffset val="100"/>
        <c:noMultiLvlLbl val="0"/>
      </c:catAx>
      <c:valAx>
        <c:axId val="1462243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2453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71236382111588"/>
          <c:y val="2.1314257240931497E-3"/>
          <c:w val="0.51457537802928544"/>
          <c:h val="0.817254914992196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Identified Enteropathogens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680-CA4E-8575-4BEF571D792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80-CA4E-8575-4BEF571D792D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680-CA4E-8575-4BEF571D792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80-CA4E-8575-4BEF571D792D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680-CA4E-8575-4BEF571D792D}"/>
              </c:ext>
            </c:extLst>
          </c:dPt>
          <c:dPt>
            <c:idx val="5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80-CA4E-8575-4BEF571D792D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680-CA4E-8575-4BEF571D792D}"/>
              </c:ext>
            </c:extLst>
          </c:dPt>
          <c:dPt>
            <c:idx val="7"/>
            <c:bubble3D val="0"/>
            <c:spPr>
              <a:solidFill>
                <a:srgbClr val="C795E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680-CA4E-8575-4BEF571D792D}"/>
              </c:ext>
            </c:extLst>
          </c:dPt>
          <c:dPt>
            <c:idx val="8"/>
            <c:bubble3D val="0"/>
            <c:spPr>
              <a:solidFill>
                <a:srgbClr val="FFA2B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80-CA4E-8575-4BEF571D792D}"/>
              </c:ext>
            </c:extLst>
          </c:dPt>
          <c:cat>
            <c:strRef>
              <c:f>Sheet1!$A$2:$A$10</c:f>
              <c:strCache>
                <c:ptCount val="9"/>
                <c:pt idx="0">
                  <c:v>Giardia</c:v>
                </c:pt>
                <c:pt idx="1">
                  <c:v>Eimeria</c:v>
                </c:pt>
                <c:pt idx="2">
                  <c:v>Diplydium caninum</c:v>
                </c:pt>
                <c:pt idx="3">
                  <c:v>Cryptosporidium canis</c:v>
                </c:pt>
                <c:pt idx="4">
                  <c:v>Neospora caninum</c:v>
                </c:pt>
                <c:pt idx="5">
                  <c:v>Cystoisospora</c:v>
                </c:pt>
                <c:pt idx="6">
                  <c:v>Giardia+Eimeria</c:v>
                </c:pt>
                <c:pt idx="7">
                  <c:v>Giardia+Diplydium</c:v>
                </c:pt>
                <c:pt idx="8">
                  <c:v>Giardia+Cryptosporidium+Diplydium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26</c:v>
                </c:pt>
                <c:pt idx="1">
                  <c:v>11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0-CA4E-8575-4BEF571D7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3941978728746284E-3"/>
          <c:y val="0.1044093156394789"/>
          <c:w val="0.3601858720923013"/>
          <c:h val="0.77083782123471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/>
              <a:t>Frequency of Attendance vs. Median Fecal Scores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 Fecal Score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At least once daily</c:v>
                </c:pt>
                <c:pt idx="1">
                  <c:v>5-6 weekly</c:v>
                </c:pt>
                <c:pt idx="2">
                  <c:v>3-4 weekly</c:v>
                </c:pt>
                <c:pt idx="3">
                  <c:v>1-2 weekly</c:v>
                </c:pt>
                <c:pt idx="4">
                  <c:v>1-2 monthly</c:v>
                </c:pt>
                <c:pt idx="5">
                  <c:v>&lt;1 monthly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F3-3F49-BE8A-F38FA0E1C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2637087"/>
        <c:axId val="1412634335"/>
      </c:barChart>
      <c:catAx>
        <c:axId val="14126370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Dog Park Visiting</a:t>
                </a:r>
                <a:r>
                  <a:rPr lang="en-US" baseline="0" dirty="0"/>
                  <a:t> Frequency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634335"/>
        <c:crosses val="autoZero"/>
        <c:auto val="1"/>
        <c:lblAlgn val="ctr"/>
        <c:lblOffset val="100"/>
        <c:noMultiLvlLbl val="0"/>
      </c:catAx>
      <c:valAx>
        <c:axId val="1412634335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Median Fecal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637087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Giardia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Median Fecal Score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A-474B-BB8A-757C6F02C1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Cryptosporidium canis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Median Fecal Score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DA-474B-BB8A-757C6F02C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0214496"/>
        <c:axId val="2110216224"/>
      </c:barChart>
      <c:catAx>
        <c:axId val="211021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0216224"/>
        <c:crosses val="autoZero"/>
        <c:auto val="1"/>
        <c:lblAlgn val="ctr"/>
        <c:lblOffset val="100"/>
        <c:noMultiLvlLbl val="0"/>
      </c:catAx>
      <c:valAx>
        <c:axId val="211021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Median Fecal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2144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3DCA97-7BB1-0F4D-A212-77CDC2E3A625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6CE05B97-68A2-F84C-A24A-A75B48F02B5E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Apparently healthy dogs will be frequently infected with a variety of bacterial, viral, and parasitic enteropathogens</a:t>
          </a:r>
        </a:p>
      </dgm:t>
    </dgm:pt>
    <dgm:pt modelId="{E3805902-65F3-0541-B51D-277E22A0960C}" type="parTrans" cxnId="{FACDE874-8DEF-D44A-879C-0462E31A08E8}">
      <dgm:prSet/>
      <dgm:spPr/>
      <dgm:t>
        <a:bodyPr/>
        <a:lstStyle/>
        <a:p>
          <a:endParaRPr lang="en-US"/>
        </a:p>
      </dgm:t>
    </dgm:pt>
    <dgm:pt modelId="{82D6FC4F-7D72-5544-B68A-6BC2B59F3F73}" type="sibTrans" cxnId="{FACDE874-8DEF-D44A-879C-0462E31A08E8}">
      <dgm:prSet/>
      <dgm:spPr/>
      <dgm:t>
        <a:bodyPr/>
        <a:lstStyle/>
        <a:p>
          <a:endParaRPr lang="en-US"/>
        </a:p>
      </dgm:t>
    </dgm:pt>
    <dgm:pt modelId="{EC3CC0AD-05A0-134F-8B8E-46D46EB860FD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There</a:t>
          </a:r>
          <a:r>
            <a:rPr lang="en-US" sz="2400" baseline="0" dirty="0">
              <a:solidFill>
                <a:schemeClr val="tx1"/>
              </a:solidFill>
            </a:rPr>
            <a:t> will be no correlation between infection with one or more enteropathogens and stool consistency</a:t>
          </a:r>
          <a:endParaRPr lang="en-US" sz="2400" dirty="0">
            <a:solidFill>
              <a:schemeClr val="tx1"/>
            </a:solidFill>
          </a:endParaRPr>
        </a:p>
      </dgm:t>
    </dgm:pt>
    <dgm:pt modelId="{8FC74D37-52AF-804C-A9AD-6890EF7D474D}" type="parTrans" cxnId="{DF990976-C8A7-6E4A-A2BB-6263C882F907}">
      <dgm:prSet/>
      <dgm:spPr/>
      <dgm:t>
        <a:bodyPr/>
        <a:lstStyle/>
        <a:p>
          <a:endParaRPr lang="en-US"/>
        </a:p>
      </dgm:t>
    </dgm:pt>
    <dgm:pt modelId="{7C43268F-86D6-A745-8CB2-B5ABA0BB8CF1}" type="sibTrans" cxnId="{DF990976-C8A7-6E4A-A2BB-6263C882F907}">
      <dgm:prSet/>
      <dgm:spPr/>
      <dgm:t>
        <a:bodyPr/>
        <a:lstStyle/>
        <a:p>
          <a:endParaRPr lang="en-US"/>
        </a:p>
      </dgm:t>
    </dgm:pt>
    <dgm:pt modelId="{0FA39752-4E65-BC43-AA9C-62971B54966B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</a:rPr>
            <a:t>Zoonotic enteropathogens will be detected in a subset of apparently healthy, non-diarrheic dogs</a:t>
          </a:r>
        </a:p>
      </dgm:t>
    </dgm:pt>
    <dgm:pt modelId="{59ACB68A-09D2-E249-BEA2-BAE027475D86}" type="parTrans" cxnId="{5FFD93AF-8EB8-F348-A15D-24BDDB6606E8}">
      <dgm:prSet/>
      <dgm:spPr/>
      <dgm:t>
        <a:bodyPr/>
        <a:lstStyle/>
        <a:p>
          <a:endParaRPr lang="en-US"/>
        </a:p>
      </dgm:t>
    </dgm:pt>
    <dgm:pt modelId="{429EBC9D-7562-0642-A9F2-0592ED85A77D}" type="sibTrans" cxnId="{5FFD93AF-8EB8-F348-A15D-24BDDB6606E8}">
      <dgm:prSet/>
      <dgm:spPr/>
      <dgm:t>
        <a:bodyPr/>
        <a:lstStyle/>
        <a:p>
          <a:endParaRPr lang="en-US"/>
        </a:p>
      </dgm:t>
    </dgm:pt>
    <dgm:pt modelId="{DB0B17E6-646E-F249-84FF-A8BACFAD1017}" type="pres">
      <dgm:prSet presAssocID="{143DCA97-7BB1-0F4D-A212-77CDC2E3A625}" presName="linearFlow" presStyleCnt="0">
        <dgm:presLayoutVars>
          <dgm:dir/>
          <dgm:resizeHandles val="exact"/>
        </dgm:presLayoutVars>
      </dgm:prSet>
      <dgm:spPr/>
    </dgm:pt>
    <dgm:pt modelId="{47ABF731-CC61-4F41-B424-6CA6288643CB}" type="pres">
      <dgm:prSet presAssocID="{6CE05B97-68A2-F84C-A24A-A75B48F02B5E}" presName="composite" presStyleCnt="0"/>
      <dgm:spPr/>
    </dgm:pt>
    <dgm:pt modelId="{5941C2AE-E9DA-8E40-BCEA-3F7F93E5FC24}" type="pres">
      <dgm:prSet presAssocID="{6CE05B97-68A2-F84C-A24A-A75B48F02B5E}" presName="imgShp" presStyleLbl="fgImgPlace1" presStyleIdx="0" presStyleCnt="3" custLinFactNeighborX="-64851" custLinFactNeighborY="-1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18030857-0281-F647-A3EA-2DB19073809F}" type="pres">
      <dgm:prSet presAssocID="{6CE05B97-68A2-F84C-A24A-A75B48F02B5E}" presName="txShp" presStyleLbl="node1" presStyleIdx="0" presStyleCnt="3" custScaleX="126702">
        <dgm:presLayoutVars>
          <dgm:bulletEnabled val="1"/>
        </dgm:presLayoutVars>
      </dgm:prSet>
      <dgm:spPr/>
    </dgm:pt>
    <dgm:pt modelId="{F79870C1-ACE2-EA4D-87C2-ABAAB533A8D3}" type="pres">
      <dgm:prSet presAssocID="{82D6FC4F-7D72-5544-B68A-6BC2B59F3F73}" presName="spacing" presStyleCnt="0"/>
      <dgm:spPr/>
    </dgm:pt>
    <dgm:pt modelId="{F5E79CAD-5611-B04C-A1EB-9E5140222F21}" type="pres">
      <dgm:prSet presAssocID="{EC3CC0AD-05A0-134F-8B8E-46D46EB860FD}" presName="composite" presStyleCnt="0"/>
      <dgm:spPr/>
    </dgm:pt>
    <dgm:pt modelId="{2FF3F379-4F57-1F4D-BAA6-286A0DD872D2}" type="pres">
      <dgm:prSet presAssocID="{EC3CC0AD-05A0-134F-8B8E-46D46EB860FD}" presName="imgShp" presStyleLbl="fgImgPlace1" presStyleIdx="1" presStyleCnt="3" custLinFactNeighborX="-60662" custLinFactNeighborY="279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EBE4D733-709D-0D46-A8A9-870D00424C0A}" type="pres">
      <dgm:prSet presAssocID="{EC3CC0AD-05A0-134F-8B8E-46D46EB860FD}" presName="txShp" presStyleLbl="node1" presStyleIdx="1" presStyleCnt="3" custScaleX="126702">
        <dgm:presLayoutVars>
          <dgm:bulletEnabled val="1"/>
        </dgm:presLayoutVars>
      </dgm:prSet>
      <dgm:spPr/>
    </dgm:pt>
    <dgm:pt modelId="{D5719F6D-2A64-0646-BA40-6AD2C54EE0ED}" type="pres">
      <dgm:prSet presAssocID="{7C43268F-86D6-A745-8CB2-B5ABA0BB8CF1}" presName="spacing" presStyleCnt="0"/>
      <dgm:spPr/>
    </dgm:pt>
    <dgm:pt modelId="{41D8D031-61EA-614D-98BC-1D051199F343}" type="pres">
      <dgm:prSet presAssocID="{0FA39752-4E65-BC43-AA9C-62971B54966B}" presName="composite" presStyleCnt="0"/>
      <dgm:spPr/>
    </dgm:pt>
    <dgm:pt modelId="{AAF25C2A-949A-E040-8D04-D397580B6A40}" type="pres">
      <dgm:prSet presAssocID="{0FA39752-4E65-BC43-AA9C-62971B54966B}" presName="imgShp" presStyleLbl="fgImgPlace1" presStyleIdx="2" presStyleCnt="3" custLinFactNeighborX="-62756" custLinFactNeighborY="1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B8774DAB-D33F-724A-A6D9-97733FD8E8DC}" type="pres">
      <dgm:prSet presAssocID="{0FA39752-4E65-BC43-AA9C-62971B54966B}" presName="txShp" presStyleLbl="node1" presStyleIdx="2" presStyleCnt="3" custScaleX="126702">
        <dgm:presLayoutVars>
          <dgm:bulletEnabled val="1"/>
        </dgm:presLayoutVars>
      </dgm:prSet>
      <dgm:spPr/>
    </dgm:pt>
  </dgm:ptLst>
  <dgm:cxnLst>
    <dgm:cxn modelId="{90F30E0B-9B1C-B249-9C7F-8F2F50822C56}" type="presOf" srcId="{143DCA97-7BB1-0F4D-A212-77CDC2E3A625}" destId="{DB0B17E6-646E-F249-84FF-A8BACFAD1017}" srcOrd="0" destOrd="0" presId="urn:microsoft.com/office/officeart/2005/8/layout/vList3"/>
    <dgm:cxn modelId="{FACDE874-8DEF-D44A-879C-0462E31A08E8}" srcId="{143DCA97-7BB1-0F4D-A212-77CDC2E3A625}" destId="{6CE05B97-68A2-F84C-A24A-A75B48F02B5E}" srcOrd="0" destOrd="0" parTransId="{E3805902-65F3-0541-B51D-277E22A0960C}" sibTransId="{82D6FC4F-7D72-5544-B68A-6BC2B59F3F73}"/>
    <dgm:cxn modelId="{DF990976-C8A7-6E4A-A2BB-6263C882F907}" srcId="{143DCA97-7BB1-0F4D-A212-77CDC2E3A625}" destId="{EC3CC0AD-05A0-134F-8B8E-46D46EB860FD}" srcOrd="1" destOrd="0" parTransId="{8FC74D37-52AF-804C-A9AD-6890EF7D474D}" sibTransId="{7C43268F-86D6-A745-8CB2-B5ABA0BB8CF1}"/>
    <dgm:cxn modelId="{E665B79B-DC48-314D-ABE8-D4617AE7D3EA}" type="presOf" srcId="{0FA39752-4E65-BC43-AA9C-62971B54966B}" destId="{B8774DAB-D33F-724A-A6D9-97733FD8E8DC}" srcOrd="0" destOrd="0" presId="urn:microsoft.com/office/officeart/2005/8/layout/vList3"/>
    <dgm:cxn modelId="{AAB254A3-9664-EE4D-A369-700503D3C080}" type="presOf" srcId="{6CE05B97-68A2-F84C-A24A-A75B48F02B5E}" destId="{18030857-0281-F647-A3EA-2DB19073809F}" srcOrd="0" destOrd="0" presId="urn:microsoft.com/office/officeart/2005/8/layout/vList3"/>
    <dgm:cxn modelId="{5FFD93AF-8EB8-F348-A15D-24BDDB6606E8}" srcId="{143DCA97-7BB1-0F4D-A212-77CDC2E3A625}" destId="{0FA39752-4E65-BC43-AA9C-62971B54966B}" srcOrd="2" destOrd="0" parTransId="{59ACB68A-09D2-E249-BEA2-BAE027475D86}" sibTransId="{429EBC9D-7562-0642-A9F2-0592ED85A77D}"/>
    <dgm:cxn modelId="{0581A1D1-8F1A-4149-B8C6-75A4A0A9656B}" type="presOf" srcId="{EC3CC0AD-05A0-134F-8B8E-46D46EB860FD}" destId="{EBE4D733-709D-0D46-A8A9-870D00424C0A}" srcOrd="0" destOrd="0" presId="urn:microsoft.com/office/officeart/2005/8/layout/vList3"/>
    <dgm:cxn modelId="{DA99675E-B83F-BC4E-B55A-2F5E14930CC5}" type="presParOf" srcId="{DB0B17E6-646E-F249-84FF-A8BACFAD1017}" destId="{47ABF731-CC61-4F41-B424-6CA6288643CB}" srcOrd="0" destOrd="0" presId="urn:microsoft.com/office/officeart/2005/8/layout/vList3"/>
    <dgm:cxn modelId="{C7A75C2D-21BB-B04A-B208-A82FEA86D981}" type="presParOf" srcId="{47ABF731-CC61-4F41-B424-6CA6288643CB}" destId="{5941C2AE-E9DA-8E40-BCEA-3F7F93E5FC24}" srcOrd="0" destOrd="0" presId="urn:microsoft.com/office/officeart/2005/8/layout/vList3"/>
    <dgm:cxn modelId="{E88339BB-EEA1-6F4C-B288-EAEA5C092A3D}" type="presParOf" srcId="{47ABF731-CC61-4F41-B424-6CA6288643CB}" destId="{18030857-0281-F647-A3EA-2DB19073809F}" srcOrd="1" destOrd="0" presId="urn:microsoft.com/office/officeart/2005/8/layout/vList3"/>
    <dgm:cxn modelId="{D9F7FC7B-56F9-C048-A75B-A9F73136E571}" type="presParOf" srcId="{DB0B17E6-646E-F249-84FF-A8BACFAD1017}" destId="{F79870C1-ACE2-EA4D-87C2-ABAAB533A8D3}" srcOrd="1" destOrd="0" presId="urn:microsoft.com/office/officeart/2005/8/layout/vList3"/>
    <dgm:cxn modelId="{0C23FCD6-09BE-C34F-91EE-DCC213EBF592}" type="presParOf" srcId="{DB0B17E6-646E-F249-84FF-A8BACFAD1017}" destId="{F5E79CAD-5611-B04C-A1EB-9E5140222F21}" srcOrd="2" destOrd="0" presId="urn:microsoft.com/office/officeart/2005/8/layout/vList3"/>
    <dgm:cxn modelId="{CC05B664-8D2E-DE4D-BCAA-A834DB50CD62}" type="presParOf" srcId="{F5E79CAD-5611-B04C-A1EB-9E5140222F21}" destId="{2FF3F379-4F57-1F4D-BAA6-286A0DD872D2}" srcOrd="0" destOrd="0" presId="urn:microsoft.com/office/officeart/2005/8/layout/vList3"/>
    <dgm:cxn modelId="{A0A624CC-01A7-E04F-AAC0-EFC7153B3527}" type="presParOf" srcId="{F5E79CAD-5611-B04C-A1EB-9E5140222F21}" destId="{EBE4D733-709D-0D46-A8A9-870D00424C0A}" srcOrd="1" destOrd="0" presId="urn:microsoft.com/office/officeart/2005/8/layout/vList3"/>
    <dgm:cxn modelId="{3191B405-1291-DD4D-982B-01BA39A92C05}" type="presParOf" srcId="{DB0B17E6-646E-F249-84FF-A8BACFAD1017}" destId="{D5719F6D-2A64-0646-BA40-6AD2C54EE0ED}" srcOrd="3" destOrd="0" presId="urn:microsoft.com/office/officeart/2005/8/layout/vList3"/>
    <dgm:cxn modelId="{01CBFB48-5FE3-2444-BF8D-643AC2072CDD}" type="presParOf" srcId="{DB0B17E6-646E-F249-84FF-A8BACFAD1017}" destId="{41D8D031-61EA-614D-98BC-1D051199F343}" srcOrd="4" destOrd="0" presId="urn:microsoft.com/office/officeart/2005/8/layout/vList3"/>
    <dgm:cxn modelId="{207F8910-4D8C-3E44-B4DB-B0ABD5DAC66A}" type="presParOf" srcId="{41D8D031-61EA-614D-98BC-1D051199F343}" destId="{AAF25C2A-949A-E040-8D04-D397580B6A40}" srcOrd="0" destOrd="0" presId="urn:microsoft.com/office/officeart/2005/8/layout/vList3"/>
    <dgm:cxn modelId="{9B6EFEF0-9556-8F4A-8F3A-25D62F7B06FF}" type="presParOf" srcId="{41D8D031-61EA-614D-98BC-1D051199F343}" destId="{B8774DAB-D33F-724A-A6D9-97733FD8E8D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ADE263-6AFC-7A43-90B6-ED987B3FFC3A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3E1287-4B33-B046-8FAE-793E0332FA2E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1</a:t>
          </a:r>
        </a:p>
      </dgm:t>
    </dgm:pt>
    <dgm:pt modelId="{7EC09993-2FAD-B444-A5A6-E66861DD0305}" type="parTrans" cxnId="{0BE208D1-1072-6A4D-8B9C-3AF7BA85F6FC}">
      <dgm:prSet/>
      <dgm:spPr/>
      <dgm:t>
        <a:bodyPr/>
        <a:lstStyle/>
        <a:p>
          <a:endParaRPr lang="en-US"/>
        </a:p>
      </dgm:t>
    </dgm:pt>
    <dgm:pt modelId="{DA8BB80B-3ECB-A746-B2A8-28FA95403F18}" type="sibTrans" cxnId="{0BE208D1-1072-6A4D-8B9C-3AF7BA85F6FC}">
      <dgm:prSet/>
      <dgm:spPr/>
      <dgm:t>
        <a:bodyPr/>
        <a:lstStyle/>
        <a:p>
          <a:endParaRPr lang="en-US"/>
        </a:p>
      </dgm:t>
    </dgm:pt>
    <dgm:pt modelId="{F2AED69C-CBB0-3847-B45F-117C0F01A05D}">
      <dgm:prSet phldrT="[Text]" custT="1"/>
      <dgm:spPr/>
      <dgm:t>
        <a:bodyPr/>
        <a:lstStyle/>
        <a:p>
          <a:r>
            <a:rPr lang="en-US" sz="2400" dirty="0"/>
            <a:t>Determine the prevalence of bacterial, viral, and parasitic enteropathogens in 300 privately-owned dogs frequenting 3 dog parks in Northern CA</a:t>
          </a:r>
        </a:p>
      </dgm:t>
    </dgm:pt>
    <dgm:pt modelId="{19AACFCF-0775-6D4C-9D23-8D25E3C3790C}" type="parTrans" cxnId="{E1661235-4825-3145-9F5D-88E69A621258}">
      <dgm:prSet/>
      <dgm:spPr/>
      <dgm:t>
        <a:bodyPr/>
        <a:lstStyle/>
        <a:p>
          <a:endParaRPr lang="en-US"/>
        </a:p>
      </dgm:t>
    </dgm:pt>
    <dgm:pt modelId="{8DCE304A-9CD9-1040-B454-F9F885887494}" type="sibTrans" cxnId="{E1661235-4825-3145-9F5D-88E69A621258}">
      <dgm:prSet/>
      <dgm:spPr/>
      <dgm:t>
        <a:bodyPr/>
        <a:lstStyle/>
        <a:p>
          <a:endParaRPr lang="en-US"/>
        </a:p>
      </dgm:t>
    </dgm:pt>
    <dgm:pt modelId="{2D846049-798C-D148-AC4A-4D7D48D655E9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2</a:t>
          </a:r>
        </a:p>
      </dgm:t>
    </dgm:pt>
    <dgm:pt modelId="{8BF9973E-AE09-D04A-A1EF-F5C26018C57E}" type="parTrans" cxnId="{8A13F7D2-F91F-6749-939E-51BD4BAD8A7D}">
      <dgm:prSet/>
      <dgm:spPr/>
      <dgm:t>
        <a:bodyPr/>
        <a:lstStyle/>
        <a:p>
          <a:endParaRPr lang="en-US"/>
        </a:p>
      </dgm:t>
    </dgm:pt>
    <dgm:pt modelId="{F0987E36-ED77-F04F-9211-53C5F8C77A98}" type="sibTrans" cxnId="{8A13F7D2-F91F-6749-939E-51BD4BAD8A7D}">
      <dgm:prSet/>
      <dgm:spPr/>
      <dgm:t>
        <a:bodyPr/>
        <a:lstStyle/>
        <a:p>
          <a:endParaRPr lang="en-US"/>
        </a:p>
      </dgm:t>
    </dgm:pt>
    <dgm:pt modelId="{FA5832E8-2668-3647-9B1E-147F3C6FE0FE}">
      <dgm:prSet phldrT="[Text]" custT="1"/>
      <dgm:spPr/>
      <dgm:t>
        <a:bodyPr/>
        <a:lstStyle/>
        <a:p>
          <a:r>
            <a:rPr lang="en-US" sz="2400" dirty="0"/>
            <a:t>Investigate risk factors associated with infection with enteropathogens and shedding</a:t>
          </a:r>
        </a:p>
      </dgm:t>
    </dgm:pt>
    <dgm:pt modelId="{004E345F-2FB2-D545-AA39-2B27A0CEE3D9}" type="parTrans" cxnId="{4FACD2E0-9FD0-2D4E-A55D-1F90A5CDD228}">
      <dgm:prSet/>
      <dgm:spPr/>
      <dgm:t>
        <a:bodyPr/>
        <a:lstStyle/>
        <a:p>
          <a:endParaRPr lang="en-US"/>
        </a:p>
      </dgm:t>
    </dgm:pt>
    <dgm:pt modelId="{80B5DC84-91F8-D54E-AAAC-015544690559}" type="sibTrans" cxnId="{4FACD2E0-9FD0-2D4E-A55D-1F90A5CDD228}">
      <dgm:prSet/>
      <dgm:spPr/>
      <dgm:t>
        <a:bodyPr/>
        <a:lstStyle/>
        <a:p>
          <a:endParaRPr lang="en-US"/>
        </a:p>
      </dgm:t>
    </dgm:pt>
    <dgm:pt modelId="{E6C8DDC0-C4CA-7447-B23A-3C044517B4C2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3</a:t>
          </a:r>
        </a:p>
      </dgm:t>
    </dgm:pt>
    <dgm:pt modelId="{7A75387D-9AC5-1945-A5C2-092D3B6DD25F}" type="parTrans" cxnId="{FF90B76D-03F1-2942-8FFD-CEF225AF9903}">
      <dgm:prSet/>
      <dgm:spPr/>
      <dgm:t>
        <a:bodyPr/>
        <a:lstStyle/>
        <a:p>
          <a:endParaRPr lang="en-US"/>
        </a:p>
      </dgm:t>
    </dgm:pt>
    <dgm:pt modelId="{B9630D1D-29C2-D44E-8AA0-C4A8F0A19280}" type="sibTrans" cxnId="{FF90B76D-03F1-2942-8FFD-CEF225AF9903}">
      <dgm:prSet/>
      <dgm:spPr/>
      <dgm:t>
        <a:bodyPr/>
        <a:lstStyle/>
        <a:p>
          <a:endParaRPr lang="en-US"/>
        </a:p>
      </dgm:t>
    </dgm:pt>
    <dgm:pt modelId="{DAD98EC2-9AF0-264F-9A72-A11E26BA9BF5}">
      <dgm:prSet custT="1"/>
      <dgm:spPr/>
      <dgm:t>
        <a:bodyPr/>
        <a:lstStyle/>
        <a:p>
          <a:r>
            <a:rPr lang="en-US" sz="2400" dirty="0"/>
            <a:t>Determine the prevalence of multidrug resistant hookworms and zoonotic Giardia</a:t>
          </a:r>
        </a:p>
      </dgm:t>
    </dgm:pt>
    <dgm:pt modelId="{0D8F45E7-A638-3745-8971-18AA93A95EAB}" type="parTrans" cxnId="{CFBD46C0-3922-6042-B87B-B6360C8B4601}">
      <dgm:prSet/>
      <dgm:spPr/>
      <dgm:t>
        <a:bodyPr/>
        <a:lstStyle/>
        <a:p>
          <a:endParaRPr lang="en-US"/>
        </a:p>
      </dgm:t>
    </dgm:pt>
    <dgm:pt modelId="{28DC6D7A-A075-0B40-A59C-70073D66E0F2}" type="sibTrans" cxnId="{CFBD46C0-3922-6042-B87B-B6360C8B4601}">
      <dgm:prSet/>
      <dgm:spPr/>
      <dgm:t>
        <a:bodyPr/>
        <a:lstStyle/>
        <a:p>
          <a:endParaRPr lang="en-US"/>
        </a:p>
      </dgm:t>
    </dgm:pt>
    <dgm:pt modelId="{4B86EDF7-F3F9-5748-875D-5CC8710C99FE}" type="pres">
      <dgm:prSet presAssocID="{FBADE263-6AFC-7A43-90B6-ED987B3FFC3A}" presName="linearFlow" presStyleCnt="0">
        <dgm:presLayoutVars>
          <dgm:dir/>
          <dgm:animLvl val="lvl"/>
          <dgm:resizeHandles val="exact"/>
        </dgm:presLayoutVars>
      </dgm:prSet>
      <dgm:spPr/>
    </dgm:pt>
    <dgm:pt modelId="{FAA11A0B-8B67-414C-86D3-3170FA60B233}" type="pres">
      <dgm:prSet presAssocID="{4F3E1287-4B33-B046-8FAE-793E0332FA2E}" presName="composite" presStyleCnt="0"/>
      <dgm:spPr/>
    </dgm:pt>
    <dgm:pt modelId="{58B5D6A0-325C-ED40-A392-8DA0B42ED9EF}" type="pres">
      <dgm:prSet presAssocID="{4F3E1287-4B33-B046-8FAE-793E0332FA2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94AF8F5-B3F0-9A42-9910-EBBA94DB13DF}" type="pres">
      <dgm:prSet presAssocID="{4F3E1287-4B33-B046-8FAE-793E0332FA2E}" presName="descendantText" presStyleLbl="alignAcc1" presStyleIdx="0" presStyleCnt="3" custScaleY="126337">
        <dgm:presLayoutVars>
          <dgm:bulletEnabled val="1"/>
        </dgm:presLayoutVars>
      </dgm:prSet>
      <dgm:spPr/>
    </dgm:pt>
    <dgm:pt modelId="{B8A866F4-57EA-C04E-A7B7-459B41612512}" type="pres">
      <dgm:prSet presAssocID="{DA8BB80B-3ECB-A746-B2A8-28FA95403F18}" presName="sp" presStyleCnt="0"/>
      <dgm:spPr/>
    </dgm:pt>
    <dgm:pt modelId="{E5A6B58C-FD3F-D846-BBB8-E1385115B466}" type="pres">
      <dgm:prSet presAssocID="{2D846049-798C-D148-AC4A-4D7D48D655E9}" presName="composite" presStyleCnt="0"/>
      <dgm:spPr/>
    </dgm:pt>
    <dgm:pt modelId="{A96F5D5C-6435-D84E-84DF-6CAA154A50F3}" type="pres">
      <dgm:prSet presAssocID="{2D846049-798C-D148-AC4A-4D7D48D655E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51A110D-BE80-6647-9C32-EABFC16E5D10}" type="pres">
      <dgm:prSet presAssocID="{2D846049-798C-D148-AC4A-4D7D48D655E9}" presName="descendantText" presStyleLbl="alignAcc1" presStyleIdx="1" presStyleCnt="3">
        <dgm:presLayoutVars>
          <dgm:bulletEnabled val="1"/>
        </dgm:presLayoutVars>
      </dgm:prSet>
      <dgm:spPr/>
    </dgm:pt>
    <dgm:pt modelId="{11CABEB6-B1C6-DA44-8EE5-EDF4A6ADF2E7}" type="pres">
      <dgm:prSet presAssocID="{F0987E36-ED77-F04F-9211-53C5F8C77A98}" presName="sp" presStyleCnt="0"/>
      <dgm:spPr/>
    </dgm:pt>
    <dgm:pt modelId="{3F698420-0558-B94D-95D3-AD3E88D12944}" type="pres">
      <dgm:prSet presAssocID="{E6C8DDC0-C4CA-7447-B23A-3C044517B4C2}" presName="composite" presStyleCnt="0"/>
      <dgm:spPr/>
    </dgm:pt>
    <dgm:pt modelId="{EAB4CEBC-00A1-ED4C-8E4D-2B8F2CCA39C0}" type="pres">
      <dgm:prSet presAssocID="{E6C8DDC0-C4CA-7447-B23A-3C044517B4C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1085741-065E-284E-B619-0A11838A236E}" type="pres">
      <dgm:prSet presAssocID="{E6C8DDC0-C4CA-7447-B23A-3C044517B4C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8D77E332-3C73-7648-A904-F2294AB8C4C9}" type="presOf" srcId="{F2AED69C-CBB0-3847-B45F-117C0F01A05D}" destId="{B94AF8F5-B3F0-9A42-9910-EBBA94DB13DF}" srcOrd="0" destOrd="0" presId="urn:microsoft.com/office/officeart/2005/8/layout/chevron2"/>
    <dgm:cxn modelId="{E1661235-4825-3145-9F5D-88E69A621258}" srcId="{4F3E1287-4B33-B046-8FAE-793E0332FA2E}" destId="{F2AED69C-CBB0-3847-B45F-117C0F01A05D}" srcOrd="0" destOrd="0" parTransId="{19AACFCF-0775-6D4C-9D23-8D25E3C3790C}" sibTransId="{8DCE304A-9CD9-1040-B454-F9F885887494}"/>
    <dgm:cxn modelId="{CEF8FA3B-1774-6C41-AB3A-8314BB4EEFB4}" type="presOf" srcId="{DAD98EC2-9AF0-264F-9A72-A11E26BA9BF5}" destId="{C1085741-065E-284E-B619-0A11838A236E}" srcOrd="0" destOrd="0" presId="urn:microsoft.com/office/officeart/2005/8/layout/chevron2"/>
    <dgm:cxn modelId="{1EC0FF5C-1965-3742-94F8-A9F79F19F4F2}" type="presOf" srcId="{2D846049-798C-D148-AC4A-4D7D48D655E9}" destId="{A96F5D5C-6435-D84E-84DF-6CAA154A50F3}" srcOrd="0" destOrd="0" presId="urn:microsoft.com/office/officeart/2005/8/layout/chevron2"/>
    <dgm:cxn modelId="{FF90B76D-03F1-2942-8FFD-CEF225AF9903}" srcId="{FBADE263-6AFC-7A43-90B6-ED987B3FFC3A}" destId="{E6C8DDC0-C4CA-7447-B23A-3C044517B4C2}" srcOrd="2" destOrd="0" parTransId="{7A75387D-9AC5-1945-A5C2-092D3B6DD25F}" sibTransId="{B9630D1D-29C2-D44E-8AA0-C4A8F0A19280}"/>
    <dgm:cxn modelId="{FDD308A2-2C73-CB41-BD4F-F2FE8302FE45}" type="presOf" srcId="{FBADE263-6AFC-7A43-90B6-ED987B3FFC3A}" destId="{4B86EDF7-F3F9-5748-875D-5CC8710C99FE}" srcOrd="0" destOrd="0" presId="urn:microsoft.com/office/officeart/2005/8/layout/chevron2"/>
    <dgm:cxn modelId="{A5ABC2A9-3F18-9A45-B935-555EC99FD6FB}" type="presOf" srcId="{4F3E1287-4B33-B046-8FAE-793E0332FA2E}" destId="{58B5D6A0-325C-ED40-A392-8DA0B42ED9EF}" srcOrd="0" destOrd="0" presId="urn:microsoft.com/office/officeart/2005/8/layout/chevron2"/>
    <dgm:cxn modelId="{EFAE1DB0-0B25-6D41-8A0C-ABD2D49C0D64}" type="presOf" srcId="{E6C8DDC0-C4CA-7447-B23A-3C044517B4C2}" destId="{EAB4CEBC-00A1-ED4C-8E4D-2B8F2CCA39C0}" srcOrd="0" destOrd="0" presId="urn:microsoft.com/office/officeart/2005/8/layout/chevron2"/>
    <dgm:cxn modelId="{CFBD46C0-3922-6042-B87B-B6360C8B4601}" srcId="{E6C8DDC0-C4CA-7447-B23A-3C044517B4C2}" destId="{DAD98EC2-9AF0-264F-9A72-A11E26BA9BF5}" srcOrd="0" destOrd="0" parTransId="{0D8F45E7-A638-3745-8971-18AA93A95EAB}" sibTransId="{28DC6D7A-A075-0B40-A59C-70073D66E0F2}"/>
    <dgm:cxn modelId="{0BE208D1-1072-6A4D-8B9C-3AF7BA85F6FC}" srcId="{FBADE263-6AFC-7A43-90B6-ED987B3FFC3A}" destId="{4F3E1287-4B33-B046-8FAE-793E0332FA2E}" srcOrd="0" destOrd="0" parTransId="{7EC09993-2FAD-B444-A5A6-E66861DD0305}" sibTransId="{DA8BB80B-3ECB-A746-B2A8-28FA95403F18}"/>
    <dgm:cxn modelId="{8A13F7D2-F91F-6749-939E-51BD4BAD8A7D}" srcId="{FBADE263-6AFC-7A43-90B6-ED987B3FFC3A}" destId="{2D846049-798C-D148-AC4A-4D7D48D655E9}" srcOrd="1" destOrd="0" parTransId="{8BF9973E-AE09-D04A-A1EF-F5C26018C57E}" sibTransId="{F0987E36-ED77-F04F-9211-53C5F8C77A98}"/>
    <dgm:cxn modelId="{4FACD2E0-9FD0-2D4E-A55D-1F90A5CDD228}" srcId="{2D846049-798C-D148-AC4A-4D7D48D655E9}" destId="{FA5832E8-2668-3647-9B1E-147F3C6FE0FE}" srcOrd="0" destOrd="0" parTransId="{004E345F-2FB2-D545-AA39-2B27A0CEE3D9}" sibTransId="{80B5DC84-91F8-D54E-AAAC-015544690559}"/>
    <dgm:cxn modelId="{A9AD69FF-2148-0343-ACE5-067946195475}" type="presOf" srcId="{FA5832E8-2668-3647-9B1E-147F3C6FE0FE}" destId="{251A110D-BE80-6647-9C32-EABFC16E5D10}" srcOrd="0" destOrd="0" presId="urn:microsoft.com/office/officeart/2005/8/layout/chevron2"/>
    <dgm:cxn modelId="{4D290CFE-CB0F-F440-AD40-52AB09FA60EE}" type="presParOf" srcId="{4B86EDF7-F3F9-5748-875D-5CC8710C99FE}" destId="{FAA11A0B-8B67-414C-86D3-3170FA60B233}" srcOrd="0" destOrd="0" presId="urn:microsoft.com/office/officeart/2005/8/layout/chevron2"/>
    <dgm:cxn modelId="{E51180EC-9475-1B40-9064-1C04ED493DDF}" type="presParOf" srcId="{FAA11A0B-8B67-414C-86D3-3170FA60B233}" destId="{58B5D6A0-325C-ED40-A392-8DA0B42ED9EF}" srcOrd="0" destOrd="0" presId="urn:microsoft.com/office/officeart/2005/8/layout/chevron2"/>
    <dgm:cxn modelId="{67BF8B6E-3C1C-7244-8B97-FBCD7513DD7D}" type="presParOf" srcId="{FAA11A0B-8B67-414C-86D3-3170FA60B233}" destId="{B94AF8F5-B3F0-9A42-9910-EBBA94DB13DF}" srcOrd="1" destOrd="0" presId="urn:microsoft.com/office/officeart/2005/8/layout/chevron2"/>
    <dgm:cxn modelId="{1988321E-D492-2848-8291-F5B95141A8C3}" type="presParOf" srcId="{4B86EDF7-F3F9-5748-875D-5CC8710C99FE}" destId="{B8A866F4-57EA-C04E-A7B7-459B41612512}" srcOrd="1" destOrd="0" presId="urn:microsoft.com/office/officeart/2005/8/layout/chevron2"/>
    <dgm:cxn modelId="{CDEFD4FE-3AE0-A144-97C6-E92F04A75EE6}" type="presParOf" srcId="{4B86EDF7-F3F9-5748-875D-5CC8710C99FE}" destId="{E5A6B58C-FD3F-D846-BBB8-E1385115B466}" srcOrd="2" destOrd="0" presId="urn:microsoft.com/office/officeart/2005/8/layout/chevron2"/>
    <dgm:cxn modelId="{0C6FDD2A-D4EA-FC4D-8BB8-CE96EBD98825}" type="presParOf" srcId="{E5A6B58C-FD3F-D846-BBB8-E1385115B466}" destId="{A96F5D5C-6435-D84E-84DF-6CAA154A50F3}" srcOrd="0" destOrd="0" presId="urn:microsoft.com/office/officeart/2005/8/layout/chevron2"/>
    <dgm:cxn modelId="{54FA0BFB-01A7-C845-89A1-92C35A9B4263}" type="presParOf" srcId="{E5A6B58C-FD3F-D846-BBB8-E1385115B466}" destId="{251A110D-BE80-6647-9C32-EABFC16E5D10}" srcOrd="1" destOrd="0" presId="urn:microsoft.com/office/officeart/2005/8/layout/chevron2"/>
    <dgm:cxn modelId="{11E3A575-05BA-3648-99DD-27F7235EF503}" type="presParOf" srcId="{4B86EDF7-F3F9-5748-875D-5CC8710C99FE}" destId="{11CABEB6-B1C6-DA44-8EE5-EDF4A6ADF2E7}" srcOrd="3" destOrd="0" presId="urn:microsoft.com/office/officeart/2005/8/layout/chevron2"/>
    <dgm:cxn modelId="{98FC1F51-D7D8-E945-933F-F62222C30D03}" type="presParOf" srcId="{4B86EDF7-F3F9-5748-875D-5CC8710C99FE}" destId="{3F698420-0558-B94D-95D3-AD3E88D12944}" srcOrd="4" destOrd="0" presId="urn:microsoft.com/office/officeart/2005/8/layout/chevron2"/>
    <dgm:cxn modelId="{AEA8186C-134D-944E-9E07-4A7C7EC3F031}" type="presParOf" srcId="{3F698420-0558-B94D-95D3-AD3E88D12944}" destId="{EAB4CEBC-00A1-ED4C-8E4D-2B8F2CCA39C0}" srcOrd="0" destOrd="0" presId="urn:microsoft.com/office/officeart/2005/8/layout/chevron2"/>
    <dgm:cxn modelId="{88FBFEC5-D02E-0D47-BDB3-DC78BF529241}" type="presParOf" srcId="{3F698420-0558-B94D-95D3-AD3E88D12944}" destId="{C1085741-065E-284E-B619-0A11838A236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5DCCB5-96A5-6D43-8BEB-7A36AA838329}" type="doc">
      <dgm:prSet loTypeId="urn:microsoft.com/office/officeart/2005/8/layout/hierarchy1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B13E694-6D85-D940-9DB1-4EE269E9C173}">
      <dgm:prSet phldrT="[Text]" custT="1"/>
      <dgm:spPr/>
      <dgm:t>
        <a:bodyPr/>
        <a:lstStyle/>
        <a:p>
          <a:r>
            <a:rPr lang="en-US" sz="2400" dirty="0"/>
            <a:t>Zinc sulfate double centrifugation flotation</a:t>
          </a:r>
        </a:p>
      </dgm:t>
    </dgm:pt>
    <dgm:pt modelId="{17B316A3-9797-DB4E-BD04-2ADD7D9AA538}" type="parTrans" cxnId="{93721ECE-E914-7645-AC1E-8A6C3B859551}">
      <dgm:prSet/>
      <dgm:spPr/>
      <dgm:t>
        <a:bodyPr/>
        <a:lstStyle/>
        <a:p>
          <a:endParaRPr lang="en-US"/>
        </a:p>
      </dgm:t>
    </dgm:pt>
    <dgm:pt modelId="{D860E660-F594-0D41-A144-943A88258B1C}" type="sibTrans" cxnId="{93721ECE-E914-7645-AC1E-8A6C3B859551}">
      <dgm:prSet/>
      <dgm:spPr/>
      <dgm:t>
        <a:bodyPr/>
        <a:lstStyle/>
        <a:p>
          <a:endParaRPr lang="en-US"/>
        </a:p>
      </dgm:t>
    </dgm:pt>
    <dgm:pt modelId="{58E691CD-35F3-144A-B27E-801322002AA3}">
      <dgm:prSet phldrT="[Text]" custT="1"/>
      <dgm:spPr/>
      <dgm:t>
        <a:bodyPr/>
        <a:lstStyle/>
        <a:p>
          <a:r>
            <a:rPr lang="en-US" sz="2400" dirty="0"/>
            <a:t>Giardia ELISA</a:t>
          </a:r>
        </a:p>
      </dgm:t>
    </dgm:pt>
    <dgm:pt modelId="{9C0EAF2E-9A00-024D-B195-0CE7D448B6EC}" type="parTrans" cxnId="{A792C61F-5398-C147-866F-6FFA9F4F9E8A}">
      <dgm:prSet/>
      <dgm:spPr/>
      <dgm:t>
        <a:bodyPr/>
        <a:lstStyle/>
        <a:p>
          <a:endParaRPr lang="en-US"/>
        </a:p>
      </dgm:t>
    </dgm:pt>
    <dgm:pt modelId="{3E3C25ED-7212-A14C-95E4-3755E2FE9A0F}" type="sibTrans" cxnId="{A792C61F-5398-C147-866F-6FFA9F4F9E8A}">
      <dgm:prSet/>
      <dgm:spPr/>
      <dgm:t>
        <a:bodyPr/>
        <a:lstStyle/>
        <a:p>
          <a:endParaRPr lang="en-US"/>
        </a:p>
      </dgm:t>
    </dgm:pt>
    <dgm:pt modelId="{998B465D-CDE1-C545-9709-BC6C47074E19}">
      <dgm:prSet phldrT="[Text]" custT="1"/>
      <dgm:spPr/>
      <dgm:t>
        <a:bodyPr/>
        <a:lstStyle/>
        <a:p>
          <a:r>
            <a:rPr lang="en-US" sz="2400" dirty="0" err="1"/>
            <a:t>KeyScreen</a:t>
          </a:r>
          <a:r>
            <a:rPr lang="en-US" sz="2400" dirty="0"/>
            <a:t> PCR</a:t>
          </a:r>
        </a:p>
      </dgm:t>
    </dgm:pt>
    <dgm:pt modelId="{1312AB9C-2FE7-384A-BAE2-AE02C703D77C}" type="parTrans" cxnId="{938A641F-C15F-E246-BFAF-2C307FD360E3}">
      <dgm:prSet/>
      <dgm:spPr/>
      <dgm:t>
        <a:bodyPr/>
        <a:lstStyle/>
        <a:p>
          <a:endParaRPr lang="en-US"/>
        </a:p>
      </dgm:t>
    </dgm:pt>
    <dgm:pt modelId="{D58F6026-6AF3-3A45-863F-1883FCB18100}" type="sibTrans" cxnId="{938A641F-C15F-E246-BFAF-2C307FD360E3}">
      <dgm:prSet/>
      <dgm:spPr/>
      <dgm:t>
        <a:bodyPr/>
        <a:lstStyle/>
        <a:p>
          <a:endParaRPr lang="en-US"/>
        </a:p>
      </dgm:t>
    </dgm:pt>
    <dgm:pt modelId="{DC346FC1-2462-D74E-8F51-939721E63C36}" type="pres">
      <dgm:prSet presAssocID="{BD5DCCB5-96A5-6D43-8BEB-7A36AA8383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CF8A15-BC16-5C46-8A48-FDEB9486946C}" type="pres">
      <dgm:prSet presAssocID="{3B13E694-6D85-D940-9DB1-4EE269E9C173}" presName="hierRoot1" presStyleCnt="0"/>
      <dgm:spPr/>
    </dgm:pt>
    <dgm:pt modelId="{B06C44CC-96CD-C84D-9825-B1B722F0F5F5}" type="pres">
      <dgm:prSet presAssocID="{3B13E694-6D85-D940-9DB1-4EE269E9C173}" presName="composite" presStyleCnt="0"/>
      <dgm:spPr/>
    </dgm:pt>
    <dgm:pt modelId="{20C17573-3B7F-4640-99B3-6D43AD0FC51F}" type="pres">
      <dgm:prSet presAssocID="{3B13E694-6D85-D940-9DB1-4EE269E9C173}" presName="background" presStyleLbl="node0" presStyleIdx="0" presStyleCnt="3"/>
      <dgm:spPr/>
    </dgm:pt>
    <dgm:pt modelId="{E6B5F3AD-3E13-5646-A2AD-E5EBC118A79B}" type="pres">
      <dgm:prSet presAssocID="{3B13E694-6D85-D940-9DB1-4EE269E9C173}" presName="text" presStyleLbl="fgAcc0" presStyleIdx="0" presStyleCnt="3" custScaleX="143416" custScaleY="192252" custLinFactNeighborX="0">
        <dgm:presLayoutVars>
          <dgm:chPref val="3"/>
        </dgm:presLayoutVars>
      </dgm:prSet>
      <dgm:spPr/>
    </dgm:pt>
    <dgm:pt modelId="{C7A94E63-05CA-9F49-ADA2-D3B0AA337EAA}" type="pres">
      <dgm:prSet presAssocID="{3B13E694-6D85-D940-9DB1-4EE269E9C173}" presName="hierChild2" presStyleCnt="0"/>
      <dgm:spPr/>
    </dgm:pt>
    <dgm:pt modelId="{22BCB823-A6BB-B145-A195-3B765844EF0F}" type="pres">
      <dgm:prSet presAssocID="{58E691CD-35F3-144A-B27E-801322002AA3}" presName="hierRoot1" presStyleCnt="0"/>
      <dgm:spPr/>
    </dgm:pt>
    <dgm:pt modelId="{5E025DB3-3409-D54F-BA59-23A92D0F19B8}" type="pres">
      <dgm:prSet presAssocID="{58E691CD-35F3-144A-B27E-801322002AA3}" presName="composite" presStyleCnt="0"/>
      <dgm:spPr/>
    </dgm:pt>
    <dgm:pt modelId="{CB1B5002-E5D3-CC43-BBED-4905626C5EE5}" type="pres">
      <dgm:prSet presAssocID="{58E691CD-35F3-144A-B27E-801322002AA3}" presName="background" presStyleLbl="node0" presStyleIdx="1" presStyleCnt="3"/>
      <dgm:spPr/>
    </dgm:pt>
    <dgm:pt modelId="{FE3B3BB0-8AF7-D84D-8682-892456A16480}" type="pres">
      <dgm:prSet presAssocID="{58E691CD-35F3-144A-B27E-801322002AA3}" presName="text" presStyleLbl="fgAcc0" presStyleIdx="1" presStyleCnt="3" custScaleX="109173" custScaleY="195917">
        <dgm:presLayoutVars>
          <dgm:chPref val="3"/>
        </dgm:presLayoutVars>
      </dgm:prSet>
      <dgm:spPr/>
    </dgm:pt>
    <dgm:pt modelId="{A4672FB0-A079-C64A-B68C-A88536158097}" type="pres">
      <dgm:prSet presAssocID="{58E691CD-35F3-144A-B27E-801322002AA3}" presName="hierChild2" presStyleCnt="0"/>
      <dgm:spPr/>
    </dgm:pt>
    <dgm:pt modelId="{51BB003D-2329-A140-8791-4583BCF8B41B}" type="pres">
      <dgm:prSet presAssocID="{998B465D-CDE1-C545-9709-BC6C47074E19}" presName="hierRoot1" presStyleCnt="0"/>
      <dgm:spPr/>
    </dgm:pt>
    <dgm:pt modelId="{CE09DA03-20B0-FC42-90F0-1CFF48974A1E}" type="pres">
      <dgm:prSet presAssocID="{998B465D-CDE1-C545-9709-BC6C47074E19}" presName="composite" presStyleCnt="0"/>
      <dgm:spPr/>
    </dgm:pt>
    <dgm:pt modelId="{F6352F0E-B37F-9E44-8D04-801AD1F25621}" type="pres">
      <dgm:prSet presAssocID="{998B465D-CDE1-C545-9709-BC6C47074E19}" presName="background" presStyleLbl="node0" presStyleIdx="2" presStyleCnt="3"/>
      <dgm:spPr/>
    </dgm:pt>
    <dgm:pt modelId="{3E19CAA0-C16B-4548-960D-EC8063301EAC}" type="pres">
      <dgm:prSet presAssocID="{998B465D-CDE1-C545-9709-BC6C47074E19}" presName="text" presStyleLbl="fgAcc0" presStyleIdx="2" presStyleCnt="3" custScaleX="110212" custScaleY="192811">
        <dgm:presLayoutVars>
          <dgm:chPref val="3"/>
        </dgm:presLayoutVars>
      </dgm:prSet>
      <dgm:spPr/>
    </dgm:pt>
    <dgm:pt modelId="{163C891C-96B9-0C4E-8DD7-4300139C346F}" type="pres">
      <dgm:prSet presAssocID="{998B465D-CDE1-C545-9709-BC6C47074E19}" presName="hierChild2" presStyleCnt="0"/>
      <dgm:spPr/>
    </dgm:pt>
  </dgm:ptLst>
  <dgm:cxnLst>
    <dgm:cxn modelId="{C3E3410B-72C6-9340-8842-2DF76CA261FC}" type="presOf" srcId="{3B13E694-6D85-D940-9DB1-4EE269E9C173}" destId="{E6B5F3AD-3E13-5646-A2AD-E5EBC118A79B}" srcOrd="0" destOrd="0" presId="urn:microsoft.com/office/officeart/2005/8/layout/hierarchy1"/>
    <dgm:cxn modelId="{938A641F-C15F-E246-BFAF-2C307FD360E3}" srcId="{BD5DCCB5-96A5-6D43-8BEB-7A36AA838329}" destId="{998B465D-CDE1-C545-9709-BC6C47074E19}" srcOrd="2" destOrd="0" parTransId="{1312AB9C-2FE7-384A-BAE2-AE02C703D77C}" sibTransId="{D58F6026-6AF3-3A45-863F-1883FCB18100}"/>
    <dgm:cxn modelId="{A792C61F-5398-C147-866F-6FFA9F4F9E8A}" srcId="{BD5DCCB5-96A5-6D43-8BEB-7A36AA838329}" destId="{58E691CD-35F3-144A-B27E-801322002AA3}" srcOrd="1" destOrd="0" parTransId="{9C0EAF2E-9A00-024D-B195-0CE7D448B6EC}" sibTransId="{3E3C25ED-7212-A14C-95E4-3755E2FE9A0F}"/>
    <dgm:cxn modelId="{7E627449-5B28-7147-8FC9-C8E6C667FFD0}" type="presOf" srcId="{998B465D-CDE1-C545-9709-BC6C47074E19}" destId="{3E19CAA0-C16B-4548-960D-EC8063301EAC}" srcOrd="0" destOrd="0" presId="urn:microsoft.com/office/officeart/2005/8/layout/hierarchy1"/>
    <dgm:cxn modelId="{43E35288-7E1B-514E-B878-A07A96754D7B}" type="presOf" srcId="{BD5DCCB5-96A5-6D43-8BEB-7A36AA838329}" destId="{DC346FC1-2462-D74E-8F51-939721E63C36}" srcOrd="0" destOrd="0" presId="urn:microsoft.com/office/officeart/2005/8/layout/hierarchy1"/>
    <dgm:cxn modelId="{210278B8-1F33-D64B-B7B5-F44CF4C914DE}" type="presOf" srcId="{58E691CD-35F3-144A-B27E-801322002AA3}" destId="{FE3B3BB0-8AF7-D84D-8682-892456A16480}" srcOrd="0" destOrd="0" presId="urn:microsoft.com/office/officeart/2005/8/layout/hierarchy1"/>
    <dgm:cxn modelId="{93721ECE-E914-7645-AC1E-8A6C3B859551}" srcId="{BD5DCCB5-96A5-6D43-8BEB-7A36AA838329}" destId="{3B13E694-6D85-D940-9DB1-4EE269E9C173}" srcOrd="0" destOrd="0" parTransId="{17B316A3-9797-DB4E-BD04-2ADD7D9AA538}" sibTransId="{D860E660-F594-0D41-A144-943A88258B1C}"/>
    <dgm:cxn modelId="{1D655DD1-CC9B-BD49-A414-E210DAB02F10}" type="presParOf" srcId="{DC346FC1-2462-D74E-8F51-939721E63C36}" destId="{C2CF8A15-BC16-5C46-8A48-FDEB9486946C}" srcOrd="0" destOrd="0" presId="urn:microsoft.com/office/officeart/2005/8/layout/hierarchy1"/>
    <dgm:cxn modelId="{AC365FE0-FBFF-B940-9B88-E0C5C2B1EE1D}" type="presParOf" srcId="{C2CF8A15-BC16-5C46-8A48-FDEB9486946C}" destId="{B06C44CC-96CD-C84D-9825-B1B722F0F5F5}" srcOrd="0" destOrd="0" presId="urn:microsoft.com/office/officeart/2005/8/layout/hierarchy1"/>
    <dgm:cxn modelId="{F2DC4217-D559-2346-96D4-94A10072BE13}" type="presParOf" srcId="{B06C44CC-96CD-C84D-9825-B1B722F0F5F5}" destId="{20C17573-3B7F-4640-99B3-6D43AD0FC51F}" srcOrd="0" destOrd="0" presId="urn:microsoft.com/office/officeart/2005/8/layout/hierarchy1"/>
    <dgm:cxn modelId="{D9D8E3F5-0F84-404E-BBC0-0A8905530632}" type="presParOf" srcId="{B06C44CC-96CD-C84D-9825-B1B722F0F5F5}" destId="{E6B5F3AD-3E13-5646-A2AD-E5EBC118A79B}" srcOrd="1" destOrd="0" presId="urn:microsoft.com/office/officeart/2005/8/layout/hierarchy1"/>
    <dgm:cxn modelId="{254D3FD5-19E9-0C46-8419-C7BBDA017038}" type="presParOf" srcId="{C2CF8A15-BC16-5C46-8A48-FDEB9486946C}" destId="{C7A94E63-05CA-9F49-ADA2-D3B0AA337EAA}" srcOrd="1" destOrd="0" presId="urn:microsoft.com/office/officeart/2005/8/layout/hierarchy1"/>
    <dgm:cxn modelId="{EABA28E6-80E3-874A-943D-CC7C2541E7CF}" type="presParOf" srcId="{DC346FC1-2462-D74E-8F51-939721E63C36}" destId="{22BCB823-A6BB-B145-A195-3B765844EF0F}" srcOrd="1" destOrd="0" presId="urn:microsoft.com/office/officeart/2005/8/layout/hierarchy1"/>
    <dgm:cxn modelId="{6C678E01-CBFA-124A-962A-13BE3E7F532C}" type="presParOf" srcId="{22BCB823-A6BB-B145-A195-3B765844EF0F}" destId="{5E025DB3-3409-D54F-BA59-23A92D0F19B8}" srcOrd="0" destOrd="0" presId="urn:microsoft.com/office/officeart/2005/8/layout/hierarchy1"/>
    <dgm:cxn modelId="{B4EC48F9-7CF4-7E44-B9B7-0F86156A6484}" type="presParOf" srcId="{5E025DB3-3409-D54F-BA59-23A92D0F19B8}" destId="{CB1B5002-E5D3-CC43-BBED-4905626C5EE5}" srcOrd="0" destOrd="0" presId="urn:microsoft.com/office/officeart/2005/8/layout/hierarchy1"/>
    <dgm:cxn modelId="{BF01A74C-C224-DE43-AE02-85CD6A626179}" type="presParOf" srcId="{5E025DB3-3409-D54F-BA59-23A92D0F19B8}" destId="{FE3B3BB0-8AF7-D84D-8682-892456A16480}" srcOrd="1" destOrd="0" presId="urn:microsoft.com/office/officeart/2005/8/layout/hierarchy1"/>
    <dgm:cxn modelId="{9FFD312F-03D7-B048-9212-338816636F7C}" type="presParOf" srcId="{22BCB823-A6BB-B145-A195-3B765844EF0F}" destId="{A4672FB0-A079-C64A-B68C-A88536158097}" srcOrd="1" destOrd="0" presId="urn:microsoft.com/office/officeart/2005/8/layout/hierarchy1"/>
    <dgm:cxn modelId="{0C2CDF4C-06E9-B14D-8B59-34680201AC8D}" type="presParOf" srcId="{DC346FC1-2462-D74E-8F51-939721E63C36}" destId="{51BB003D-2329-A140-8791-4583BCF8B41B}" srcOrd="2" destOrd="0" presId="urn:microsoft.com/office/officeart/2005/8/layout/hierarchy1"/>
    <dgm:cxn modelId="{B1E2C565-330C-4447-BB3D-7BBDE6CFF663}" type="presParOf" srcId="{51BB003D-2329-A140-8791-4583BCF8B41B}" destId="{CE09DA03-20B0-FC42-90F0-1CFF48974A1E}" srcOrd="0" destOrd="0" presId="urn:microsoft.com/office/officeart/2005/8/layout/hierarchy1"/>
    <dgm:cxn modelId="{2A4B39DA-6559-8F46-8049-7BEBE3D1C8C0}" type="presParOf" srcId="{CE09DA03-20B0-FC42-90F0-1CFF48974A1E}" destId="{F6352F0E-B37F-9E44-8D04-801AD1F25621}" srcOrd="0" destOrd="0" presId="urn:microsoft.com/office/officeart/2005/8/layout/hierarchy1"/>
    <dgm:cxn modelId="{EEBA6102-F60E-304B-8789-17357C2B9C71}" type="presParOf" srcId="{CE09DA03-20B0-FC42-90F0-1CFF48974A1E}" destId="{3E19CAA0-C16B-4548-960D-EC8063301EAC}" srcOrd="1" destOrd="0" presId="urn:microsoft.com/office/officeart/2005/8/layout/hierarchy1"/>
    <dgm:cxn modelId="{ACD423D6-2C96-7F4A-9313-B6AB32CB39E8}" type="presParOf" srcId="{51BB003D-2329-A140-8791-4583BCF8B41B}" destId="{163C891C-96B9-0C4E-8DD7-4300139C34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30857-0281-F647-A3EA-2DB19073809F}">
      <dsp:nvSpPr>
        <dsp:cNvPr id="0" name=""/>
        <dsp:cNvSpPr/>
      </dsp:nvSpPr>
      <dsp:spPr>
        <a:xfrm rot="10800000">
          <a:off x="806886" y="2245"/>
          <a:ext cx="8636852" cy="1267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98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Apparently healthy dogs will be frequently infected with a variety of bacterial, viral, and parasitic enteropathogens</a:t>
          </a:r>
        </a:p>
      </dsp:txBody>
      <dsp:txXfrm rot="10800000">
        <a:off x="1123789" y="2245"/>
        <a:ext cx="8319949" cy="1267614"/>
      </dsp:txXfrm>
    </dsp:sp>
    <dsp:sp modelId="{5941C2AE-E9DA-8E40-BCEA-3F7F93E5FC24}">
      <dsp:nvSpPr>
        <dsp:cNvPr id="0" name=""/>
        <dsp:cNvSpPr/>
      </dsp:nvSpPr>
      <dsp:spPr>
        <a:xfrm>
          <a:off x="261112" y="851"/>
          <a:ext cx="1267614" cy="12676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4D733-709D-0D46-A8A9-870D00424C0A}">
      <dsp:nvSpPr>
        <dsp:cNvPr id="0" name=""/>
        <dsp:cNvSpPr/>
      </dsp:nvSpPr>
      <dsp:spPr>
        <a:xfrm rot="10800000">
          <a:off x="806886" y="1648251"/>
          <a:ext cx="8636852" cy="1267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98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There</a:t>
          </a:r>
          <a:r>
            <a:rPr lang="en-US" sz="2400" kern="1200" baseline="0" dirty="0">
              <a:solidFill>
                <a:schemeClr val="tx1"/>
              </a:solidFill>
            </a:rPr>
            <a:t> will be no correlation between infection with one or more enteropathogens and stool consistency</a:t>
          </a:r>
          <a:endParaRPr lang="en-US" sz="2400" kern="1200" dirty="0">
            <a:solidFill>
              <a:schemeClr val="tx1"/>
            </a:solidFill>
          </a:endParaRPr>
        </a:p>
      </dsp:txBody>
      <dsp:txXfrm rot="10800000">
        <a:off x="1123789" y="1648251"/>
        <a:ext cx="8319949" cy="1267614"/>
      </dsp:txXfrm>
    </dsp:sp>
    <dsp:sp modelId="{2FF3F379-4F57-1F4D-BAA6-286A0DD872D2}">
      <dsp:nvSpPr>
        <dsp:cNvPr id="0" name=""/>
        <dsp:cNvSpPr/>
      </dsp:nvSpPr>
      <dsp:spPr>
        <a:xfrm>
          <a:off x="314212" y="1683643"/>
          <a:ext cx="1267614" cy="126761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74DAB-D33F-724A-A6D9-97733FD8E8DC}">
      <dsp:nvSpPr>
        <dsp:cNvPr id="0" name=""/>
        <dsp:cNvSpPr/>
      </dsp:nvSpPr>
      <dsp:spPr>
        <a:xfrm rot="10800000">
          <a:off x="806886" y="3294258"/>
          <a:ext cx="8636852" cy="12676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98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Zoonotic enteropathogens will be detected in a subset of apparently healthy, non-diarrheic dogs</a:t>
          </a:r>
        </a:p>
      </dsp:txBody>
      <dsp:txXfrm rot="10800000">
        <a:off x="1123789" y="3294258"/>
        <a:ext cx="8319949" cy="1267614"/>
      </dsp:txXfrm>
    </dsp:sp>
    <dsp:sp modelId="{AAF25C2A-949A-E040-8D04-D397580B6A40}">
      <dsp:nvSpPr>
        <dsp:cNvPr id="0" name=""/>
        <dsp:cNvSpPr/>
      </dsp:nvSpPr>
      <dsp:spPr>
        <a:xfrm>
          <a:off x="287668" y="3295652"/>
          <a:ext cx="1267614" cy="126761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5D6A0-325C-ED40-A392-8DA0B42ED9EF}">
      <dsp:nvSpPr>
        <dsp:cNvPr id="0" name=""/>
        <dsp:cNvSpPr/>
      </dsp:nvSpPr>
      <dsp:spPr>
        <a:xfrm rot="5400000">
          <a:off x="-215486" y="342575"/>
          <a:ext cx="1436577" cy="100560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1</a:t>
          </a:r>
        </a:p>
      </dsp:txBody>
      <dsp:txXfrm rot="-5400000">
        <a:off x="1" y="629890"/>
        <a:ext cx="1005604" cy="430973"/>
      </dsp:txXfrm>
    </dsp:sp>
    <dsp:sp modelId="{B94AF8F5-B3F0-9A42-9910-EBBA94DB13DF}">
      <dsp:nvSpPr>
        <dsp:cNvPr id="0" name=""/>
        <dsp:cNvSpPr/>
      </dsp:nvSpPr>
      <dsp:spPr>
        <a:xfrm rot="5400000">
          <a:off x="3966965" y="-2957236"/>
          <a:ext cx="1179704" cy="71024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Determine the prevalence of bacterial, viral, and parasitic enteropathogens in 300 privately-owned dogs frequenting 3 dog parks in Northern CA</a:t>
          </a:r>
        </a:p>
      </dsp:txBody>
      <dsp:txXfrm rot="-5400000">
        <a:off x="1005605" y="61712"/>
        <a:ext cx="7044837" cy="1064528"/>
      </dsp:txXfrm>
    </dsp:sp>
    <dsp:sp modelId="{A96F5D5C-6435-D84E-84DF-6CAA154A50F3}">
      <dsp:nvSpPr>
        <dsp:cNvPr id="0" name=""/>
        <dsp:cNvSpPr/>
      </dsp:nvSpPr>
      <dsp:spPr>
        <a:xfrm rot="5400000">
          <a:off x="-215486" y="1589705"/>
          <a:ext cx="1436577" cy="100560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2</a:t>
          </a:r>
        </a:p>
      </dsp:txBody>
      <dsp:txXfrm rot="-5400000">
        <a:off x="1" y="1877020"/>
        <a:ext cx="1005604" cy="430973"/>
      </dsp:txXfrm>
    </dsp:sp>
    <dsp:sp modelId="{251A110D-BE80-6647-9C32-EABFC16E5D10}">
      <dsp:nvSpPr>
        <dsp:cNvPr id="0" name=""/>
        <dsp:cNvSpPr/>
      </dsp:nvSpPr>
      <dsp:spPr>
        <a:xfrm rot="5400000">
          <a:off x="4089929" y="-1710105"/>
          <a:ext cx="933775" cy="71024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Investigate risk factors associated with infection with enteropathogens and shedding</a:t>
          </a:r>
        </a:p>
      </dsp:txBody>
      <dsp:txXfrm rot="-5400000">
        <a:off x="1005605" y="1419802"/>
        <a:ext cx="7056842" cy="842609"/>
      </dsp:txXfrm>
    </dsp:sp>
    <dsp:sp modelId="{EAB4CEBC-00A1-ED4C-8E4D-2B8F2CCA39C0}">
      <dsp:nvSpPr>
        <dsp:cNvPr id="0" name=""/>
        <dsp:cNvSpPr/>
      </dsp:nvSpPr>
      <dsp:spPr>
        <a:xfrm rot="5400000">
          <a:off x="-215486" y="2836836"/>
          <a:ext cx="1436577" cy="100560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3</a:t>
          </a:r>
        </a:p>
      </dsp:txBody>
      <dsp:txXfrm rot="-5400000">
        <a:off x="1" y="3124151"/>
        <a:ext cx="1005604" cy="430973"/>
      </dsp:txXfrm>
    </dsp:sp>
    <dsp:sp modelId="{C1085741-065E-284E-B619-0A11838A236E}">
      <dsp:nvSpPr>
        <dsp:cNvPr id="0" name=""/>
        <dsp:cNvSpPr/>
      </dsp:nvSpPr>
      <dsp:spPr>
        <a:xfrm rot="5400000">
          <a:off x="4089929" y="-462975"/>
          <a:ext cx="933775" cy="71024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Determine the prevalence of multidrug resistant hookworms and zoonotic Giardia</a:t>
          </a:r>
        </a:p>
      </dsp:txBody>
      <dsp:txXfrm rot="-5400000">
        <a:off x="1005605" y="2666932"/>
        <a:ext cx="7056842" cy="8426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17573-3B7F-4640-99B3-6D43AD0FC51F}">
      <dsp:nvSpPr>
        <dsp:cNvPr id="0" name=""/>
        <dsp:cNvSpPr/>
      </dsp:nvSpPr>
      <dsp:spPr>
        <a:xfrm>
          <a:off x="5066" y="1064349"/>
          <a:ext cx="2034040" cy="1731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B5F3AD-3E13-5646-A2AD-E5EBC118A79B}">
      <dsp:nvSpPr>
        <dsp:cNvPr id="0" name=""/>
        <dsp:cNvSpPr/>
      </dsp:nvSpPr>
      <dsp:spPr>
        <a:xfrm>
          <a:off x="162653" y="1214056"/>
          <a:ext cx="2034040" cy="17314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Zinc sulfate double centrifugation flotation</a:t>
          </a:r>
        </a:p>
      </dsp:txBody>
      <dsp:txXfrm>
        <a:off x="213365" y="1264768"/>
        <a:ext cx="1932616" cy="1630012"/>
      </dsp:txXfrm>
    </dsp:sp>
    <dsp:sp modelId="{CB1B5002-E5D3-CC43-BBED-4905626C5EE5}">
      <dsp:nvSpPr>
        <dsp:cNvPr id="0" name=""/>
        <dsp:cNvSpPr/>
      </dsp:nvSpPr>
      <dsp:spPr>
        <a:xfrm>
          <a:off x="2354280" y="1064349"/>
          <a:ext cx="1548379" cy="17644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B3BB0-8AF7-D84D-8682-892456A16480}">
      <dsp:nvSpPr>
        <dsp:cNvPr id="0" name=""/>
        <dsp:cNvSpPr/>
      </dsp:nvSpPr>
      <dsp:spPr>
        <a:xfrm>
          <a:off x="2511867" y="1214056"/>
          <a:ext cx="1548379" cy="1764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Giardia ELISA</a:t>
          </a:r>
        </a:p>
      </dsp:txBody>
      <dsp:txXfrm>
        <a:off x="2557217" y="1259406"/>
        <a:ext cx="1457679" cy="1673744"/>
      </dsp:txXfrm>
    </dsp:sp>
    <dsp:sp modelId="{F6352F0E-B37F-9E44-8D04-801AD1F25621}">
      <dsp:nvSpPr>
        <dsp:cNvPr id="0" name=""/>
        <dsp:cNvSpPr/>
      </dsp:nvSpPr>
      <dsp:spPr>
        <a:xfrm>
          <a:off x="4217832" y="1064349"/>
          <a:ext cx="1563114" cy="1736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19CAA0-C16B-4548-960D-EC8063301EAC}">
      <dsp:nvSpPr>
        <dsp:cNvPr id="0" name=""/>
        <dsp:cNvSpPr/>
      </dsp:nvSpPr>
      <dsp:spPr>
        <a:xfrm>
          <a:off x="4375419" y="1214056"/>
          <a:ext cx="1563114" cy="1736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KeyScreen</a:t>
          </a:r>
          <a:r>
            <a:rPr lang="en-US" sz="2400" kern="1200" dirty="0"/>
            <a:t> PCR</a:t>
          </a:r>
        </a:p>
      </dsp:txBody>
      <dsp:txXfrm>
        <a:off x="4421201" y="1259838"/>
        <a:ext cx="1471550" cy="1644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0.16741</cdr:x>
      <cdr:y>0.58444</cdr:y>
    </cdr:from>
    <cdr:to>
      <cdr:x>0.24269</cdr:x>
      <cdr:y>0.66618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2E66514-C836-4C55-584F-4E349A790C54}"/>
            </a:ext>
          </a:extLst>
        </cdr:cNvPr>
        <cdr:cNvSpPr txBox="1"/>
      </cdr:nvSpPr>
      <cdr:spPr>
        <a:xfrm xmlns:a="http://schemas.openxmlformats.org/drawingml/2006/main">
          <a:off x="981464" y="2697312"/>
          <a:ext cx="441320" cy="3772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14</a:t>
          </a:r>
        </a:p>
      </cdr:txBody>
    </cdr:sp>
  </cdr:relSizeAnchor>
  <cdr:relSizeAnchor xmlns:cdr="http://schemas.openxmlformats.org/drawingml/2006/chartDrawing">
    <cdr:from>
      <cdr:x>0.16378</cdr:x>
      <cdr:y>0.43634</cdr:y>
    </cdr:from>
    <cdr:to>
      <cdr:x>0.31975</cdr:x>
      <cdr:y>0.63447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FC8D9D7-29FA-EBC9-7B85-371DB2EF1F7E}"/>
            </a:ext>
          </a:extLst>
        </cdr:cNvPr>
        <cdr:cNvSpPr txBox="1"/>
      </cdr:nvSpPr>
      <cdr:spPr>
        <a:xfrm xmlns:a="http://schemas.openxmlformats.org/drawingml/2006/main">
          <a:off x="960202" y="20138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7.3%</a:t>
          </a:r>
        </a:p>
      </cdr:txBody>
    </cdr:sp>
  </cdr:relSizeAnchor>
  <cdr:relSizeAnchor xmlns:cdr="http://schemas.openxmlformats.org/drawingml/2006/chartDrawing">
    <cdr:from>
      <cdr:x>0.46638</cdr:x>
      <cdr:y>0.3626</cdr:y>
    </cdr:from>
    <cdr:to>
      <cdr:x>0.62235</cdr:x>
      <cdr:y>0.56072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C563820-08D5-E4DE-A0A5-8C9D3561771D}"/>
            </a:ext>
          </a:extLst>
        </cdr:cNvPr>
        <cdr:cNvSpPr txBox="1"/>
      </cdr:nvSpPr>
      <cdr:spPr>
        <a:xfrm xmlns:a="http://schemas.openxmlformats.org/drawingml/2006/main">
          <a:off x="2734201" y="16734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8.9%</a:t>
          </a:r>
        </a:p>
      </cdr:txBody>
    </cdr:sp>
  </cdr:relSizeAnchor>
  <cdr:relSizeAnchor xmlns:cdr="http://schemas.openxmlformats.org/drawingml/2006/chartDrawing">
    <cdr:from>
      <cdr:x>0.80082</cdr:x>
      <cdr:y>0.15062</cdr:y>
    </cdr:from>
    <cdr:to>
      <cdr:x>0.89642</cdr:x>
      <cdr:y>0.25927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6225A0DC-61FF-E3D4-7BFC-082322F1CC62}"/>
            </a:ext>
          </a:extLst>
        </cdr:cNvPr>
        <cdr:cNvSpPr txBox="1"/>
      </cdr:nvSpPr>
      <cdr:spPr>
        <a:xfrm xmlns:a="http://schemas.openxmlformats.org/drawingml/2006/main">
          <a:off x="4694897" y="695132"/>
          <a:ext cx="560468" cy="501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33</a:t>
          </a:r>
        </a:p>
      </cdr:txBody>
    </cdr:sp>
  </cdr:relSizeAnchor>
  <cdr:relSizeAnchor xmlns:cdr="http://schemas.openxmlformats.org/drawingml/2006/chartDrawing">
    <cdr:from>
      <cdr:x>0.77323</cdr:x>
      <cdr:y>0.02597</cdr:y>
    </cdr:from>
    <cdr:to>
      <cdr:x>0.93172</cdr:x>
      <cdr:y>0.14932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C44998F5-35D1-61C8-6054-EA715A1140BF}"/>
            </a:ext>
          </a:extLst>
        </cdr:cNvPr>
        <cdr:cNvSpPr txBox="1"/>
      </cdr:nvSpPr>
      <cdr:spPr>
        <a:xfrm xmlns:a="http://schemas.openxmlformats.org/drawingml/2006/main">
          <a:off x="4533166" y="119872"/>
          <a:ext cx="929149" cy="569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17.2%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39F8C-CF82-2F4E-BF09-5DCD35309AC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F3562-9DC9-2444-BD9A-48F19BDE9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10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8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1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Generic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Generic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1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9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27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88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25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3562-9DC9-2444-BD9A-48F19BDE9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4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45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3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1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7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34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2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1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7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7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4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237C377-709B-EA4B-9EA2-3297AAE1674E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676D622-D78E-D24C-822D-0509F7486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529EB0-DF3D-0D3D-1FFF-A2D4CF82F292}"/>
              </a:ext>
            </a:extLst>
          </p:cNvPr>
          <p:cNvSpPr/>
          <p:nvPr/>
        </p:nvSpPr>
        <p:spPr>
          <a:xfrm>
            <a:off x="5169681" y="3205692"/>
            <a:ext cx="1544491" cy="103304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B5617-E6EF-B483-64AF-91D3E9A4D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646844"/>
            <a:ext cx="11635407" cy="241355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Prevalence of Bacterial, Viral, and Parasitic Enteropathogens in Dogs Frequenting Dog Parks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83AAB-919B-A77B-1450-87F664268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920" y="3275550"/>
            <a:ext cx="2930013" cy="933681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Sadie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Scott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Class of 2026</a:t>
            </a:r>
          </a:p>
        </p:txBody>
      </p:sp>
      <p:pic>
        <p:nvPicPr>
          <p:cNvPr id="6" name="Picture 5" descr="A group of dogs standing next to a fence&#10;&#10;Description automatically generated">
            <a:extLst>
              <a:ext uri="{FF2B5EF4-FFF2-40B4-BE49-F238E27FC236}">
                <a16:creationId xmlns:a16="http://schemas.microsoft.com/office/drawing/2014/main" id="{12EAC906-4D07-6DE8-CB89-A863680B1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" y="4823280"/>
            <a:ext cx="3658417" cy="2743813"/>
          </a:xfrm>
          <a:prstGeom prst="rect">
            <a:avLst/>
          </a:prstGeom>
        </p:spPr>
      </p:pic>
      <p:pic>
        <p:nvPicPr>
          <p:cNvPr id="8" name="Picture 7" descr="A dog lying in the grass&#10;&#10;Description automatically generated">
            <a:extLst>
              <a:ext uri="{FF2B5EF4-FFF2-40B4-BE49-F238E27FC236}">
                <a16:creationId xmlns:a16="http://schemas.microsoft.com/office/drawing/2014/main" id="{78633202-7FF6-0DF5-1FD5-C9D05809D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7" b="16072"/>
          <a:stretch/>
        </p:blipFill>
        <p:spPr>
          <a:xfrm>
            <a:off x="1122251" y="3100704"/>
            <a:ext cx="3903406" cy="1943056"/>
          </a:xfrm>
          <a:prstGeom prst="rect">
            <a:avLst/>
          </a:prstGeom>
        </p:spPr>
      </p:pic>
      <p:pic>
        <p:nvPicPr>
          <p:cNvPr id="5" name="Picture 4" descr="A dog sitting on the ground&#10;&#10;Description automatically generated">
            <a:extLst>
              <a:ext uri="{FF2B5EF4-FFF2-40B4-BE49-F238E27FC236}">
                <a16:creationId xmlns:a16="http://schemas.microsoft.com/office/drawing/2014/main" id="{02431EAC-A09F-833A-91DD-D0128CC90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84" t="14639" r="6011" b="18039"/>
          <a:stretch/>
        </p:blipFill>
        <p:spPr>
          <a:xfrm rot="5400000">
            <a:off x="6277038" y="3677594"/>
            <a:ext cx="3761792" cy="2601718"/>
          </a:xfrm>
          <a:prstGeom prst="rect">
            <a:avLst/>
          </a:prstGeom>
        </p:spPr>
      </p:pic>
      <p:pic>
        <p:nvPicPr>
          <p:cNvPr id="9" name="Picture 8" descr="Two dogs standing in a park&#10;&#10;Description automatically generated">
            <a:extLst>
              <a:ext uri="{FF2B5EF4-FFF2-40B4-BE49-F238E27FC236}">
                <a16:creationId xmlns:a16="http://schemas.microsoft.com/office/drawing/2014/main" id="{B3B24526-8DCE-7567-F32C-5292FBE5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7" t="36503" r="10622" b="11828"/>
          <a:stretch/>
        </p:blipFill>
        <p:spPr>
          <a:xfrm>
            <a:off x="3671834" y="4334300"/>
            <a:ext cx="3186361" cy="2682532"/>
          </a:xfrm>
          <a:prstGeom prst="rect">
            <a:avLst/>
          </a:prstGeom>
        </p:spPr>
      </p:pic>
      <p:pic>
        <p:nvPicPr>
          <p:cNvPr id="11" name="Picture 10" descr="A dog sitting on grass&#10;&#10;Description automatically generated">
            <a:extLst>
              <a:ext uri="{FF2B5EF4-FFF2-40B4-BE49-F238E27FC236}">
                <a16:creationId xmlns:a16="http://schemas.microsoft.com/office/drawing/2014/main" id="{EA01E3A3-B9FE-8DB8-E9D3-66EF8AD988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71" t="24110" r="26183" b="7371"/>
          <a:stretch/>
        </p:blipFill>
        <p:spPr>
          <a:xfrm rot="5400000">
            <a:off x="8854476" y="3371659"/>
            <a:ext cx="3758642" cy="3216738"/>
          </a:xfrm>
          <a:prstGeom prst="rect">
            <a:avLst/>
          </a:prstGeom>
        </p:spPr>
      </p:pic>
      <p:pic>
        <p:nvPicPr>
          <p:cNvPr id="10" name="Picture 9" descr="A dog running on grass&#10;&#10;Description automatically generated">
            <a:extLst>
              <a:ext uri="{FF2B5EF4-FFF2-40B4-BE49-F238E27FC236}">
                <a16:creationId xmlns:a16="http://schemas.microsoft.com/office/drawing/2014/main" id="{563C8343-4AC5-93B9-DDA0-DC9ACA624F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90" t="14864" r="35116" b="47322"/>
          <a:stretch/>
        </p:blipFill>
        <p:spPr>
          <a:xfrm>
            <a:off x="0" y="3102355"/>
            <a:ext cx="1482733" cy="22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56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3CD0F-0DB6-1E5E-6B30-C7ED4F7F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075" y="648348"/>
            <a:ext cx="5023779" cy="118872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PREVALENCE OF All parasites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5B5114-E393-A040-D4E0-2D2E308C3E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632829"/>
              </p:ext>
            </p:extLst>
          </p:nvPr>
        </p:nvGraphicFramePr>
        <p:xfrm>
          <a:off x="-232183" y="1347453"/>
          <a:ext cx="9463288" cy="5958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CB5F8A2-884F-6A40-29CD-0706F7C70F02}"/>
              </a:ext>
            </a:extLst>
          </p:cNvPr>
          <p:cNvSpPr txBox="1"/>
          <p:nvPr/>
        </p:nvSpPr>
        <p:spPr>
          <a:xfrm>
            <a:off x="7567493" y="2062356"/>
            <a:ext cx="3856940" cy="3693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12% co-infection with ≥2 parasites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3CFEA-BBF1-03F4-D638-E7787325A133}"/>
              </a:ext>
            </a:extLst>
          </p:cNvPr>
          <p:cNvSpPr txBox="1"/>
          <p:nvPr/>
        </p:nvSpPr>
        <p:spPr>
          <a:xfrm>
            <a:off x="7505098" y="2636578"/>
            <a:ext cx="3981731" cy="3693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 Hookworm infections identified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CE675-2870-B8BB-33BC-3B1B2037D1E3}"/>
              </a:ext>
            </a:extLst>
          </p:cNvPr>
          <p:cNvSpPr txBox="1"/>
          <p:nvPr/>
        </p:nvSpPr>
        <p:spPr>
          <a:xfrm>
            <a:off x="5038180" y="361055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DE9E2-ADD4-45E8-71C5-C3DC35E6E759}"/>
              </a:ext>
            </a:extLst>
          </p:cNvPr>
          <p:cNvSpPr txBox="1"/>
          <p:nvPr/>
        </p:nvSpPr>
        <p:spPr>
          <a:xfrm>
            <a:off x="2935399" y="473080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E61DE-66FE-7AD0-F054-BA1175F40CDA}"/>
              </a:ext>
            </a:extLst>
          </p:cNvPr>
          <p:cNvSpPr txBox="1"/>
          <p:nvPr/>
        </p:nvSpPr>
        <p:spPr>
          <a:xfrm>
            <a:off x="2195018" y="3142939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1A0E7-2D97-4915-C36B-62E9E323EBCB}"/>
              </a:ext>
            </a:extLst>
          </p:cNvPr>
          <p:cNvSpPr txBox="1"/>
          <p:nvPr/>
        </p:nvSpPr>
        <p:spPr>
          <a:xfrm>
            <a:off x="3661256" y="150709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1C050C-E220-EA6F-E997-E55140720755}"/>
              </a:ext>
            </a:extLst>
          </p:cNvPr>
          <p:cNvSpPr txBox="1"/>
          <p:nvPr/>
        </p:nvSpPr>
        <p:spPr>
          <a:xfrm>
            <a:off x="3082809" y="1823220"/>
            <a:ext cx="55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180A92-EDE1-B7D8-6024-BFA62F54DA6C}"/>
              </a:ext>
            </a:extLst>
          </p:cNvPr>
          <p:cNvCxnSpPr/>
          <p:nvPr/>
        </p:nvCxnSpPr>
        <p:spPr>
          <a:xfrm flipH="1" flipV="1">
            <a:off x="2241494" y="2192552"/>
            <a:ext cx="457200" cy="274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958A53-7BB9-8B90-EB81-22B26E1EA98D}"/>
              </a:ext>
            </a:extLst>
          </p:cNvPr>
          <p:cNvCxnSpPr>
            <a:cxnSpLocks/>
          </p:cNvCxnSpPr>
          <p:nvPr/>
        </p:nvCxnSpPr>
        <p:spPr>
          <a:xfrm flipH="1" flipV="1">
            <a:off x="2588875" y="1865475"/>
            <a:ext cx="261627" cy="3611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36877A-5ABD-9F38-C78A-BA71A3C328B2}"/>
              </a:ext>
            </a:extLst>
          </p:cNvPr>
          <p:cNvCxnSpPr>
            <a:cxnSpLocks/>
          </p:cNvCxnSpPr>
          <p:nvPr/>
        </p:nvCxnSpPr>
        <p:spPr>
          <a:xfrm flipH="1">
            <a:off x="1993747" y="3992351"/>
            <a:ext cx="410879" cy="63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72E8F5-3C4B-1FCE-FFF5-CB03F83F0EF8}"/>
              </a:ext>
            </a:extLst>
          </p:cNvPr>
          <p:cNvCxnSpPr>
            <a:cxnSpLocks/>
          </p:cNvCxnSpPr>
          <p:nvPr/>
        </p:nvCxnSpPr>
        <p:spPr>
          <a:xfrm flipV="1">
            <a:off x="4332877" y="1196510"/>
            <a:ext cx="0" cy="3614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125953E-2E17-B41C-A7CC-D311A44DB6F4}"/>
              </a:ext>
            </a:extLst>
          </p:cNvPr>
          <p:cNvSpPr txBox="1"/>
          <p:nvPr/>
        </p:nvSpPr>
        <p:spPr>
          <a:xfrm>
            <a:off x="1521630" y="388160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3E8D48-3F81-4A37-7DC0-78D282664FF2}"/>
              </a:ext>
            </a:extLst>
          </p:cNvPr>
          <p:cNvSpPr txBox="1"/>
          <p:nvPr/>
        </p:nvSpPr>
        <p:spPr>
          <a:xfrm>
            <a:off x="1751736" y="1960380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E6E6EF-3E10-BFAB-4B40-53C84AC42CDE}"/>
              </a:ext>
            </a:extLst>
          </p:cNvPr>
          <p:cNvSpPr txBox="1"/>
          <p:nvPr/>
        </p:nvSpPr>
        <p:spPr>
          <a:xfrm>
            <a:off x="2221627" y="154665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1487A6-8C9A-54D4-09E2-CDAFC50446E6}"/>
              </a:ext>
            </a:extLst>
          </p:cNvPr>
          <p:cNvSpPr txBox="1"/>
          <p:nvPr/>
        </p:nvSpPr>
        <p:spPr>
          <a:xfrm>
            <a:off x="4057801" y="87214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38EDA3-7105-1F5F-108B-3F42AF8B9643}"/>
              </a:ext>
            </a:extLst>
          </p:cNvPr>
          <p:cNvSpPr txBox="1"/>
          <p:nvPr/>
        </p:nvSpPr>
        <p:spPr>
          <a:xfrm>
            <a:off x="2301887" y="383501"/>
            <a:ext cx="407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Identified Parasitic Enteropathogens n=51</a:t>
            </a:r>
          </a:p>
        </p:txBody>
      </p:sp>
    </p:spTree>
    <p:extLst>
      <p:ext uri="{BB962C8B-B14F-4D97-AF65-F5344CB8AC3E}">
        <p14:creationId xmlns:p14="http://schemas.microsoft.com/office/powerpoint/2010/main" val="76080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FA3D2-0B0E-DD31-11B1-652D6153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50367"/>
            <a:ext cx="7729728" cy="1188720"/>
          </a:xfrm>
        </p:spPr>
        <p:txBody>
          <a:bodyPr/>
          <a:lstStyle/>
          <a:p>
            <a:r>
              <a:rPr lang="en-US" dirty="0"/>
              <a:t>RESULTS - FECAL SCORING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5E8F8C1-8B4D-E0E3-2EF4-4CC0853008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79980"/>
              </p:ext>
            </p:extLst>
          </p:nvPr>
        </p:nvGraphicFramePr>
        <p:xfrm>
          <a:off x="260237" y="1969241"/>
          <a:ext cx="5757862" cy="370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86D0328-6610-E929-3EC7-9D1AFE272A1D}"/>
              </a:ext>
            </a:extLst>
          </p:cNvPr>
          <p:cNvSpPr txBox="1"/>
          <p:nvPr/>
        </p:nvSpPr>
        <p:spPr>
          <a:xfrm>
            <a:off x="158751" y="5803858"/>
            <a:ext cx="1187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Contact with dogs outside the house yielded similar median fecal scores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462ABC0-BE68-42B9-751B-890DA5BE7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4553627"/>
              </p:ext>
            </p:extLst>
          </p:nvPr>
        </p:nvGraphicFramePr>
        <p:xfrm>
          <a:off x="6125575" y="2338466"/>
          <a:ext cx="5596328" cy="304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464E15F-F7DC-C4CF-0DD9-B445933F5E52}"/>
              </a:ext>
            </a:extLst>
          </p:cNvPr>
          <p:cNvSpPr txBox="1"/>
          <p:nvPr/>
        </p:nvSpPr>
        <p:spPr>
          <a:xfrm>
            <a:off x="6096000" y="1969241"/>
            <a:ext cx="61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Median Fecal Score for </a:t>
            </a:r>
            <a:r>
              <a:rPr lang="en-US" baseline="0" dirty="0">
                <a:solidFill>
                  <a:schemeClr val="accent5"/>
                </a:solidFill>
              </a:rPr>
              <a:t>Giardia and Cryptosporidium Infections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1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FA3D2-0B0E-DD31-11B1-652D6153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33388"/>
            <a:ext cx="7729728" cy="1188720"/>
          </a:xfrm>
        </p:spPr>
        <p:txBody>
          <a:bodyPr/>
          <a:lstStyle/>
          <a:p>
            <a:r>
              <a:rPr lang="en-US" dirty="0"/>
              <a:t>Risk Factors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D9FA8A-24E3-4B14-D879-A09B3305A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159631"/>
              </p:ext>
            </p:extLst>
          </p:nvPr>
        </p:nvGraphicFramePr>
        <p:xfrm>
          <a:off x="640522" y="2687320"/>
          <a:ext cx="1091095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939">
                  <a:extLst>
                    <a:ext uri="{9D8B030D-6E8A-4147-A177-3AD203B41FA5}">
                      <a16:colId xmlns:a16="http://schemas.microsoft.com/office/drawing/2014/main" val="2703938130"/>
                    </a:ext>
                  </a:extLst>
                </a:gridCol>
                <a:gridCol w="3251239">
                  <a:extLst>
                    <a:ext uri="{9D8B030D-6E8A-4147-A177-3AD203B41FA5}">
                      <a16:colId xmlns:a16="http://schemas.microsoft.com/office/drawing/2014/main" val="1457881726"/>
                    </a:ext>
                  </a:extLst>
                </a:gridCol>
                <a:gridCol w="3966777">
                  <a:extLst>
                    <a:ext uri="{9D8B030D-6E8A-4147-A177-3AD203B41FA5}">
                      <a16:colId xmlns:a16="http://schemas.microsoft.com/office/drawing/2014/main" val="2782219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EC9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Raw Diet</a:t>
                      </a:r>
                    </a:p>
                  </a:txBody>
                  <a:tcPr>
                    <a:solidFill>
                      <a:srgbClr val="9EC9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Commercial/Home Cooked Diet</a:t>
                      </a:r>
                    </a:p>
                  </a:txBody>
                  <a:tcPr>
                    <a:solidFill>
                      <a:srgbClr val="9EC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717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Fecal Score Range</a:t>
                      </a:r>
                    </a:p>
                  </a:txBody>
                  <a:tcPr>
                    <a:solidFill>
                      <a:srgbClr val="CFA9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1-5</a:t>
                      </a:r>
                    </a:p>
                  </a:txBody>
                  <a:tcPr>
                    <a:solidFill>
                      <a:srgbClr val="CFA9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1-5</a:t>
                      </a:r>
                    </a:p>
                  </a:txBody>
                  <a:tcPr>
                    <a:solidFill>
                      <a:srgbClr val="CFA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50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Fecal Score Median</a:t>
                      </a:r>
                    </a:p>
                  </a:txBody>
                  <a:tcPr>
                    <a:solidFill>
                      <a:srgbClr val="FFB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rgbClr val="FFB2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rgbClr val="FFB2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710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% Infection with ≥1 Enteropathogens</a:t>
                      </a:r>
                    </a:p>
                  </a:txBody>
                  <a:tcPr>
                    <a:solidFill>
                      <a:srgbClr val="FBC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43%</a:t>
                      </a:r>
                    </a:p>
                  </a:txBody>
                  <a:tcPr>
                    <a:solidFill>
                      <a:srgbClr val="FBC5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37%</a:t>
                      </a:r>
                    </a:p>
                  </a:txBody>
                  <a:tcPr>
                    <a:solidFill>
                      <a:srgbClr val="FBC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79282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EC2D45-F627-565F-9FFC-9CD0D1E910E9}"/>
              </a:ext>
            </a:extLst>
          </p:cNvPr>
          <p:cNvSpPr txBox="1"/>
          <p:nvPr/>
        </p:nvSpPr>
        <p:spPr>
          <a:xfrm>
            <a:off x="5568343" y="231798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72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F31D8D-3B79-F1EE-476E-D4F24B8D2104}"/>
              </a:ext>
            </a:extLst>
          </p:cNvPr>
          <p:cNvSpPr txBox="1"/>
          <p:nvPr/>
        </p:nvSpPr>
        <p:spPr>
          <a:xfrm>
            <a:off x="9051641" y="231798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119</a:t>
            </a:r>
          </a:p>
        </p:txBody>
      </p:sp>
    </p:spTree>
    <p:extLst>
      <p:ext uri="{BB962C8B-B14F-4D97-AF65-F5344CB8AC3E}">
        <p14:creationId xmlns:p14="http://schemas.microsoft.com/office/powerpoint/2010/main" val="3321315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icroscope&#10;&#10;Description automatically generated">
            <a:extLst>
              <a:ext uri="{FF2B5EF4-FFF2-40B4-BE49-F238E27FC236}">
                <a16:creationId xmlns:a16="http://schemas.microsoft.com/office/drawing/2014/main" id="{6D805EF6-1A07-453D-FF0B-8C0C693A3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36" r="3" b="4746"/>
          <a:stretch/>
        </p:blipFill>
        <p:spPr>
          <a:xfrm>
            <a:off x="-480565" y="3097698"/>
            <a:ext cx="5828568" cy="3760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F8510-DA19-725C-EC55-B94E0BD2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638862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1FF84-BA0D-6841-FDE7-90F09B302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213" y="2253864"/>
            <a:ext cx="6420787" cy="417785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All </a:t>
            </a:r>
            <a:r>
              <a:rPr lang="en-US" sz="2400" i="1" dirty="0">
                <a:solidFill>
                  <a:schemeClr val="tx1"/>
                </a:solidFill>
              </a:rPr>
              <a:t>Giardia</a:t>
            </a:r>
            <a:r>
              <a:rPr lang="en-US" sz="2400" dirty="0">
                <a:solidFill>
                  <a:schemeClr val="tx1"/>
                </a:solidFill>
              </a:rPr>
              <a:t> assemblages were non-zoonotic 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(Assemblages C and D)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No hookworms identified on flotation or PCR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Similar results in comparison to a 2016 dog park study (2/300 dogs) by </a:t>
            </a:r>
            <a:r>
              <a:rPr lang="en-US" sz="2000" dirty="0" err="1">
                <a:solidFill>
                  <a:schemeClr val="tx1"/>
                </a:solidFill>
              </a:rPr>
              <a:t>Hascall</a:t>
            </a:r>
            <a:r>
              <a:rPr lang="en-US" sz="2000" dirty="0">
                <a:solidFill>
                  <a:schemeClr val="tx1"/>
                </a:solidFill>
              </a:rPr>
              <a:t> KL, et al.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1800" dirty="0" err="1">
                <a:solidFill>
                  <a:schemeClr val="tx1"/>
                </a:solidFill>
              </a:rPr>
              <a:t>Hascall</a:t>
            </a:r>
            <a:r>
              <a:rPr lang="en-US" sz="1800" dirty="0">
                <a:solidFill>
                  <a:schemeClr val="tx1"/>
                </a:solidFill>
              </a:rPr>
              <a:t> KL, et al. J Vet Intern Med 30(6):2016</a:t>
            </a:r>
          </a:p>
        </p:txBody>
      </p:sp>
      <p:pic>
        <p:nvPicPr>
          <p:cNvPr id="9" name="Picture 8" descr="A chart of different animals&#10;&#10;Description automatically generated">
            <a:extLst>
              <a:ext uri="{FF2B5EF4-FFF2-40B4-BE49-F238E27FC236}">
                <a16:creationId xmlns:a16="http://schemas.microsoft.com/office/drawing/2014/main" id="{7E799747-205F-01C8-0568-E69C3DF7E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462" y="0"/>
            <a:ext cx="5374465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4C5017-3540-FF72-8D21-2536299D1B31}"/>
              </a:ext>
            </a:extLst>
          </p:cNvPr>
          <p:cNvSpPr txBox="1"/>
          <p:nvPr/>
        </p:nvSpPr>
        <p:spPr>
          <a:xfrm>
            <a:off x="1606516" y="3456410"/>
            <a:ext cx="207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Ancylostoma</a:t>
            </a:r>
            <a:r>
              <a:rPr lang="en-US" i="1" dirty="0"/>
              <a:t> caninum</a:t>
            </a:r>
          </a:p>
        </p:txBody>
      </p:sp>
    </p:spTree>
    <p:extLst>
      <p:ext uri="{BB962C8B-B14F-4D97-AF65-F5344CB8AC3E}">
        <p14:creationId xmlns:p14="http://schemas.microsoft.com/office/powerpoint/2010/main" val="23764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0FE2-DAD5-5033-3B24-8763E1B5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66" y="694387"/>
            <a:ext cx="3864864" cy="1188720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95672-B5B1-4A8E-E801-4EEC14584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410" y="2054994"/>
            <a:ext cx="7903398" cy="4626871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400" dirty="0"/>
              <a:t>No apparent correlation between fecal score and infection with ≥1 enteropathogens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000" dirty="0"/>
              <a:t>Many socially active dogs are infected yet asymptomatic with normal stools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Future considerations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000" dirty="0"/>
              <a:t>Bacterial/viral PCR is in progress – determine the presence of zoonotic enteropathogens, e.g., </a:t>
            </a:r>
            <a:r>
              <a:rPr lang="en-US" sz="2000" i="1" dirty="0"/>
              <a:t>Campylobacter </a:t>
            </a:r>
            <a:r>
              <a:rPr lang="en-US" sz="2000" i="1" dirty="0" err="1"/>
              <a:t>jejuni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n-US" sz="2000" i="1" dirty="0"/>
              <a:t>Salmonella</a:t>
            </a:r>
            <a:r>
              <a:rPr lang="en-US" sz="2000" dirty="0"/>
              <a:t> spp.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000" dirty="0"/>
              <a:t>Other risk factors are being analyzed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000" dirty="0"/>
              <a:t>At-home collection kits collected 4-5 weeks post-dog park visit will shed further light on the presence of Giardia and </a:t>
            </a:r>
            <a:r>
              <a:rPr lang="en-US" sz="2000" i="1" dirty="0"/>
              <a:t>Cryptosporidium </a:t>
            </a:r>
            <a:r>
              <a:rPr lang="en-US" sz="2000" i="1" dirty="0" err="1"/>
              <a:t>canis</a:t>
            </a:r>
            <a:r>
              <a:rPr lang="en-US" sz="2000" i="1" dirty="0"/>
              <a:t> </a:t>
            </a:r>
            <a:r>
              <a:rPr lang="en-US" sz="2000" dirty="0"/>
              <a:t>in asymptomatic dogs that tested positive earlier at dog parks</a:t>
            </a:r>
          </a:p>
        </p:txBody>
      </p:sp>
      <p:pic>
        <p:nvPicPr>
          <p:cNvPr id="7" name="Picture 6" descr="A dog sitting on gravel near a table&#10;&#10;Description automatically generated">
            <a:extLst>
              <a:ext uri="{FF2B5EF4-FFF2-40B4-BE49-F238E27FC236}">
                <a16:creationId xmlns:a16="http://schemas.microsoft.com/office/drawing/2014/main" id="{50A57547-E9A8-681A-1F8C-F761850FA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25137" r="20176" b="28743"/>
          <a:stretch/>
        </p:blipFill>
        <p:spPr>
          <a:xfrm>
            <a:off x="8159644" y="189217"/>
            <a:ext cx="3417757" cy="3162925"/>
          </a:xfrm>
          <a:prstGeom prst="rect">
            <a:avLst/>
          </a:prstGeom>
        </p:spPr>
      </p:pic>
      <p:pic>
        <p:nvPicPr>
          <p:cNvPr id="5" name="Picture 4" descr="A dog with a blue ball in its mouth&#10;&#10;Description automatically generated">
            <a:extLst>
              <a:ext uri="{FF2B5EF4-FFF2-40B4-BE49-F238E27FC236}">
                <a16:creationId xmlns:a16="http://schemas.microsoft.com/office/drawing/2014/main" id="{8AF3DD54-DA8B-5FBE-E72A-7FA2528EA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9" t="31803" r="13473" b="22077"/>
          <a:stretch/>
        </p:blipFill>
        <p:spPr>
          <a:xfrm>
            <a:off x="8159643" y="3518940"/>
            <a:ext cx="3417757" cy="31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B8A6-6F90-6445-8B7E-595CC390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4C57D-2F11-C378-8599-52C307DA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13" y="2484049"/>
            <a:ext cx="8395545" cy="3409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Thank you to my incredible team for making this project possible!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Dr. Stanley Marks (Faculty Mentor)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Dr. Lauren Camp (Parasitologist in VMTH)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Min Shin, Hannah Pham, Bo </a:t>
            </a:r>
            <a:r>
              <a:rPr lang="en-US" dirty="0" err="1">
                <a:solidFill>
                  <a:schemeClr val="tx1"/>
                </a:solidFill>
              </a:rPr>
              <a:t>Olivieri</a:t>
            </a:r>
            <a:r>
              <a:rPr lang="en-US" dirty="0">
                <a:solidFill>
                  <a:schemeClr val="tx1"/>
                </a:solidFill>
              </a:rPr>
              <a:t>, and Kim Aguirre (Student helpers extraordinaire)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ANTECH Diagnostics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STAR Program and funding from CCAH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6388A-2647-4F1F-949F-ECF027859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D3BC9F-D4F6-4979-ADE3-F0C45926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5A247525-4474-3FB0-4DB2-D6C9C12DE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372" y="835273"/>
            <a:ext cx="2007553" cy="10489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426D71-13A6-4F47-AD13-F698B73EE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2395728"/>
            <a:ext cx="2310590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Site Logo">
            <a:extLst>
              <a:ext uri="{FF2B5EF4-FFF2-40B4-BE49-F238E27FC236}">
                <a16:creationId xmlns:a16="http://schemas.microsoft.com/office/drawing/2014/main" id="{17C789D2-DB8B-7F31-BEE2-6C21BB80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6372" y="2973596"/>
            <a:ext cx="2007553" cy="5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2AB7B0-BBCF-4F2A-821F-776653534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311381"/>
            <a:ext cx="2310590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5408B-D381-BEEB-4537-EEFC7C5B2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35" t="4787" r="43170" b="21661"/>
          <a:stretch/>
        </p:blipFill>
        <p:spPr>
          <a:xfrm>
            <a:off x="9556372" y="4566531"/>
            <a:ext cx="2007553" cy="123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DAC8-7C07-BE84-305D-135D9D21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56" y="644061"/>
            <a:ext cx="4612116" cy="1188720"/>
          </a:xfrm>
        </p:spPr>
        <p:txBody>
          <a:bodyPr>
            <a:normAutofit/>
          </a:bodyPr>
          <a:lstStyle/>
          <a:p>
            <a:r>
              <a:rPr lang="en-US" sz="3200" dirty="0"/>
              <a:t>Background</a:t>
            </a:r>
          </a:p>
        </p:txBody>
      </p:sp>
      <p:pic>
        <p:nvPicPr>
          <p:cNvPr id="7" name="Picture 6" descr="A green sign with white and blue signs on it&#10;&#10;Description automatically generated">
            <a:extLst>
              <a:ext uri="{FF2B5EF4-FFF2-40B4-BE49-F238E27FC236}">
                <a16:creationId xmlns:a16="http://schemas.microsoft.com/office/drawing/2014/main" id="{8D9C9624-A897-7715-01D8-4F7540215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185" y="3104626"/>
            <a:ext cx="5011312" cy="3758484"/>
          </a:xfrm>
          <a:prstGeom prst="rect">
            <a:avLst/>
          </a:prstGeom>
        </p:spPr>
      </p:pic>
      <p:pic>
        <p:nvPicPr>
          <p:cNvPr id="5" name="Content Placeholder 4" descr="A sign on a fence&#10;&#10;Description automatically generated">
            <a:extLst>
              <a:ext uri="{FF2B5EF4-FFF2-40B4-BE49-F238E27FC236}">
                <a16:creationId xmlns:a16="http://schemas.microsoft.com/office/drawing/2014/main" id="{3E9EFC23-DBBA-C07C-F93F-5C5436B9D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326" t="26779" r="28170" b="13795"/>
          <a:stretch/>
        </p:blipFill>
        <p:spPr>
          <a:xfrm>
            <a:off x="9119437" y="-20100"/>
            <a:ext cx="3083459" cy="3159031"/>
          </a:xfrm>
        </p:spPr>
      </p:pic>
      <p:pic>
        <p:nvPicPr>
          <p:cNvPr id="9" name="Picture 8" descr="Two women standing next to a table&#10;&#10;Description automatically generated">
            <a:extLst>
              <a:ext uri="{FF2B5EF4-FFF2-40B4-BE49-F238E27FC236}">
                <a16:creationId xmlns:a16="http://schemas.microsoft.com/office/drawing/2014/main" id="{AE0F9924-0813-8C5D-754C-67E3AFFD5A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8" t="11235" r="24469" b="13981"/>
          <a:stretch/>
        </p:blipFill>
        <p:spPr>
          <a:xfrm>
            <a:off x="6113792" y="3134606"/>
            <a:ext cx="3895580" cy="3758484"/>
          </a:xfrm>
          <a:prstGeom prst="rect">
            <a:avLst/>
          </a:prstGeom>
        </p:spPr>
      </p:pic>
      <p:pic>
        <p:nvPicPr>
          <p:cNvPr id="12" name="Picture 11" descr="A gated area with signs on it&#10;&#10;Description automatically generated">
            <a:extLst>
              <a:ext uri="{FF2B5EF4-FFF2-40B4-BE49-F238E27FC236}">
                <a16:creationId xmlns:a16="http://schemas.microsoft.com/office/drawing/2014/main" id="{A92BCBD7-1597-8FC6-8CE8-2277CFBCE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986" y="-72756"/>
            <a:ext cx="3227658" cy="3227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B7C4DD-18AB-B8F4-7889-209DDC556CCF}"/>
              </a:ext>
            </a:extLst>
          </p:cNvPr>
          <p:cNvSpPr txBox="1"/>
          <p:nvPr/>
        </p:nvSpPr>
        <p:spPr>
          <a:xfrm>
            <a:off x="575187" y="2300748"/>
            <a:ext cx="55208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human-animal bond augments human physical and psychological health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Dogs attending dog parks represent a different population than those in veterinary settings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Dog parks are a socially interactive environment</a:t>
            </a:r>
          </a:p>
        </p:txBody>
      </p:sp>
    </p:spTree>
    <p:extLst>
      <p:ext uri="{BB962C8B-B14F-4D97-AF65-F5344CB8AC3E}">
        <p14:creationId xmlns:p14="http://schemas.microsoft.com/office/powerpoint/2010/main" val="129592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3320-AD61-D828-2E6F-A363A7C6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43" y="644485"/>
            <a:ext cx="4879901" cy="1188720"/>
          </a:xfrm>
        </p:spPr>
        <p:txBody>
          <a:bodyPr>
            <a:normAutofit/>
          </a:bodyPr>
          <a:lstStyle/>
          <a:p>
            <a:r>
              <a:rPr lang="en-US" sz="32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368F2-6979-6D38-95D4-914F243F6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7" y="2188338"/>
            <a:ext cx="5638854" cy="4025177"/>
          </a:xfrm>
        </p:spPr>
        <p:txBody>
          <a:bodyPr>
            <a:normAutofit fontScale="92500"/>
          </a:bodyPr>
          <a:lstStyle/>
          <a:p>
            <a:pPr>
              <a:buClr>
                <a:schemeClr val="tx1"/>
              </a:buClr>
            </a:pPr>
            <a:r>
              <a:rPr lang="en-US" sz="2800" dirty="0"/>
              <a:t>Contact with other dogs, humans, and environmental features facilitates the transmission of enteropathogens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400" dirty="0"/>
              <a:t>Dog-dog, dog-human, human-dog transmission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400" dirty="0"/>
              <a:t>Increasing prevalence of parasitic enteropathogens, particularly hookworms</a:t>
            </a:r>
          </a:p>
          <a:p>
            <a:pPr lvl="1">
              <a:buClr>
                <a:schemeClr val="tx1"/>
              </a:buClr>
              <a:buSzPct val="60000"/>
              <a:buFont typeface="Wingdings" pitchFamily="2" charset="2"/>
              <a:buChar char="Ø"/>
            </a:pPr>
            <a:r>
              <a:rPr lang="en-US" sz="2400" dirty="0"/>
              <a:t>Zoonotic ramifications – Giardia, Salmonella, </a:t>
            </a:r>
            <a:r>
              <a:rPr lang="en-US" sz="2400" i="1" dirty="0"/>
              <a:t>Campylobacter </a:t>
            </a:r>
            <a:r>
              <a:rPr lang="en-US" sz="2400" i="1" dirty="0" err="1"/>
              <a:t>jejuni</a:t>
            </a:r>
            <a:r>
              <a:rPr lang="en-US" sz="2400" dirty="0"/>
              <a:t> 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E8803F3A-1CF2-43BE-AFF4-1E43A49C5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6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4B9B0-81F6-4A56-8C82-E75BC3B6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157" y="479893"/>
            <a:ext cx="5123687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7E355E-2240-4DCA-A63B-C226FC647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3355" y="644485"/>
            <a:ext cx="4756891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G_5161_865944D3-83CE-4806-93F7-F2B0CDF56F72.mp4">
            <a:hlinkClick r:id="" action="ppaction://media"/>
            <a:extLst>
              <a:ext uri="{FF2B5EF4-FFF2-40B4-BE49-F238E27FC236}">
                <a16:creationId xmlns:a16="http://schemas.microsoft.com/office/drawing/2014/main" id="{B647108F-6C6B-FE58-F69D-2282F98BF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3800" y="3428999"/>
            <a:ext cx="6096000" cy="3429000"/>
          </a:xfrm>
          <a:prstGeom prst="rect">
            <a:avLst/>
          </a:prstGeom>
        </p:spPr>
      </p:pic>
      <p:pic>
        <p:nvPicPr>
          <p:cNvPr id="9" name="Picture 8" descr="A child licking a dog&#10;&#10;Description automatically generated">
            <a:extLst>
              <a:ext uri="{FF2B5EF4-FFF2-40B4-BE49-F238E27FC236}">
                <a16:creationId xmlns:a16="http://schemas.microsoft.com/office/drawing/2014/main" id="{E616E3A0-CF57-93BC-F5A0-1BA8A71BD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-1"/>
            <a:ext cx="6095999" cy="3657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AD1BE-2125-9D03-5809-9BFF77C56CE5}"/>
              </a:ext>
            </a:extLst>
          </p:cNvPr>
          <p:cNvSpPr txBox="1"/>
          <p:nvPr/>
        </p:nvSpPr>
        <p:spPr>
          <a:xfrm>
            <a:off x="8351709" y="3512210"/>
            <a:ext cx="382249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err="1">
                <a:effectLst/>
                <a:latin typeface="Generic2"/>
              </a:rPr>
              <a:t>www.theguardian.com</a:t>
            </a:r>
            <a:r>
              <a:rPr lang="en-US" sz="500" dirty="0">
                <a:effectLst/>
                <a:latin typeface="Generic2"/>
              </a:rPr>
              <a:t>/</a:t>
            </a:r>
            <a:r>
              <a:rPr lang="en-US" sz="500" dirty="0" err="1">
                <a:effectLst/>
                <a:latin typeface="Generic2"/>
              </a:rPr>
              <a:t>lifeandstyle</a:t>
            </a:r>
            <a:r>
              <a:rPr lang="en-US" sz="500" dirty="0">
                <a:effectLst/>
                <a:latin typeface="Generic2"/>
              </a:rPr>
              <a:t>/2016/oct/31/should-i-let-my-dog-lick-my-face</a:t>
            </a:r>
          </a:p>
        </p:txBody>
      </p:sp>
    </p:spTree>
    <p:extLst>
      <p:ext uri="{BB962C8B-B14F-4D97-AF65-F5344CB8AC3E}">
        <p14:creationId xmlns:p14="http://schemas.microsoft.com/office/powerpoint/2010/main" val="195057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C25F-958D-7BBB-12FC-3F8200EE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42063"/>
            <a:ext cx="7729728" cy="1188720"/>
          </a:xfrm>
        </p:spPr>
        <p:txBody>
          <a:bodyPr>
            <a:normAutofit/>
          </a:bodyPr>
          <a:lstStyle/>
          <a:p>
            <a:r>
              <a:rPr lang="en-US" sz="3200" dirty="0"/>
              <a:t>Hypotheses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B0827FC-100E-3CDB-7600-DBA283F46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760271"/>
              </p:ext>
            </p:extLst>
          </p:nvPr>
        </p:nvGraphicFramePr>
        <p:xfrm>
          <a:off x="970687" y="2020528"/>
          <a:ext cx="10250626" cy="456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39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3260-6EE7-7983-A52A-62958E95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2" y="655736"/>
            <a:ext cx="7729728" cy="1188720"/>
          </a:xfrm>
        </p:spPr>
        <p:txBody>
          <a:bodyPr>
            <a:normAutofit/>
          </a:bodyPr>
          <a:lstStyle/>
          <a:p>
            <a:r>
              <a:rPr lang="en-US" sz="3200" dirty="0"/>
              <a:t>Specific aims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C51353-F355-357A-AACB-C25ADD83D2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898665"/>
              </p:ext>
            </p:extLst>
          </p:nvPr>
        </p:nvGraphicFramePr>
        <p:xfrm>
          <a:off x="359971" y="2140212"/>
          <a:ext cx="8108030" cy="406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diagram of different animals and people&#10;&#10;Description automatically generated">
            <a:extLst>
              <a:ext uri="{FF2B5EF4-FFF2-40B4-BE49-F238E27FC236}">
                <a16:creationId xmlns:a16="http://schemas.microsoft.com/office/drawing/2014/main" id="{97316122-1136-528E-E8D4-5E556B3DA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193" y="702365"/>
            <a:ext cx="3039580" cy="2284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C0FA24-3DC8-6020-9837-D47EF24A2090}"/>
              </a:ext>
            </a:extLst>
          </p:cNvPr>
          <p:cNvSpPr txBox="1"/>
          <p:nvPr/>
        </p:nvSpPr>
        <p:spPr>
          <a:xfrm>
            <a:off x="9655276" y="5838921"/>
            <a:ext cx="231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Giardia </a:t>
            </a:r>
            <a:r>
              <a:rPr lang="en-US" i="1" dirty="0" err="1"/>
              <a:t>duodenalis</a:t>
            </a:r>
            <a:endParaRPr lang="en-US" i="1" dirty="0"/>
          </a:p>
        </p:txBody>
      </p:sp>
      <p:pic>
        <p:nvPicPr>
          <p:cNvPr id="5" name="Picture 4" descr="A close up of a cell&#10;&#10;Description automatically generated">
            <a:extLst>
              <a:ext uri="{FF2B5EF4-FFF2-40B4-BE49-F238E27FC236}">
                <a16:creationId xmlns:a16="http://schemas.microsoft.com/office/drawing/2014/main" id="{CB66ADB7-9313-09A6-B7A1-4CF87F4CA7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622" r="21861"/>
          <a:stretch/>
        </p:blipFill>
        <p:spPr>
          <a:xfrm>
            <a:off x="8931193" y="3429000"/>
            <a:ext cx="303958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3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6F13-23E9-8919-D9D3-B0309DAE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6" y="667502"/>
            <a:ext cx="5995290" cy="1260143"/>
          </a:xfrm>
        </p:spPr>
        <p:txBody>
          <a:bodyPr>
            <a:normAutofit/>
          </a:bodyPr>
          <a:lstStyle/>
          <a:p>
            <a:r>
              <a:rPr lang="en-US" sz="3200" dirty="0"/>
              <a:t>Materials and methods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1A85B-5838-D0A3-3472-A39DD78E7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616" y="2045011"/>
            <a:ext cx="5620264" cy="1755044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Flag identification system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Questionnaire to assess risk factors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Fecal scoring (Modified Purina [1-6]) 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Follow-up at-home collection kits</a:t>
            </a:r>
          </a:p>
          <a:p>
            <a:pPr marL="285750" indent="-285750" algn="l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6" name="Picture 5" descr="A hand in glove holding a yellow bag with a smiley face drawn on it&#10;&#10;Description automatically generated">
            <a:extLst>
              <a:ext uri="{FF2B5EF4-FFF2-40B4-BE49-F238E27FC236}">
                <a16:creationId xmlns:a16="http://schemas.microsoft.com/office/drawing/2014/main" id="{9F1B2B23-CC82-8961-08EA-10BADAFBC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9" b="8519"/>
          <a:stretch/>
        </p:blipFill>
        <p:spPr>
          <a:xfrm rot="5400000">
            <a:off x="-37545" y="4067986"/>
            <a:ext cx="2968017" cy="2337692"/>
          </a:xfrm>
          <a:prstGeom prst="rect">
            <a:avLst/>
          </a:prstGeom>
        </p:spPr>
      </p:pic>
      <p:pic>
        <p:nvPicPr>
          <p:cNvPr id="7" name="Content Placeholder 7" descr="A table with a blue tablecloth and a blue tablecloth with a bull head&#10;&#10;Description automatically generated">
            <a:extLst>
              <a:ext uri="{FF2B5EF4-FFF2-40B4-BE49-F238E27FC236}">
                <a16:creationId xmlns:a16="http://schemas.microsoft.com/office/drawing/2014/main" id="{292BE9BC-15DB-C551-A0BE-9A9856CD8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99" y="0"/>
            <a:ext cx="5269866" cy="2967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1CA28-9EE6-A00A-4CA9-2FFB792F2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03729" y="1879707"/>
            <a:ext cx="4095406" cy="5861180"/>
          </a:xfrm>
          <a:prstGeom prst="rect">
            <a:avLst/>
          </a:prstGeom>
        </p:spPr>
      </p:pic>
      <p:pic>
        <p:nvPicPr>
          <p:cNvPr id="8" name="Picture 7" descr="A red flag with a couple of letters on it next to poop&#10;&#10;Description automatically generated">
            <a:extLst>
              <a:ext uri="{FF2B5EF4-FFF2-40B4-BE49-F238E27FC236}">
                <a16:creationId xmlns:a16="http://schemas.microsoft.com/office/drawing/2014/main" id="{59FB1FA9-9982-B294-B4E6-43FFF31633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89" t="1111" r="24667" b="2000"/>
          <a:stretch/>
        </p:blipFill>
        <p:spPr>
          <a:xfrm rot="5400000">
            <a:off x="3146440" y="3801039"/>
            <a:ext cx="2543272" cy="29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6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50417-5152-76A3-4F01-55789352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51" y="611367"/>
            <a:ext cx="4494998" cy="1134640"/>
          </a:xfrm>
        </p:spPr>
        <p:txBody>
          <a:bodyPr/>
          <a:lstStyle/>
          <a:p>
            <a:r>
              <a:rPr lang="en-US" sz="3200" dirty="0"/>
              <a:t>Diagnostic approach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AA2F7E4-84BF-F63F-965D-816E671DA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890719"/>
              </p:ext>
            </p:extLst>
          </p:nvPr>
        </p:nvGraphicFramePr>
        <p:xfrm>
          <a:off x="57150" y="1863993"/>
          <a:ext cx="5943601" cy="404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E1D49AD-934E-AA26-5BB8-E4BDE27D3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902" y="73272"/>
            <a:ext cx="5191127" cy="6711456"/>
          </a:xfrm>
          <a:prstGeom prst="rect">
            <a:avLst/>
          </a:prstGeom>
        </p:spPr>
      </p:pic>
      <p:sp>
        <p:nvSpPr>
          <p:cNvPr id="3" name="Curved Down Arrow 2">
            <a:extLst>
              <a:ext uri="{FF2B5EF4-FFF2-40B4-BE49-F238E27FC236}">
                <a16:creationId xmlns:a16="http://schemas.microsoft.com/office/drawing/2014/main" id="{2D3AD74D-5762-288B-17B9-6BB6DA438C21}"/>
              </a:ext>
            </a:extLst>
          </p:cNvPr>
          <p:cNvSpPr/>
          <p:nvPr/>
        </p:nvSpPr>
        <p:spPr>
          <a:xfrm>
            <a:off x="1504336" y="2256504"/>
            <a:ext cx="1377131" cy="560438"/>
          </a:xfrm>
          <a:prstGeom prst="curvedDownArrow">
            <a:avLst/>
          </a:prstGeom>
          <a:solidFill>
            <a:srgbClr val="072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urved Down Arrow 3">
            <a:extLst>
              <a:ext uri="{FF2B5EF4-FFF2-40B4-BE49-F238E27FC236}">
                <a16:creationId xmlns:a16="http://schemas.microsoft.com/office/drawing/2014/main" id="{220D8F11-3593-601C-2811-8A34ECA9DFB2}"/>
              </a:ext>
            </a:extLst>
          </p:cNvPr>
          <p:cNvSpPr/>
          <p:nvPr/>
        </p:nvSpPr>
        <p:spPr>
          <a:xfrm>
            <a:off x="3696101" y="2256504"/>
            <a:ext cx="1377131" cy="560438"/>
          </a:xfrm>
          <a:prstGeom prst="curvedDownArrow">
            <a:avLst/>
          </a:prstGeom>
          <a:solidFill>
            <a:srgbClr val="072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5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3018EC3-9B63-4B5E-9338-4BBA966AE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D0A5DB-7364-4D8D-A843-EFD9D3690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C356D-118B-1872-3187-9E984259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09" y="640743"/>
            <a:ext cx="3363974" cy="1495794"/>
          </a:xfr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RESULTS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D816BD9-0B6B-713F-C415-9E62B5912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266274"/>
              </p:ext>
            </p:extLst>
          </p:nvPr>
        </p:nvGraphicFramePr>
        <p:xfrm>
          <a:off x="4739821" y="994680"/>
          <a:ext cx="3760659" cy="3036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972D8E6-00BA-580E-5499-E2A96A534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526825"/>
              </p:ext>
            </p:extLst>
          </p:nvPr>
        </p:nvGraphicFramePr>
        <p:xfrm>
          <a:off x="8544727" y="994680"/>
          <a:ext cx="3588280" cy="3036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787B5E4-72CC-2918-E1B6-2DA66DC783D2}"/>
              </a:ext>
            </a:extLst>
          </p:cNvPr>
          <p:cNvSpPr txBox="1"/>
          <p:nvPr/>
        </p:nvSpPr>
        <p:spPr>
          <a:xfrm>
            <a:off x="8137397" y="4176897"/>
            <a:ext cx="81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Age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72DF75ED-6893-6CD5-3949-2F27CB28B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93796"/>
              </p:ext>
            </p:extLst>
          </p:nvPr>
        </p:nvGraphicFramePr>
        <p:xfrm>
          <a:off x="5403743" y="4566496"/>
          <a:ext cx="6399952" cy="138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988">
                  <a:extLst>
                    <a:ext uri="{9D8B030D-6E8A-4147-A177-3AD203B41FA5}">
                      <a16:colId xmlns:a16="http://schemas.microsoft.com/office/drawing/2014/main" val="1400258397"/>
                    </a:ext>
                  </a:extLst>
                </a:gridCol>
                <a:gridCol w="1599988">
                  <a:extLst>
                    <a:ext uri="{9D8B030D-6E8A-4147-A177-3AD203B41FA5}">
                      <a16:colId xmlns:a16="http://schemas.microsoft.com/office/drawing/2014/main" val="2273138770"/>
                    </a:ext>
                  </a:extLst>
                </a:gridCol>
                <a:gridCol w="1599988">
                  <a:extLst>
                    <a:ext uri="{9D8B030D-6E8A-4147-A177-3AD203B41FA5}">
                      <a16:colId xmlns:a16="http://schemas.microsoft.com/office/drawing/2014/main" val="675098404"/>
                    </a:ext>
                  </a:extLst>
                </a:gridCol>
                <a:gridCol w="1599988">
                  <a:extLst>
                    <a:ext uri="{9D8B030D-6E8A-4147-A177-3AD203B41FA5}">
                      <a16:colId xmlns:a16="http://schemas.microsoft.com/office/drawing/2014/main" val="713525566"/>
                    </a:ext>
                  </a:extLst>
                </a:gridCol>
              </a:tblGrid>
              <a:tr h="46047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/>
                          </a:solidFill>
                        </a:rPr>
                        <a:t>Davis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/>
                          </a:solidFill>
                        </a:rPr>
                        <a:t>Natomas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/>
                          </a:solidFill>
                        </a:rPr>
                        <a:t>Woodland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507483"/>
                  </a:ext>
                </a:extLst>
              </a:tr>
              <a:tr h="4604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Range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931024"/>
                  </a:ext>
                </a:extLst>
              </a:tr>
              <a:tr h="46047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Median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71549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803EEDB-F201-3BD9-E528-4567B526EC59}"/>
              </a:ext>
            </a:extLst>
          </p:cNvPr>
          <p:cNvSpPr txBox="1"/>
          <p:nvPr/>
        </p:nvSpPr>
        <p:spPr>
          <a:xfrm>
            <a:off x="1045573" y="2777280"/>
            <a:ext cx="2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 = 269 dogs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B7369-C547-F8EC-0628-5314D6C19564}"/>
              </a:ext>
            </a:extLst>
          </p:cNvPr>
          <p:cNvSpPr txBox="1"/>
          <p:nvPr/>
        </p:nvSpPr>
        <p:spPr>
          <a:xfrm>
            <a:off x="7240133" y="302278"/>
            <a:ext cx="272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Demographics</a:t>
            </a:r>
          </a:p>
        </p:txBody>
      </p:sp>
    </p:spTree>
    <p:extLst>
      <p:ext uri="{BB962C8B-B14F-4D97-AF65-F5344CB8AC3E}">
        <p14:creationId xmlns:p14="http://schemas.microsoft.com/office/powerpoint/2010/main" val="409126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5EAA-6874-D534-2ECE-BC3C851DC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94" y="673434"/>
            <a:ext cx="4494998" cy="1134640"/>
          </a:xfrm>
        </p:spPr>
        <p:txBody>
          <a:bodyPr/>
          <a:lstStyle/>
          <a:p>
            <a:r>
              <a:rPr lang="en-US" sz="3200" dirty="0"/>
              <a:t>PREVALENCE OF Giardia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F6DDAC8-281C-A73E-48E2-0B982E11D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9880507"/>
              </p:ext>
            </p:extLst>
          </p:nvPr>
        </p:nvGraphicFramePr>
        <p:xfrm>
          <a:off x="6233155" y="1128713"/>
          <a:ext cx="5862639" cy="4615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 descr="A close-up of a microscope&#10;&#10;Description automatically generated">
            <a:extLst>
              <a:ext uri="{FF2B5EF4-FFF2-40B4-BE49-F238E27FC236}">
                <a16:creationId xmlns:a16="http://schemas.microsoft.com/office/drawing/2014/main" id="{DA0A16FE-44CF-79A5-4172-35A69DC62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731" y="2325291"/>
            <a:ext cx="1654368" cy="1654368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B0393D56-255D-50CB-14EA-7F3E788F4C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60" t="6862" r="18689" b="8823"/>
          <a:stretch/>
        </p:blipFill>
        <p:spPr>
          <a:xfrm>
            <a:off x="96206" y="2325291"/>
            <a:ext cx="3057525" cy="3066439"/>
          </a:xfrm>
          <a:prstGeom prst="rect">
            <a:avLst/>
          </a:prstGeom>
        </p:spPr>
      </p:pic>
      <p:pic>
        <p:nvPicPr>
          <p:cNvPr id="12" name="Picture 11" descr="A diagram of a cell&#10;&#10;Description automatically generated">
            <a:extLst>
              <a:ext uri="{FF2B5EF4-FFF2-40B4-BE49-F238E27FC236}">
                <a16:creationId xmlns:a16="http://schemas.microsoft.com/office/drawing/2014/main" id="{25AC4EB7-7263-FBCF-3B99-FE88425D4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3731" y="3776552"/>
            <a:ext cx="2869316" cy="1615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AF4445-D7B1-DB87-0896-53FFDA00FA75}"/>
              </a:ext>
            </a:extLst>
          </p:cNvPr>
          <p:cNvSpPr txBox="1"/>
          <p:nvPr/>
        </p:nvSpPr>
        <p:spPr>
          <a:xfrm>
            <a:off x="7853057" y="5792908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(n = 191 dogs)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2EF34-BF3E-895B-6A50-3913ED2B0BB1}"/>
              </a:ext>
            </a:extLst>
          </p:cNvPr>
          <p:cNvSpPr txBox="1"/>
          <p:nvPr/>
        </p:nvSpPr>
        <p:spPr>
          <a:xfrm>
            <a:off x="9080572" y="340722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12297-8B34-050B-B81C-3A356BA11BF0}"/>
              </a:ext>
            </a:extLst>
          </p:cNvPr>
          <p:cNvSpPr/>
          <p:nvPr/>
        </p:nvSpPr>
        <p:spPr>
          <a:xfrm>
            <a:off x="6233155" y="839449"/>
            <a:ext cx="5958845" cy="414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Comparison</a:t>
            </a:r>
            <a:r>
              <a:rPr lang="en-US" baseline="0" dirty="0">
                <a:solidFill>
                  <a:schemeClr val="accent5"/>
                </a:solidFill>
              </a:rPr>
              <a:t> of 3 Testing Methods for the Diagnosis of Giardia</a:t>
            </a:r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B12B4-0E9B-00DB-DFD6-8522DFAA5091}"/>
              </a:ext>
            </a:extLst>
          </p:cNvPr>
          <p:cNvGrpSpPr/>
          <p:nvPr/>
        </p:nvGrpSpPr>
        <p:grpSpPr>
          <a:xfrm>
            <a:off x="6233155" y="709944"/>
            <a:ext cx="5862639" cy="5645887"/>
            <a:chOff x="450706" y="1808074"/>
            <a:chExt cx="5862639" cy="46152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0A77E48-8794-42CE-7AB3-079339D86B01}"/>
                </a:ext>
              </a:extLst>
            </p:cNvPr>
            <p:cNvGrpSpPr/>
            <p:nvPr/>
          </p:nvGrpSpPr>
          <p:grpSpPr>
            <a:xfrm>
              <a:off x="450706" y="1808074"/>
              <a:ext cx="5862639" cy="4615242"/>
              <a:chOff x="6233155" y="1128713"/>
              <a:chExt cx="5862639" cy="461524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8276D1E-3DFA-5F6C-F3B0-059F7AAA611C}"/>
                  </a:ext>
                </a:extLst>
              </p:cNvPr>
              <p:cNvSpPr/>
              <p:nvPr/>
            </p:nvSpPr>
            <p:spPr>
              <a:xfrm>
                <a:off x="6233155" y="1128713"/>
                <a:ext cx="5862639" cy="46152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03636D48-EFFC-68DB-8309-4EDE0663E87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42335648"/>
                  </p:ext>
                </p:extLst>
              </p:nvPr>
            </p:nvGraphicFramePr>
            <p:xfrm>
              <a:off x="6261127" y="1924320"/>
              <a:ext cx="5757862" cy="370446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063710-7561-2915-6341-A63DF5BBC929}"/>
                  </a:ext>
                </a:extLst>
              </p:cNvPr>
              <p:cNvSpPr txBox="1"/>
              <p:nvPr/>
            </p:nvSpPr>
            <p:spPr>
              <a:xfrm>
                <a:off x="6337932" y="1240754"/>
                <a:ext cx="5757862" cy="344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accent5"/>
                    </a:solidFill>
                  </a:rPr>
                  <a:t>Stool Consistency of Dogs with Giardia Infection (n = 33)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269C30-2FF3-16D1-19AA-5CDED264301D}"/>
                </a:ext>
              </a:extLst>
            </p:cNvPr>
            <p:cNvGrpSpPr/>
            <p:nvPr/>
          </p:nvGrpSpPr>
          <p:grpSpPr>
            <a:xfrm>
              <a:off x="2532246" y="2759321"/>
              <a:ext cx="2005098" cy="2716663"/>
              <a:chOff x="2532246" y="2759321"/>
              <a:chExt cx="2005098" cy="271666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8B52C0-A317-909F-E3A5-A8E0C060EB3A}"/>
                  </a:ext>
                </a:extLst>
              </p:cNvPr>
              <p:cNvSpPr txBox="1"/>
              <p:nvPr/>
            </p:nvSpPr>
            <p:spPr>
              <a:xfrm>
                <a:off x="3987193" y="5106652"/>
                <a:ext cx="5501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n=4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B4B19B-9011-2540-2F8B-74DD130B5742}"/>
                  </a:ext>
                </a:extLst>
              </p:cNvPr>
              <p:cNvSpPr txBox="1"/>
              <p:nvPr/>
            </p:nvSpPr>
            <p:spPr>
              <a:xfrm>
                <a:off x="2532246" y="2759321"/>
                <a:ext cx="665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n=29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888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{FD924ECA-2F16-3E43-A0E5-FF3719ADF3C2}tf10001120</Template>
  <TotalTime>1266</TotalTime>
  <Words>641</Words>
  <Application>Microsoft Macintosh PowerPoint</Application>
  <PresentationFormat>Widescreen</PresentationFormat>
  <Paragraphs>139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Generic2</vt:lpstr>
      <vt:lpstr>Gill Sans MT</vt:lpstr>
      <vt:lpstr>Wingdings</vt:lpstr>
      <vt:lpstr>Parcel</vt:lpstr>
      <vt:lpstr>Prevalence of Bacterial, Viral, and Parasitic Enteropathogens in Dogs Frequenting Dog Parks</vt:lpstr>
      <vt:lpstr>Background</vt:lpstr>
      <vt:lpstr>Background</vt:lpstr>
      <vt:lpstr>Hypotheses</vt:lpstr>
      <vt:lpstr>Specific aims</vt:lpstr>
      <vt:lpstr>Materials and methods</vt:lpstr>
      <vt:lpstr>Diagnostic approach</vt:lpstr>
      <vt:lpstr>RESULTS</vt:lpstr>
      <vt:lpstr>PREVALENCE OF Giardia</vt:lpstr>
      <vt:lpstr>PREVALENCE OF All parasites</vt:lpstr>
      <vt:lpstr>RESULTS - FECAL SCORING</vt:lpstr>
      <vt:lpstr>Risk Factors</vt:lpstr>
      <vt:lpstr>Discussion</vt:lpstr>
      <vt:lpstr>Discussion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prevalence of bacterial, viral, and parasitic enteropathogens in dogs frequenting dog parks</dc:title>
  <dc:creator>Sadie Emma Scott</dc:creator>
  <cp:lastModifiedBy>Sadie Emma Scott</cp:lastModifiedBy>
  <cp:revision>166</cp:revision>
  <dcterms:created xsi:type="dcterms:W3CDTF">2023-07-11T19:06:27Z</dcterms:created>
  <dcterms:modified xsi:type="dcterms:W3CDTF">2023-07-25T18:22:52Z</dcterms:modified>
</cp:coreProperties>
</file>