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39"/>
  </p:notesMasterIdLst>
  <p:sldIdLst>
    <p:sldId id="256" r:id="rId2"/>
    <p:sldId id="268" r:id="rId3"/>
    <p:sldId id="258" r:id="rId4"/>
    <p:sldId id="269" r:id="rId5"/>
    <p:sldId id="270" r:id="rId6"/>
    <p:sldId id="275" r:id="rId7"/>
    <p:sldId id="257" r:id="rId8"/>
    <p:sldId id="259" r:id="rId9"/>
    <p:sldId id="260" r:id="rId10"/>
    <p:sldId id="290" r:id="rId11"/>
    <p:sldId id="267" r:id="rId12"/>
    <p:sldId id="265" r:id="rId13"/>
    <p:sldId id="276" r:id="rId14"/>
    <p:sldId id="291" r:id="rId15"/>
    <p:sldId id="293" r:id="rId16"/>
    <p:sldId id="272" r:id="rId17"/>
    <p:sldId id="263" r:id="rId18"/>
    <p:sldId id="271" r:id="rId19"/>
    <p:sldId id="264" r:id="rId20"/>
    <p:sldId id="297" r:id="rId21"/>
    <p:sldId id="261" r:id="rId22"/>
    <p:sldId id="262" r:id="rId23"/>
    <p:sldId id="295" r:id="rId24"/>
    <p:sldId id="266" r:id="rId25"/>
    <p:sldId id="273" r:id="rId26"/>
    <p:sldId id="274" r:id="rId27"/>
    <p:sldId id="277" r:id="rId28"/>
    <p:sldId id="278" r:id="rId29"/>
    <p:sldId id="279" r:id="rId30"/>
    <p:sldId id="281" r:id="rId31"/>
    <p:sldId id="280" r:id="rId32"/>
    <p:sldId id="282" r:id="rId33"/>
    <p:sldId id="284" r:id="rId34"/>
    <p:sldId id="287" r:id="rId35"/>
    <p:sldId id="292" r:id="rId36"/>
    <p:sldId id="296" r:id="rId37"/>
    <p:sldId id="294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86DCA-18F9-4D00-96A6-175A6C554463}">
          <p14:sldIdLst>
            <p14:sldId id="256"/>
            <p14:sldId id="268"/>
            <p14:sldId id="258"/>
            <p14:sldId id="269"/>
            <p14:sldId id="270"/>
            <p14:sldId id="275"/>
            <p14:sldId id="257"/>
            <p14:sldId id="259"/>
            <p14:sldId id="260"/>
            <p14:sldId id="290"/>
            <p14:sldId id="267"/>
            <p14:sldId id="265"/>
            <p14:sldId id="276"/>
            <p14:sldId id="291"/>
            <p14:sldId id="293"/>
            <p14:sldId id="272"/>
            <p14:sldId id="263"/>
            <p14:sldId id="271"/>
            <p14:sldId id="264"/>
            <p14:sldId id="297"/>
            <p14:sldId id="261"/>
            <p14:sldId id="262"/>
            <p14:sldId id="295"/>
            <p14:sldId id="266"/>
            <p14:sldId id="273"/>
            <p14:sldId id="274"/>
            <p14:sldId id="277"/>
            <p14:sldId id="278"/>
            <p14:sldId id="279"/>
            <p14:sldId id="281"/>
            <p14:sldId id="280"/>
            <p14:sldId id="282"/>
            <p14:sldId id="284"/>
            <p14:sldId id="287"/>
            <p14:sldId id="292"/>
            <p14:sldId id="296"/>
            <p14:sldId id="29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72846" autoAdjust="0"/>
  </p:normalViewPr>
  <p:slideViewPr>
    <p:cSldViewPr snapToGrid="0">
      <p:cViewPr>
        <p:scale>
          <a:sx n="42" d="100"/>
          <a:sy n="42" d="100"/>
        </p:scale>
        <p:origin x="1580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B7A6A2-7EE5-4E42-A95D-B1C60557604B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5CA9DF-5AF7-45A2-B5C6-64E4D6B78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82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Hi everyone, my name is Sarah Smith and I have been work with Dr. Brian Bird this summer looking at the effects of wildfire on Sin </a:t>
            </a:r>
            <a:r>
              <a:rPr lang="en-US" err="1">
                <a:cs typeface="Calibri"/>
              </a:rPr>
              <a:t>Nomvre</a:t>
            </a:r>
            <a:r>
              <a:rPr lang="en-US">
                <a:cs typeface="Calibri"/>
              </a:rPr>
              <a:t> hantavirus prevalence and Peromyscus maniculatus abundance in Red Clover Valley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CA9DF-5AF7-45A2-B5C6-64E4D6B78B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446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We did 2 nights of trapping at each sites for a total of four nights of trapping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Each trap is baited in the evening with a mixture of oats, peanut butter, and bacon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Traps are then checked in the early morning for rodents and collected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CA9DF-5AF7-45A2-B5C6-64E4D6B78B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380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>
                <a:cs typeface="Calibri" panose="020F0502020204030204"/>
              </a:rPr>
              <a:t>We then sampled any rodents that we captured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 panose="020F0502020204030204"/>
              </a:rPr>
              <a:t>First, we took the morphometric data: weight, sex, age, body measurements, ectoparasites, bite wound score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 panose="020F0502020204030204"/>
              </a:rPr>
              <a:t>We then took oral, urogenital, fecal, and blood samples that were collected into a lysis buffer to make them noninfectious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After our sampling was done, rodents were then released at the site at which they were captured **TAGGED ALL RODENTS***</a:t>
            </a:r>
            <a:endParaRPr lang="en-US" dirty="0"/>
          </a:p>
          <a:p>
            <a:r>
              <a:rPr lang="en-US" dirty="0"/>
              <a:t>Specimen collected into lysis buffer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nonifectious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CA9DF-5AF7-45A2-B5C6-64E4D6B78B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480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>
                <a:cs typeface="Calibri" panose="020F0502020204030204"/>
              </a:rPr>
              <a:t>Samples were then transferred back to lab on dry ice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cs typeface="Calibri" panose="020F0502020204030204"/>
              </a:rPr>
              <a:t>We then extracted RNA from our oral and urogenital samples using the Kingfisher </a:t>
            </a:r>
            <a:r>
              <a:rPr lang="en-US" err="1">
                <a:cs typeface="Calibri" panose="020F0502020204030204"/>
              </a:rPr>
              <a:t>DuoPrime</a:t>
            </a:r>
            <a:r>
              <a:rPr lang="en-US">
                <a:cs typeface="Calibri" panose="020F0502020204030204"/>
              </a:rPr>
              <a:t>. This machine uses metallic beads and magnetic rods to extract genetic material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>
                <a:cs typeface="Calibri"/>
              </a:rPr>
              <a:t>The RNA we extracted was then run through RT-qPCR to test for SNV and for 18s as an endogenous control. We followed protocols previously outlined.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>
                <a:cs typeface="Calibri"/>
              </a:rPr>
              <a:t>This is an example of a serial dilution for our SNV positive control that have gone through a seven step one in ten dilution from a 1:100 stock. This shows that our assay is highly sensitive for SNV</a:t>
            </a:r>
          </a:p>
          <a:p>
            <a:r>
              <a:rPr lang="en-US"/>
              <a:t>Cite reference for </a:t>
            </a:r>
            <a:r>
              <a:rPr lang="en-US" err="1"/>
              <a:t>techn</a:t>
            </a:r>
            <a:r>
              <a:rPr lang="en-US"/>
              <a:t> </a:t>
            </a:r>
            <a:r>
              <a:rPr lang="en-US" err="1"/>
              <a:t>iques</a:t>
            </a:r>
            <a:r>
              <a:rPr lang="en-US"/>
              <a:t> </a:t>
            </a:r>
            <a:r>
              <a:rPr lang="en-US" err="1"/>
              <a:t>bagmanian</a:t>
            </a:r>
            <a:endParaRPr lang="en-US">
              <a:cs typeface="Calibri"/>
            </a:endParaRPr>
          </a:p>
          <a:p>
            <a:r>
              <a:rPr lang="en-US"/>
              <a:t>Add picture of RT-qPCR – assay if highly sensitive</a:t>
            </a:r>
            <a:endParaRPr lang="en-US">
              <a:cs typeface="Calibri" panose="020F0502020204030204"/>
            </a:endParaRPr>
          </a:p>
          <a:p>
            <a:r>
              <a:rPr lang="en-US">
                <a:cs typeface="Calibri" panose="020F0502020204030204"/>
              </a:rPr>
              <a:t>Cite photos</a:t>
            </a:r>
          </a:p>
          <a:p>
            <a:endParaRPr lang="en-US">
              <a:cs typeface="Calibri" panose="020F0502020204030204"/>
            </a:endParaRPr>
          </a:p>
          <a:p>
            <a:r>
              <a:rPr lang="en-US"/>
              <a:t>Metallic beads and magnetics rod extract genetic material</a:t>
            </a:r>
            <a:endParaRPr lang="en-US">
              <a:cs typeface="Calibri"/>
            </a:endParaRPr>
          </a:p>
          <a:p>
            <a:r>
              <a:rPr lang="en-US"/>
              <a:t>18S (endogenous control)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CA9DF-5AF7-45A2-B5C6-64E4D6B78B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138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Between August of 2020 and June of 2022 we have caught 5 different species pictured on the bottom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The most common rodent we have captured is the deer mouse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CA9DF-5AF7-45A2-B5C6-64E4D6B78B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475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This graphs shows the trap rates of the deer mouse between burned and unburned sites over our trapping dates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Trap rate represents the number of rodents that we captured in relation to the number of traps that were set 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There is no significant difference between the trap rates pre and post fire and the two sites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In Aug 2020 we have a very high trap rate likely due to the high levels of snowpack and rainfall we had that year that provided more resources for rodents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June 2021 was a very extreme drought year that started in January which is likely what is representing such a low trap rate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We can visually see trap rates beginning to rise in June 2022 especially compared to June 2021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This can be due to seasonality differences </a:t>
            </a:r>
          </a:p>
          <a:p>
            <a:r>
              <a:rPr lang="en-US" dirty="0">
                <a:cs typeface="Calibri"/>
              </a:rPr>
              <a:t>By one-way ANOVA, p=0.779, not significant (not breakdown of pre-fire vs post-fire)</a:t>
            </a:r>
          </a:p>
          <a:p>
            <a:r>
              <a:rPr lang="en-US" dirty="0">
                <a:cs typeface="Calibri"/>
              </a:rPr>
              <a:t>Trap rate is changing – seasonality based vs wildfire based vs location</a:t>
            </a:r>
          </a:p>
          <a:p>
            <a:r>
              <a:rPr lang="en-US" dirty="0">
                <a:cs typeface="Calibri"/>
              </a:rPr>
              <a:t>Transect was not fully burned – bias in data</a:t>
            </a:r>
          </a:p>
          <a:p>
            <a:r>
              <a:rPr lang="en-US" dirty="0">
                <a:cs typeface="Calibri"/>
              </a:rPr>
              <a:t>Pre-fire vs post-fire is approaching statistical significance, p = 0.155 (one-way </a:t>
            </a:r>
            <a:r>
              <a:rPr lang="en-US" dirty="0" err="1">
                <a:cs typeface="Calibri"/>
              </a:rPr>
              <a:t>anova</a:t>
            </a:r>
            <a:r>
              <a:rPr lang="en-US" dirty="0">
                <a:cs typeface="Calibri"/>
              </a:rPr>
              <a:t>)</a:t>
            </a:r>
          </a:p>
          <a:p>
            <a:r>
              <a:rPr lang="en-US" dirty="0">
                <a:cs typeface="Calibri"/>
              </a:rPr>
              <a:t>Difference in difference regression – no statistical significance at this time </a:t>
            </a:r>
          </a:p>
          <a:p>
            <a:r>
              <a:rPr lang="en-US" dirty="0">
                <a:cs typeface="Calibri"/>
              </a:rPr>
              <a:t>- looking at change between burned and unburned group between the pre-fire and post-fire period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CA9DF-5AF7-45A2-B5C6-64E4D6B78B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015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This graph is showing the prevalence of SNV in the deer mouse oral swab between burned and unburned sites over our different trapping months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There is no significant difference between the two sites and pre and post fire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However, the p value between burned and unburned is approaching statistical significance (0.07)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There were no positive SNV oral swabs in June 2021 or October 2021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However, there is a visual increase on positive SNV individuals in April 2022 and June 2022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This could be due to the influx of new individuals to the burned site as new resources are becoming available after the fire</a:t>
            </a:r>
          </a:p>
          <a:p>
            <a:r>
              <a:rPr lang="en-US" dirty="0">
                <a:cs typeface="Calibri"/>
              </a:rPr>
              <a:t>Visual difference approaching statistical significance (p=0.05) between burned and unburned</a:t>
            </a:r>
            <a:endParaRPr lang="en-US" dirty="0"/>
          </a:p>
          <a:p>
            <a:r>
              <a:rPr lang="en-US" dirty="0">
                <a:cs typeface="Calibri"/>
              </a:rPr>
              <a:t>Burned vs unburned: p=0.07, approaching significance, could reach there with more samples, Chi squared (on individual positive counts)</a:t>
            </a:r>
            <a:endParaRPr lang="en-US" dirty="0"/>
          </a:p>
          <a:p>
            <a:r>
              <a:rPr lang="en-US" dirty="0">
                <a:cs typeface="Calibri"/>
              </a:rPr>
              <a:t>Actively infected – 50% of time shedding orally, 10% of time shedding UG</a:t>
            </a:r>
          </a:p>
          <a:p>
            <a:r>
              <a:rPr lang="en-US" dirty="0">
                <a:cs typeface="Calibri"/>
              </a:rPr>
              <a:t>Pre and post fire: p=0.48, chi squared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CA9DF-5AF7-45A2-B5C6-64E4D6B78B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3707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This graphs shows the prevalence of SNV in urogenital swabs of deer mice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We did not collect urogenital swabs in August 2020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There is not </a:t>
            </a:r>
            <a:r>
              <a:rPr lang="en-US" dirty="0" err="1">
                <a:cs typeface="Calibri"/>
              </a:rPr>
              <a:t>statisitcally</a:t>
            </a:r>
            <a:r>
              <a:rPr lang="en-US" dirty="0">
                <a:cs typeface="Calibri"/>
              </a:rPr>
              <a:t> significant difference between pre and post fire and the two sites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However, again we are able to see a visual increase in SNV positive deer mice in April 2022 and June 2022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Urogenital swabs are not as sensitive for SNV as oral swabs</a:t>
            </a:r>
          </a:p>
          <a:p>
            <a:r>
              <a:rPr lang="en-US" dirty="0">
                <a:cs typeface="Calibri"/>
              </a:rPr>
              <a:t>Fischer's exact test</a:t>
            </a:r>
            <a:endParaRPr lang="en-US" dirty="0"/>
          </a:p>
          <a:p>
            <a:r>
              <a:rPr lang="en-US" dirty="0">
                <a:cs typeface="Calibri"/>
              </a:rPr>
              <a:t>Burned vs unburned: p=0.23</a:t>
            </a:r>
          </a:p>
          <a:p>
            <a:r>
              <a:rPr lang="en-US" dirty="0">
                <a:cs typeface="Calibri"/>
              </a:rPr>
              <a:t>Pre vs post fire: p=0.59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CA9DF-5AF7-45A2-B5C6-64E4D6B78B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2734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Trap rates differences between the two sites and fire exposure are not statistically significant at this time. </a:t>
            </a:r>
          </a:p>
          <a:p>
            <a:pPr marL="628650" lvl="1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>
                <a:cs typeface="Calibri" panose="020F0502020204030204"/>
              </a:rPr>
              <a:t>Results may be muddled by having transect trap rates in there which looks for rodent diversity over density</a:t>
            </a:r>
          </a:p>
          <a:p>
            <a:pPr marL="628650" lvl="1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>
                <a:cs typeface="Calibri" panose="020F0502020204030204"/>
              </a:rPr>
              <a:t>Not all of the transect in the burned area was burned</a:t>
            </a: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Oral SNV prevalence is approaching statistical significance between the burned and unburned sites, but no association is seen between fire exposure.</a:t>
            </a: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Urogenital SNV prevalence between the two sites and fire exposure are not statistically significant at this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CA9DF-5AF7-45A2-B5C6-64E4D6B78B2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375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 more detailed analysis including population density, trapline differences, and regression based statistical modelling is planned to help better quantify any differences if they exist. 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CA9DF-5AF7-45A2-B5C6-64E4D6B78B2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166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CA9DF-5AF7-45A2-B5C6-64E4D6B78B2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19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/>
              <a:buChar char="•"/>
            </a:pPr>
            <a:r>
              <a:rPr lang="en-US" dirty="0"/>
              <a:t>Wildfires increasing in frequency and severity globally due to climate change and fire suppression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>
                <a:cs typeface="Calibri"/>
              </a:rPr>
              <a:t>In California in 2021, there were 8,835 individual fire incidents that burned a total of 2.6 million acres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>
                <a:cs typeface="Calibri"/>
              </a:rPr>
              <a:t>The 2021 wildfire season started unusually early due to ongoing drought, historically low rainfall, reduce snowpack, and extreme heat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CA9DF-5AF7-45A2-B5C6-64E4D6B78B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83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In this project, we are studying Sin </a:t>
            </a:r>
            <a:r>
              <a:rPr lang="en-US" dirty="0" err="1">
                <a:cs typeface="Calibri"/>
              </a:rPr>
              <a:t>Nombre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orthohantavirus</a:t>
            </a:r>
            <a:r>
              <a:rPr lang="en-US" dirty="0">
                <a:cs typeface="Calibri"/>
              </a:rPr>
              <a:t> from the genus hantavirus and the family </a:t>
            </a:r>
            <a:r>
              <a:rPr lang="en-US" dirty="0" err="1">
                <a:cs typeface="Calibri"/>
              </a:rPr>
              <a:t>bunyaviridae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SNV's primary reservoir host is the deer mouse or Peromyscus maniculatus, shown in the lower right corner</a:t>
            </a:r>
          </a:p>
          <a:p>
            <a:r>
              <a:rPr lang="en-US" dirty="0">
                <a:cs typeface="Calibri"/>
              </a:rPr>
              <a:t>Multiple hantaviruses causes hantavirus cardiopulmonary syndrome in humans and has a 35-40% case fatality ratio</a:t>
            </a:r>
          </a:p>
          <a:p>
            <a:r>
              <a:rPr lang="en-US" dirty="0">
                <a:cs typeface="Calibri"/>
              </a:rPr>
              <a:t>HPS is a respiratory disease that causes leakage of fluid into the lungs</a:t>
            </a:r>
          </a:p>
          <a:p>
            <a:r>
              <a:rPr lang="en-US" dirty="0">
                <a:cs typeface="Calibri"/>
              </a:rPr>
              <a:t>Hantaviruses are distributed throughout North America, and as you can see in the upper right map, SNV is primarily in the western United States</a:t>
            </a:r>
          </a:p>
          <a:p>
            <a:r>
              <a:rPr lang="en-US" dirty="0">
                <a:cs typeface="Calibri"/>
              </a:rPr>
              <a:t>Yosemite outbreak in 2012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CA9DF-5AF7-45A2-B5C6-64E4D6B78B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65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SNV is transmitted between rodents via direct contact of bodily fluids and biting or scratching between individuals</a:t>
            </a:r>
          </a:p>
          <a:p>
            <a:r>
              <a:rPr lang="en-US" dirty="0">
                <a:cs typeface="Calibri"/>
              </a:rPr>
              <a:t>It can then be transmitted from rodents to humans via the </a:t>
            </a:r>
            <a:r>
              <a:rPr lang="en-US" dirty="0" err="1">
                <a:cs typeface="Calibri"/>
              </a:rPr>
              <a:t>aersolization</a:t>
            </a:r>
            <a:r>
              <a:rPr lang="en-US" dirty="0">
                <a:cs typeface="Calibri"/>
              </a:rPr>
              <a:t> of rodent urine and feces. This is most commonly seen in more rural areas when cleaning out man-made structures such as sheds or garages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CA9DF-5AF7-45A2-B5C6-64E4D6B78B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56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dirty="0">
                <a:cs typeface="Calibri"/>
              </a:rPr>
              <a:t>The relationship between zoonotic diseases and wildfire varies with each pathogen and locality</a:t>
            </a:r>
            <a:endParaRPr lang="en-US" dirty="0"/>
          </a:p>
          <a:p>
            <a:pPr lvl="2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dirty="0" err="1"/>
              <a:t>Pummala</a:t>
            </a:r>
            <a:r>
              <a:rPr lang="en-US" dirty="0"/>
              <a:t> </a:t>
            </a:r>
            <a:r>
              <a:rPr lang="en-US" dirty="0" err="1"/>
              <a:t>orthohantavirus</a:t>
            </a:r>
            <a:r>
              <a:rPr lang="en-US" dirty="0"/>
              <a:t> increases in wildfire</a:t>
            </a:r>
            <a:endParaRPr lang="en-US" dirty="0">
              <a:cs typeface="Calibri"/>
            </a:endParaRPr>
          </a:p>
          <a:p>
            <a:pPr marL="628650" lvl="1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dirty="0">
                <a:cs typeface="Calibri"/>
              </a:rPr>
              <a:t>Landscape alteration and climate change have been shown to affect SNV prevalence</a:t>
            </a:r>
            <a:endParaRPr lang="en-US" dirty="0"/>
          </a:p>
          <a:p>
            <a:pPr lvl="2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dirty="0"/>
              <a:t>Increased rodent movement </a:t>
            </a:r>
            <a:r>
              <a:rPr lang="en-US" dirty="0">
                <a:sym typeface="Wingdings" panose="05000000000000000000" pitchFamily="2" charset="2"/>
              </a:rPr>
              <a:t> increases SNV prevalence</a:t>
            </a:r>
          </a:p>
          <a:p>
            <a:pPr lvl="2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dirty="0">
                <a:cs typeface="Calibri"/>
                <a:sym typeface="Wingdings" panose="05000000000000000000" pitchFamily="2" charset="2"/>
              </a:rPr>
              <a:t>Mortality  decreases SNV prevalence</a:t>
            </a:r>
          </a:p>
          <a:p>
            <a:pPr lvl="2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dirty="0">
                <a:cs typeface="Calibri"/>
                <a:sym typeface="Wingdings" panose="05000000000000000000" pitchFamily="2" charset="2"/>
              </a:rPr>
              <a:t>Habitat modification  does both</a:t>
            </a:r>
            <a:endParaRPr lang="en-US" dirty="0">
              <a:cs typeface="Calibri"/>
            </a:endParaRPr>
          </a:p>
          <a:p>
            <a:pPr marL="628650" lvl="1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dirty="0">
                <a:cs typeface="Calibri"/>
              </a:rPr>
              <a:t>For this study we are looking at these factors that wildfires cause and how that effect exposure and ultimately pathogen transmission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CA9DF-5AF7-45A2-B5C6-64E4D6B78B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34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/>
              <a:t>The Red Clover Valley (1680 m elevation) is a 6,850-acre ranch in the Northern Sierra Nevada mountains with no permanent human dwellings in valley 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Historical cattle grazing and dairy use in valley floor </a:t>
            </a:r>
          </a:p>
          <a:p>
            <a:pPr lvl="1">
              <a:buFont typeface="Arial"/>
              <a:buChar char="•"/>
            </a:pPr>
            <a:r>
              <a:rPr lang="en-US"/>
              <a:t>Since 2020, on-going wet meadow restoration and small mammal monitoring has been preformed. 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CA9DF-5AF7-45A2-B5C6-64E4D6B78B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9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/>
              <a:t>In 2021, the Dixie fire burned almost 1 million acres and is outlined by this map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Clover Valley was within that fire boundary but was not completely burned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Additionally this site is unique because we have 2 seasons of data prior to the fire where population density/diversity, oral SNV prevalence, and rodent demographic data was collected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This site gives us the unique opportunity to study the recovery of rodents and impact on hantavirus prevalence after a natural wildfire </a:t>
            </a:r>
            <a:endParaRPr lang="en-US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CA9DF-5AF7-45A2-B5C6-64E4D6B78B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558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Determine trap rate of P maniculatus in burned and unburned sites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Detect SNV infection status of P maniculatus between burned and unburned sites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CA9DF-5AF7-45A2-B5C6-64E4D6B78B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63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In clover valley, we have a burned and unburned site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The map on the right shows the </a:t>
            </a:r>
            <a:r>
              <a:rPr lang="en-US" err="1">
                <a:cs typeface="Calibri"/>
              </a:rPr>
              <a:t>boudnaries</a:t>
            </a:r>
            <a:r>
              <a:rPr lang="en-US">
                <a:cs typeface="Calibri"/>
              </a:rPr>
              <a:t> of the Dixie fire and where our traps are places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Each site has 2 trap patterns: the web and transect</a:t>
            </a:r>
          </a:p>
          <a:p>
            <a:pPr marL="914400" lvl="1" indent="-285750">
              <a:buFont typeface="Arial"/>
              <a:buChar char="•"/>
            </a:pPr>
            <a:r>
              <a:rPr lang="en-US">
                <a:cs typeface="Calibri"/>
              </a:rPr>
              <a:t>Web has 12 spokes with 12 traps along each spoke with an additional 4 traps in the center for a total of 148 traps</a:t>
            </a:r>
          </a:p>
          <a:p>
            <a:pPr marL="914400" lvl="1" indent="-285750">
              <a:buFont typeface="Arial"/>
              <a:buChar char="•"/>
            </a:pPr>
            <a:r>
              <a:rPr lang="en-US">
                <a:cs typeface="Calibri"/>
              </a:rPr>
              <a:t>The transects has 52 traps that go up in elevation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CA9DF-5AF7-45A2-B5C6-64E4D6B78B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370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E6BA-675B-4839-9B5E-25FEE2E9B00D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8908C-396A-4014-866E-B062C841F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6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E6BA-675B-4839-9B5E-25FEE2E9B00D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8908C-396A-4014-866E-B062C841F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74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E6BA-675B-4839-9B5E-25FEE2E9B00D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8908C-396A-4014-866E-B062C841F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910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E6BA-675B-4839-9B5E-25FEE2E9B00D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8908C-396A-4014-866E-B062C841F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0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E6BA-675B-4839-9B5E-25FEE2E9B00D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8908C-396A-4014-866E-B062C841F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788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E6BA-675B-4839-9B5E-25FEE2E9B00D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8908C-396A-4014-866E-B062C841F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64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E6BA-675B-4839-9B5E-25FEE2E9B00D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8908C-396A-4014-866E-B062C841F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68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E6BA-675B-4839-9B5E-25FEE2E9B00D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8908C-396A-4014-866E-B062C841F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431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E6BA-675B-4839-9B5E-25FEE2E9B00D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8908C-396A-4014-866E-B062C841F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854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E6BA-675B-4839-9B5E-25FEE2E9B00D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8908C-396A-4014-866E-B062C841F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21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E6BA-675B-4839-9B5E-25FEE2E9B00D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8908C-396A-4014-866E-B062C841F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682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EE6BA-675B-4839-9B5E-25FEE2E9B00D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8908C-396A-4014-866E-B062C841F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7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drive.google.com/file/d/1AmF8cC1p8mjOhlIyeqh_4DmGXcIa--KP/view?resourcekey" TargetMode="Externa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543889DA-446C-3D71-58F4-2923A689B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46200" y="-12065"/>
            <a:ext cx="14833600" cy="8401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D7EBD5-2C36-9D45-63E5-44FA931CF76C}"/>
              </a:ext>
            </a:extLst>
          </p:cNvPr>
          <p:cNvSpPr txBox="1"/>
          <p:nvPr/>
        </p:nvSpPr>
        <p:spPr>
          <a:xfrm>
            <a:off x="-961901" y="292100"/>
            <a:ext cx="139297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Georgia Pro Cond Semibold" panose="020B0604020202020204" pitchFamily="18" charset="0"/>
              </a:rPr>
              <a:t>Wildfire effects on Sin </a:t>
            </a:r>
            <a:r>
              <a:rPr lang="en-US" sz="3200" dirty="0" err="1">
                <a:solidFill>
                  <a:srgbClr val="FFFFFF"/>
                </a:solidFill>
                <a:latin typeface="Georgia Pro Cond Semibold" panose="020B0604020202020204" pitchFamily="18" charset="0"/>
              </a:rPr>
              <a:t>Nombre</a:t>
            </a:r>
            <a:r>
              <a:rPr lang="en-US" sz="3200" dirty="0">
                <a:solidFill>
                  <a:srgbClr val="FFFFFF"/>
                </a:solidFill>
                <a:latin typeface="Georgia Pro Cond Semibold" panose="020B0604020202020204" pitchFamily="18" charset="0"/>
              </a:rPr>
              <a:t> hantavirus prevalence and </a:t>
            </a:r>
            <a:r>
              <a:rPr lang="en-US" sz="3200" i="1" dirty="0">
                <a:solidFill>
                  <a:srgbClr val="FFFFFF"/>
                </a:solidFill>
                <a:latin typeface="Georgia Pro Cond Semibold" panose="020B0604020202020204" pitchFamily="18" charset="0"/>
              </a:rPr>
              <a:t>Peromyscus maniculatus </a:t>
            </a:r>
            <a:r>
              <a:rPr lang="en-US" sz="3200" dirty="0">
                <a:solidFill>
                  <a:srgbClr val="FFFFFF"/>
                </a:solidFill>
                <a:latin typeface="Georgia Pro Cond Semibold" panose="020B0604020202020204" pitchFamily="18" charset="0"/>
              </a:rPr>
              <a:t>abundance in the Northern Sierra Nevada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FDA55E-12E3-5E2B-63A0-6E962F136627}"/>
              </a:ext>
            </a:extLst>
          </p:cNvPr>
          <p:cNvSpPr txBox="1"/>
          <p:nvPr/>
        </p:nvSpPr>
        <p:spPr>
          <a:xfrm>
            <a:off x="3876040" y="1453297"/>
            <a:ext cx="437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  <a:latin typeface="Georgia" panose="02040502050405020303" pitchFamily="18" charset="0"/>
              </a:rPr>
              <a:t>Sarah Smith, Bird Laboratory</a:t>
            </a:r>
          </a:p>
        </p:txBody>
      </p:sp>
    </p:spTree>
    <p:extLst>
      <p:ext uri="{BB962C8B-B14F-4D97-AF65-F5344CB8AC3E}">
        <p14:creationId xmlns:p14="http://schemas.microsoft.com/office/powerpoint/2010/main" val="1177044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E5FF9-A89D-1539-BB2D-C46FDC4C0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5238"/>
            <a:ext cx="10515600" cy="1325563"/>
          </a:xfrm>
        </p:spPr>
        <p:txBody>
          <a:bodyPr/>
          <a:lstStyle/>
          <a:p>
            <a:r>
              <a:rPr lang="en-US">
                <a:latin typeface="Georgia Pro Cond Semibold" panose="02040706050405020303" pitchFamily="18" charset="0"/>
              </a:rPr>
              <a:t>Methods - Rodent Trapping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F7F534-50DF-9904-5BAD-7217B54C7F57}"/>
              </a:ext>
            </a:extLst>
          </p:cNvPr>
          <p:cNvSpPr txBox="1"/>
          <p:nvPr/>
        </p:nvSpPr>
        <p:spPr>
          <a:xfrm>
            <a:off x="838495" y="1798970"/>
            <a:ext cx="3374618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>
                <a:latin typeface="Georgia"/>
              </a:rPr>
              <a:t>Two nights of trapping at each site</a:t>
            </a: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Georgia"/>
              </a:rPr>
              <a:t>Each trap is baited the night before and traps are checked in the early morning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>
              <a:latin typeface="Georgia" panose="020405020504050203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0C69F3-008D-725B-486D-DF54EF4CDB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0240" y="1123996"/>
            <a:ext cx="4167993" cy="5314125"/>
          </a:xfrm>
          <a:prstGeom prst="rect">
            <a:avLst/>
          </a:prstGeom>
        </p:spPr>
      </p:pic>
      <p:pic>
        <p:nvPicPr>
          <p:cNvPr id="3" name="Picture 3" descr="A picture containing grass, hay, outdoor, pile&#10;&#10;Description automatically generated">
            <a:extLst>
              <a:ext uri="{FF2B5EF4-FFF2-40B4-BE49-F238E27FC236}">
                <a16:creationId xmlns:a16="http://schemas.microsoft.com/office/drawing/2014/main" id="{9749C09D-EFB0-0BA5-FA14-A4AF3CD6F4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800" y="1651000"/>
            <a:ext cx="2743200" cy="4114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D03DC3-D562-5F8A-ACA8-CAD090EAA685}"/>
              </a:ext>
            </a:extLst>
          </p:cNvPr>
          <p:cNvSpPr txBox="1"/>
          <p:nvPr/>
        </p:nvSpPr>
        <p:spPr>
          <a:xfrm>
            <a:off x="10661849" y="6523658"/>
            <a:ext cx="1722272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>
                <a:latin typeface="Georgia"/>
              </a:rPr>
              <a:t>Source: E. Preston</a:t>
            </a:r>
            <a:endParaRPr lang="en-US" sz="120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504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E5FF9-A89D-1539-BB2D-C46FDC4C0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5238"/>
            <a:ext cx="10515600" cy="1325563"/>
          </a:xfrm>
        </p:spPr>
        <p:txBody>
          <a:bodyPr/>
          <a:lstStyle/>
          <a:p>
            <a:r>
              <a:rPr lang="en-US">
                <a:latin typeface="Georgia Pro Cond Semibold"/>
              </a:rPr>
              <a:t>Methods - Non-Invasive Rodent Sampling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EB69247-0FC1-C6D8-0551-B992B1891C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88" y="3843883"/>
            <a:ext cx="3886043" cy="25906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0616E7-D5B9-1594-D59E-8FBEF626C8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1301" y="3843880"/>
            <a:ext cx="4072270" cy="25906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326B2CB-2794-2A8A-8F67-88B21701D7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4541" y="3843881"/>
            <a:ext cx="3823171" cy="259069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03258AF-D2BB-22A3-0F93-6D8B52799F47}"/>
              </a:ext>
            </a:extLst>
          </p:cNvPr>
          <p:cNvSpPr txBox="1"/>
          <p:nvPr/>
        </p:nvSpPr>
        <p:spPr>
          <a:xfrm>
            <a:off x="704892" y="1368273"/>
            <a:ext cx="111338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eorgia" panose="02040502050405020303" pitchFamily="18" charset="0"/>
              </a:rPr>
              <a:t>Morphometric data – weight, sex, age, body measurements, ectoparasites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eorgia" panose="02040502050405020303" pitchFamily="18" charset="0"/>
              </a:rPr>
              <a:t>Oral, urogenital, fecal, and blood specimen collected into virucidal lysis buffer (</a:t>
            </a:r>
            <a:r>
              <a:rPr lang="en-US" sz="2800" dirty="0" err="1">
                <a:latin typeface="Georgia" panose="02040502050405020303" pitchFamily="18" charset="0"/>
              </a:rPr>
              <a:t>Trizol</a:t>
            </a:r>
            <a:r>
              <a:rPr lang="en-US" sz="2800" dirty="0">
                <a:latin typeface="Georgia" panose="02040502050405020303" pitchFamily="18" charset="0"/>
              </a:rPr>
              <a:t> or </a:t>
            </a:r>
            <a:r>
              <a:rPr lang="en-US" sz="2800" dirty="0" err="1">
                <a:latin typeface="Georgia" panose="02040502050405020303" pitchFamily="18" charset="0"/>
              </a:rPr>
              <a:t>MagMax</a:t>
            </a:r>
            <a:r>
              <a:rPr lang="en-US" sz="2800" dirty="0">
                <a:latin typeface="Georgia" panose="02040502050405020303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eorgia" panose="02040502050405020303" pitchFamily="18" charset="0"/>
              </a:rPr>
              <a:t>Rodent released at trapping site with unique ID# ear tag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D95AE8-93B5-A815-55E6-611EB52E9979}"/>
              </a:ext>
            </a:extLst>
          </p:cNvPr>
          <p:cNvSpPr txBox="1"/>
          <p:nvPr/>
        </p:nvSpPr>
        <p:spPr>
          <a:xfrm>
            <a:off x="106032" y="6445341"/>
            <a:ext cx="1510606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>
                <a:latin typeface="Georgia"/>
              </a:rPr>
              <a:t>Source: E. Preston</a:t>
            </a:r>
            <a:endParaRPr lang="en-US" sz="120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65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3EBDC-09F9-BF15-AAE6-B2CDA6375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eorgia Pro Cond Semibold" panose="02040706050405020303" pitchFamily="18" charset="0"/>
              </a:rPr>
              <a:t>Methods – SNV Testing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996CA1-ACE3-276C-A21D-4F8AAA21968D}"/>
              </a:ext>
            </a:extLst>
          </p:cNvPr>
          <p:cNvSpPr txBox="1"/>
          <p:nvPr/>
        </p:nvSpPr>
        <p:spPr>
          <a:xfrm>
            <a:off x="139290" y="1500188"/>
            <a:ext cx="509299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>
                <a:latin typeface="Georgia"/>
              </a:rPr>
              <a:t>RNA Extraction</a:t>
            </a:r>
            <a:endParaRPr lang="en-US" sz="3200">
              <a:latin typeface="Georgia" panose="0204050205040502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CB9CD-26C9-3006-C7A3-BBAF84BEECC3}"/>
              </a:ext>
            </a:extLst>
          </p:cNvPr>
          <p:cNvSpPr txBox="1"/>
          <p:nvPr/>
        </p:nvSpPr>
        <p:spPr>
          <a:xfrm>
            <a:off x="6111733" y="1505212"/>
            <a:ext cx="509299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>
                <a:latin typeface="Georgia" panose="02040502050405020303" pitchFamily="18" charset="0"/>
              </a:rPr>
              <a:t>RT-qPCR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D5E596-E6BA-EAF3-F454-380C7A5C8D88}"/>
              </a:ext>
            </a:extLst>
          </p:cNvPr>
          <p:cNvSpPr txBox="1"/>
          <p:nvPr/>
        </p:nvSpPr>
        <p:spPr>
          <a:xfrm>
            <a:off x="5126375" y="5610466"/>
            <a:ext cx="640109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1" algn="ctr"/>
            <a:r>
              <a:rPr lang="en-US" sz="2400" dirty="0">
                <a:latin typeface="Georgia"/>
              </a:rPr>
              <a:t>Test for SNV and 18s rRNA in oral and urogenital samples (</a:t>
            </a:r>
            <a:r>
              <a:rPr lang="en-US" sz="2400" dirty="0" err="1">
                <a:latin typeface="Georgia"/>
              </a:rPr>
              <a:t>Bagamian</a:t>
            </a:r>
            <a:r>
              <a:rPr lang="en-US" sz="2400" dirty="0">
                <a:latin typeface="Georgia"/>
              </a:rPr>
              <a:t> et al. 2012)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A9E674-2C98-0CBD-6506-BA5F4291243D}"/>
              </a:ext>
            </a:extLst>
          </p:cNvPr>
          <p:cNvSpPr txBox="1"/>
          <p:nvPr/>
        </p:nvSpPr>
        <p:spPr>
          <a:xfrm>
            <a:off x="-6069" y="5799583"/>
            <a:ext cx="5094472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1" algn="ctr"/>
            <a:r>
              <a:rPr lang="en-US" sz="2400">
                <a:latin typeface="Georgia"/>
              </a:rPr>
              <a:t>Kingfisher </a:t>
            </a:r>
            <a:r>
              <a:rPr lang="en-US" sz="2400" err="1">
                <a:latin typeface="Georgia"/>
              </a:rPr>
              <a:t>DuoPrime</a:t>
            </a:r>
          </a:p>
        </p:txBody>
      </p:sp>
      <p:pic>
        <p:nvPicPr>
          <p:cNvPr id="5" name="Picture 4" descr="Chart, diagram&#10;&#10;Description automatically generated">
            <a:extLst>
              <a:ext uri="{FF2B5EF4-FFF2-40B4-BE49-F238E27FC236}">
                <a16:creationId xmlns:a16="http://schemas.microsoft.com/office/drawing/2014/main" id="{8D9F7C36-9746-4D2C-5505-71970EDB64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1927" y="2060734"/>
            <a:ext cx="5744756" cy="34272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C1DDE6-8094-085C-4D39-F792C6DC69CE}"/>
              </a:ext>
            </a:extLst>
          </p:cNvPr>
          <p:cNvSpPr txBox="1"/>
          <p:nvPr/>
        </p:nvSpPr>
        <p:spPr>
          <a:xfrm>
            <a:off x="1202339" y="5424690"/>
            <a:ext cx="1711689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>
                <a:latin typeface="Georgia"/>
              </a:rPr>
              <a:t>Source: C. Wilcox</a:t>
            </a:r>
            <a:endParaRPr lang="en-US" sz="1200" err="1">
              <a:latin typeface="Georgia" panose="02040502050405020303" pitchFamily="18" charset="0"/>
            </a:endParaRPr>
          </a:p>
        </p:txBody>
      </p:sp>
      <p:pic>
        <p:nvPicPr>
          <p:cNvPr id="10" name="Picture 11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A6BEECE0-F3D6-974E-F0DF-585615BB9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7"/>
          <a:stretch/>
        </p:blipFill>
        <p:spPr>
          <a:xfrm rot="5400000">
            <a:off x="1000339" y="2274603"/>
            <a:ext cx="3348310" cy="2952019"/>
          </a:xfrm>
        </p:spPr>
      </p:pic>
    </p:spTree>
    <p:extLst>
      <p:ext uri="{BB962C8B-B14F-4D97-AF65-F5344CB8AC3E}">
        <p14:creationId xmlns:p14="http://schemas.microsoft.com/office/powerpoint/2010/main" val="4028142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A854-6B32-839D-8989-B9EDE6CB5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025"/>
            <a:ext cx="10515600" cy="1325563"/>
          </a:xfrm>
        </p:spPr>
        <p:txBody>
          <a:bodyPr/>
          <a:lstStyle/>
          <a:p>
            <a:r>
              <a:rPr lang="en-US">
                <a:latin typeface="Georgia"/>
                <a:cs typeface="Calibri Light"/>
              </a:rPr>
              <a:t>Demographics: Aug 2020 – June 2022</a:t>
            </a:r>
            <a:endParaRPr lang="en-US">
              <a:latin typeface="Georgi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DDB5E2-568E-B3B1-A6ED-13386492A0F1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945BA342-A176-8C24-64B7-15A2BA88AA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387266"/>
              </p:ext>
            </p:extLst>
          </p:nvPr>
        </p:nvGraphicFramePr>
        <p:xfrm>
          <a:off x="246845" y="1373746"/>
          <a:ext cx="11700722" cy="41040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08760">
                  <a:extLst>
                    <a:ext uri="{9D8B030D-6E8A-4147-A177-3AD203B41FA5}">
                      <a16:colId xmlns:a16="http://schemas.microsoft.com/office/drawing/2014/main" val="3472544940"/>
                    </a:ext>
                  </a:extLst>
                </a:gridCol>
                <a:gridCol w="4391962">
                  <a:extLst>
                    <a:ext uri="{9D8B030D-6E8A-4147-A177-3AD203B41FA5}">
                      <a16:colId xmlns:a16="http://schemas.microsoft.com/office/drawing/2014/main" val="2250846221"/>
                    </a:ext>
                  </a:extLst>
                </a:gridCol>
              </a:tblGrid>
              <a:tr h="631829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Georgia"/>
                        </a:rPr>
                        <a:t>Species</a:t>
                      </a:r>
                    </a:p>
                  </a:txBody>
                  <a:tcPr anchor="ctr">
                    <a:lnL w="381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38100">
                      <a:solidFill>
                        <a:schemeClr val="tx1"/>
                      </a:solidFill>
                    </a:lnT>
                    <a:lnB w="381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Georgia"/>
                        </a:rPr>
                        <a:t>Capture Totals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38100">
                      <a:solidFill>
                        <a:schemeClr val="tx1"/>
                      </a:solidFill>
                    </a:lnR>
                    <a:lnT w="38100">
                      <a:solidFill>
                        <a:schemeClr val="tx1"/>
                      </a:solidFill>
                    </a:lnT>
                    <a:lnB w="381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0886375"/>
                  </a:ext>
                </a:extLst>
              </a:tr>
              <a:tr h="631829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1">
                          <a:latin typeface="Georgia"/>
                        </a:rPr>
                        <a:t>Peromyscus maniculatus </a:t>
                      </a:r>
                      <a:r>
                        <a:rPr lang="en-US" sz="2800" b="0" i="0">
                          <a:latin typeface="Georgia"/>
                        </a:rPr>
                        <a:t>(deer mouse)</a:t>
                      </a:r>
                      <a:r>
                        <a:rPr lang="en-US" sz="2800" b="0" i="1">
                          <a:latin typeface="Georgia"/>
                        </a:rPr>
                        <a:t> </a:t>
                      </a:r>
                    </a:p>
                  </a:txBody>
                  <a:tcPr anchor="ctr">
                    <a:lnL w="381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381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Georgia"/>
                        </a:rPr>
                        <a:t>317 (85.2%)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38100">
                      <a:solidFill>
                        <a:schemeClr val="tx1"/>
                      </a:solidFill>
                    </a:lnR>
                    <a:lnT w="381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920755"/>
                  </a:ext>
                </a:extLst>
              </a:tr>
              <a:tr h="631829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1">
                          <a:latin typeface="Georgia"/>
                        </a:rPr>
                        <a:t>Tamias </a:t>
                      </a:r>
                      <a:r>
                        <a:rPr lang="en-US" sz="2800" b="0" i="1" err="1">
                          <a:latin typeface="Georgia"/>
                        </a:rPr>
                        <a:t>amoenus</a:t>
                      </a:r>
                      <a:r>
                        <a:rPr lang="en-US" sz="2800" b="0" i="1">
                          <a:latin typeface="Georgia"/>
                        </a:rPr>
                        <a:t> </a:t>
                      </a:r>
                      <a:r>
                        <a:rPr lang="en-US" sz="2800" b="0" i="0">
                          <a:latin typeface="Georgia"/>
                        </a:rPr>
                        <a:t>(yellow-pine chipmunk)</a:t>
                      </a:r>
                      <a:endParaRPr lang="en-US" sz="2800" b="0" i="1" err="1">
                        <a:latin typeface="Georgia"/>
                      </a:endParaRPr>
                    </a:p>
                  </a:txBody>
                  <a:tcPr anchor="ctr">
                    <a:lnL w="381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Georgia"/>
                        </a:rPr>
                        <a:t>33 (8.9%)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381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266745"/>
                  </a:ext>
                </a:extLst>
              </a:tr>
              <a:tr h="631829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1" err="1">
                          <a:latin typeface="Georgia"/>
                        </a:rPr>
                        <a:t>Perognathinae</a:t>
                      </a:r>
                      <a:r>
                        <a:rPr lang="en-US" sz="2800" b="0" i="1">
                          <a:latin typeface="Georgia"/>
                        </a:rPr>
                        <a:t> </a:t>
                      </a:r>
                      <a:r>
                        <a:rPr lang="en-US" sz="2800" b="0" i="0">
                          <a:latin typeface="Georgia"/>
                        </a:rPr>
                        <a:t>sp</a:t>
                      </a:r>
                      <a:r>
                        <a:rPr lang="en-US" sz="2800" b="0" i="1">
                          <a:latin typeface="Georgia"/>
                        </a:rPr>
                        <a:t>.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2800" b="0" i="0">
                          <a:latin typeface="Georgia"/>
                        </a:rPr>
                        <a:t>(pocket mouse)</a:t>
                      </a:r>
                      <a:endParaRPr lang="en-US" sz="2800" b="0" i="1">
                        <a:latin typeface="Georgia"/>
                      </a:endParaRPr>
                    </a:p>
                  </a:txBody>
                  <a:tcPr anchor="ctr">
                    <a:lnL w="381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Georgia"/>
                        </a:rPr>
                        <a:t>17 (4.6%)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381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7831510"/>
                  </a:ext>
                </a:extLst>
              </a:tr>
              <a:tr h="631829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1">
                          <a:latin typeface="Georgia"/>
                        </a:rPr>
                        <a:t>Sorex </a:t>
                      </a:r>
                      <a:r>
                        <a:rPr lang="en-US" sz="2800" b="0" i="0">
                          <a:latin typeface="Georgia"/>
                        </a:rPr>
                        <a:t>sp</a:t>
                      </a:r>
                      <a:r>
                        <a:rPr lang="en-US" sz="2800" b="0" i="1">
                          <a:latin typeface="Georgia"/>
                        </a:rPr>
                        <a:t>. </a:t>
                      </a:r>
                      <a:r>
                        <a:rPr lang="en-US" sz="2800" b="0" i="0">
                          <a:latin typeface="Georgia"/>
                        </a:rPr>
                        <a:t>(shrew)</a:t>
                      </a:r>
                      <a:endParaRPr lang="en-US" sz="2800" b="0" i="1">
                        <a:latin typeface="Georgia"/>
                      </a:endParaRPr>
                    </a:p>
                  </a:txBody>
                  <a:tcPr anchor="ctr">
                    <a:lnL w="381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Georgia"/>
                        </a:rPr>
                        <a:t>4 (1.1%)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381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6247759"/>
                  </a:ext>
                </a:extLst>
              </a:tr>
              <a:tr h="631829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1">
                          <a:latin typeface="Georgia"/>
                        </a:rPr>
                        <a:t>Lagomorph </a:t>
                      </a:r>
                      <a:r>
                        <a:rPr lang="en-US" sz="2800" b="0" i="0">
                          <a:latin typeface="Georgia"/>
                        </a:rPr>
                        <a:t>sp</a:t>
                      </a:r>
                      <a:r>
                        <a:rPr lang="en-US" sz="2800" b="0" i="1">
                          <a:latin typeface="Georgia"/>
                        </a:rPr>
                        <a:t>. </a:t>
                      </a:r>
                      <a:r>
                        <a:rPr lang="en-US" sz="2800" b="0" i="0">
                          <a:latin typeface="Georgia"/>
                        </a:rPr>
                        <a:t>(hare)</a:t>
                      </a:r>
                      <a:endParaRPr lang="en-US" sz="2800" b="0" i="1">
                        <a:latin typeface="Georgia"/>
                      </a:endParaRPr>
                    </a:p>
                  </a:txBody>
                  <a:tcPr anchor="ctr">
                    <a:lnL w="381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381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Georgia"/>
                        </a:rPr>
                        <a:t>1 (0.3%)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381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381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3901294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D5170008-2734-0BCF-EAB8-670C39DF510C}"/>
              </a:ext>
            </a:extLst>
          </p:cNvPr>
          <p:cNvGrpSpPr/>
          <p:nvPr/>
        </p:nvGrpSpPr>
        <p:grpSpPr>
          <a:xfrm>
            <a:off x="3161720" y="5574678"/>
            <a:ext cx="1711689" cy="1293347"/>
            <a:chOff x="2251553" y="5564095"/>
            <a:chExt cx="1711689" cy="1293347"/>
          </a:xfrm>
        </p:grpSpPr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854D52AE-2981-4843-5A06-FB56DCB888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06655" y="5564095"/>
              <a:ext cx="1455370" cy="107702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F705568-160C-FA61-6C97-62C23EA84D3E}"/>
                </a:ext>
              </a:extLst>
            </p:cNvPr>
            <p:cNvSpPr txBox="1"/>
            <p:nvPr/>
          </p:nvSpPr>
          <p:spPr>
            <a:xfrm>
              <a:off x="2251553" y="6580443"/>
              <a:ext cx="1711689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>
                  <a:latin typeface="Georgia"/>
                </a:rPr>
                <a:t>Source: Flickr</a:t>
              </a:r>
              <a:endParaRPr lang="en-US" sz="1200" err="1">
                <a:latin typeface="Georgia" panose="02040502050405020303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9919489-363D-64A8-2E20-7991384A7CFA}"/>
              </a:ext>
            </a:extLst>
          </p:cNvPr>
          <p:cNvGrpSpPr/>
          <p:nvPr/>
        </p:nvGrpSpPr>
        <p:grpSpPr>
          <a:xfrm>
            <a:off x="5218328" y="5573546"/>
            <a:ext cx="1912215" cy="1294823"/>
            <a:chOff x="4265828" y="5562963"/>
            <a:chExt cx="1912215" cy="1294823"/>
          </a:xfrm>
        </p:grpSpPr>
        <p:pic>
          <p:nvPicPr>
            <p:cNvPr id="14" name="Picture 14">
              <a:extLst>
                <a:ext uri="{FF2B5EF4-FFF2-40B4-BE49-F238E27FC236}">
                  <a16:creationId xmlns:a16="http://schemas.microsoft.com/office/drawing/2014/main" id="{1112CC49-57EB-A11D-1C33-604AB35F1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60143" y="5562963"/>
              <a:ext cx="1451518" cy="106308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6CAE604-389B-A37C-D520-9F9522591873}"/>
                </a:ext>
              </a:extLst>
            </p:cNvPr>
            <p:cNvSpPr txBox="1"/>
            <p:nvPr/>
          </p:nvSpPr>
          <p:spPr>
            <a:xfrm>
              <a:off x="4265828" y="6580787"/>
              <a:ext cx="1912215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>
                  <a:latin typeface="Georgia"/>
                </a:rPr>
                <a:t>Source: Mark A Chappell</a:t>
              </a:r>
              <a:endParaRPr lang="en-US" sz="1200" err="1">
                <a:latin typeface="Georgia" panose="02040502050405020303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5C874FC-D7BC-F961-32D5-1BD26092C63A}"/>
              </a:ext>
            </a:extLst>
          </p:cNvPr>
          <p:cNvGrpSpPr/>
          <p:nvPr/>
        </p:nvGrpSpPr>
        <p:grpSpPr>
          <a:xfrm>
            <a:off x="725139" y="5571504"/>
            <a:ext cx="1869748" cy="1287051"/>
            <a:chOff x="100722" y="5571504"/>
            <a:chExt cx="1869748" cy="1287051"/>
          </a:xfrm>
        </p:grpSpPr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5345554D-A1CF-976A-EFD4-1170772B0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443" y="5571504"/>
              <a:ext cx="1806027" cy="106577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A6AF744-F2D2-8338-0134-4C993D2D0017}"/>
                </a:ext>
              </a:extLst>
            </p:cNvPr>
            <p:cNvSpPr txBox="1"/>
            <p:nvPr/>
          </p:nvSpPr>
          <p:spPr>
            <a:xfrm>
              <a:off x="100722" y="6581556"/>
              <a:ext cx="1711689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>
                  <a:latin typeface="Georgia"/>
                </a:rPr>
                <a:t>Source: E. Preston</a:t>
              </a:r>
              <a:endParaRPr lang="en-US" sz="1200" err="1">
                <a:latin typeface="Georgia" panose="02040502050405020303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FF63ACD-1A57-9C2C-5D14-368BE5EEA6B2}"/>
              </a:ext>
            </a:extLst>
          </p:cNvPr>
          <p:cNvGrpSpPr/>
          <p:nvPr/>
        </p:nvGrpSpPr>
        <p:grpSpPr>
          <a:xfrm>
            <a:off x="7315214" y="5573842"/>
            <a:ext cx="2225806" cy="1297248"/>
            <a:chOff x="6315089" y="5565904"/>
            <a:chExt cx="2225806" cy="1297248"/>
          </a:xfrm>
        </p:grpSpPr>
        <p:pic>
          <p:nvPicPr>
            <p:cNvPr id="9" name="Picture 9" descr="A picture containing mammal, gray&#10;&#10;Description automatically generated">
              <a:extLst>
                <a:ext uri="{FF2B5EF4-FFF2-40B4-BE49-F238E27FC236}">
                  <a16:creationId xmlns:a16="http://schemas.microsoft.com/office/drawing/2014/main" id="{0D8A3B17-32F9-1A70-236F-A449AC878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5764" y="5565904"/>
              <a:ext cx="2165131" cy="107333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75310F3-1935-4DFE-D94C-75591F904AA9}"/>
                </a:ext>
              </a:extLst>
            </p:cNvPr>
            <p:cNvSpPr txBox="1"/>
            <p:nvPr/>
          </p:nvSpPr>
          <p:spPr>
            <a:xfrm>
              <a:off x="6315089" y="6586153"/>
              <a:ext cx="1711689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>
                  <a:latin typeface="Georgia"/>
                </a:rPr>
                <a:t>Source: A. Loredo</a:t>
              </a:r>
              <a:endParaRPr lang="en-US" sz="1200" err="1">
                <a:latin typeface="Georgia" panose="02040502050405020303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599FC4C-A478-60DB-2D2E-3493BCE7917E}"/>
              </a:ext>
            </a:extLst>
          </p:cNvPr>
          <p:cNvGrpSpPr/>
          <p:nvPr/>
        </p:nvGrpSpPr>
        <p:grpSpPr>
          <a:xfrm>
            <a:off x="10007615" y="5571771"/>
            <a:ext cx="1711689" cy="1282386"/>
            <a:chOff x="9870031" y="5571771"/>
            <a:chExt cx="1711689" cy="1282386"/>
          </a:xfrm>
        </p:grpSpPr>
        <p:pic>
          <p:nvPicPr>
            <p:cNvPr id="11" name="Picture 17">
              <a:extLst>
                <a:ext uri="{FF2B5EF4-FFF2-40B4-BE49-F238E27FC236}">
                  <a16:creationId xmlns:a16="http://schemas.microsoft.com/office/drawing/2014/main" id="{2E7995D1-1B4C-295B-56C3-702D2A35B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63149" y="5571771"/>
              <a:ext cx="1092202" cy="104845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126A9DC-F189-4BC6-8895-51079C9A8FCD}"/>
                </a:ext>
              </a:extLst>
            </p:cNvPr>
            <p:cNvSpPr txBox="1"/>
            <p:nvPr/>
          </p:nvSpPr>
          <p:spPr>
            <a:xfrm>
              <a:off x="9870031" y="6577158"/>
              <a:ext cx="1711689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>
                  <a:latin typeface="Georgia"/>
                </a:rPr>
                <a:t>Source: Wikipedia</a:t>
              </a:r>
              <a:endParaRPr lang="en-US" sz="1200" err="1">
                <a:latin typeface="Georgia" panose="020405020504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9782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9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6296D4DE-5A05-5998-F3FD-868659F29E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022" y="20218"/>
            <a:ext cx="10222907" cy="4651423"/>
          </a:xfrm>
          <a:prstGeom prst="rect">
            <a:avLst/>
          </a:prstGeom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FA3CD3A3-D3C1-4567-BEC0-3A50E9A3A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Connector 13">
            <a:extLst>
              <a:ext uri="{FF2B5EF4-FFF2-40B4-BE49-F238E27FC236}">
                <a16:creationId xmlns:a16="http://schemas.microsoft.com/office/drawing/2014/main" id="{B56D13EF-D431-4D0F-BFFC-1B5A686FF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09DD89B-5343-2B8E-A74C-CAEC09BEF651}"/>
              </a:ext>
            </a:extLst>
          </p:cNvPr>
          <p:cNvSpPr txBox="1"/>
          <p:nvPr/>
        </p:nvSpPr>
        <p:spPr>
          <a:xfrm>
            <a:off x="4379976" y="5010912"/>
            <a:ext cx="6976872" cy="1344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bg1"/>
                </a:solidFill>
              </a:rPr>
              <a:t>Each month, 200 traps were set at each site for two nights</a:t>
            </a:r>
          </a:p>
        </p:txBody>
      </p:sp>
    </p:spTree>
    <p:extLst>
      <p:ext uri="{BB962C8B-B14F-4D97-AF65-F5344CB8AC3E}">
        <p14:creationId xmlns:p14="http://schemas.microsoft.com/office/powerpoint/2010/main" val="4116069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05289A-6849-43EA-B5A6-41ED02DF6A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894" y="3790287"/>
            <a:ext cx="3292524" cy="2823109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C6AAE25-BD23-41B5-AAE4-1DA5898C2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573887"/>
            <a:ext cx="0" cy="3710227"/>
          </a:xfrm>
          <a:prstGeom prst="line">
            <a:avLst/>
          </a:prstGeom>
          <a:ln w="19050">
            <a:solidFill>
              <a:srgbClr val="1F8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Chart, bar chart&#10;&#10;Description automatically generated">
            <a:extLst>
              <a:ext uri="{FF2B5EF4-FFF2-40B4-BE49-F238E27FC236}">
                <a16:creationId xmlns:a16="http://schemas.microsoft.com/office/drawing/2014/main" id="{3FEC6516-8555-3F93-F70D-D82C51DE17D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6675" y="1656158"/>
            <a:ext cx="7199359" cy="3545684"/>
          </a:xfrm>
          <a:prstGeom prst="rect">
            <a:avLst/>
          </a:prstGeom>
        </p:spPr>
      </p:pic>
      <p:pic>
        <p:nvPicPr>
          <p:cNvPr id="3" name="Picture 2" descr="A picture containing tree, outdoor, person, wood&#10;&#10;Description automatically generated">
            <a:extLst>
              <a:ext uri="{FF2B5EF4-FFF2-40B4-BE49-F238E27FC236}">
                <a16:creationId xmlns:a16="http://schemas.microsoft.com/office/drawing/2014/main" id="{A64BFAE6-1EA7-E8B7-A0FA-A253C84E9EB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207" y="208576"/>
            <a:ext cx="4293899" cy="322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0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, hospital room, work-clothing&#10;&#10;Description automatically generated">
            <a:extLst>
              <a:ext uri="{FF2B5EF4-FFF2-40B4-BE49-F238E27FC236}">
                <a16:creationId xmlns:a16="http://schemas.microsoft.com/office/drawing/2014/main" id="{C0776040-5F34-4DFF-1E58-AC4656884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717" y="3795515"/>
            <a:ext cx="4322122" cy="274962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C6AAE25-BD23-41B5-AAE4-1DA5898C2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573887"/>
            <a:ext cx="0" cy="3710227"/>
          </a:xfrm>
          <a:prstGeom prst="line">
            <a:avLst/>
          </a:prstGeom>
          <a:ln w="19050">
            <a:solidFill>
              <a:srgbClr val="8DE3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0035B588-CBD4-DCF3-452D-50426B8A2F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6675" y="1479914"/>
            <a:ext cx="7152608" cy="3898171"/>
          </a:xfrm>
          <a:prstGeom prst="rect">
            <a:avLst/>
          </a:prstGeom>
        </p:spPr>
      </p:pic>
      <p:pic>
        <p:nvPicPr>
          <p:cNvPr id="4" name="Picture 3" descr="A picture containing ground, outdoor, nature, rock&#10;&#10;Description automatically generated">
            <a:extLst>
              <a:ext uri="{FF2B5EF4-FFF2-40B4-BE49-F238E27FC236}">
                <a16:creationId xmlns:a16="http://schemas.microsoft.com/office/drawing/2014/main" id="{B8E4926D-B393-5E80-1915-6002170901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717" y="189580"/>
            <a:ext cx="4322122" cy="343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987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675DEA-6F77-8A7E-C96B-CE94BE25E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>
                <a:latin typeface="Georgia Pro Cond Semibold" panose="02040706050405020303" pitchFamily="18" charset="0"/>
              </a:rPr>
              <a:t>Preliminary Summary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FAE03-179C-04CF-9CF2-B661EDEB1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876" y="2071316"/>
            <a:ext cx="6713552" cy="478668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/>
            <a:r>
              <a:rPr lang="en-US" sz="1800" dirty="0">
                <a:latin typeface="Georgia"/>
              </a:rPr>
              <a:t>Higher prevalence of SNV in oral and UG swabs collected from the burned site compared to non-burned control site.</a:t>
            </a:r>
          </a:p>
          <a:p>
            <a:pPr marL="457200" indent="-457200"/>
            <a:r>
              <a:rPr lang="en-US" sz="1800" dirty="0">
                <a:latin typeface="Georgia"/>
                <a:cs typeface="Calibri" panose="020F0502020204030204"/>
              </a:rPr>
              <a:t>More rapid recovery of rodent abundance at non-burned control site in June 2022</a:t>
            </a:r>
            <a:endParaRPr lang="en-US" sz="1800" dirty="0">
              <a:cs typeface="Calibri" panose="020F0502020204030204"/>
            </a:endParaRPr>
          </a:p>
          <a:p>
            <a:pPr marL="457200" indent="-457200"/>
            <a:r>
              <a:rPr lang="en-US" sz="1800" dirty="0">
                <a:latin typeface="Georgia"/>
                <a:cs typeface="Calibri" panose="020F0502020204030204"/>
              </a:rPr>
              <a:t>Additional rodent sampling in August and November may allow for more robust </a:t>
            </a:r>
            <a:r>
              <a:rPr lang="en-US" sz="1800" dirty="0">
                <a:latin typeface="Georgia"/>
              </a:rPr>
              <a:t>statistical analyses of these trends</a:t>
            </a:r>
          </a:p>
          <a:p>
            <a:pPr marL="457200" indent="-457200"/>
            <a:r>
              <a:rPr lang="en-US" sz="1800" dirty="0">
                <a:latin typeface="Georgia"/>
              </a:rPr>
              <a:t>Limitations:</a:t>
            </a:r>
          </a:p>
          <a:p>
            <a:pPr marL="914400" lvl="1" indent="-457200"/>
            <a:r>
              <a:rPr lang="en-US" sz="1800" dirty="0">
                <a:latin typeface="Georgia"/>
              </a:rPr>
              <a:t>Influence of ongoing drought and seasonal weather effects on rodent abundance</a:t>
            </a:r>
          </a:p>
          <a:p>
            <a:pPr marL="914400" lvl="1" indent="-457200"/>
            <a:r>
              <a:rPr lang="en-US" sz="1800" dirty="0">
                <a:latin typeface="Georgia"/>
              </a:rPr>
              <a:t>Number of animals sampled</a:t>
            </a:r>
          </a:p>
          <a:p>
            <a:pPr marL="914400" lvl="1" indent="-457200"/>
            <a:r>
              <a:rPr lang="en-US" sz="1800" dirty="0">
                <a:latin typeface="Georgia"/>
              </a:rPr>
              <a:t>To date only PCR testing completed (serology pending)</a:t>
            </a:r>
          </a:p>
          <a:p>
            <a:pPr marL="914400" lvl="1" indent="-457200"/>
            <a:r>
              <a:rPr lang="en-US" sz="1800" dirty="0">
                <a:latin typeface="Georgia"/>
              </a:rPr>
              <a:t>Differing dynamics between web and transect sampling areas – to date data is aggregated for preliminary analyses</a:t>
            </a:r>
            <a:endParaRPr lang="en-US" sz="1800" dirty="0">
              <a:latin typeface="Georgia" panose="02040502050405020303" pitchFamily="18" charset="0"/>
            </a:endParaRPr>
          </a:p>
          <a:p>
            <a:endParaRPr lang="en-US" sz="1800" dirty="0">
              <a:latin typeface="Georgia" panose="02040502050405020303" pitchFamily="18" charset="0"/>
            </a:endParaRPr>
          </a:p>
          <a:p>
            <a:endParaRPr lang="en-US" sz="1800" dirty="0">
              <a:latin typeface="Georgia" panose="02040502050405020303" pitchFamily="18" charset="0"/>
            </a:endParaRPr>
          </a:p>
        </p:txBody>
      </p:sp>
      <p:pic>
        <p:nvPicPr>
          <p:cNvPr id="5" name="Picture 4" descr="A picture containing grass, outdoor, sky, mountain&#10;&#10;Description automatically generated">
            <a:extLst>
              <a:ext uri="{FF2B5EF4-FFF2-40B4-BE49-F238E27FC236}">
                <a16:creationId xmlns:a16="http://schemas.microsoft.com/office/drawing/2014/main" id="{E8C13E61-CF45-DB07-9BA6-FADE0B8D56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17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FEABA7-C93D-91DE-5770-8B3C95A48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5726" y="420210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>
                <a:latin typeface="Georgia Pro Cond Semibold" panose="02040706050405020303" pitchFamily="18" charset="0"/>
              </a:rPr>
              <a:t>Future Directions</a:t>
            </a:r>
          </a:p>
        </p:txBody>
      </p:sp>
      <p:pic>
        <p:nvPicPr>
          <p:cNvPr id="5" name="Picture 4" descr="A picture containing tree, sky, outdoor, plant&#10;&#10;Description automatically generated">
            <a:extLst>
              <a:ext uri="{FF2B5EF4-FFF2-40B4-BE49-F238E27FC236}">
                <a16:creationId xmlns:a16="http://schemas.microsoft.com/office/drawing/2014/main" id="{E6FBD600-5624-5912-F19D-3644DC8157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7793" y="10"/>
            <a:ext cx="8302483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86FA0-45B7-4FFC-0F9D-8707745E2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8683" y="2461259"/>
            <a:ext cx="4116275" cy="374276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latin typeface="Georgia"/>
              </a:rPr>
              <a:t>Continue sampling </a:t>
            </a:r>
          </a:p>
          <a:p>
            <a:r>
              <a:rPr lang="en-US" sz="2400" dirty="0">
                <a:latin typeface="Georgia"/>
              </a:rPr>
              <a:t>Mathematical and statistical approaches  to develop ecological niche models</a:t>
            </a:r>
            <a:endParaRPr lang="en-US" sz="2400" dirty="0">
              <a:latin typeface="Georgia" panose="02040502050405020303" pitchFamily="18" charset="0"/>
            </a:endParaRPr>
          </a:p>
          <a:p>
            <a:r>
              <a:rPr lang="en-US" sz="2400" dirty="0">
                <a:latin typeface="Georgia"/>
              </a:rPr>
              <a:t>Serology: IgM and IgG ELISAs</a:t>
            </a:r>
          </a:p>
          <a:p>
            <a:r>
              <a:rPr lang="en-US" sz="2400" dirty="0">
                <a:latin typeface="Georgia"/>
              </a:rPr>
              <a:t>Whole genome sequencing of virus positive specimens</a:t>
            </a:r>
          </a:p>
          <a:p>
            <a:endParaRPr lang="en-US" sz="2400" dirty="0">
              <a:latin typeface="Georgi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CF0E77-4A89-9840-D2CF-6FAC757B1B14}"/>
              </a:ext>
            </a:extLst>
          </p:cNvPr>
          <p:cNvSpPr txBox="1"/>
          <p:nvPr/>
        </p:nvSpPr>
        <p:spPr>
          <a:xfrm>
            <a:off x="-1378" y="6581047"/>
            <a:ext cx="274319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Georgia"/>
              </a:rPr>
              <a:t>Source: B. Bird</a:t>
            </a:r>
          </a:p>
        </p:txBody>
      </p:sp>
    </p:spTree>
    <p:extLst>
      <p:ext uri="{BB962C8B-B14F-4D97-AF65-F5344CB8AC3E}">
        <p14:creationId xmlns:p14="http://schemas.microsoft.com/office/powerpoint/2010/main" val="2479390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E1240-7F25-F478-10E3-209A98D7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eorgia Pro Cond Semibold" panose="02040706050405020303" pitchFamily="18" charset="0"/>
              </a:rPr>
              <a:t>Acknowledgements</a:t>
            </a:r>
          </a:p>
        </p:txBody>
      </p:sp>
      <p:pic>
        <p:nvPicPr>
          <p:cNvPr id="1026" name="Picture 2" descr="UC Davis School of Veterinary Medicine">
            <a:extLst>
              <a:ext uri="{FF2B5EF4-FFF2-40B4-BE49-F238E27FC236}">
                <a16:creationId xmlns:a16="http://schemas.microsoft.com/office/drawing/2014/main" id="{F7FE5598-6B66-D6BC-B353-1734F33008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188" y="1537014"/>
            <a:ext cx="2915652" cy="66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ne Health Institute | UC Davis">
            <a:extLst>
              <a:ext uri="{FF2B5EF4-FFF2-40B4-BE49-F238E27FC236}">
                <a16:creationId xmlns:a16="http://schemas.microsoft.com/office/drawing/2014/main" id="{40140929-E0F9-C961-445A-B85FE63B6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188" y="3230417"/>
            <a:ext cx="2915652" cy="75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IH-logo - UNC DEPARTMENT OF BIOLOGY">
            <a:extLst>
              <a:ext uri="{FF2B5EF4-FFF2-40B4-BE49-F238E27FC236}">
                <a16:creationId xmlns:a16="http://schemas.microsoft.com/office/drawing/2014/main" id="{88261454-DB6F-4808-A405-0F65A7A40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188" y="2195787"/>
            <a:ext cx="2762451" cy="99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B5130C-A2B9-880F-53B5-374371024151}"/>
              </a:ext>
            </a:extLst>
          </p:cNvPr>
          <p:cNvSpPr txBox="1"/>
          <p:nvPr/>
        </p:nvSpPr>
        <p:spPr>
          <a:xfrm>
            <a:off x="3786126" y="1461695"/>
            <a:ext cx="839792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1600">
                <a:latin typeface="Georgia" panose="02040502050405020303" pitchFamily="18" charset="0"/>
                <a:ea typeface="Arial"/>
                <a:cs typeface="Arial"/>
                <a:sym typeface="Arial"/>
              </a:rPr>
              <a:t>UC Davis School of Veterinary Medicine Students Training in Advanced Research (STAR) Program</a:t>
            </a:r>
          </a:p>
          <a:p>
            <a:pPr rtl="0">
              <a:spcBef>
                <a:spcPts val="1200"/>
              </a:spcBef>
              <a:spcAft>
                <a:spcPts val="1200"/>
              </a:spcAft>
            </a:pPr>
            <a:r>
              <a:rPr lang="en-US" sz="1600" b="0" i="0" u="none" strike="noStrike">
                <a:effectLst/>
                <a:latin typeface="Georgia" panose="02040502050405020303" pitchFamily="18" charset="0"/>
              </a:rPr>
              <a:t>NIH T35 grant OD010956</a:t>
            </a:r>
          </a:p>
          <a:p>
            <a:pPr rtl="0">
              <a:spcBef>
                <a:spcPts val="1200"/>
              </a:spcBef>
              <a:spcAft>
                <a:spcPts val="1200"/>
              </a:spcAft>
            </a:pPr>
            <a:r>
              <a:rPr lang="en-US" sz="1600" b="0" i="0" u="none" strike="noStrike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California Climate Investments and California Department of Fish and Wildlife Wetlands Restoration for Greenhouse Gas Reduction fund The Sierra Fund's Ecosystem and Community Resiliency in the Sierra Nevada: Restoration of the Clover Valley Ranch Project (grant agreement Q1996007)</a:t>
            </a:r>
          </a:p>
          <a:p>
            <a:pPr rtl="0">
              <a:spcBef>
                <a:spcPts val="1200"/>
              </a:spcBef>
              <a:spcAft>
                <a:spcPts val="1200"/>
              </a:spcAft>
            </a:pPr>
            <a:r>
              <a:rPr lang="en-US" sz="1600" b="0" i="0" u="none" strike="noStrike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The landowners of Red Clover LLC (RCLLC) and additional project partners that helped make this project possible</a:t>
            </a:r>
          </a:p>
          <a:p>
            <a:pPr rtl="0">
              <a:spcBef>
                <a:spcPts val="1200"/>
              </a:spcBef>
              <a:spcAft>
                <a:spcPts val="1200"/>
              </a:spcAft>
            </a:pPr>
            <a:r>
              <a:rPr lang="en-US" sz="1600" b="0" i="0" u="none" strike="noStrike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Natural Resource Conservation Service (NRCS), the Wildlife Conservation Board (WCB), and the United States Fish and Wildlife Service (USFWS). </a:t>
            </a:r>
          </a:p>
          <a:p>
            <a:pPr rtl="0">
              <a:spcBef>
                <a:spcPts val="1200"/>
              </a:spcBef>
              <a:spcAft>
                <a:spcPts val="1200"/>
              </a:spcAft>
            </a:pPr>
            <a:r>
              <a:rPr lang="en-US" sz="1600" b="0" i="0" u="none" strike="noStrike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This project takes place on the traditional homelands of the Maidu.</a:t>
            </a:r>
          </a:p>
          <a:p>
            <a:pPr rtl="0">
              <a:spcBef>
                <a:spcPts val="1200"/>
              </a:spcBef>
              <a:spcAft>
                <a:spcPts val="1200"/>
              </a:spcAft>
            </a:pPr>
            <a:r>
              <a:rPr lang="en-US" sz="1600">
                <a:solidFill>
                  <a:srgbClr val="000000"/>
                </a:solidFill>
                <a:latin typeface="Georgia" panose="02040502050405020303" pitchFamily="18" charset="0"/>
              </a:rPr>
              <a:t>Special thanks to the Bird Lab and all the people who helped me with this project! </a:t>
            </a:r>
            <a:endParaRPr lang="en-US" sz="1600" b="0">
              <a:effectLst/>
              <a:latin typeface="Georgia" panose="02040502050405020303" pitchFamily="18" charset="0"/>
            </a:endParaRPr>
          </a:p>
          <a:p>
            <a:br>
              <a:rPr lang="en-US" sz="1600"/>
            </a:br>
            <a:endParaRPr lang="en-US" sz="1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2" name="Picture 8" descr="California Department of Fish and Wildlife - Organizations - California  Open Data">
            <a:extLst>
              <a:ext uri="{FF2B5EF4-FFF2-40B4-BE49-F238E27FC236}">
                <a16:creationId xmlns:a16="http://schemas.microsoft.com/office/drawing/2014/main" id="{E6D88D16-9931-E553-6215-2895CF7DB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831" y="4195131"/>
            <a:ext cx="700029" cy="92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artner Profile - The Sierra Fund — Blue Forest Conservation">
            <a:extLst>
              <a:ext uri="{FF2B5EF4-FFF2-40B4-BE49-F238E27FC236}">
                <a16:creationId xmlns:a16="http://schemas.microsoft.com/office/drawing/2014/main" id="{4CFA0506-B3C1-76E6-6E9D-49818D938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5262" y="4125321"/>
            <a:ext cx="1086687" cy="108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alifornia Climate Investments">
            <a:extLst>
              <a:ext uri="{FF2B5EF4-FFF2-40B4-BE49-F238E27FC236}">
                <a16:creationId xmlns:a16="http://schemas.microsoft.com/office/drawing/2014/main" id="{A90EC402-EADF-F797-7440-EC9B0E366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299" y="4065569"/>
            <a:ext cx="2010322" cy="120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Natural Resources Conservation Service (@USDA_NRCS) / Twitter">
            <a:extLst>
              <a:ext uri="{FF2B5EF4-FFF2-40B4-BE49-F238E27FC236}">
                <a16:creationId xmlns:a16="http://schemas.microsoft.com/office/drawing/2014/main" id="{4DAB8F69-8088-5638-32B5-73CE3090C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252" y="5247808"/>
            <a:ext cx="1206193" cy="120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artner Spotlight: Wildlife Conservation Board – California Association of  Resource Conservation Districts">
            <a:extLst>
              <a:ext uri="{FF2B5EF4-FFF2-40B4-BE49-F238E27FC236}">
                <a16:creationId xmlns:a16="http://schemas.microsoft.com/office/drawing/2014/main" id="{47BBDDFB-A5CC-6A55-2A7B-5776456F4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860" y="5400415"/>
            <a:ext cx="1456572" cy="90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United States Fish and Wildlife Service - Wikipedia">
            <a:extLst>
              <a:ext uri="{FF2B5EF4-FFF2-40B4-BE49-F238E27FC236}">
                <a16:creationId xmlns:a16="http://schemas.microsoft.com/office/drawing/2014/main" id="{8C40DA3D-8E65-0928-14F0-D5FD4E68A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4633" y="5300834"/>
            <a:ext cx="837207" cy="99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267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D5C131-F50D-34A5-0632-230AD340E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124"/>
            <a:ext cx="3807187" cy="222807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latin typeface="Georgia Pro Cond Semibold"/>
              </a:rPr>
              <a:t>Background</a:t>
            </a:r>
            <a:endParaRPr lang="en-US" sz="4000">
              <a:latin typeface="Georgia Pro Cond Semibold" panose="02040706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630116-9D32-3E94-7D8F-430CDD974402}"/>
              </a:ext>
            </a:extLst>
          </p:cNvPr>
          <p:cNvSpPr txBox="1"/>
          <p:nvPr/>
        </p:nvSpPr>
        <p:spPr>
          <a:xfrm>
            <a:off x="737559" y="1698534"/>
            <a:ext cx="3799425" cy="46284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514350" indent="-457200" defTabSz="9144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latin typeface="Georgia"/>
              </a:rPr>
              <a:t>Increased wildfire risk due to climate change and fire suppression</a:t>
            </a:r>
            <a:endParaRPr lang="en-US" dirty="0">
              <a:latin typeface="Calibri" panose="020F0502020204030204"/>
              <a:cs typeface="Calibri"/>
            </a:endParaRPr>
          </a:p>
          <a:p>
            <a:pPr marL="514350" indent="-457200" defTabSz="9144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latin typeface="Georgia"/>
              </a:rPr>
              <a:t>In 2021, 8,835 fire incidents with 2.6 million acres burned</a:t>
            </a:r>
            <a:r>
              <a:rPr lang="en-US" sz="2800" baseline="30000" dirty="0">
                <a:latin typeface="Georgia"/>
              </a:rPr>
              <a:t>1</a:t>
            </a:r>
            <a:endParaRPr lang="en-US" dirty="0">
              <a:latin typeface="Calibri" panose="020F0502020204030204"/>
              <a:cs typeface="Calibri"/>
            </a:endParaRPr>
          </a:p>
          <a:p>
            <a:pPr marL="514350" indent="-457200" defTabSz="9144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latin typeface="Georgia"/>
              </a:rPr>
              <a:t>July 2021: 3x more acres burned than July 2020</a:t>
            </a:r>
            <a:r>
              <a:rPr lang="en-US" sz="2800" baseline="30000" dirty="0">
                <a:latin typeface="Georgia"/>
              </a:rPr>
              <a:t>1</a:t>
            </a:r>
            <a:endParaRPr lang="en-US" dirty="0">
              <a:latin typeface="Calibri" panose="020F0502020204030204"/>
              <a:cs typeface="Calibri"/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FA0FB2-71D2-F789-22C0-FE62A6D0096E}"/>
              </a:ext>
            </a:extLst>
          </p:cNvPr>
          <p:cNvSpPr txBox="1"/>
          <p:nvPr/>
        </p:nvSpPr>
        <p:spPr>
          <a:xfrm>
            <a:off x="0" y="6578600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aseline="30000">
                <a:latin typeface="Georgia"/>
              </a:rPr>
              <a:t>1 </a:t>
            </a:r>
            <a:r>
              <a:rPr lang="en-US" sz="1200">
                <a:latin typeface="Georgia"/>
              </a:rPr>
              <a:t>CalFire</a:t>
            </a:r>
          </a:p>
        </p:txBody>
      </p:sp>
      <p:pic>
        <p:nvPicPr>
          <p:cNvPr id="7" name="Picture 4" descr="A picture containing grass, sky, outdoor, smoke&#10;&#10;Description automatically generated">
            <a:extLst>
              <a:ext uri="{FF2B5EF4-FFF2-40B4-BE49-F238E27FC236}">
                <a16:creationId xmlns:a16="http://schemas.microsoft.com/office/drawing/2014/main" id="{BD0809AB-F34C-83E3-1AF3-B549FE547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2650"/>
            <a:ext cx="6096000" cy="3441700"/>
          </a:xfrm>
          <a:prstGeom prst="rect">
            <a:avLst/>
          </a:prstGeom>
        </p:spPr>
      </p:pic>
      <p:pic>
        <p:nvPicPr>
          <p:cNvPr id="8" name="Picture 8" descr="A picture containing sky, outdoor, clouds, cloudy&#10;&#10;Description automatically generated">
            <a:extLst>
              <a:ext uri="{FF2B5EF4-FFF2-40B4-BE49-F238E27FC236}">
                <a16:creationId xmlns:a16="http://schemas.microsoft.com/office/drawing/2014/main" id="{21F2F831-C571-406A-3A38-223F47B6EE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-4233"/>
            <a:ext cx="6096000" cy="33824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4CB78D-2E85-BEA2-1327-D5C3BB515189}"/>
              </a:ext>
            </a:extLst>
          </p:cNvPr>
          <p:cNvSpPr txBox="1"/>
          <p:nvPr/>
        </p:nvSpPr>
        <p:spPr>
          <a:xfrm>
            <a:off x="11004768" y="6631798"/>
            <a:ext cx="274319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Georgia"/>
              </a:rPr>
              <a:t>Source: B. Bird</a:t>
            </a:r>
          </a:p>
        </p:txBody>
      </p:sp>
    </p:spTree>
    <p:extLst>
      <p:ext uri="{BB962C8B-B14F-4D97-AF65-F5344CB8AC3E}">
        <p14:creationId xmlns:p14="http://schemas.microsoft.com/office/powerpoint/2010/main" val="2470032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339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1BF81B6A-94C4-1F7C-CB82-D3DDF68C9A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7" y="608882"/>
            <a:ext cx="12037785" cy="565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635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452753AE-5733-F018-372B-44FBB45056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4" y="410896"/>
            <a:ext cx="12102061" cy="602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10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3796D40F-E3DD-07AD-DFFF-92B94B82AE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5828"/>
            <a:ext cx="12192000" cy="60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699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0B7FB-C4E6-EFB3-82EC-66E9A507C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Extra Pictures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D518426-50BD-C59B-D49D-5471332207CD}"/>
              </a:ext>
            </a:extLst>
          </p:cNvPr>
          <p:cNvGrpSpPr/>
          <p:nvPr/>
        </p:nvGrpSpPr>
        <p:grpSpPr>
          <a:xfrm>
            <a:off x="373504" y="1555240"/>
            <a:ext cx="4035627" cy="2802343"/>
            <a:chOff x="1011623" y="1367522"/>
            <a:chExt cx="4035627" cy="28023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C029921-456A-16E9-2B98-70E92C6921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1623" y="1367522"/>
              <a:ext cx="4035627" cy="280234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30885B8-2726-AB1A-74BB-29B9045A30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1623" y="4107173"/>
              <a:ext cx="636715" cy="62692"/>
            </a:xfrm>
            <a:prstGeom prst="rect">
              <a:avLst/>
            </a:prstGeom>
          </p:spPr>
        </p:pic>
      </p:grp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6E3F2F9-4A3F-84A0-C8F0-5396072C8FD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8808" y="1228257"/>
            <a:ext cx="4181810" cy="312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 picture containing sky, outdoor, mountain, nature&#10;&#10;Description automatically generated">
            <a:extLst>
              <a:ext uri="{FF2B5EF4-FFF2-40B4-BE49-F238E27FC236}">
                <a16:creationId xmlns:a16="http://schemas.microsoft.com/office/drawing/2014/main" id="{2C13E5B0-CBE3-E948-C4FF-BEB06A659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66919" y="4475129"/>
            <a:ext cx="3520011" cy="198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A picture containing ground, outdoor, nature, rocky&#10;&#10;Description automatically generated">
            <a:extLst>
              <a:ext uri="{FF2B5EF4-FFF2-40B4-BE49-F238E27FC236}">
                <a16:creationId xmlns:a16="http://schemas.microsoft.com/office/drawing/2014/main" id="{025B4E4D-4934-1997-30BD-B068506FF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7167" y="4592248"/>
            <a:ext cx="3404991" cy="193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969C85C4-6A5B-53FF-FEC0-81E350E62B70}"/>
              </a:ext>
            </a:extLst>
          </p:cNvPr>
          <p:cNvSpPr/>
          <p:nvPr/>
        </p:nvSpPr>
        <p:spPr>
          <a:xfrm>
            <a:off x="5735753" y="5098290"/>
            <a:ext cx="721008" cy="32572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A172BB-9261-D86E-FAD9-75F84137C098}"/>
              </a:ext>
            </a:extLst>
          </p:cNvPr>
          <p:cNvSpPr txBox="1"/>
          <p:nvPr/>
        </p:nvSpPr>
        <p:spPr>
          <a:xfrm>
            <a:off x="1932993" y="6524773"/>
            <a:ext cx="2541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Georgia" panose="02040502050405020303" pitchFamily="18" charset="0"/>
              </a:rPr>
              <a:t>Pre-fire – Winter 2020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07ADBC-8229-88E9-C2ED-FEB16DC37CF6}"/>
              </a:ext>
            </a:extLst>
          </p:cNvPr>
          <p:cNvSpPr txBox="1"/>
          <p:nvPr/>
        </p:nvSpPr>
        <p:spPr>
          <a:xfrm>
            <a:off x="7815568" y="6495792"/>
            <a:ext cx="2286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Georgia" panose="02040502050405020303" pitchFamily="18" charset="0"/>
              </a:rPr>
              <a:t>Post-fire – Fall 2021</a:t>
            </a:r>
          </a:p>
        </p:txBody>
      </p:sp>
    </p:spTree>
    <p:extLst>
      <p:ext uri="{BB962C8B-B14F-4D97-AF65-F5344CB8AC3E}">
        <p14:creationId xmlns:p14="http://schemas.microsoft.com/office/powerpoint/2010/main" val="29444714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F6C63-EFB2-0EDF-86BA-9945A77AF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Wildfire in CA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DDACA-0CF4-135F-1373-AAB8B43C1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In 2020, 31 separate fire “incidents” happened </a:t>
            </a:r>
            <a:endParaRPr lang="en-US">
              <a:cs typeface="Calibri" panose="020F0502020204030204"/>
            </a:endParaRPr>
          </a:p>
          <a:p>
            <a:pPr lvl="1"/>
            <a:r>
              <a:rPr lang="en-US">
                <a:ea typeface="+mn-lt"/>
                <a:cs typeface="+mn-lt"/>
              </a:rPr>
              <a:t>“The most severe since the founding of our nation” - CalFire 2020</a:t>
            </a:r>
            <a:endParaRPr lang="en-US"/>
          </a:p>
          <a:p>
            <a:pPr lvl="1"/>
            <a:r>
              <a:rPr lang="en-US">
                <a:ea typeface="+mn-lt"/>
                <a:cs typeface="+mn-lt"/>
              </a:rPr>
              <a:t>4.2 million acres burned, 112 million tons of greenhouse gases, 1.2 million tons of fine particles released, 31 human deaths</a:t>
            </a:r>
            <a:endParaRPr lang="en-US"/>
          </a:p>
          <a:p>
            <a:r>
              <a:rPr lang="en-US">
                <a:ea typeface="+mn-lt"/>
                <a:cs typeface="+mn-lt"/>
              </a:rPr>
              <a:t>Why is this happening?  </a:t>
            </a:r>
            <a:endParaRPr lang="en-US"/>
          </a:p>
          <a:p>
            <a:pPr lvl="1"/>
            <a:r>
              <a:rPr lang="en-US">
                <a:ea typeface="+mn-lt"/>
                <a:cs typeface="+mn-lt"/>
              </a:rPr>
              <a:t>Fires are also a NATURAL part of this ecosystem</a:t>
            </a:r>
            <a:endParaRPr lang="en-US"/>
          </a:p>
          <a:p>
            <a:pPr lvl="2"/>
            <a:r>
              <a:rPr lang="en-US" err="1">
                <a:ea typeface="+mn-lt"/>
                <a:cs typeface="+mn-lt"/>
              </a:rPr>
              <a:t>Indigious</a:t>
            </a:r>
            <a:r>
              <a:rPr lang="en-US">
                <a:ea typeface="+mn-lt"/>
                <a:cs typeface="+mn-lt"/>
              </a:rPr>
              <a:t> tribes culturally practiced controlled burns</a:t>
            </a:r>
            <a:endParaRPr lang="en-US"/>
          </a:p>
          <a:p>
            <a:pPr lvl="2"/>
            <a:r>
              <a:rPr lang="en-US">
                <a:ea typeface="+mn-lt"/>
                <a:cs typeface="+mn-lt"/>
              </a:rPr>
              <a:t>BUT these are more intense and more destructive</a:t>
            </a:r>
            <a:endParaRPr lang="en-US"/>
          </a:p>
          <a:p>
            <a:pPr lvl="1"/>
            <a:r>
              <a:rPr lang="en-US">
                <a:ea typeface="+mn-lt"/>
                <a:cs typeface="+mn-lt"/>
              </a:rPr>
              <a:t>Wildfire risk = temperature, soil moisture, vegetation &amp; fuel presence</a:t>
            </a:r>
            <a:endParaRPr lang="en-US"/>
          </a:p>
          <a:p>
            <a:pPr lvl="2"/>
            <a:r>
              <a:rPr lang="en-US">
                <a:ea typeface="+mn-lt"/>
                <a:cs typeface="+mn-lt"/>
              </a:rPr>
              <a:t>climate variation and change; Drought! </a:t>
            </a:r>
            <a:endParaRPr lang="en-US"/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34821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A2A5C-DEBE-AE04-22EE-3B2485102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What we know about wildfire &amp; disease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3EA37-3E94-AD94-401F-5B89E3A3F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Diseases that increase in wildfire</a:t>
            </a:r>
            <a:endParaRPr lang="en-US">
              <a:cs typeface="Calibri" panose="020F0502020204030204"/>
            </a:endParaRPr>
          </a:p>
          <a:p>
            <a:pPr lvl="1"/>
            <a:r>
              <a:rPr lang="en-US" err="1">
                <a:ea typeface="+mn-lt"/>
                <a:cs typeface="+mn-lt"/>
              </a:rPr>
              <a:t>Puumula</a:t>
            </a:r>
            <a:r>
              <a:rPr lang="en-US">
                <a:ea typeface="+mn-lt"/>
                <a:cs typeface="+mn-lt"/>
              </a:rPr>
              <a:t> hantavirus (voles), Lyme disease (mule deer, mice, ticks), nematodes (tree frog), immune dysregulation in otters and rhesus macaques (smoke)</a:t>
            </a:r>
            <a:endParaRPr lang="en-US"/>
          </a:p>
          <a:p>
            <a:r>
              <a:rPr lang="en-US">
                <a:ea typeface="+mn-lt"/>
                <a:cs typeface="+mn-lt"/>
              </a:rPr>
              <a:t>Diseases that decrease in wildfire</a:t>
            </a:r>
            <a:endParaRPr lang="en-US"/>
          </a:p>
          <a:p>
            <a:pPr lvl="1"/>
            <a:r>
              <a:rPr lang="en-US">
                <a:ea typeface="+mn-lt"/>
                <a:cs typeface="+mn-lt"/>
              </a:rPr>
              <a:t>Nematodes in salamanders, Chytrid fungus in boreal toads, Lyme disease (mule deer, mice, ticks), </a:t>
            </a:r>
            <a:endParaRPr lang="en-US"/>
          </a:p>
          <a:p>
            <a:r>
              <a:rPr lang="en-US">
                <a:ea typeface="+mn-lt"/>
                <a:cs typeface="+mn-lt"/>
              </a:rPr>
              <a:t>Diseases that have no found affect from </a:t>
            </a:r>
            <a:r>
              <a:rPr lang="en-US" err="1">
                <a:ea typeface="+mn-lt"/>
                <a:cs typeface="+mn-lt"/>
              </a:rPr>
              <a:t>wildlifire</a:t>
            </a:r>
            <a:endParaRPr lang="en-US" err="1"/>
          </a:p>
          <a:p>
            <a:pPr lvl="1"/>
            <a:r>
              <a:rPr lang="en-US">
                <a:ea typeface="+mn-lt"/>
                <a:cs typeface="+mn-lt"/>
              </a:rPr>
              <a:t>Lyme (birds, ticks),  Brown Hare syndrome virus in the brown hare, helminths in wood mice</a:t>
            </a:r>
            <a:endParaRPr lang="en-US"/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44400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9CEA6-25F1-1415-F87E-A1CD49BA4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Comparison of burned/unburned &amp; trap numbers – no pre fire data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AB9A6-5698-446B-E68F-D706F80AD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550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>
                <a:ea typeface="+mn-lt"/>
                <a:cs typeface="+mn-lt"/>
              </a:rPr>
              <a:t>Question: Is there a difference between # PM captured in burned and unburned sites post fire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>
                <a:ea typeface="+mn-lt"/>
                <a:cs typeface="+mn-lt"/>
              </a:rPr>
              <a:t>Ho: Trapped # post fire in burned = Trapped # post fire in unburned 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>
                <a:ea typeface="+mn-lt"/>
                <a:cs typeface="+mn-lt"/>
              </a:rPr>
              <a:t>Use post-fire PM pop only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sz="2800">
                <a:cs typeface="Calibri"/>
              </a:rPr>
              <a:t>#trapped ~ Circuit</a:t>
            </a:r>
            <a:endParaRPr lang="en-US" sz="2800">
              <a:ea typeface="+mn-lt"/>
              <a:cs typeface="+mn-lt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sz="2800">
                <a:cs typeface="Calibri"/>
              </a:rPr>
              <a:t># trapped = "</a:t>
            </a:r>
            <a:r>
              <a:rPr lang="en-US" sz="2800" err="1">
                <a:cs typeface="Calibri"/>
              </a:rPr>
              <a:t>Fire_month</a:t>
            </a:r>
            <a:r>
              <a:rPr lang="en-US" sz="2800">
                <a:cs typeface="Calibri"/>
              </a:rPr>
              <a:t>"</a:t>
            </a:r>
            <a:endParaRPr lang="en-US" sz="2800">
              <a:ea typeface="+mn-lt"/>
              <a:cs typeface="+mn-lt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sz="2800">
                <a:cs typeface="Calibri"/>
              </a:rPr>
              <a:t>Chi square (categorical vs categorial)</a:t>
            </a:r>
            <a:br>
              <a:rPr lang="en-US"/>
            </a:br>
            <a:endParaRPr lang="en-US">
              <a:cs typeface="Calibri"/>
            </a:endParaRPr>
          </a:p>
          <a:p>
            <a:r>
              <a:rPr lang="en-US">
                <a:ea typeface="+mn-lt"/>
                <a:cs typeface="+mn-lt"/>
              </a:rPr>
              <a:t>Pearson's Chi-squared test</a:t>
            </a:r>
          </a:p>
          <a:p>
            <a:endParaRPr lang="en-US"/>
          </a:p>
          <a:p>
            <a:r>
              <a:rPr lang="en-US">
                <a:ea typeface="+mn-lt"/>
                <a:cs typeface="+mn-lt"/>
              </a:rPr>
              <a:t>data:  </a:t>
            </a:r>
            <a:r>
              <a:rPr lang="en-US" err="1">
                <a:ea typeface="+mn-lt"/>
                <a:cs typeface="+mn-lt"/>
              </a:rPr>
              <a:t>PostFire$Fire_months</a:t>
            </a:r>
            <a:r>
              <a:rPr lang="en-US">
                <a:ea typeface="+mn-lt"/>
                <a:cs typeface="+mn-lt"/>
              </a:rPr>
              <a:t> and </a:t>
            </a:r>
            <a:r>
              <a:rPr lang="en-US" err="1">
                <a:ea typeface="+mn-lt"/>
                <a:cs typeface="+mn-lt"/>
              </a:rPr>
              <a:t>PostFire$Circuit</a:t>
            </a:r>
          </a:p>
          <a:p>
            <a:r>
              <a:rPr lang="en-US">
                <a:ea typeface="+mn-lt"/>
                <a:cs typeface="+mn-lt"/>
              </a:rPr>
              <a:t>X-squared = 2.3781, </a:t>
            </a:r>
            <a:r>
              <a:rPr lang="en-US" err="1">
                <a:ea typeface="+mn-lt"/>
                <a:cs typeface="+mn-lt"/>
              </a:rPr>
              <a:t>df</a:t>
            </a:r>
            <a:r>
              <a:rPr lang="en-US">
                <a:ea typeface="+mn-lt"/>
                <a:cs typeface="+mn-lt"/>
              </a:rPr>
              <a:t> = 2, p-value = 0.3045</a:t>
            </a:r>
          </a:p>
          <a:p>
            <a:endParaRPr lang="en-US">
              <a:cs typeface="Calibri"/>
            </a:endParaRPr>
          </a:p>
          <a:p>
            <a:r>
              <a:rPr lang="en-US">
                <a:ea typeface="+mn-lt"/>
                <a:cs typeface="+mn-lt"/>
              </a:rPr>
              <a:t>     3  4</a:t>
            </a:r>
            <a:endParaRPr lang="en-US">
              <a:cs typeface="Calibri"/>
            </a:endParaRPr>
          </a:p>
          <a:p>
            <a:r>
              <a:rPr lang="en-US">
                <a:ea typeface="+mn-lt"/>
                <a:cs typeface="+mn-lt"/>
              </a:rPr>
              <a:t>  1   14 17</a:t>
            </a:r>
            <a:endParaRPr lang="en-US"/>
          </a:p>
          <a:p>
            <a:r>
              <a:rPr lang="en-US">
                <a:ea typeface="+mn-lt"/>
                <a:cs typeface="+mn-lt"/>
              </a:rPr>
              <a:t>  6   17 15</a:t>
            </a:r>
            <a:endParaRPr lang="en-US"/>
          </a:p>
          <a:p>
            <a:r>
              <a:rPr lang="en-US">
                <a:ea typeface="+mn-lt"/>
                <a:cs typeface="+mn-lt"/>
              </a:rPr>
              <a:t>  7   26 44</a:t>
            </a:r>
            <a:endParaRPr lang="en-US"/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78625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72D03-0E9F-F6E4-AB96-70687E3C3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Comparison of burned/unburned &amp; trap numbers – with pre fire data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B8430-C63F-0D49-C418-C3BD46E5E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endParaRPr lang="en-US">
              <a:cs typeface="Calibri" panose="020F0502020204030204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endParaRPr lang="en-US">
              <a:ea typeface="+mn-lt"/>
              <a:cs typeface="+mn-l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>
                <a:cs typeface="Calibri"/>
              </a:rPr>
              <a:t>Question: Is there a difference between # PM captured in burned and unburned sites</a:t>
            </a:r>
            <a:endParaRPr lang="en-US">
              <a:ea typeface="+mn-lt"/>
              <a:cs typeface="+mn-l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>
                <a:cs typeface="Calibri"/>
              </a:rPr>
              <a:t>Ho: Trapped # post fire in burned = Trapped # post fire in unburned 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>
                <a:cs typeface="Calibri"/>
              </a:rPr>
              <a:t>Use  PM pop only</a:t>
            </a:r>
            <a:endParaRPr lang="en-US">
              <a:ea typeface="+mn-lt"/>
              <a:cs typeface="+mn-lt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</a:pPr>
            <a:r>
              <a:rPr lang="en-US">
                <a:ea typeface="+mn-lt"/>
                <a:cs typeface="+mn-lt"/>
              </a:rPr>
              <a:t>#trapped ~ Circuit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</a:pPr>
            <a:r>
              <a:rPr lang="en-US">
                <a:ea typeface="+mn-lt"/>
                <a:cs typeface="+mn-lt"/>
              </a:rPr>
              <a:t># trapped = "</a:t>
            </a:r>
            <a:r>
              <a:rPr lang="en-US" err="1">
                <a:ea typeface="+mn-lt"/>
                <a:cs typeface="+mn-lt"/>
              </a:rPr>
              <a:t>Fire_month</a:t>
            </a:r>
            <a:r>
              <a:rPr lang="en-US">
                <a:ea typeface="+mn-lt"/>
                <a:cs typeface="+mn-lt"/>
              </a:rPr>
              <a:t>"</a:t>
            </a:r>
          </a:p>
          <a:p>
            <a:pPr marL="685800">
              <a:spcBef>
                <a:spcPts val="500"/>
              </a:spcBef>
            </a:pPr>
            <a:br>
              <a:rPr lang="en-US"/>
            </a:br>
            <a:endParaRPr lang="en-US"/>
          </a:p>
          <a:p>
            <a:pPr lvl="1"/>
            <a:r>
              <a:rPr lang="en-US">
                <a:ea typeface="+mn-lt"/>
                <a:cs typeface="+mn-lt"/>
              </a:rPr>
              <a:t>Pearson's Chi-squared test</a:t>
            </a:r>
          </a:p>
          <a:p>
            <a:pPr lvl="1"/>
            <a:br>
              <a:rPr lang="en-US"/>
            </a:br>
            <a:endParaRPr lang="en-US"/>
          </a:p>
          <a:p>
            <a:pPr lvl="1"/>
            <a:r>
              <a:rPr lang="en-US">
                <a:ea typeface="+mn-lt"/>
                <a:cs typeface="+mn-lt"/>
              </a:rPr>
              <a:t>data:  </a:t>
            </a:r>
            <a:r>
              <a:rPr lang="en-US" err="1">
                <a:ea typeface="+mn-lt"/>
                <a:cs typeface="+mn-lt"/>
              </a:rPr>
              <a:t>newdata$Fire_months</a:t>
            </a:r>
            <a:r>
              <a:rPr lang="en-US">
                <a:ea typeface="+mn-lt"/>
                <a:cs typeface="+mn-lt"/>
              </a:rPr>
              <a:t> and </a:t>
            </a:r>
            <a:r>
              <a:rPr lang="en-US" err="1">
                <a:ea typeface="+mn-lt"/>
                <a:cs typeface="+mn-lt"/>
              </a:rPr>
              <a:t>newdata$Circuit</a:t>
            </a:r>
          </a:p>
          <a:p>
            <a:pPr lvl="1"/>
            <a:r>
              <a:rPr lang="en-US">
                <a:ea typeface="+mn-lt"/>
                <a:cs typeface="+mn-lt"/>
              </a:rPr>
              <a:t>X-squared = 7.3879, </a:t>
            </a:r>
            <a:r>
              <a:rPr lang="en-US" err="1">
                <a:ea typeface="+mn-lt"/>
                <a:cs typeface="+mn-lt"/>
              </a:rPr>
              <a:t>df</a:t>
            </a:r>
            <a:r>
              <a:rPr lang="en-US">
                <a:ea typeface="+mn-lt"/>
                <a:cs typeface="+mn-lt"/>
              </a:rPr>
              <a:t> = 4, p-value = 0.1168</a:t>
            </a:r>
            <a:endParaRPr lang="en-US"/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</a:pPr>
            <a:endParaRPr lang="en-US">
              <a:cs typeface="Calibri"/>
            </a:endParaRPr>
          </a:p>
          <a:p>
            <a:pPr marL="685800">
              <a:spcBef>
                <a:spcPts val="500"/>
              </a:spcBef>
            </a:pPr>
            <a:r>
              <a:rPr lang="en-US">
                <a:ea typeface="+mn-lt"/>
                <a:cs typeface="+mn-lt"/>
              </a:rPr>
              <a:t>       3  4</a:t>
            </a:r>
            <a:endParaRPr lang="en-US">
              <a:cs typeface="Calibri"/>
            </a:endParaRPr>
          </a:p>
          <a:p>
            <a:pPr lvl="1"/>
            <a:r>
              <a:rPr lang="en-US">
                <a:ea typeface="+mn-lt"/>
                <a:cs typeface="+mn-lt"/>
              </a:rPr>
              <a:t>  -11 76 69</a:t>
            </a:r>
            <a:endParaRPr lang="en-US"/>
          </a:p>
          <a:p>
            <a:pPr lvl="1"/>
            <a:r>
              <a:rPr lang="en-US">
                <a:ea typeface="+mn-lt"/>
                <a:cs typeface="+mn-lt"/>
              </a:rPr>
              <a:t>  -3  11 22</a:t>
            </a:r>
            <a:endParaRPr lang="en-US"/>
          </a:p>
          <a:p>
            <a:pPr lvl="1"/>
            <a:r>
              <a:rPr lang="en-US">
                <a:ea typeface="+mn-lt"/>
                <a:cs typeface="+mn-lt"/>
              </a:rPr>
              <a:t>  1   14 17</a:t>
            </a:r>
            <a:endParaRPr lang="en-US"/>
          </a:p>
          <a:p>
            <a:pPr lvl="1"/>
            <a:r>
              <a:rPr lang="en-US">
                <a:ea typeface="+mn-lt"/>
                <a:cs typeface="+mn-lt"/>
              </a:rPr>
              <a:t>  6   17 15</a:t>
            </a:r>
            <a:endParaRPr lang="en-US"/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</a:pPr>
            <a:r>
              <a:rPr lang="en-US">
                <a:ea typeface="+mn-lt"/>
                <a:cs typeface="+mn-lt"/>
              </a:rPr>
              <a:t>  7   26 44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9110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D37DE-9E0C-0357-ADCB-A06F38C9F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Trap numbers in burned/unburned vs pre/post fire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964A2-591C-4FCB-5F7C-24C2828D7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>
                <a:ea typeface="+mn-lt"/>
                <a:cs typeface="+mn-lt"/>
              </a:rPr>
              <a:t>&gt; table(</a:t>
            </a:r>
            <a:r>
              <a:rPr lang="en-US" err="1">
                <a:ea typeface="+mn-lt"/>
                <a:cs typeface="+mn-lt"/>
              </a:rPr>
              <a:t>newdata$Fire_time_point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newdata$Circuit</a:t>
            </a:r>
            <a:r>
              <a:rPr lang="en-US">
                <a:ea typeface="+mn-lt"/>
                <a:cs typeface="+mn-lt"/>
              </a:rPr>
              <a:t>)</a:t>
            </a:r>
            <a:endParaRPr lang="en-US">
              <a:cs typeface="Calibri" panose="020F0502020204030204"/>
            </a:endParaRPr>
          </a:p>
          <a:p>
            <a:r>
              <a:rPr lang="en-US">
                <a:ea typeface="+mn-lt"/>
                <a:cs typeface="+mn-lt"/>
              </a:rPr>
              <a:t>           </a:t>
            </a:r>
            <a:endParaRPr lang="en-US"/>
          </a:p>
          <a:p>
            <a:r>
              <a:rPr lang="en-US">
                <a:ea typeface="+mn-lt"/>
                <a:cs typeface="+mn-lt"/>
              </a:rPr>
              <a:t>             3  4</a:t>
            </a:r>
            <a:endParaRPr lang="en-US"/>
          </a:p>
          <a:p>
            <a:r>
              <a:rPr lang="en-US">
                <a:ea typeface="+mn-lt"/>
                <a:cs typeface="+mn-lt"/>
              </a:rPr>
              <a:t>  Post-fire 57 76</a:t>
            </a:r>
            <a:endParaRPr lang="en-US"/>
          </a:p>
          <a:p>
            <a:r>
              <a:rPr lang="en-US">
                <a:ea typeface="+mn-lt"/>
                <a:cs typeface="+mn-lt"/>
              </a:rPr>
              <a:t>  Pre-fire  87 91</a:t>
            </a:r>
            <a:endParaRPr lang="en-US"/>
          </a:p>
          <a:p>
            <a:r>
              <a:rPr lang="en-US">
                <a:ea typeface="+mn-lt"/>
                <a:cs typeface="+mn-lt"/>
              </a:rPr>
              <a:t>&gt; </a:t>
            </a:r>
            <a:r>
              <a:rPr lang="en-US" err="1">
                <a:ea typeface="+mn-lt"/>
                <a:cs typeface="+mn-lt"/>
              </a:rPr>
              <a:t>chisq.test</a:t>
            </a:r>
            <a:r>
              <a:rPr lang="en-US">
                <a:ea typeface="+mn-lt"/>
                <a:cs typeface="+mn-lt"/>
              </a:rPr>
              <a:t>(</a:t>
            </a:r>
            <a:r>
              <a:rPr lang="en-US" err="1">
                <a:ea typeface="+mn-lt"/>
                <a:cs typeface="+mn-lt"/>
              </a:rPr>
              <a:t>newdata$Fire_time_point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newdata$Circuit</a:t>
            </a:r>
            <a:r>
              <a:rPr lang="en-US">
                <a:ea typeface="+mn-lt"/>
                <a:cs typeface="+mn-lt"/>
              </a:rPr>
              <a:t>)</a:t>
            </a:r>
            <a:endParaRPr lang="en-US"/>
          </a:p>
          <a:p>
            <a:br>
              <a:rPr lang="en-US"/>
            </a:br>
            <a:endParaRPr lang="en-US"/>
          </a:p>
          <a:p>
            <a:r>
              <a:rPr lang="en-US">
                <a:ea typeface="+mn-lt"/>
                <a:cs typeface="+mn-lt"/>
              </a:rPr>
              <a:t>Pearson's Chi-squared test with Yates' continuity correction</a:t>
            </a:r>
            <a:endParaRPr lang="en-US"/>
          </a:p>
          <a:p>
            <a:br>
              <a:rPr lang="en-US"/>
            </a:br>
            <a:endParaRPr lang="en-US"/>
          </a:p>
          <a:p>
            <a:r>
              <a:rPr lang="en-US">
                <a:ea typeface="+mn-lt"/>
                <a:cs typeface="+mn-lt"/>
              </a:rPr>
              <a:t>data:  </a:t>
            </a:r>
            <a:r>
              <a:rPr lang="en-US" err="1">
                <a:ea typeface="+mn-lt"/>
                <a:cs typeface="+mn-lt"/>
              </a:rPr>
              <a:t>newdata$Fire_time_point</a:t>
            </a:r>
            <a:r>
              <a:rPr lang="en-US">
                <a:ea typeface="+mn-lt"/>
                <a:cs typeface="+mn-lt"/>
              </a:rPr>
              <a:t> and </a:t>
            </a:r>
            <a:r>
              <a:rPr lang="en-US" err="1">
                <a:ea typeface="+mn-lt"/>
                <a:cs typeface="+mn-lt"/>
              </a:rPr>
              <a:t>newdata$Circuit</a:t>
            </a:r>
            <a:endParaRPr lang="en-US" err="1"/>
          </a:p>
          <a:p>
            <a:r>
              <a:rPr lang="en-US">
                <a:ea typeface="+mn-lt"/>
                <a:cs typeface="+mn-lt"/>
              </a:rPr>
              <a:t>X-squared = 0.88039, </a:t>
            </a:r>
            <a:r>
              <a:rPr lang="en-US" err="1">
                <a:ea typeface="+mn-lt"/>
                <a:cs typeface="+mn-lt"/>
              </a:rPr>
              <a:t>df</a:t>
            </a:r>
            <a:r>
              <a:rPr lang="en-US">
                <a:ea typeface="+mn-lt"/>
                <a:cs typeface="+mn-lt"/>
              </a:rPr>
              <a:t> = 1, p-value = 0.3481</a:t>
            </a:r>
            <a:endParaRPr lang="en-US"/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604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AD362-D546-B1C4-C562-3D583009F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9024"/>
            <a:ext cx="10515600" cy="1325563"/>
          </a:xfrm>
        </p:spPr>
        <p:txBody>
          <a:bodyPr/>
          <a:lstStyle/>
          <a:p>
            <a:r>
              <a:rPr lang="en-US" i="1">
                <a:latin typeface="Georgia Pro Cond Semibold" panose="02040706050405020303" pitchFamily="18" charset="0"/>
              </a:rPr>
              <a:t>Sin Nombre </a:t>
            </a:r>
            <a:r>
              <a:rPr lang="en-US" i="1" err="1">
                <a:latin typeface="Georgia Pro Cond Semibold" panose="02040706050405020303" pitchFamily="18" charset="0"/>
              </a:rPr>
              <a:t>orthohantavirus</a:t>
            </a:r>
            <a:r>
              <a:rPr lang="en-US" i="1">
                <a:latin typeface="Georgia Pro Cond Semibold" panose="02040706050405020303" pitchFamily="18" charset="0"/>
              </a:rPr>
              <a:t> </a:t>
            </a:r>
            <a:r>
              <a:rPr lang="en-US">
                <a:latin typeface="Georgia Pro Cond Semibold" panose="02040706050405020303" pitchFamily="18" charset="0"/>
              </a:rPr>
              <a:t>(SNV)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9D362-482A-0EB7-48E3-8F0920F17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266" y="1590046"/>
            <a:ext cx="5448300" cy="48021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Georgia"/>
              </a:rPr>
              <a:t>Family: </a:t>
            </a:r>
            <a:r>
              <a:rPr lang="en-US" i="1" dirty="0" err="1">
                <a:latin typeface="Georgia"/>
              </a:rPr>
              <a:t>Bunyaviridae</a:t>
            </a:r>
            <a:r>
              <a:rPr lang="en-US" i="1" dirty="0">
                <a:latin typeface="Georgia"/>
              </a:rPr>
              <a:t>, </a:t>
            </a:r>
            <a:r>
              <a:rPr lang="en-US" i="1" dirty="0" err="1">
                <a:latin typeface="Georgia"/>
              </a:rPr>
              <a:t>ssRNA</a:t>
            </a:r>
            <a:endParaRPr lang="en-US" i="1" dirty="0">
              <a:latin typeface="Georgia"/>
            </a:endParaRPr>
          </a:p>
          <a:p>
            <a:r>
              <a:rPr lang="en-US" dirty="0">
                <a:latin typeface="Georgia"/>
              </a:rPr>
              <a:t>Primary reservoir host: </a:t>
            </a:r>
            <a:r>
              <a:rPr lang="en-US" i="1" dirty="0">
                <a:latin typeface="Georgia"/>
              </a:rPr>
              <a:t>Peromyscus maniculatus </a:t>
            </a:r>
          </a:p>
          <a:p>
            <a:pPr marL="0" indent="0">
              <a:buNone/>
            </a:pPr>
            <a:r>
              <a:rPr lang="en-US" dirty="0">
                <a:latin typeface="Georgia"/>
              </a:rPr>
              <a:t>   (deer mice)</a:t>
            </a:r>
            <a:endParaRPr lang="en-US" dirty="0"/>
          </a:p>
          <a:p>
            <a:r>
              <a:rPr lang="en-US" dirty="0">
                <a:latin typeface="Georgia"/>
              </a:rPr>
              <a:t>Hantavirus cardiopulmonary syndrome in humans</a:t>
            </a:r>
          </a:p>
          <a:p>
            <a:pPr lvl="1"/>
            <a:r>
              <a:rPr lang="en-US" dirty="0">
                <a:latin typeface="Georgia"/>
              </a:rPr>
              <a:t>Caused by multiple hantaviruses</a:t>
            </a:r>
          </a:p>
          <a:p>
            <a:pPr lvl="1"/>
            <a:r>
              <a:rPr lang="en-US" dirty="0">
                <a:latin typeface="Georgia"/>
              </a:rPr>
              <a:t>35-40% case fatality ratio</a:t>
            </a:r>
          </a:p>
          <a:p>
            <a:pPr lvl="1"/>
            <a:r>
              <a:rPr lang="en-US" dirty="0">
                <a:latin typeface="Georgia"/>
              </a:rPr>
              <a:t>Distributed throughout North America</a:t>
            </a:r>
          </a:p>
          <a:p>
            <a:pPr lvl="1"/>
            <a:r>
              <a:rPr lang="en-US" dirty="0">
                <a:latin typeface="Georgia"/>
              </a:rPr>
              <a:t>Western US is primarily SNV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4BBDE8C-A725-7EAD-19AD-A3E6701EECA9}"/>
              </a:ext>
            </a:extLst>
          </p:cNvPr>
          <p:cNvGrpSpPr/>
          <p:nvPr/>
        </p:nvGrpSpPr>
        <p:grpSpPr>
          <a:xfrm>
            <a:off x="6472447" y="1355456"/>
            <a:ext cx="5940425" cy="3187703"/>
            <a:chOff x="5981700" y="1982788"/>
            <a:chExt cx="7273990" cy="375532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FF6FACC-9CAA-C388-6EA9-3591F3C5C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81700" y="1982788"/>
              <a:ext cx="6096000" cy="3429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1E6BD67-20BA-8A78-8498-DC4D0DE849D0}"/>
                </a:ext>
              </a:extLst>
            </p:cNvPr>
            <p:cNvSpPr txBox="1"/>
            <p:nvPr/>
          </p:nvSpPr>
          <p:spPr>
            <a:xfrm>
              <a:off x="8455090" y="5411788"/>
              <a:ext cx="4800600" cy="326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latin typeface="Georgia" panose="02040502050405020303" pitchFamily="18" charset="0"/>
                </a:rPr>
                <a:t>Cases from 1993-2018, Source: CDC, 2020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3E97B22-48DE-57FB-FE0C-7A0A3DBBDF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0191" y="4545902"/>
            <a:ext cx="3288665" cy="19047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20DE52-DD19-5806-2758-8EB162CEBA95}"/>
              </a:ext>
            </a:extLst>
          </p:cNvPr>
          <p:cNvSpPr txBox="1"/>
          <p:nvPr/>
        </p:nvSpPr>
        <p:spPr>
          <a:xfrm>
            <a:off x="8526132" y="6396658"/>
            <a:ext cx="210538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200" i="1">
                <a:latin typeface="Georgia"/>
              </a:rPr>
              <a:t>Peromyscus maniculatus </a:t>
            </a:r>
            <a:endParaRPr lang="en-US" sz="1200">
              <a:latin typeface="Georgia"/>
            </a:endParaRPr>
          </a:p>
          <a:p>
            <a:pPr algn="r"/>
            <a:r>
              <a:rPr lang="en-US" sz="1200">
                <a:latin typeface="Georgia"/>
              </a:rPr>
              <a:t>Source: E. Preston</a:t>
            </a:r>
            <a:endParaRPr lang="en-US" sz="120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6523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96ABC-1F27-2953-9D49-216C87C0A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Difference in difference regression – no difference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63988-257B-F1A1-7A0B-BBB012DDD9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25000" lnSpcReduction="20000"/>
          </a:bodyPr>
          <a:lstStyle/>
          <a:p>
            <a:r>
              <a:rPr lang="en-US">
                <a:ea typeface="+mn-lt"/>
                <a:cs typeface="+mn-lt"/>
              </a:rPr>
              <a:t>Call:</a:t>
            </a:r>
            <a:endParaRPr lang="en-US">
              <a:cs typeface="Calibri" panose="020F0502020204030204"/>
            </a:endParaRPr>
          </a:p>
          <a:p>
            <a:r>
              <a:rPr lang="en-US" err="1">
                <a:ea typeface="+mn-lt"/>
                <a:cs typeface="+mn-lt"/>
              </a:rPr>
              <a:t>lm</a:t>
            </a:r>
            <a:r>
              <a:rPr lang="en-US">
                <a:ea typeface="+mn-lt"/>
                <a:cs typeface="+mn-lt"/>
              </a:rPr>
              <a:t>(formula = Trapped ~ treated + time + did, data = </a:t>
            </a:r>
            <a:r>
              <a:rPr lang="en-US" err="1">
                <a:ea typeface="+mn-lt"/>
                <a:cs typeface="+mn-lt"/>
              </a:rPr>
              <a:t>did_data</a:t>
            </a:r>
            <a:r>
              <a:rPr lang="en-US">
                <a:ea typeface="+mn-lt"/>
                <a:cs typeface="+mn-lt"/>
              </a:rPr>
              <a:t>)</a:t>
            </a:r>
            <a:endParaRPr lang="en-US"/>
          </a:p>
          <a:p>
            <a:br>
              <a:rPr lang="en-US"/>
            </a:br>
            <a:endParaRPr lang="en-US"/>
          </a:p>
          <a:p>
            <a:r>
              <a:rPr lang="en-US">
                <a:ea typeface="+mn-lt"/>
                <a:cs typeface="+mn-lt"/>
              </a:rPr>
              <a:t>Residuals:</a:t>
            </a:r>
            <a:endParaRPr lang="en-US"/>
          </a:p>
          <a:p>
            <a:r>
              <a:rPr lang="en-US">
                <a:ea typeface="+mn-lt"/>
                <a:cs typeface="+mn-lt"/>
              </a:rPr>
              <a:t>    Min      1Q  Median      3Q     Max </a:t>
            </a:r>
            <a:endParaRPr lang="en-US"/>
          </a:p>
          <a:p>
            <a:r>
              <a:rPr lang="en-US">
                <a:ea typeface="+mn-lt"/>
                <a:cs typeface="+mn-lt"/>
              </a:rPr>
              <a:t>-32.500  -9.833  -3.500  15.750  32.500 </a:t>
            </a:r>
            <a:endParaRPr lang="en-US"/>
          </a:p>
          <a:p>
            <a:br>
              <a:rPr lang="en-US"/>
            </a:br>
            <a:endParaRPr lang="en-US"/>
          </a:p>
          <a:p>
            <a:r>
              <a:rPr lang="en-US">
                <a:ea typeface="+mn-lt"/>
                <a:cs typeface="+mn-lt"/>
              </a:rPr>
              <a:t>Coefficients:</a:t>
            </a:r>
            <a:endParaRPr lang="en-US"/>
          </a:p>
          <a:p>
            <a:r>
              <a:rPr lang="en-US">
                <a:ea typeface="+mn-lt"/>
                <a:cs typeface="+mn-lt"/>
              </a:rPr>
              <a:t>            Estimate Std. Error t value </a:t>
            </a:r>
            <a:r>
              <a:rPr lang="en-US" err="1">
                <a:ea typeface="+mn-lt"/>
                <a:cs typeface="+mn-lt"/>
              </a:rPr>
              <a:t>Pr</a:t>
            </a:r>
            <a:r>
              <a:rPr lang="en-US">
                <a:ea typeface="+mn-lt"/>
                <a:cs typeface="+mn-lt"/>
              </a:rPr>
              <a:t>(&gt;|t|)  </a:t>
            </a:r>
            <a:endParaRPr lang="en-US"/>
          </a:p>
          <a:p>
            <a:r>
              <a:rPr lang="en-US">
                <a:ea typeface="+mn-lt"/>
                <a:cs typeface="+mn-lt"/>
              </a:rPr>
              <a:t>(Intercept)   45.500     17.841   2.550   0.0435 *</a:t>
            </a:r>
            <a:endParaRPr lang="en-US"/>
          </a:p>
          <a:p>
            <a:r>
              <a:rPr lang="en-US">
                <a:ea typeface="+mn-lt"/>
                <a:cs typeface="+mn-lt"/>
              </a:rPr>
              <a:t>treated       -2.000     25.231  -0.079   0.9394  </a:t>
            </a:r>
            <a:endParaRPr lang="en-US"/>
          </a:p>
          <a:p>
            <a:r>
              <a:rPr lang="en-US">
                <a:ea typeface="+mn-lt"/>
                <a:cs typeface="+mn-lt"/>
              </a:rPr>
              <a:t>time         -20.167     23.033  -0.876   0.4149  </a:t>
            </a:r>
            <a:endParaRPr lang="en-US"/>
          </a:p>
          <a:p>
            <a:r>
              <a:rPr lang="en-US" b="1">
                <a:solidFill>
                  <a:srgbClr val="FF0000"/>
                </a:solidFill>
                <a:ea typeface="+mn-lt"/>
                <a:cs typeface="+mn-lt"/>
              </a:rPr>
              <a:t>did           -4.333     32.573  -0.133   0.8985  </a:t>
            </a:r>
            <a:endParaRPr lang="en-US" b="1">
              <a:solidFill>
                <a:srgbClr val="FF0000"/>
              </a:solidFill>
            </a:endParaRPr>
          </a:p>
          <a:p>
            <a:r>
              <a:rPr lang="en-US">
                <a:ea typeface="+mn-lt"/>
                <a:cs typeface="+mn-lt"/>
              </a:rPr>
              <a:t>---</a:t>
            </a:r>
            <a:endParaRPr lang="en-US"/>
          </a:p>
          <a:p>
            <a:r>
              <a:rPr lang="en-US" err="1">
                <a:ea typeface="+mn-lt"/>
                <a:cs typeface="+mn-lt"/>
              </a:rPr>
              <a:t>Signif</a:t>
            </a:r>
            <a:r>
              <a:rPr lang="en-US">
                <a:ea typeface="+mn-lt"/>
                <a:cs typeface="+mn-lt"/>
              </a:rPr>
              <a:t>. codes:  0 ‘***’ 0.001 ‘**’ 0.01 ‘*’ 0.05 ‘.’ 0.1 ‘ ’ 1</a:t>
            </a:r>
            <a:endParaRPr lang="en-US"/>
          </a:p>
          <a:p>
            <a:br>
              <a:rPr lang="en-US"/>
            </a:br>
            <a:endParaRPr lang="en-US"/>
          </a:p>
          <a:p>
            <a:r>
              <a:rPr lang="en-US">
                <a:ea typeface="+mn-lt"/>
                <a:cs typeface="+mn-lt"/>
              </a:rPr>
              <a:t>Residual standard error: 25.23 on 6 degrees of freedom</a:t>
            </a:r>
            <a:endParaRPr lang="en-US"/>
          </a:p>
          <a:p>
            <a:r>
              <a:rPr lang="en-US">
                <a:ea typeface="+mn-lt"/>
                <a:cs typeface="+mn-lt"/>
              </a:rPr>
              <a:t>Multiple R-squared:  0.2482, Adjusted R-squared:  -0.1277 </a:t>
            </a:r>
            <a:endParaRPr lang="en-US"/>
          </a:p>
          <a:p>
            <a:r>
              <a:rPr lang="en-US">
                <a:ea typeface="+mn-lt"/>
                <a:cs typeface="+mn-lt"/>
              </a:rPr>
              <a:t>F-statistic: 0.6604 on 3 and 6 DF,  p-value: 0.6058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62F741-9702-5DE4-A300-DA7233BD3E85}"/>
              </a:ext>
            </a:extLst>
          </p:cNvPr>
          <p:cNvSpPr txBox="1"/>
          <p:nvPr/>
        </p:nvSpPr>
        <p:spPr>
          <a:xfrm>
            <a:off x="4724400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6278052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4F605-743D-6F25-37E2-0928F07AD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trap rates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4097D-0C4B-531F-DE9A-521604BC2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No difference in DID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301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22EE3-3AE6-05E4-E3C7-FE9460C00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Oral positivity in burn vs unburned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F3A58-7577-B72B-CBCC-355B051BF5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>
                <a:cs typeface="Calibri"/>
              </a:rPr>
              <a:t>Question: Is there a difference between oral positivity in burned and unburned sites </a:t>
            </a:r>
            <a:endParaRPr lang="en-US">
              <a:ea typeface="+mn-lt"/>
              <a:cs typeface="+mn-l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>
                <a:cs typeface="Calibri"/>
              </a:rPr>
              <a:t>Ho: Prev in burned = Prev in unburned </a:t>
            </a:r>
            <a:endParaRPr lang="en-US">
              <a:ea typeface="+mn-lt"/>
              <a:cs typeface="+mn-lt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</a:pPr>
            <a:r>
              <a:rPr lang="en-US" sz="2800">
                <a:ea typeface="+mn-lt"/>
                <a:cs typeface="+mn-lt"/>
              </a:rPr>
              <a:t>Prev~ Circuit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</a:pPr>
            <a:endParaRPr lang="en-US" sz="2800">
              <a:ea typeface="+mn-lt"/>
              <a:cs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DE092C-022F-71DB-041B-C06E37F8E87F}"/>
              </a:ext>
            </a:extLst>
          </p:cNvPr>
          <p:cNvSpPr txBox="1"/>
          <p:nvPr/>
        </p:nvSpPr>
        <p:spPr>
          <a:xfrm>
            <a:off x="4724400" y="3200400"/>
            <a:ext cx="4460111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           3   4</a:t>
            </a:r>
          </a:p>
          <a:p>
            <a:r>
              <a:rPr lang="en-US"/>
              <a:t>  Negative 105 136</a:t>
            </a:r>
            <a:endParaRPr lang="en-US">
              <a:cs typeface="Calibri"/>
            </a:endParaRPr>
          </a:p>
          <a:p>
            <a:r>
              <a:rPr lang="en-US"/>
              <a:t>  Positive  15   8</a:t>
            </a:r>
            <a:endParaRPr lang="en-US">
              <a:cs typeface="Calibri"/>
            </a:endParaRPr>
          </a:p>
          <a:p>
            <a:r>
              <a:rPr lang="en-US"/>
              <a:t>&gt; </a:t>
            </a:r>
            <a:r>
              <a:rPr lang="en-US" err="1"/>
              <a:t>chisq.test</a:t>
            </a:r>
            <a:r>
              <a:rPr lang="en-US"/>
              <a:t>(</a:t>
            </a:r>
            <a:r>
              <a:rPr lang="en-US" err="1"/>
              <a:t>newdata$oral_SNV_qPCR_result</a:t>
            </a:r>
            <a:r>
              <a:rPr lang="en-US"/>
              <a:t>, </a:t>
            </a:r>
            <a:r>
              <a:rPr lang="en-US" err="1"/>
              <a:t>newdata$Circuit</a:t>
            </a:r>
            <a:r>
              <a:rPr lang="en-US"/>
              <a:t>)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/>
              <a:t>Pearson's Chi-squared test with Yates' continuity correction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/>
              <a:t>data:  </a:t>
            </a:r>
            <a:r>
              <a:rPr lang="en-US" err="1"/>
              <a:t>newdata$oral_SNV_qPCR_result</a:t>
            </a:r>
            <a:r>
              <a:rPr lang="en-US"/>
              <a:t> and </a:t>
            </a:r>
            <a:r>
              <a:rPr lang="en-US" err="1"/>
              <a:t>newdata$Circuit</a:t>
            </a:r>
            <a:endParaRPr lang="en-US" err="1">
              <a:cs typeface="Calibri"/>
            </a:endParaRPr>
          </a:p>
          <a:p>
            <a:r>
              <a:rPr lang="en-US"/>
              <a:t>X-squared = 3.1438, </a:t>
            </a:r>
            <a:r>
              <a:rPr lang="en-US" err="1"/>
              <a:t>df</a:t>
            </a:r>
            <a:r>
              <a:rPr lang="en-US"/>
              <a:t> = 1, p-value = 0.</a:t>
            </a:r>
            <a:r>
              <a:rPr lang="en-US">
                <a:solidFill>
                  <a:srgbClr val="FF0000"/>
                </a:solidFill>
              </a:rPr>
              <a:t>07622</a:t>
            </a:r>
            <a:endParaRPr lang="en-US">
              <a:solidFill>
                <a:srgbClr val="FF0000"/>
              </a:solidFill>
              <a:cs typeface="Calibri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699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EE58A-9B24-57B8-395B-7C84023B5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Oral positivity on post fire vs pre fire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C28ED-5953-4863-979B-A50343547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>
                <a:ea typeface="+mn-lt"/>
                <a:cs typeface="+mn-lt"/>
              </a:rPr>
              <a:t>          Post-fire Pre-fire</a:t>
            </a:r>
            <a:endParaRPr lang="en-US">
              <a:cs typeface="Calibri" panose="020F0502020204030204"/>
            </a:endParaRPr>
          </a:p>
          <a:p>
            <a:r>
              <a:rPr lang="en-US">
                <a:ea typeface="+mn-lt"/>
                <a:cs typeface="+mn-lt"/>
              </a:rPr>
              <a:t>  Negative       112      129</a:t>
            </a:r>
            <a:endParaRPr lang="en-US"/>
          </a:p>
          <a:p>
            <a:r>
              <a:rPr lang="en-US">
                <a:ea typeface="+mn-lt"/>
                <a:cs typeface="+mn-lt"/>
              </a:rPr>
              <a:t>  Positive        13       10</a:t>
            </a:r>
            <a:endParaRPr lang="en-US"/>
          </a:p>
          <a:p>
            <a:r>
              <a:rPr lang="en-US">
                <a:ea typeface="+mn-lt"/>
                <a:cs typeface="+mn-lt"/>
              </a:rPr>
              <a:t>&gt; </a:t>
            </a:r>
            <a:r>
              <a:rPr lang="en-US" err="1">
                <a:ea typeface="+mn-lt"/>
                <a:cs typeface="+mn-lt"/>
              </a:rPr>
              <a:t>chisq.test</a:t>
            </a:r>
            <a:r>
              <a:rPr lang="en-US">
                <a:ea typeface="+mn-lt"/>
                <a:cs typeface="+mn-lt"/>
              </a:rPr>
              <a:t>(</a:t>
            </a:r>
            <a:r>
              <a:rPr lang="en-US" err="1">
                <a:ea typeface="+mn-lt"/>
                <a:cs typeface="+mn-lt"/>
              </a:rPr>
              <a:t>newdata$oral_SNV_qPCR_result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newdata$Fire_time_point</a:t>
            </a:r>
            <a:r>
              <a:rPr lang="en-US">
                <a:ea typeface="+mn-lt"/>
                <a:cs typeface="+mn-lt"/>
              </a:rPr>
              <a:t>)</a:t>
            </a:r>
            <a:endParaRPr lang="en-US"/>
          </a:p>
          <a:p>
            <a:br>
              <a:rPr lang="en-US"/>
            </a:br>
            <a:endParaRPr lang="en-US"/>
          </a:p>
          <a:p>
            <a:r>
              <a:rPr lang="en-US">
                <a:ea typeface="+mn-lt"/>
                <a:cs typeface="+mn-lt"/>
              </a:rPr>
              <a:t>Pearson's Chi-squared test with Yates' continuity correction</a:t>
            </a:r>
            <a:endParaRPr lang="en-US"/>
          </a:p>
          <a:p>
            <a:br>
              <a:rPr lang="en-US"/>
            </a:br>
            <a:endParaRPr lang="en-US"/>
          </a:p>
          <a:p>
            <a:r>
              <a:rPr lang="en-US">
                <a:ea typeface="+mn-lt"/>
                <a:cs typeface="+mn-lt"/>
              </a:rPr>
              <a:t>data:  </a:t>
            </a:r>
            <a:r>
              <a:rPr lang="en-US" err="1">
                <a:ea typeface="+mn-lt"/>
                <a:cs typeface="+mn-lt"/>
              </a:rPr>
              <a:t>newdata$oral_SNV_qPCR_result</a:t>
            </a:r>
            <a:r>
              <a:rPr lang="en-US">
                <a:ea typeface="+mn-lt"/>
                <a:cs typeface="+mn-lt"/>
              </a:rPr>
              <a:t> and </a:t>
            </a:r>
            <a:r>
              <a:rPr lang="en-US" err="1">
                <a:ea typeface="+mn-lt"/>
                <a:cs typeface="+mn-lt"/>
              </a:rPr>
              <a:t>newdata$Fire_time_point</a:t>
            </a:r>
            <a:endParaRPr lang="en-US" err="1"/>
          </a:p>
          <a:p>
            <a:r>
              <a:rPr lang="en-US">
                <a:ea typeface="+mn-lt"/>
                <a:cs typeface="+mn-lt"/>
              </a:rPr>
              <a:t>X-squared = 0.49512, </a:t>
            </a:r>
            <a:r>
              <a:rPr lang="en-US" err="1">
                <a:ea typeface="+mn-lt"/>
                <a:cs typeface="+mn-lt"/>
              </a:rPr>
              <a:t>df</a:t>
            </a:r>
            <a:r>
              <a:rPr lang="en-US">
                <a:ea typeface="+mn-lt"/>
                <a:cs typeface="+mn-lt"/>
              </a:rPr>
              <a:t> = 1, p-value = 0.4817</a:t>
            </a:r>
            <a:endParaRPr lang="en-US"/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71462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C3933-1CFD-E21E-C5BB-239DF2916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UG positivity vs pre/post fire &amp; unburned vs unbured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1C564-DE3A-8A03-3990-B05CF6CDFD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32500" lnSpcReduction="20000"/>
          </a:bodyPr>
          <a:lstStyle/>
          <a:p>
            <a:r>
              <a:rPr lang="en-US">
                <a:ea typeface="+mn-lt"/>
                <a:cs typeface="+mn-lt"/>
              </a:rPr>
              <a:t>&gt; table(</a:t>
            </a:r>
            <a:r>
              <a:rPr lang="en-US" err="1">
                <a:ea typeface="+mn-lt"/>
                <a:cs typeface="+mn-lt"/>
              </a:rPr>
              <a:t>newdata$UG_SNV_qPCR_result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newdata$Fire_time_point</a:t>
            </a:r>
            <a:r>
              <a:rPr lang="en-US">
                <a:ea typeface="+mn-lt"/>
                <a:cs typeface="+mn-lt"/>
              </a:rPr>
              <a:t>)</a:t>
            </a:r>
            <a:endParaRPr lang="en-US">
              <a:cs typeface="Calibri" panose="020F0502020204030204"/>
            </a:endParaRPr>
          </a:p>
          <a:p>
            <a:r>
              <a:rPr lang="en-US">
                <a:ea typeface="+mn-lt"/>
                <a:cs typeface="+mn-lt"/>
              </a:rPr>
              <a:t>          </a:t>
            </a:r>
            <a:endParaRPr lang="en-US"/>
          </a:p>
          <a:p>
            <a:r>
              <a:rPr lang="en-US">
                <a:ea typeface="+mn-lt"/>
                <a:cs typeface="+mn-lt"/>
              </a:rPr>
              <a:t>           Post-fire Pre-fire</a:t>
            </a:r>
            <a:endParaRPr lang="en-US"/>
          </a:p>
          <a:p>
            <a:r>
              <a:rPr lang="en-US">
                <a:ea typeface="+mn-lt"/>
                <a:cs typeface="+mn-lt"/>
              </a:rPr>
              <a:t>  Negative       119       30</a:t>
            </a:r>
            <a:endParaRPr lang="en-US"/>
          </a:p>
          <a:p>
            <a:r>
              <a:rPr lang="en-US">
                <a:ea typeface="+mn-lt"/>
                <a:cs typeface="+mn-lt"/>
              </a:rPr>
              <a:t>  Positive         6        0</a:t>
            </a:r>
            <a:endParaRPr lang="en-US"/>
          </a:p>
          <a:p>
            <a:r>
              <a:rPr lang="en-US">
                <a:ea typeface="+mn-lt"/>
                <a:cs typeface="+mn-lt"/>
              </a:rPr>
              <a:t>&gt; </a:t>
            </a:r>
            <a:r>
              <a:rPr lang="en-US" err="1">
                <a:ea typeface="+mn-lt"/>
                <a:cs typeface="+mn-lt"/>
              </a:rPr>
              <a:t>fisher.test</a:t>
            </a:r>
            <a:r>
              <a:rPr lang="en-US">
                <a:ea typeface="+mn-lt"/>
                <a:cs typeface="+mn-lt"/>
              </a:rPr>
              <a:t>(</a:t>
            </a:r>
            <a:r>
              <a:rPr lang="en-US" err="1">
                <a:ea typeface="+mn-lt"/>
                <a:cs typeface="+mn-lt"/>
              </a:rPr>
              <a:t>newdata$UG_SNV_qPCR_result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newdata$Fire_time_point</a:t>
            </a:r>
            <a:r>
              <a:rPr lang="en-US">
                <a:ea typeface="+mn-lt"/>
                <a:cs typeface="+mn-lt"/>
              </a:rPr>
              <a:t>)</a:t>
            </a:r>
            <a:endParaRPr lang="en-US"/>
          </a:p>
          <a:p>
            <a:br>
              <a:rPr lang="en-US"/>
            </a:br>
            <a:endParaRPr lang="en-US"/>
          </a:p>
          <a:p>
            <a:r>
              <a:rPr lang="en-US">
                <a:ea typeface="+mn-lt"/>
                <a:cs typeface="+mn-lt"/>
              </a:rPr>
              <a:t>Fisher's Exact Test for Count Data</a:t>
            </a:r>
            <a:endParaRPr lang="en-US"/>
          </a:p>
          <a:p>
            <a:br>
              <a:rPr lang="en-US"/>
            </a:br>
            <a:endParaRPr lang="en-US"/>
          </a:p>
          <a:p>
            <a:r>
              <a:rPr lang="en-US">
                <a:ea typeface="+mn-lt"/>
                <a:cs typeface="+mn-lt"/>
              </a:rPr>
              <a:t>data:  </a:t>
            </a:r>
            <a:r>
              <a:rPr lang="en-US" err="1">
                <a:ea typeface="+mn-lt"/>
                <a:cs typeface="+mn-lt"/>
              </a:rPr>
              <a:t>newdata$UG_SNV_qPCR_result</a:t>
            </a:r>
            <a:r>
              <a:rPr lang="en-US">
                <a:ea typeface="+mn-lt"/>
                <a:cs typeface="+mn-lt"/>
              </a:rPr>
              <a:t> and </a:t>
            </a:r>
            <a:r>
              <a:rPr lang="en-US" err="1">
                <a:ea typeface="+mn-lt"/>
                <a:cs typeface="+mn-lt"/>
              </a:rPr>
              <a:t>newdata$Fire_time_point</a:t>
            </a:r>
            <a:endParaRPr lang="en-US" err="1"/>
          </a:p>
          <a:p>
            <a:r>
              <a:rPr lang="en-US">
                <a:ea typeface="+mn-lt"/>
                <a:cs typeface="+mn-lt"/>
              </a:rPr>
              <a:t>p-value = 0.5971</a:t>
            </a:r>
            <a:endParaRPr lang="en-US"/>
          </a:p>
          <a:p>
            <a:r>
              <a:rPr lang="en-US">
                <a:ea typeface="+mn-lt"/>
                <a:cs typeface="+mn-lt"/>
              </a:rPr>
              <a:t>alternative hypothesis: true odds ratio is not equal to 1</a:t>
            </a:r>
            <a:endParaRPr lang="en-US"/>
          </a:p>
          <a:p>
            <a:r>
              <a:rPr lang="en-US">
                <a:ea typeface="+mn-lt"/>
                <a:cs typeface="+mn-lt"/>
              </a:rPr>
              <a:t>95 percent confidence interval:</a:t>
            </a:r>
            <a:endParaRPr lang="en-US"/>
          </a:p>
          <a:p>
            <a:r>
              <a:rPr lang="en-US">
                <a:ea typeface="+mn-lt"/>
                <a:cs typeface="+mn-lt"/>
              </a:rPr>
              <a:t> 0.000000 3.565247</a:t>
            </a:r>
            <a:endParaRPr lang="en-US"/>
          </a:p>
          <a:p>
            <a:r>
              <a:rPr lang="en-US">
                <a:ea typeface="+mn-lt"/>
                <a:cs typeface="+mn-lt"/>
              </a:rPr>
              <a:t>sample estimates:</a:t>
            </a:r>
            <a:endParaRPr lang="en-US"/>
          </a:p>
          <a:p>
            <a:r>
              <a:rPr lang="en-US">
                <a:ea typeface="+mn-lt"/>
                <a:cs typeface="+mn-lt"/>
              </a:rPr>
              <a:t>odds ratio </a:t>
            </a:r>
            <a:endParaRPr lang="en-US"/>
          </a:p>
          <a:p>
            <a:r>
              <a:rPr lang="en-US">
                <a:ea typeface="+mn-lt"/>
                <a:cs typeface="+mn-lt"/>
              </a:rPr>
              <a:t>         0 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CB4BE3-E1D4-490B-6A62-9774B0EACBA5}"/>
              </a:ext>
            </a:extLst>
          </p:cNvPr>
          <p:cNvSpPr txBox="1"/>
          <p:nvPr/>
        </p:nvSpPr>
        <p:spPr>
          <a:xfrm>
            <a:off x="6875362" y="1319513"/>
            <a:ext cx="2743200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  <a:p>
            <a:r>
              <a:rPr lang="en-US"/>
              <a:t>Fisher's Exact Test for Count Data</a:t>
            </a:r>
          </a:p>
          <a:p>
            <a:endParaRPr lang="en-US"/>
          </a:p>
          <a:p>
            <a:r>
              <a:rPr lang="en-US"/>
              <a:t>data:  newdata$UG_SNV_qPCR_result and newdata$Circuit</a:t>
            </a:r>
          </a:p>
          <a:p>
            <a:r>
              <a:rPr lang="en-US"/>
              <a:t>p-value = 0.2312</a:t>
            </a:r>
          </a:p>
          <a:p>
            <a:r>
              <a:rPr lang="en-US"/>
              <a:t>alternative hypothesis: true odds ratio is not equal to 1</a:t>
            </a:r>
          </a:p>
          <a:p>
            <a:r>
              <a:rPr lang="en-US"/>
              <a:t>95 percent confidence interval:</a:t>
            </a:r>
          </a:p>
          <a:p>
            <a:r>
              <a:rPr lang="en-US"/>
              <a:t> 0.02981969 2.45367530</a:t>
            </a:r>
          </a:p>
          <a:p>
            <a:r>
              <a:rPr lang="en-US"/>
              <a:t>sample estimates:</a:t>
            </a:r>
          </a:p>
          <a:p>
            <a:r>
              <a:rPr lang="en-US"/>
              <a:t>odds ratio </a:t>
            </a:r>
          </a:p>
          <a:p>
            <a:r>
              <a:rPr lang="en-US"/>
              <a:t> 0.3394779 </a:t>
            </a:r>
          </a:p>
        </p:txBody>
      </p:sp>
    </p:spTree>
    <p:extLst>
      <p:ext uri="{BB962C8B-B14F-4D97-AF65-F5344CB8AC3E}">
        <p14:creationId xmlns:p14="http://schemas.microsoft.com/office/powerpoint/2010/main" val="22430893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2DAE765B-EF00-AA56-A75A-6F42C07823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25580" y="-1625599"/>
            <a:ext cx="15557480" cy="87121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8266CF-9853-EB3B-F820-00963C939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latin typeface="Georgia Pro Cond Semibold"/>
              </a:rPr>
              <a:t>Oral SNV Prevalence</a:t>
            </a:r>
          </a:p>
        </p:txBody>
      </p:sp>
    </p:spTree>
    <p:extLst>
      <p:ext uri="{BB962C8B-B14F-4D97-AF65-F5344CB8AC3E}">
        <p14:creationId xmlns:p14="http://schemas.microsoft.com/office/powerpoint/2010/main" val="24074077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C0F47-CD0E-DD72-EEA1-CE5D274C2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https://drive.google.com/file/d/1WiRQXpcxLrlQ10Wo_pe8xbYehAAYuPQg/view?resourcekey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2AA437-4856-A982-4CCC-C42C316C3E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  <a:hlinkClick r:id="rId2"/>
              </a:rPr>
              <a:t>https://drive.google.com/file/d/1AmF8cC1p8mjOhlIyeqh_4DmGXcIa--KP/view?resourcekey</a:t>
            </a:r>
            <a:endParaRPr lang="en-US">
              <a:ea typeface="+mn-lt"/>
              <a:cs typeface="+mn-lt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4" name="Picture 4" descr="A picture containing grass, sky, outdoor, smoke&#10;&#10;Description automatically generated">
            <a:extLst>
              <a:ext uri="{FF2B5EF4-FFF2-40B4-BE49-F238E27FC236}">
                <a16:creationId xmlns:a16="http://schemas.microsoft.com/office/drawing/2014/main" id="{C99DE7F1-307F-D819-EC10-18C7E0AF5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587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person, outdoor, standing, hospital room&#10;&#10;Description automatically generated">
            <a:extLst>
              <a:ext uri="{FF2B5EF4-FFF2-40B4-BE49-F238E27FC236}">
                <a16:creationId xmlns:a16="http://schemas.microsoft.com/office/drawing/2014/main" id="{27C633B8-B30E-BF43-AF3C-4BECD5CB91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064480" y="-7619999"/>
            <a:ext cx="25730180" cy="1447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6CB648-BB1D-A421-16F6-A5C405DC8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latin typeface="Georgia Pro Cond Semibold"/>
              </a:rPr>
              <a:t>Urogenital SNV Prevalence</a:t>
            </a:r>
          </a:p>
        </p:txBody>
      </p:sp>
    </p:spTree>
    <p:extLst>
      <p:ext uri="{BB962C8B-B14F-4D97-AF65-F5344CB8AC3E}">
        <p14:creationId xmlns:p14="http://schemas.microsoft.com/office/powerpoint/2010/main" val="17243034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14" name="Rectangle 3113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8C3F0697-79DD-2BEF-2593-AD37043B08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600" y="858996"/>
            <a:ext cx="7260265" cy="529717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223BD7-53D1-E75D-7F9C-2C85103D2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1218" y="347181"/>
            <a:ext cx="3807187" cy="222807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latin typeface="Georgia Pro Cond Semibold" panose="02040706050405020303" pitchFamily="18" charset="0"/>
              </a:rPr>
              <a:t>SNV Transmission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BCC810-4FC3-3B58-94E5-466AA7999C3A}"/>
              </a:ext>
            </a:extLst>
          </p:cNvPr>
          <p:cNvSpPr txBox="1"/>
          <p:nvPr/>
        </p:nvSpPr>
        <p:spPr>
          <a:xfrm>
            <a:off x="7653069" y="2574091"/>
            <a:ext cx="4115726" cy="314324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latin typeface="Georgia"/>
              </a:rPr>
              <a:t>Between rodents</a:t>
            </a:r>
            <a:endParaRPr lang="en-US" sz="2800"/>
          </a:p>
          <a:p>
            <a:pPr lvl="2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latin typeface="Georgia"/>
              </a:rPr>
              <a:t>Direct contact</a:t>
            </a:r>
          </a:p>
          <a:p>
            <a:pPr lvl="2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latin typeface="Georgia"/>
              </a:rPr>
              <a:t>Biting </a:t>
            </a:r>
            <a:endParaRPr lang="en-US" sz="2800">
              <a:latin typeface="Calibri" panose="020F0502020204030204"/>
              <a:cs typeface="Calibri" panose="020F0502020204030204"/>
            </a:endParaRPr>
          </a:p>
          <a:p>
            <a:pPr lvl="2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latin typeface="Georgia"/>
              </a:rPr>
              <a:t>Scratching</a:t>
            </a:r>
            <a:endParaRPr lang="en-US" sz="2800">
              <a:cs typeface="Calibri" panose="020F0502020204030204"/>
            </a:endParaRPr>
          </a:p>
          <a:p>
            <a:pPr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latin typeface="Georgia"/>
              </a:rPr>
              <a:t>To humans</a:t>
            </a:r>
          </a:p>
          <a:p>
            <a:pPr lvl="2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latin typeface="Georgia"/>
              </a:rPr>
              <a:t>Aerosolized urine and feces</a:t>
            </a:r>
            <a:endParaRPr lang="en-US" sz="2800">
              <a:cs typeface="Calibri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522C68-2C3C-EA87-B591-D096257E4392}"/>
              </a:ext>
            </a:extLst>
          </p:cNvPr>
          <p:cNvSpPr/>
          <p:nvPr/>
        </p:nvSpPr>
        <p:spPr>
          <a:xfrm rot="840000">
            <a:off x="656161" y="-497522"/>
            <a:ext cx="3825334" cy="25611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65BFAD-FAB4-3418-368D-024931757727}"/>
              </a:ext>
            </a:extLst>
          </p:cNvPr>
          <p:cNvSpPr txBox="1"/>
          <p:nvPr/>
        </p:nvSpPr>
        <p:spPr>
          <a:xfrm>
            <a:off x="36571" y="6545292"/>
            <a:ext cx="317633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>
                <a:latin typeface="Georgia"/>
              </a:rPr>
              <a:t>Adapted from Goodfellow et. al., 2021</a:t>
            </a:r>
          </a:p>
        </p:txBody>
      </p:sp>
      <p:pic>
        <p:nvPicPr>
          <p:cNvPr id="8" name="Picture 10" descr="Diagram&#10;&#10;Description automatically generated">
            <a:extLst>
              <a:ext uri="{FF2B5EF4-FFF2-40B4-BE49-F238E27FC236}">
                <a16:creationId xmlns:a16="http://schemas.microsoft.com/office/drawing/2014/main" id="{39A7EBC2-7F24-4F33-B965-AA13083119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7774" y="1500363"/>
            <a:ext cx="1463431" cy="111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217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5141F3-CA79-C904-E57D-2F9ECCF62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81510" cy="1671569"/>
          </a:xfrm>
        </p:spPr>
        <p:txBody>
          <a:bodyPr>
            <a:normAutofit/>
          </a:bodyPr>
          <a:lstStyle/>
          <a:p>
            <a:r>
              <a:rPr lang="en-US" sz="4000">
                <a:latin typeface="Georgia Pro Cond Semibold" panose="02040706050405020303" pitchFamily="18" charset="0"/>
              </a:rPr>
              <a:t>SNV and Wildfire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801F8-F8DB-0211-88B3-60451EB39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1879934"/>
            <a:ext cx="5368413" cy="460171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40000"/>
              </a:lnSpc>
              <a:spcBef>
                <a:spcPts val="700"/>
              </a:spcBef>
              <a:spcAft>
                <a:spcPts val="100"/>
              </a:spcAft>
            </a:pPr>
            <a:r>
              <a:rPr lang="en-US" dirty="0">
                <a:latin typeface="Georgia"/>
              </a:rPr>
              <a:t>Relationship between zoonotic diseases and wildfire varies with disease and locality</a:t>
            </a:r>
            <a:endParaRPr lang="en-US" dirty="0">
              <a:latin typeface="Georgia"/>
              <a:ea typeface="+mn-lt"/>
              <a:cs typeface="+mn-lt"/>
            </a:endParaRPr>
          </a:p>
          <a:p>
            <a:pPr>
              <a:lnSpc>
                <a:spcPct val="140000"/>
              </a:lnSpc>
              <a:spcBef>
                <a:spcPts val="700"/>
              </a:spcBef>
              <a:spcAft>
                <a:spcPts val="100"/>
              </a:spcAft>
            </a:pPr>
            <a:r>
              <a:rPr lang="en-US" dirty="0">
                <a:latin typeface="Georgia"/>
              </a:rPr>
              <a:t>Landscape alteration and climate change affect SNV </a:t>
            </a:r>
            <a:r>
              <a:rPr lang="en-US" dirty="0">
                <a:latin typeface="Georgia"/>
                <a:sym typeface="Wingdings" panose="05000000000000000000" pitchFamily="2" charset="2"/>
              </a:rPr>
              <a:t>prevalence</a:t>
            </a:r>
            <a:endParaRPr lang="en-US" dirty="0">
              <a:latin typeface="Georgia"/>
              <a:cs typeface="Calibri" panose="020F0502020204030204"/>
            </a:endParaRPr>
          </a:p>
          <a:p>
            <a:pPr>
              <a:lnSpc>
                <a:spcPct val="140000"/>
              </a:lnSpc>
              <a:spcBef>
                <a:spcPts val="700"/>
              </a:spcBef>
              <a:spcAft>
                <a:spcPts val="100"/>
              </a:spcAft>
            </a:pPr>
            <a:endParaRPr lang="en-US" dirty="0">
              <a:latin typeface="Georgia"/>
            </a:endParaRPr>
          </a:p>
        </p:txBody>
      </p:sp>
      <p:pic>
        <p:nvPicPr>
          <p:cNvPr id="4098" name="Picture 2" descr="From flames to inflammation: how wildfires affect patterns of wildlife  disease | Fire Ecology | Full Text">
            <a:extLst>
              <a:ext uri="{FF2B5EF4-FFF2-40B4-BE49-F238E27FC236}">
                <a16:creationId xmlns:a16="http://schemas.microsoft.com/office/drawing/2014/main" id="{A97AB300-BFBA-B602-DCF2-230B2AC6C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2" b="-262"/>
          <a:stretch/>
        </p:blipFill>
        <p:spPr bwMode="auto">
          <a:xfrm>
            <a:off x="6361563" y="57837"/>
            <a:ext cx="4651722" cy="65880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489D96-432A-2CF9-25C6-A6773D9825A0}"/>
              </a:ext>
            </a:extLst>
          </p:cNvPr>
          <p:cNvSpPr txBox="1"/>
          <p:nvPr/>
        </p:nvSpPr>
        <p:spPr>
          <a:xfrm>
            <a:off x="10785681" y="6613463"/>
            <a:ext cx="25756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Georgia" panose="02040502050405020303" pitchFamily="18" charset="0"/>
              </a:rPr>
              <a:t>Albery et. al., 2021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7A4C0B1-C2CF-175C-8D6C-E80E5EB6B7D1}"/>
              </a:ext>
            </a:extLst>
          </p:cNvPr>
          <p:cNvSpPr/>
          <p:nvPr/>
        </p:nvSpPr>
        <p:spPr>
          <a:xfrm>
            <a:off x="6324839" y="1463040"/>
            <a:ext cx="1247836" cy="1248355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1AABD7D-457A-8C4A-989A-3967AF082D2B}"/>
              </a:ext>
            </a:extLst>
          </p:cNvPr>
          <p:cNvSpPr/>
          <p:nvPr/>
        </p:nvSpPr>
        <p:spPr>
          <a:xfrm>
            <a:off x="7261384" y="1463039"/>
            <a:ext cx="1247836" cy="1248355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20D26E-AD9B-01D8-29CF-6DFAA2BC87A5}"/>
              </a:ext>
            </a:extLst>
          </p:cNvPr>
          <p:cNvSpPr/>
          <p:nvPr/>
        </p:nvSpPr>
        <p:spPr>
          <a:xfrm>
            <a:off x="9811518" y="5141320"/>
            <a:ext cx="1288111" cy="14292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89C185-0A29-EAA4-7D3B-B948CDE84F5B}"/>
              </a:ext>
            </a:extLst>
          </p:cNvPr>
          <p:cNvSpPr txBox="1"/>
          <p:nvPr/>
        </p:nvSpPr>
        <p:spPr>
          <a:xfrm>
            <a:off x="9599955" y="5325180"/>
            <a:ext cx="1945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Pathogen Transmission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8FE1B72-2009-CEE2-D18B-53F828D81A68}"/>
              </a:ext>
            </a:extLst>
          </p:cNvPr>
          <p:cNvSpPr/>
          <p:nvPr/>
        </p:nvSpPr>
        <p:spPr>
          <a:xfrm>
            <a:off x="8115203" y="1463038"/>
            <a:ext cx="1247836" cy="1248355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BC0491D6-AF37-0C6E-C1D3-47E9CBA41D2D}"/>
              </a:ext>
            </a:extLst>
          </p:cNvPr>
          <p:cNvSpPr/>
          <p:nvPr/>
        </p:nvSpPr>
        <p:spPr>
          <a:xfrm>
            <a:off x="6014462" y="1371676"/>
            <a:ext cx="320394" cy="1431078"/>
          </a:xfrm>
          <a:prstGeom prst="leftBrace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2EB5064-B009-8B1F-1B0D-17DAE8660A86}"/>
              </a:ext>
            </a:extLst>
          </p:cNvPr>
          <p:cNvCxnSpPr>
            <a:stCxn id="9" idx="1"/>
          </p:cNvCxnSpPr>
          <p:nvPr/>
        </p:nvCxnSpPr>
        <p:spPr>
          <a:xfrm>
            <a:off x="6014462" y="2087215"/>
            <a:ext cx="0" cy="376871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E345C23-C1FE-225C-5E55-EB2C3E1F05B1}"/>
              </a:ext>
            </a:extLst>
          </p:cNvPr>
          <p:cNvCxnSpPr/>
          <p:nvPr/>
        </p:nvCxnSpPr>
        <p:spPr>
          <a:xfrm>
            <a:off x="6005074" y="5846074"/>
            <a:ext cx="366395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8356F26C-05DF-322C-1C0A-52C94B0DC2D9}"/>
              </a:ext>
            </a:extLst>
          </p:cNvPr>
          <p:cNvSpPr/>
          <p:nvPr/>
        </p:nvSpPr>
        <p:spPr>
          <a:xfrm>
            <a:off x="8241632" y="5141320"/>
            <a:ext cx="806115" cy="1103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9CB953A-BF95-3C20-4DE3-2D1219A7F3AD}"/>
              </a:ext>
            </a:extLst>
          </p:cNvPr>
          <p:cNvCxnSpPr>
            <a:cxnSpLocks/>
          </p:cNvCxnSpPr>
          <p:nvPr/>
        </p:nvCxnSpPr>
        <p:spPr>
          <a:xfrm>
            <a:off x="8171913" y="5855927"/>
            <a:ext cx="1596604" cy="11541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341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2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5385D-49FA-9B6A-78D6-FDAAA19D4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eorgia Pro Cond Semibold"/>
                <a:cs typeface="Calibri Light"/>
              </a:rPr>
              <a:t>Red Clover Valley</a:t>
            </a:r>
          </a:p>
        </p:txBody>
      </p:sp>
      <p:pic>
        <p:nvPicPr>
          <p:cNvPr id="5" name="Picture 5" descr="Map&#10;&#10;Description automatically generated">
            <a:extLst>
              <a:ext uri="{FF2B5EF4-FFF2-40B4-BE49-F238E27FC236}">
                <a16:creationId xmlns:a16="http://schemas.microsoft.com/office/drawing/2014/main" id="{B658F2DD-3FB3-BDC9-EBF8-AAE64F810C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7789" y="1585911"/>
            <a:ext cx="5877917" cy="45705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8492F2-BDBD-D1D8-6A71-403D61EA4BEF}"/>
              </a:ext>
            </a:extLst>
          </p:cNvPr>
          <p:cNvSpPr txBox="1"/>
          <p:nvPr/>
        </p:nvSpPr>
        <p:spPr>
          <a:xfrm>
            <a:off x="6096000" y="1998464"/>
            <a:ext cx="333726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Georgia"/>
              </a:rPr>
              <a:t>Map of Clover Valley Ranch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642C04-DF15-F0F1-0707-B94776610BEC}"/>
              </a:ext>
            </a:extLst>
          </p:cNvPr>
          <p:cNvSpPr txBox="1"/>
          <p:nvPr/>
        </p:nvSpPr>
        <p:spPr>
          <a:xfrm>
            <a:off x="241300" y="6146800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Georgia"/>
              </a:rPr>
              <a:t>Adapted from Google Earth</a:t>
            </a:r>
          </a:p>
        </p:txBody>
      </p:sp>
      <p:pic>
        <p:nvPicPr>
          <p:cNvPr id="12" name="Picture 11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CA55B48-57B8-8794-0093-15DE72BDAE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6294" y="1585911"/>
            <a:ext cx="5440159" cy="46430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1F6C6CC-FAE4-5785-2792-0408FAA5BB90}"/>
              </a:ext>
            </a:extLst>
          </p:cNvPr>
          <p:cNvSpPr/>
          <p:nvPr/>
        </p:nvSpPr>
        <p:spPr>
          <a:xfrm>
            <a:off x="2514944" y="4618961"/>
            <a:ext cx="541421" cy="507831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53E7D7-978A-D718-D5EA-DF344EC28134}"/>
              </a:ext>
            </a:extLst>
          </p:cNvPr>
          <p:cNvSpPr txBox="1"/>
          <p:nvPr/>
        </p:nvSpPr>
        <p:spPr>
          <a:xfrm>
            <a:off x="2423875" y="4354966"/>
            <a:ext cx="65621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Georgia"/>
              </a:rPr>
              <a:t>Davis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32C4A58-23F8-1967-E839-B4C3D9D0EE3C}"/>
              </a:ext>
            </a:extLst>
          </p:cNvPr>
          <p:cNvSpPr/>
          <p:nvPr/>
        </p:nvSpPr>
        <p:spPr>
          <a:xfrm>
            <a:off x="3934670" y="2415675"/>
            <a:ext cx="541421" cy="5078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4AA607-E70D-B6FF-6F78-67A758E01271}"/>
              </a:ext>
            </a:extLst>
          </p:cNvPr>
          <p:cNvSpPr txBox="1"/>
          <p:nvPr/>
        </p:nvSpPr>
        <p:spPr>
          <a:xfrm>
            <a:off x="3318221" y="2198519"/>
            <a:ext cx="182244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Georgia"/>
              </a:rPr>
              <a:t>Clover Valley Ranch</a:t>
            </a:r>
          </a:p>
        </p:txBody>
      </p:sp>
      <p:pic>
        <p:nvPicPr>
          <p:cNvPr id="16" name="Picture 1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1454083-A03C-D9A6-71DB-E75516F705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6294" y="1585911"/>
            <a:ext cx="2015801" cy="19477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55927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84C90-098A-1EF9-3869-0EA7A2C18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eorgia Pro Cond Semibold" panose="02040706050405020303" pitchFamily="18" charset="0"/>
              </a:rPr>
              <a:t>Red Clover Valley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2EB897-AD9C-43BC-8D9E-BEB2017E5721}"/>
              </a:ext>
            </a:extLst>
          </p:cNvPr>
          <p:cNvSpPr txBox="1"/>
          <p:nvPr/>
        </p:nvSpPr>
        <p:spPr>
          <a:xfrm>
            <a:off x="839110" y="1590181"/>
            <a:ext cx="4855023" cy="49151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Georgia"/>
              </a:rPr>
              <a:t>2021 Dixie Fire</a:t>
            </a:r>
            <a:endParaRPr lang="en-US" sz="2400">
              <a:latin typeface="Georgia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>
                <a:latin typeface="Georgia"/>
              </a:rPr>
              <a:t>Burned almost 1 million acres</a:t>
            </a:r>
            <a:r>
              <a:rPr lang="en-US" sz="2800" baseline="30000">
                <a:latin typeface="Georgia"/>
              </a:rPr>
              <a:t>1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800">
                <a:latin typeface="Georgia"/>
              </a:rPr>
              <a:t>Unique study site </a:t>
            </a:r>
            <a:endParaRPr lang="en-US" sz="2800">
              <a:latin typeface="Georgia"/>
              <a:ea typeface="+mn-lt"/>
              <a:cs typeface="+mn-lt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800">
                <a:latin typeface="Georgia"/>
              </a:rPr>
              <a:t>2 seasons of data prior to fire</a:t>
            </a:r>
            <a:endParaRPr lang="en-US" sz="2800">
              <a:latin typeface="Georgia" panose="02040502050405020303" pitchFamily="18" charset="0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800">
                <a:latin typeface="Georgia"/>
              </a:rPr>
              <a:t>Population density/diversity, oral SNV prevalence, rodent demographics</a:t>
            </a:r>
            <a:endParaRPr lang="en-US" sz="2800">
              <a:latin typeface="Georgia" panose="02040502050405020303" pitchFamily="18" charset="0"/>
            </a:endParaRPr>
          </a:p>
          <a:p>
            <a:pPr lvl="1"/>
            <a:endParaRPr lang="en-US" sz="2800">
              <a:latin typeface="Georgia" panose="0204050205040502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C5B466-FD0E-FE9C-B129-4BDEE4E1CF42}"/>
              </a:ext>
            </a:extLst>
          </p:cNvPr>
          <p:cNvSpPr txBox="1"/>
          <p:nvPr/>
        </p:nvSpPr>
        <p:spPr>
          <a:xfrm>
            <a:off x="0" y="6578600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aseline="30000">
                <a:latin typeface="Georgia"/>
              </a:rPr>
              <a:t>1 </a:t>
            </a:r>
            <a:r>
              <a:rPr lang="en-US" sz="1200">
                <a:latin typeface="Georgia"/>
              </a:rPr>
              <a:t>CalFire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17723D-0E64-B3E6-F84E-7A10EBC2AAF3}"/>
              </a:ext>
            </a:extLst>
          </p:cNvPr>
          <p:cNvSpPr txBox="1"/>
          <p:nvPr/>
        </p:nvSpPr>
        <p:spPr>
          <a:xfrm>
            <a:off x="5691700" y="5941868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Georgia"/>
              </a:rPr>
              <a:t>Source: A. </a:t>
            </a:r>
            <a:r>
              <a:rPr lang="en-US" sz="1200" dirty="0" err="1">
                <a:latin typeface="Georgia"/>
              </a:rPr>
              <a:t>Loredo</a:t>
            </a:r>
            <a:endParaRPr lang="en-US" sz="1200" dirty="0">
              <a:latin typeface="Georgia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3BD9690-6234-70C2-719D-62FC5DB57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1700" y="1194882"/>
            <a:ext cx="6370123" cy="477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3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"/>
    </mc:Choice>
    <mc:Fallback xmlns="">
      <p:transition spd="slow" advTm="76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5E9FA-C28A-DF2E-4141-8F8980324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42885" y="4380359"/>
            <a:ext cx="4069035" cy="1550987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latin typeface="Georgia Pro Cond Semibold" panose="02040706050405020303" pitchFamily="18" charset="0"/>
              </a:rPr>
              <a:t>Aims &amp;</a:t>
            </a:r>
            <a:br>
              <a:rPr lang="en-US" dirty="0">
                <a:latin typeface="Georgia Pro Cond Semibold" panose="02040706050405020303" pitchFamily="18" charset="0"/>
              </a:rPr>
            </a:br>
            <a:r>
              <a:rPr lang="en-US" dirty="0">
                <a:latin typeface="Georgia Pro Cond Semibold" panose="02040706050405020303" pitchFamily="18" charset="0"/>
              </a:rPr>
              <a:t>Hypotheses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A448F-9886-4467-A189-D1065C7DC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37" y="4182172"/>
            <a:ext cx="8891337" cy="2452687"/>
          </a:xfrm>
        </p:spPr>
        <p:txBody>
          <a:bodyPr anchor="ctr"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Georgia"/>
              </a:rPr>
              <a:t>Determine trap rate of </a:t>
            </a:r>
            <a:r>
              <a:rPr lang="en-US" sz="2400" i="1" dirty="0">
                <a:latin typeface="Georgia"/>
              </a:rPr>
              <a:t>P. maniculatus </a:t>
            </a:r>
            <a:r>
              <a:rPr lang="en-US" sz="2400" dirty="0">
                <a:latin typeface="Georgia"/>
              </a:rPr>
              <a:t>in burned and unburned sites</a:t>
            </a:r>
            <a:endParaRPr lang="en-US" sz="1600" dirty="0">
              <a:latin typeface="Georgia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Georgia" panose="02040502050405020303" pitchFamily="18" charset="0"/>
              </a:rPr>
              <a:t>Detect SNV infection status of </a:t>
            </a:r>
            <a:r>
              <a:rPr lang="en-US" sz="2400" i="1" dirty="0">
                <a:latin typeface="Georgia" panose="02040502050405020303" pitchFamily="18" charset="0"/>
              </a:rPr>
              <a:t>P. maniculatus</a:t>
            </a:r>
            <a:r>
              <a:rPr lang="en-US" sz="2400" dirty="0">
                <a:latin typeface="Georgia" panose="02040502050405020303" pitchFamily="18" charset="0"/>
              </a:rPr>
              <a:t> between burned and unburned sites</a:t>
            </a:r>
          </a:p>
          <a:p>
            <a:pPr marL="0" indent="0">
              <a:buNone/>
            </a:pPr>
            <a:endParaRPr lang="en-US" sz="24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We hypothesize that there will be an initial decrease of </a:t>
            </a:r>
            <a:r>
              <a:rPr lang="en-US" sz="2400" i="1" dirty="0">
                <a:latin typeface="Georgia" panose="02040502050405020303" pitchFamily="18" charset="0"/>
              </a:rPr>
              <a:t>P. maniculatus </a:t>
            </a:r>
            <a:r>
              <a:rPr lang="en-US" sz="2400" dirty="0">
                <a:latin typeface="Georgia" panose="02040502050405020303" pitchFamily="18" charset="0"/>
              </a:rPr>
              <a:t>trap rate and SNV infection status in the burned site immediately following the fire. After 12 months, we expect the trap rate to be higher than pre-fire trap rates and SNV prevalence to return to pre-fire levels in the burned site.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52CD0B-8405-3449-FC72-1CF50B44D1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523" y="-950485"/>
            <a:ext cx="12200523" cy="4904057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125021-E017-4033-7E5C-07AB5836DB3D}"/>
              </a:ext>
            </a:extLst>
          </p:cNvPr>
          <p:cNvSpPr txBox="1"/>
          <p:nvPr/>
        </p:nvSpPr>
        <p:spPr>
          <a:xfrm>
            <a:off x="9670" y="3429000"/>
            <a:ext cx="274319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Georgia"/>
              </a:rPr>
              <a:t>Source: B. Bird</a:t>
            </a:r>
          </a:p>
        </p:txBody>
      </p:sp>
    </p:spTree>
    <p:extLst>
      <p:ext uri="{BB962C8B-B14F-4D97-AF65-F5344CB8AC3E}">
        <p14:creationId xmlns:p14="http://schemas.microsoft.com/office/powerpoint/2010/main" val="1184280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E5FF9-A89D-1539-BB2D-C46FDC4C0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5238"/>
            <a:ext cx="10515600" cy="1325563"/>
          </a:xfrm>
        </p:spPr>
        <p:txBody>
          <a:bodyPr/>
          <a:lstStyle/>
          <a:p>
            <a:r>
              <a:rPr lang="en-US">
                <a:latin typeface="Georgia Pro Cond Semibold"/>
              </a:rPr>
              <a:t>Methods - Site</a:t>
            </a:r>
            <a:endParaRPr lang="en-US">
              <a:latin typeface="Georgia Pro Cond Semibold" panose="02040706050405020303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510B8D3-14C7-8E5C-0223-9CDA42F1F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9446" y="4101"/>
            <a:ext cx="6095212" cy="690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EF7F534-50DF-9904-5BAD-7217B54C7F57}"/>
              </a:ext>
            </a:extLst>
          </p:cNvPr>
          <p:cNvSpPr txBox="1"/>
          <p:nvPr/>
        </p:nvSpPr>
        <p:spPr>
          <a:xfrm>
            <a:off x="1092495" y="1710070"/>
            <a:ext cx="3908018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>
                <a:latin typeface="Georgia"/>
              </a:rPr>
              <a:t>Burned and unburned site</a:t>
            </a:r>
          </a:p>
          <a:p>
            <a:pPr marL="342900" indent="-342900">
              <a:buFont typeface="Arial"/>
              <a:buChar char="•"/>
            </a:pPr>
            <a:r>
              <a:rPr lang="en-US" sz="2800">
                <a:latin typeface="Georgia"/>
              </a:rPr>
              <a:t>Each site has 2 trap patterns</a:t>
            </a:r>
            <a:endParaRPr lang="en-US" sz="2000">
              <a:latin typeface="Calibri" panose="020F0502020204030204"/>
              <a:cs typeface="Calibri" panose="020F0502020204030204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800">
                <a:latin typeface="Georgia"/>
              </a:rPr>
              <a:t>Web: 148 traps</a:t>
            </a:r>
            <a:endParaRPr lang="en-US" sz="2000">
              <a:latin typeface="Calibri" panose="020F0502020204030204"/>
              <a:cs typeface="Calibri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800">
                <a:latin typeface="Georgia"/>
              </a:rPr>
              <a:t>Transect: 52 traps</a:t>
            </a:r>
            <a:endParaRPr lang="en-US" sz="280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9242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</TotalTime>
  <Words>3310</Words>
  <Application>Microsoft Office PowerPoint</Application>
  <PresentationFormat>Widescreen</PresentationFormat>
  <Paragraphs>374</Paragraphs>
  <Slides>37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Arial,Sans-Serif</vt:lpstr>
      <vt:lpstr>Calibri</vt:lpstr>
      <vt:lpstr>Calibri Light</vt:lpstr>
      <vt:lpstr>Georgia</vt:lpstr>
      <vt:lpstr>Georgia Pro Cond Semibold</vt:lpstr>
      <vt:lpstr>Tw Cen MT</vt:lpstr>
      <vt:lpstr>Office Theme</vt:lpstr>
      <vt:lpstr>PowerPoint Presentation</vt:lpstr>
      <vt:lpstr>Background</vt:lpstr>
      <vt:lpstr>Sin Nombre orthohantavirus (SNV)</vt:lpstr>
      <vt:lpstr>SNV Transmission</vt:lpstr>
      <vt:lpstr>SNV and Wildfire</vt:lpstr>
      <vt:lpstr>Red Clover Valley</vt:lpstr>
      <vt:lpstr>Red Clover Valley</vt:lpstr>
      <vt:lpstr>Aims &amp; Hypotheses</vt:lpstr>
      <vt:lpstr>Methods - Site</vt:lpstr>
      <vt:lpstr>Methods - Rodent Trapping</vt:lpstr>
      <vt:lpstr>Methods - Non-Invasive Rodent Sampling</vt:lpstr>
      <vt:lpstr>Methods – SNV Testing</vt:lpstr>
      <vt:lpstr>Demographics: Aug 2020 – June 2022</vt:lpstr>
      <vt:lpstr>PowerPoint Presentation</vt:lpstr>
      <vt:lpstr>PowerPoint Presentation</vt:lpstr>
      <vt:lpstr>PowerPoint Presentation</vt:lpstr>
      <vt:lpstr>Preliminary Summary</vt:lpstr>
      <vt:lpstr>Future Directions</vt:lpstr>
      <vt:lpstr>Acknowledgements</vt:lpstr>
      <vt:lpstr>PowerPoint Presentation</vt:lpstr>
      <vt:lpstr>PowerPoint Presentation</vt:lpstr>
      <vt:lpstr>PowerPoint Presentation</vt:lpstr>
      <vt:lpstr>PowerPoint Presentation</vt:lpstr>
      <vt:lpstr>Extra Pictures</vt:lpstr>
      <vt:lpstr>Wildfire in CA</vt:lpstr>
      <vt:lpstr>What we know about wildfire &amp; disease</vt:lpstr>
      <vt:lpstr>Comparison of burned/unburned &amp; trap numbers – no pre fire data</vt:lpstr>
      <vt:lpstr>Comparison of burned/unburned &amp; trap numbers – with pre fire data</vt:lpstr>
      <vt:lpstr>Trap numbers in burned/unburned vs pre/post fire</vt:lpstr>
      <vt:lpstr>Difference in difference regression – no difference</vt:lpstr>
      <vt:lpstr>trap rates</vt:lpstr>
      <vt:lpstr>Oral positivity in burn vs unburned </vt:lpstr>
      <vt:lpstr>Oral positivity on post fire vs pre fire </vt:lpstr>
      <vt:lpstr>UG positivity vs pre/post fire &amp; unburned vs unbured</vt:lpstr>
      <vt:lpstr>Oral SNV Prevalence</vt:lpstr>
      <vt:lpstr>https://drive.google.com/file/d/1WiRQXpcxLrlQ10Wo_pe8xbYehAAYuPQg/view?resourcekey</vt:lpstr>
      <vt:lpstr>Urogenital SNV Prevalence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Smith</dc:creator>
  <cp:lastModifiedBy>Sarah Michelle Smith</cp:lastModifiedBy>
  <cp:revision>8</cp:revision>
  <dcterms:created xsi:type="dcterms:W3CDTF">2022-07-12T21:18:53Z</dcterms:created>
  <dcterms:modified xsi:type="dcterms:W3CDTF">2022-07-28T15:45:40Z</dcterms:modified>
</cp:coreProperties>
</file>