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74" r:id="rId3"/>
    <p:sldId id="288" r:id="rId4"/>
    <p:sldId id="259" r:id="rId5"/>
    <p:sldId id="261" r:id="rId6"/>
    <p:sldId id="262" r:id="rId7"/>
    <p:sldId id="290" r:id="rId8"/>
    <p:sldId id="286" r:id="rId9"/>
    <p:sldId id="278" r:id="rId10"/>
    <p:sldId id="287" r:id="rId11"/>
    <p:sldId id="289" r:id="rId12"/>
    <p:sldId id="291"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8484"/>
    <a:srgbClr val="9D9D9D"/>
    <a:srgbClr val="666666"/>
    <a:srgbClr val="7B7B7B"/>
    <a:srgbClr val="606060"/>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p:restoredTop sz="68209" autoAdjust="0"/>
  </p:normalViewPr>
  <p:slideViewPr>
    <p:cSldViewPr snapToGrid="0" snapToObjects="1">
      <p:cViewPr varScale="1">
        <p:scale>
          <a:sx n="75" d="100"/>
          <a:sy n="75" d="100"/>
        </p:scale>
        <p:origin x="210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3B4F735-3DC2-452A-AA8B-469B8A27C46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BA6B781-09B1-4C7B-9124-8C5E37957C00}">
      <dgm:prSet custT="1"/>
      <dgm:spPr/>
      <dgm:t>
        <a:bodyPr/>
        <a:lstStyle/>
        <a:p>
          <a:pPr>
            <a:lnSpc>
              <a:spcPct val="100000"/>
            </a:lnSpc>
            <a:defRPr cap="all"/>
          </a:pPr>
          <a:endParaRPr lang="en-US" sz="1800" dirty="0"/>
        </a:p>
      </dgm:t>
    </dgm:pt>
    <dgm:pt modelId="{7D38A090-D984-4695-A983-5BEE55314D61}" type="parTrans" cxnId="{93563AFA-EAF4-4CCB-A23A-E37A9960795B}">
      <dgm:prSet/>
      <dgm:spPr/>
      <dgm:t>
        <a:bodyPr/>
        <a:lstStyle/>
        <a:p>
          <a:endParaRPr lang="en-US"/>
        </a:p>
      </dgm:t>
    </dgm:pt>
    <dgm:pt modelId="{12BC9DFF-9E29-41BF-A864-80264F34CC3E}" type="sibTrans" cxnId="{93563AFA-EAF4-4CCB-A23A-E37A9960795B}">
      <dgm:prSet/>
      <dgm:spPr/>
      <dgm:t>
        <a:bodyPr/>
        <a:lstStyle/>
        <a:p>
          <a:endParaRPr lang="en-US"/>
        </a:p>
      </dgm:t>
    </dgm:pt>
    <dgm:pt modelId="{0CDD774E-0283-4D67-B903-B3748AE55888}">
      <dgm:prSet custT="1"/>
      <dgm:spPr/>
      <dgm:t>
        <a:bodyPr/>
        <a:lstStyle/>
        <a:p>
          <a:pPr>
            <a:lnSpc>
              <a:spcPct val="100000"/>
            </a:lnSpc>
            <a:defRPr cap="all"/>
          </a:pPr>
          <a:endParaRPr lang="en-US" sz="1800" dirty="0"/>
        </a:p>
      </dgm:t>
    </dgm:pt>
    <dgm:pt modelId="{74A1FA60-E961-4C9F-A42D-183C5FF2BAFC}" type="parTrans" cxnId="{C0ABB20B-4315-4313-98F1-95965A391D87}">
      <dgm:prSet/>
      <dgm:spPr/>
      <dgm:t>
        <a:bodyPr/>
        <a:lstStyle/>
        <a:p>
          <a:endParaRPr lang="en-US"/>
        </a:p>
      </dgm:t>
    </dgm:pt>
    <dgm:pt modelId="{B77F85DE-0017-4F0E-80EE-4CACEEDB8566}" type="sibTrans" cxnId="{C0ABB20B-4315-4313-98F1-95965A391D87}">
      <dgm:prSet/>
      <dgm:spPr/>
      <dgm:t>
        <a:bodyPr/>
        <a:lstStyle/>
        <a:p>
          <a:endParaRPr lang="en-US"/>
        </a:p>
      </dgm:t>
    </dgm:pt>
    <dgm:pt modelId="{BC3A6780-671A-4D4E-A4C8-4271405283E2}">
      <dgm:prSet custT="1"/>
      <dgm:spPr/>
      <dgm:t>
        <a:bodyPr/>
        <a:lstStyle/>
        <a:p>
          <a:pPr>
            <a:lnSpc>
              <a:spcPct val="100000"/>
            </a:lnSpc>
            <a:defRPr cap="all"/>
          </a:pPr>
          <a:endParaRPr lang="en-US" sz="1800" dirty="0"/>
        </a:p>
      </dgm:t>
    </dgm:pt>
    <dgm:pt modelId="{BC8AD472-5910-45E1-B626-3775CDBF26F8}" type="parTrans" cxnId="{B96F1084-833C-4030-9526-E8390AE7D0C7}">
      <dgm:prSet/>
      <dgm:spPr/>
      <dgm:t>
        <a:bodyPr/>
        <a:lstStyle/>
        <a:p>
          <a:endParaRPr lang="en-US"/>
        </a:p>
      </dgm:t>
    </dgm:pt>
    <dgm:pt modelId="{EA64236E-EE85-4CCC-B3F4-34DA68C80123}" type="sibTrans" cxnId="{B96F1084-833C-4030-9526-E8390AE7D0C7}">
      <dgm:prSet/>
      <dgm:spPr/>
      <dgm:t>
        <a:bodyPr/>
        <a:lstStyle/>
        <a:p>
          <a:endParaRPr lang="en-US"/>
        </a:p>
      </dgm:t>
    </dgm:pt>
    <dgm:pt modelId="{A1F5012D-342C-4409-AA75-6B6125FAD2DB}">
      <dgm:prSet/>
      <dgm:spPr/>
      <dgm:t>
        <a:bodyPr/>
        <a:lstStyle/>
        <a:p>
          <a:pPr>
            <a:lnSpc>
              <a:spcPct val="100000"/>
            </a:lnSpc>
            <a:defRPr cap="all"/>
          </a:pPr>
          <a:endParaRPr lang="en-US" dirty="0"/>
        </a:p>
      </dgm:t>
    </dgm:pt>
    <dgm:pt modelId="{835B6B58-E6A8-48DB-8CC3-B15EEE0E31CE}" type="sibTrans" cxnId="{5089DC58-2189-44B5-9766-9157BCC995DA}">
      <dgm:prSet/>
      <dgm:spPr/>
      <dgm:t>
        <a:bodyPr/>
        <a:lstStyle/>
        <a:p>
          <a:endParaRPr lang="en-US"/>
        </a:p>
      </dgm:t>
    </dgm:pt>
    <dgm:pt modelId="{6262FA51-C091-4B7A-A2BA-1DAA7CE0A608}" type="parTrans" cxnId="{5089DC58-2189-44B5-9766-9157BCC995DA}">
      <dgm:prSet/>
      <dgm:spPr/>
      <dgm:t>
        <a:bodyPr/>
        <a:lstStyle/>
        <a:p>
          <a:endParaRPr lang="en-US"/>
        </a:p>
      </dgm:t>
    </dgm:pt>
    <dgm:pt modelId="{89493957-4351-40F8-834D-1CFB3FE55BA3}" type="pres">
      <dgm:prSet presAssocID="{53B4F735-3DC2-452A-AA8B-469B8A27C46F}" presName="root" presStyleCnt="0">
        <dgm:presLayoutVars>
          <dgm:dir/>
          <dgm:resizeHandles val="exact"/>
        </dgm:presLayoutVars>
      </dgm:prSet>
      <dgm:spPr/>
    </dgm:pt>
    <dgm:pt modelId="{3EF000E6-2B5A-4718-9F03-200DD6599DDA}" type="pres">
      <dgm:prSet presAssocID="{4BA6B781-09B1-4C7B-9124-8C5E37957C00}" presName="compNode" presStyleCnt="0"/>
      <dgm:spPr/>
    </dgm:pt>
    <dgm:pt modelId="{7E8EEF6D-1772-4C0D-B0FD-9D0D9111006F}" type="pres">
      <dgm:prSet presAssocID="{4BA6B781-09B1-4C7B-9124-8C5E37957C00}" presName="iconBgRect" presStyleLbl="bgShp" presStyleIdx="0" presStyleCnt="4" custLinFactNeighborX="-44320" custLinFactNeighborY="5785"/>
      <dgm:spPr>
        <a:prstGeom prst="round2DiagRect">
          <a:avLst>
            <a:gd name="adj1" fmla="val 29727"/>
            <a:gd name="adj2" fmla="val 0"/>
          </a:avLst>
        </a:prstGeom>
      </dgm:spPr>
    </dgm:pt>
    <dgm:pt modelId="{26A877A6-3DD4-4C67-87C4-9260A96572F6}" type="pres">
      <dgm:prSet presAssocID="{4BA6B781-09B1-4C7B-9124-8C5E37957C00}" presName="iconRect" presStyleLbl="node1" presStyleIdx="0" presStyleCnt="4" custLinFactNeighborX="-72661" custLinFactNeighborY="340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g"/>
        </a:ext>
      </dgm:extLst>
    </dgm:pt>
    <dgm:pt modelId="{5D920E0B-B8A7-4958-A02E-8C9D1FDD3BB0}" type="pres">
      <dgm:prSet presAssocID="{4BA6B781-09B1-4C7B-9124-8C5E37957C00}" presName="spaceRect" presStyleCnt="0"/>
      <dgm:spPr/>
    </dgm:pt>
    <dgm:pt modelId="{003F6040-5049-43FB-9141-739E42FDAE57}" type="pres">
      <dgm:prSet presAssocID="{4BA6B781-09B1-4C7B-9124-8C5E37957C00}" presName="textRect" presStyleLbl="revTx" presStyleIdx="0" presStyleCnt="4">
        <dgm:presLayoutVars>
          <dgm:chMax val="1"/>
          <dgm:chPref val="1"/>
        </dgm:presLayoutVars>
      </dgm:prSet>
      <dgm:spPr/>
    </dgm:pt>
    <dgm:pt modelId="{2805833E-7063-4234-8D49-E3AF013B6017}" type="pres">
      <dgm:prSet presAssocID="{12BC9DFF-9E29-41BF-A864-80264F34CC3E}" presName="sibTrans" presStyleCnt="0"/>
      <dgm:spPr/>
    </dgm:pt>
    <dgm:pt modelId="{8C64BA9B-B0D0-4DC7-A2F2-7D0E6D2D8750}" type="pres">
      <dgm:prSet presAssocID="{0CDD774E-0283-4D67-B903-B3748AE55888}" presName="compNode" presStyleCnt="0"/>
      <dgm:spPr/>
    </dgm:pt>
    <dgm:pt modelId="{5ACED729-CD74-476D-8151-845DB86AAB40}" type="pres">
      <dgm:prSet presAssocID="{0CDD774E-0283-4D67-B903-B3748AE55888}" presName="iconBgRect" presStyleLbl="bgShp" presStyleIdx="1" presStyleCnt="4" custLinFactNeighborX="-46855" custLinFactNeighborY="1200"/>
      <dgm:spPr>
        <a:prstGeom prst="round2DiagRect">
          <a:avLst>
            <a:gd name="adj1" fmla="val 29727"/>
            <a:gd name="adj2" fmla="val 0"/>
          </a:avLst>
        </a:prstGeom>
      </dgm:spPr>
    </dgm:pt>
    <dgm:pt modelId="{72D0A0F7-7B49-4DB1-B448-C24F70934029}" type="pres">
      <dgm:prSet presAssocID="{0CDD774E-0283-4D67-B903-B3748AE55888}" presName="iconRect" presStyleLbl="node1" presStyleIdx="1" presStyleCnt="4" custLinFactNeighborX="-78904" custLinFactNeighborY="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3599B9DE-DCDF-445E-9E93-5450F2F6C50E}" type="pres">
      <dgm:prSet presAssocID="{0CDD774E-0283-4D67-B903-B3748AE55888}" presName="spaceRect" presStyleCnt="0"/>
      <dgm:spPr/>
    </dgm:pt>
    <dgm:pt modelId="{3B75C63D-9296-4F22-9518-2590E7DD1166}" type="pres">
      <dgm:prSet presAssocID="{0CDD774E-0283-4D67-B903-B3748AE55888}" presName="textRect" presStyleLbl="revTx" presStyleIdx="1" presStyleCnt="4">
        <dgm:presLayoutVars>
          <dgm:chMax val="1"/>
          <dgm:chPref val="1"/>
        </dgm:presLayoutVars>
      </dgm:prSet>
      <dgm:spPr/>
    </dgm:pt>
    <dgm:pt modelId="{EF2C120F-C4AC-4ACA-AE46-2AD37E7F4355}" type="pres">
      <dgm:prSet presAssocID="{B77F85DE-0017-4F0E-80EE-4CACEEDB8566}" presName="sibTrans" presStyleCnt="0"/>
      <dgm:spPr/>
    </dgm:pt>
    <dgm:pt modelId="{20B75EA6-6855-4A9D-B081-BC5D1F563846}" type="pres">
      <dgm:prSet presAssocID="{BC3A6780-671A-4D4E-A4C8-4271405283E2}" presName="compNode" presStyleCnt="0"/>
      <dgm:spPr/>
    </dgm:pt>
    <dgm:pt modelId="{2DDB9838-090B-493E-8FA1-AB0EA8163A49}" type="pres">
      <dgm:prSet presAssocID="{BC3A6780-671A-4D4E-A4C8-4271405283E2}" presName="iconBgRect" presStyleLbl="bgShp" presStyleIdx="2" presStyleCnt="4" custLinFactNeighborX="-33664" custLinFactNeighborY="1772"/>
      <dgm:spPr>
        <a:prstGeom prst="round2DiagRect">
          <a:avLst>
            <a:gd name="adj1" fmla="val 29727"/>
            <a:gd name="adj2" fmla="val 0"/>
          </a:avLst>
        </a:prstGeom>
      </dgm:spPr>
    </dgm:pt>
    <dgm:pt modelId="{D801F6DE-0CE1-4B55-8BAC-DDBC9526D7AE}" type="pres">
      <dgm:prSet presAssocID="{BC3A6780-671A-4D4E-A4C8-4271405283E2}" presName="iconRect" presStyleLbl="node1" presStyleIdx="2" presStyleCnt="4" custLinFactNeighborX="-52655" custLinFactNeighborY="308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one"/>
        </a:ext>
      </dgm:extLst>
    </dgm:pt>
    <dgm:pt modelId="{CEA49B7B-E0B7-46DD-8C6F-515B13EB2488}" type="pres">
      <dgm:prSet presAssocID="{BC3A6780-671A-4D4E-A4C8-4271405283E2}" presName="spaceRect" presStyleCnt="0"/>
      <dgm:spPr/>
    </dgm:pt>
    <dgm:pt modelId="{C4235398-9723-48A3-ACF8-B5BE517CF4A2}" type="pres">
      <dgm:prSet presAssocID="{BC3A6780-671A-4D4E-A4C8-4271405283E2}" presName="textRect" presStyleLbl="revTx" presStyleIdx="2" presStyleCnt="4">
        <dgm:presLayoutVars>
          <dgm:chMax val="1"/>
          <dgm:chPref val="1"/>
        </dgm:presLayoutVars>
      </dgm:prSet>
      <dgm:spPr/>
    </dgm:pt>
    <dgm:pt modelId="{83CBC69E-2BA7-4383-8B30-D57287C314D9}" type="pres">
      <dgm:prSet presAssocID="{EA64236E-EE85-4CCC-B3F4-34DA68C80123}" presName="sibTrans" presStyleCnt="0"/>
      <dgm:spPr/>
    </dgm:pt>
    <dgm:pt modelId="{94BD3ED4-1443-437F-916F-22B199AFC9C2}" type="pres">
      <dgm:prSet presAssocID="{A1F5012D-342C-4409-AA75-6B6125FAD2DB}" presName="compNode" presStyleCnt="0"/>
      <dgm:spPr/>
    </dgm:pt>
    <dgm:pt modelId="{F0BE929E-7036-4098-A55A-8FB77E1F9567}" type="pres">
      <dgm:prSet presAssocID="{A1F5012D-342C-4409-AA75-6B6125FAD2DB}" presName="iconBgRect" presStyleLbl="bgShp" presStyleIdx="3" presStyleCnt="4" custLinFactNeighborX="9287" custLinFactNeighborY="-10"/>
      <dgm:spPr>
        <a:prstGeom prst="round2DiagRect">
          <a:avLst>
            <a:gd name="adj1" fmla="val 29727"/>
            <a:gd name="adj2" fmla="val 0"/>
          </a:avLst>
        </a:prstGeom>
      </dgm:spPr>
    </dgm:pt>
    <dgm:pt modelId="{9317BFB0-CD7A-4E15-A111-E9C4B7C33F61}" type="pres">
      <dgm:prSet presAssocID="{A1F5012D-342C-4409-AA75-6B6125FAD2DB}" presName="iconRect" presStyleLbl="node1" presStyleIdx="3" presStyleCnt="4" custLinFactNeighborX="16186" custLinFactNeighborY="97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D01194E3-7F88-4F1D-BCB0-E1A8284EF176}" type="pres">
      <dgm:prSet presAssocID="{A1F5012D-342C-4409-AA75-6B6125FAD2DB}" presName="spaceRect" presStyleCnt="0"/>
      <dgm:spPr/>
    </dgm:pt>
    <dgm:pt modelId="{565202C4-67AF-4950-ACBD-6BD52B087F9C}" type="pres">
      <dgm:prSet presAssocID="{A1F5012D-342C-4409-AA75-6B6125FAD2DB}" presName="textRect" presStyleLbl="revTx" presStyleIdx="3" presStyleCnt="4">
        <dgm:presLayoutVars>
          <dgm:chMax val="1"/>
          <dgm:chPref val="1"/>
        </dgm:presLayoutVars>
      </dgm:prSet>
      <dgm:spPr/>
    </dgm:pt>
  </dgm:ptLst>
  <dgm:cxnLst>
    <dgm:cxn modelId="{AB51ED05-E95E-41F6-B676-6EC8B6CD1C2D}" type="presOf" srcId="{0CDD774E-0283-4D67-B903-B3748AE55888}" destId="{3B75C63D-9296-4F22-9518-2590E7DD1166}" srcOrd="0" destOrd="0" presId="urn:microsoft.com/office/officeart/2018/5/layout/IconLeafLabelList"/>
    <dgm:cxn modelId="{C0ABB20B-4315-4313-98F1-95965A391D87}" srcId="{53B4F735-3DC2-452A-AA8B-469B8A27C46F}" destId="{0CDD774E-0283-4D67-B903-B3748AE55888}" srcOrd="1" destOrd="0" parTransId="{74A1FA60-E961-4C9F-A42D-183C5FF2BAFC}" sibTransId="{B77F85DE-0017-4F0E-80EE-4CACEEDB8566}"/>
    <dgm:cxn modelId="{5089DC58-2189-44B5-9766-9157BCC995DA}" srcId="{53B4F735-3DC2-452A-AA8B-469B8A27C46F}" destId="{A1F5012D-342C-4409-AA75-6B6125FAD2DB}" srcOrd="3" destOrd="0" parTransId="{6262FA51-C091-4B7A-A2BA-1DAA7CE0A608}" sibTransId="{835B6B58-E6A8-48DB-8CC3-B15EEE0E31CE}"/>
    <dgm:cxn modelId="{899DA55D-DF8E-4338-87BA-B51D2A347521}" type="presOf" srcId="{A1F5012D-342C-4409-AA75-6B6125FAD2DB}" destId="{565202C4-67AF-4950-ACBD-6BD52B087F9C}" srcOrd="0" destOrd="0" presId="urn:microsoft.com/office/officeart/2018/5/layout/IconLeafLabelList"/>
    <dgm:cxn modelId="{B96F1084-833C-4030-9526-E8390AE7D0C7}" srcId="{53B4F735-3DC2-452A-AA8B-469B8A27C46F}" destId="{BC3A6780-671A-4D4E-A4C8-4271405283E2}" srcOrd="2" destOrd="0" parTransId="{BC8AD472-5910-45E1-B626-3775CDBF26F8}" sibTransId="{EA64236E-EE85-4CCC-B3F4-34DA68C80123}"/>
    <dgm:cxn modelId="{C77F4EC1-7C6E-4B3A-BCD6-734A789A9745}" type="presOf" srcId="{BC3A6780-671A-4D4E-A4C8-4271405283E2}" destId="{C4235398-9723-48A3-ACF8-B5BE517CF4A2}" srcOrd="0" destOrd="0" presId="urn:microsoft.com/office/officeart/2018/5/layout/IconLeafLabelList"/>
    <dgm:cxn modelId="{04F2F8C9-25CB-4BB1-8B41-042BE700B33B}" type="presOf" srcId="{4BA6B781-09B1-4C7B-9124-8C5E37957C00}" destId="{003F6040-5049-43FB-9141-739E42FDAE57}" srcOrd="0" destOrd="0" presId="urn:microsoft.com/office/officeart/2018/5/layout/IconLeafLabelList"/>
    <dgm:cxn modelId="{93563AFA-EAF4-4CCB-A23A-E37A9960795B}" srcId="{53B4F735-3DC2-452A-AA8B-469B8A27C46F}" destId="{4BA6B781-09B1-4C7B-9124-8C5E37957C00}" srcOrd="0" destOrd="0" parTransId="{7D38A090-D984-4695-A983-5BEE55314D61}" sibTransId="{12BC9DFF-9E29-41BF-A864-80264F34CC3E}"/>
    <dgm:cxn modelId="{57C6ECFA-B1BE-40CB-A7A6-3CED532B63A4}" type="presOf" srcId="{53B4F735-3DC2-452A-AA8B-469B8A27C46F}" destId="{89493957-4351-40F8-834D-1CFB3FE55BA3}" srcOrd="0" destOrd="0" presId="urn:microsoft.com/office/officeart/2018/5/layout/IconLeafLabelList"/>
    <dgm:cxn modelId="{E884EFCA-E8AF-45D6-AD97-E00249A97C04}" type="presParOf" srcId="{89493957-4351-40F8-834D-1CFB3FE55BA3}" destId="{3EF000E6-2B5A-4718-9F03-200DD6599DDA}" srcOrd="0" destOrd="0" presId="urn:microsoft.com/office/officeart/2018/5/layout/IconLeafLabelList"/>
    <dgm:cxn modelId="{8730BB19-59C1-42C1-8DC3-8521F1636414}" type="presParOf" srcId="{3EF000E6-2B5A-4718-9F03-200DD6599DDA}" destId="{7E8EEF6D-1772-4C0D-B0FD-9D0D9111006F}" srcOrd="0" destOrd="0" presId="urn:microsoft.com/office/officeart/2018/5/layout/IconLeafLabelList"/>
    <dgm:cxn modelId="{98894DF4-4A74-4A6F-9AE8-D2393F9CAC3F}" type="presParOf" srcId="{3EF000E6-2B5A-4718-9F03-200DD6599DDA}" destId="{26A877A6-3DD4-4C67-87C4-9260A96572F6}" srcOrd="1" destOrd="0" presId="urn:microsoft.com/office/officeart/2018/5/layout/IconLeafLabelList"/>
    <dgm:cxn modelId="{40892838-470C-46C0-AFD9-52BEA93D327C}" type="presParOf" srcId="{3EF000E6-2B5A-4718-9F03-200DD6599DDA}" destId="{5D920E0B-B8A7-4958-A02E-8C9D1FDD3BB0}" srcOrd="2" destOrd="0" presId="urn:microsoft.com/office/officeart/2018/5/layout/IconLeafLabelList"/>
    <dgm:cxn modelId="{3E880E8A-D5CF-4273-8AD4-472CD531D12C}" type="presParOf" srcId="{3EF000E6-2B5A-4718-9F03-200DD6599DDA}" destId="{003F6040-5049-43FB-9141-739E42FDAE57}" srcOrd="3" destOrd="0" presId="urn:microsoft.com/office/officeart/2018/5/layout/IconLeafLabelList"/>
    <dgm:cxn modelId="{09D7CCEC-124E-4DE6-A2E0-299035DFC5EE}" type="presParOf" srcId="{89493957-4351-40F8-834D-1CFB3FE55BA3}" destId="{2805833E-7063-4234-8D49-E3AF013B6017}" srcOrd="1" destOrd="0" presId="urn:microsoft.com/office/officeart/2018/5/layout/IconLeafLabelList"/>
    <dgm:cxn modelId="{7BC3890D-8FEA-4DF1-A7BC-C4A05B72C6BE}" type="presParOf" srcId="{89493957-4351-40F8-834D-1CFB3FE55BA3}" destId="{8C64BA9B-B0D0-4DC7-A2F2-7D0E6D2D8750}" srcOrd="2" destOrd="0" presId="urn:microsoft.com/office/officeart/2018/5/layout/IconLeafLabelList"/>
    <dgm:cxn modelId="{57C6BCF2-AE95-4D7B-89C0-88802B4063C2}" type="presParOf" srcId="{8C64BA9B-B0D0-4DC7-A2F2-7D0E6D2D8750}" destId="{5ACED729-CD74-476D-8151-845DB86AAB40}" srcOrd="0" destOrd="0" presId="urn:microsoft.com/office/officeart/2018/5/layout/IconLeafLabelList"/>
    <dgm:cxn modelId="{86D94F24-8267-4827-896A-9B850EF2B831}" type="presParOf" srcId="{8C64BA9B-B0D0-4DC7-A2F2-7D0E6D2D8750}" destId="{72D0A0F7-7B49-4DB1-B448-C24F70934029}" srcOrd="1" destOrd="0" presId="urn:microsoft.com/office/officeart/2018/5/layout/IconLeafLabelList"/>
    <dgm:cxn modelId="{7D29A763-D63F-4E59-804B-52B611765CBF}" type="presParOf" srcId="{8C64BA9B-B0D0-4DC7-A2F2-7D0E6D2D8750}" destId="{3599B9DE-DCDF-445E-9E93-5450F2F6C50E}" srcOrd="2" destOrd="0" presId="urn:microsoft.com/office/officeart/2018/5/layout/IconLeafLabelList"/>
    <dgm:cxn modelId="{B0A610C8-BAA8-4FE9-AFBC-2900C7845AF5}" type="presParOf" srcId="{8C64BA9B-B0D0-4DC7-A2F2-7D0E6D2D8750}" destId="{3B75C63D-9296-4F22-9518-2590E7DD1166}" srcOrd="3" destOrd="0" presId="urn:microsoft.com/office/officeart/2018/5/layout/IconLeafLabelList"/>
    <dgm:cxn modelId="{621DB34D-7F96-42FE-9FE3-AF43BF280AED}" type="presParOf" srcId="{89493957-4351-40F8-834D-1CFB3FE55BA3}" destId="{EF2C120F-C4AC-4ACA-AE46-2AD37E7F4355}" srcOrd="3" destOrd="0" presId="urn:microsoft.com/office/officeart/2018/5/layout/IconLeafLabelList"/>
    <dgm:cxn modelId="{EF0D206D-06EB-4B34-9B60-82E1DEE6AC59}" type="presParOf" srcId="{89493957-4351-40F8-834D-1CFB3FE55BA3}" destId="{20B75EA6-6855-4A9D-B081-BC5D1F563846}" srcOrd="4" destOrd="0" presId="urn:microsoft.com/office/officeart/2018/5/layout/IconLeafLabelList"/>
    <dgm:cxn modelId="{8E807F64-6155-410D-B207-7D1F7C84E655}" type="presParOf" srcId="{20B75EA6-6855-4A9D-B081-BC5D1F563846}" destId="{2DDB9838-090B-493E-8FA1-AB0EA8163A49}" srcOrd="0" destOrd="0" presId="urn:microsoft.com/office/officeart/2018/5/layout/IconLeafLabelList"/>
    <dgm:cxn modelId="{0547EF09-5B65-4085-AA0A-43D8F2FD2F28}" type="presParOf" srcId="{20B75EA6-6855-4A9D-B081-BC5D1F563846}" destId="{D801F6DE-0CE1-4B55-8BAC-DDBC9526D7AE}" srcOrd="1" destOrd="0" presId="urn:microsoft.com/office/officeart/2018/5/layout/IconLeafLabelList"/>
    <dgm:cxn modelId="{AEB78371-9C85-4984-9F47-C0AE0584068E}" type="presParOf" srcId="{20B75EA6-6855-4A9D-B081-BC5D1F563846}" destId="{CEA49B7B-E0B7-46DD-8C6F-515B13EB2488}" srcOrd="2" destOrd="0" presId="urn:microsoft.com/office/officeart/2018/5/layout/IconLeafLabelList"/>
    <dgm:cxn modelId="{D2A18343-DB90-4759-A9F2-7E1AC8B2E0FD}" type="presParOf" srcId="{20B75EA6-6855-4A9D-B081-BC5D1F563846}" destId="{C4235398-9723-48A3-ACF8-B5BE517CF4A2}" srcOrd="3" destOrd="0" presId="urn:microsoft.com/office/officeart/2018/5/layout/IconLeafLabelList"/>
    <dgm:cxn modelId="{49543B65-35DE-4165-A670-86F08D16FFE8}" type="presParOf" srcId="{89493957-4351-40F8-834D-1CFB3FE55BA3}" destId="{83CBC69E-2BA7-4383-8B30-D57287C314D9}" srcOrd="5" destOrd="0" presId="urn:microsoft.com/office/officeart/2018/5/layout/IconLeafLabelList"/>
    <dgm:cxn modelId="{31BE509F-5458-4A00-96C8-E3527B336406}" type="presParOf" srcId="{89493957-4351-40F8-834D-1CFB3FE55BA3}" destId="{94BD3ED4-1443-437F-916F-22B199AFC9C2}" srcOrd="6" destOrd="0" presId="urn:microsoft.com/office/officeart/2018/5/layout/IconLeafLabelList"/>
    <dgm:cxn modelId="{E590B703-8FF1-480B-A335-92BEFA94B9D9}" type="presParOf" srcId="{94BD3ED4-1443-437F-916F-22B199AFC9C2}" destId="{F0BE929E-7036-4098-A55A-8FB77E1F9567}" srcOrd="0" destOrd="0" presId="urn:microsoft.com/office/officeart/2018/5/layout/IconLeafLabelList"/>
    <dgm:cxn modelId="{547335D0-3CEF-47D6-A31A-3E5159D3AC7A}" type="presParOf" srcId="{94BD3ED4-1443-437F-916F-22B199AFC9C2}" destId="{9317BFB0-CD7A-4E15-A111-E9C4B7C33F61}" srcOrd="1" destOrd="0" presId="urn:microsoft.com/office/officeart/2018/5/layout/IconLeafLabelList"/>
    <dgm:cxn modelId="{86F177F1-521C-4F56-9607-282128641126}" type="presParOf" srcId="{94BD3ED4-1443-437F-916F-22B199AFC9C2}" destId="{D01194E3-7F88-4F1D-BCB0-E1A8284EF176}" srcOrd="2" destOrd="0" presId="urn:microsoft.com/office/officeart/2018/5/layout/IconLeafLabelList"/>
    <dgm:cxn modelId="{FBFB124E-4851-40D5-9B72-FC347791573C}" type="presParOf" srcId="{94BD3ED4-1443-437F-916F-22B199AFC9C2}" destId="{565202C4-67AF-4950-ACBD-6BD52B087F9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EEF6D-1772-4C0D-B0FD-9D0D9111006F}">
      <dsp:nvSpPr>
        <dsp:cNvPr id="0" name=""/>
        <dsp:cNvSpPr/>
      </dsp:nvSpPr>
      <dsp:spPr>
        <a:xfrm>
          <a:off x="1021677" y="76726"/>
          <a:ext cx="1291321" cy="129132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877A6-3DD4-4C67-87C4-9260A96572F6}">
      <dsp:nvSpPr>
        <dsp:cNvPr id="0" name=""/>
        <dsp:cNvSpPr/>
      </dsp:nvSpPr>
      <dsp:spPr>
        <a:xfrm>
          <a:off x="1330829" y="302422"/>
          <a:ext cx="740922" cy="7409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F6040-5049-43FB-9141-739E42FDAE57}">
      <dsp:nvSpPr>
        <dsp:cNvPr id="0" name=""/>
        <dsp:cNvSpPr/>
      </dsp:nvSpPr>
      <dsp:spPr>
        <a:xfrm>
          <a:off x="1181191" y="1695560"/>
          <a:ext cx="2116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dsp:txBody>
      <dsp:txXfrm>
        <a:off x="1181191" y="1695560"/>
        <a:ext cx="2116920" cy="720000"/>
      </dsp:txXfrm>
    </dsp:sp>
    <dsp:sp modelId="{5ACED729-CD74-476D-8151-845DB86AAB40}">
      <dsp:nvSpPr>
        <dsp:cNvPr id="0" name=""/>
        <dsp:cNvSpPr/>
      </dsp:nvSpPr>
      <dsp:spPr>
        <a:xfrm>
          <a:off x="3476323" y="17519"/>
          <a:ext cx="1291321" cy="129132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D0A0F7-7B49-4DB1-B448-C24F70934029}">
      <dsp:nvSpPr>
        <dsp:cNvPr id="0" name=""/>
        <dsp:cNvSpPr/>
      </dsp:nvSpPr>
      <dsp:spPr>
        <a:xfrm>
          <a:off x="3771954" y="277238"/>
          <a:ext cx="740922" cy="7409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75C63D-9296-4F22-9518-2590E7DD1166}">
      <dsp:nvSpPr>
        <dsp:cNvPr id="0" name=""/>
        <dsp:cNvSpPr/>
      </dsp:nvSpPr>
      <dsp:spPr>
        <a:xfrm>
          <a:off x="3668572" y="1695560"/>
          <a:ext cx="2116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dsp:txBody>
      <dsp:txXfrm>
        <a:off x="3668572" y="1695560"/>
        <a:ext cx="2116920" cy="720000"/>
      </dsp:txXfrm>
    </dsp:sp>
    <dsp:sp modelId="{2DDB9838-090B-493E-8FA1-AB0EA8163A49}">
      <dsp:nvSpPr>
        <dsp:cNvPr id="0" name=""/>
        <dsp:cNvSpPr/>
      </dsp:nvSpPr>
      <dsp:spPr>
        <a:xfrm>
          <a:off x="6134043" y="24906"/>
          <a:ext cx="1291321" cy="129132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01F6DE-0CE1-4B55-8BAC-DDBC9526D7AE}">
      <dsp:nvSpPr>
        <dsp:cNvPr id="0" name=""/>
        <dsp:cNvSpPr/>
      </dsp:nvSpPr>
      <dsp:spPr>
        <a:xfrm>
          <a:off x="6453820" y="300110"/>
          <a:ext cx="740922" cy="74092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235398-9723-48A3-ACF8-B5BE517CF4A2}">
      <dsp:nvSpPr>
        <dsp:cNvPr id="0" name=""/>
        <dsp:cNvSpPr/>
      </dsp:nvSpPr>
      <dsp:spPr>
        <a:xfrm>
          <a:off x="6155954" y="1695560"/>
          <a:ext cx="2116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endParaRPr lang="en-US" sz="1800" kern="1200" dirty="0"/>
        </a:p>
      </dsp:txBody>
      <dsp:txXfrm>
        <a:off x="6155954" y="1695560"/>
        <a:ext cx="2116920" cy="720000"/>
      </dsp:txXfrm>
    </dsp:sp>
    <dsp:sp modelId="{F0BE929E-7036-4098-A55A-8FB77E1F9567}">
      <dsp:nvSpPr>
        <dsp:cNvPr id="0" name=""/>
        <dsp:cNvSpPr/>
      </dsp:nvSpPr>
      <dsp:spPr>
        <a:xfrm>
          <a:off x="9176059" y="1894"/>
          <a:ext cx="1291321" cy="129132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7BFB0-CD7A-4E15-A111-E9C4B7C33F61}">
      <dsp:nvSpPr>
        <dsp:cNvPr id="0" name=""/>
        <dsp:cNvSpPr/>
      </dsp:nvSpPr>
      <dsp:spPr>
        <a:xfrm>
          <a:off x="9451259" y="284477"/>
          <a:ext cx="740922" cy="7409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202C4-67AF-4950-ACBD-6BD52B087F9C}">
      <dsp:nvSpPr>
        <dsp:cNvPr id="0" name=""/>
        <dsp:cNvSpPr/>
      </dsp:nvSpPr>
      <dsp:spPr>
        <a:xfrm>
          <a:off x="8643335" y="1695560"/>
          <a:ext cx="21169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endParaRPr lang="en-US" sz="3200" kern="1200" dirty="0"/>
        </a:p>
      </dsp:txBody>
      <dsp:txXfrm>
        <a:off x="8643335" y="1695560"/>
        <a:ext cx="211692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40BB5-4116-E842-90A6-8B5DCAFC50B0}" type="datetimeFigureOut">
              <a:rPr lang="en-US" smtClean="0"/>
              <a:t>8/31/20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95B03-5DEC-4044-845A-D7C906883F5B}" type="slidenum">
              <a:rPr lang="en-US" smtClean="0"/>
              <a:t>‹#›</a:t>
            </a:fld>
            <a:endParaRPr lang="en-US"/>
          </a:p>
        </p:txBody>
      </p:sp>
    </p:spTree>
    <p:extLst>
      <p:ext uri="{BB962C8B-B14F-4D97-AF65-F5344CB8AC3E}">
        <p14:creationId xmlns:p14="http://schemas.microsoft.com/office/powerpoint/2010/main" val="99211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95B03-5DEC-4044-845A-D7C906883F5B}" type="slidenum">
              <a:rPr lang="en-US" smtClean="0"/>
              <a:t>1</a:t>
            </a:fld>
            <a:endParaRPr lang="en-US"/>
          </a:p>
        </p:txBody>
      </p:sp>
    </p:spTree>
    <p:extLst>
      <p:ext uri="{BB962C8B-B14F-4D97-AF65-F5344CB8AC3E}">
        <p14:creationId xmlns:p14="http://schemas.microsoft.com/office/powerpoint/2010/main" val="67445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color codes genotype calls of a single dog across multiple SNPS. My samples ranged in weight from 1.1kg to 32.2kg, and I removed the less significant SNPs to better reflect my data. Here, you can see that these genes play a bigger role determining size in poodles 11kg or less, while only 1, maybe 2 of the genes segregate in larger poodles. </a:t>
            </a:r>
          </a:p>
          <a:p>
            <a:r>
              <a:rPr lang="en-US" dirty="0"/>
              <a:t>Here you can also see that IGF1 is virtually homozygous in smaller poodles, indicating that it is important in making poodles smaller, but we are unable to assess the exact contribution in poodles since our combined data (small and large poodles) is not normally distributed.</a:t>
            </a:r>
          </a:p>
          <a:p>
            <a:endParaRPr lang="en-US" dirty="0"/>
          </a:p>
          <a:p>
            <a:r>
              <a:rPr lang="en-US" dirty="0"/>
              <a:t>Transition: However, our small poodle data is normally distributed, so I was able to run multivariate linear analysis and found these three SNPs to be significant indicators of size in small poodles. Incorporating this data, </a:t>
            </a:r>
          </a:p>
        </p:txBody>
      </p:sp>
      <p:sp>
        <p:nvSpPr>
          <p:cNvPr id="4" name="Slide Number Placeholder 3"/>
          <p:cNvSpPr>
            <a:spLocks noGrp="1"/>
          </p:cNvSpPr>
          <p:nvPr>
            <p:ph type="sldNum" sz="quarter" idx="5"/>
          </p:nvPr>
        </p:nvSpPr>
        <p:spPr/>
        <p:txBody>
          <a:bodyPr/>
          <a:lstStyle/>
          <a:p>
            <a:fld id="{F9195B03-5DEC-4044-845A-D7C906883F5B}" type="slidenum">
              <a:rPr lang="en-US" smtClean="0"/>
              <a:t>10</a:t>
            </a:fld>
            <a:endParaRPr lang="en-US"/>
          </a:p>
        </p:txBody>
      </p:sp>
    </p:spTree>
    <p:extLst>
      <p:ext uri="{BB962C8B-B14F-4D97-AF65-F5344CB8AC3E}">
        <p14:creationId xmlns:p14="http://schemas.microsoft.com/office/powerpoint/2010/main" val="94198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large poodles, you would expect to find mutant SNPs in LCORL, STC2, GH1, and HMGA2. Small poodles would typically have mutant IGFR1, GHR1, FTSJ3. PAN2, IGF1, and CDDY. </a:t>
            </a:r>
          </a:p>
          <a:p>
            <a:endParaRPr lang="en-US" dirty="0"/>
          </a:p>
          <a:p>
            <a:r>
              <a:rPr lang="en-US" dirty="0"/>
              <a:t>Based on my multivariate linear regression results, I was able to further differentiate between miniature and toy poodles. Each mutant copy of HMGA2 added 1.6kg of weight to a small poodle, which has an average starting weight of 8.1kg. FTSJ3 is a novel SNP that has been found in other toy breeds. None of my poodles were homozygous for the mutant, which may represent a balancing selection, but a single copy of the mutation makes poodles 1.8kg smaller, on average. GHR1 is a dominant mutation (indicated on this slide with a *), so even a single copy of the GHR1 mutation makes a small poodle 2.8kg smaller than WT.  </a:t>
            </a:r>
          </a:p>
          <a:p>
            <a:endParaRPr lang="en-US" dirty="0"/>
          </a:p>
          <a:p>
            <a:r>
              <a:rPr lang="en-US" dirty="0"/>
              <a:t>I am hoping to be able to assign specific values to these other SNPs, but for now that remains a work in progress. </a:t>
            </a:r>
          </a:p>
          <a:p>
            <a:endParaRPr lang="en-US" dirty="0"/>
          </a:p>
          <a:p>
            <a:r>
              <a:rPr lang="en-US" dirty="0"/>
              <a:t>HMGA2***</a:t>
            </a:r>
          </a:p>
          <a:p>
            <a:r>
              <a:rPr lang="en-US" dirty="0"/>
              <a:t>FTSJ3***</a:t>
            </a:r>
          </a:p>
          <a:p>
            <a:r>
              <a:rPr lang="en-US" dirty="0"/>
              <a:t>GHR1**</a:t>
            </a:r>
          </a:p>
          <a:p>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11</a:t>
            </a:fld>
            <a:endParaRPr lang="en-US"/>
          </a:p>
        </p:txBody>
      </p:sp>
    </p:spTree>
    <p:extLst>
      <p:ext uri="{BB962C8B-B14F-4D97-AF65-F5344CB8AC3E}">
        <p14:creationId xmlns:p14="http://schemas.microsoft.com/office/powerpoint/2010/main" val="1419887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STAR, NIH, and the Poodle Club of America for funding, and Dr. </a:t>
            </a:r>
            <a:r>
              <a:rPr lang="en-US" dirty="0" err="1"/>
              <a:t>Bannasch</a:t>
            </a:r>
            <a:r>
              <a:rPr lang="en-US" dirty="0"/>
              <a:t> for her mentorship. And with that, I thank you for your time and I am happy to take any questions. </a:t>
            </a:r>
          </a:p>
        </p:txBody>
      </p:sp>
      <p:sp>
        <p:nvSpPr>
          <p:cNvPr id="4" name="Slide Number Placeholder 3"/>
          <p:cNvSpPr>
            <a:spLocks noGrp="1"/>
          </p:cNvSpPr>
          <p:nvPr>
            <p:ph type="sldNum" sz="quarter" idx="5"/>
          </p:nvPr>
        </p:nvSpPr>
        <p:spPr/>
        <p:txBody>
          <a:bodyPr/>
          <a:lstStyle/>
          <a:p>
            <a:fld id="{F9195B03-5DEC-4044-845A-D7C906883F5B}" type="slidenum">
              <a:rPr lang="en-US" smtClean="0"/>
              <a:t>12</a:t>
            </a:fld>
            <a:endParaRPr lang="en-US"/>
          </a:p>
        </p:txBody>
      </p:sp>
    </p:spTree>
    <p:extLst>
      <p:ext uri="{BB962C8B-B14F-4D97-AF65-F5344CB8AC3E}">
        <p14:creationId xmlns:p14="http://schemas.microsoft.com/office/powerpoint/2010/main" val="76215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95B03-5DEC-4044-845A-D7C906883F5B}" type="slidenum">
              <a:rPr lang="en-US" smtClean="0"/>
              <a:t>13</a:t>
            </a:fld>
            <a:endParaRPr lang="en-US"/>
          </a:p>
        </p:txBody>
      </p:sp>
    </p:spTree>
    <p:extLst>
      <p:ext uri="{BB962C8B-B14F-4D97-AF65-F5344CB8AC3E}">
        <p14:creationId xmlns:p14="http://schemas.microsoft.com/office/powerpoint/2010/main" val="91418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is relevant to veterinary medicine for a number of reasons.  It</a:t>
            </a:r>
            <a:r>
              <a:rPr lang="en-US" baseline="0" dirty="0"/>
              <a:t> has a significant and strong affect on lifespan and on health. </a:t>
            </a:r>
          </a:p>
          <a:p>
            <a:r>
              <a:rPr lang="en-US" baseline="0" dirty="0"/>
              <a:t>CLICK here you can see the average </a:t>
            </a:r>
            <a:r>
              <a:rPr lang="en-US" baseline="0" dirty="0" err="1"/>
              <a:t>lifepspans</a:t>
            </a:r>
            <a:r>
              <a:rPr lang="en-US" baseline="0" dirty="0"/>
              <a:t> of the two extremes – a Great Dane with an average lifespan of 6 and a half years, and a chihuahua with an average life span of 12.4 years</a:t>
            </a:r>
          </a:p>
          <a:p>
            <a:endParaRPr lang="en-US" baseline="0" dirty="0"/>
          </a:p>
          <a:p>
            <a:r>
              <a:rPr lang="en-US" baseline="0" dirty="0"/>
              <a:t>In veterinary medicine there are disease predispositions that are based on dog size.</a:t>
            </a:r>
          </a:p>
          <a:p>
            <a:r>
              <a:rPr lang="en-US" baseline="0" dirty="0"/>
              <a:t>CLICK</a:t>
            </a:r>
          </a:p>
          <a:p>
            <a:r>
              <a:rPr lang="en-US" dirty="0"/>
              <a:t>In a large dog, you are more likely to see diseases such as hip dysplasia, osteoarthritis, and osteosarcoma, while in smaller dogs, CLICK you’re more likely to see patellar luxation, type I IVDD, and tracheal collapse. </a:t>
            </a:r>
          </a:p>
          <a:p>
            <a:endParaRPr lang="en-US" baseline="0" dirty="0"/>
          </a:p>
          <a:p>
            <a:r>
              <a:rPr lang="en-US" dirty="0"/>
              <a:t>Transition: The data</a:t>
            </a:r>
            <a:r>
              <a:rPr lang="en-US" baseline="0" dirty="0"/>
              <a:t> that the lab had available for me to perform this analysis…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2</a:t>
            </a:fld>
            <a:endParaRPr lang="en-US"/>
          </a:p>
        </p:txBody>
      </p:sp>
    </p:spTree>
    <p:extLst>
      <p:ext uri="{BB962C8B-B14F-4D97-AF65-F5344CB8AC3E}">
        <p14:creationId xmlns:p14="http://schemas.microsoft.com/office/powerpoint/2010/main" val="707280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Included a database of 78 Poodles samples with their weights, either owner provided or from VMACS. I reviewed each poodle’s medical records to determine body condition score and any medical conditions. I also reviewed literature to compile a list of mutations associated with growth changes in dogs.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78 poodles had previously been run on the Illumina HD Array, which contains 220,000 variants. I also had genotyping data from two known dwarfism genes, chondrodystrophy and chondrodysplasia.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This summer I learned how to do genome wide association, I became proficient at statistical analysis, and I learned to run univariate and multivariate linear regression.</a:t>
            </a:r>
          </a:p>
          <a:p>
            <a:endParaRPr lang="en-US" baseline="0" dirty="0"/>
          </a:p>
          <a:p>
            <a:r>
              <a:rPr lang="en-US" baseline="0" dirty="0"/>
              <a:t>Ultimately the question I was trying to answer was, how much size variation can be explained by known variants within a single breed? </a:t>
            </a:r>
          </a:p>
          <a:p>
            <a:endParaRPr lang="en-US" dirty="0"/>
          </a:p>
          <a:p>
            <a:r>
              <a:rPr lang="en-US" dirty="0"/>
              <a:t>Transition: The lab has genotype data from thousands</a:t>
            </a:r>
            <a:r>
              <a:rPr lang="en-US" baseline="0" dirty="0"/>
              <a:t> of samples across many breeds but Poodles provide an opportunity to ask some interesting questions about size because -</a:t>
            </a:r>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3</a:t>
            </a:fld>
            <a:endParaRPr lang="en-US"/>
          </a:p>
        </p:txBody>
      </p:sp>
    </p:spTree>
    <p:extLst>
      <p:ext uri="{BB962C8B-B14F-4D97-AF65-F5344CB8AC3E}">
        <p14:creationId xmlns:p14="http://schemas.microsoft.com/office/powerpoint/2010/main" val="396352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come in three</a:t>
            </a:r>
            <a:r>
              <a:rPr lang="en-US" baseline="0" dirty="0"/>
              <a:t> varieties, but they are all one breed and interbreed between the sizes to some extent.  The original was the large standard poodle that was used as a retriever.  The miniature and toy sizes were created later from the original standard Poodle.  Technically they all should just have the breed name Poodle.</a:t>
            </a:r>
            <a:endParaRPr lang="en-US" dirty="0"/>
          </a:p>
          <a:p>
            <a:endParaRPr lang="en-US" dirty="0"/>
          </a:p>
          <a:p>
            <a:r>
              <a:rPr lang="en-US" dirty="0"/>
              <a:t>On this figure I show you the average weights, heights, and lifespans typical of these varieties. We can see the inverse relationship between size and lifespan I mentioned previously, with standard poodles living an average of 12 years, miniature poodles an average of 13.9, and toy poodles living the longest with 14.6 years. </a:t>
            </a:r>
          </a:p>
          <a:p>
            <a:r>
              <a:rPr lang="en-US" dirty="0"/>
              <a:t>VMACS has many different ways to describe a poodle, so while I was looking at medical records for these poodles, I came across “Standard,” “mini,” “toy,” “French poodle,”  “teacup poodle,” or simply “poodle.” For this reason, I ran a multidimensional plot of my poodles to see how they were related.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r>
              <a:rPr lang="en-US" dirty="0"/>
              <a:t>I found there were two groups of poodles that clustered independently, rather than three. Moving forward, I analyzed my data in these two groups – Large, defined as larger than 11kg, and small, defined as less than 11kg, rather than by their variety. </a:t>
            </a:r>
          </a:p>
          <a:p>
            <a:endParaRPr lang="en-US" dirty="0"/>
          </a:p>
          <a:p>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4</a:t>
            </a:fld>
            <a:endParaRPr lang="en-US"/>
          </a:p>
        </p:txBody>
      </p:sp>
    </p:spTree>
    <p:extLst>
      <p:ext uri="{BB962C8B-B14F-4D97-AF65-F5344CB8AC3E}">
        <p14:creationId xmlns:p14="http://schemas.microsoft.com/office/powerpoint/2010/main" val="20857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multidimensional scaling plot (or MDS) I mentioned on the last slide. An MDS allows you to see the overall genetic similarities or differences between groups of animals.  As you can see here, when multiple breeds are considered, breeds cluster together, while CLICK when small poodles are only compared with large poodles, they cluster independently of one another. </a:t>
            </a:r>
          </a:p>
          <a:p>
            <a:endParaRPr lang="en-US" dirty="0"/>
          </a:p>
          <a:p>
            <a:r>
              <a:rPr lang="en-US" dirty="0"/>
              <a:t>Transition: I wanted to see if the weights of my poodles also clustered into two discrete groups and I found -</a:t>
            </a:r>
          </a:p>
        </p:txBody>
      </p:sp>
      <p:sp>
        <p:nvSpPr>
          <p:cNvPr id="4" name="Slide Number Placeholder 3"/>
          <p:cNvSpPr>
            <a:spLocks noGrp="1"/>
          </p:cNvSpPr>
          <p:nvPr>
            <p:ph type="sldNum" sz="quarter" idx="5"/>
          </p:nvPr>
        </p:nvSpPr>
        <p:spPr/>
        <p:txBody>
          <a:bodyPr/>
          <a:lstStyle/>
          <a:p>
            <a:fld id="{F9195B03-5DEC-4044-845A-D7C906883F5B}" type="slidenum">
              <a:rPr lang="en-US" smtClean="0"/>
              <a:t>5</a:t>
            </a:fld>
            <a:endParaRPr lang="en-US"/>
          </a:p>
        </p:txBody>
      </p:sp>
    </p:spTree>
    <p:extLst>
      <p:ext uri="{BB962C8B-B14F-4D97-AF65-F5344CB8AC3E}">
        <p14:creationId xmlns:p14="http://schemas.microsoft.com/office/powerpoint/2010/main" val="3694600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they did. </a:t>
            </a:r>
          </a:p>
          <a:p>
            <a:r>
              <a:rPr lang="en-US" dirty="0"/>
              <a:t>Weight is shown on the Y axis and the groups from MDS are shown on the X axis, divided by sex. </a:t>
            </a:r>
          </a:p>
          <a:p>
            <a:endParaRPr lang="en-US" dirty="0"/>
          </a:p>
          <a:p>
            <a:r>
              <a:rPr lang="en-US" dirty="0"/>
              <a:t>Transition: Previous studies to identify size variants in dogs used breed average weights and compared breeds to each other. When I looked at my own poodles, I found that very few poodles actually fit into their respective breed weight category, which I indicated with blue dots. My</a:t>
            </a:r>
            <a:r>
              <a:rPr lang="en-US" baseline="0" dirty="0"/>
              <a:t> goal this summer was to look within breeds to determine if these same variants identified across breeds were also important within a breed</a:t>
            </a:r>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6</a:t>
            </a:fld>
            <a:endParaRPr lang="en-US"/>
          </a:p>
        </p:txBody>
      </p:sp>
    </p:spTree>
    <p:extLst>
      <p:ext uri="{BB962C8B-B14F-4D97-AF65-F5344CB8AC3E}">
        <p14:creationId xmlns:p14="http://schemas.microsoft.com/office/powerpoint/2010/main" val="332615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genome-wide association study, which is a study used to identify genetic variants associated with a risk of disease or a condition. This plot is from a 2015 paper that did a GWAS using male average breed weight to assess genetic contributions to size across breeds. This plot shows 17 significant loci that are associated with male average breed weights. </a:t>
            </a:r>
          </a:p>
          <a:p>
            <a:r>
              <a:rPr lang="en-US" dirty="0"/>
              <a:t>CLICK</a:t>
            </a:r>
          </a:p>
          <a:p>
            <a:r>
              <a:rPr lang="en-US" dirty="0"/>
              <a:t>A different study found these 6 variants were responsible for around 60% of body size variance in dogs that had a standard body weight of less than 41kg, these same variants predicted less than 5% of the variance in dogs with a standard body weight of greater than 41kg.</a:t>
            </a:r>
          </a:p>
          <a:p>
            <a:endParaRPr lang="en-US" dirty="0"/>
          </a:p>
          <a:p>
            <a:r>
              <a:rPr lang="en-US" dirty="0"/>
              <a:t>Transition: Many of the variants identified by these experiments are in the growth hormone pathway. </a:t>
            </a:r>
          </a:p>
        </p:txBody>
      </p:sp>
      <p:sp>
        <p:nvSpPr>
          <p:cNvPr id="4" name="Slide Number Placeholder 3"/>
          <p:cNvSpPr>
            <a:spLocks noGrp="1"/>
          </p:cNvSpPr>
          <p:nvPr>
            <p:ph type="sldNum" sz="quarter" idx="5"/>
          </p:nvPr>
        </p:nvSpPr>
        <p:spPr/>
        <p:txBody>
          <a:bodyPr/>
          <a:lstStyle/>
          <a:p>
            <a:fld id="{F9195B03-5DEC-4044-845A-D7C906883F5B}" type="slidenum">
              <a:rPr lang="en-US" smtClean="0"/>
              <a:t>7</a:t>
            </a:fld>
            <a:endParaRPr lang="en-US"/>
          </a:p>
        </p:txBody>
      </p:sp>
    </p:spTree>
    <p:extLst>
      <p:ext uri="{BB962C8B-B14F-4D97-AF65-F5344CB8AC3E}">
        <p14:creationId xmlns:p14="http://schemas.microsoft.com/office/powerpoint/2010/main" val="425440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brief overview of that pathway: growth hormone is released from the anterior pituitary in the brain and acts on several target tissues around the body. One of the most important interactions is with the liver, which prompts IGF1 expression and circulation, which leads to longer bones, bigger muscles, and ultimately leads to larger organisms. </a:t>
            </a:r>
          </a:p>
          <a:p>
            <a:endParaRPr lang="en-US" dirty="0"/>
          </a:p>
          <a:p>
            <a:r>
              <a:rPr lang="en-US" dirty="0">
                <a:sym typeface="Wingdings" pitchFamily="2" charset="2"/>
              </a:rPr>
              <a:t>CLICK</a:t>
            </a:r>
          </a:p>
          <a:p>
            <a:r>
              <a:rPr lang="en-US" dirty="0">
                <a:sym typeface="Wingdings" pitchFamily="2" charset="2"/>
              </a:rPr>
              <a:t>Some of the size variants I chose to focus on are involved in this pathway. </a:t>
            </a:r>
          </a:p>
          <a:p>
            <a:r>
              <a:rPr lang="en-US" dirty="0">
                <a:sym typeface="Wingdings" pitchFamily="2" charset="2"/>
              </a:rPr>
              <a:t>CLICK</a:t>
            </a:r>
          </a:p>
          <a:p>
            <a:r>
              <a:rPr lang="en-US" dirty="0">
                <a:sym typeface="Wingdings" pitchFamily="2" charset="2"/>
              </a:rPr>
              <a:t>I also analyzed chondrodysplasia and chondrodystrophy, two known dwarfism genes. </a:t>
            </a:r>
          </a:p>
          <a:p>
            <a:r>
              <a:rPr lang="en-US" dirty="0">
                <a:sym typeface="Wingdings" pitchFamily="2" charset="2"/>
              </a:rPr>
              <a:t>I also wanted to include these size variants that have been described previously in literature, although their exact relationship to the growth hormone pathway has yet to be determined. These four SNPs are in linkage disequilibrium with the true mutations, whereas the array I used had the true mutations for all of the other genes. Finally, I was interested in these novel size variants, FTSJ3 and PAN2, so I kept those in my analysis as well. </a:t>
            </a:r>
          </a:p>
          <a:p>
            <a:endParaRPr lang="en-US" dirty="0">
              <a:sym typeface="Wingdings" pitchFamily="2" charset="2"/>
            </a:endParaRPr>
          </a:p>
          <a:p>
            <a:r>
              <a:rPr lang="en-US" dirty="0">
                <a:sym typeface="Wingdings" pitchFamily="2" charset="2"/>
              </a:rPr>
              <a:t>Transition: I plotted each poodle using their weight with their genotype call at each of these SNPs and compared the weights between the genotype categories. - </a:t>
            </a:r>
            <a:endParaRPr lang="en-US" dirty="0"/>
          </a:p>
        </p:txBody>
      </p:sp>
      <p:sp>
        <p:nvSpPr>
          <p:cNvPr id="4" name="Slide Number Placeholder 3"/>
          <p:cNvSpPr>
            <a:spLocks noGrp="1"/>
          </p:cNvSpPr>
          <p:nvPr>
            <p:ph type="sldNum" sz="quarter" idx="5"/>
          </p:nvPr>
        </p:nvSpPr>
        <p:spPr/>
        <p:txBody>
          <a:bodyPr/>
          <a:lstStyle/>
          <a:p>
            <a:fld id="{F9195B03-5DEC-4044-845A-D7C906883F5B}" type="slidenum">
              <a:rPr lang="en-US" smtClean="0"/>
              <a:t>8</a:t>
            </a:fld>
            <a:endParaRPr lang="en-US"/>
          </a:p>
        </p:txBody>
      </p:sp>
    </p:spTree>
    <p:extLst>
      <p:ext uri="{BB962C8B-B14F-4D97-AF65-F5344CB8AC3E}">
        <p14:creationId xmlns:p14="http://schemas.microsoft.com/office/powerpoint/2010/main" val="151276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found that each SNP was significant in poodles. </a:t>
            </a:r>
          </a:p>
          <a:p>
            <a:pPr marL="171450" indent="-171450">
              <a:buFontTx/>
              <a:buChar char="-"/>
            </a:pPr>
            <a:r>
              <a:rPr lang="en-US" dirty="0"/>
              <a:t>This graph is with both large and small poodles. I graphed their weight in kilograms versus their genotype call for each gene. A/A is ancestral, as determined from looking at the grey wolf. A/D is heterozygous and D/D is derived. The numbers along the x axis are how many poodles fall into each category. An asterisk next to the gene name indicates that the gene is in linkage disequilibrium with the mutation. </a:t>
            </a:r>
          </a:p>
          <a:p>
            <a:pPr marL="171450" indent="-171450">
              <a:buFontTx/>
              <a:buChar char="-"/>
            </a:pPr>
            <a:r>
              <a:rPr lang="en-US" dirty="0" err="1"/>
              <a:t>Beause</a:t>
            </a:r>
            <a:r>
              <a:rPr lang="en-US" dirty="0"/>
              <a:t> I am comparing two discrete groups of poodles, my data was not normally distributed. Because of this, I used the Kruskal-Wallis testing function in Prism to determine significance. </a:t>
            </a:r>
          </a:p>
          <a:p>
            <a:pPr marL="171450" indent="-171450">
              <a:buFontTx/>
              <a:buChar char="-"/>
            </a:pPr>
            <a:r>
              <a:rPr lang="en-US" dirty="0"/>
              <a:t>If you look at LCORL, you can see that small poodles were mostly ancestral, with a few heterozygotes, while mutant poodles were larger. Looking at GHR1, you can see that larger poodles were wild-type, or ancestral, while even a single mutant allele made small poodles. This is a good example of a dominant trait, as the heterozygote and mutant groups are very similar in their average weights. </a:t>
            </a:r>
          </a:p>
          <a:p>
            <a:endParaRPr lang="en-US" dirty="0"/>
          </a:p>
          <a:p>
            <a:r>
              <a:rPr lang="en-US" dirty="0"/>
              <a:t>Transition: As you can see, all of these variants are significant to some degree when looked at independently. I wanted to look at the combined effects of these variants, so I generated a heat map - </a:t>
            </a:r>
          </a:p>
        </p:txBody>
      </p:sp>
      <p:sp>
        <p:nvSpPr>
          <p:cNvPr id="4" name="Slide Number Placeholder 3"/>
          <p:cNvSpPr>
            <a:spLocks noGrp="1"/>
          </p:cNvSpPr>
          <p:nvPr>
            <p:ph type="sldNum" sz="quarter" idx="5"/>
          </p:nvPr>
        </p:nvSpPr>
        <p:spPr/>
        <p:txBody>
          <a:bodyPr/>
          <a:lstStyle/>
          <a:p>
            <a:fld id="{F9195B03-5DEC-4044-845A-D7C906883F5B}" type="slidenum">
              <a:rPr lang="en-US" smtClean="0"/>
              <a:t>9</a:t>
            </a:fld>
            <a:endParaRPr lang="en-US"/>
          </a:p>
        </p:txBody>
      </p:sp>
    </p:spTree>
    <p:extLst>
      <p:ext uri="{BB962C8B-B14F-4D97-AF65-F5344CB8AC3E}">
        <p14:creationId xmlns:p14="http://schemas.microsoft.com/office/powerpoint/2010/main" val="341558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05C7-AB11-4D40-BC8E-75CDECB34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DC2ED-EF52-0749-9402-3BACF6A07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EEAA6-6F69-9A4E-8A33-B976B0D522DE}"/>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F4D886D8-6F9F-FD47-8056-29731EDB5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80A83-63E2-784D-8F70-5BDA4AF6A36C}"/>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120760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3E91-4422-9449-BAEF-D3652E8939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F00FE6-A89E-484B-BFD2-7A2A420256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2F4FA-FFC3-1447-AE9D-950B09BB5BE8}"/>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2545ECED-C470-5B41-BDC1-4D6788AED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B8BD0-9CF2-7544-98CB-725629B40253}"/>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299385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C16DBF-63C8-3E4C-BF44-693DD45FC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E4826D-0B0C-9846-BFFE-C39F599BC8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8DDFC-53DA-764D-9F91-B77F7F6897F1}"/>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EB282864-539F-0448-BDBB-B4F2B5693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AF0184-30EF-B64E-976B-78419F21ECD6}"/>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200659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15D6F-B3B1-A74C-8848-2C0C6E3CC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920C1-7C05-5148-AEA4-F2363E41AB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F82B3-2635-9A4F-A160-987C41072BBE}"/>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7B5AFE04-A1F7-9B48-9AF1-5A385978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93DAD-D5B0-A04A-8658-03FF2FA7B1C6}"/>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130577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DEA3-5661-B645-9005-FAB1A51F7C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768C25-EE73-5A45-BAD7-B030DD1B7E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E523C-26CA-4A4D-A936-0AA038653824}"/>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1F946172-0EA2-A84A-8DC3-9E555B750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CD17B-A4C1-F44A-A473-0C412BF3724A}"/>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114061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BA3E-235E-2C42-972F-1C154F278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4309F-C184-EA44-BBDC-E5447552AA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EAEFD-3C67-A548-9E88-99739A1876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0C827-8D53-0043-B13F-8EE3E73B53DD}"/>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6" name="Footer Placeholder 5">
            <a:extLst>
              <a:ext uri="{FF2B5EF4-FFF2-40B4-BE49-F238E27FC236}">
                <a16:creationId xmlns:a16="http://schemas.microsoft.com/office/drawing/2014/main" id="{C6A3B466-2718-C84B-934D-769C609EDA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B6A0B-4BAC-0948-BF07-F51E44F20825}"/>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38145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8490-3A60-6A49-A523-D599F4B9E1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A87672-E3D9-F14F-83EF-C11376D39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49F7DE-1B46-1F4B-B192-E4AA23FF1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EF9F2D-FD30-7644-815D-9B750DD77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2382C9-E914-5745-AB81-2C65E7E381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C48A0-9227-5148-80ED-CBDAB03869D0}"/>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8" name="Footer Placeholder 7">
            <a:extLst>
              <a:ext uri="{FF2B5EF4-FFF2-40B4-BE49-F238E27FC236}">
                <a16:creationId xmlns:a16="http://schemas.microsoft.com/office/drawing/2014/main" id="{699BAFA2-3281-3A46-8F6B-DB7BC8F23B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747013-6A8E-C648-9758-2942FB011634}"/>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348161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925F-0CCD-A244-A7A2-3271F15B8B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310FC-C11A-A743-B200-4431993120FD}"/>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4" name="Footer Placeholder 3">
            <a:extLst>
              <a:ext uri="{FF2B5EF4-FFF2-40B4-BE49-F238E27FC236}">
                <a16:creationId xmlns:a16="http://schemas.microsoft.com/office/drawing/2014/main" id="{76EA80A2-3909-EA40-82A7-DCF00BD329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94C176-DE60-C746-B154-E3574042B5FD}"/>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113253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95269-8D09-464F-8879-10E83084B0B4}"/>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3" name="Footer Placeholder 2">
            <a:extLst>
              <a:ext uri="{FF2B5EF4-FFF2-40B4-BE49-F238E27FC236}">
                <a16:creationId xmlns:a16="http://schemas.microsoft.com/office/drawing/2014/main" id="{4119F482-69F0-3549-85EE-89F21EE06D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AB6A84-4A09-2D44-8694-28E037FEF650}"/>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353302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956A-FB65-4B4D-9857-1E116CE57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42C9E3-98ED-6E41-BBF8-C4C48125C8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DE049-41D4-604F-B53E-B68E48E7B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6C389A-5A37-AF4E-955B-6112131706DA}"/>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6" name="Footer Placeholder 5">
            <a:extLst>
              <a:ext uri="{FF2B5EF4-FFF2-40B4-BE49-F238E27FC236}">
                <a16:creationId xmlns:a16="http://schemas.microsoft.com/office/drawing/2014/main" id="{AFED35B5-09E5-5444-A010-0E3A3D9AE0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E268E-8390-784F-BF7E-AD69C361B578}"/>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32241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6A8A-3F0A-8440-A5D4-4381411A1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9E5A6-B9EF-E941-B065-98A605836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48C5B-3C62-204E-B26C-DED95D89D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A6340-A312-B246-89B4-8963D79CE6CD}"/>
              </a:ext>
            </a:extLst>
          </p:cNvPr>
          <p:cNvSpPr>
            <a:spLocks noGrp="1"/>
          </p:cNvSpPr>
          <p:nvPr>
            <p:ph type="dt" sz="half" idx="10"/>
          </p:nvPr>
        </p:nvSpPr>
        <p:spPr/>
        <p:txBody>
          <a:bodyPr/>
          <a:lstStyle/>
          <a:p>
            <a:fld id="{17B26865-A55A-5040-B00D-ECF5E3091BAF}" type="datetimeFigureOut">
              <a:rPr lang="en-US" smtClean="0"/>
              <a:t>8/31/20</a:t>
            </a:fld>
            <a:endParaRPr lang="en-US"/>
          </a:p>
        </p:txBody>
      </p:sp>
      <p:sp>
        <p:nvSpPr>
          <p:cNvPr id="6" name="Footer Placeholder 5">
            <a:extLst>
              <a:ext uri="{FF2B5EF4-FFF2-40B4-BE49-F238E27FC236}">
                <a16:creationId xmlns:a16="http://schemas.microsoft.com/office/drawing/2014/main" id="{BA37DA69-5952-0F4B-8E0B-560C5C87E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EC6D3-C575-0043-8EA9-A98B45A7524F}"/>
              </a:ext>
            </a:extLst>
          </p:cNvPr>
          <p:cNvSpPr>
            <a:spLocks noGrp="1"/>
          </p:cNvSpPr>
          <p:nvPr>
            <p:ph type="sldNum" sz="quarter" idx="12"/>
          </p:nvPr>
        </p:nvSpPr>
        <p:spPr/>
        <p:txBody>
          <a:bodyPr/>
          <a:lstStyle/>
          <a:p>
            <a:fld id="{3F8E36E4-B581-834B-B037-F1BC5759410E}" type="slidenum">
              <a:rPr lang="en-US" smtClean="0"/>
              <a:t>‹#›</a:t>
            </a:fld>
            <a:endParaRPr lang="en-US"/>
          </a:p>
        </p:txBody>
      </p:sp>
    </p:spTree>
    <p:extLst>
      <p:ext uri="{BB962C8B-B14F-4D97-AF65-F5344CB8AC3E}">
        <p14:creationId xmlns:p14="http://schemas.microsoft.com/office/powerpoint/2010/main" val="220347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D51AE-1D0C-6F43-9F3C-E2F97C35F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FD222-F7F4-D64D-9D8D-4207939E86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922CA-E9BC-B844-9F4C-8F27FDABF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26865-A55A-5040-B00D-ECF5E3091BAF}" type="datetimeFigureOut">
              <a:rPr lang="en-US" smtClean="0"/>
              <a:t>8/31/20</a:t>
            </a:fld>
            <a:endParaRPr lang="en-US"/>
          </a:p>
        </p:txBody>
      </p:sp>
      <p:sp>
        <p:nvSpPr>
          <p:cNvPr id="5" name="Footer Placeholder 4">
            <a:extLst>
              <a:ext uri="{FF2B5EF4-FFF2-40B4-BE49-F238E27FC236}">
                <a16:creationId xmlns:a16="http://schemas.microsoft.com/office/drawing/2014/main" id="{88C827A1-5BF3-1646-B1FB-9686D0A4FD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5CF6F5-A323-4B4A-A859-C445F25FEE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E36E4-B581-834B-B037-F1BC5759410E}" type="slidenum">
              <a:rPr lang="en-US" smtClean="0"/>
              <a:t>‹#›</a:t>
            </a:fld>
            <a:endParaRPr lang="en-US"/>
          </a:p>
        </p:txBody>
      </p:sp>
    </p:spTree>
    <p:extLst>
      <p:ext uri="{BB962C8B-B14F-4D97-AF65-F5344CB8AC3E}">
        <p14:creationId xmlns:p14="http://schemas.microsoft.com/office/powerpoint/2010/main" val="200354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371/journal.pgen.100666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1101/gr.157339.1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og&#10;&#10;Description automatically generated">
            <a:extLst>
              <a:ext uri="{FF2B5EF4-FFF2-40B4-BE49-F238E27FC236}">
                <a16:creationId xmlns:a16="http://schemas.microsoft.com/office/drawing/2014/main" id="{C460DB41-FC6F-6549-B240-7CE7648AE2BE}"/>
              </a:ext>
            </a:extLst>
          </p:cNvPr>
          <p:cNvPicPr>
            <a:picLocks noChangeAspect="1"/>
          </p:cNvPicPr>
          <p:nvPr/>
        </p:nvPicPr>
        <p:blipFill rotWithShape="1">
          <a:blip r:embed="rId3">
            <a:alphaModFix amt="50000"/>
          </a:blip>
          <a:srcRect l="11832" r="2836" b="1"/>
          <a:stretch/>
        </p:blipFill>
        <p:spPr>
          <a:xfrm>
            <a:off x="20" y="1"/>
            <a:ext cx="12191980" cy="6857999"/>
          </a:xfrm>
          <a:prstGeom prst="rect">
            <a:avLst/>
          </a:prstGeom>
        </p:spPr>
      </p:pic>
      <p:sp>
        <p:nvSpPr>
          <p:cNvPr id="2" name="Title 1">
            <a:extLst>
              <a:ext uri="{FF2B5EF4-FFF2-40B4-BE49-F238E27FC236}">
                <a16:creationId xmlns:a16="http://schemas.microsoft.com/office/drawing/2014/main" id="{F25EEABF-F811-BC45-9ED0-90E8B8A21ADB}"/>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The role of selected genetic variants in poodle body size</a:t>
            </a:r>
          </a:p>
        </p:txBody>
      </p:sp>
      <p:sp>
        <p:nvSpPr>
          <p:cNvPr id="3" name="Subtitle 2">
            <a:extLst>
              <a:ext uri="{FF2B5EF4-FFF2-40B4-BE49-F238E27FC236}">
                <a16:creationId xmlns:a16="http://schemas.microsoft.com/office/drawing/2014/main" id="{6BA37581-9C87-1E4C-9DD1-51667A2AFB46}"/>
              </a:ext>
            </a:extLst>
          </p:cNvPr>
          <p:cNvSpPr>
            <a:spLocks noGrp="1"/>
          </p:cNvSpPr>
          <p:nvPr>
            <p:ph type="subTitle" idx="1"/>
          </p:nvPr>
        </p:nvSpPr>
        <p:spPr>
          <a:xfrm>
            <a:off x="1524000" y="4159404"/>
            <a:ext cx="9144000" cy="1098395"/>
          </a:xfrm>
        </p:spPr>
        <p:txBody>
          <a:bodyPr>
            <a:normAutofit lnSpcReduction="10000"/>
          </a:bodyPr>
          <a:lstStyle/>
          <a:p>
            <a:r>
              <a:rPr lang="en-US" sz="2200" dirty="0">
                <a:solidFill>
                  <a:srgbClr val="FFFFFF"/>
                </a:solidFill>
              </a:rPr>
              <a:t>Presenter: Scarlett Varney</a:t>
            </a:r>
          </a:p>
          <a:p>
            <a:r>
              <a:rPr lang="en-US" sz="2200" dirty="0">
                <a:solidFill>
                  <a:srgbClr val="FFFFFF"/>
                </a:solidFill>
              </a:rPr>
              <a:t>Authors: Scarlett Varney, Kevin Batcher, Leigh Anne Clark, Robert </a:t>
            </a:r>
            <a:r>
              <a:rPr lang="en-US" sz="2200" dirty="0" err="1">
                <a:solidFill>
                  <a:srgbClr val="FFFFFF"/>
                </a:solidFill>
              </a:rPr>
              <a:t>Rebhun</a:t>
            </a:r>
            <a:r>
              <a:rPr lang="en-US" sz="2200" dirty="0">
                <a:solidFill>
                  <a:srgbClr val="FFFFFF"/>
                </a:solidFill>
              </a:rPr>
              <a:t>, Danika </a:t>
            </a:r>
            <a:r>
              <a:rPr lang="en-US" sz="2200" dirty="0" err="1">
                <a:solidFill>
                  <a:srgbClr val="FFFFFF"/>
                </a:solidFill>
              </a:rPr>
              <a:t>Bannasch</a:t>
            </a:r>
            <a:endParaRPr lang="en-US" sz="2200" dirty="0">
              <a:solidFill>
                <a:srgbClr val="FFFFFF"/>
              </a:solidFill>
            </a:endParaRPr>
          </a:p>
        </p:txBody>
      </p:sp>
      <p:sp>
        <p:nvSpPr>
          <p:cNvPr id="6" name="TextBox 5">
            <a:extLst>
              <a:ext uri="{FF2B5EF4-FFF2-40B4-BE49-F238E27FC236}">
                <a16:creationId xmlns:a16="http://schemas.microsoft.com/office/drawing/2014/main" id="{E96E437C-5BFB-8241-ABA1-CC406AD9CC58}"/>
              </a:ext>
            </a:extLst>
          </p:cNvPr>
          <p:cNvSpPr txBox="1"/>
          <p:nvPr/>
        </p:nvSpPr>
        <p:spPr>
          <a:xfrm>
            <a:off x="8871860" y="6611779"/>
            <a:ext cx="3320140" cy="246221"/>
          </a:xfrm>
          <a:prstGeom prst="rect">
            <a:avLst/>
          </a:prstGeom>
          <a:noFill/>
        </p:spPr>
        <p:txBody>
          <a:bodyPr wrap="none" rtlCol="0">
            <a:spAutoFit/>
          </a:bodyPr>
          <a:lstStyle/>
          <a:p>
            <a:r>
              <a:rPr lang="en-US" sz="1000" dirty="0"/>
              <a:t>Image from Tarah Schwartz, </a:t>
            </a:r>
            <a:r>
              <a:rPr lang="en-US" sz="1000" u="sng" dirty="0"/>
              <a:t>The Complete Guide to Poodles</a:t>
            </a:r>
          </a:p>
        </p:txBody>
      </p:sp>
    </p:spTree>
    <p:extLst>
      <p:ext uri="{BB962C8B-B14F-4D97-AF65-F5344CB8AC3E}">
        <p14:creationId xmlns:p14="http://schemas.microsoft.com/office/powerpoint/2010/main" val="117476799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C13C834-13C0-DF43-87AB-986E7248C414}"/>
              </a:ext>
            </a:extLst>
          </p:cNvPr>
          <p:cNvPicPr>
            <a:picLocks noChangeAspect="1"/>
          </p:cNvPicPr>
          <p:nvPr/>
        </p:nvPicPr>
        <p:blipFill>
          <a:blip r:embed="rId3"/>
          <a:stretch>
            <a:fillRect/>
          </a:stretch>
        </p:blipFill>
        <p:spPr>
          <a:xfrm>
            <a:off x="2663703" y="-46300"/>
            <a:ext cx="6429375" cy="6858000"/>
          </a:xfrm>
          <a:prstGeom prst="rect">
            <a:avLst/>
          </a:prstGeom>
        </p:spPr>
      </p:pic>
      <p:sp>
        <p:nvSpPr>
          <p:cNvPr id="6" name="Oval 5">
            <a:extLst>
              <a:ext uri="{FF2B5EF4-FFF2-40B4-BE49-F238E27FC236}">
                <a16:creationId xmlns:a16="http://schemas.microsoft.com/office/drawing/2014/main" id="{7B6C0054-DA94-7940-9C48-FDF9BD55B4CA}"/>
              </a:ext>
            </a:extLst>
          </p:cNvPr>
          <p:cNvSpPr/>
          <p:nvPr/>
        </p:nvSpPr>
        <p:spPr>
          <a:xfrm>
            <a:off x="4586991" y="5966085"/>
            <a:ext cx="584616" cy="749508"/>
          </a:xfrm>
          <a:prstGeom prst="ellipse">
            <a:avLst/>
          </a:prstGeom>
          <a:noFill/>
          <a:ln w="285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23D6C7D9-39A0-814B-A389-59C374348CFD}"/>
              </a:ext>
            </a:extLst>
          </p:cNvPr>
          <p:cNvSpPr/>
          <p:nvPr/>
        </p:nvSpPr>
        <p:spPr>
          <a:xfrm>
            <a:off x="5201587" y="5966085"/>
            <a:ext cx="584616" cy="749508"/>
          </a:xfrm>
          <a:prstGeom prst="ellipse">
            <a:avLst/>
          </a:prstGeom>
          <a:noFill/>
          <a:ln w="285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830721A8-29B5-404E-B9E7-53784B3E790B}"/>
              </a:ext>
            </a:extLst>
          </p:cNvPr>
          <p:cNvSpPr/>
          <p:nvPr/>
        </p:nvSpPr>
        <p:spPr>
          <a:xfrm>
            <a:off x="8382001" y="5966085"/>
            <a:ext cx="584616" cy="749508"/>
          </a:xfrm>
          <a:prstGeom prst="ellipse">
            <a:avLst/>
          </a:prstGeom>
          <a:noFill/>
          <a:ln w="28575">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descr="A picture containing mirror&#10;&#10;Description automatically generated">
            <a:extLst>
              <a:ext uri="{FF2B5EF4-FFF2-40B4-BE49-F238E27FC236}">
                <a16:creationId xmlns:a16="http://schemas.microsoft.com/office/drawing/2014/main" id="{0B9F7FE0-E8E2-0147-B6C0-D2DB81AD35F1}"/>
              </a:ext>
            </a:extLst>
          </p:cNvPr>
          <p:cNvPicPr>
            <a:picLocks noChangeAspect="1"/>
          </p:cNvPicPr>
          <p:nvPr/>
        </p:nvPicPr>
        <p:blipFill rotWithShape="1">
          <a:blip r:embed="rId4"/>
          <a:srcRect r="35115" b="575"/>
          <a:stretch/>
        </p:blipFill>
        <p:spPr>
          <a:xfrm>
            <a:off x="2261944" y="131349"/>
            <a:ext cx="401759" cy="1723736"/>
          </a:xfrm>
          <a:prstGeom prst="rect">
            <a:avLst/>
          </a:prstGeom>
        </p:spPr>
      </p:pic>
      <p:pic>
        <p:nvPicPr>
          <p:cNvPr id="16" name="Picture 15">
            <a:extLst>
              <a:ext uri="{FF2B5EF4-FFF2-40B4-BE49-F238E27FC236}">
                <a16:creationId xmlns:a16="http://schemas.microsoft.com/office/drawing/2014/main" id="{AF7C1844-917C-A748-B143-82B7D4991CC1}"/>
              </a:ext>
            </a:extLst>
          </p:cNvPr>
          <p:cNvPicPr>
            <a:picLocks noChangeAspect="1"/>
          </p:cNvPicPr>
          <p:nvPr/>
        </p:nvPicPr>
        <p:blipFill>
          <a:blip r:embed="rId5"/>
          <a:stretch>
            <a:fillRect/>
          </a:stretch>
        </p:blipFill>
        <p:spPr>
          <a:xfrm>
            <a:off x="2320803" y="1805123"/>
            <a:ext cx="342900" cy="38481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B1B20D9B-9390-5C48-BD3C-7864807003E3}"/>
              </a:ext>
            </a:extLst>
          </p:cNvPr>
          <p:cNvPicPr>
            <a:picLocks noChangeAspect="1"/>
          </p:cNvPicPr>
          <p:nvPr/>
        </p:nvPicPr>
        <p:blipFill>
          <a:blip r:embed="rId6"/>
          <a:stretch>
            <a:fillRect/>
          </a:stretch>
        </p:blipFill>
        <p:spPr>
          <a:xfrm>
            <a:off x="2435903" y="5616455"/>
            <a:ext cx="207082" cy="448678"/>
          </a:xfrm>
          <a:prstGeom prst="rect">
            <a:avLst/>
          </a:prstGeom>
        </p:spPr>
      </p:pic>
      <p:pic>
        <p:nvPicPr>
          <p:cNvPr id="22" name="Picture 21" descr="A close up of a stuffed animal&#10;&#10;Description automatically generated">
            <a:extLst>
              <a:ext uri="{FF2B5EF4-FFF2-40B4-BE49-F238E27FC236}">
                <a16:creationId xmlns:a16="http://schemas.microsoft.com/office/drawing/2014/main" id="{EBB78966-02E5-0443-95F5-631DCB61CB47}"/>
              </a:ext>
            </a:extLst>
          </p:cNvPr>
          <p:cNvPicPr>
            <a:picLocks noChangeAspect="1"/>
          </p:cNvPicPr>
          <p:nvPr/>
        </p:nvPicPr>
        <p:blipFill>
          <a:blip r:embed="rId7"/>
          <a:stretch>
            <a:fillRect/>
          </a:stretch>
        </p:blipFill>
        <p:spPr>
          <a:xfrm>
            <a:off x="324149" y="31814"/>
            <a:ext cx="1865580" cy="2023748"/>
          </a:xfrm>
          <a:prstGeom prst="rect">
            <a:avLst/>
          </a:prstGeom>
        </p:spPr>
      </p:pic>
      <p:pic>
        <p:nvPicPr>
          <p:cNvPr id="23" name="Picture 22" descr="A close up of a teddy bear&#10;&#10;Description automatically generated">
            <a:extLst>
              <a:ext uri="{FF2B5EF4-FFF2-40B4-BE49-F238E27FC236}">
                <a16:creationId xmlns:a16="http://schemas.microsoft.com/office/drawing/2014/main" id="{A7758DC5-CB78-B24D-97E0-7F793FDB29C3}"/>
              </a:ext>
            </a:extLst>
          </p:cNvPr>
          <p:cNvPicPr>
            <a:picLocks noChangeAspect="1"/>
          </p:cNvPicPr>
          <p:nvPr/>
        </p:nvPicPr>
        <p:blipFill>
          <a:blip r:embed="rId8"/>
          <a:stretch>
            <a:fillRect/>
          </a:stretch>
        </p:blipFill>
        <p:spPr>
          <a:xfrm>
            <a:off x="653211" y="2938507"/>
            <a:ext cx="1337982" cy="1353911"/>
          </a:xfrm>
          <a:prstGeom prst="rect">
            <a:avLst/>
          </a:prstGeom>
        </p:spPr>
      </p:pic>
      <p:pic>
        <p:nvPicPr>
          <p:cNvPr id="24" name="Picture 23" descr="A dog looking at the camera&#10;&#10;Description automatically generated">
            <a:extLst>
              <a:ext uri="{FF2B5EF4-FFF2-40B4-BE49-F238E27FC236}">
                <a16:creationId xmlns:a16="http://schemas.microsoft.com/office/drawing/2014/main" id="{A3A88E63-28DA-EF48-9734-F1780991E5A4}"/>
              </a:ext>
            </a:extLst>
          </p:cNvPr>
          <p:cNvPicPr>
            <a:picLocks noChangeAspect="1"/>
          </p:cNvPicPr>
          <p:nvPr/>
        </p:nvPicPr>
        <p:blipFill>
          <a:blip r:embed="rId9"/>
          <a:stretch>
            <a:fillRect/>
          </a:stretch>
        </p:blipFill>
        <p:spPr>
          <a:xfrm>
            <a:off x="1282023" y="5289485"/>
            <a:ext cx="730887" cy="914545"/>
          </a:xfrm>
          <a:prstGeom prst="rect">
            <a:avLst/>
          </a:prstGeom>
        </p:spPr>
      </p:pic>
      <p:sp>
        <p:nvSpPr>
          <p:cNvPr id="2" name="TextBox 1">
            <a:extLst>
              <a:ext uri="{FF2B5EF4-FFF2-40B4-BE49-F238E27FC236}">
                <a16:creationId xmlns:a16="http://schemas.microsoft.com/office/drawing/2014/main" id="{38E895E3-1158-6343-9510-75B8676222D2}"/>
              </a:ext>
            </a:extLst>
          </p:cNvPr>
          <p:cNvSpPr txBox="1"/>
          <p:nvPr/>
        </p:nvSpPr>
        <p:spPr>
          <a:xfrm>
            <a:off x="9567052" y="993217"/>
            <a:ext cx="2387599" cy="1569660"/>
          </a:xfrm>
          <a:prstGeom prst="rect">
            <a:avLst/>
          </a:prstGeom>
          <a:noFill/>
        </p:spPr>
        <p:txBody>
          <a:bodyPr wrap="square" rtlCol="0">
            <a:spAutoFit/>
          </a:bodyPr>
          <a:lstStyle/>
          <a:p>
            <a:r>
              <a:rPr lang="en-US" sz="2400" dirty="0"/>
              <a:t>Accumulated Genetic Influence of Size Variants in Poodles</a:t>
            </a:r>
          </a:p>
        </p:txBody>
      </p:sp>
      <p:pic>
        <p:nvPicPr>
          <p:cNvPr id="4" name="Picture 3" descr="A picture containing table&#10;&#10;Description automatically generated">
            <a:extLst>
              <a:ext uri="{FF2B5EF4-FFF2-40B4-BE49-F238E27FC236}">
                <a16:creationId xmlns:a16="http://schemas.microsoft.com/office/drawing/2014/main" id="{F6C57784-6786-FB40-8B57-C705A225EA31}"/>
              </a:ext>
            </a:extLst>
          </p:cNvPr>
          <p:cNvPicPr>
            <a:picLocks noChangeAspect="1"/>
          </p:cNvPicPr>
          <p:nvPr/>
        </p:nvPicPr>
        <p:blipFill>
          <a:blip r:embed="rId10"/>
          <a:stretch>
            <a:fillRect/>
          </a:stretch>
        </p:blipFill>
        <p:spPr>
          <a:xfrm>
            <a:off x="9684322" y="2938507"/>
            <a:ext cx="1885413" cy="786826"/>
          </a:xfrm>
          <a:prstGeom prst="rect">
            <a:avLst/>
          </a:prstGeom>
        </p:spPr>
      </p:pic>
    </p:spTree>
    <p:extLst>
      <p:ext uri="{BB962C8B-B14F-4D97-AF65-F5344CB8AC3E}">
        <p14:creationId xmlns:p14="http://schemas.microsoft.com/office/powerpoint/2010/main" val="4224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tuffed animal&#10;&#10;Description automatically generated">
            <a:extLst>
              <a:ext uri="{FF2B5EF4-FFF2-40B4-BE49-F238E27FC236}">
                <a16:creationId xmlns:a16="http://schemas.microsoft.com/office/drawing/2014/main" id="{E8E180F5-EE55-8C4D-8A6B-83F730A022A0}"/>
              </a:ext>
            </a:extLst>
          </p:cNvPr>
          <p:cNvPicPr>
            <a:picLocks noChangeAspect="1"/>
          </p:cNvPicPr>
          <p:nvPr/>
        </p:nvPicPr>
        <p:blipFill>
          <a:blip r:embed="rId3"/>
          <a:stretch>
            <a:fillRect/>
          </a:stretch>
        </p:blipFill>
        <p:spPr>
          <a:xfrm>
            <a:off x="342342" y="837690"/>
            <a:ext cx="3660883" cy="3971262"/>
          </a:xfrm>
          <a:prstGeom prst="rect">
            <a:avLst/>
          </a:prstGeom>
        </p:spPr>
      </p:pic>
      <p:sp>
        <p:nvSpPr>
          <p:cNvPr id="5" name="TextBox 4">
            <a:extLst>
              <a:ext uri="{FF2B5EF4-FFF2-40B4-BE49-F238E27FC236}">
                <a16:creationId xmlns:a16="http://schemas.microsoft.com/office/drawing/2014/main" id="{1857EC0E-7F1E-AB4A-BCF6-69686AB75F90}"/>
              </a:ext>
            </a:extLst>
          </p:cNvPr>
          <p:cNvSpPr txBox="1"/>
          <p:nvPr/>
        </p:nvSpPr>
        <p:spPr>
          <a:xfrm>
            <a:off x="10887935" y="6611779"/>
            <a:ext cx="5163403" cy="246221"/>
          </a:xfrm>
          <a:prstGeom prst="rect">
            <a:avLst/>
          </a:prstGeom>
          <a:noFill/>
        </p:spPr>
        <p:txBody>
          <a:bodyPr wrap="square" rtlCol="0">
            <a:spAutoFit/>
          </a:bodyPr>
          <a:lstStyle/>
          <a:p>
            <a:r>
              <a:rPr lang="en-US" sz="1000" dirty="0"/>
              <a:t>Images from </a:t>
            </a:r>
            <a:r>
              <a:rPr lang="en-US" sz="1000" dirty="0" err="1"/>
              <a:t>AKC.org</a:t>
            </a:r>
            <a:endParaRPr lang="en-US" sz="1000" dirty="0"/>
          </a:p>
        </p:txBody>
      </p:sp>
      <p:sp>
        <p:nvSpPr>
          <p:cNvPr id="8" name="TextBox 7">
            <a:extLst>
              <a:ext uri="{FF2B5EF4-FFF2-40B4-BE49-F238E27FC236}">
                <a16:creationId xmlns:a16="http://schemas.microsoft.com/office/drawing/2014/main" id="{6EA03D73-AC9E-F645-A090-095B5BB30701}"/>
              </a:ext>
            </a:extLst>
          </p:cNvPr>
          <p:cNvSpPr txBox="1"/>
          <p:nvPr/>
        </p:nvSpPr>
        <p:spPr>
          <a:xfrm>
            <a:off x="4517362" y="376025"/>
            <a:ext cx="2587731" cy="923330"/>
          </a:xfrm>
          <a:prstGeom prst="rect">
            <a:avLst/>
          </a:prstGeom>
          <a:noFill/>
        </p:spPr>
        <p:txBody>
          <a:bodyPr wrap="square" rtlCol="0">
            <a:spAutoFit/>
          </a:bodyPr>
          <a:lstStyle/>
          <a:p>
            <a:r>
              <a:rPr lang="en-US" b="1" dirty="0"/>
              <a:t>Miniature Poodle</a:t>
            </a:r>
          </a:p>
          <a:p>
            <a:r>
              <a:rPr lang="en-US" dirty="0"/>
              <a:t>*** HMGA2  A/D: + 1.6kg</a:t>
            </a:r>
          </a:p>
          <a:p>
            <a:r>
              <a:rPr lang="en-US" dirty="0"/>
              <a:t>                      D/D: + 3.2kg</a:t>
            </a:r>
          </a:p>
        </p:txBody>
      </p:sp>
      <p:sp>
        <p:nvSpPr>
          <p:cNvPr id="12" name="TextBox 11">
            <a:extLst>
              <a:ext uri="{FF2B5EF4-FFF2-40B4-BE49-F238E27FC236}">
                <a16:creationId xmlns:a16="http://schemas.microsoft.com/office/drawing/2014/main" id="{D0F4E5A8-734C-704C-8A61-C8186903A4B5}"/>
              </a:ext>
            </a:extLst>
          </p:cNvPr>
          <p:cNvSpPr txBox="1"/>
          <p:nvPr/>
        </p:nvSpPr>
        <p:spPr>
          <a:xfrm>
            <a:off x="8990519" y="299966"/>
            <a:ext cx="2250483" cy="1477328"/>
          </a:xfrm>
          <a:prstGeom prst="rect">
            <a:avLst/>
          </a:prstGeom>
          <a:noFill/>
        </p:spPr>
        <p:txBody>
          <a:bodyPr wrap="square" rtlCol="0">
            <a:spAutoFit/>
          </a:bodyPr>
          <a:lstStyle/>
          <a:p>
            <a:r>
              <a:rPr lang="en-US" b="1" dirty="0"/>
              <a:t>Toy Poodle</a:t>
            </a:r>
          </a:p>
          <a:p>
            <a:r>
              <a:rPr lang="en-US" dirty="0"/>
              <a:t>** GHR1 A/D: - 2.8kg</a:t>
            </a:r>
          </a:p>
          <a:p>
            <a:r>
              <a:rPr lang="en-US" dirty="0"/>
              <a:t>                D/D: - 2.8kg</a:t>
            </a:r>
          </a:p>
          <a:p>
            <a:r>
              <a:rPr lang="en-US" dirty="0"/>
              <a:t>*** FTSJ3 A/D: - 1.8kg</a:t>
            </a:r>
          </a:p>
          <a:p>
            <a:endParaRPr lang="en-US" b="1" dirty="0"/>
          </a:p>
        </p:txBody>
      </p:sp>
      <p:cxnSp>
        <p:nvCxnSpPr>
          <p:cNvPr id="30" name="Straight Connector 29">
            <a:extLst>
              <a:ext uri="{FF2B5EF4-FFF2-40B4-BE49-F238E27FC236}">
                <a16:creationId xmlns:a16="http://schemas.microsoft.com/office/drawing/2014/main" id="{D30C01D8-A7D0-DF4D-B8A4-C57508D926A0}"/>
              </a:ext>
            </a:extLst>
          </p:cNvPr>
          <p:cNvCxnSpPr>
            <a:cxnSpLocks/>
          </p:cNvCxnSpPr>
          <p:nvPr/>
        </p:nvCxnSpPr>
        <p:spPr>
          <a:xfrm>
            <a:off x="4180114" y="1178822"/>
            <a:ext cx="0" cy="4787263"/>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03857B84-7099-7143-92C9-5709B4B7F33F}"/>
              </a:ext>
            </a:extLst>
          </p:cNvPr>
          <p:cNvSpPr txBox="1"/>
          <p:nvPr/>
        </p:nvSpPr>
        <p:spPr>
          <a:xfrm>
            <a:off x="1274811" y="4949145"/>
            <a:ext cx="1802416" cy="430887"/>
          </a:xfrm>
          <a:prstGeom prst="rect">
            <a:avLst/>
          </a:prstGeom>
          <a:noFill/>
        </p:spPr>
        <p:txBody>
          <a:bodyPr wrap="square" rtlCol="0">
            <a:spAutoFit/>
          </a:bodyPr>
          <a:lstStyle/>
          <a:p>
            <a:r>
              <a:rPr lang="en-US" sz="2200" b="1" dirty="0"/>
              <a:t>Large Poodles</a:t>
            </a:r>
          </a:p>
        </p:txBody>
      </p:sp>
      <p:sp>
        <p:nvSpPr>
          <p:cNvPr id="34" name="TextBox 33">
            <a:extLst>
              <a:ext uri="{FF2B5EF4-FFF2-40B4-BE49-F238E27FC236}">
                <a16:creationId xmlns:a16="http://schemas.microsoft.com/office/drawing/2014/main" id="{41583060-4AB6-7449-A82A-FE9ECC2E02A9}"/>
              </a:ext>
            </a:extLst>
          </p:cNvPr>
          <p:cNvSpPr txBox="1"/>
          <p:nvPr/>
        </p:nvSpPr>
        <p:spPr>
          <a:xfrm>
            <a:off x="7105100" y="4949145"/>
            <a:ext cx="1813573" cy="430887"/>
          </a:xfrm>
          <a:prstGeom prst="rect">
            <a:avLst/>
          </a:prstGeom>
          <a:noFill/>
        </p:spPr>
        <p:txBody>
          <a:bodyPr wrap="square" rtlCol="0">
            <a:spAutoFit/>
          </a:bodyPr>
          <a:lstStyle/>
          <a:p>
            <a:r>
              <a:rPr lang="en-US" sz="2200" b="1" dirty="0"/>
              <a:t>Small Poodles</a:t>
            </a:r>
          </a:p>
        </p:txBody>
      </p:sp>
      <p:cxnSp>
        <p:nvCxnSpPr>
          <p:cNvPr id="13" name="Straight Connector 12">
            <a:extLst>
              <a:ext uri="{FF2B5EF4-FFF2-40B4-BE49-F238E27FC236}">
                <a16:creationId xmlns:a16="http://schemas.microsoft.com/office/drawing/2014/main" id="{51FAE0E4-3A7D-0C4F-8B73-85CE795EE66D}"/>
              </a:ext>
            </a:extLst>
          </p:cNvPr>
          <p:cNvCxnSpPr>
            <a:cxnSpLocks/>
          </p:cNvCxnSpPr>
          <p:nvPr/>
        </p:nvCxnSpPr>
        <p:spPr>
          <a:xfrm>
            <a:off x="7945144" y="2235852"/>
            <a:ext cx="0" cy="254312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133DD46-C289-0347-97DF-6E224E14A2B1}"/>
              </a:ext>
            </a:extLst>
          </p:cNvPr>
          <p:cNvSpPr txBox="1"/>
          <p:nvPr/>
        </p:nvSpPr>
        <p:spPr>
          <a:xfrm>
            <a:off x="1288076" y="5548776"/>
            <a:ext cx="1845377" cy="646331"/>
          </a:xfrm>
          <a:prstGeom prst="rect">
            <a:avLst/>
          </a:prstGeom>
          <a:noFill/>
        </p:spPr>
        <p:txBody>
          <a:bodyPr wrap="square" rtlCol="0">
            <a:spAutoFit/>
          </a:bodyPr>
          <a:lstStyle/>
          <a:p>
            <a:r>
              <a:rPr lang="en-US" dirty="0"/>
              <a:t>LCORL	STC2</a:t>
            </a:r>
          </a:p>
          <a:p>
            <a:r>
              <a:rPr lang="en-US" dirty="0"/>
              <a:t>GH1	HMGA2</a:t>
            </a:r>
          </a:p>
        </p:txBody>
      </p:sp>
      <p:sp>
        <p:nvSpPr>
          <p:cNvPr id="15" name="TextBox 14">
            <a:extLst>
              <a:ext uri="{FF2B5EF4-FFF2-40B4-BE49-F238E27FC236}">
                <a16:creationId xmlns:a16="http://schemas.microsoft.com/office/drawing/2014/main" id="{16616632-A975-A845-A09E-0B010D59CE98}"/>
              </a:ext>
            </a:extLst>
          </p:cNvPr>
          <p:cNvSpPr txBox="1"/>
          <p:nvPr/>
        </p:nvSpPr>
        <p:spPr>
          <a:xfrm>
            <a:off x="6740031" y="5467939"/>
            <a:ext cx="2543710" cy="646331"/>
          </a:xfrm>
          <a:prstGeom prst="rect">
            <a:avLst/>
          </a:prstGeom>
          <a:noFill/>
        </p:spPr>
        <p:txBody>
          <a:bodyPr wrap="square" rtlCol="0">
            <a:spAutoFit/>
          </a:bodyPr>
          <a:lstStyle/>
          <a:p>
            <a:r>
              <a:rPr lang="en-US" dirty="0"/>
              <a:t>IGF1R	GHR1	FTSJ3</a:t>
            </a:r>
          </a:p>
          <a:p>
            <a:r>
              <a:rPr lang="en-US" dirty="0"/>
              <a:t>PAN2        IGF1	CDDY</a:t>
            </a:r>
          </a:p>
        </p:txBody>
      </p:sp>
      <p:pic>
        <p:nvPicPr>
          <p:cNvPr id="16" name="Picture 15" descr="A close up of a teddy bear&#10;&#10;Description automatically generated">
            <a:extLst>
              <a:ext uri="{FF2B5EF4-FFF2-40B4-BE49-F238E27FC236}">
                <a16:creationId xmlns:a16="http://schemas.microsoft.com/office/drawing/2014/main" id="{AF7827C9-42AE-7543-82C9-3D233AC0C753}"/>
              </a:ext>
            </a:extLst>
          </p:cNvPr>
          <p:cNvPicPr>
            <a:picLocks noChangeAspect="1"/>
          </p:cNvPicPr>
          <p:nvPr/>
        </p:nvPicPr>
        <p:blipFill>
          <a:blip r:embed="rId4"/>
          <a:stretch>
            <a:fillRect/>
          </a:stretch>
        </p:blipFill>
        <p:spPr>
          <a:xfrm>
            <a:off x="4717904" y="2235852"/>
            <a:ext cx="2550645" cy="2581010"/>
          </a:xfrm>
          <a:prstGeom prst="rect">
            <a:avLst/>
          </a:prstGeom>
        </p:spPr>
      </p:pic>
      <p:pic>
        <p:nvPicPr>
          <p:cNvPr id="17" name="Picture 16" descr="A dog looking at the camera&#10;&#10;Description automatically generated">
            <a:extLst>
              <a:ext uri="{FF2B5EF4-FFF2-40B4-BE49-F238E27FC236}">
                <a16:creationId xmlns:a16="http://schemas.microsoft.com/office/drawing/2014/main" id="{03FA514E-2997-5647-A644-C34927BBFAD2}"/>
              </a:ext>
            </a:extLst>
          </p:cNvPr>
          <p:cNvPicPr>
            <a:picLocks noChangeAspect="1"/>
          </p:cNvPicPr>
          <p:nvPr/>
        </p:nvPicPr>
        <p:blipFill>
          <a:blip r:embed="rId5"/>
          <a:stretch>
            <a:fillRect/>
          </a:stretch>
        </p:blipFill>
        <p:spPr>
          <a:xfrm>
            <a:off x="8931591" y="2974764"/>
            <a:ext cx="1369407" cy="1713514"/>
          </a:xfrm>
          <a:prstGeom prst="rect">
            <a:avLst/>
          </a:prstGeom>
        </p:spPr>
      </p:pic>
      <p:sp>
        <p:nvSpPr>
          <p:cNvPr id="4" name="TextBox 3">
            <a:extLst>
              <a:ext uri="{FF2B5EF4-FFF2-40B4-BE49-F238E27FC236}">
                <a16:creationId xmlns:a16="http://schemas.microsoft.com/office/drawing/2014/main" id="{F2187347-FBAD-0744-A247-EA216A2C8907}"/>
              </a:ext>
            </a:extLst>
          </p:cNvPr>
          <p:cNvSpPr txBox="1"/>
          <p:nvPr/>
        </p:nvSpPr>
        <p:spPr>
          <a:xfrm>
            <a:off x="6819899" y="1711108"/>
            <a:ext cx="2250489" cy="369332"/>
          </a:xfrm>
          <a:prstGeom prst="rect">
            <a:avLst/>
          </a:prstGeom>
          <a:noFill/>
        </p:spPr>
        <p:txBody>
          <a:bodyPr wrap="square" rtlCol="0">
            <a:spAutoFit/>
          </a:bodyPr>
          <a:lstStyle/>
          <a:p>
            <a:r>
              <a:rPr lang="en-US" dirty="0"/>
              <a:t>Average weight: 8.1kg</a:t>
            </a:r>
          </a:p>
        </p:txBody>
      </p:sp>
    </p:spTree>
    <p:extLst>
      <p:ext uri="{BB962C8B-B14F-4D97-AF65-F5344CB8AC3E}">
        <p14:creationId xmlns:p14="http://schemas.microsoft.com/office/powerpoint/2010/main" val="122505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morous card by Punch - Poodle - Never mind pourquoi | Comedy ...">
            <a:extLst>
              <a:ext uri="{FF2B5EF4-FFF2-40B4-BE49-F238E27FC236}">
                <a16:creationId xmlns:a16="http://schemas.microsoft.com/office/drawing/2014/main" id="{53DE9E38-70EF-D749-A9C2-CEDBEECD0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601" y="1768735"/>
            <a:ext cx="6278797" cy="43144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CCD851-8BC6-0D48-A0F6-37DD701CB0DE}"/>
              </a:ext>
            </a:extLst>
          </p:cNvPr>
          <p:cNvSpPr txBox="1"/>
          <p:nvPr/>
        </p:nvSpPr>
        <p:spPr>
          <a:xfrm>
            <a:off x="4838763" y="774834"/>
            <a:ext cx="2514471" cy="707886"/>
          </a:xfrm>
          <a:prstGeom prst="rect">
            <a:avLst/>
          </a:prstGeom>
          <a:noFill/>
        </p:spPr>
        <p:txBody>
          <a:bodyPr wrap="none" rtlCol="0">
            <a:spAutoFit/>
          </a:bodyPr>
          <a:lstStyle/>
          <a:p>
            <a:r>
              <a:rPr lang="en-US" sz="4000" dirty="0"/>
              <a:t>Questions?</a:t>
            </a:r>
          </a:p>
        </p:txBody>
      </p:sp>
    </p:spTree>
    <p:extLst>
      <p:ext uri="{BB962C8B-B14F-4D97-AF65-F5344CB8AC3E}">
        <p14:creationId xmlns:p14="http://schemas.microsoft.com/office/powerpoint/2010/main" val="310314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53E7-D402-8543-A099-C788DA217F1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5A75D6C-E661-FA4F-A883-9B74FBF1DCDC}"/>
              </a:ext>
            </a:extLst>
          </p:cNvPr>
          <p:cNvSpPr>
            <a:spLocks noGrp="1"/>
          </p:cNvSpPr>
          <p:nvPr>
            <p:ph idx="1"/>
          </p:nvPr>
        </p:nvSpPr>
        <p:spPr>
          <a:xfrm>
            <a:off x="592015" y="1690688"/>
            <a:ext cx="10515600" cy="4351338"/>
          </a:xfrm>
        </p:spPr>
        <p:txBody>
          <a:bodyPr>
            <a:normAutofit/>
          </a:bodyPr>
          <a:lstStyle/>
          <a:p>
            <a:r>
              <a:rPr lang="en-US" sz="1200" dirty="0"/>
              <a:t>V.J. Adams, K.M. Evans, J. Sampson, J.L.N. Wood. </a:t>
            </a:r>
            <a:r>
              <a:rPr lang="en-US" sz="1200" b="1" dirty="0"/>
              <a:t>Methods and mortality results of a health survey of purebred dogs in the UK. </a:t>
            </a:r>
            <a:r>
              <a:rPr lang="en-US" sz="1200" i="1" dirty="0"/>
              <a:t>Journal of Small Animal Practice</a:t>
            </a:r>
            <a:r>
              <a:rPr lang="en-US" sz="1200" dirty="0"/>
              <a:t>, 51 (2010), pp. 512-524</a:t>
            </a:r>
          </a:p>
          <a:p>
            <a:r>
              <a:rPr lang="en-US" sz="1200" dirty="0"/>
              <a:t>American Kennel Club, </a:t>
            </a:r>
            <a:r>
              <a:rPr lang="en-US" sz="1200" dirty="0" err="1"/>
              <a:t>Akc.org</a:t>
            </a:r>
            <a:endParaRPr lang="en-US" sz="1200" dirty="0"/>
          </a:p>
          <a:p>
            <a:r>
              <a:rPr lang="en-US" sz="1200" dirty="0"/>
              <a:t>Bannasch DL, Baes CF, </a:t>
            </a:r>
            <a:r>
              <a:rPr lang="en-US" sz="1200" dirty="0" err="1"/>
              <a:t>Leeb</a:t>
            </a:r>
            <a:r>
              <a:rPr lang="en-US" sz="1200" dirty="0"/>
              <a:t> T. Genetic Variants Affecting Skeletal Morphology in Domestic Dogs. </a:t>
            </a:r>
            <a:r>
              <a:rPr lang="en-US" sz="1200" i="1" dirty="0"/>
              <a:t>Trends Genet</a:t>
            </a:r>
            <a:r>
              <a:rPr lang="en-US" sz="1200" dirty="0"/>
              <a:t>. 2020;36(8):598-609. doi:10.1016/j.tig.2020.05.005</a:t>
            </a:r>
          </a:p>
          <a:p>
            <a:r>
              <a:rPr lang="en-US" sz="1200" dirty="0" err="1"/>
              <a:t>Dekhoda</a:t>
            </a:r>
            <a:r>
              <a:rPr lang="en-US" sz="1200" dirty="0"/>
              <a:t>, F., Lee, CMM., Medina, J., Brookes, AJ. (2018). The Growth Hormone Receptor: Mechanism of Receptor Activation, Cell Signaling, and Physiological Aspects. </a:t>
            </a:r>
            <a:r>
              <a:rPr lang="en-US" sz="1200" i="1" dirty="0"/>
              <a:t>Frontiers in Endocrinology, 9(35). Doi:10.3389/fendo.2018.00035.</a:t>
            </a:r>
            <a:endParaRPr lang="en-US" sz="1200" dirty="0"/>
          </a:p>
          <a:p>
            <a:r>
              <a:rPr lang="en-US" sz="1200" dirty="0"/>
              <a:t>O'Neill DG, Church DB, McGreevy PD, Thomson PC, </a:t>
            </a:r>
            <a:r>
              <a:rPr lang="en-US" sz="1200" dirty="0" err="1"/>
              <a:t>Brodbelt</a:t>
            </a:r>
            <a:r>
              <a:rPr lang="en-US" sz="1200" dirty="0"/>
              <a:t> DC. Longevity and mortality of owned dogs in England. </a:t>
            </a:r>
            <a:r>
              <a:rPr lang="en-US" sz="1200" i="1" dirty="0"/>
              <a:t>Vet J</a:t>
            </a:r>
            <a:r>
              <a:rPr lang="en-US" sz="1200" dirty="0"/>
              <a:t>. 2013;198(3):638-643. doi:10.1016/j.tvjl.2013.09.020</a:t>
            </a:r>
          </a:p>
          <a:p>
            <a:r>
              <a:rPr lang="en-US" sz="1200" dirty="0" err="1"/>
              <a:t>Plassais</a:t>
            </a:r>
            <a:r>
              <a:rPr lang="en-US" sz="1200" dirty="0"/>
              <a:t>, J., </a:t>
            </a:r>
            <a:r>
              <a:rPr lang="en-US" sz="1200" dirty="0" err="1"/>
              <a:t>Rimbault</a:t>
            </a:r>
            <a:r>
              <a:rPr lang="en-US" sz="1200" dirty="0"/>
              <a:t>, M., Williams, F. J., Davis, B. W., </a:t>
            </a:r>
            <a:r>
              <a:rPr lang="en-US" sz="1200" dirty="0" err="1"/>
              <a:t>Schoenebeck</a:t>
            </a:r>
            <a:r>
              <a:rPr lang="en-US" sz="1200" dirty="0"/>
              <a:t>, J. J., &amp; Ostrander, E. A. (2017). Analysis of large versus small dogs reveals three genes on the canine X chromosome associated with body weight, muscling and back fat thickness. </a:t>
            </a:r>
            <a:r>
              <a:rPr lang="en-US" sz="1200" i="1" dirty="0" err="1"/>
              <a:t>PLoS</a:t>
            </a:r>
            <a:r>
              <a:rPr lang="en-US" sz="1200" i="1" dirty="0"/>
              <a:t> genetics</a:t>
            </a:r>
            <a:r>
              <a:rPr lang="en-US" sz="1200" dirty="0"/>
              <a:t>, </a:t>
            </a:r>
            <a:r>
              <a:rPr lang="en-US" sz="1200" i="1" dirty="0"/>
              <a:t>13</a:t>
            </a:r>
            <a:r>
              <a:rPr lang="en-US" sz="1200" dirty="0"/>
              <a:t>(3), e1006661. </a:t>
            </a:r>
            <a:r>
              <a:rPr lang="en-US" sz="1200" dirty="0">
                <a:hlinkClick r:id="rId3"/>
              </a:rPr>
              <a:t>https://doi.org/10.1371/journal.pgen.1006661</a:t>
            </a:r>
            <a:endParaRPr lang="en-US" sz="1200" dirty="0"/>
          </a:p>
          <a:p>
            <a:r>
              <a:rPr lang="en-US" sz="1200" dirty="0" err="1"/>
              <a:t>Rimbault</a:t>
            </a:r>
            <a:r>
              <a:rPr lang="en-US" sz="1200" dirty="0"/>
              <a:t>, M., Beale, H. C., </a:t>
            </a:r>
            <a:r>
              <a:rPr lang="en-US" sz="1200" dirty="0" err="1"/>
              <a:t>Schoenebeck</a:t>
            </a:r>
            <a:r>
              <a:rPr lang="en-US" sz="1200" dirty="0"/>
              <a:t>, J. J., Hoopes, B. C., Allen, J. J., Kilroy-Glynn, P., Wayne, R. K., Sutter, N. B., &amp; Ostrander, E. A. (2013). Derived variants at six genes explain nearly half of size reduction in dog breeds. </a:t>
            </a:r>
            <a:r>
              <a:rPr lang="en-US" sz="1200" i="1" dirty="0"/>
              <a:t>Genome research</a:t>
            </a:r>
            <a:r>
              <a:rPr lang="en-US" sz="1200" dirty="0"/>
              <a:t>, </a:t>
            </a:r>
            <a:r>
              <a:rPr lang="en-US" sz="1200" i="1" dirty="0"/>
              <a:t>23</a:t>
            </a:r>
            <a:r>
              <a:rPr lang="en-US" sz="1200" dirty="0"/>
              <a:t>(12), 1985–1995. </a:t>
            </a:r>
            <a:r>
              <a:rPr lang="en-US" sz="1200" dirty="0">
                <a:hlinkClick r:id="rId4"/>
              </a:rPr>
              <a:t>https://doi.org/10.1101/gr.157339.113</a:t>
            </a:r>
            <a:endParaRPr lang="en-US" sz="1200" dirty="0"/>
          </a:p>
          <a:p>
            <a:endParaRPr lang="en-US" sz="1200" dirty="0"/>
          </a:p>
        </p:txBody>
      </p:sp>
    </p:spTree>
    <p:extLst>
      <p:ext uri="{BB962C8B-B14F-4D97-AF65-F5344CB8AC3E}">
        <p14:creationId xmlns:p14="http://schemas.microsoft.com/office/powerpoint/2010/main" val="344762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E0A4A-0B69-3945-867F-19E804432F1F}"/>
              </a:ext>
            </a:extLst>
          </p:cNvPr>
          <p:cNvSpPr>
            <a:spLocks noGrp="1"/>
          </p:cNvSpPr>
          <p:nvPr>
            <p:ph type="title"/>
          </p:nvPr>
        </p:nvSpPr>
        <p:spPr>
          <a:xfrm>
            <a:off x="3597967" y="33683"/>
            <a:ext cx="10515600" cy="1325563"/>
          </a:xfrm>
        </p:spPr>
        <p:txBody>
          <a:bodyPr/>
          <a:lstStyle/>
          <a:p>
            <a:r>
              <a:rPr lang="en-US" dirty="0"/>
              <a:t>Why does size matter?</a:t>
            </a:r>
          </a:p>
        </p:txBody>
      </p:sp>
      <p:sp>
        <p:nvSpPr>
          <p:cNvPr id="3" name="Content Placeholder 2">
            <a:extLst>
              <a:ext uri="{FF2B5EF4-FFF2-40B4-BE49-F238E27FC236}">
                <a16:creationId xmlns:a16="http://schemas.microsoft.com/office/drawing/2014/main" id="{92E40FE5-3645-A445-8C5F-6613E2D9A897}"/>
              </a:ext>
            </a:extLst>
          </p:cNvPr>
          <p:cNvSpPr>
            <a:spLocks noGrp="1"/>
          </p:cNvSpPr>
          <p:nvPr>
            <p:ph idx="1"/>
          </p:nvPr>
        </p:nvSpPr>
        <p:spPr>
          <a:xfrm>
            <a:off x="7485829" y="6252672"/>
            <a:ext cx="4800586" cy="605328"/>
          </a:xfrm>
        </p:spPr>
        <p:txBody>
          <a:bodyPr>
            <a:normAutofit fontScale="92500"/>
          </a:bodyPr>
          <a:lstStyle/>
          <a:p>
            <a:pPr marL="0" indent="0">
              <a:buNone/>
            </a:pPr>
            <a:r>
              <a:rPr lang="en-US" sz="1200" dirty="0"/>
              <a:t>Image from </a:t>
            </a:r>
            <a:r>
              <a:rPr lang="en-US" sz="1200" dirty="0" err="1"/>
              <a:t>Guinnessworldrecords.com</a:t>
            </a:r>
            <a:r>
              <a:rPr lang="en-US" sz="1200" dirty="0"/>
              <a:t>, 2007</a:t>
            </a:r>
            <a:br>
              <a:rPr lang="en-US" sz="1200" dirty="0"/>
            </a:br>
            <a:r>
              <a:rPr lang="en-US" sz="1200" dirty="0"/>
              <a:t>Information from Adams et al. </a:t>
            </a:r>
            <a:r>
              <a:rPr lang="en-US" sz="1200" b="1" dirty="0"/>
              <a:t>Methods and mortality results of a health survey of purebred dogs in the UK. </a:t>
            </a:r>
            <a:r>
              <a:rPr lang="en-US" sz="1200" i="1" dirty="0"/>
              <a:t>Journal of Small Animal Practice. 2010.</a:t>
            </a:r>
            <a:endParaRPr lang="en-US" sz="1200" dirty="0"/>
          </a:p>
        </p:txBody>
      </p:sp>
      <p:pic>
        <p:nvPicPr>
          <p:cNvPr id="4" name="Picture 3">
            <a:extLst>
              <a:ext uri="{FF2B5EF4-FFF2-40B4-BE49-F238E27FC236}">
                <a16:creationId xmlns:a16="http://schemas.microsoft.com/office/drawing/2014/main" id="{8837480B-4AE6-E34B-94AF-2FCE287BF37D}"/>
              </a:ext>
            </a:extLst>
          </p:cNvPr>
          <p:cNvPicPr>
            <a:picLocks noChangeAspect="1"/>
          </p:cNvPicPr>
          <p:nvPr/>
        </p:nvPicPr>
        <p:blipFill>
          <a:blip r:embed="rId3"/>
          <a:stretch>
            <a:fillRect/>
          </a:stretch>
        </p:blipFill>
        <p:spPr>
          <a:xfrm>
            <a:off x="1878492" y="1018853"/>
            <a:ext cx="8663609" cy="4869546"/>
          </a:xfrm>
          <a:prstGeom prst="rect">
            <a:avLst/>
          </a:prstGeom>
        </p:spPr>
      </p:pic>
      <p:sp>
        <p:nvSpPr>
          <p:cNvPr id="5" name="TextBox 4">
            <a:extLst>
              <a:ext uri="{FF2B5EF4-FFF2-40B4-BE49-F238E27FC236}">
                <a16:creationId xmlns:a16="http://schemas.microsoft.com/office/drawing/2014/main" id="{F7AF3AA8-4279-6447-887D-88BDC3DFF953}"/>
              </a:ext>
            </a:extLst>
          </p:cNvPr>
          <p:cNvSpPr txBox="1"/>
          <p:nvPr/>
        </p:nvSpPr>
        <p:spPr>
          <a:xfrm>
            <a:off x="6612834" y="1171924"/>
            <a:ext cx="1590261" cy="646331"/>
          </a:xfrm>
          <a:prstGeom prst="rect">
            <a:avLst/>
          </a:prstGeom>
          <a:noFill/>
        </p:spPr>
        <p:txBody>
          <a:bodyPr wrap="square" rtlCol="0">
            <a:spAutoFit/>
          </a:bodyPr>
          <a:lstStyle/>
          <a:p>
            <a:r>
              <a:rPr lang="en-US" dirty="0">
                <a:solidFill>
                  <a:schemeClr val="bg1"/>
                </a:solidFill>
              </a:rPr>
              <a:t>Avg. lifespan 6.5 years</a:t>
            </a:r>
          </a:p>
        </p:txBody>
      </p:sp>
      <p:sp>
        <p:nvSpPr>
          <p:cNvPr id="6" name="TextBox 5">
            <a:extLst>
              <a:ext uri="{FF2B5EF4-FFF2-40B4-BE49-F238E27FC236}">
                <a16:creationId xmlns:a16="http://schemas.microsoft.com/office/drawing/2014/main" id="{9E1DFE27-43FA-D344-ABF5-B562164CA5FA}"/>
              </a:ext>
            </a:extLst>
          </p:cNvPr>
          <p:cNvSpPr txBox="1"/>
          <p:nvPr/>
        </p:nvSpPr>
        <p:spPr>
          <a:xfrm>
            <a:off x="6309521" y="5039746"/>
            <a:ext cx="1417983" cy="646331"/>
          </a:xfrm>
          <a:prstGeom prst="rect">
            <a:avLst/>
          </a:prstGeom>
          <a:noFill/>
        </p:spPr>
        <p:txBody>
          <a:bodyPr wrap="square" rtlCol="0">
            <a:spAutoFit/>
          </a:bodyPr>
          <a:lstStyle/>
          <a:p>
            <a:r>
              <a:rPr lang="en-US" dirty="0">
                <a:solidFill>
                  <a:schemeClr val="bg1"/>
                </a:solidFill>
              </a:rPr>
              <a:t>Avg lifespan 12.4 years</a:t>
            </a:r>
          </a:p>
        </p:txBody>
      </p:sp>
      <p:sp>
        <p:nvSpPr>
          <p:cNvPr id="7" name="TextBox 6">
            <a:extLst>
              <a:ext uri="{FF2B5EF4-FFF2-40B4-BE49-F238E27FC236}">
                <a16:creationId xmlns:a16="http://schemas.microsoft.com/office/drawing/2014/main" id="{B404FD65-7577-3B47-ABE5-80C30B886C98}"/>
              </a:ext>
            </a:extLst>
          </p:cNvPr>
          <p:cNvSpPr txBox="1"/>
          <p:nvPr/>
        </p:nvSpPr>
        <p:spPr>
          <a:xfrm>
            <a:off x="1878492" y="1018853"/>
            <a:ext cx="3284425" cy="2308324"/>
          </a:xfrm>
          <a:prstGeom prst="rect">
            <a:avLst/>
          </a:prstGeom>
          <a:solidFill>
            <a:srgbClr val="848484">
              <a:alpha val="50980"/>
            </a:srgbClr>
          </a:solidFill>
        </p:spPr>
        <p:txBody>
          <a:bodyPr wrap="none" rtlCol="0">
            <a:spAutoFit/>
          </a:bodyPr>
          <a:lstStyle/>
          <a:p>
            <a:r>
              <a:rPr lang="en-US" dirty="0">
                <a:solidFill>
                  <a:schemeClr val="bg1"/>
                </a:solidFill>
              </a:rPr>
              <a:t>Hip Dysplasia</a:t>
            </a:r>
          </a:p>
          <a:p>
            <a:r>
              <a:rPr lang="en-US" dirty="0">
                <a:solidFill>
                  <a:schemeClr val="bg1"/>
                </a:solidFill>
              </a:rPr>
              <a:t>Elbow Dysplasia</a:t>
            </a:r>
          </a:p>
          <a:p>
            <a:r>
              <a:rPr lang="en-US" dirty="0">
                <a:solidFill>
                  <a:schemeClr val="bg1"/>
                </a:solidFill>
              </a:rPr>
              <a:t>Intrahepatic Portosystemic Shunt</a:t>
            </a:r>
          </a:p>
          <a:p>
            <a:r>
              <a:rPr lang="en-US" dirty="0">
                <a:solidFill>
                  <a:schemeClr val="bg1"/>
                </a:solidFill>
              </a:rPr>
              <a:t>Osteoarthritis</a:t>
            </a:r>
          </a:p>
          <a:p>
            <a:r>
              <a:rPr lang="en-US" dirty="0">
                <a:solidFill>
                  <a:schemeClr val="bg1"/>
                </a:solidFill>
              </a:rPr>
              <a:t>Gastric Dilation and Volvulus</a:t>
            </a:r>
          </a:p>
          <a:p>
            <a:r>
              <a:rPr lang="en-US" dirty="0">
                <a:solidFill>
                  <a:schemeClr val="bg1"/>
                </a:solidFill>
              </a:rPr>
              <a:t>Osteosarcoma</a:t>
            </a:r>
          </a:p>
          <a:p>
            <a:r>
              <a:rPr lang="en-US" dirty="0">
                <a:solidFill>
                  <a:schemeClr val="bg1"/>
                </a:solidFill>
              </a:rPr>
              <a:t>Type II IVDD</a:t>
            </a:r>
          </a:p>
          <a:p>
            <a:r>
              <a:rPr lang="en-US" dirty="0">
                <a:solidFill>
                  <a:schemeClr val="bg1"/>
                </a:solidFill>
              </a:rPr>
              <a:t>Aortic Stenosis</a:t>
            </a:r>
          </a:p>
        </p:txBody>
      </p:sp>
      <p:sp>
        <p:nvSpPr>
          <p:cNvPr id="8" name="TextBox 7">
            <a:extLst>
              <a:ext uri="{FF2B5EF4-FFF2-40B4-BE49-F238E27FC236}">
                <a16:creationId xmlns:a16="http://schemas.microsoft.com/office/drawing/2014/main" id="{2F2289CE-11C3-CF41-B963-4B483D8E8F9A}"/>
              </a:ext>
            </a:extLst>
          </p:cNvPr>
          <p:cNvSpPr txBox="1"/>
          <p:nvPr/>
        </p:nvSpPr>
        <p:spPr>
          <a:xfrm>
            <a:off x="7182773" y="3504547"/>
            <a:ext cx="3345988" cy="1477328"/>
          </a:xfrm>
          <a:prstGeom prst="rect">
            <a:avLst/>
          </a:prstGeom>
          <a:solidFill>
            <a:srgbClr val="848484">
              <a:alpha val="69020"/>
            </a:srgbClr>
          </a:solidFill>
        </p:spPr>
        <p:txBody>
          <a:bodyPr wrap="square" rtlCol="0">
            <a:spAutoFit/>
          </a:bodyPr>
          <a:lstStyle/>
          <a:p>
            <a:r>
              <a:rPr lang="en-US" dirty="0">
                <a:solidFill>
                  <a:schemeClr val="bg1"/>
                </a:solidFill>
              </a:rPr>
              <a:t>Patellar Luxation</a:t>
            </a:r>
          </a:p>
          <a:p>
            <a:r>
              <a:rPr lang="en-US" dirty="0">
                <a:solidFill>
                  <a:schemeClr val="bg1"/>
                </a:solidFill>
              </a:rPr>
              <a:t>Extrahepatic Portosystemic Shunt</a:t>
            </a:r>
          </a:p>
          <a:p>
            <a:r>
              <a:rPr lang="en-US" dirty="0">
                <a:solidFill>
                  <a:schemeClr val="bg1"/>
                </a:solidFill>
              </a:rPr>
              <a:t>Type I IVDD</a:t>
            </a:r>
          </a:p>
          <a:p>
            <a:r>
              <a:rPr lang="en-US" dirty="0">
                <a:solidFill>
                  <a:schemeClr val="bg1"/>
                </a:solidFill>
              </a:rPr>
              <a:t>Tracheal Collapse</a:t>
            </a:r>
          </a:p>
          <a:p>
            <a:r>
              <a:rPr lang="en-US" dirty="0">
                <a:solidFill>
                  <a:schemeClr val="bg1"/>
                </a:solidFill>
              </a:rPr>
              <a:t>Mitral Valve Disease</a:t>
            </a:r>
          </a:p>
        </p:txBody>
      </p:sp>
    </p:spTree>
    <p:extLst>
      <p:ext uri="{BB962C8B-B14F-4D97-AF65-F5344CB8AC3E}">
        <p14:creationId xmlns:p14="http://schemas.microsoft.com/office/powerpoint/2010/main" val="79170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C4B549-2848-714A-B2FB-3DC7AC42DD70}"/>
              </a:ext>
            </a:extLst>
          </p:cNvPr>
          <p:cNvSpPr>
            <a:spLocks noGrp="1"/>
          </p:cNvSpPr>
          <p:nvPr>
            <p:ph type="title"/>
          </p:nvPr>
        </p:nvSpPr>
        <p:spPr>
          <a:xfrm>
            <a:off x="841248" y="256032"/>
            <a:ext cx="10506456" cy="1014984"/>
          </a:xfrm>
        </p:spPr>
        <p:txBody>
          <a:bodyPr anchor="b">
            <a:normAutofit/>
          </a:bodyPr>
          <a:lstStyle/>
          <a:p>
            <a:r>
              <a:rPr lang="en-US"/>
              <a:t>Materials and Methods</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04D89597-5432-49D6-9F52-8B35BE973547}"/>
              </a:ext>
            </a:extLst>
          </p:cNvPr>
          <p:cNvGraphicFramePr>
            <a:graphicFrameLocks noGrp="1"/>
          </p:cNvGraphicFramePr>
          <p:nvPr>
            <p:ph idx="1"/>
            <p:extLst>
              <p:ext uri="{D42A27DB-BD31-4B8C-83A1-F6EECF244321}">
                <p14:modId xmlns:p14="http://schemas.microsoft.com/office/powerpoint/2010/main" val="263394860"/>
              </p:ext>
            </p:extLst>
          </p:nvPr>
        </p:nvGraphicFramePr>
        <p:xfrm>
          <a:off x="110644" y="1934746"/>
          <a:ext cx="11941447" cy="24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3B38679-E168-274A-9A1E-39A9D36BD120}"/>
              </a:ext>
            </a:extLst>
          </p:cNvPr>
          <p:cNvSpPr txBox="1"/>
          <p:nvPr/>
        </p:nvSpPr>
        <p:spPr>
          <a:xfrm>
            <a:off x="745654" y="3480553"/>
            <a:ext cx="2424089" cy="1754326"/>
          </a:xfrm>
          <a:prstGeom prst="rect">
            <a:avLst/>
          </a:prstGeom>
          <a:noFill/>
        </p:spPr>
        <p:txBody>
          <a:bodyPr wrap="square" rtlCol="0">
            <a:spAutoFit/>
          </a:bodyPr>
          <a:lstStyle/>
          <a:p>
            <a:pPr algn="ctr"/>
            <a:r>
              <a:rPr lang="en-US" dirty="0"/>
              <a:t>78 Poodles with weights from owner or VMACS</a:t>
            </a:r>
          </a:p>
          <a:p>
            <a:pPr algn="ctr"/>
            <a:r>
              <a:rPr lang="en-US" dirty="0"/>
              <a:t>Review medical records</a:t>
            </a:r>
          </a:p>
          <a:p>
            <a:pPr algn="ctr"/>
            <a:r>
              <a:rPr lang="en-US" dirty="0"/>
              <a:t>Literature review for size variants</a:t>
            </a:r>
          </a:p>
        </p:txBody>
      </p:sp>
      <p:sp>
        <p:nvSpPr>
          <p:cNvPr id="8" name="TextBox 7">
            <a:extLst>
              <a:ext uri="{FF2B5EF4-FFF2-40B4-BE49-F238E27FC236}">
                <a16:creationId xmlns:a16="http://schemas.microsoft.com/office/drawing/2014/main" id="{FC51CF55-4E8F-D844-879F-70EBC1655E13}"/>
              </a:ext>
            </a:extLst>
          </p:cNvPr>
          <p:cNvSpPr txBox="1"/>
          <p:nvPr/>
        </p:nvSpPr>
        <p:spPr>
          <a:xfrm>
            <a:off x="3309652" y="3586117"/>
            <a:ext cx="1828046" cy="923330"/>
          </a:xfrm>
          <a:prstGeom prst="rect">
            <a:avLst/>
          </a:prstGeom>
          <a:noFill/>
        </p:spPr>
        <p:txBody>
          <a:bodyPr wrap="square" rtlCol="0">
            <a:spAutoFit/>
          </a:bodyPr>
          <a:lstStyle/>
          <a:p>
            <a:pPr algn="ctr"/>
            <a:r>
              <a:rPr lang="en-US" dirty="0"/>
              <a:t>Illumina HD Array genotype data</a:t>
            </a:r>
          </a:p>
          <a:p>
            <a:pPr algn="ctr"/>
            <a:r>
              <a:rPr lang="en-US" dirty="0"/>
              <a:t>220,000 variants</a:t>
            </a:r>
          </a:p>
        </p:txBody>
      </p:sp>
      <p:sp>
        <p:nvSpPr>
          <p:cNvPr id="10" name="TextBox 9">
            <a:extLst>
              <a:ext uri="{FF2B5EF4-FFF2-40B4-BE49-F238E27FC236}">
                <a16:creationId xmlns:a16="http://schemas.microsoft.com/office/drawing/2014/main" id="{F7C15617-4C96-0F4B-8E6E-432A292E6341}"/>
              </a:ext>
            </a:extLst>
          </p:cNvPr>
          <p:cNvSpPr txBox="1"/>
          <p:nvPr/>
        </p:nvSpPr>
        <p:spPr>
          <a:xfrm>
            <a:off x="5641959" y="3526577"/>
            <a:ext cx="2448036" cy="1477328"/>
          </a:xfrm>
          <a:prstGeom prst="rect">
            <a:avLst/>
          </a:prstGeom>
          <a:noFill/>
        </p:spPr>
        <p:txBody>
          <a:bodyPr wrap="square" rtlCol="0">
            <a:spAutoFit/>
          </a:bodyPr>
          <a:lstStyle/>
          <a:p>
            <a:pPr algn="ctr"/>
            <a:r>
              <a:rPr lang="en-US" dirty="0"/>
              <a:t>Genotypes for Chondrodystrophy and Chondrodysplasia, two mutations associated with dwarfism</a:t>
            </a:r>
          </a:p>
        </p:txBody>
      </p:sp>
      <p:sp>
        <p:nvSpPr>
          <p:cNvPr id="12" name="TextBox 11">
            <a:extLst>
              <a:ext uri="{FF2B5EF4-FFF2-40B4-BE49-F238E27FC236}">
                <a16:creationId xmlns:a16="http://schemas.microsoft.com/office/drawing/2014/main" id="{B008E4D4-1754-9843-8EDE-8DAD6F3417BE}"/>
              </a:ext>
            </a:extLst>
          </p:cNvPr>
          <p:cNvSpPr txBox="1"/>
          <p:nvPr/>
        </p:nvSpPr>
        <p:spPr>
          <a:xfrm>
            <a:off x="8447349" y="3454320"/>
            <a:ext cx="3247388" cy="1477328"/>
          </a:xfrm>
          <a:prstGeom prst="rect">
            <a:avLst/>
          </a:prstGeom>
          <a:noFill/>
        </p:spPr>
        <p:txBody>
          <a:bodyPr wrap="square" rtlCol="0">
            <a:spAutoFit/>
          </a:bodyPr>
          <a:lstStyle/>
          <a:p>
            <a:pPr algn="ctr"/>
            <a:r>
              <a:rPr lang="en-US" dirty="0"/>
              <a:t>GWAS</a:t>
            </a:r>
          </a:p>
          <a:p>
            <a:pPr algn="ctr"/>
            <a:r>
              <a:rPr lang="en-US" dirty="0"/>
              <a:t>Multidimensional scaling plots</a:t>
            </a:r>
          </a:p>
          <a:p>
            <a:pPr algn="ctr"/>
            <a:r>
              <a:rPr lang="en-US" dirty="0"/>
              <a:t>Statistical analysis – Prism and R</a:t>
            </a:r>
          </a:p>
          <a:p>
            <a:pPr algn="ctr"/>
            <a:r>
              <a:rPr lang="en-US" dirty="0"/>
              <a:t>Univariate and multivariate linear regression</a:t>
            </a:r>
          </a:p>
        </p:txBody>
      </p:sp>
      <p:sp>
        <p:nvSpPr>
          <p:cNvPr id="15" name="TextBox 14">
            <a:extLst>
              <a:ext uri="{FF2B5EF4-FFF2-40B4-BE49-F238E27FC236}">
                <a16:creationId xmlns:a16="http://schemas.microsoft.com/office/drawing/2014/main" id="{E5CB5304-1AD0-234F-91F9-D347AD8C0AEB}"/>
              </a:ext>
            </a:extLst>
          </p:cNvPr>
          <p:cNvSpPr txBox="1"/>
          <p:nvPr/>
        </p:nvSpPr>
        <p:spPr>
          <a:xfrm>
            <a:off x="2581164" y="5598093"/>
            <a:ext cx="7000406" cy="1015663"/>
          </a:xfrm>
          <a:prstGeom prst="rect">
            <a:avLst/>
          </a:prstGeom>
          <a:noFill/>
        </p:spPr>
        <p:txBody>
          <a:bodyPr wrap="square" rtlCol="0">
            <a:spAutoFit/>
          </a:bodyPr>
          <a:lstStyle/>
          <a:p>
            <a:pPr algn="ctr"/>
            <a:r>
              <a:rPr lang="en-US" sz="3000" dirty="0"/>
              <a:t>How much size variation can be explained by known variants within a single breed? </a:t>
            </a:r>
          </a:p>
        </p:txBody>
      </p:sp>
    </p:spTree>
    <p:extLst>
      <p:ext uri="{BB962C8B-B14F-4D97-AF65-F5344CB8AC3E}">
        <p14:creationId xmlns:p14="http://schemas.microsoft.com/office/powerpoint/2010/main" val="71927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tuffed animal&#10;&#10;Description automatically generated">
            <a:extLst>
              <a:ext uri="{FF2B5EF4-FFF2-40B4-BE49-F238E27FC236}">
                <a16:creationId xmlns:a16="http://schemas.microsoft.com/office/drawing/2014/main" id="{E8E180F5-EE55-8C4D-8A6B-83F730A022A0}"/>
              </a:ext>
            </a:extLst>
          </p:cNvPr>
          <p:cNvPicPr>
            <a:picLocks noChangeAspect="1"/>
          </p:cNvPicPr>
          <p:nvPr/>
        </p:nvPicPr>
        <p:blipFill>
          <a:blip r:embed="rId3"/>
          <a:stretch>
            <a:fillRect/>
          </a:stretch>
        </p:blipFill>
        <p:spPr>
          <a:xfrm>
            <a:off x="317347" y="73200"/>
            <a:ext cx="3660883" cy="3971262"/>
          </a:xfrm>
          <a:prstGeom prst="rect">
            <a:avLst/>
          </a:prstGeom>
        </p:spPr>
      </p:pic>
      <p:sp>
        <p:nvSpPr>
          <p:cNvPr id="4" name="TextBox 3">
            <a:extLst>
              <a:ext uri="{FF2B5EF4-FFF2-40B4-BE49-F238E27FC236}">
                <a16:creationId xmlns:a16="http://schemas.microsoft.com/office/drawing/2014/main" id="{40E00957-6462-1547-8362-7CC287F97BF2}"/>
              </a:ext>
            </a:extLst>
          </p:cNvPr>
          <p:cNvSpPr txBox="1"/>
          <p:nvPr/>
        </p:nvSpPr>
        <p:spPr>
          <a:xfrm>
            <a:off x="958298" y="4383774"/>
            <a:ext cx="2903167" cy="1477328"/>
          </a:xfrm>
          <a:prstGeom prst="rect">
            <a:avLst/>
          </a:prstGeom>
          <a:noFill/>
        </p:spPr>
        <p:txBody>
          <a:bodyPr wrap="none" rtlCol="0">
            <a:spAutoFit/>
          </a:bodyPr>
          <a:lstStyle/>
          <a:p>
            <a:r>
              <a:rPr lang="en-US" b="1" dirty="0"/>
              <a:t>Standard Poodle</a:t>
            </a:r>
          </a:p>
          <a:p>
            <a:r>
              <a:rPr lang="en-US" dirty="0"/>
              <a:t>Weight: Males 27.2-31.8kg</a:t>
            </a:r>
          </a:p>
          <a:p>
            <a:r>
              <a:rPr lang="en-US" dirty="0"/>
              <a:t>               Females 18.1-22.7kg</a:t>
            </a:r>
          </a:p>
          <a:p>
            <a:r>
              <a:rPr lang="en-US" dirty="0"/>
              <a:t>Height: over 15 inches</a:t>
            </a:r>
          </a:p>
          <a:p>
            <a:r>
              <a:rPr lang="en-US" dirty="0"/>
              <a:t>Lifespan: 12 years</a:t>
            </a:r>
          </a:p>
        </p:txBody>
      </p:sp>
      <p:sp>
        <p:nvSpPr>
          <p:cNvPr id="5" name="TextBox 4">
            <a:extLst>
              <a:ext uri="{FF2B5EF4-FFF2-40B4-BE49-F238E27FC236}">
                <a16:creationId xmlns:a16="http://schemas.microsoft.com/office/drawing/2014/main" id="{1857EC0E-7F1E-AB4A-BCF6-69686AB75F90}"/>
              </a:ext>
            </a:extLst>
          </p:cNvPr>
          <p:cNvSpPr txBox="1"/>
          <p:nvPr/>
        </p:nvSpPr>
        <p:spPr>
          <a:xfrm>
            <a:off x="7206021" y="6457890"/>
            <a:ext cx="5163403" cy="400110"/>
          </a:xfrm>
          <a:prstGeom prst="rect">
            <a:avLst/>
          </a:prstGeom>
          <a:noFill/>
        </p:spPr>
        <p:txBody>
          <a:bodyPr wrap="square" rtlCol="0">
            <a:spAutoFit/>
          </a:bodyPr>
          <a:lstStyle/>
          <a:p>
            <a:r>
              <a:rPr lang="en-US" sz="1000" dirty="0"/>
              <a:t>Information and images from </a:t>
            </a:r>
            <a:r>
              <a:rPr lang="en-US" sz="1000" dirty="0" err="1"/>
              <a:t>AKC.org</a:t>
            </a:r>
            <a:r>
              <a:rPr lang="en-US" sz="1000" dirty="0"/>
              <a:t> and Adams et al. Adams et al. </a:t>
            </a:r>
            <a:r>
              <a:rPr lang="en-US" sz="1000" b="1" dirty="0"/>
              <a:t>Methods and mortality results of a health survey of purebred dogs in the UK. </a:t>
            </a:r>
            <a:r>
              <a:rPr lang="en-US" sz="1000" i="1" dirty="0"/>
              <a:t>Journal of Small Animal Practice. 2010.</a:t>
            </a:r>
            <a:endParaRPr lang="en-US" sz="1000" dirty="0"/>
          </a:p>
        </p:txBody>
      </p:sp>
      <p:pic>
        <p:nvPicPr>
          <p:cNvPr id="7" name="Picture 6" descr="A close up of a teddy bear&#10;&#10;Description automatically generated">
            <a:extLst>
              <a:ext uri="{FF2B5EF4-FFF2-40B4-BE49-F238E27FC236}">
                <a16:creationId xmlns:a16="http://schemas.microsoft.com/office/drawing/2014/main" id="{AF7827C9-42AE-7543-82C9-3D233AC0C753}"/>
              </a:ext>
            </a:extLst>
          </p:cNvPr>
          <p:cNvPicPr>
            <a:picLocks noChangeAspect="1"/>
          </p:cNvPicPr>
          <p:nvPr/>
        </p:nvPicPr>
        <p:blipFill>
          <a:blip r:embed="rId4"/>
          <a:stretch>
            <a:fillRect/>
          </a:stretch>
        </p:blipFill>
        <p:spPr>
          <a:xfrm>
            <a:off x="4382000" y="1592036"/>
            <a:ext cx="2550645" cy="2581010"/>
          </a:xfrm>
          <a:prstGeom prst="rect">
            <a:avLst/>
          </a:prstGeom>
        </p:spPr>
      </p:pic>
      <p:sp>
        <p:nvSpPr>
          <p:cNvPr id="8" name="TextBox 7">
            <a:extLst>
              <a:ext uri="{FF2B5EF4-FFF2-40B4-BE49-F238E27FC236}">
                <a16:creationId xmlns:a16="http://schemas.microsoft.com/office/drawing/2014/main" id="{6EA03D73-AC9E-F645-A090-095B5BB30701}"/>
              </a:ext>
            </a:extLst>
          </p:cNvPr>
          <p:cNvSpPr txBox="1"/>
          <p:nvPr/>
        </p:nvSpPr>
        <p:spPr>
          <a:xfrm>
            <a:off x="5169779" y="4383774"/>
            <a:ext cx="2146998" cy="1200329"/>
          </a:xfrm>
          <a:prstGeom prst="rect">
            <a:avLst/>
          </a:prstGeom>
          <a:noFill/>
        </p:spPr>
        <p:txBody>
          <a:bodyPr wrap="none" rtlCol="0">
            <a:spAutoFit/>
          </a:bodyPr>
          <a:lstStyle/>
          <a:p>
            <a:r>
              <a:rPr lang="en-US" b="1" dirty="0"/>
              <a:t>Miniature Poodle</a:t>
            </a:r>
          </a:p>
          <a:p>
            <a:r>
              <a:rPr lang="en-US" dirty="0"/>
              <a:t>Weight: 4.5-6.8kg</a:t>
            </a:r>
          </a:p>
          <a:p>
            <a:r>
              <a:rPr lang="en-US" dirty="0"/>
              <a:t>Height: 10-15 inches</a:t>
            </a:r>
          </a:p>
          <a:p>
            <a:r>
              <a:rPr lang="en-US" dirty="0"/>
              <a:t>Lifespan: 13.92 years</a:t>
            </a:r>
          </a:p>
        </p:txBody>
      </p:sp>
      <p:pic>
        <p:nvPicPr>
          <p:cNvPr id="10" name="Picture 9" descr="A dog looking at the camera&#10;&#10;Description automatically generated">
            <a:extLst>
              <a:ext uri="{FF2B5EF4-FFF2-40B4-BE49-F238E27FC236}">
                <a16:creationId xmlns:a16="http://schemas.microsoft.com/office/drawing/2014/main" id="{03FA514E-2997-5647-A644-C34927BBFAD2}"/>
              </a:ext>
            </a:extLst>
          </p:cNvPr>
          <p:cNvPicPr>
            <a:picLocks noChangeAspect="1"/>
          </p:cNvPicPr>
          <p:nvPr/>
        </p:nvPicPr>
        <p:blipFill>
          <a:blip r:embed="rId5"/>
          <a:stretch>
            <a:fillRect/>
          </a:stretch>
        </p:blipFill>
        <p:spPr>
          <a:xfrm>
            <a:off x="8595687" y="2330948"/>
            <a:ext cx="1369407" cy="1713514"/>
          </a:xfrm>
          <a:prstGeom prst="rect">
            <a:avLst/>
          </a:prstGeom>
        </p:spPr>
      </p:pic>
      <p:sp>
        <p:nvSpPr>
          <p:cNvPr id="12" name="TextBox 11">
            <a:extLst>
              <a:ext uri="{FF2B5EF4-FFF2-40B4-BE49-F238E27FC236}">
                <a16:creationId xmlns:a16="http://schemas.microsoft.com/office/drawing/2014/main" id="{D0F4E5A8-734C-704C-8A61-C8186903A4B5}"/>
              </a:ext>
            </a:extLst>
          </p:cNvPr>
          <p:cNvSpPr txBox="1"/>
          <p:nvPr/>
        </p:nvSpPr>
        <p:spPr>
          <a:xfrm>
            <a:off x="8595687" y="4383774"/>
            <a:ext cx="3164328" cy="1200329"/>
          </a:xfrm>
          <a:prstGeom prst="rect">
            <a:avLst/>
          </a:prstGeom>
          <a:noFill/>
        </p:spPr>
        <p:txBody>
          <a:bodyPr wrap="none" rtlCol="0">
            <a:spAutoFit/>
          </a:bodyPr>
          <a:lstStyle/>
          <a:p>
            <a:r>
              <a:rPr lang="en-US" b="1" dirty="0"/>
              <a:t>Toy Poodle</a:t>
            </a:r>
          </a:p>
          <a:p>
            <a:r>
              <a:rPr lang="en-US" dirty="0"/>
              <a:t>Weight: 1.8-2.7kg</a:t>
            </a:r>
          </a:p>
          <a:p>
            <a:r>
              <a:rPr lang="en-US" dirty="0"/>
              <a:t>Height: No more than 10 inches</a:t>
            </a:r>
          </a:p>
          <a:p>
            <a:r>
              <a:rPr lang="en-US" dirty="0"/>
              <a:t>Lifespan: 14.63 years</a:t>
            </a:r>
          </a:p>
        </p:txBody>
      </p:sp>
      <p:cxnSp>
        <p:nvCxnSpPr>
          <p:cNvPr id="30" name="Straight Connector 29">
            <a:extLst>
              <a:ext uri="{FF2B5EF4-FFF2-40B4-BE49-F238E27FC236}">
                <a16:creationId xmlns:a16="http://schemas.microsoft.com/office/drawing/2014/main" id="{D30C01D8-A7D0-DF4D-B8A4-C57508D926A0}"/>
              </a:ext>
            </a:extLst>
          </p:cNvPr>
          <p:cNvCxnSpPr>
            <a:cxnSpLocks/>
          </p:cNvCxnSpPr>
          <p:nvPr/>
        </p:nvCxnSpPr>
        <p:spPr>
          <a:xfrm>
            <a:off x="4180114" y="444312"/>
            <a:ext cx="0" cy="5628904"/>
          </a:xfrm>
          <a:prstGeom prst="line">
            <a:avLst/>
          </a:prstGeom>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03857B84-7099-7143-92C9-5709B4B7F33F}"/>
              </a:ext>
            </a:extLst>
          </p:cNvPr>
          <p:cNvSpPr txBox="1"/>
          <p:nvPr/>
        </p:nvSpPr>
        <p:spPr>
          <a:xfrm>
            <a:off x="1089186" y="5857772"/>
            <a:ext cx="1802416" cy="430887"/>
          </a:xfrm>
          <a:prstGeom prst="rect">
            <a:avLst/>
          </a:prstGeom>
          <a:noFill/>
        </p:spPr>
        <p:txBody>
          <a:bodyPr wrap="none" rtlCol="0">
            <a:spAutoFit/>
          </a:bodyPr>
          <a:lstStyle/>
          <a:p>
            <a:r>
              <a:rPr lang="en-US" sz="2200" b="1" dirty="0"/>
              <a:t>Large Poodles</a:t>
            </a:r>
          </a:p>
        </p:txBody>
      </p:sp>
      <p:sp>
        <p:nvSpPr>
          <p:cNvPr id="34" name="TextBox 33">
            <a:extLst>
              <a:ext uri="{FF2B5EF4-FFF2-40B4-BE49-F238E27FC236}">
                <a16:creationId xmlns:a16="http://schemas.microsoft.com/office/drawing/2014/main" id="{41583060-4AB6-7449-A82A-FE9ECC2E02A9}"/>
              </a:ext>
            </a:extLst>
          </p:cNvPr>
          <p:cNvSpPr txBox="1"/>
          <p:nvPr/>
        </p:nvSpPr>
        <p:spPr>
          <a:xfrm>
            <a:off x="7271043" y="5794831"/>
            <a:ext cx="1813573" cy="430887"/>
          </a:xfrm>
          <a:prstGeom prst="rect">
            <a:avLst/>
          </a:prstGeom>
          <a:noFill/>
        </p:spPr>
        <p:txBody>
          <a:bodyPr wrap="none" rtlCol="0">
            <a:spAutoFit/>
          </a:bodyPr>
          <a:lstStyle/>
          <a:p>
            <a:r>
              <a:rPr lang="en-US" sz="2200" b="1" dirty="0"/>
              <a:t>Small Poodles</a:t>
            </a:r>
          </a:p>
        </p:txBody>
      </p:sp>
    </p:spTree>
    <p:extLst>
      <p:ext uri="{BB962C8B-B14F-4D97-AF65-F5344CB8AC3E}">
        <p14:creationId xmlns:p14="http://schemas.microsoft.com/office/powerpoint/2010/main" val="67754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3A97E35-AEE4-1C47-A973-EA379AF908AC}"/>
              </a:ext>
            </a:extLst>
          </p:cNvPr>
          <p:cNvPicPr>
            <a:picLocks noChangeAspect="1"/>
          </p:cNvPicPr>
          <p:nvPr/>
        </p:nvPicPr>
        <p:blipFill rotWithShape="1">
          <a:blip r:embed="rId3"/>
          <a:srcRect t="21068"/>
          <a:stretch/>
        </p:blipFill>
        <p:spPr>
          <a:xfrm>
            <a:off x="619552" y="2365899"/>
            <a:ext cx="4457574" cy="3424731"/>
          </a:xfrm>
          <a:prstGeom prst="rect">
            <a:avLst/>
          </a:prstGeom>
        </p:spPr>
      </p:pic>
      <p:sp>
        <p:nvSpPr>
          <p:cNvPr id="6" name="TextBox 5">
            <a:extLst>
              <a:ext uri="{FF2B5EF4-FFF2-40B4-BE49-F238E27FC236}">
                <a16:creationId xmlns:a16="http://schemas.microsoft.com/office/drawing/2014/main" id="{497C18B4-088E-B147-B2B0-E6215592D703}"/>
              </a:ext>
            </a:extLst>
          </p:cNvPr>
          <p:cNvSpPr txBox="1"/>
          <p:nvPr/>
        </p:nvSpPr>
        <p:spPr>
          <a:xfrm>
            <a:off x="3297505" y="436370"/>
            <a:ext cx="4139018" cy="477054"/>
          </a:xfrm>
          <a:prstGeom prst="rect">
            <a:avLst/>
          </a:prstGeom>
          <a:noFill/>
        </p:spPr>
        <p:txBody>
          <a:bodyPr wrap="none" rtlCol="0">
            <a:spAutoFit/>
          </a:bodyPr>
          <a:lstStyle/>
          <a:p>
            <a:r>
              <a:rPr lang="en-US" sz="2500" b="1" dirty="0"/>
              <a:t>Multidimensional Scaling Plot</a:t>
            </a:r>
          </a:p>
        </p:txBody>
      </p:sp>
      <p:pic>
        <p:nvPicPr>
          <p:cNvPr id="9" name="Picture 8" descr="A picture containing flower&#10;&#10;Description automatically generated">
            <a:extLst>
              <a:ext uri="{FF2B5EF4-FFF2-40B4-BE49-F238E27FC236}">
                <a16:creationId xmlns:a16="http://schemas.microsoft.com/office/drawing/2014/main" id="{1584AF2F-9F50-4742-8A67-AE57D0C3B768}"/>
              </a:ext>
            </a:extLst>
          </p:cNvPr>
          <p:cNvPicPr>
            <a:picLocks noChangeAspect="1"/>
          </p:cNvPicPr>
          <p:nvPr/>
        </p:nvPicPr>
        <p:blipFill rotWithShape="1">
          <a:blip r:embed="rId4"/>
          <a:srcRect t="19783" r="1100"/>
          <a:stretch/>
        </p:blipFill>
        <p:spPr>
          <a:xfrm>
            <a:off x="5077126" y="2429301"/>
            <a:ext cx="5363411" cy="3265038"/>
          </a:xfrm>
          <a:prstGeom prst="rect">
            <a:avLst/>
          </a:prstGeom>
        </p:spPr>
      </p:pic>
      <p:pic>
        <p:nvPicPr>
          <p:cNvPr id="10" name="Picture 9" descr="A picture containing table, drawing&#10;&#10;Description automatically generated">
            <a:extLst>
              <a:ext uri="{FF2B5EF4-FFF2-40B4-BE49-F238E27FC236}">
                <a16:creationId xmlns:a16="http://schemas.microsoft.com/office/drawing/2014/main" id="{A312AE8E-CF9E-824C-9C99-B8ABD35DEE05}"/>
              </a:ext>
            </a:extLst>
          </p:cNvPr>
          <p:cNvPicPr>
            <a:picLocks noChangeAspect="1"/>
          </p:cNvPicPr>
          <p:nvPr/>
        </p:nvPicPr>
        <p:blipFill>
          <a:blip r:embed="rId5"/>
          <a:stretch>
            <a:fillRect/>
          </a:stretch>
        </p:blipFill>
        <p:spPr>
          <a:xfrm>
            <a:off x="8221335" y="1537553"/>
            <a:ext cx="2202873" cy="3429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DB0B864A-19DE-2843-BF64-E40023FA8B19}"/>
              </a:ext>
            </a:extLst>
          </p:cNvPr>
          <p:cNvPicPr>
            <a:picLocks noChangeAspect="1"/>
          </p:cNvPicPr>
          <p:nvPr/>
        </p:nvPicPr>
        <p:blipFill>
          <a:blip r:embed="rId6"/>
          <a:stretch>
            <a:fillRect/>
          </a:stretch>
        </p:blipFill>
        <p:spPr>
          <a:xfrm>
            <a:off x="8107993" y="1627187"/>
            <a:ext cx="2361790" cy="705822"/>
          </a:xfrm>
          <a:prstGeom prst="rect">
            <a:avLst/>
          </a:prstGeom>
        </p:spPr>
      </p:pic>
      <p:sp>
        <p:nvSpPr>
          <p:cNvPr id="13" name="TextBox 12">
            <a:extLst>
              <a:ext uri="{FF2B5EF4-FFF2-40B4-BE49-F238E27FC236}">
                <a16:creationId xmlns:a16="http://schemas.microsoft.com/office/drawing/2014/main" id="{7B0EE1C4-9ED8-6046-9163-021603B32EDD}"/>
              </a:ext>
            </a:extLst>
          </p:cNvPr>
          <p:cNvSpPr txBox="1"/>
          <p:nvPr/>
        </p:nvSpPr>
        <p:spPr>
          <a:xfrm>
            <a:off x="499000" y="913424"/>
            <a:ext cx="4600914" cy="769441"/>
          </a:xfrm>
          <a:prstGeom prst="rect">
            <a:avLst/>
          </a:prstGeom>
          <a:noFill/>
        </p:spPr>
        <p:txBody>
          <a:bodyPr wrap="square" rtlCol="0">
            <a:spAutoFit/>
          </a:bodyPr>
          <a:lstStyle/>
          <a:p>
            <a:pPr algn="ctr"/>
            <a:r>
              <a:rPr lang="en-US" sz="2200" b="1" dirty="0"/>
              <a:t>A. Poodles clustered together when compared to other breeds. </a:t>
            </a:r>
          </a:p>
        </p:txBody>
      </p:sp>
      <p:sp>
        <p:nvSpPr>
          <p:cNvPr id="14" name="TextBox 13">
            <a:extLst>
              <a:ext uri="{FF2B5EF4-FFF2-40B4-BE49-F238E27FC236}">
                <a16:creationId xmlns:a16="http://schemas.microsoft.com/office/drawing/2014/main" id="{EF14526A-C3AC-524A-8C08-B04D7E67AF3A}"/>
              </a:ext>
            </a:extLst>
          </p:cNvPr>
          <p:cNvSpPr txBox="1"/>
          <p:nvPr/>
        </p:nvSpPr>
        <p:spPr>
          <a:xfrm>
            <a:off x="5367015" y="932711"/>
            <a:ext cx="5102768" cy="769441"/>
          </a:xfrm>
          <a:prstGeom prst="rect">
            <a:avLst/>
          </a:prstGeom>
          <a:noFill/>
        </p:spPr>
        <p:txBody>
          <a:bodyPr wrap="square" rtlCol="0">
            <a:spAutoFit/>
          </a:bodyPr>
          <a:lstStyle/>
          <a:p>
            <a:pPr algn="ctr"/>
            <a:r>
              <a:rPr lang="en-US" sz="2200" b="1" dirty="0"/>
              <a:t>B. Poodles clustered by size when compared alone.</a:t>
            </a:r>
          </a:p>
        </p:txBody>
      </p:sp>
      <p:pic>
        <p:nvPicPr>
          <p:cNvPr id="16" name="Picture 15" descr="A picture containing knife&#10;&#10;Description automatically generated">
            <a:extLst>
              <a:ext uri="{FF2B5EF4-FFF2-40B4-BE49-F238E27FC236}">
                <a16:creationId xmlns:a16="http://schemas.microsoft.com/office/drawing/2014/main" id="{04461A43-40B3-6D46-BA55-1ACC8369893B}"/>
              </a:ext>
            </a:extLst>
          </p:cNvPr>
          <p:cNvPicPr>
            <a:picLocks noChangeAspect="1"/>
          </p:cNvPicPr>
          <p:nvPr/>
        </p:nvPicPr>
        <p:blipFill>
          <a:blip r:embed="rId7"/>
          <a:stretch>
            <a:fillRect/>
          </a:stretch>
        </p:blipFill>
        <p:spPr>
          <a:xfrm>
            <a:off x="231900" y="1670858"/>
            <a:ext cx="4845226" cy="925714"/>
          </a:xfrm>
          <a:prstGeom prst="rect">
            <a:avLst/>
          </a:prstGeom>
        </p:spPr>
      </p:pic>
    </p:spTree>
    <p:extLst>
      <p:ext uri="{BB962C8B-B14F-4D97-AF65-F5344CB8AC3E}">
        <p14:creationId xmlns:p14="http://schemas.microsoft.com/office/powerpoint/2010/main" val="35730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knife&#10;&#10;Description automatically generated">
            <a:extLst>
              <a:ext uri="{FF2B5EF4-FFF2-40B4-BE49-F238E27FC236}">
                <a16:creationId xmlns:a16="http://schemas.microsoft.com/office/drawing/2014/main" id="{EB3A71D8-A5F3-8843-9FDD-974F55897AB0}"/>
              </a:ext>
            </a:extLst>
          </p:cNvPr>
          <p:cNvPicPr>
            <a:picLocks noChangeAspect="1"/>
          </p:cNvPicPr>
          <p:nvPr/>
        </p:nvPicPr>
        <p:blipFill>
          <a:blip r:embed="rId3"/>
          <a:stretch>
            <a:fillRect/>
          </a:stretch>
        </p:blipFill>
        <p:spPr>
          <a:xfrm>
            <a:off x="9205001" y="771304"/>
            <a:ext cx="2728537" cy="1486703"/>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4C2631CB-4F8F-D64A-ACBE-C833552CB2ED}"/>
              </a:ext>
            </a:extLst>
          </p:cNvPr>
          <p:cNvPicPr>
            <a:picLocks noChangeAspect="1"/>
          </p:cNvPicPr>
          <p:nvPr/>
        </p:nvPicPr>
        <p:blipFill>
          <a:blip r:embed="rId4"/>
          <a:stretch>
            <a:fillRect/>
          </a:stretch>
        </p:blipFill>
        <p:spPr>
          <a:xfrm>
            <a:off x="1978701" y="76200"/>
            <a:ext cx="7226300" cy="6705600"/>
          </a:xfrm>
          <a:prstGeom prst="rect">
            <a:avLst/>
          </a:prstGeom>
        </p:spPr>
      </p:pic>
      <p:pic>
        <p:nvPicPr>
          <p:cNvPr id="6" name="Picture 5" descr="A picture containing photo, knife&#10;&#10;Description automatically generated">
            <a:extLst>
              <a:ext uri="{FF2B5EF4-FFF2-40B4-BE49-F238E27FC236}">
                <a16:creationId xmlns:a16="http://schemas.microsoft.com/office/drawing/2014/main" id="{1F166706-3CCC-DE45-8B1F-B0EA0A32D865}"/>
              </a:ext>
            </a:extLst>
          </p:cNvPr>
          <p:cNvPicPr>
            <a:picLocks noChangeAspect="1"/>
          </p:cNvPicPr>
          <p:nvPr/>
        </p:nvPicPr>
        <p:blipFill>
          <a:blip r:embed="rId5"/>
          <a:stretch>
            <a:fillRect/>
          </a:stretch>
        </p:blipFill>
        <p:spPr>
          <a:xfrm>
            <a:off x="9272735" y="1973690"/>
            <a:ext cx="3122465" cy="737964"/>
          </a:xfrm>
          <a:prstGeom prst="rect">
            <a:avLst/>
          </a:prstGeom>
        </p:spPr>
      </p:pic>
    </p:spTree>
    <p:extLst>
      <p:ext uri="{BB962C8B-B14F-4D97-AF65-F5344CB8AC3E}">
        <p14:creationId xmlns:p14="http://schemas.microsoft.com/office/powerpoint/2010/main" val="410968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204C8A4-16C4-D54D-B789-3D80C6C3852B}"/>
              </a:ext>
            </a:extLst>
          </p:cNvPr>
          <p:cNvPicPr>
            <a:picLocks noChangeAspect="1"/>
          </p:cNvPicPr>
          <p:nvPr/>
        </p:nvPicPr>
        <p:blipFill>
          <a:blip r:embed="rId3"/>
          <a:stretch>
            <a:fillRect/>
          </a:stretch>
        </p:blipFill>
        <p:spPr>
          <a:xfrm>
            <a:off x="1211277" y="871095"/>
            <a:ext cx="9564829" cy="3488518"/>
          </a:xfrm>
          <a:prstGeom prst="rect">
            <a:avLst/>
          </a:prstGeom>
        </p:spPr>
      </p:pic>
      <p:sp>
        <p:nvSpPr>
          <p:cNvPr id="6" name="TextBox 5">
            <a:extLst>
              <a:ext uri="{FF2B5EF4-FFF2-40B4-BE49-F238E27FC236}">
                <a16:creationId xmlns:a16="http://schemas.microsoft.com/office/drawing/2014/main" id="{7BC196C3-D0E1-414C-B457-7D20290A1511}"/>
              </a:ext>
            </a:extLst>
          </p:cNvPr>
          <p:cNvSpPr txBox="1"/>
          <p:nvPr/>
        </p:nvSpPr>
        <p:spPr>
          <a:xfrm>
            <a:off x="70400" y="5103674"/>
            <a:ext cx="7165298" cy="1754326"/>
          </a:xfrm>
          <a:prstGeom prst="rect">
            <a:avLst/>
          </a:prstGeom>
          <a:noFill/>
        </p:spPr>
        <p:txBody>
          <a:bodyPr wrap="square" rtlCol="0">
            <a:spAutoFit/>
          </a:bodyPr>
          <a:lstStyle/>
          <a:p>
            <a:r>
              <a:rPr lang="en-US" sz="1200" dirty="0"/>
              <a:t>Figure from Hayward et al. Complex disease and phenotype mapping in the domestic dog. Nature, 2015. </a:t>
            </a:r>
          </a:p>
          <a:p>
            <a:r>
              <a:rPr lang="en-US" sz="1200" dirty="0"/>
              <a:t>Information from:</a:t>
            </a:r>
          </a:p>
          <a:p>
            <a:r>
              <a:rPr lang="en-US" sz="1200" dirty="0" err="1"/>
              <a:t>Bannasch</a:t>
            </a:r>
            <a:r>
              <a:rPr lang="en-US" sz="1200" dirty="0"/>
              <a:t> DL, Baes CF, </a:t>
            </a:r>
            <a:r>
              <a:rPr lang="en-US" sz="1200" dirty="0" err="1"/>
              <a:t>Leeb</a:t>
            </a:r>
            <a:r>
              <a:rPr lang="en-US" sz="1200" dirty="0"/>
              <a:t> T. Genetic Variants Affecting Skeletal Morphology in Domestic Dogs. </a:t>
            </a:r>
            <a:r>
              <a:rPr lang="en-US" sz="1200" i="1" dirty="0"/>
              <a:t>Trends Genet</a:t>
            </a:r>
            <a:r>
              <a:rPr lang="en-US" sz="1200" dirty="0"/>
              <a:t>. 2020</a:t>
            </a:r>
          </a:p>
          <a:p>
            <a:r>
              <a:rPr lang="en-US" sz="1200" dirty="0" err="1"/>
              <a:t>Plassais</a:t>
            </a:r>
            <a:r>
              <a:rPr lang="en-US" sz="1200" dirty="0"/>
              <a:t>, J. et al. Analysis of large versus small dogs reveals three genes on the canine X chromosome associated with body weight, muscling and back fat thickness. </a:t>
            </a:r>
            <a:r>
              <a:rPr lang="en-US" sz="1200" i="1" dirty="0" err="1"/>
              <a:t>PLoS</a:t>
            </a:r>
            <a:r>
              <a:rPr lang="en-US" sz="1200" i="1" dirty="0"/>
              <a:t> genetics, </a:t>
            </a:r>
            <a:r>
              <a:rPr lang="en-US" sz="1200" dirty="0"/>
              <a:t>2017.</a:t>
            </a:r>
          </a:p>
          <a:p>
            <a:r>
              <a:rPr lang="en-US" sz="1200" dirty="0" err="1"/>
              <a:t>Rimbault</a:t>
            </a:r>
            <a:r>
              <a:rPr lang="en-US" sz="1200" dirty="0"/>
              <a:t>, M. et al. Derived variants at six genes explain nearly half of size reduction in dog breeds. </a:t>
            </a:r>
            <a:r>
              <a:rPr lang="en-US" sz="1200" i="1" dirty="0"/>
              <a:t>Genome research, 2013.</a:t>
            </a:r>
            <a:endParaRPr lang="en-US" sz="1200" dirty="0"/>
          </a:p>
          <a:p>
            <a:r>
              <a:rPr lang="en-US" sz="1200" dirty="0"/>
              <a:t>Sutter et al. A Single IGF1 Allele is a Major Determinant of Small Size in Dogs. Science, 2007.</a:t>
            </a:r>
          </a:p>
        </p:txBody>
      </p:sp>
      <p:sp>
        <p:nvSpPr>
          <p:cNvPr id="7" name="TextBox 6">
            <a:extLst>
              <a:ext uri="{FF2B5EF4-FFF2-40B4-BE49-F238E27FC236}">
                <a16:creationId xmlns:a16="http://schemas.microsoft.com/office/drawing/2014/main" id="{2C492958-9624-B246-8E5C-3923DFFAC920}"/>
              </a:ext>
            </a:extLst>
          </p:cNvPr>
          <p:cNvSpPr txBox="1"/>
          <p:nvPr/>
        </p:nvSpPr>
        <p:spPr>
          <a:xfrm>
            <a:off x="3507339" y="4233699"/>
            <a:ext cx="5859336" cy="323165"/>
          </a:xfrm>
          <a:prstGeom prst="rect">
            <a:avLst/>
          </a:prstGeom>
          <a:noFill/>
        </p:spPr>
        <p:txBody>
          <a:bodyPr wrap="square" rtlCol="0">
            <a:spAutoFit/>
          </a:bodyPr>
          <a:lstStyle/>
          <a:p>
            <a:r>
              <a:rPr lang="en-US" sz="1500" dirty="0"/>
              <a:t>GWAS using male average breed weight, highlighting 17 significant loci</a:t>
            </a:r>
          </a:p>
        </p:txBody>
      </p:sp>
      <p:sp>
        <p:nvSpPr>
          <p:cNvPr id="8" name="Oval 7">
            <a:extLst>
              <a:ext uri="{FF2B5EF4-FFF2-40B4-BE49-F238E27FC236}">
                <a16:creationId xmlns:a16="http://schemas.microsoft.com/office/drawing/2014/main" id="{08AF1080-068C-F145-98A9-D34FBD49A1D3}"/>
              </a:ext>
            </a:extLst>
          </p:cNvPr>
          <p:cNvSpPr/>
          <p:nvPr/>
        </p:nvSpPr>
        <p:spPr>
          <a:xfrm>
            <a:off x="5991061" y="2034232"/>
            <a:ext cx="424681" cy="259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B9C81B2-CEAD-7147-9638-9E0452BEEF85}"/>
              </a:ext>
            </a:extLst>
          </p:cNvPr>
          <p:cNvSpPr/>
          <p:nvPr/>
        </p:nvSpPr>
        <p:spPr>
          <a:xfrm>
            <a:off x="4600133" y="2115119"/>
            <a:ext cx="824274" cy="259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F70B6B-8414-B841-8C81-2E9ABE19EB42}"/>
              </a:ext>
            </a:extLst>
          </p:cNvPr>
          <p:cNvSpPr/>
          <p:nvPr/>
        </p:nvSpPr>
        <p:spPr>
          <a:xfrm>
            <a:off x="3972230" y="2907317"/>
            <a:ext cx="824274" cy="259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65B25F-BEC9-A442-8232-76C4965A3716}"/>
              </a:ext>
            </a:extLst>
          </p:cNvPr>
          <p:cNvSpPr/>
          <p:nvPr/>
        </p:nvSpPr>
        <p:spPr>
          <a:xfrm>
            <a:off x="2469451" y="3502788"/>
            <a:ext cx="824274" cy="259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D36412D-49FB-464E-B62C-6CF6E5B2554B}"/>
              </a:ext>
            </a:extLst>
          </p:cNvPr>
          <p:cNvSpPr/>
          <p:nvPr/>
        </p:nvSpPr>
        <p:spPr>
          <a:xfrm>
            <a:off x="3512364" y="3456294"/>
            <a:ext cx="444368" cy="2594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9E0197-A8F5-0D4B-AE0E-4BFF3591A82D}"/>
              </a:ext>
            </a:extLst>
          </p:cNvPr>
          <p:cNvSpPr/>
          <p:nvPr/>
        </p:nvSpPr>
        <p:spPr>
          <a:xfrm>
            <a:off x="3324181" y="3066212"/>
            <a:ext cx="500208" cy="2594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066534-7A70-1146-A451-873C9F245216}"/>
              </a:ext>
            </a:extLst>
          </p:cNvPr>
          <p:cNvSpPr txBox="1"/>
          <p:nvPr/>
        </p:nvSpPr>
        <p:spPr>
          <a:xfrm>
            <a:off x="3186151" y="4496697"/>
            <a:ext cx="6946348" cy="323165"/>
          </a:xfrm>
          <a:prstGeom prst="rect">
            <a:avLst/>
          </a:prstGeom>
          <a:noFill/>
        </p:spPr>
        <p:txBody>
          <a:bodyPr wrap="square" rtlCol="0">
            <a:spAutoFit/>
          </a:bodyPr>
          <a:lstStyle/>
          <a:p>
            <a:r>
              <a:rPr lang="en-US" sz="1500" dirty="0"/>
              <a:t>6 variants are responsible for 60% of body size variance in dogs with SBW &lt; 41kg </a:t>
            </a:r>
          </a:p>
        </p:txBody>
      </p:sp>
      <p:sp>
        <p:nvSpPr>
          <p:cNvPr id="2" name="TextBox 1">
            <a:extLst>
              <a:ext uri="{FF2B5EF4-FFF2-40B4-BE49-F238E27FC236}">
                <a16:creationId xmlns:a16="http://schemas.microsoft.com/office/drawing/2014/main" id="{B7CC3C89-4136-1C4A-A0ED-9FD7E94B6C2B}"/>
              </a:ext>
            </a:extLst>
          </p:cNvPr>
          <p:cNvSpPr txBox="1"/>
          <p:nvPr/>
        </p:nvSpPr>
        <p:spPr>
          <a:xfrm>
            <a:off x="569653" y="471335"/>
            <a:ext cx="10914719" cy="461665"/>
          </a:xfrm>
          <a:prstGeom prst="rect">
            <a:avLst/>
          </a:prstGeom>
          <a:noFill/>
        </p:spPr>
        <p:txBody>
          <a:bodyPr wrap="none" rtlCol="0">
            <a:spAutoFit/>
          </a:bodyPr>
          <a:lstStyle/>
          <a:p>
            <a:r>
              <a:rPr lang="en-US" sz="2400" dirty="0"/>
              <a:t>Previous experiments identified variants that have a significant influence on body size </a:t>
            </a:r>
          </a:p>
        </p:txBody>
      </p:sp>
      <p:sp>
        <p:nvSpPr>
          <p:cNvPr id="4" name="Rectangle 3">
            <a:extLst>
              <a:ext uri="{FF2B5EF4-FFF2-40B4-BE49-F238E27FC236}">
                <a16:creationId xmlns:a16="http://schemas.microsoft.com/office/drawing/2014/main" id="{261F1935-B5DF-994B-86E6-EEC9F337123C}"/>
              </a:ext>
            </a:extLst>
          </p:cNvPr>
          <p:cNvSpPr/>
          <p:nvPr/>
        </p:nvSpPr>
        <p:spPr>
          <a:xfrm>
            <a:off x="1248766" y="958375"/>
            <a:ext cx="513970" cy="411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0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C445193-CDD0-C34D-92B7-B0793BD5DB73}"/>
              </a:ext>
            </a:extLst>
          </p:cNvPr>
          <p:cNvPicPr>
            <a:picLocks noChangeAspect="1"/>
          </p:cNvPicPr>
          <p:nvPr/>
        </p:nvPicPr>
        <p:blipFill>
          <a:blip r:embed="rId3"/>
          <a:stretch>
            <a:fillRect/>
          </a:stretch>
        </p:blipFill>
        <p:spPr>
          <a:xfrm rot="167437">
            <a:off x="-260090" y="491667"/>
            <a:ext cx="8296824" cy="5673772"/>
          </a:xfrm>
          <a:prstGeom prst="rect">
            <a:avLst/>
          </a:prstGeom>
        </p:spPr>
      </p:pic>
      <p:pic>
        <p:nvPicPr>
          <p:cNvPr id="13" name="Picture 12" descr="A picture containing hanger, object, lamp&#10;&#10;Description automatically generated">
            <a:extLst>
              <a:ext uri="{FF2B5EF4-FFF2-40B4-BE49-F238E27FC236}">
                <a16:creationId xmlns:a16="http://schemas.microsoft.com/office/drawing/2014/main" id="{CC357FA0-A925-7742-8A02-DED5833754AB}"/>
              </a:ext>
            </a:extLst>
          </p:cNvPr>
          <p:cNvPicPr>
            <a:picLocks noChangeAspect="1"/>
          </p:cNvPicPr>
          <p:nvPr/>
        </p:nvPicPr>
        <p:blipFill rotWithShape="1">
          <a:blip r:embed="rId4"/>
          <a:srcRect l="772"/>
          <a:stretch/>
        </p:blipFill>
        <p:spPr>
          <a:xfrm>
            <a:off x="8836924" y="749555"/>
            <a:ext cx="3112337" cy="1733113"/>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2D591220-3DB1-0C40-AADE-827300215054}"/>
              </a:ext>
            </a:extLst>
          </p:cNvPr>
          <p:cNvPicPr>
            <a:picLocks noChangeAspect="1"/>
          </p:cNvPicPr>
          <p:nvPr/>
        </p:nvPicPr>
        <p:blipFill>
          <a:blip r:embed="rId5"/>
          <a:stretch>
            <a:fillRect/>
          </a:stretch>
        </p:blipFill>
        <p:spPr>
          <a:xfrm>
            <a:off x="7779895" y="4579496"/>
            <a:ext cx="4412105" cy="2153276"/>
          </a:xfrm>
          <a:prstGeom prst="rect">
            <a:avLst/>
          </a:prstGeom>
        </p:spPr>
      </p:pic>
      <p:sp>
        <p:nvSpPr>
          <p:cNvPr id="6" name="Oval 5">
            <a:extLst>
              <a:ext uri="{FF2B5EF4-FFF2-40B4-BE49-F238E27FC236}">
                <a16:creationId xmlns:a16="http://schemas.microsoft.com/office/drawing/2014/main" id="{FC9D1444-ED2C-4E45-B066-0DB97788BE65}"/>
              </a:ext>
            </a:extLst>
          </p:cNvPr>
          <p:cNvSpPr/>
          <p:nvPr/>
        </p:nvSpPr>
        <p:spPr>
          <a:xfrm>
            <a:off x="3265602" y="2772101"/>
            <a:ext cx="580768" cy="407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CE9A8CF-EA94-B84A-BA17-C8D00034AD33}"/>
              </a:ext>
            </a:extLst>
          </p:cNvPr>
          <p:cNvSpPr/>
          <p:nvPr/>
        </p:nvSpPr>
        <p:spPr>
          <a:xfrm>
            <a:off x="2434720" y="3632515"/>
            <a:ext cx="580768" cy="407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CEF48D5-5C94-9F4A-9260-6CC3246549E0}"/>
              </a:ext>
            </a:extLst>
          </p:cNvPr>
          <p:cNvSpPr/>
          <p:nvPr/>
        </p:nvSpPr>
        <p:spPr>
          <a:xfrm>
            <a:off x="5700031" y="2816337"/>
            <a:ext cx="580768" cy="407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656EAC3-0E88-D041-9F55-530FAD695797}"/>
              </a:ext>
            </a:extLst>
          </p:cNvPr>
          <p:cNvSpPr/>
          <p:nvPr/>
        </p:nvSpPr>
        <p:spPr>
          <a:xfrm>
            <a:off x="1652562" y="4210634"/>
            <a:ext cx="580768" cy="4077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48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sitting, different, colorful&#10;&#10;Description automatically generated">
            <a:extLst>
              <a:ext uri="{FF2B5EF4-FFF2-40B4-BE49-F238E27FC236}">
                <a16:creationId xmlns:a16="http://schemas.microsoft.com/office/drawing/2014/main" id="{7C0C8FC5-4B74-8149-B7CB-59695BD54233}"/>
              </a:ext>
            </a:extLst>
          </p:cNvPr>
          <p:cNvPicPr>
            <a:picLocks noChangeAspect="1"/>
          </p:cNvPicPr>
          <p:nvPr/>
        </p:nvPicPr>
        <p:blipFill>
          <a:blip r:embed="rId3"/>
          <a:stretch>
            <a:fillRect/>
          </a:stretch>
        </p:blipFill>
        <p:spPr>
          <a:xfrm>
            <a:off x="-54943" y="1382462"/>
            <a:ext cx="12462305" cy="4093076"/>
          </a:xfrm>
          <a:prstGeom prst="rect">
            <a:avLst/>
          </a:prstGeom>
        </p:spPr>
      </p:pic>
      <p:sp>
        <p:nvSpPr>
          <p:cNvPr id="3" name="TextBox 2">
            <a:extLst>
              <a:ext uri="{FF2B5EF4-FFF2-40B4-BE49-F238E27FC236}">
                <a16:creationId xmlns:a16="http://schemas.microsoft.com/office/drawing/2014/main" id="{4306437C-DB51-AA46-8E65-C94C4B2E6521}"/>
              </a:ext>
            </a:extLst>
          </p:cNvPr>
          <p:cNvSpPr txBox="1"/>
          <p:nvPr/>
        </p:nvSpPr>
        <p:spPr>
          <a:xfrm>
            <a:off x="1137515" y="5475538"/>
            <a:ext cx="1940531" cy="923330"/>
          </a:xfrm>
          <a:prstGeom prst="rect">
            <a:avLst/>
          </a:prstGeom>
          <a:noFill/>
        </p:spPr>
        <p:txBody>
          <a:bodyPr wrap="none" rtlCol="0">
            <a:spAutoFit/>
          </a:bodyPr>
          <a:lstStyle/>
          <a:p>
            <a:r>
              <a:rPr lang="en-US" dirty="0"/>
              <a:t>A/A: Ancestral</a:t>
            </a:r>
          </a:p>
          <a:p>
            <a:r>
              <a:rPr lang="en-US" dirty="0"/>
              <a:t>A/D: Heterozygous</a:t>
            </a:r>
          </a:p>
          <a:p>
            <a:r>
              <a:rPr lang="en-US" dirty="0"/>
              <a:t>D/D: Derived</a:t>
            </a:r>
          </a:p>
        </p:txBody>
      </p:sp>
      <p:sp>
        <p:nvSpPr>
          <p:cNvPr id="4" name="TextBox 3">
            <a:extLst>
              <a:ext uri="{FF2B5EF4-FFF2-40B4-BE49-F238E27FC236}">
                <a16:creationId xmlns:a16="http://schemas.microsoft.com/office/drawing/2014/main" id="{67E92CE5-0D8A-6542-8201-1D44DF72C577}"/>
              </a:ext>
            </a:extLst>
          </p:cNvPr>
          <p:cNvSpPr txBox="1"/>
          <p:nvPr/>
        </p:nvSpPr>
        <p:spPr>
          <a:xfrm>
            <a:off x="2087026" y="583731"/>
            <a:ext cx="8561318" cy="646331"/>
          </a:xfrm>
          <a:prstGeom prst="rect">
            <a:avLst/>
          </a:prstGeom>
          <a:noFill/>
        </p:spPr>
        <p:txBody>
          <a:bodyPr wrap="none" rtlCol="0">
            <a:spAutoFit/>
          </a:bodyPr>
          <a:lstStyle/>
          <a:p>
            <a:r>
              <a:rPr lang="en-US" sz="3600" dirty="0"/>
              <a:t>Genotypes by Body Weight Using All Poodles</a:t>
            </a:r>
          </a:p>
        </p:txBody>
      </p:sp>
      <p:sp>
        <p:nvSpPr>
          <p:cNvPr id="5" name="Rectangle 4">
            <a:extLst>
              <a:ext uri="{FF2B5EF4-FFF2-40B4-BE49-F238E27FC236}">
                <a16:creationId xmlns:a16="http://schemas.microsoft.com/office/drawing/2014/main" id="{010CD3C5-AE06-1741-89A3-2268DEA09C4C}"/>
              </a:ext>
            </a:extLst>
          </p:cNvPr>
          <p:cNvSpPr/>
          <p:nvPr/>
        </p:nvSpPr>
        <p:spPr>
          <a:xfrm>
            <a:off x="5241073" y="1382462"/>
            <a:ext cx="1739590" cy="40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483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7382</TotalTime>
  <Words>2662</Words>
  <Application>Microsoft Macintosh PowerPoint</Application>
  <PresentationFormat>Widescreen</PresentationFormat>
  <Paragraphs>166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role of selected genetic variants in poodle body size</vt:lpstr>
      <vt:lpstr>Why does size matter?</vt:lpstr>
      <vt:lpstr>Materials and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selected genetic variants in poodle body size</dc:title>
  <dc:creator>Scarlett Lucie Varney</dc:creator>
  <cp:lastModifiedBy>Scarlett Lucie Varney</cp:lastModifiedBy>
  <cp:revision>51</cp:revision>
  <dcterms:created xsi:type="dcterms:W3CDTF">2020-07-30T02:30:31Z</dcterms:created>
  <dcterms:modified xsi:type="dcterms:W3CDTF">2020-08-31T17:58:08Z</dcterms:modified>
</cp:coreProperties>
</file>