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6" r:id="rId18"/>
    <p:sldId id="272" r:id="rId19"/>
    <p:sldId id="273" r:id="rId20"/>
    <p:sldId id="274" r:id="rId21"/>
    <p:sldId id="275"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boto Condensed"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9B23B-C722-1EC8-D896-B43E5968E00B}" v="100" dt="2023-07-25T15:59:33.212"/>
  </p1510:revLst>
</p1510:revInfo>
</file>

<file path=ppt/tableStyles.xml><?xml version="1.0" encoding="utf-8"?>
<a:tblStyleLst xmlns:a="http://schemas.openxmlformats.org/drawingml/2006/main" def="{CE6D0ABA-AA18-4608-A80D-5252DD3547D6}">
  <a:tblStyle styleId="{CE6D0ABA-AA18-4608-A80D-5252DD3547D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5a717b1077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25a717b1077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5a717b1077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5a717b1077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These first two stimulants are intended to trigger the arachidonic acid cascade and subsequent production of eicosanoids. Betamethasone will likely be more effective at higher concentrations, leading to decreased levels of eicosanoids. </a:t>
            </a:r>
            <a:endParaRPr/>
          </a:p>
        </p:txBody>
      </p:sp>
      <p:sp>
        <p:nvSpPr>
          <p:cNvPr id="419" name="Google Shape;4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5a717b1077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441" name="Google Shape;441;g25a717b1077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HL Lambda Z: call it ½ life lambda z or terminal half life. DO not call it elimination half life. “flip flop kinetics”</a:t>
            </a:r>
            <a:endParaRPr dirty="0"/>
          </a:p>
          <a:p>
            <a:pPr marL="0" lvl="0" indent="0" algn="l" rtl="0">
              <a:spcBef>
                <a:spcPts val="0"/>
              </a:spcBef>
              <a:spcAft>
                <a:spcPts val="0"/>
              </a:spcAft>
              <a:buNone/>
            </a:pPr>
            <a:r>
              <a:rPr lang="en-US" dirty="0"/>
              <a:t>formulated to be slow release, so rate of absorption is really slow, may be slower than the rate of elimination. for most drugs, rate of elimination is slower than rate of absorption. so that last portion of the curve is influenced by absorption.</a:t>
            </a:r>
            <a:endParaRPr dirty="0"/>
          </a:p>
          <a:p>
            <a:pPr marL="0" lvl="0" indent="0" algn="l" rtl="0">
              <a:spcBef>
                <a:spcPts val="0"/>
              </a:spcBef>
              <a:spcAft>
                <a:spcPts val="0"/>
              </a:spcAft>
              <a:buNone/>
            </a:pPr>
            <a:r>
              <a:rPr lang="en-US" dirty="0"/>
              <a:t>You can see from these graphs that it stayed in the system for a long period of time</a:t>
            </a:r>
          </a:p>
          <a:p>
            <a:pPr marL="0" indent="0"/>
            <a:r>
              <a:rPr lang="en-US" dirty="0"/>
              <a:t>AUC from 0 to infinity is a measure of the body's exposure to the drug</a:t>
            </a:r>
          </a:p>
        </p:txBody>
      </p:sp>
      <p:sp>
        <p:nvSpPr>
          <p:cNvPr id="474" name="Google Shape;4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5a717b1077_0_2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491" name="Google Shape;491;g25a717b1077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This graph shows that we did see suppression of endogenous cortisol production, however we have yet to statistically analyze the data. </a:t>
            </a:r>
          </a:p>
        </p:txBody>
      </p:sp>
      <p:sp>
        <p:nvSpPr>
          <p:cNvPr id="474" name="Google Shape;4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65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t>Baffert claimed that betamethasone containing ointment should not be counted as +. </a:t>
            </a:r>
            <a:endParaRPr sz="1400"/>
          </a:p>
          <a:p>
            <a:pPr marL="0" lvl="0" indent="0" algn="l" rtl="0">
              <a:spcBef>
                <a:spcPts val="0"/>
              </a:spcBef>
              <a:spcAft>
                <a:spcPts val="0"/>
              </a:spcAft>
              <a:buNone/>
            </a:pPr>
            <a:endParaRPr/>
          </a:p>
        </p:txBody>
      </p:sp>
      <p:sp>
        <p:nvSpPr>
          <p:cNvPr id="569" name="Google Shape;5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Funding provided by AQHA, California Horse Racing Board</a:t>
            </a:r>
            <a:endParaRPr/>
          </a:p>
          <a:p>
            <a:pPr marL="0" lvl="0" indent="0" algn="l" rtl="0">
              <a:spcBef>
                <a:spcPts val="0"/>
              </a:spcBef>
              <a:spcAft>
                <a:spcPts val="0"/>
              </a:spcAft>
              <a:buNone/>
            </a:pPr>
            <a:endParaRPr/>
          </a:p>
        </p:txBody>
      </p:sp>
      <p:sp>
        <p:nvSpPr>
          <p:cNvPr id="584" name="Google Shape;58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500">
                <a:solidFill>
                  <a:srgbClr val="202124"/>
                </a:solidFill>
                <a:highlight>
                  <a:srgbClr val="FFFFFF"/>
                </a:highlight>
                <a:latin typeface="Roboto"/>
                <a:ea typeface="Roboto"/>
                <a:cs typeface="Roboto"/>
                <a:sym typeface="Roboto"/>
              </a:rPr>
              <a:t>Thromboxane B2 is the inactive metabolite of Thromboxane A2, which is </a:t>
            </a:r>
            <a:r>
              <a:rPr lang="en-US" sz="1500">
                <a:solidFill>
                  <a:srgbClr val="040C28"/>
                </a:solidFill>
                <a:latin typeface="Roboto"/>
                <a:ea typeface="Roboto"/>
                <a:cs typeface="Roboto"/>
                <a:sym typeface="Roboto"/>
              </a:rPr>
              <a:t>a vasoconstrictor that stimulates platelet aggregation</a:t>
            </a:r>
            <a:r>
              <a:rPr lang="en-US" sz="1500">
                <a:solidFill>
                  <a:srgbClr val="202124"/>
                </a:solidFill>
                <a:highlight>
                  <a:srgbClr val="FFFFFF"/>
                </a:highlight>
                <a:latin typeface="Roboto"/>
                <a:ea typeface="Roboto"/>
                <a:cs typeface="Roboto"/>
                <a:sym typeface="Roboto"/>
              </a:rPr>
              <a:t>. Thromboxane A2 synthase, which makes Thromboxane A2, is shown on this diagram where the star is.   </a:t>
            </a:r>
            <a:endParaRPr/>
          </a:p>
          <a:p>
            <a:pPr marL="0" lvl="0" indent="0" algn="l" rtl="0">
              <a:spcBef>
                <a:spcPts val="0"/>
              </a:spcBef>
              <a:spcAft>
                <a:spcPts val="0"/>
              </a:spcAft>
              <a:buNone/>
            </a:pPr>
            <a:endParaRPr/>
          </a:p>
        </p:txBody>
      </p:sp>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t="5593" b="19427"/>
          <a:stretch/>
        </p:blipFill>
        <p:spPr>
          <a:xfrm>
            <a:off x="9144050" y="0"/>
            <a:ext cx="9144050" cy="10287002"/>
          </a:xfrm>
          <a:prstGeom prst="rect">
            <a:avLst/>
          </a:prstGeom>
          <a:noFill/>
          <a:ln>
            <a:noFill/>
          </a:ln>
        </p:spPr>
      </p:pic>
      <p:grpSp>
        <p:nvGrpSpPr>
          <p:cNvPr id="89" name="Google Shape;89;p13"/>
          <p:cNvGrpSpPr/>
          <p:nvPr/>
        </p:nvGrpSpPr>
        <p:grpSpPr>
          <a:xfrm>
            <a:off x="0" y="9"/>
            <a:ext cx="18287996" cy="10289640"/>
            <a:chOff x="0" y="-348329"/>
            <a:chExt cx="4816592" cy="2710028"/>
          </a:xfrm>
        </p:grpSpPr>
        <p:sp>
          <p:nvSpPr>
            <p:cNvPr id="90" name="Google Shape;90;p13"/>
            <p:cNvSpPr/>
            <p:nvPr/>
          </p:nvSpPr>
          <p:spPr>
            <a:xfrm>
              <a:off x="0" y="-348329"/>
              <a:ext cx="4816592" cy="2710028"/>
            </a:xfrm>
            <a:custGeom>
              <a:avLst/>
              <a:gdLst/>
              <a:ahLst/>
              <a:cxnLst/>
              <a:rect l="l" t="t" r="r" b="b"/>
              <a:pathLst>
                <a:path w="4816592" h="2225896" extrusionOk="0">
                  <a:moveTo>
                    <a:pt x="0" y="0"/>
                  </a:moveTo>
                  <a:lnTo>
                    <a:pt x="4816592" y="0"/>
                  </a:lnTo>
                  <a:lnTo>
                    <a:pt x="4816592" y="2225896"/>
                  </a:lnTo>
                  <a:lnTo>
                    <a:pt x="0" y="2225896"/>
                  </a:lnTo>
                  <a:close/>
                </a:path>
              </a:pathLst>
            </a:custGeom>
            <a:solidFill>
              <a:srgbClr val="F4CE2C">
                <a:alpha val="49803"/>
              </a:srgbClr>
            </a:solidFill>
            <a:ln>
              <a:noFill/>
            </a:ln>
          </p:spPr>
        </p:sp>
        <p:sp>
          <p:nvSpPr>
            <p:cNvPr id="91" name="Google Shape;91;p1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2" name="Google Shape;92;p13"/>
          <p:cNvGrpSpPr/>
          <p:nvPr/>
        </p:nvGrpSpPr>
        <p:grpSpPr>
          <a:xfrm>
            <a:off x="0" y="-216991"/>
            <a:ext cx="9144000" cy="10503991"/>
            <a:chOff x="0" y="-57150"/>
            <a:chExt cx="2408296" cy="2766483"/>
          </a:xfrm>
        </p:grpSpPr>
        <p:sp>
          <p:nvSpPr>
            <p:cNvPr id="93" name="Google Shape;93;p13"/>
            <p:cNvSpPr/>
            <p:nvPr/>
          </p:nvSpPr>
          <p:spPr>
            <a:xfrm>
              <a:off x="0" y="0"/>
              <a:ext cx="2408296" cy="2709333"/>
            </a:xfrm>
            <a:custGeom>
              <a:avLst/>
              <a:gdLst/>
              <a:ahLst/>
              <a:cxnLst/>
              <a:rect l="l" t="t" r="r" b="b"/>
              <a:pathLst>
                <a:path w="2408296" h="2709333" extrusionOk="0">
                  <a:moveTo>
                    <a:pt x="0" y="0"/>
                  </a:moveTo>
                  <a:lnTo>
                    <a:pt x="2408296" y="0"/>
                  </a:lnTo>
                  <a:lnTo>
                    <a:pt x="2408296" y="2709333"/>
                  </a:lnTo>
                  <a:lnTo>
                    <a:pt x="0" y="2709333"/>
                  </a:lnTo>
                  <a:close/>
                </a:path>
              </a:pathLst>
            </a:custGeom>
            <a:solidFill>
              <a:srgbClr val="004E8E">
                <a:alpha val="95294"/>
              </a:srgbClr>
            </a:solidFill>
            <a:ln>
              <a:noFill/>
            </a:ln>
          </p:spPr>
        </p:sp>
        <p:sp>
          <p:nvSpPr>
            <p:cNvPr id="94" name="Google Shape;94;p13"/>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5" name="Google Shape;95;p13"/>
          <p:cNvGrpSpPr/>
          <p:nvPr/>
        </p:nvGrpSpPr>
        <p:grpSpPr>
          <a:xfrm>
            <a:off x="1028700" y="7041613"/>
            <a:ext cx="4776978" cy="3266927"/>
            <a:chOff x="0" y="-47625"/>
            <a:chExt cx="1258134" cy="860425"/>
          </a:xfrm>
        </p:grpSpPr>
        <p:sp>
          <p:nvSpPr>
            <p:cNvPr id="96" name="Google Shape;96;p13"/>
            <p:cNvSpPr/>
            <p:nvPr/>
          </p:nvSpPr>
          <p:spPr>
            <a:xfrm>
              <a:off x="0" y="0"/>
              <a:ext cx="1258134" cy="135828"/>
            </a:xfrm>
            <a:custGeom>
              <a:avLst/>
              <a:gdLst/>
              <a:ahLst/>
              <a:cxnLst/>
              <a:rect l="l" t="t" r="r" b="b"/>
              <a:pathLst>
                <a:path w="1258134" h="135828" extrusionOk="0">
                  <a:moveTo>
                    <a:pt x="0" y="0"/>
                  </a:moveTo>
                  <a:lnTo>
                    <a:pt x="1258134" y="0"/>
                  </a:lnTo>
                  <a:lnTo>
                    <a:pt x="1258134" y="135828"/>
                  </a:lnTo>
                  <a:lnTo>
                    <a:pt x="0" y="135828"/>
                  </a:lnTo>
                  <a:close/>
                </a:path>
              </a:pathLst>
            </a:custGeom>
            <a:solidFill>
              <a:srgbClr val="F4CE2C"/>
            </a:solidFill>
            <a:ln>
              <a:noFill/>
            </a:ln>
          </p:spPr>
        </p:sp>
        <p:sp>
          <p:nvSpPr>
            <p:cNvPr id="97" name="Google Shape;97;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39958"/>
                </a:lnSpc>
                <a:spcBef>
                  <a:spcPts val="0"/>
                </a:spcBef>
                <a:spcAft>
                  <a:spcPts val="0"/>
                </a:spcAft>
                <a:buNone/>
              </a:pPr>
              <a:r>
                <a:rPr lang="en-US" sz="2400">
                  <a:solidFill>
                    <a:schemeClr val="lt1"/>
                  </a:solidFill>
                </a:rPr>
                <a:t>Juliana Sullivan</a:t>
              </a:r>
              <a:endParaRPr sz="2400">
                <a:solidFill>
                  <a:schemeClr val="lt1"/>
                </a:solidFill>
              </a:endParaRPr>
            </a:p>
            <a:p>
              <a:pPr marL="0" marR="0" lvl="0" indent="0" algn="ctr" rtl="0">
                <a:lnSpc>
                  <a:spcPct val="139958"/>
                </a:lnSpc>
                <a:spcBef>
                  <a:spcPts val="0"/>
                </a:spcBef>
                <a:spcAft>
                  <a:spcPts val="0"/>
                </a:spcAft>
                <a:buNone/>
              </a:pPr>
              <a:r>
                <a:rPr lang="en-US" sz="2400">
                  <a:solidFill>
                    <a:schemeClr val="lt1"/>
                  </a:solidFill>
                </a:rPr>
                <a:t>Heather K. Knych</a:t>
              </a:r>
              <a:endParaRPr>
                <a:solidFill>
                  <a:schemeClr val="lt1"/>
                </a:solidFill>
              </a:endParaRPr>
            </a:p>
          </p:txBody>
        </p:sp>
      </p:grpSp>
      <p:grpSp>
        <p:nvGrpSpPr>
          <p:cNvPr id="98" name="Google Shape;98;p13"/>
          <p:cNvGrpSpPr/>
          <p:nvPr/>
        </p:nvGrpSpPr>
        <p:grpSpPr>
          <a:xfrm>
            <a:off x="7357950" y="9077474"/>
            <a:ext cx="3572101" cy="3266927"/>
            <a:chOff x="0" y="-47625"/>
            <a:chExt cx="940800" cy="860425"/>
          </a:xfrm>
        </p:grpSpPr>
        <p:sp>
          <p:nvSpPr>
            <p:cNvPr id="99" name="Google Shape;99;p13"/>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100" name="Google Shape;100;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1" name="Google Shape;101;p13"/>
          <p:cNvGrpSpPr/>
          <p:nvPr/>
        </p:nvGrpSpPr>
        <p:grpSpPr>
          <a:xfrm>
            <a:off x="-4" y="1141745"/>
            <a:ext cx="1786055" cy="3266927"/>
            <a:chOff x="0" y="-47625"/>
            <a:chExt cx="940800" cy="860425"/>
          </a:xfrm>
        </p:grpSpPr>
        <p:sp>
          <p:nvSpPr>
            <p:cNvPr id="102" name="Google Shape;102;p13"/>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103" name="Google Shape;103;p13"/>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4" name="Google Shape;104;p13"/>
          <p:cNvSpPr txBox="1"/>
          <p:nvPr/>
        </p:nvSpPr>
        <p:spPr>
          <a:xfrm>
            <a:off x="1020125" y="2396450"/>
            <a:ext cx="7160700" cy="1988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400" b="1">
                <a:solidFill>
                  <a:srgbClr val="FFFFFF"/>
                </a:solidFill>
                <a:latin typeface="Open Sans"/>
                <a:ea typeface="Open Sans"/>
                <a:cs typeface="Open Sans"/>
                <a:sym typeface="Open Sans"/>
              </a:rPr>
              <a:t>Pharmacokinetics &amp; Anti-inflammatory Effects of Intramuscular Corticosteroids</a:t>
            </a:r>
            <a:endParaRPr sz="3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22"/>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334" name="Google Shape;334;p22"/>
          <p:cNvPicPr preferRelativeResize="0"/>
          <p:nvPr/>
        </p:nvPicPr>
        <p:blipFill rotWithShape="1">
          <a:blip r:embed="rId4">
            <a:alphaModFix/>
          </a:blip>
          <a:srcRect t="19925" b="5084"/>
          <a:stretch/>
        </p:blipFill>
        <p:spPr>
          <a:xfrm>
            <a:off x="0" y="73"/>
            <a:ext cx="18290099" cy="10287001"/>
          </a:xfrm>
          <a:prstGeom prst="rect">
            <a:avLst/>
          </a:prstGeom>
          <a:noFill/>
          <a:ln>
            <a:noFill/>
          </a:ln>
        </p:spPr>
      </p:pic>
      <p:grpSp>
        <p:nvGrpSpPr>
          <p:cNvPr id="335" name="Google Shape;335;p22"/>
          <p:cNvGrpSpPr/>
          <p:nvPr/>
        </p:nvGrpSpPr>
        <p:grpSpPr>
          <a:xfrm>
            <a:off x="0" y="-216991"/>
            <a:ext cx="18289983" cy="10503991"/>
            <a:chOff x="0" y="-57150"/>
            <a:chExt cx="4817115" cy="2766483"/>
          </a:xfrm>
        </p:grpSpPr>
        <p:sp>
          <p:nvSpPr>
            <p:cNvPr id="336" name="Google Shape;336;p22"/>
            <p:cNvSpPr/>
            <p:nvPr/>
          </p:nvSpPr>
          <p:spPr>
            <a:xfrm>
              <a:off x="0" y="0"/>
              <a:ext cx="4817115" cy="2709333"/>
            </a:xfrm>
            <a:custGeom>
              <a:avLst/>
              <a:gdLst/>
              <a:ahLst/>
              <a:cxnLst/>
              <a:rect l="l" t="t" r="r" b="b"/>
              <a:pathLst>
                <a:path w="4817115" h="2709333" extrusionOk="0">
                  <a:moveTo>
                    <a:pt x="0" y="0"/>
                  </a:moveTo>
                  <a:lnTo>
                    <a:pt x="4817115" y="0"/>
                  </a:lnTo>
                  <a:lnTo>
                    <a:pt x="4817115" y="2709333"/>
                  </a:lnTo>
                  <a:lnTo>
                    <a:pt x="0" y="2709333"/>
                  </a:lnTo>
                  <a:close/>
                </a:path>
              </a:pathLst>
            </a:custGeom>
            <a:solidFill>
              <a:srgbClr val="004E8E">
                <a:alpha val="55294"/>
              </a:srgbClr>
            </a:solidFill>
            <a:ln>
              <a:noFill/>
            </a:ln>
          </p:spPr>
        </p:sp>
        <p:sp>
          <p:nvSpPr>
            <p:cNvPr id="337" name="Google Shape;337;p22"/>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8" name="Google Shape;338;p22"/>
          <p:cNvGrpSpPr/>
          <p:nvPr/>
        </p:nvGrpSpPr>
        <p:grpSpPr>
          <a:xfrm>
            <a:off x="4825024" y="754559"/>
            <a:ext cx="8637951" cy="8560891"/>
            <a:chOff x="0" y="-57150"/>
            <a:chExt cx="2275016" cy="2254720"/>
          </a:xfrm>
        </p:grpSpPr>
        <p:sp>
          <p:nvSpPr>
            <p:cNvPr id="339" name="Google Shape;339;p22"/>
            <p:cNvSpPr/>
            <p:nvPr/>
          </p:nvSpPr>
          <p:spPr>
            <a:xfrm>
              <a:off x="0" y="0"/>
              <a:ext cx="2275016" cy="2197570"/>
            </a:xfrm>
            <a:custGeom>
              <a:avLst/>
              <a:gdLst/>
              <a:ahLst/>
              <a:cxnLst/>
              <a:rect l="l" t="t" r="r" b="b"/>
              <a:pathLst>
                <a:path w="2275016" h="2197570" extrusionOk="0">
                  <a:moveTo>
                    <a:pt x="0" y="0"/>
                  </a:moveTo>
                  <a:lnTo>
                    <a:pt x="2275016" y="0"/>
                  </a:lnTo>
                  <a:lnTo>
                    <a:pt x="2275016" y="2197570"/>
                  </a:lnTo>
                  <a:lnTo>
                    <a:pt x="0" y="2197570"/>
                  </a:lnTo>
                  <a:close/>
                </a:path>
              </a:pathLst>
            </a:custGeom>
            <a:solidFill>
              <a:srgbClr val="004E8E">
                <a:alpha val="84705"/>
              </a:srgbClr>
            </a:solidFill>
            <a:ln>
              <a:noFill/>
            </a:ln>
          </p:spPr>
        </p:sp>
        <p:sp>
          <p:nvSpPr>
            <p:cNvPr id="340" name="Google Shape;340;p22"/>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1" name="Google Shape;341;p22"/>
          <p:cNvGrpSpPr/>
          <p:nvPr/>
        </p:nvGrpSpPr>
        <p:grpSpPr>
          <a:xfrm>
            <a:off x="11676925" y="9134624"/>
            <a:ext cx="3572101" cy="3266927"/>
            <a:chOff x="0" y="-47625"/>
            <a:chExt cx="940800" cy="860425"/>
          </a:xfrm>
        </p:grpSpPr>
        <p:sp>
          <p:nvSpPr>
            <p:cNvPr id="342" name="Google Shape;342;p22"/>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343" name="Google Shape;343;p2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4" name="Google Shape;344;p22"/>
          <p:cNvGrpSpPr/>
          <p:nvPr/>
        </p:nvGrpSpPr>
        <p:grpSpPr>
          <a:xfrm>
            <a:off x="3038974" y="275002"/>
            <a:ext cx="3572101" cy="3266927"/>
            <a:chOff x="0" y="-47625"/>
            <a:chExt cx="940800" cy="860425"/>
          </a:xfrm>
        </p:grpSpPr>
        <p:sp>
          <p:nvSpPr>
            <p:cNvPr id="345" name="Google Shape;345;p22"/>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346" name="Google Shape;346;p2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7" name="Google Shape;347;p22"/>
          <p:cNvGrpSpPr/>
          <p:nvPr/>
        </p:nvGrpSpPr>
        <p:grpSpPr>
          <a:xfrm>
            <a:off x="5157068" y="2132820"/>
            <a:ext cx="7973775" cy="6210972"/>
            <a:chOff x="0" y="104775"/>
            <a:chExt cx="10631700" cy="8281296"/>
          </a:xfrm>
        </p:grpSpPr>
        <p:sp>
          <p:nvSpPr>
            <p:cNvPr id="348" name="Google Shape;348;p22"/>
            <p:cNvSpPr txBox="1"/>
            <p:nvPr/>
          </p:nvSpPr>
          <p:spPr>
            <a:xfrm>
              <a:off x="619109" y="1458383"/>
              <a:ext cx="9393600" cy="471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a:solidFill>
                    <a:srgbClr val="FFFFFF"/>
                  </a:solidFill>
                  <a:latin typeface="Lato"/>
                  <a:ea typeface="Lato"/>
                  <a:cs typeface="Lato"/>
                  <a:sym typeface="Lato"/>
                </a:rPr>
                <a:t>(Anticoagulant) blood tubes</a:t>
              </a:r>
              <a:endParaRPr/>
            </a:p>
          </p:txBody>
        </p:sp>
        <p:sp>
          <p:nvSpPr>
            <p:cNvPr id="349" name="Google Shape;349;p22"/>
            <p:cNvSpPr txBox="1"/>
            <p:nvPr/>
          </p:nvSpPr>
          <p:spPr>
            <a:xfrm>
              <a:off x="1097939" y="104775"/>
              <a:ext cx="84360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Clr>
                  <a:srgbClr val="000000"/>
                </a:buClr>
                <a:buFont typeface="Arial"/>
                <a:buNone/>
              </a:pPr>
              <a:r>
                <a:rPr lang="en-US" sz="6000" b="1">
                  <a:solidFill>
                    <a:srgbClr val="FFFFFF"/>
                  </a:solidFill>
                  <a:latin typeface="Roboto Condensed"/>
                  <a:ea typeface="Roboto Condensed"/>
                  <a:cs typeface="Roboto Condensed"/>
                  <a:sym typeface="Roboto Condensed"/>
                </a:rPr>
                <a:t>EDTA</a:t>
              </a:r>
              <a:endParaRPr/>
            </a:p>
          </p:txBody>
        </p:sp>
        <p:sp>
          <p:nvSpPr>
            <p:cNvPr id="350" name="Google Shape;350;p22"/>
            <p:cNvSpPr txBox="1"/>
            <p:nvPr/>
          </p:nvSpPr>
          <p:spPr>
            <a:xfrm>
              <a:off x="163549" y="7725378"/>
              <a:ext cx="10304700" cy="66069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dirty="0">
                  <a:solidFill>
                    <a:srgbClr val="FFFFFF"/>
                  </a:solidFill>
                  <a:latin typeface="Lato"/>
                  <a:ea typeface="Lato"/>
                  <a:cs typeface="Lato"/>
                  <a:sym typeface="Lato"/>
                </a:rPr>
                <a:t>Liquid Chromatography-Tandem Mass Spectrometry</a:t>
              </a:r>
              <a:endParaRPr dirty="0"/>
            </a:p>
          </p:txBody>
        </p:sp>
        <p:sp>
          <p:nvSpPr>
            <p:cNvPr id="351" name="Google Shape;351;p22"/>
            <p:cNvSpPr txBox="1"/>
            <p:nvPr/>
          </p:nvSpPr>
          <p:spPr>
            <a:xfrm>
              <a:off x="0" y="6371770"/>
              <a:ext cx="106317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LC-MS/MS</a:t>
              </a:r>
              <a:endParaRPr/>
            </a:p>
          </p:txBody>
        </p:sp>
        <p:sp>
          <p:nvSpPr>
            <p:cNvPr id="352" name="Google Shape;352;p22"/>
            <p:cNvSpPr txBox="1"/>
            <p:nvPr/>
          </p:nvSpPr>
          <p:spPr>
            <a:xfrm>
              <a:off x="373999" y="4591880"/>
              <a:ext cx="9883800" cy="471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a:solidFill>
                    <a:srgbClr val="FFFFFF"/>
                  </a:solidFill>
                  <a:latin typeface="Lato"/>
                  <a:ea typeface="Lato"/>
                  <a:cs typeface="Lato"/>
                  <a:sym typeface="Lato"/>
                </a:rPr>
                <a:t>Centrifuge speed for 10 minutes at 4°C</a:t>
              </a:r>
              <a:endParaRPr/>
            </a:p>
          </p:txBody>
        </p:sp>
        <p:sp>
          <p:nvSpPr>
            <p:cNvPr id="353" name="Google Shape;353;p22"/>
            <p:cNvSpPr txBox="1"/>
            <p:nvPr/>
          </p:nvSpPr>
          <p:spPr>
            <a:xfrm>
              <a:off x="2471319" y="3238273"/>
              <a:ext cx="56892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3000 x g</a:t>
              </a:r>
              <a:endParaRPr/>
            </a:p>
          </p:txBody>
        </p:sp>
      </p:grpSp>
      <p:sp>
        <p:nvSpPr>
          <p:cNvPr id="354" name="Google Shape;354;p22"/>
          <p:cNvSpPr/>
          <p:nvPr/>
        </p:nvSpPr>
        <p:spPr>
          <a:xfrm>
            <a:off x="3426261" y="1602633"/>
            <a:ext cx="2797561" cy="1626781"/>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sp>
        <p:nvSpPr>
          <p:cNvPr id="355" name="Google Shape;355;p22"/>
          <p:cNvSpPr txBox="1"/>
          <p:nvPr/>
        </p:nvSpPr>
        <p:spPr>
          <a:xfrm>
            <a:off x="3783560" y="2027012"/>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Drug Concentration</a:t>
            </a:r>
            <a:endParaRPr b="1"/>
          </a:p>
        </p:txBody>
      </p:sp>
      <p:sp>
        <p:nvSpPr>
          <p:cNvPr id="356" name="Google Shape;356;p22"/>
          <p:cNvSpPr txBox="1"/>
          <p:nvPr/>
        </p:nvSpPr>
        <p:spPr>
          <a:xfrm>
            <a:off x="3085900" y="522450"/>
            <a:ext cx="34722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Methods:</a:t>
            </a:r>
            <a:endParaRPr sz="24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3"/>
          <p:cNvPicPr preferRelativeResize="0"/>
          <p:nvPr/>
        </p:nvPicPr>
        <p:blipFill rotWithShape="1">
          <a:blip r:embed="rId3">
            <a:alphaModFix/>
          </a:blip>
          <a:srcRect/>
          <a:stretch/>
        </p:blipFill>
        <p:spPr>
          <a:xfrm>
            <a:off x="0" y="0"/>
            <a:ext cx="18287999" cy="10287000"/>
          </a:xfrm>
          <a:prstGeom prst="rect">
            <a:avLst/>
          </a:prstGeom>
          <a:noFill/>
          <a:ln>
            <a:noFill/>
          </a:ln>
        </p:spPr>
      </p:pic>
      <p:pic>
        <p:nvPicPr>
          <p:cNvPr id="362" name="Google Shape;362;p23"/>
          <p:cNvPicPr preferRelativeResize="0"/>
          <p:nvPr/>
        </p:nvPicPr>
        <p:blipFill rotWithShape="1">
          <a:blip r:embed="rId4">
            <a:alphaModFix/>
          </a:blip>
          <a:srcRect t="19925" b="5084"/>
          <a:stretch/>
        </p:blipFill>
        <p:spPr>
          <a:xfrm>
            <a:off x="0" y="73"/>
            <a:ext cx="18290099" cy="10287001"/>
          </a:xfrm>
          <a:prstGeom prst="rect">
            <a:avLst/>
          </a:prstGeom>
          <a:noFill/>
          <a:ln>
            <a:noFill/>
          </a:ln>
        </p:spPr>
      </p:pic>
      <p:pic>
        <p:nvPicPr>
          <p:cNvPr id="363" name="Google Shape;363;p23"/>
          <p:cNvPicPr preferRelativeResize="0"/>
          <p:nvPr/>
        </p:nvPicPr>
        <p:blipFill rotWithShape="1">
          <a:blip r:embed="rId5">
            <a:alphaModFix/>
          </a:blip>
          <a:srcRect t="27739" b="29603"/>
          <a:stretch/>
        </p:blipFill>
        <p:spPr>
          <a:xfrm>
            <a:off x="0" y="75"/>
            <a:ext cx="18467725" cy="10504074"/>
          </a:xfrm>
          <a:prstGeom prst="rect">
            <a:avLst/>
          </a:prstGeom>
          <a:noFill/>
          <a:ln>
            <a:noFill/>
          </a:ln>
        </p:spPr>
      </p:pic>
      <p:grpSp>
        <p:nvGrpSpPr>
          <p:cNvPr id="364" name="Google Shape;364;p23"/>
          <p:cNvGrpSpPr/>
          <p:nvPr/>
        </p:nvGrpSpPr>
        <p:grpSpPr>
          <a:xfrm>
            <a:off x="4825024" y="754557"/>
            <a:ext cx="8638008" cy="8560946"/>
            <a:chOff x="0" y="-57150"/>
            <a:chExt cx="2275016" cy="2254720"/>
          </a:xfrm>
        </p:grpSpPr>
        <p:sp>
          <p:nvSpPr>
            <p:cNvPr id="365" name="Google Shape;365;p23"/>
            <p:cNvSpPr/>
            <p:nvPr/>
          </p:nvSpPr>
          <p:spPr>
            <a:xfrm>
              <a:off x="0" y="0"/>
              <a:ext cx="2275016" cy="2197570"/>
            </a:xfrm>
            <a:custGeom>
              <a:avLst/>
              <a:gdLst/>
              <a:ahLst/>
              <a:cxnLst/>
              <a:rect l="l" t="t" r="r" b="b"/>
              <a:pathLst>
                <a:path w="2275016" h="2197570" extrusionOk="0">
                  <a:moveTo>
                    <a:pt x="0" y="0"/>
                  </a:moveTo>
                  <a:lnTo>
                    <a:pt x="2275016" y="0"/>
                  </a:lnTo>
                  <a:lnTo>
                    <a:pt x="2275016" y="2197570"/>
                  </a:lnTo>
                  <a:lnTo>
                    <a:pt x="0" y="2197570"/>
                  </a:lnTo>
                  <a:close/>
                </a:path>
              </a:pathLst>
            </a:custGeom>
            <a:solidFill>
              <a:srgbClr val="004E8E">
                <a:alpha val="84710"/>
              </a:srgbClr>
            </a:solidFill>
            <a:ln>
              <a:noFill/>
            </a:ln>
          </p:spPr>
        </p:sp>
        <p:sp>
          <p:nvSpPr>
            <p:cNvPr id="366" name="Google Shape;366;p23"/>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7" name="Google Shape;367;p23"/>
          <p:cNvGrpSpPr/>
          <p:nvPr/>
        </p:nvGrpSpPr>
        <p:grpSpPr>
          <a:xfrm>
            <a:off x="0" y="-216993"/>
            <a:ext cx="18290104" cy="10504059"/>
            <a:chOff x="0" y="-57150"/>
            <a:chExt cx="4817115" cy="2766483"/>
          </a:xfrm>
        </p:grpSpPr>
        <p:sp>
          <p:nvSpPr>
            <p:cNvPr id="368" name="Google Shape;368;p23"/>
            <p:cNvSpPr/>
            <p:nvPr/>
          </p:nvSpPr>
          <p:spPr>
            <a:xfrm>
              <a:off x="0" y="0"/>
              <a:ext cx="4817115" cy="2709333"/>
            </a:xfrm>
            <a:custGeom>
              <a:avLst/>
              <a:gdLst/>
              <a:ahLst/>
              <a:cxnLst/>
              <a:rect l="l" t="t" r="r" b="b"/>
              <a:pathLst>
                <a:path w="4817115" h="2709333" extrusionOk="0">
                  <a:moveTo>
                    <a:pt x="0" y="0"/>
                  </a:moveTo>
                  <a:lnTo>
                    <a:pt x="4817115" y="0"/>
                  </a:lnTo>
                  <a:lnTo>
                    <a:pt x="4817115" y="2709333"/>
                  </a:lnTo>
                  <a:lnTo>
                    <a:pt x="0" y="2709333"/>
                  </a:lnTo>
                  <a:close/>
                </a:path>
              </a:pathLst>
            </a:custGeom>
            <a:solidFill>
              <a:srgbClr val="004E8E">
                <a:alpha val="55290"/>
              </a:srgbClr>
            </a:solidFill>
            <a:ln>
              <a:noFill/>
            </a:ln>
          </p:spPr>
        </p:sp>
        <p:sp>
          <p:nvSpPr>
            <p:cNvPr id="369" name="Google Shape;369;p23"/>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0" name="Google Shape;370;p23"/>
          <p:cNvGrpSpPr/>
          <p:nvPr/>
        </p:nvGrpSpPr>
        <p:grpSpPr>
          <a:xfrm>
            <a:off x="11676925" y="9134623"/>
            <a:ext cx="3572124" cy="3266853"/>
            <a:chOff x="0" y="-47625"/>
            <a:chExt cx="940800" cy="860400"/>
          </a:xfrm>
        </p:grpSpPr>
        <p:sp>
          <p:nvSpPr>
            <p:cNvPr id="371" name="Google Shape;371;p23"/>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372" name="Google Shape;372;p2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3" name="Google Shape;373;p23"/>
          <p:cNvGrpSpPr/>
          <p:nvPr/>
        </p:nvGrpSpPr>
        <p:grpSpPr>
          <a:xfrm>
            <a:off x="3038974" y="275001"/>
            <a:ext cx="3572124" cy="3266853"/>
            <a:chOff x="0" y="-47625"/>
            <a:chExt cx="940800" cy="860400"/>
          </a:xfrm>
        </p:grpSpPr>
        <p:sp>
          <p:nvSpPr>
            <p:cNvPr id="374" name="Google Shape;374;p23"/>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375" name="Google Shape;375;p23"/>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76" name="Google Shape;376;p23"/>
          <p:cNvGrpSpPr/>
          <p:nvPr/>
        </p:nvGrpSpPr>
        <p:grpSpPr>
          <a:xfrm>
            <a:off x="5157068" y="2132820"/>
            <a:ext cx="7973775" cy="6706493"/>
            <a:chOff x="0" y="104775"/>
            <a:chExt cx="10631700" cy="8941991"/>
          </a:xfrm>
        </p:grpSpPr>
        <p:sp>
          <p:nvSpPr>
            <p:cNvPr id="377" name="Google Shape;377;p23"/>
            <p:cNvSpPr txBox="1"/>
            <p:nvPr/>
          </p:nvSpPr>
          <p:spPr>
            <a:xfrm>
              <a:off x="619109" y="1458383"/>
              <a:ext cx="9393600" cy="471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a:solidFill>
                    <a:srgbClr val="FFFFFF"/>
                  </a:solidFill>
                  <a:latin typeface="Lato"/>
                  <a:ea typeface="Lato"/>
                  <a:cs typeface="Lato"/>
                  <a:sym typeface="Lato"/>
                </a:rPr>
                <a:t>(Anticoagulant) blood tubes</a:t>
              </a:r>
              <a:endParaRPr/>
            </a:p>
          </p:txBody>
        </p:sp>
        <p:sp>
          <p:nvSpPr>
            <p:cNvPr id="378" name="Google Shape;378;p23"/>
            <p:cNvSpPr txBox="1"/>
            <p:nvPr/>
          </p:nvSpPr>
          <p:spPr>
            <a:xfrm>
              <a:off x="1097939" y="104775"/>
              <a:ext cx="84360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EDTA</a:t>
              </a:r>
              <a:endParaRPr/>
            </a:p>
          </p:txBody>
        </p:sp>
        <p:sp>
          <p:nvSpPr>
            <p:cNvPr id="379" name="Google Shape;379;p23"/>
            <p:cNvSpPr txBox="1"/>
            <p:nvPr/>
          </p:nvSpPr>
          <p:spPr>
            <a:xfrm>
              <a:off x="163549" y="7725378"/>
              <a:ext cx="10304700" cy="132138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dirty="0">
                  <a:solidFill>
                    <a:srgbClr val="FFFFFF"/>
                  </a:solidFill>
                  <a:latin typeface="Lato"/>
                  <a:ea typeface="Lato"/>
                  <a:cs typeface="Lato"/>
                  <a:sym typeface="Lato"/>
                </a:rPr>
                <a:t>Plasma harvested for Liquid Chromatography-Tandem Mass Spectrometry</a:t>
              </a:r>
              <a:endParaRPr dirty="0"/>
            </a:p>
          </p:txBody>
        </p:sp>
        <p:sp>
          <p:nvSpPr>
            <p:cNvPr id="380" name="Google Shape;380;p23"/>
            <p:cNvSpPr txBox="1"/>
            <p:nvPr/>
          </p:nvSpPr>
          <p:spPr>
            <a:xfrm>
              <a:off x="0" y="6371770"/>
              <a:ext cx="106317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LC-MS/MS</a:t>
              </a:r>
              <a:endParaRPr/>
            </a:p>
          </p:txBody>
        </p:sp>
        <p:sp>
          <p:nvSpPr>
            <p:cNvPr id="381" name="Google Shape;381;p23"/>
            <p:cNvSpPr txBox="1"/>
            <p:nvPr/>
          </p:nvSpPr>
          <p:spPr>
            <a:xfrm>
              <a:off x="373999" y="4591880"/>
              <a:ext cx="9883800" cy="471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a:solidFill>
                    <a:srgbClr val="FFFFFF"/>
                  </a:solidFill>
                  <a:latin typeface="Lato"/>
                  <a:ea typeface="Lato"/>
                  <a:cs typeface="Lato"/>
                  <a:sym typeface="Lato"/>
                </a:rPr>
                <a:t>Centrifuge speed for 10 minutes </a:t>
              </a:r>
              <a:r>
                <a:rPr lang="en-US" sz="2300" b="1">
                  <a:solidFill>
                    <a:schemeClr val="lt1"/>
                  </a:solidFill>
                  <a:latin typeface="Lato"/>
                  <a:ea typeface="Lato"/>
                  <a:cs typeface="Lato"/>
                  <a:sym typeface="Lato"/>
                </a:rPr>
                <a:t>at 4°C</a:t>
              </a:r>
              <a:endParaRPr/>
            </a:p>
          </p:txBody>
        </p:sp>
        <p:sp>
          <p:nvSpPr>
            <p:cNvPr id="382" name="Google Shape;382;p23"/>
            <p:cNvSpPr txBox="1"/>
            <p:nvPr/>
          </p:nvSpPr>
          <p:spPr>
            <a:xfrm>
              <a:off x="2471319" y="3238273"/>
              <a:ext cx="56892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3000 x g</a:t>
              </a:r>
              <a:endParaRPr/>
            </a:p>
          </p:txBody>
        </p:sp>
      </p:grpSp>
      <p:sp>
        <p:nvSpPr>
          <p:cNvPr id="383" name="Google Shape;383;p23"/>
          <p:cNvSpPr/>
          <p:nvPr/>
        </p:nvSpPr>
        <p:spPr>
          <a:xfrm>
            <a:off x="3426261" y="1602633"/>
            <a:ext cx="2797561" cy="1626781"/>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sp>
        <p:nvSpPr>
          <p:cNvPr id="384" name="Google Shape;384;p23"/>
          <p:cNvSpPr txBox="1"/>
          <p:nvPr/>
        </p:nvSpPr>
        <p:spPr>
          <a:xfrm>
            <a:off x="3782234" y="2028137"/>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Hydrocortisone Concentration</a:t>
            </a:r>
            <a:endParaRPr b="1"/>
          </a:p>
        </p:txBody>
      </p:sp>
      <p:sp>
        <p:nvSpPr>
          <p:cNvPr id="385" name="Google Shape;385;p23"/>
          <p:cNvSpPr txBox="1"/>
          <p:nvPr/>
        </p:nvSpPr>
        <p:spPr>
          <a:xfrm>
            <a:off x="3088925" y="457550"/>
            <a:ext cx="34722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Methods:</a:t>
            </a:r>
            <a:endParaRPr sz="24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4"/>
          <p:cNvPicPr preferRelativeResize="0"/>
          <p:nvPr/>
        </p:nvPicPr>
        <p:blipFill rotWithShape="1">
          <a:blip r:embed="rId3">
            <a:alphaModFix/>
          </a:blip>
          <a:srcRect/>
          <a:stretch/>
        </p:blipFill>
        <p:spPr>
          <a:xfrm>
            <a:off x="0" y="0"/>
            <a:ext cx="18287999" cy="10287000"/>
          </a:xfrm>
          <a:prstGeom prst="rect">
            <a:avLst/>
          </a:prstGeom>
          <a:noFill/>
          <a:ln>
            <a:noFill/>
          </a:ln>
        </p:spPr>
      </p:pic>
      <p:pic>
        <p:nvPicPr>
          <p:cNvPr id="391" name="Google Shape;391;p24"/>
          <p:cNvPicPr preferRelativeResize="0"/>
          <p:nvPr/>
        </p:nvPicPr>
        <p:blipFill rotWithShape="1">
          <a:blip r:embed="rId4">
            <a:alphaModFix/>
          </a:blip>
          <a:srcRect t="19925" b="5084"/>
          <a:stretch/>
        </p:blipFill>
        <p:spPr>
          <a:xfrm>
            <a:off x="0" y="73"/>
            <a:ext cx="18290099" cy="10287001"/>
          </a:xfrm>
          <a:prstGeom prst="rect">
            <a:avLst/>
          </a:prstGeom>
          <a:noFill/>
          <a:ln>
            <a:noFill/>
          </a:ln>
        </p:spPr>
      </p:pic>
      <p:grpSp>
        <p:nvGrpSpPr>
          <p:cNvPr id="392" name="Google Shape;392;p24"/>
          <p:cNvGrpSpPr/>
          <p:nvPr/>
        </p:nvGrpSpPr>
        <p:grpSpPr>
          <a:xfrm>
            <a:off x="4825024" y="754557"/>
            <a:ext cx="8638008" cy="8560946"/>
            <a:chOff x="0" y="-57150"/>
            <a:chExt cx="2275016" cy="2254720"/>
          </a:xfrm>
        </p:grpSpPr>
        <p:sp>
          <p:nvSpPr>
            <p:cNvPr id="393" name="Google Shape;393;p24"/>
            <p:cNvSpPr/>
            <p:nvPr/>
          </p:nvSpPr>
          <p:spPr>
            <a:xfrm>
              <a:off x="0" y="0"/>
              <a:ext cx="2275016" cy="2197570"/>
            </a:xfrm>
            <a:custGeom>
              <a:avLst/>
              <a:gdLst/>
              <a:ahLst/>
              <a:cxnLst/>
              <a:rect l="l" t="t" r="r" b="b"/>
              <a:pathLst>
                <a:path w="2275016" h="2197570" extrusionOk="0">
                  <a:moveTo>
                    <a:pt x="0" y="0"/>
                  </a:moveTo>
                  <a:lnTo>
                    <a:pt x="2275016" y="0"/>
                  </a:lnTo>
                  <a:lnTo>
                    <a:pt x="2275016" y="2197570"/>
                  </a:lnTo>
                  <a:lnTo>
                    <a:pt x="0" y="2197570"/>
                  </a:lnTo>
                  <a:close/>
                </a:path>
              </a:pathLst>
            </a:custGeom>
            <a:solidFill>
              <a:srgbClr val="004E8E">
                <a:alpha val="84710"/>
              </a:srgbClr>
            </a:solidFill>
            <a:ln>
              <a:noFill/>
            </a:ln>
          </p:spPr>
        </p:sp>
        <p:sp>
          <p:nvSpPr>
            <p:cNvPr id="394" name="Google Shape;394;p24"/>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5" name="Google Shape;395;p24"/>
          <p:cNvGrpSpPr/>
          <p:nvPr/>
        </p:nvGrpSpPr>
        <p:grpSpPr>
          <a:xfrm>
            <a:off x="0" y="-216993"/>
            <a:ext cx="18290104" cy="10504059"/>
            <a:chOff x="0" y="-57150"/>
            <a:chExt cx="4817115" cy="2766483"/>
          </a:xfrm>
        </p:grpSpPr>
        <p:sp>
          <p:nvSpPr>
            <p:cNvPr id="396" name="Google Shape;396;p24"/>
            <p:cNvSpPr/>
            <p:nvPr/>
          </p:nvSpPr>
          <p:spPr>
            <a:xfrm>
              <a:off x="0" y="0"/>
              <a:ext cx="4817115" cy="2709333"/>
            </a:xfrm>
            <a:custGeom>
              <a:avLst/>
              <a:gdLst/>
              <a:ahLst/>
              <a:cxnLst/>
              <a:rect l="l" t="t" r="r" b="b"/>
              <a:pathLst>
                <a:path w="4817115" h="2709333" extrusionOk="0">
                  <a:moveTo>
                    <a:pt x="0" y="0"/>
                  </a:moveTo>
                  <a:lnTo>
                    <a:pt x="4817115" y="0"/>
                  </a:lnTo>
                  <a:lnTo>
                    <a:pt x="4817115" y="2709333"/>
                  </a:lnTo>
                  <a:lnTo>
                    <a:pt x="0" y="2709333"/>
                  </a:lnTo>
                  <a:close/>
                </a:path>
              </a:pathLst>
            </a:custGeom>
            <a:solidFill>
              <a:srgbClr val="004E8E">
                <a:alpha val="55290"/>
              </a:srgbClr>
            </a:solidFill>
            <a:ln>
              <a:noFill/>
            </a:ln>
          </p:spPr>
        </p:sp>
        <p:sp>
          <p:nvSpPr>
            <p:cNvPr id="397" name="Google Shape;397;p24"/>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8" name="Google Shape;398;p24"/>
          <p:cNvGrpSpPr/>
          <p:nvPr/>
        </p:nvGrpSpPr>
        <p:grpSpPr>
          <a:xfrm>
            <a:off x="11676925" y="9134623"/>
            <a:ext cx="3572124" cy="3266853"/>
            <a:chOff x="0" y="-47625"/>
            <a:chExt cx="940800" cy="860400"/>
          </a:xfrm>
        </p:grpSpPr>
        <p:sp>
          <p:nvSpPr>
            <p:cNvPr id="399" name="Google Shape;399;p24"/>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400" name="Google Shape;400;p2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1" name="Google Shape;401;p24"/>
          <p:cNvGrpSpPr/>
          <p:nvPr/>
        </p:nvGrpSpPr>
        <p:grpSpPr>
          <a:xfrm>
            <a:off x="3038974" y="275001"/>
            <a:ext cx="3572124" cy="3266853"/>
            <a:chOff x="0" y="-47625"/>
            <a:chExt cx="940800" cy="860400"/>
          </a:xfrm>
        </p:grpSpPr>
        <p:sp>
          <p:nvSpPr>
            <p:cNvPr id="402" name="Google Shape;402;p24"/>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403" name="Google Shape;403;p24"/>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04" name="Google Shape;404;p24"/>
          <p:cNvGrpSpPr/>
          <p:nvPr/>
        </p:nvGrpSpPr>
        <p:grpSpPr>
          <a:xfrm>
            <a:off x="5157068" y="2132820"/>
            <a:ext cx="7973775" cy="6706493"/>
            <a:chOff x="0" y="104775"/>
            <a:chExt cx="10631700" cy="8941991"/>
          </a:xfrm>
        </p:grpSpPr>
        <p:sp>
          <p:nvSpPr>
            <p:cNvPr id="405" name="Google Shape;405;p24"/>
            <p:cNvSpPr txBox="1"/>
            <p:nvPr/>
          </p:nvSpPr>
          <p:spPr>
            <a:xfrm>
              <a:off x="619109" y="1458383"/>
              <a:ext cx="9393600" cy="471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a:solidFill>
                    <a:srgbClr val="FFFFFF"/>
                  </a:solidFill>
                  <a:latin typeface="Lato"/>
                  <a:ea typeface="Lato"/>
                  <a:cs typeface="Lato"/>
                  <a:sym typeface="Lato"/>
                </a:rPr>
                <a:t>Blood tubes</a:t>
              </a:r>
              <a:endParaRPr/>
            </a:p>
          </p:txBody>
        </p:sp>
        <p:sp>
          <p:nvSpPr>
            <p:cNvPr id="406" name="Google Shape;406;p24"/>
            <p:cNvSpPr txBox="1"/>
            <p:nvPr/>
          </p:nvSpPr>
          <p:spPr>
            <a:xfrm>
              <a:off x="1097939" y="104775"/>
              <a:ext cx="84360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Non-Heparinized</a:t>
              </a:r>
              <a:endParaRPr/>
            </a:p>
          </p:txBody>
        </p:sp>
        <p:sp>
          <p:nvSpPr>
            <p:cNvPr id="407" name="Google Shape;407;p24"/>
            <p:cNvSpPr txBox="1"/>
            <p:nvPr/>
          </p:nvSpPr>
          <p:spPr>
            <a:xfrm>
              <a:off x="163549" y="7725378"/>
              <a:ext cx="10304700" cy="132138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dirty="0">
                  <a:solidFill>
                    <a:srgbClr val="FFFFFF"/>
                  </a:solidFill>
                  <a:latin typeface="Lato"/>
                  <a:ea typeface="Lato"/>
                  <a:cs typeface="Lato"/>
                  <a:sym typeface="Lato"/>
                </a:rPr>
                <a:t>Serum harvested for Liquid Chromatography-Tandem Mass Spectrometry</a:t>
              </a:r>
              <a:endParaRPr dirty="0"/>
            </a:p>
          </p:txBody>
        </p:sp>
        <p:sp>
          <p:nvSpPr>
            <p:cNvPr id="408" name="Google Shape;408;p24"/>
            <p:cNvSpPr txBox="1"/>
            <p:nvPr/>
          </p:nvSpPr>
          <p:spPr>
            <a:xfrm>
              <a:off x="0" y="6371770"/>
              <a:ext cx="106317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LC-MS/MS</a:t>
              </a:r>
              <a:endParaRPr/>
            </a:p>
          </p:txBody>
        </p:sp>
      </p:grpSp>
      <p:sp>
        <p:nvSpPr>
          <p:cNvPr id="409" name="Google Shape;409;p24"/>
          <p:cNvSpPr/>
          <p:nvPr/>
        </p:nvSpPr>
        <p:spPr>
          <a:xfrm>
            <a:off x="3426261" y="1602633"/>
            <a:ext cx="2797561" cy="1626781"/>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sp>
        <p:nvSpPr>
          <p:cNvPr id="410" name="Google Shape;410;p24"/>
          <p:cNvSpPr txBox="1"/>
          <p:nvPr/>
        </p:nvSpPr>
        <p:spPr>
          <a:xfrm>
            <a:off x="3782234" y="2028137"/>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Thromboxane B2 Concentration</a:t>
            </a:r>
            <a:endParaRPr b="1"/>
          </a:p>
        </p:txBody>
      </p:sp>
      <p:sp>
        <p:nvSpPr>
          <p:cNvPr id="411" name="Google Shape;411;p24"/>
          <p:cNvSpPr txBox="1"/>
          <p:nvPr/>
        </p:nvSpPr>
        <p:spPr>
          <a:xfrm>
            <a:off x="3088925" y="457550"/>
            <a:ext cx="34722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Methods:</a:t>
            </a:r>
            <a:endParaRPr sz="2400">
              <a:latin typeface="Calibri"/>
              <a:ea typeface="Calibri"/>
              <a:cs typeface="Calibri"/>
              <a:sym typeface="Calibri"/>
            </a:endParaRPr>
          </a:p>
        </p:txBody>
      </p:sp>
      <p:grpSp>
        <p:nvGrpSpPr>
          <p:cNvPr id="412" name="Google Shape;412;p24"/>
          <p:cNvGrpSpPr/>
          <p:nvPr/>
        </p:nvGrpSpPr>
        <p:grpSpPr>
          <a:xfrm>
            <a:off x="5711275" y="4338620"/>
            <a:ext cx="7045200" cy="1864806"/>
            <a:chOff x="619109" y="1167142"/>
            <a:chExt cx="9393600" cy="2486408"/>
          </a:xfrm>
        </p:grpSpPr>
        <p:sp>
          <p:nvSpPr>
            <p:cNvPr id="413" name="Google Shape;413;p24"/>
            <p:cNvSpPr txBox="1"/>
            <p:nvPr/>
          </p:nvSpPr>
          <p:spPr>
            <a:xfrm>
              <a:off x="619109" y="2520750"/>
              <a:ext cx="9393600" cy="1132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300" b="1">
                  <a:solidFill>
                    <a:srgbClr val="FFFFFF"/>
                  </a:solidFill>
                  <a:latin typeface="Lato"/>
                  <a:ea typeface="Lato"/>
                  <a:cs typeface="Lato"/>
                  <a:sym typeface="Lato"/>
                </a:rPr>
                <a:t>Samples are incubated at this temperature for 1 hr and then centrifuged</a:t>
              </a:r>
              <a:endParaRPr/>
            </a:p>
          </p:txBody>
        </p:sp>
        <p:sp>
          <p:nvSpPr>
            <p:cNvPr id="414" name="Google Shape;414;p24"/>
            <p:cNvSpPr txBox="1"/>
            <p:nvPr/>
          </p:nvSpPr>
          <p:spPr>
            <a:xfrm>
              <a:off x="1097939" y="1167142"/>
              <a:ext cx="8436000" cy="12192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37</a:t>
              </a:r>
              <a:r>
                <a:rPr lang="en-US" sz="6000" b="1">
                  <a:solidFill>
                    <a:schemeClr val="lt1"/>
                  </a:solidFill>
                  <a:latin typeface="Lato"/>
                  <a:ea typeface="Lato"/>
                  <a:cs typeface="Lato"/>
                  <a:sym typeface="Lato"/>
                </a:rPr>
                <a:t>°C</a:t>
              </a:r>
              <a:endParaRPr sz="6000"/>
            </a:p>
          </p:txBody>
        </p:sp>
      </p:grpSp>
      <p:pic>
        <p:nvPicPr>
          <p:cNvPr id="415" name="Google Shape;415;p24"/>
          <p:cNvPicPr preferRelativeResize="0"/>
          <p:nvPr/>
        </p:nvPicPr>
        <p:blipFill>
          <a:blip r:embed="rId5">
            <a:alphaModFix/>
          </a:blip>
          <a:stretch>
            <a:fillRect/>
          </a:stretch>
        </p:blipFill>
        <p:spPr>
          <a:xfrm>
            <a:off x="12994900" y="5655475"/>
            <a:ext cx="4818101" cy="3934774"/>
          </a:xfrm>
          <a:prstGeom prst="rect">
            <a:avLst/>
          </a:prstGeom>
          <a:noFill/>
          <a:ln>
            <a:noFill/>
          </a:ln>
        </p:spPr>
      </p:pic>
      <p:sp>
        <p:nvSpPr>
          <p:cNvPr id="416" name="Google Shape;416;p24"/>
          <p:cNvSpPr/>
          <p:nvPr/>
        </p:nvSpPr>
        <p:spPr>
          <a:xfrm>
            <a:off x="15215850" y="8367875"/>
            <a:ext cx="376200" cy="330000"/>
          </a:xfrm>
          <a:prstGeom prst="star5">
            <a:avLst>
              <a:gd name="adj" fmla="val 19098"/>
              <a:gd name="hf" fmla="val 105146"/>
              <a:gd name="vf" fmla="val 110557"/>
            </a:avLst>
          </a:prstGeom>
          <a:solidFill>
            <a:srgbClr val="F4CE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5"/>
          <p:cNvPicPr preferRelativeResize="0"/>
          <p:nvPr/>
        </p:nvPicPr>
        <p:blipFill rotWithShape="1">
          <a:blip r:embed="rId3">
            <a:alphaModFix/>
          </a:blip>
          <a:srcRect r="41498"/>
          <a:stretch/>
        </p:blipFill>
        <p:spPr>
          <a:xfrm>
            <a:off x="0" y="0"/>
            <a:ext cx="8024017" cy="10287000"/>
          </a:xfrm>
          <a:prstGeom prst="rect">
            <a:avLst/>
          </a:prstGeom>
          <a:noFill/>
          <a:ln>
            <a:noFill/>
          </a:ln>
        </p:spPr>
      </p:pic>
      <p:pic>
        <p:nvPicPr>
          <p:cNvPr id="422" name="Google Shape;422;p25"/>
          <p:cNvPicPr preferRelativeResize="0"/>
          <p:nvPr/>
        </p:nvPicPr>
        <p:blipFill rotWithShape="1">
          <a:blip r:embed="rId4">
            <a:alphaModFix/>
          </a:blip>
          <a:srcRect t="28706" r="38650" b="12226"/>
          <a:stretch/>
        </p:blipFill>
        <p:spPr>
          <a:xfrm>
            <a:off x="0" y="0"/>
            <a:ext cx="8024075" cy="10286999"/>
          </a:xfrm>
          <a:prstGeom prst="rect">
            <a:avLst/>
          </a:prstGeom>
          <a:noFill/>
          <a:ln>
            <a:noFill/>
          </a:ln>
        </p:spPr>
      </p:pic>
      <p:grpSp>
        <p:nvGrpSpPr>
          <p:cNvPr id="423" name="Google Shape;423;p25"/>
          <p:cNvGrpSpPr/>
          <p:nvPr/>
        </p:nvGrpSpPr>
        <p:grpSpPr>
          <a:xfrm>
            <a:off x="0" y="-216991"/>
            <a:ext cx="8024017" cy="10503991"/>
            <a:chOff x="0" y="-57150"/>
            <a:chExt cx="2113321" cy="2766483"/>
          </a:xfrm>
        </p:grpSpPr>
        <p:sp>
          <p:nvSpPr>
            <p:cNvPr id="424" name="Google Shape;424;p25"/>
            <p:cNvSpPr/>
            <p:nvPr/>
          </p:nvSpPr>
          <p:spPr>
            <a:xfrm>
              <a:off x="0" y="0"/>
              <a:ext cx="2113321" cy="2709333"/>
            </a:xfrm>
            <a:custGeom>
              <a:avLst/>
              <a:gdLst/>
              <a:ahLst/>
              <a:cxnLst/>
              <a:rect l="l" t="t" r="r" b="b"/>
              <a:pathLst>
                <a:path w="2113321" h="2709333" extrusionOk="0">
                  <a:moveTo>
                    <a:pt x="0" y="0"/>
                  </a:moveTo>
                  <a:lnTo>
                    <a:pt x="2113321" y="0"/>
                  </a:lnTo>
                  <a:lnTo>
                    <a:pt x="2113321" y="2709333"/>
                  </a:lnTo>
                  <a:lnTo>
                    <a:pt x="0" y="2709333"/>
                  </a:lnTo>
                  <a:close/>
                </a:path>
              </a:pathLst>
            </a:custGeom>
            <a:solidFill>
              <a:srgbClr val="004E8E">
                <a:alpha val="24705"/>
              </a:srgbClr>
            </a:solidFill>
            <a:ln>
              <a:noFill/>
            </a:ln>
          </p:spPr>
        </p:sp>
        <p:sp>
          <p:nvSpPr>
            <p:cNvPr id="425" name="Google Shape;425;p2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6" name="Google Shape;426;p25"/>
          <p:cNvGrpSpPr/>
          <p:nvPr/>
        </p:nvGrpSpPr>
        <p:grpSpPr>
          <a:xfrm>
            <a:off x="0" y="697409"/>
            <a:ext cx="8637951" cy="8560891"/>
            <a:chOff x="0" y="-57150"/>
            <a:chExt cx="2275016" cy="2254720"/>
          </a:xfrm>
        </p:grpSpPr>
        <p:sp>
          <p:nvSpPr>
            <p:cNvPr id="427" name="Google Shape;427;p25"/>
            <p:cNvSpPr/>
            <p:nvPr/>
          </p:nvSpPr>
          <p:spPr>
            <a:xfrm>
              <a:off x="0" y="0"/>
              <a:ext cx="2275016" cy="2197570"/>
            </a:xfrm>
            <a:custGeom>
              <a:avLst/>
              <a:gdLst/>
              <a:ahLst/>
              <a:cxnLst/>
              <a:rect l="l" t="t" r="r" b="b"/>
              <a:pathLst>
                <a:path w="2275016" h="2197570" extrusionOk="0">
                  <a:moveTo>
                    <a:pt x="0" y="0"/>
                  </a:moveTo>
                  <a:lnTo>
                    <a:pt x="2275016" y="0"/>
                  </a:lnTo>
                  <a:lnTo>
                    <a:pt x="2275016" y="2197570"/>
                  </a:lnTo>
                  <a:lnTo>
                    <a:pt x="0" y="2197570"/>
                  </a:lnTo>
                  <a:close/>
                </a:path>
              </a:pathLst>
            </a:custGeom>
            <a:solidFill>
              <a:srgbClr val="004E8E">
                <a:alpha val="84705"/>
              </a:srgbClr>
            </a:solidFill>
            <a:ln>
              <a:noFill/>
            </a:ln>
          </p:spPr>
        </p:sp>
        <p:sp>
          <p:nvSpPr>
            <p:cNvPr id="428" name="Google Shape;428;p2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29" name="Google Shape;429;p25"/>
          <p:cNvGrpSpPr/>
          <p:nvPr/>
        </p:nvGrpSpPr>
        <p:grpSpPr>
          <a:xfrm>
            <a:off x="0" y="218323"/>
            <a:ext cx="3572124" cy="3266948"/>
            <a:chOff x="0" y="-47625"/>
            <a:chExt cx="940800" cy="860425"/>
          </a:xfrm>
        </p:grpSpPr>
        <p:sp>
          <p:nvSpPr>
            <p:cNvPr id="430" name="Google Shape;430;p25"/>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431" name="Google Shape;431;p2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2" name="Google Shape;432;p25"/>
          <p:cNvSpPr txBox="1"/>
          <p:nvPr/>
        </p:nvSpPr>
        <p:spPr>
          <a:xfrm>
            <a:off x="1028700" y="4873063"/>
            <a:ext cx="5739900" cy="4617600"/>
          </a:xfrm>
          <a:prstGeom prst="rect">
            <a:avLst/>
          </a:prstGeom>
          <a:noFill/>
          <a:ln>
            <a:noFill/>
          </a:ln>
        </p:spPr>
        <p:txBody>
          <a:bodyPr spcFirstLastPara="1" wrap="square" lIns="0" tIns="0" rIns="0" bIns="0" anchor="t" anchorCtr="0">
            <a:spAutoFit/>
          </a:bodyPr>
          <a:lstStyle/>
          <a:p>
            <a:pPr marL="457200" marR="0" lvl="0" indent="-355600" algn="l" rtl="0">
              <a:lnSpc>
                <a:spcPct val="140000"/>
              </a:lnSpc>
              <a:spcBef>
                <a:spcPts val="0"/>
              </a:spcBef>
              <a:spcAft>
                <a:spcPts val="0"/>
              </a:spcAft>
              <a:buClr>
                <a:srgbClr val="FFFFFF"/>
              </a:buClr>
              <a:buSzPts val="2000"/>
              <a:buChar char="➢"/>
            </a:pPr>
            <a:r>
              <a:rPr lang="en-US" sz="2000">
                <a:solidFill>
                  <a:srgbClr val="FFFFFF"/>
                </a:solidFill>
              </a:rPr>
              <a:t>Aliquot 1: Stimulated with calcium ionophore</a:t>
            </a:r>
            <a:endParaRPr sz="2000">
              <a:solidFill>
                <a:srgbClr val="FFFFFF"/>
              </a:solidFill>
            </a:endParaRPr>
          </a:p>
          <a:p>
            <a:pPr marL="457200" marR="0" lvl="0" indent="-355600" algn="l" rtl="0">
              <a:lnSpc>
                <a:spcPct val="140000"/>
              </a:lnSpc>
              <a:spcBef>
                <a:spcPts val="0"/>
              </a:spcBef>
              <a:spcAft>
                <a:spcPts val="0"/>
              </a:spcAft>
              <a:buClr>
                <a:srgbClr val="FFFFFF"/>
              </a:buClr>
              <a:buSzPts val="2000"/>
              <a:buChar char="➢"/>
            </a:pPr>
            <a:r>
              <a:rPr lang="en-US" sz="2000">
                <a:solidFill>
                  <a:srgbClr val="FFFFFF"/>
                </a:solidFill>
              </a:rPr>
              <a:t>Aliquot 2: Stimulated with lipopolysaccharide (LPS)</a:t>
            </a:r>
            <a:endParaRPr sz="2000">
              <a:solidFill>
                <a:srgbClr val="FFFFFF"/>
              </a:solidFill>
            </a:endParaRPr>
          </a:p>
          <a:p>
            <a:pPr marL="457200" marR="0" lvl="0" indent="-355600" algn="l" rtl="0">
              <a:lnSpc>
                <a:spcPct val="140000"/>
              </a:lnSpc>
              <a:spcBef>
                <a:spcPts val="0"/>
              </a:spcBef>
              <a:spcAft>
                <a:spcPts val="0"/>
              </a:spcAft>
              <a:buClr>
                <a:srgbClr val="FFFFFF"/>
              </a:buClr>
              <a:buSzPts val="2000"/>
              <a:buChar char="➢"/>
            </a:pPr>
            <a:r>
              <a:rPr lang="en-US" sz="2000">
                <a:solidFill>
                  <a:srgbClr val="FFFFFF"/>
                </a:solidFill>
              </a:rPr>
              <a:t>Aliquot 3 (Control): Stimulated with methanol (ME)</a:t>
            </a:r>
            <a:endParaRPr sz="2000">
              <a:solidFill>
                <a:srgbClr val="FFFFFF"/>
              </a:solidFill>
            </a:endParaRPr>
          </a:p>
          <a:p>
            <a:pPr marL="0" marR="0" lvl="0" indent="0" algn="l" rtl="0">
              <a:lnSpc>
                <a:spcPct val="140000"/>
              </a:lnSpc>
              <a:spcBef>
                <a:spcPts val="0"/>
              </a:spcBef>
              <a:spcAft>
                <a:spcPts val="0"/>
              </a:spcAft>
              <a:buNone/>
            </a:pPr>
            <a:endParaRPr sz="2000">
              <a:solidFill>
                <a:srgbClr val="FFFFFF"/>
              </a:solidFill>
            </a:endParaRPr>
          </a:p>
          <a:p>
            <a:pPr marL="457200" marR="0" lvl="0" indent="-355600" algn="l" rtl="0">
              <a:lnSpc>
                <a:spcPct val="140000"/>
              </a:lnSpc>
              <a:spcBef>
                <a:spcPts val="0"/>
              </a:spcBef>
              <a:spcAft>
                <a:spcPts val="0"/>
              </a:spcAft>
              <a:buClr>
                <a:srgbClr val="FFFFFF"/>
              </a:buClr>
              <a:buSzPts val="2000"/>
              <a:buChar char="●"/>
            </a:pPr>
            <a:r>
              <a:rPr lang="en-US" sz="2000" b="1">
                <a:solidFill>
                  <a:srgbClr val="FFFFFF"/>
                </a:solidFill>
              </a:rPr>
              <a:t>All 3 aliquots incubated at 37°C, centrifuged, and plasma harvested </a:t>
            </a:r>
            <a:endParaRPr sz="2000" b="1">
              <a:solidFill>
                <a:srgbClr val="FFFFFF"/>
              </a:solidFill>
            </a:endParaRPr>
          </a:p>
          <a:p>
            <a:pPr marL="457200" marR="0" lvl="0" indent="-355600" algn="l" rtl="0">
              <a:lnSpc>
                <a:spcPct val="140000"/>
              </a:lnSpc>
              <a:spcBef>
                <a:spcPts val="0"/>
              </a:spcBef>
              <a:spcAft>
                <a:spcPts val="0"/>
              </a:spcAft>
              <a:buClr>
                <a:srgbClr val="FFFFFF"/>
              </a:buClr>
              <a:buSzPts val="2000"/>
              <a:buChar char="●"/>
            </a:pPr>
            <a:r>
              <a:rPr lang="en-US" sz="2000" b="1">
                <a:solidFill>
                  <a:srgbClr val="FFFFFF"/>
                </a:solidFill>
              </a:rPr>
              <a:t>Plasma is then analyzed with LC-MS/MS</a:t>
            </a:r>
            <a:endParaRPr sz="2000" b="1">
              <a:solidFill>
                <a:srgbClr val="FFFFFF"/>
              </a:solidFill>
            </a:endParaRPr>
          </a:p>
          <a:p>
            <a:pPr marL="0" marR="0" lvl="0" indent="0" algn="l" rtl="0">
              <a:lnSpc>
                <a:spcPct val="140000"/>
              </a:lnSpc>
              <a:spcBef>
                <a:spcPts val="0"/>
              </a:spcBef>
              <a:spcAft>
                <a:spcPts val="0"/>
              </a:spcAft>
              <a:buNone/>
            </a:pPr>
            <a:endParaRPr sz="2000" b="1">
              <a:solidFill>
                <a:srgbClr val="FFFFFF"/>
              </a:solidFill>
            </a:endParaRPr>
          </a:p>
          <a:p>
            <a:pPr marL="0" marR="0" lvl="0" indent="0" algn="l" rtl="0">
              <a:lnSpc>
                <a:spcPct val="140000"/>
              </a:lnSpc>
              <a:spcBef>
                <a:spcPts val="0"/>
              </a:spcBef>
              <a:spcAft>
                <a:spcPts val="0"/>
              </a:spcAft>
              <a:buNone/>
            </a:pPr>
            <a:endParaRPr sz="2000" b="1">
              <a:solidFill>
                <a:srgbClr val="FFFFFF"/>
              </a:solidFill>
            </a:endParaRPr>
          </a:p>
        </p:txBody>
      </p:sp>
      <p:sp>
        <p:nvSpPr>
          <p:cNvPr id="433" name="Google Shape;433;p25"/>
          <p:cNvSpPr txBox="1"/>
          <p:nvPr/>
        </p:nvSpPr>
        <p:spPr>
          <a:xfrm>
            <a:off x="1028700" y="4581675"/>
            <a:ext cx="57399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p>
        </p:txBody>
      </p:sp>
      <p:sp>
        <p:nvSpPr>
          <p:cNvPr id="434" name="Google Shape;434;p25"/>
          <p:cNvSpPr txBox="1"/>
          <p:nvPr/>
        </p:nvSpPr>
        <p:spPr>
          <a:xfrm>
            <a:off x="930188" y="2849338"/>
            <a:ext cx="6777600" cy="1839600"/>
          </a:xfrm>
          <a:prstGeom prst="rect">
            <a:avLst/>
          </a:prstGeom>
          <a:noFill/>
          <a:ln>
            <a:noFill/>
          </a:ln>
        </p:spPr>
        <p:txBody>
          <a:bodyPr spcFirstLastPara="1" wrap="square" lIns="0" tIns="0" rIns="0" bIns="0" anchor="t" anchorCtr="0">
            <a:spAutoFit/>
          </a:bodyPr>
          <a:lstStyle/>
          <a:p>
            <a:pPr marL="457200" marR="0" lvl="0" indent="-457200" algn="l" rtl="0">
              <a:lnSpc>
                <a:spcPct val="115983"/>
              </a:lnSpc>
              <a:spcBef>
                <a:spcPts val="0"/>
              </a:spcBef>
              <a:spcAft>
                <a:spcPts val="0"/>
              </a:spcAft>
              <a:buClr>
                <a:srgbClr val="FFFFFF"/>
              </a:buClr>
              <a:buSzPts val="3600"/>
              <a:buFont typeface="Open Sans"/>
              <a:buChar char="●"/>
            </a:pPr>
            <a:r>
              <a:rPr lang="en-US" sz="3600" b="1">
                <a:solidFill>
                  <a:srgbClr val="FFFFFF"/>
                </a:solidFill>
                <a:latin typeface="Open Sans"/>
                <a:ea typeface="Open Sans"/>
                <a:cs typeface="Open Sans"/>
                <a:sym typeface="Open Sans"/>
              </a:rPr>
              <a:t>Whole blood sample in EDTA tube is separated into 3 aliquots</a:t>
            </a:r>
            <a:endParaRPr sz="3600"/>
          </a:p>
        </p:txBody>
      </p:sp>
      <p:sp>
        <p:nvSpPr>
          <p:cNvPr id="435" name="Google Shape;435;p25"/>
          <p:cNvSpPr/>
          <p:nvPr/>
        </p:nvSpPr>
        <p:spPr>
          <a:xfrm>
            <a:off x="387283" y="1038408"/>
            <a:ext cx="2797561" cy="1626781"/>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sp>
        <p:nvSpPr>
          <p:cNvPr id="436" name="Google Shape;436;p25"/>
          <p:cNvSpPr txBox="1"/>
          <p:nvPr/>
        </p:nvSpPr>
        <p:spPr>
          <a:xfrm>
            <a:off x="834370" y="1463912"/>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Eicosanoid Concentration</a:t>
            </a:r>
            <a:endParaRPr b="1"/>
          </a:p>
        </p:txBody>
      </p:sp>
      <p:pic>
        <p:nvPicPr>
          <p:cNvPr id="437" name="Google Shape;437;p25"/>
          <p:cNvPicPr preferRelativeResize="0"/>
          <p:nvPr/>
        </p:nvPicPr>
        <p:blipFill>
          <a:blip r:embed="rId5">
            <a:alphaModFix/>
          </a:blip>
          <a:stretch>
            <a:fillRect/>
          </a:stretch>
        </p:blipFill>
        <p:spPr>
          <a:xfrm>
            <a:off x="8638008" y="1260638"/>
            <a:ext cx="9345193" cy="7765724"/>
          </a:xfrm>
          <a:prstGeom prst="rect">
            <a:avLst/>
          </a:prstGeom>
          <a:noFill/>
          <a:ln>
            <a:noFill/>
          </a:ln>
        </p:spPr>
      </p:pic>
      <p:sp>
        <p:nvSpPr>
          <p:cNvPr id="438" name="Google Shape;438;p25"/>
          <p:cNvSpPr txBox="1"/>
          <p:nvPr/>
        </p:nvSpPr>
        <p:spPr>
          <a:xfrm>
            <a:off x="0" y="392650"/>
            <a:ext cx="3472200" cy="4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Methods:</a:t>
            </a:r>
            <a:endParaRPr sz="24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cxnSp>
        <p:nvCxnSpPr>
          <p:cNvPr id="443" name="Google Shape;443;p26"/>
          <p:cNvCxnSpPr/>
          <p:nvPr/>
        </p:nvCxnSpPr>
        <p:spPr>
          <a:xfrm>
            <a:off x="13" y="2471387"/>
            <a:ext cx="18234900" cy="9900"/>
          </a:xfrm>
          <a:prstGeom prst="straightConnector1">
            <a:avLst/>
          </a:prstGeom>
          <a:noFill/>
          <a:ln w="47625" cap="flat" cmpd="sng">
            <a:solidFill>
              <a:srgbClr val="004E8E"/>
            </a:solidFill>
            <a:prstDash val="solid"/>
            <a:round/>
            <a:headEnd type="none" w="sm" len="sm"/>
            <a:tailEnd type="none" w="sm" len="sm"/>
          </a:ln>
        </p:spPr>
      </p:cxnSp>
      <p:sp>
        <p:nvSpPr>
          <p:cNvPr id="444" name="Google Shape;444;p26"/>
          <p:cNvSpPr txBox="1"/>
          <p:nvPr/>
        </p:nvSpPr>
        <p:spPr>
          <a:xfrm>
            <a:off x="6943190" y="4710769"/>
            <a:ext cx="3976200" cy="9234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6000">
                <a:solidFill>
                  <a:srgbClr val="004E8E"/>
                </a:solidFill>
              </a:rPr>
              <a:t>Analysis</a:t>
            </a:r>
            <a:endParaRPr sz="5000"/>
          </a:p>
        </p:txBody>
      </p:sp>
      <p:sp>
        <p:nvSpPr>
          <p:cNvPr id="445" name="Google Shape;445;p26"/>
          <p:cNvSpPr txBox="1"/>
          <p:nvPr/>
        </p:nvSpPr>
        <p:spPr>
          <a:xfrm>
            <a:off x="5686871" y="6030050"/>
            <a:ext cx="6914400" cy="1329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600"/>
              <a:t>Liquid Chromatography Tandem Mass Spectrometry (LC-MS/MS)</a:t>
            </a:r>
            <a:endParaRPr sz="3600"/>
          </a:p>
        </p:txBody>
      </p:sp>
      <p:grpSp>
        <p:nvGrpSpPr>
          <p:cNvPr id="446" name="Google Shape;446;p26"/>
          <p:cNvGrpSpPr/>
          <p:nvPr/>
        </p:nvGrpSpPr>
        <p:grpSpPr>
          <a:xfrm>
            <a:off x="0" y="-216993"/>
            <a:ext cx="18288118" cy="3303303"/>
            <a:chOff x="0" y="-57150"/>
            <a:chExt cx="4816592" cy="870000"/>
          </a:xfrm>
        </p:grpSpPr>
        <p:sp>
          <p:nvSpPr>
            <p:cNvPr id="447" name="Google Shape;447;p26"/>
            <p:cNvSpPr/>
            <p:nvPr/>
          </p:nvSpPr>
          <p:spPr>
            <a:xfrm>
              <a:off x="0" y="0"/>
              <a:ext cx="4816592" cy="549884"/>
            </a:xfrm>
            <a:custGeom>
              <a:avLst/>
              <a:gdLst/>
              <a:ahLst/>
              <a:cxnLst/>
              <a:rect l="l" t="t" r="r" b="b"/>
              <a:pathLst>
                <a:path w="4816592" h="549884" extrusionOk="0">
                  <a:moveTo>
                    <a:pt x="0" y="0"/>
                  </a:moveTo>
                  <a:lnTo>
                    <a:pt x="4816592" y="0"/>
                  </a:lnTo>
                  <a:lnTo>
                    <a:pt x="4816592" y="549884"/>
                  </a:lnTo>
                  <a:lnTo>
                    <a:pt x="0" y="549884"/>
                  </a:lnTo>
                  <a:close/>
                </a:path>
              </a:pathLst>
            </a:custGeom>
            <a:solidFill>
              <a:srgbClr val="004E8E"/>
            </a:solidFill>
            <a:ln>
              <a:noFill/>
            </a:ln>
          </p:spPr>
        </p:sp>
        <p:sp>
          <p:nvSpPr>
            <p:cNvPr id="448" name="Google Shape;448;p26"/>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9" name="Google Shape;449;p26"/>
          <p:cNvSpPr txBox="1"/>
          <p:nvPr/>
        </p:nvSpPr>
        <p:spPr>
          <a:xfrm>
            <a:off x="0" y="941295"/>
            <a:ext cx="182880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FFFFFF"/>
                </a:solidFill>
                <a:latin typeface="Open Sans"/>
                <a:ea typeface="Open Sans"/>
                <a:cs typeface="Open Sans"/>
                <a:sym typeface="Open Sans"/>
              </a:rPr>
              <a:t>Drug Concentration in Urine</a:t>
            </a:r>
            <a:endParaRPr/>
          </a:p>
        </p:txBody>
      </p:sp>
      <p:grpSp>
        <p:nvGrpSpPr>
          <p:cNvPr id="450" name="Google Shape;450;p26"/>
          <p:cNvGrpSpPr/>
          <p:nvPr/>
        </p:nvGrpSpPr>
        <p:grpSpPr>
          <a:xfrm>
            <a:off x="0" y="275001"/>
            <a:ext cx="3572124" cy="3266853"/>
            <a:chOff x="0" y="-47625"/>
            <a:chExt cx="940800" cy="860400"/>
          </a:xfrm>
        </p:grpSpPr>
        <p:sp>
          <p:nvSpPr>
            <p:cNvPr id="451" name="Google Shape;451;p26"/>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452" name="Google Shape;452;p26"/>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3" name="Google Shape;453;p26"/>
          <p:cNvSpPr/>
          <p:nvPr/>
        </p:nvSpPr>
        <p:spPr>
          <a:xfrm>
            <a:off x="678901" y="2289834"/>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1612215" y="2289821"/>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2545518" y="2311460"/>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p:nvPr/>
        </p:nvSpPr>
        <p:spPr>
          <a:xfrm>
            <a:off x="7959001"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6"/>
          <p:cNvSpPr/>
          <p:nvPr/>
        </p:nvSpPr>
        <p:spPr>
          <a:xfrm>
            <a:off x="13372489" y="2289833"/>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p:nvPr/>
        </p:nvSpPr>
        <p:spPr>
          <a:xfrm>
            <a:off x="6278739"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6"/>
          <p:cNvSpPr/>
          <p:nvPr/>
        </p:nvSpPr>
        <p:spPr>
          <a:xfrm>
            <a:off x="3478826"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p:nvPr/>
        </p:nvSpPr>
        <p:spPr>
          <a:xfrm>
            <a:off x="15239089"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6"/>
          <p:cNvSpPr/>
          <p:nvPr/>
        </p:nvSpPr>
        <p:spPr>
          <a:xfrm>
            <a:off x="9574514"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txBox="1"/>
          <p:nvPr/>
        </p:nvSpPr>
        <p:spPr>
          <a:xfrm>
            <a:off x="456000" y="27897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24 hr</a:t>
            </a:r>
            <a:endParaRPr sz="2000">
              <a:latin typeface="Calibri"/>
              <a:ea typeface="Calibri"/>
              <a:cs typeface="Calibri"/>
              <a:sym typeface="Calibri"/>
            </a:endParaRPr>
          </a:p>
        </p:txBody>
      </p:sp>
      <p:sp>
        <p:nvSpPr>
          <p:cNvPr id="463" name="Google Shape;463;p26"/>
          <p:cNvSpPr txBox="1"/>
          <p:nvPr/>
        </p:nvSpPr>
        <p:spPr>
          <a:xfrm>
            <a:off x="1389300" y="27897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48 hr</a:t>
            </a:r>
            <a:endParaRPr sz="2000">
              <a:latin typeface="Calibri"/>
              <a:ea typeface="Calibri"/>
              <a:cs typeface="Calibri"/>
              <a:sym typeface="Calibri"/>
            </a:endParaRPr>
          </a:p>
        </p:txBody>
      </p:sp>
      <p:sp>
        <p:nvSpPr>
          <p:cNvPr id="464" name="Google Shape;464;p26"/>
          <p:cNvSpPr txBox="1"/>
          <p:nvPr/>
        </p:nvSpPr>
        <p:spPr>
          <a:xfrm>
            <a:off x="2322588" y="27897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72 hr</a:t>
            </a:r>
            <a:endParaRPr sz="2000">
              <a:latin typeface="Calibri"/>
              <a:ea typeface="Calibri"/>
              <a:cs typeface="Calibri"/>
              <a:sym typeface="Calibri"/>
            </a:endParaRPr>
          </a:p>
        </p:txBody>
      </p:sp>
      <p:sp>
        <p:nvSpPr>
          <p:cNvPr id="465" name="Google Shape;465;p26"/>
          <p:cNvSpPr txBox="1"/>
          <p:nvPr/>
        </p:nvSpPr>
        <p:spPr>
          <a:xfrm>
            <a:off x="3255888" y="2789713"/>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96 hr</a:t>
            </a:r>
            <a:endParaRPr sz="2000">
              <a:latin typeface="Calibri"/>
              <a:ea typeface="Calibri"/>
              <a:cs typeface="Calibri"/>
              <a:sym typeface="Calibri"/>
            </a:endParaRPr>
          </a:p>
        </p:txBody>
      </p:sp>
      <p:sp>
        <p:nvSpPr>
          <p:cNvPr id="466" name="Google Shape;466;p26"/>
          <p:cNvSpPr txBox="1"/>
          <p:nvPr/>
        </p:nvSpPr>
        <p:spPr>
          <a:xfrm>
            <a:off x="6055805"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168 hr</a:t>
            </a:r>
            <a:endParaRPr sz="2000">
              <a:latin typeface="Calibri"/>
              <a:ea typeface="Calibri"/>
              <a:cs typeface="Calibri"/>
              <a:sym typeface="Calibri"/>
            </a:endParaRPr>
          </a:p>
        </p:txBody>
      </p:sp>
      <p:sp>
        <p:nvSpPr>
          <p:cNvPr id="467" name="Google Shape;467;p26"/>
          <p:cNvSpPr txBox="1"/>
          <p:nvPr/>
        </p:nvSpPr>
        <p:spPr>
          <a:xfrm>
            <a:off x="7707391"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216 hr</a:t>
            </a:r>
            <a:endParaRPr sz="2000">
              <a:latin typeface="Calibri"/>
              <a:ea typeface="Calibri"/>
              <a:cs typeface="Calibri"/>
              <a:sym typeface="Calibri"/>
            </a:endParaRPr>
          </a:p>
        </p:txBody>
      </p:sp>
      <p:sp>
        <p:nvSpPr>
          <p:cNvPr id="468" name="Google Shape;468;p26"/>
          <p:cNvSpPr txBox="1"/>
          <p:nvPr/>
        </p:nvSpPr>
        <p:spPr>
          <a:xfrm>
            <a:off x="9359005"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264 hr</a:t>
            </a:r>
            <a:endParaRPr sz="2000">
              <a:latin typeface="Calibri"/>
              <a:ea typeface="Calibri"/>
              <a:cs typeface="Calibri"/>
              <a:sym typeface="Calibri"/>
            </a:endParaRPr>
          </a:p>
        </p:txBody>
      </p:sp>
      <p:sp>
        <p:nvSpPr>
          <p:cNvPr id="469" name="Google Shape;469;p26"/>
          <p:cNvSpPr txBox="1"/>
          <p:nvPr/>
        </p:nvSpPr>
        <p:spPr>
          <a:xfrm>
            <a:off x="13135405"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360 hr</a:t>
            </a:r>
            <a:endParaRPr sz="2000">
              <a:latin typeface="Calibri"/>
              <a:ea typeface="Calibri"/>
              <a:cs typeface="Calibri"/>
              <a:sym typeface="Calibri"/>
            </a:endParaRPr>
          </a:p>
        </p:txBody>
      </p:sp>
      <p:sp>
        <p:nvSpPr>
          <p:cNvPr id="470" name="Google Shape;470;p26"/>
          <p:cNvSpPr txBox="1"/>
          <p:nvPr/>
        </p:nvSpPr>
        <p:spPr>
          <a:xfrm>
            <a:off x="14869792"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408 hr</a:t>
            </a:r>
            <a:endParaRPr sz="2000">
              <a:latin typeface="Calibri"/>
              <a:ea typeface="Calibri"/>
              <a:cs typeface="Calibri"/>
              <a:sym typeface="Calibri"/>
            </a:endParaRPr>
          </a:p>
        </p:txBody>
      </p:sp>
      <p:sp>
        <p:nvSpPr>
          <p:cNvPr id="471" name="Google Shape;471;p26"/>
          <p:cNvSpPr txBox="1"/>
          <p:nvPr/>
        </p:nvSpPr>
        <p:spPr>
          <a:xfrm>
            <a:off x="0" y="3872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Methods: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6" name="Google Shape;476;p27"/>
          <p:cNvGrpSpPr/>
          <p:nvPr/>
        </p:nvGrpSpPr>
        <p:grpSpPr>
          <a:xfrm>
            <a:off x="0" y="-216992"/>
            <a:ext cx="18287996" cy="3303093"/>
            <a:chOff x="0" y="-57150"/>
            <a:chExt cx="4816592" cy="869950"/>
          </a:xfrm>
        </p:grpSpPr>
        <p:sp>
          <p:nvSpPr>
            <p:cNvPr id="477" name="Google Shape;477;p27"/>
            <p:cNvSpPr/>
            <p:nvPr/>
          </p:nvSpPr>
          <p:spPr>
            <a:xfrm>
              <a:off x="0" y="0"/>
              <a:ext cx="4816592" cy="549884"/>
            </a:xfrm>
            <a:custGeom>
              <a:avLst/>
              <a:gdLst/>
              <a:ahLst/>
              <a:cxnLst/>
              <a:rect l="l" t="t" r="r" b="b"/>
              <a:pathLst>
                <a:path w="4816592" h="549884" extrusionOk="0">
                  <a:moveTo>
                    <a:pt x="0" y="0"/>
                  </a:moveTo>
                  <a:lnTo>
                    <a:pt x="4816592" y="0"/>
                  </a:lnTo>
                  <a:lnTo>
                    <a:pt x="4816592" y="549884"/>
                  </a:lnTo>
                  <a:lnTo>
                    <a:pt x="0" y="549884"/>
                  </a:lnTo>
                  <a:close/>
                </a:path>
              </a:pathLst>
            </a:custGeom>
            <a:solidFill>
              <a:srgbClr val="004E8E"/>
            </a:solidFill>
            <a:ln>
              <a:noFill/>
            </a:ln>
          </p:spPr>
        </p:sp>
        <p:sp>
          <p:nvSpPr>
            <p:cNvPr id="478" name="Google Shape;478;p27"/>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9" name="Google Shape;479;p27"/>
          <p:cNvGrpSpPr/>
          <p:nvPr/>
        </p:nvGrpSpPr>
        <p:grpSpPr>
          <a:xfrm>
            <a:off x="0" y="275002"/>
            <a:ext cx="3572101" cy="3266927"/>
            <a:chOff x="0" y="-47625"/>
            <a:chExt cx="940800" cy="860425"/>
          </a:xfrm>
        </p:grpSpPr>
        <p:sp>
          <p:nvSpPr>
            <p:cNvPr id="480" name="Google Shape;480;p27"/>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481" name="Google Shape;481;p2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82" name="Google Shape;482;p27"/>
          <p:cNvSpPr txBox="1"/>
          <p:nvPr/>
        </p:nvSpPr>
        <p:spPr>
          <a:xfrm>
            <a:off x="0" y="941295"/>
            <a:ext cx="182880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FFFFFF"/>
                </a:solidFill>
                <a:latin typeface="Open Sans"/>
                <a:ea typeface="Open Sans"/>
                <a:cs typeface="Open Sans"/>
                <a:sym typeface="Open Sans"/>
              </a:rPr>
              <a:t>Results: Plasma Concentrations</a:t>
            </a:r>
            <a:endParaRPr/>
          </a:p>
        </p:txBody>
      </p:sp>
      <p:pic>
        <p:nvPicPr>
          <p:cNvPr id="483" name="Google Shape;483;p27"/>
          <p:cNvPicPr preferRelativeResize="0"/>
          <p:nvPr/>
        </p:nvPicPr>
        <p:blipFill>
          <a:blip r:embed="rId3">
            <a:alphaModFix/>
          </a:blip>
          <a:stretch>
            <a:fillRect/>
          </a:stretch>
        </p:blipFill>
        <p:spPr>
          <a:xfrm>
            <a:off x="662324" y="6305833"/>
            <a:ext cx="4531200" cy="3453693"/>
          </a:xfrm>
          <a:prstGeom prst="rect">
            <a:avLst/>
          </a:prstGeom>
          <a:noFill/>
          <a:ln>
            <a:noFill/>
          </a:ln>
        </p:spPr>
      </p:pic>
      <p:pic>
        <p:nvPicPr>
          <p:cNvPr id="484" name="Google Shape;484;p27"/>
          <p:cNvPicPr preferRelativeResize="0"/>
          <p:nvPr/>
        </p:nvPicPr>
        <p:blipFill rotWithShape="1">
          <a:blip r:embed="rId4">
            <a:alphaModFix/>
          </a:blip>
          <a:srcRect t="24334" b="24241"/>
          <a:stretch/>
        </p:blipFill>
        <p:spPr>
          <a:xfrm>
            <a:off x="3572125" y="2749350"/>
            <a:ext cx="5888957" cy="3910477"/>
          </a:xfrm>
          <a:prstGeom prst="rect">
            <a:avLst/>
          </a:prstGeom>
          <a:noFill/>
          <a:ln>
            <a:noFill/>
          </a:ln>
        </p:spPr>
      </p:pic>
      <p:sp>
        <p:nvSpPr>
          <p:cNvPr id="485" name="Google Shape;485;p27"/>
          <p:cNvSpPr txBox="1"/>
          <p:nvPr/>
        </p:nvSpPr>
        <p:spPr>
          <a:xfrm>
            <a:off x="4481300" y="2587100"/>
            <a:ext cx="4531200" cy="3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Calibri"/>
                <a:ea typeface="Calibri"/>
                <a:cs typeface="Calibri"/>
                <a:sym typeface="Calibri"/>
              </a:rPr>
              <a:t>Betamethasone All Time Points</a:t>
            </a:r>
            <a:endParaRPr sz="2600">
              <a:latin typeface="Calibri"/>
              <a:ea typeface="Calibri"/>
              <a:cs typeface="Calibri"/>
              <a:sym typeface="Calibri"/>
            </a:endParaRPr>
          </a:p>
        </p:txBody>
      </p:sp>
      <p:sp>
        <p:nvSpPr>
          <p:cNvPr id="486" name="Google Shape;486;p27"/>
          <p:cNvSpPr txBox="1"/>
          <p:nvPr/>
        </p:nvSpPr>
        <p:spPr>
          <a:xfrm>
            <a:off x="1453500" y="6114400"/>
            <a:ext cx="4531200" cy="3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Calibri"/>
                <a:ea typeface="Calibri"/>
                <a:cs typeface="Calibri"/>
                <a:sym typeface="Calibri"/>
              </a:rPr>
              <a:t>Betamethasone 24 Hours</a:t>
            </a:r>
            <a:endParaRPr sz="2600">
              <a:latin typeface="Calibri"/>
              <a:ea typeface="Calibri"/>
              <a:cs typeface="Calibri"/>
              <a:sym typeface="Calibri"/>
            </a:endParaRPr>
          </a:p>
        </p:txBody>
      </p:sp>
      <p:graphicFrame>
        <p:nvGraphicFramePr>
          <p:cNvPr id="487" name="Google Shape;487;p27"/>
          <p:cNvGraphicFramePr/>
          <p:nvPr>
            <p:extLst>
              <p:ext uri="{D42A27DB-BD31-4B8C-83A1-F6EECF244321}">
                <p14:modId xmlns:p14="http://schemas.microsoft.com/office/powerpoint/2010/main" val="1448862878"/>
              </p:ext>
            </p:extLst>
          </p:nvPr>
        </p:nvGraphicFramePr>
        <p:xfrm>
          <a:off x="9461075" y="3086175"/>
          <a:ext cx="8503475" cy="5420000"/>
        </p:xfrm>
        <a:graphic>
          <a:graphicData uri="http://schemas.openxmlformats.org/drawingml/2006/table">
            <a:tbl>
              <a:tblPr>
                <a:noFill/>
                <a:tableStyleId>{CE6D0ABA-AA18-4608-A80D-5252DD3547D6}</a:tableStyleId>
              </a:tblPr>
              <a:tblGrid>
                <a:gridCol w="4229700">
                  <a:extLst>
                    <a:ext uri="{9D8B030D-6E8A-4147-A177-3AD203B41FA5}">
                      <a16:colId xmlns:a16="http://schemas.microsoft.com/office/drawing/2014/main" val="20000"/>
                    </a:ext>
                  </a:extLst>
                </a:gridCol>
                <a:gridCol w="4273775">
                  <a:extLst>
                    <a:ext uri="{9D8B030D-6E8A-4147-A177-3AD203B41FA5}">
                      <a16:colId xmlns:a16="http://schemas.microsoft.com/office/drawing/2014/main" val="20001"/>
                    </a:ext>
                  </a:extLst>
                </a:gridCol>
              </a:tblGrid>
              <a:tr h="822075">
                <a:tc>
                  <a:txBody>
                    <a:bodyPr/>
                    <a:lstStyle/>
                    <a:p>
                      <a:pPr marL="0" lvl="0" indent="0" algn="l" rtl="0">
                        <a:spcBef>
                          <a:spcPts val="0"/>
                        </a:spcBef>
                        <a:spcAft>
                          <a:spcPts val="0"/>
                        </a:spcAft>
                        <a:buNone/>
                      </a:pPr>
                      <a:r>
                        <a:rPr lang="en-US" sz="3700" b="1" dirty="0">
                          <a:solidFill>
                            <a:srgbClr val="FFFFFF"/>
                          </a:solidFill>
                          <a:latin typeface="Calibri"/>
                          <a:ea typeface="Calibri"/>
                          <a:cs typeface="Calibri"/>
                          <a:sym typeface="Calibri"/>
                        </a:rPr>
                        <a:t>Variable</a:t>
                      </a:r>
                      <a:endParaRPr sz="3700" b="1" dirty="0">
                        <a:solidFill>
                          <a:srgbClr val="FFFFFF"/>
                        </a:solidFill>
                        <a:latin typeface="Calibri"/>
                        <a:ea typeface="Calibri"/>
                        <a:cs typeface="Calibri"/>
                        <a:sym typeface="Calibri"/>
                      </a:endParaRPr>
                    </a:p>
                  </a:txBody>
                  <a:tcPr marL="9525" marR="9525" marT="9525" marB="91425" anchor="ctr">
                    <a:lnL w="43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43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US" sz="3700" b="1" dirty="0">
                          <a:solidFill>
                            <a:srgbClr val="FFFFFF"/>
                          </a:solidFill>
                          <a:latin typeface="Calibri"/>
                          <a:ea typeface="Calibri"/>
                          <a:cs typeface="Calibri"/>
                          <a:sym typeface="Calibri"/>
                        </a:rPr>
                        <a:t>Mean and Range</a:t>
                      </a:r>
                      <a:endParaRPr sz="3700" b="1" dirty="0">
                        <a:solidFill>
                          <a:srgbClr val="FFFFFF"/>
                        </a:solidFill>
                        <a:latin typeface="Calibri"/>
                        <a:ea typeface="Calibri"/>
                        <a:cs typeface="Calibri"/>
                        <a:sym typeface="Calibri"/>
                      </a:endParaRPr>
                    </a:p>
                  </a:txBody>
                  <a:tcPr marL="9525" marR="9525" marT="9525" marB="91425" anchor="ctr">
                    <a:lnL w="9525" cap="flat" cmpd="sng">
                      <a:solidFill>
                        <a:schemeClr val="dk1"/>
                      </a:solidFill>
                      <a:prstDash val="solid"/>
                      <a:round/>
                      <a:headEnd type="none" w="sm" len="sm"/>
                      <a:tailEnd type="none" w="sm" len="sm"/>
                    </a:lnL>
                    <a:lnR w="4325" cap="flat" cmpd="sng">
                      <a:solidFill>
                        <a:schemeClr val="dk1"/>
                      </a:solidFill>
                      <a:prstDash val="solid"/>
                      <a:round/>
                      <a:headEnd type="none" w="sm" len="sm"/>
                      <a:tailEnd type="none" w="sm" len="sm"/>
                    </a:lnR>
                    <a:lnT w="43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822075">
                <a:tc>
                  <a:txBody>
                    <a:bodyPr/>
                    <a:lstStyle/>
                    <a:p>
                      <a:pPr marL="0" lvl="0" indent="0" algn="l" rtl="0">
                        <a:spcBef>
                          <a:spcPts val="0"/>
                        </a:spcBef>
                        <a:spcAft>
                          <a:spcPts val="0"/>
                        </a:spcAft>
                        <a:buNone/>
                      </a:pPr>
                      <a:r>
                        <a:rPr lang="en-US" sz="3700" err="1">
                          <a:latin typeface="Calibri"/>
                          <a:ea typeface="Calibri"/>
                          <a:cs typeface="Calibri"/>
                          <a:sym typeface="Calibri"/>
                        </a:rPr>
                        <a:t>C</a:t>
                      </a:r>
                      <a:r>
                        <a:rPr lang="en-US" sz="3700" baseline="-25000" err="1">
                          <a:latin typeface="Calibri"/>
                          <a:ea typeface="Calibri"/>
                          <a:cs typeface="Calibri"/>
                          <a:sym typeface="Calibri"/>
                        </a:rPr>
                        <a:t>max</a:t>
                      </a:r>
                      <a:r>
                        <a:rPr lang="en-US" sz="3700" dirty="0">
                          <a:latin typeface="Calibri"/>
                          <a:ea typeface="Calibri"/>
                          <a:cs typeface="Calibri"/>
                          <a:sym typeface="Calibri"/>
                        </a:rPr>
                        <a:t> (ng/mL)</a:t>
                      </a:r>
                      <a:endParaRPr sz="37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3600" dirty="0">
                          <a:latin typeface="Calibri"/>
                          <a:ea typeface="Calibri"/>
                          <a:cs typeface="Calibri"/>
                        </a:rPr>
                        <a:t> </a:t>
                      </a:r>
                      <a:r>
                        <a:rPr lang="en-US" sz="3600" dirty="0">
                          <a:latin typeface="Calibri"/>
                          <a:ea typeface="Calibri"/>
                          <a:cs typeface="Calibri"/>
                          <a:sym typeface="Calibri"/>
                        </a:rPr>
                        <a:t>5.92 (4.57-7.00)</a:t>
                      </a:r>
                      <a:endParaRPr sz="36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94325">
                <a:tc>
                  <a:txBody>
                    <a:bodyPr/>
                    <a:lstStyle/>
                    <a:p>
                      <a:pPr marL="0" lvl="0" indent="0" algn="l" rtl="0">
                        <a:spcBef>
                          <a:spcPts val="0"/>
                        </a:spcBef>
                        <a:spcAft>
                          <a:spcPts val="0"/>
                        </a:spcAft>
                        <a:buNone/>
                      </a:pPr>
                      <a:r>
                        <a:rPr lang="en-US" sz="3600" err="1">
                          <a:latin typeface="Calibri"/>
                          <a:ea typeface="Calibri"/>
                          <a:cs typeface="Calibri"/>
                          <a:sym typeface="Calibri"/>
                        </a:rPr>
                        <a:t>T</a:t>
                      </a:r>
                      <a:r>
                        <a:rPr lang="en-US" sz="3600" baseline="-25000" err="1">
                          <a:latin typeface="Calibri"/>
                          <a:ea typeface="Calibri"/>
                          <a:cs typeface="Calibri"/>
                          <a:sym typeface="Calibri"/>
                        </a:rPr>
                        <a:t>max</a:t>
                      </a:r>
                      <a:r>
                        <a:rPr lang="en-US" sz="3600" dirty="0">
                          <a:latin typeface="Calibri"/>
                          <a:ea typeface="Calibri"/>
                          <a:cs typeface="Calibri"/>
                          <a:sym typeface="Calibri"/>
                        </a:rPr>
                        <a:t> (h)</a:t>
                      </a:r>
                      <a:endParaRPr sz="36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3600" dirty="0">
                          <a:latin typeface="Calibri"/>
                          <a:ea typeface="Calibri"/>
                          <a:cs typeface="Calibri"/>
                        </a:rPr>
                        <a:t> </a:t>
                      </a:r>
                      <a:r>
                        <a:rPr lang="en-US" sz="3600" dirty="0">
                          <a:latin typeface="Calibri"/>
                          <a:ea typeface="Calibri"/>
                          <a:cs typeface="Calibri"/>
                          <a:sym typeface="Calibri"/>
                        </a:rPr>
                        <a:t>0.75 (0.5-2.0)</a:t>
                      </a:r>
                      <a:endParaRPr sz="36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337375">
                <a:tc>
                  <a:txBody>
                    <a:bodyPr/>
                    <a:lstStyle/>
                    <a:p>
                      <a:pPr marL="0" lvl="0" indent="0" algn="l" rtl="0">
                        <a:spcBef>
                          <a:spcPts val="0"/>
                        </a:spcBef>
                        <a:spcAft>
                          <a:spcPts val="0"/>
                        </a:spcAft>
                        <a:buNone/>
                      </a:pPr>
                      <a:r>
                        <a:rPr lang="en-US" sz="3700" dirty="0">
                          <a:latin typeface="Calibri"/>
                          <a:ea typeface="Calibri"/>
                          <a:cs typeface="Calibri"/>
                        </a:rPr>
                        <a:t>AUC</a:t>
                      </a:r>
                      <a:r>
                        <a:rPr lang="en-US" sz="3700" baseline="-25000" dirty="0">
                          <a:latin typeface="Calibri"/>
                          <a:ea typeface="Calibri"/>
                          <a:cs typeface="Calibri"/>
                        </a:rPr>
                        <a:t>0-∞</a:t>
                      </a:r>
                      <a:r>
                        <a:rPr lang="en-US" sz="3700" dirty="0">
                          <a:latin typeface="Calibri"/>
                          <a:ea typeface="Calibri"/>
                          <a:cs typeface="Calibri"/>
                          <a:sym typeface="Calibri"/>
                        </a:rPr>
                        <a:t> (h*ng/mL)</a:t>
                      </a:r>
                      <a:endParaRPr sz="37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3600" dirty="0">
                          <a:latin typeface="Calibri"/>
                          <a:ea typeface="Calibri"/>
                          <a:cs typeface="Calibri"/>
                        </a:rPr>
                        <a:t> </a:t>
                      </a:r>
                      <a:r>
                        <a:rPr lang="en-US" sz="3600" dirty="0">
                          <a:latin typeface="Calibri"/>
                          <a:ea typeface="Calibri"/>
                          <a:cs typeface="Calibri"/>
                          <a:sym typeface="Calibri"/>
                        </a:rPr>
                        <a:t>61.7 (49.5-74.0)</a:t>
                      </a:r>
                      <a:endParaRPr sz="36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22075">
                <a:tc>
                  <a:txBody>
                    <a:bodyPr/>
                    <a:lstStyle/>
                    <a:p>
                      <a:pPr marL="0" lvl="0" indent="0" algn="l" rtl="0">
                        <a:spcBef>
                          <a:spcPts val="0"/>
                        </a:spcBef>
                        <a:spcAft>
                          <a:spcPts val="0"/>
                        </a:spcAft>
                        <a:buNone/>
                      </a:pPr>
                      <a:r>
                        <a:rPr lang="en-US" sz="3700" dirty="0" err="1">
                          <a:latin typeface="Calibri"/>
                          <a:ea typeface="Calibri"/>
                          <a:cs typeface="Calibri"/>
                          <a:sym typeface="Calibri"/>
                        </a:rPr>
                        <a:t>Lambda_z</a:t>
                      </a:r>
                      <a:r>
                        <a:rPr lang="en-US" sz="3700" dirty="0">
                          <a:latin typeface="Calibri"/>
                          <a:ea typeface="Calibri"/>
                          <a:cs typeface="Calibri"/>
                          <a:sym typeface="Calibri"/>
                        </a:rPr>
                        <a:t> (1/h)</a:t>
                      </a:r>
                      <a:endParaRPr sz="37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3600" dirty="0">
                          <a:latin typeface="Calibri"/>
                          <a:ea typeface="Calibri"/>
                          <a:cs typeface="Calibri"/>
                        </a:rPr>
                        <a:t> </a:t>
                      </a:r>
                      <a:r>
                        <a:rPr lang="en-US" sz="3600" dirty="0">
                          <a:latin typeface="Calibri"/>
                          <a:ea typeface="Calibri"/>
                          <a:cs typeface="Calibri"/>
                          <a:sym typeface="Calibri"/>
                        </a:rPr>
                        <a:t>0.02 (0.007-0.043)</a:t>
                      </a:r>
                      <a:endParaRPr sz="36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822075">
                <a:tc>
                  <a:txBody>
                    <a:bodyPr/>
                    <a:lstStyle/>
                    <a:p>
                      <a:pPr marL="0" lvl="0" indent="0" algn="l" rtl="0">
                        <a:spcBef>
                          <a:spcPts val="0"/>
                        </a:spcBef>
                        <a:spcAft>
                          <a:spcPts val="0"/>
                        </a:spcAft>
                        <a:buNone/>
                      </a:pPr>
                      <a:r>
                        <a:rPr lang="en-US" sz="3700" dirty="0" err="1">
                          <a:latin typeface="Calibri"/>
                          <a:ea typeface="Calibri"/>
                          <a:cs typeface="Calibri"/>
                          <a:sym typeface="Calibri"/>
                        </a:rPr>
                        <a:t>HL_Lambda_z</a:t>
                      </a:r>
                      <a:r>
                        <a:rPr lang="en-US" sz="3700" dirty="0">
                          <a:latin typeface="Calibri"/>
                          <a:ea typeface="Calibri"/>
                          <a:cs typeface="Calibri"/>
                          <a:sym typeface="Calibri"/>
                        </a:rPr>
                        <a:t> (h)</a:t>
                      </a:r>
                      <a:endParaRPr sz="37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3600" dirty="0">
                          <a:latin typeface="Calibri"/>
                          <a:ea typeface="Calibri"/>
                          <a:cs typeface="Calibri"/>
                        </a:rPr>
                        <a:t> </a:t>
                      </a:r>
                      <a:r>
                        <a:rPr lang="en-US" sz="3600" dirty="0">
                          <a:latin typeface="Calibri"/>
                          <a:ea typeface="Calibri"/>
                          <a:cs typeface="Calibri"/>
                          <a:sym typeface="Calibri"/>
                        </a:rPr>
                        <a:t>44.3 (16.1-97.8)</a:t>
                      </a:r>
                      <a:endParaRPr sz="3600" dirty="0">
                        <a:latin typeface="Calibri"/>
                        <a:ea typeface="Calibri"/>
                        <a:cs typeface="Calibri"/>
                        <a:sym typeface="Calibri"/>
                      </a:endParaRPr>
                    </a:p>
                  </a:txBody>
                  <a:tcPr marL="9525" marR="9525" marT="95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88" name="Google Shape;488;p27"/>
          <p:cNvSpPr txBox="1"/>
          <p:nvPr/>
        </p:nvSpPr>
        <p:spPr>
          <a:xfrm>
            <a:off x="5652425" y="8338900"/>
            <a:ext cx="7429200" cy="164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3000" u="sng">
                <a:solidFill>
                  <a:srgbClr val="242424"/>
                </a:solidFill>
                <a:highlight>
                  <a:srgbClr val="FFFFFF"/>
                </a:highlight>
              </a:rPr>
              <a:t>For Reference:</a:t>
            </a:r>
            <a:endParaRPr sz="3000" u="sng">
              <a:solidFill>
                <a:srgbClr val="242424"/>
              </a:solidFill>
              <a:highlight>
                <a:srgbClr val="FFFFFF"/>
              </a:highlight>
            </a:endParaRPr>
          </a:p>
          <a:p>
            <a:pPr marL="0" lvl="0" indent="0" algn="l" rtl="0">
              <a:lnSpc>
                <a:spcPct val="115000"/>
              </a:lnSpc>
              <a:spcBef>
                <a:spcPts val="0"/>
              </a:spcBef>
              <a:spcAft>
                <a:spcPts val="0"/>
              </a:spcAft>
              <a:buNone/>
            </a:pPr>
            <a:r>
              <a:rPr lang="en-US" sz="3000">
                <a:solidFill>
                  <a:srgbClr val="242424"/>
                </a:solidFill>
                <a:highlight>
                  <a:srgbClr val="FFFFFF"/>
                </a:highlight>
              </a:rPr>
              <a:t>Plasma LOQ: 0.0025 ng/mL</a:t>
            </a:r>
            <a:endParaRPr sz="3000">
              <a:solidFill>
                <a:srgbClr val="242424"/>
              </a:solidFill>
              <a:highlight>
                <a:srgbClr val="FFFFFF"/>
              </a:highlight>
            </a:endParaRPr>
          </a:p>
          <a:p>
            <a:pPr marL="0" lvl="0" indent="0" algn="l" rtl="0">
              <a:lnSpc>
                <a:spcPct val="115000"/>
              </a:lnSpc>
              <a:spcBef>
                <a:spcPts val="0"/>
              </a:spcBef>
              <a:spcAft>
                <a:spcPts val="0"/>
              </a:spcAft>
              <a:buNone/>
            </a:pPr>
            <a:r>
              <a:rPr lang="en-US" sz="3000">
                <a:solidFill>
                  <a:srgbClr val="242424"/>
                </a:solidFill>
                <a:highlight>
                  <a:srgbClr val="FFFFFF"/>
                </a:highlight>
              </a:rPr>
              <a:t>Plasma LOD: approximately 0.001 ng/mL</a:t>
            </a:r>
            <a:endParaRPr sz="3000">
              <a:solidFill>
                <a:srgbClr val="242424"/>
              </a:solidFill>
              <a:highlight>
                <a:srgbClr val="FFFFFF"/>
              </a:highlight>
            </a:endParaRPr>
          </a:p>
          <a:p>
            <a:pPr marL="0" lvl="0" indent="0" algn="l" rtl="0">
              <a:spcBef>
                <a:spcPts val="0"/>
              </a:spcBef>
              <a:spcAft>
                <a:spcPts val="0"/>
              </a:spcAft>
              <a:buNone/>
            </a:pPr>
            <a:endParaRPr sz="48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cxnSp>
        <p:nvCxnSpPr>
          <p:cNvPr id="493" name="Google Shape;493;p28"/>
          <p:cNvCxnSpPr/>
          <p:nvPr/>
        </p:nvCxnSpPr>
        <p:spPr>
          <a:xfrm>
            <a:off x="13" y="2471387"/>
            <a:ext cx="18234900" cy="9900"/>
          </a:xfrm>
          <a:prstGeom prst="straightConnector1">
            <a:avLst/>
          </a:prstGeom>
          <a:noFill/>
          <a:ln w="47625" cap="flat" cmpd="sng">
            <a:solidFill>
              <a:srgbClr val="004E8E"/>
            </a:solidFill>
            <a:prstDash val="solid"/>
            <a:round/>
            <a:headEnd type="none" w="sm" len="sm"/>
            <a:tailEnd type="none" w="sm" len="sm"/>
          </a:ln>
        </p:spPr>
      </p:cxnSp>
      <p:sp>
        <p:nvSpPr>
          <p:cNvPr id="494" name="Google Shape;494;p28"/>
          <p:cNvSpPr txBox="1"/>
          <p:nvPr/>
        </p:nvSpPr>
        <p:spPr>
          <a:xfrm>
            <a:off x="6144752" y="4079834"/>
            <a:ext cx="3976200" cy="4617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3000">
                <a:solidFill>
                  <a:srgbClr val="004E8E"/>
                </a:solidFill>
              </a:rPr>
              <a:t>216 hours (9 days)</a:t>
            </a:r>
            <a:endParaRPr sz="2000"/>
          </a:p>
        </p:txBody>
      </p:sp>
      <p:sp>
        <p:nvSpPr>
          <p:cNvPr id="495" name="Google Shape;495;p28"/>
          <p:cNvSpPr txBox="1"/>
          <p:nvPr/>
        </p:nvSpPr>
        <p:spPr>
          <a:xfrm>
            <a:off x="6361890" y="4590297"/>
            <a:ext cx="3777300" cy="1579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700"/>
              <a:t>4 / 12 horses had a non-detectable (ND)  drug concentration result </a:t>
            </a:r>
            <a:endParaRPr sz="2100"/>
          </a:p>
        </p:txBody>
      </p:sp>
      <p:sp>
        <p:nvSpPr>
          <p:cNvPr id="496" name="Google Shape;496;p28"/>
          <p:cNvSpPr txBox="1"/>
          <p:nvPr/>
        </p:nvSpPr>
        <p:spPr>
          <a:xfrm>
            <a:off x="13681477" y="4079825"/>
            <a:ext cx="3572100" cy="4617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3000">
                <a:solidFill>
                  <a:srgbClr val="004E8E"/>
                </a:solidFill>
              </a:rPr>
              <a:t>408 hours (17 days) </a:t>
            </a:r>
            <a:endParaRPr sz="3000"/>
          </a:p>
        </p:txBody>
      </p:sp>
      <p:sp>
        <p:nvSpPr>
          <p:cNvPr id="497" name="Google Shape;497;p28"/>
          <p:cNvSpPr txBox="1"/>
          <p:nvPr/>
        </p:nvSpPr>
        <p:spPr>
          <a:xfrm>
            <a:off x="13524279" y="4590301"/>
            <a:ext cx="3777300" cy="1579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700">
                <a:latin typeface="Lato"/>
                <a:ea typeface="Lato"/>
                <a:cs typeface="Lato"/>
                <a:sym typeface="Lato"/>
              </a:rPr>
              <a:t>11 / 12 horses were  ND or less than the limit of quantification (LOQ) </a:t>
            </a:r>
            <a:endParaRPr sz="2100"/>
          </a:p>
        </p:txBody>
      </p:sp>
      <p:grpSp>
        <p:nvGrpSpPr>
          <p:cNvPr id="498" name="Google Shape;498;p28"/>
          <p:cNvGrpSpPr/>
          <p:nvPr/>
        </p:nvGrpSpPr>
        <p:grpSpPr>
          <a:xfrm>
            <a:off x="0" y="-216993"/>
            <a:ext cx="18288118" cy="3303303"/>
            <a:chOff x="0" y="-57150"/>
            <a:chExt cx="4816592" cy="870000"/>
          </a:xfrm>
        </p:grpSpPr>
        <p:sp>
          <p:nvSpPr>
            <p:cNvPr id="499" name="Google Shape;499;p28"/>
            <p:cNvSpPr/>
            <p:nvPr/>
          </p:nvSpPr>
          <p:spPr>
            <a:xfrm>
              <a:off x="0" y="0"/>
              <a:ext cx="4816592" cy="549884"/>
            </a:xfrm>
            <a:custGeom>
              <a:avLst/>
              <a:gdLst/>
              <a:ahLst/>
              <a:cxnLst/>
              <a:rect l="l" t="t" r="r" b="b"/>
              <a:pathLst>
                <a:path w="4816592" h="549884" extrusionOk="0">
                  <a:moveTo>
                    <a:pt x="0" y="0"/>
                  </a:moveTo>
                  <a:lnTo>
                    <a:pt x="4816592" y="0"/>
                  </a:lnTo>
                  <a:lnTo>
                    <a:pt x="4816592" y="549884"/>
                  </a:lnTo>
                  <a:lnTo>
                    <a:pt x="0" y="549884"/>
                  </a:lnTo>
                  <a:close/>
                </a:path>
              </a:pathLst>
            </a:custGeom>
            <a:solidFill>
              <a:srgbClr val="004E8E"/>
            </a:solidFill>
            <a:ln>
              <a:noFill/>
            </a:ln>
          </p:spPr>
        </p:sp>
        <p:sp>
          <p:nvSpPr>
            <p:cNvPr id="500" name="Google Shape;500;p28"/>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01" name="Google Shape;501;p28"/>
          <p:cNvSpPr txBox="1"/>
          <p:nvPr/>
        </p:nvSpPr>
        <p:spPr>
          <a:xfrm>
            <a:off x="0" y="941295"/>
            <a:ext cx="182880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FFFFFF"/>
                </a:solidFill>
                <a:latin typeface="Open Sans"/>
                <a:ea typeface="Open Sans"/>
                <a:cs typeface="Open Sans"/>
                <a:sym typeface="Open Sans"/>
              </a:rPr>
              <a:t>Results: Urine Collection </a:t>
            </a:r>
            <a:endParaRPr/>
          </a:p>
        </p:txBody>
      </p:sp>
      <p:grpSp>
        <p:nvGrpSpPr>
          <p:cNvPr id="502" name="Google Shape;502;p28"/>
          <p:cNvGrpSpPr/>
          <p:nvPr/>
        </p:nvGrpSpPr>
        <p:grpSpPr>
          <a:xfrm>
            <a:off x="0" y="275001"/>
            <a:ext cx="3572124" cy="3266853"/>
            <a:chOff x="0" y="-47625"/>
            <a:chExt cx="940800" cy="860400"/>
          </a:xfrm>
        </p:grpSpPr>
        <p:sp>
          <p:nvSpPr>
            <p:cNvPr id="503" name="Google Shape;503;p28"/>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504" name="Google Shape;504;p28"/>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05" name="Google Shape;505;p28"/>
          <p:cNvSpPr/>
          <p:nvPr/>
        </p:nvSpPr>
        <p:spPr>
          <a:xfrm>
            <a:off x="678901" y="2289834"/>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8"/>
          <p:cNvSpPr/>
          <p:nvPr/>
        </p:nvSpPr>
        <p:spPr>
          <a:xfrm>
            <a:off x="1612215" y="2289821"/>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2545518" y="2311460"/>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8"/>
          <p:cNvSpPr/>
          <p:nvPr/>
        </p:nvSpPr>
        <p:spPr>
          <a:xfrm>
            <a:off x="7959001"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13372489" y="2289833"/>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6278739"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3478826"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8"/>
          <p:cNvSpPr/>
          <p:nvPr/>
        </p:nvSpPr>
        <p:spPr>
          <a:xfrm>
            <a:off x="15239089"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a:off x="9574514" y="23114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8"/>
          <p:cNvSpPr txBox="1"/>
          <p:nvPr/>
        </p:nvSpPr>
        <p:spPr>
          <a:xfrm>
            <a:off x="456000" y="27897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24 hr</a:t>
            </a:r>
            <a:endParaRPr sz="2000">
              <a:latin typeface="Calibri"/>
              <a:ea typeface="Calibri"/>
              <a:cs typeface="Calibri"/>
              <a:sym typeface="Calibri"/>
            </a:endParaRPr>
          </a:p>
        </p:txBody>
      </p:sp>
      <p:sp>
        <p:nvSpPr>
          <p:cNvPr id="515" name="Google Shape;515;p28"/>
          <p:cNvSpPr txBox="1"/>
          <p:nvPr/>
        </p:nvSpPr>
        <p:spPr>
          <a:xfrm>
            <a:off x="1389300" y="27897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48 hr</a:t>
            </a:r>
            <a:endParaRPr sz="2000">
              <a:latin typeface="Calibri"/>
              <a:ea typeface="Calibri"/>
              <a:cs typeface="Calibri"/>
              <a:sym typeface="Calibri"/>
            </a:endParaRPr>
          </a:p>
        </p:txBody>
      </p:sp>
      <p:sp>
        <p:nvSpPr>
          <p:cNvPr id="516" name="Google Shape;516;p28"/>
          <p:cNvSpPr txBox="1"/>
          <p:nvPr/>
        </p:nvSpPr>
        <p:spPr>
          <a:xfrm>
            <a:off x="2322588" y="27897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72 hr</a:t>
            </a:r>
            <a:endParaRPr sz="2000">
              <a:latin typeface="Calibri"/>
              <a:ea typeface="Calibri"/>
              <a:cs typeface="Calibri"/>
              <a:sym typeface="Calibri"/>
            </a:endParaRPr>
          </a:p>
        </p:txBody>
      </p:sp>
      <p:sp>
        <p:nvSpPr>
          <p:cNvPr id="517" name="Google Shape;517;p28"/>
          <p:cNvSpPr txBox="1"/>
          <p:nvPr/>
        </p:nvSpPr>
        <p:spPr>
          <a:xfrm>
            <a:off x="3255888" y="2789713"/>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96 hr</a:t>
            </a:r>
            <a:endParaRPr sz="2000">
              <a:latin typeface="Calibri"/>
              <a:ea typeface="Calibri"/>
              <a:cs typeface="Calibri"/>
              <a:sym typeface="Calibri"/>
            </a:endParaRPr>
          </a:p>
        </p:txBody>
      </p:sp>
      <p:sp>
        <p:nvSpPr>
          <p:cNvPr id="518" name="Google Shape;518;p28"/>
          <p:cNvSpPr txBox="1"/>
          <p:nvPr/>
        </p:nvSpPr>
        <p:spPr>
          <a:xfrm>
            <a:off x="6055805"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168 hr</a:t>
            </a:r>
            <a:endParaRPr sz="2000">
              <a:latin typeface="Calibri"/>
              <a:ea typeface="Calibri"/>
              <a:cs typeface="Calibri"/>
              <a:sym typeface="Calibri"/>
            </a:endParaRPr>
          </a:p>
        </p:txBody>
      </p:sp>
      <p:sp>
        <p:nvSpPr>
          <p:cNvPr id="519" name="Google Shape;519;p28"/>
          <p:cNvSpPr txBox="1"/>
          <p:nvPr/>
        </p:nvSpPr>
        <p:spPr>
          <a:xfrm>
            <a:off x="7582591" y="2739463"/>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216 hr</a:t>
            </a:r>
            <a:endParaRPr sz="2000">
              <a:latin typeface="Calibri"/>
              <a:ea typeface="Calibri"/>
              <a:cs typeface="Calibri"/>
              <a:sym typeface="Calibri"/>
            </a:endParaRPr>
          </a:p>
        </p:txBody>
      </p:sp>
      <p:sp>
        <p:nvSpPr>
          <p:cNvPr id="520" name="Google Shape;520;p28"/>
          <p:cNvSpPr txBox="1"/>
          <p:nvPr/>
        </p:nvSpPr>
        <p:spPr>
          <a:xfrm>
            <a:off x="9359005"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264 hr</a:t>
            </a:r>
            <a:endParaRPr sz="2000">
              <a:latin typeface="Calibri"/>
              <a:ea typeface="Calibri"/>
              <a:cs typeface="Calibri"/>
              <a:sym typeface="Calibri"/>
            </a:endParaRPr>
          </a:p>
        </p:txBody>
      </p:sp>
      <p:sp>
        <p:nvSpPr>
          <p:cNvPr id="521" name="Google Shape;521;p28"/>
          <p:cNvSpPr txBox="1"/>
          <p:nvPr/>
        </p:nvSpPr>
        <p:spPr>
          <a:xfrm>
            <a:off x="13135405"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360 hr</a:t>
            </a:r>
            <a:endParaRPr sz="2000">
              <a:latin typeface="Calibri"/>
              <a:ea typeface="Calibri"/>
              <a:cs typeface="Calibri"/>
              <a:sym typeface="Calibri"/>
            </a:endParaRPr>
          </a:p>
        </p:txBody>
      </p:sp>
      <p:sp>
        <p:nvSpPr>
          <p:cNvPr id="522" name="Google Shape;522;p28"/>
          <p:cNvSpPr txBox="1"/>
          <p:nvPr/>
        </p:nvSpPr>
        <p:spPr>
          <a:xfrm>
            <a:off x="14869792" y="27897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408 hr</a:t>
            </a:r>
            <a:endParaRPr sz="2000">
              <a:latin typeface="Calibri"/>
              <a:ea typeface="Calibri"/>
              <a:cs typeface="Calibri"/>
              <a:sym typeface="Calibri"/>
            </a:endParaRPr>
          </a:p>
        </p:txBody>
      </p:sp>
      <p:sp>
        <p:nvSpPr>
          <p:cNvPr id="523" name="Google Shape;523;p28"/>
          <p:cNvSpPr/>
          <p:nvPr/>
        </p:nvSpPr>
        <p:spPr>
          <a:xfrm rot="10800000">
            <a:off x="8073975" y="2501925"/>
            <a:ext cx="139200" cy="16875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rot="10800000">
            <a:off x="15343350" y="2631825"/>
            <a:ext cx="139200" cy="15576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txBox="1"/>
          <p:nvPr/>
        </p:nvSpPr>
        <p:spPr>
          <a:xfrm>
            <a:off x="812300" y="7504475"/>
            <a:ext cx="13409400" cy="228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rgbClr val="24242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4000" u="sng">
                <a:solidFill>
                  <a:srgbClr val="242424"/>
                </a:solidFill>
                <a:highlight>
                  <a:srgbClr val="FFFFFF"/>
                </a:highlight>
              </a:rPr>
              <a:t>For Reference:</a:t>
            </a:r>
            <a:endParaRPr sz="4000" u="sng">
              <a:solidFill>
                <a:srgbClr val="242424"/>
              </a:solidFill>
              <a:highlight>
                <a:srgbClr val="FFFFFF"/>
              </a:highlight>
            </a:endParaRPr>
          </a:p>
          <a:p>
            <a:pPr marL="0" lvl="0" indent="0" algn="l" rtl="0">
              <a:lnSpc>
                <a:spcPct val="115000"/>
              </a:lnSpc>
              <a:spcBef>
                <a:spcPts val="0"/>
              </a:spcBef>
              <a:spcAft>
                <a:spcPts val="0"/>
              </a:spcAft>
              <a:buNone/>
            </a:pPr>
            <a:r>
              <a:rPr lang="en-US" sz="4000">
                <a:solidFill>
                  <a:srgbClr val="242424"/>
                </a:solidFill>
                <a:highlight>
                  <a:srgbClr val="FFFFFF"/>
                </a:highlight>
              </a:rPr>
              <a:t>Urine LOQ: 0.05 ng/mL</a:t>
            </a:r>
            <a:endParaRPr sz="4000">
              <a:solidFill>
                <a:srgbClr val="242424"/>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4000">
                <a:solidFill>
                  <a:srgbClr val="242424"/>
                </a:solidFill>
                <a:highlight>
                  <a:srgbClr val="FFFFFF"/>
                </a:highlight>
              </a:rPr>
              <a:t>Urine LOD: 0.02 ng/mL</a:t>
            </a:r>
            <a:endParaRPr sz="4000">
              <a:solidFill>
                <a:srgbClr val="242424"/>
              </a:solidFill>
              <a:highlight>
                <a:srgbClr val="FFFFFF"/>
              </a:highlight>
            </a:endParaRPr>
          </a:p>
          <a:p>
            <a:pPr marL="0" lvl="0" indent="0" algn="l" rtl="0">
              <a:spcBef>
                <a:spcPts val="0"/>
              </a:spcBef>
              <a:spcAft>
                <a:spcPts val="0"/>
              </a:spcAft>
              <a:buNone/>
            </a:pPr>
            <a:endParaRPr sz="4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476" name="Google Shape;476;p27"/>
          <p:cNvGrpSpPr/>
          <p:nvPr/>
        </p:nvGrpSpPr>
        <p:grpSpPr>
          <a:xfrm>
            <a:off x="0" y="-216992"/>
            <a:ext cx="18287996" cy="3303093"/>
            <a:chOff x="0" y="-57150"/>
            <a:chExt cx="4816592" cy="869950"/>
          </a:xfrm>
        </p:grpSpPr>
        <p:sp>
          <p:nvSpPr>
            <p:cNvPr id="477" name="Google Shape;477;p27"/>
            <p:cNvSpPr/>
            <p:nvPr/>
          </p:nvSpPr>
          <p:spPr>
            <a:xfrm>
              <a:off x="0" y="0"/>
              <a:ext cx="4816592" cy="549884"/>
            </a:xfrm>
            <a:custGeom>
              <a:avLst/>
              <a:gdLst/>
              <a:ahLst/>
              <a:cxnLst/>
              <a:rect l="l" t="t" r="r" b="b"/>
              <a:pathLst>
                <a:path w="4816592" h="549884" extrusionOk="0">
                  <a:moveTo>
                    <a:pt x="0" y="0"/>
                  </a:moveTo>
                  <a:lnTo>
                    <a:pt x="4816592" y="0"/>
                  </a:lnTo>
                  <a:lnTo>
                    <a:pt x="4816592" y="549884"/>
                  </a:lnTo>
                  <a:lnTo>
                    <a:pt x="0" y="549884"/>
                  </a:lnTo>
                  <a:close/>
                </a:path>
              </a:pathLst>
            </a:custGeom>
            <a:solidFill>
              <a:srgbClr val="004E8E"/>
            </a:solidFill>
            <a:ln>
              <a:noFill/>
            </a:ln>
          </p:spPr>
        </p:sp>
        <p:sp>
          <p:nvSpPr>
            <p:cNvPr id="478" name="Google Shape;478;p27"/>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79" name="Google Shape;479;p27"/>
          <p:cNvGrpSpPr/>
          <p:nvPr/>
        </p:nvGrpSpPr>
        <p:grpSpPr>
          <a:xfrm>
            <a:off x="0" y="275002"/>
            <a:ext cx="3572101" cy="3266927"/>
            <a:chOff x="0" y="-47625"/>
            <a:chExt cx="940800" cy="860425"/>
          </a:xfrm>
        </p:grpSpPr>
        <p:sp>
          <p:nvSpPr>
            <p:cNvPr id="480" name="Google Shape;480;p27"/>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481" name="Google Shape;481;p2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82" name="Google Shape;482;p27"/>
          <p:cNvSpPr txBox="1"/>
          <p:nvPr/>
        </p:nvSpPr>
        <p:spPr>
          <a:xfrm>
            <a:off x="0" y="941295"/>
            <a:ext cx="18288000" cy="1071062"/>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dirty="0">
                <a:solidFill>
                  <a:srgbClr val="FFFFFF"/>
                </a:solidFill>
                <a:latin typeface="Open Sans"/>
                <a:ea typeface="Open Sans"/>
                <a:cs typeface="Open Sans"/>
                <a:sym typeface="Open Sans"/>
              </a:rPr>
              <a:t>Results: Cortisol Concentrations</a:t>
            </a:r>
            <a:endParaRPr dirty="0"/>
          </a:p>
        </p:txBody>
      </p:sp>
      <p:pic>
        <p:nvPicPr>
          <p:cNvPr id="2" name="Picture 2" descr="A graph of a number of blue and black bars&#10;&#10;Description automatically generated">
            <a:extLst>
              <a:ext uri="{FF2B5EF4-FFF2-40B4-BE49-F238E27FC236}">
                <a16:creationId xmlns:a16="http://schemas.microsoft.com/office/drawing/2014/main" id="{757D3723-62E6-BC52-1B61-2C29AA6D2872}"/>
              </a:ext>
            </a:extLst>
          </p:cNvPr>
          <p:cNvPicPr>
            <a:picLocks noChangeAspect="1"/>
          </p:cNvPicPr>
          <p:nvPr/>
        </p:nvPicPr>
        <p:blipFill rotWithShape="1">
          <a:blip r:embed="rId3"/>
          <a:srcRect t="25508" r="-327" b="21574"/>
          <a:stretch/>
        </p:blipFill>
        <p:spPr>
          <a:xfrm>
            <a:off x="3573625" y="2240649"/>
            <a:ext cx="11513962" cy="7848016"/>
          </a:xfrm>
          <a:prstGeom prst="rect">
            <a:avLst/>
          </a:prstGeom>
        </p:spPr>
      </p:pic>
      <p:sp>
        <p:nvSpPr>
          <p:cNvPr id="485" name="Google Shape;485;p27"/>
          <p:cNvSpPr txBox="1"/>
          <p:nvPr/>
        </p:nvSpPr>
        <p:spPr>
          <a:xfrm>
            <a:off x="7070545" y="2400488"/>
            <a:ext cx="4531200" cy="3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Calibri"/>
                <a:ea typeface="Calibri"/>
                <a:cs typeface="Calibri"/>
                <a:sym typeface="Calibri"/>
              </a:rPr>
              <a:t>Betamethasone All Time Points</a:t>
            </a:r>
            <a:endParaRPr sz="2600">
              <a:latin typeface="Calibri"/>
              <a:ea typeface="Calibri"/>
              <a:cs typeface="Calibri"/>
              <a:sym typeface="Calibri"/>
            </a:endParaRPr>
          </a:p>
        </p:txBody>
      </p:sp>
    </p:spTree>
    <p:extLst>
      <p:ext uri="{BB962C8B-B14F-4D97-AF65-F5344CB8AC3E}">
        <p14:creationId xmlns:p14="http://schemas.microsoft.com/office/powerpoint/2010/main" val="339364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E8E"/>
        </a:solidFill>
        <a:effectLst/>
      </p:bgPr>
    </p:bg>
    <p:spTree>
      <p:nvGrpSpPr>
        <p:cNvPr id="1" name="Shape 529"/>
        <p:cNvGrpSpPr/>
        <p:nvPr/>
      </p:nvGrpSpPr>
      <p:grpSpPr>
        <a:xfrm>
          <a:off x="0" y="0"/>
          <a:ext cx="0" cy="0"/>
          <a:chOff x="0" y="0"/>
          <a:chExt cx="0" cy="0"/>
        </a:xfrm>
      </p:grpSpPr>
      <p:grpSp>
        <p:nvGrpSpPr>
          <p:cNvPr id="530" name="Google Shape;530;p29"/>
          <p:cNvGrpSpPr/>
          <p:nvPr/>
        </p:nvGrpSpPr>
        <p:grpSpPr>
          <a:xfrm>
            <a:off x="749500" y="2556062"/>
            <a:ext cx="9332916" cy="6827428"/>
            <a:chOff x="-60330" y="-95589"/>
            <a:chExt cx="1725921" cy="318000"/>
          </a:xfrm>
        </p:grpSpPr>
        <p:sp>
          <p:nvSpPr>
            <p:cNvPr id="531" name="Google Shape;531;p29"/>
            <p:cNvSpPr/>
            <p:nvPr/>
          </p:nvSpPr>
          <p:spPr>
            <a:xfrm>
              <a:off x="-60330" y="-95535"/>
              <a:ext cx="1725921" cy="317892"/>
            </a:xfrm>
            <a:custGeom>
              <a:avLst/>
              <a:gdLst/>
              <a:ahLst/>
              <a:cxnLst/>
              <a:rect l="l" t="t" r="r" b="b"/>
              <a:pathLst>
                <a:path w="2137363" h="173949" extrusionOk="0">
                  <a:moveTo>
                    <a:pt x="0" y="0"/>
                  </a:moveTo>
                  <a:lnTo>
                    <a:pt x="2137363" y="0"/>
                  </a:lnTo>
                  <a:lnTo>
                    <a:pt x="2137363" y="173949"/>
                  </a:lnTo>
                  <a:lnTo>
                    <a:pt x="0" y="173949"/>
                  </a:lnTo>
                  <a:close/>
                </a:path>
              </a:pathLst>
            </a:custGeom>
            <a:solidFill>
              <a:srgbClr val="F4CE2C"/>
            </a:solidFill>
            <a:ln>
              <a:noFill/>
            </a:ln>
          </p:spPr>
        </p:sp>
        <p:sp>
          <p:nvSpPr>
            <p:cNvPr id="532" name="Google Shape;532;p29"/>
            <p:cNvSpPr txBox="1"/>
            <p:nvPr/>
          </p:nvSpPr>
          <p:spPr>
            <a:xfrm>
              <a:off x="-48318" y="-95589"/>
              <a:ext cx="1701900" cy="318000"/>
            </a:xfrm>
            <a:prstGeom prst="rect">
              <a:avLst/>
            </a:prstGeom>
            <a:noFill/>
            <a:ln>
              <a:noFill/>
            </a:ln>
          </p:spPr>
          <p:txBody>
            <a:bodyPr spcFirstLastPara="1" wrap="square" lIns="254000" tIns="254000" rIns="254000" bIns="254000" anchor="ctr" anchorCtr="0">
              <a:noAutofit/>
            </a:bodyPr>
            <a:lstStyle/>
            <a:p>
              <a:pPr marL="457200" marR="0" lvl="0" indent="-482600" algn="l" rtl="0">
                <a:lnSpc>
                  <a:spcPct val="140000"/>
                </a:lnSpc>
                <a:spcBef>
                  <a:spcPts val="0"/>
                </a:spcBef>
                <a:spcAft>
                  <a:spcPts val="0"/>
                </a:spcAft>
                <a:buClr>
                  <a:srgbClr val="353839"/>
                </a:buClr>
                <a:buSzPts val="4000"/>
                <a:buChar char="●"/>
              </a:pPr>
              <a:r>
                <a:rPr lang="en-US" sz="4000">
                  <a:solidFill>
                    <a:srgbClr val="353839"/>
                  </a:solidFill>
                </a:rPr>
                <a:t>When administered intramuscularly, betamethasone stays in the horse’s system for a long time</a:t>
              </a:r>
              <a:endParaRPr sz="4000">
                <a:solidFill>
                  <a:srgbClr val="353839"/>
                </a:solidFill>
              </a:endParaRPr>
            </a:p>
            <a:p>
              <a:pPr marL="457200" marR="0" lvl="0" indent="-482600" algn="l" rtl="0">
                <a:lnSpc>
                  <a:spcPct val="140000"/>
                </a:lnSpc>
                <a:spcBef>
                  <a:spcPts val="0"/>
                </a:spcBef>
                <a:spcAft>
                  <a:spcPts val="0"/>
                </a:spcAft>
                <a:buClr>
                  <a:srgbClr val="353839"/>
                </a:buClr>
                <a:buSzPts val="4000"/>
                <a:buChar char="●"/>
              </a:pPr>
              <a:r>
                <a:rPr lang="en-US" sz="4000">
                  <a:solidFill>
                    <a:srgbClr val="353839"/>
                  </a:solidFill>
                </a:rPr>
                <a:t>We are still analyzing data to find out how long the anti-inflammatory effects last</a:t>
              </a:r>
              <a:endParaRPr sz="4000">
                <a:solidFill>
                  <a:srgbClr val="353839"/>
                </a:solidFill>
              </a:endParaRPr>
            </a:p>
          </p:txBody>
        </p:sp>
      </p:grpSp>
      <p:sp>
        <p:nvSpPr>
          <p:cNvPr id="533" name="Google Shape;533;p29"/>
          <p:cNvSpPr txBox="1"/>
          <p:nvPr/>
        </p:nvSpPr>
        <p:spPr>
          <a:xfrm>
            <a:off x="1054413" y="1057275"/>
            <a:ext cx="8166600" cy="923400"/>
          </a:xfrm>
          <a:prstGeom prst="rect">
            <a:avLst/>
          </a:prstGeom>
          <a:noFill/>
          <a:ln>
            <a:noFill/>
          </a:ln>
        </p:spPr>
        <p:txBody>
          <a:bodyPr spcFirstLastPara="1" wrap="square" lIns="0" tIns="0" rIns="0" bIns="0" anchor="t" anchorCtr="0">
            <a:spAutoFit/>
          </a:bodyPr>
          <a:lstStyle/>
          <a:p>
            <a:pPr marL="0" marR="0" lvl="0" indent="0" algn="l" rtl="0">
              <a:lnSpc>
                <a:spcPct val="115983"/>
              </a:lnSpc>
              <a:spcBef>
                <a:spcPts val="0"/>
              </a:spcBef>
              <a:spcAft>
                <a:spcPts val="0"/>
              </a:spcAft>
              <a:buNone/>
            </a:pPr>
            <a:r>
              <a:rPr lang="en-US" sz="6000" b="1">
                <a:solidFill>
                  <a:srgbClr val="FFFFFF"/>
                </a:solidFill>
                <a:latin typeface="Open Sans"/>
                <a:ea typeface="Open Sans"/>
                <a:cs typeface="Open Sans"/>
                <a:sym typeface="Open Sans"/>
              </a:rPr>
              <a:t>Summary of Findings</a:t>
            </a:r>
            <a:endParaRPr/>
          </a:p>
        </p:txBody>
      </p:sp>
      <p:pic>
        <p:nvPicPr>
          <p:cNvPr id="534" name="Google Shape;534;p29"/>
          <p:cNvPicPr preferRelativeResize="0"/>
          <p:nvPr/>
        </p:nvPicPr>
        <p:blipFill rotWithShape="1">
          <a:blip r:embed="rId3">
            <a:alphaModFix/>
          </a:blip>
          <a:srcRect t="15525" b="13808"/>
          <a:stretch/>
        </p:blipFill>
        <p:spPr>
          <a:xfrm>
            <a:off x="12184000" y="5403150"/>
            <a:ext cx="5910250" cy="4176575"/>
          </a:xfrm>
          <a:prstGeom prst="rect">
            <a:avLst/>
          </a:prstGeom>
          <a:noFill/>
          <a:ln>
            <a:noFill/>
          </a:ln>
        </p:spPr>
      </p:pic>
      <p:sp>
        <p:nvSpPr>
          <p:cNvPr id="535" name="Google Shape;535;p29"/>
          <p:cNvSpPr txBox="1"/>
          <p:nvPr/>
        </p:nvSpPr>
        <p:spPr>
          <a:xfrm>
            <a:off x="10147250" y="5717625"/>
            <a:ext cx="2317200" cy="1817400"/>
          </a:xfrm>
          <a:prstGeom prst="rect">
            <a:avLst/>
          </a:prstGeom>
          <a:solidFill>
            <a:schemeClr val="lt1"/>
          </a:solidFill>
          <a:ln w="38100" cap="flat" cmpd="sng">
            <a:solidFill>
              <a:srgbClr val="F4CE2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chemeClr val="dk1"/>
                </a:solidFill>
                <a:latin typeface="Calibri"/>
                <a:ea typeface="Calibri"/>
                <a:cs typeface="Calibri"/>
                <a:sym typeface="Calibri"/>
              </a:rPr>
              <a:t>Betamthasone IA Injection- Urine Clearance Calendar</a:t>
            </a:r>
            <a:endParaRPr sz="2500">
              <a:solidFill>
                <a:schemeClr val="dk1"/>
              </a:solidFill>
              <a:latin typeface="Calibri"/>
              <a:ea typeface="Calibri"/>
              <a:cs typeface="Calibri"/>
              <a:sym typeface="Calibri"/>
            </a:endParaRPr>
          </a:p>
          <a:p>
            <a:pPr marL="0" lvl="0" indent="0" algn="ctr" rtl="0">
              <a:spcBef>
                <a:spcPts val="0"/>
              </a:spcBef>
              <a:spcAft>
                <a:spcPts val="0"/>
              </a:spcAft>
              <a:buNone/>
            </a:pPr>
            <a:endParaRPr sz="2500">
              <a:solidFill>
                <a:schemeClr val="dk1"/>
              </a:solidFill>
              <a:latin typeface="Calibri"/>
              <a:ea typeface="Calibri"/>
              <a:cs typeface="Calibri"/>
              <a:sym typeface="Calibri"/>
            </a:endParaRPr>
          </a:p>
        </p:txBody>
      </p:sp>
      <p:pic>
        <p:nvPicPr>
          <p:cNvPr id="536" name="Google Shape;536;p29"/>
          <p:cNvPicPr preferRelativeResize="0"/>
          <p:nvPr/>
        </p:nvPicPr>
        <p:blipFill>
          <a:blip r:embed="rId4">
            <a:alphaModFix/>
          </a:blip>
          <a:stretch>
            <a:fillRect/>
          </a:stretch>
        </p:blipFill>
        <p:spPr>
          <a:xfrm>
            <a:off x="13259723" y="3664046"/>
            <a:ext cx="486084" cy="519301"/>
          </a:xfrm>
          <a:prstGeom prst="rect">
            <a:avLst/>
          </a:prstGeom>
          <a:noFill/>
          <a:ln>
            <a:noFill/>
          </a:ln>
        </p:spPr>
      </p:pic>
      <p:pic>
        <p:nvPicPr>
          <p:cNvPr id="537" name="Google Shape;537;p29"/>
          <p:cNvPicPr preferRelativeResize="0"/>
          <p:nvPr/>
        </p:nvPicPr>
        <p:blipFill>
          <a:blip r:embed="rId4">
            <a:alphaModFix/>
          </a:blip>
          <a:stretch>
            <a:fillRect/>
          </a:stretch>
        </p:blipFill>
        <p:spPr>
          <a:xfrm>
            <a:off x="15759775" y="8817500"/>
            <a:ext cx="713450" cy="762225"/>
          </a:xfrm>
          <a:prstGeom prst="rect">
            <a:avLst/>
          </a:prstGeom>
          <a:noFill/>
          <a:ln>
            <a:noFill/>
          </a:ln>
        </p:spPr>
      </p:pic>
      <p:pic>
        <p:nvPicPr>
          <p:cNvPr id="538" name="Google Shape;538;p29"/>
          <p:cNvPicPr preferRelativeResize="0"/>
          <p:nvPr/>
        </p:nvPicPr>
        <p:blipFill rotWithShape="1">
          <a:blip r:embed="rId3">
            <a:alphaModFix/>
          </a:blip>
          <a:srcRect t="15525" b="13808"/>
          <a:stretch/>
        </p:blipFill>
        <p:spPr>
          <a:xfrm>
            <a:off x="10562975" y="752675"/>
            <a:ext cx="5910250" cy="4176575"/>
          </a:xfrm>
          <a:prstGeom prst="rect">
            <a:avLst/>
          </a:prstGeom>
          <a:noFill/>
          <a:ln>
            <a:noFill/>
          </a:ln>
        </p:spPr>
      </p:pic>
      <p:pic>
        <p:nvPicPr>
          <p:cNvPr id="539" name="Google Shape;539;p29"/>
          <p:cNvPicPr preferRelativeResize="0"/>
          <p:nvPr/>
        </p:nvPicPr>
        <p:blipFill>
          <a:blip r:embed="rId4">
            <a:alphaModFix/>
          </a:blip>
          <a:stretch>
            <a:fillRect/>
          </a:stretch>
        </p:blipFill>
        <p:spPr>
          <a:xfrm>
            <a:off x="14138750" y="4167025"/>
            <a:ext cx="713450" cy="762225"/>
          </a:xfrm>
          <a:prstGeom prst="rect">
            <a:avLst/>
          </a:prstGeom>
          <a:noFill/>
          <a:ln>
            <a:noFill/>
          </a:ln>
        </p:spPr>
      </p:pic>
      <p:sp>
        <p:nvSpPr>
          <p:cNvPr id="540" name="Google Shape;540;p29"/>
          <p:cNvSpPr txBox="1"/>
          <p:nvPr/>
        </p:nvSpPr>
        <p:spPr>
          <a:xfrm>
            <a:off x="15987100" y="133875"/>
            <a:ext cx="2317200" cy="1817400"/>
          </a:xfrm>
          <a:prstGeom prst="rect">
            <a:avLst/>
          </a:prstGeom>
          <a:solidFill>
            <a:schemeClr val="lt1"/>
          </a:solidFill>
          <a:ln w="38100" cap="flat" cmpd="sng">
            <a:solidFill>
              <a:srgbClr val="F4CE2C"/>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chemeClr val="dk1"/>
                </a:solidFill>
                <a:latin typeface="Calibri"/>
                <a:ea typeface="Calibri"/>
                <a:cs typeface="Calibri"/>
                <a:sym typeface="Calibri"/>
              </a:rPr>
              <a:t>Betamthasone IM Injection - Urine Clearance Calendar</a:t>
            </a:r>
            <a:endParaRPr sz="2500">
              <a:solidFill>
                <a:schemeClr val="dk1"/>
              </a:solidFill>
              <a:latin typeface="Calibri"/>
              <a:ea typeface="Calibri"/>
              <a:cs typeface="Calibri"/>
              <a:sym typeface="Calibri"/>
            </a:endParaRPr>
          </a:p>
        </p:txBody>
      </p:sp>
      <p:sp>
        <p:nvSpPr>
          <p:cNvPr id="541" name="Google Shape;541;p29"/>
          <p:cNvSpPr/>
          <p:nvPr/>
        </p:nvSpPr>
        <p:spPr>
          <a:xfrm>
            <a:off x="12610825" y="13404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a:off x="13412250" y="13404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9"/>
          <p:cNvSpPr/>
          <p:nvPr/>
        </p:nvSpPr>
        <p:spPr>
          <a:xfrm>
            <a:off x="14213675" y="13404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15015100" y="13404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9"/>
          <p:cNvSpPr/>
          <p:nvPr/>
        </p:nvSpPr>
        <p:spPr>
          <a:xfrm>
            <a:off x="15501100" y="13404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9"/>
          <p:cNvSpPr/>
          <p:nvPr/>
        </p:nvSpPr>
        <p:spPr>
          <a:xfrm>
            <a:off x="11062850" y="19806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a:off x="11978450" y="19806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9"/>
          <p:cNvSpPr/>
          <p:nvPr/>
        </p:nvSpPr>
        <p:spPr>
          <a:xfrm>
            <a:off x="12610825" y="19806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13390675" y="1924950"/>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a:off x="14170525" y="1924950"/>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a:off x="14950375" y="19806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a:off x="15730225" y="1924950"/>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a:off x="11209675" y="2581313"/>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a:off x="11978450" y="2581313"/>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a:off x="12747225" y="2620863"/>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a:off x="13458875" y="2620863"/>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14141963" y="2753750"/>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14825050" y="2753750"/>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14252475" y="612172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p:nvPr/>
        </p:nvSpPr>
        <p:spPr>
          <a:xfrm>
            <a:off x="15015100" y="612172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9"/>
          <p:cNvSpPr/>
          <p:nvPr/>
        </p:nvSpPr>
        <p:spPr>
          <a:xfrm>
            <a:off x="15777725" y="59196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9"/>
          <p:cNvSpPr/>
          <p:nvPr/>
        </p:nvSpPr>
        <p:spPr>
          <a:xfrm>
            <a:off x="16540350" y="612172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9"/>
          <p:cNvSpPr/>
          <p:nvPr/>
        </p:nvSpPr>
        <p:spPr>
          <a:xfrm>
            <a:off x="17302975" y="591967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9"/>
          <p:cNvSpPr/>
          <p:nvPr/>
        </p:nvSpPr>
        <p:spPr>
          <a:xfrm>
            <a:off x="12747225" y="664102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9"/>
          <p:cNvSpPr/>
          <p:nvPr/>
        </p:nvSpPr>
        <p:spPr>
          <a:xfrm>
            <a:off x="13499850" y="664102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9"/>
          <p:cNvSpPr/>
          <p:nvPr/>
        </p:nvSpPr>
        <p:spPr>
          <a:xfrm>
            <a:off x="14257475" y="6641025"/>
            <a:ext cx="486000" cy="5193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CE2C"/>
        </a:solidFill>
        <a:effectLst/>
      </p:bgPr>
    </p:bg>
    <p:spTree>
      <p:nvGrpSpPr>
        <p:cNvPr id="1" name="Shape 570"/>
        <p:cNvGrpSpPr/>
        <p:nvPr/>
      </p:nvGrpSpPr>
      <p:grpSpPr>
        <a:xfrm>
          <a:off x="0" y="0"/>
          <a:ext cx="0" cy="0"/>
          <a:chOff x="0" y="0"/>
          <a:chExt cx="0" cy="0"/>
        </a:xfrm>
      </p:grpSpPr>
      <p:sp>
        <p:nvSpPr>
          <p:cNvPr id="571" name="Google Shape;571;p30"/>
          <p:cNvSpPr txBox="1"/>
          <p:nvPr/>
        </p:nvSpPr>
        <p:spPr>
          <a:xfrm>
            <a:off x="2171684" y="1057275"/>
            <a:ext cx="139446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004E8E"/>
                </a:solidFill>
                <a:latin typeface="Open Sans"/>
                <a:ea typeface="Open Sans"/>
                <a:cs typeface="Open Sans"/>
                <a:sym typeface="Open Sans"/>
              </a:rPr>
              <a:t>What are the implications?</a:t>
            </a:r>
            <a:endParaRPr/>
          </a:p>
        </p:txBody>
      </p:sp>
      <p:grpSp>
        <p:nvGrpSpPr>
          <p:cNvPr id="572" name="Google Shape;572;p30"/>
          <p:cNvGrpSpPr/>
          <p:nvPr/>
        </p:nvGrpSpPr>
        <p:grpSpPr>
          <a:xfrm>
            <a:off x="0" y="267412"/>
            <a:ext cx="3572101" cy="3303092"/>
            <a:chOff x="0" y="-57150"/>
            <a:chExt cx="940800" cy="869950"/>
          </a:xfrm>
        </p:grpSpPr>
        <p:sp>
          <p:nvSpPr>
            <p:cNvPr id="573" name="Google Shape;573;p30"/>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004E8E"/>
            </a:solidFill>
            <a:ln>
              <a:noFill/>
            </a:ln>
          </p:spPr>
        </p:sp>
        <p:sp>
          <p:nvSpPr>
            <p:cNvPr id="574" name="Google Shape;574;p30"/>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75" name="Google Shape;575;p30"/>
          <p:cNvGrpSpPr/>
          <p:nvPr/>
        </p:nvGrpSpPr>
        <p:grpSpPr>
          <a:xfrm>
            <a:off x="14715899" y="9069884"/>
            <a:ext cx="3572101" cy="3303092"/>
            <a:chOff x="0" y="-57150"/>
            <a:chExt cx="940800" cy="869950"/>
          </a:xfrm>
        </p:grpSpPr>
        <p:sp>
          <p:nvSpPr>
            <p:cNvPr id="576" name="Google Shape;576;p30"/>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004E8E"/>
            </a:solidFill>
            <a:ln>
              <a:noFill/>
            </a:ln>
          </p:spPr>
        </p:sp>
        <p:sp>
          <p:nvSpPr>
            <p:cNvPr id="577" name="Google Shape;577;p30"/>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8" name="Google Shape;578;p30"/>
          <p:cNvSpPr txBox="1"/>
          <p:nvPr/>
        </p:nvSpPr>
        <p:spPr>
          <a:xfrm>
            <a:off x="6794375" y="7127275"/>
            <a:ext cx="7621200" cy="2764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latin typeface="Calibri"/>
                <a:ea typeface="Calibri"/>
                <a:cs typeface="Calibri"/>
                <a:sym typeface="Calibri"/>
              </a:rPr>
              <a:t>Bob Baffert: Trainer for 2021 Kentucky Derby winner Medina Spirit, who tested + for betamethasone. </a:t>
            </a:r>
            <a:endParaRPr sz="3600">
              <a:latin typeface="Calibri"/>
              <a:ea typeface="Calibri"/>
              <a:cs typeface="Calibri"/>
              <a:sym typeface="Calibri"/>
            </a:endParaRPr>
          </a:p>
          <a:p>
            <a:pPr marL="0" lvl="0" indent="0" algn="ctr" rtl="0">
              <a:spcBef>
                <a:spcPts val="0"/>
              </a:spcBef>
              <a:spcAft>
                <a:spcPts val="0"/>
              </a:spcAft>
              <a:buNone/>
            </a:pPr>
            <a:r>
              <a:rPr lang="en-US" sz="3600">
                <a:latin typeface="Calibri"/>
                <a:ea typeface="Calibri"/>
                <a:cs typeface="Calibri"/>
                <a:sym typeface="Calibri"/>
              </a:rPr>
              <a:t>$3 million in winnings, $7,500 fine</a:t>
            </a:r>
            <a:endParaRPr sz="3600">
              <a:latin typeface="Calibri"/>
              <a:ea typeface="Calibri"/>
              <a:cs typeface="Calibri"/>
              <a:sym typeface="Calibri"/>
            </a:endParaRPr>
          </a:p>
        </p:txBody>
      </p:sp>
      <p:pic>
        <p:nvPicPr>
          <p:cNvPr id="579" name="Google Shape;579;p30"/>
          <p:cNvPicPr preferRelativeResize="0"/>
          <p:nvPr/>
        </p:nvPicPr>
        <p:blipFill>
          <a:blip r:embed="rId3">
            <a:alphaModFix/>
          </a:blip>
          <a:stretch>
            <a:fillRect/>
          </a:stretch>
        </p:blipFill>
        <p:spPr>
          <a:xfrm>
            <a:off x="853100" y="2272475"/>
            <a:ext cx="8579901" cy="4563001"/>
          </a:xfrm>
          <a:prstGeom prst="rect">
            <a:avLst/>
          </a:prstGeom>
          <a:noFill/>
          <a:ln>
            <a:noFill/>
          </a:ln>
        </p:spPr>
      </p:pic>
      <p:sp>
        <p:nvSpPr>
          <p:cNvPr id="580" name="Google Shape;580;p30"/>
          <p:cNvSpPr txBox="1"/>
          <p:nvPr/>
        </p:nvSpPr>
        <p:spPr>
          <a:xfrm>
            <a:off x="1284950" y="7499975"/>
            <a:ext cx="43770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Remember him from the 2nd slide of this presentation?</a:t>
            </a:r>
            <a:endParaRPr sz="3000">
              <a:latin typeface="Calibri"/>
              <a:ea typeface="Calibri"/>
              <a:cs typeface="Calibri"/>
              <a:sym typeface="Calibri"/>
            </a:endParaRPr>
          </a:p>
        </p:txBody>
      </p:sp>
      <p:sp>
        <p:nvSpPr>
          <p:cNvPr id="581" name="Google Shape;581;p30"/>
          <p:cNvSpPr/>
          <p:nvPr/>
        </p:nvSpPr>
        <p:spPr>
          <a:xfrm>
            <a:off x="3459400" y="6919100"/>
            <a:ext cx="306600" cy="780600"/>
          </a:xfrm>
          <a:prstGeom prst="up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p:nvPr/>
        </p:nvSpPr>
        <p:spPr>
          <a:xfrm>
            <a:off x="7902947" y="0"/>
            <a:ext cx="10385053" cy="10287000"/>
          </a:xfrm>
          <a:custGeom>
            <a:avLst/>
            <a:gdLst/>
            <a:ahLst/>
            <a:cxnLst/>
            <a:rect l="l" t="t" r="r" b="b"/>
            <a:pathLst>
              <a:path w="2735158" h="2709333" extrusionOk="0">
                <a:moveTo>
                  <a:pt x="0" y="0"/>
                </a:moveTo>
                <a:lnTo>
                  <a:pt x="2735158" y="0"/>
                </a:lnTo>
                <a:lnTo>
                  <a:pt x="2735158" y="2709333"/>
                </a:lnTo>
                <a:lnTo>
                  <a:pt x="0" y="2709333"/>
                </a:lnTo>
                <a:close/>
              </a:path>
            </a:pathLst>
          </a:custGeom>
          <a:solidFill>
            <a:srgbClr val="004E8E">
              <a:alpha val="84705"/>
            </a:srgbClr>
          </a:solidFill>
          <a:ln>
            <a:noFill/>
          </a:ln>
        </p:spPr>
      </p:sp>
      <p:sp>
        <p:nvSpPr>
          <p:cNvPr id="110" name="Google Shape;110;p14"/>
          <p:cNvSpPr txBox="1"/>
          <p:nvPr/>
        </p:nvSpPr>
        <p:spPr>
          <a:xfrm>
            <a:off x="7902947" y="-216991"/>
            <a:ext cx="3086100" cy="3303092"/>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111" name="Google Shape;111;p14"/>
          <p:cNvGrpSpPr/>
          <p:nvPr/>
        </p:nvGrpSpPr>
        <p:grpSpPr>
          <a:xfrm>
            <a:off x="13356544" y="9193401"/>
            <a:ext cx="5257947" cy="3266853"/>
            <a:chOff x="940800" y="135827"/>
            <a:chExt cx="1384800" cy="860400"/>
          </a:xfrm>
        </p:grpSpPr>
        <p:sp>
          <p:nvSpPr>
            <p:cNvPr id="112" name="Google Shape;112;p14"/>
            <p:cNvSpPr/>
            <p:nvPr/>
          </p:nvSpPr>
          <p:spPr>
            <a:xfrm>
              <a:off x="1299099" y="205121"/>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113" name="Google Shape;113;p14"/>
            <p:cNvSpPr txBox="1"/>
            <p:nvPr/>
          </p:nvSpPr>
          <p:spPr>
            <a:xfrm>
              <a:off x="940800" y="135827"/>
              <a:ext cx="13848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39958"/>
                </a:lnSpc>
                <a:spcBef>
                  <a:spcPts val="0"/>
                </a:spcBef>
                <a:spcAft>
                  <a:spcPts val="0"/>
                </a:spcAft>
                <a:buNone/>
              </a:pPr>
              <a:endParaRPr sz="2400" b="0" i="0" u="none" strike="noStrike" cap="none">
                <a:solidFill>
                  <a:srgbClr val="353839"/>
                </a:solidFill>
                <a:latin typeface="Arial"/>
                <a:ea typeface="Arial"/>
                <a:cs typeface="Arial"/>
                <a:sym typeface="Arial"/>
              </a:endParaRPr>
            </a:p>
          </p:txBody>
        </p:sp>
      </p:grpSp>
      <p:sp>
        <p:nvSpPr>
          <p:cNvPr id="114" name="Google Shape;114;p14"/>
          <p:cNvSpPr txBox="1"/>
          <p:nvPr/>
        </p:nvSpPr>
        <p:spPr>
          <a:xfrm>
            <a:off x="9524819" y="1866868"/>
            <a:ext cx="7599900" cy="1994700"/>
          </a:xfrm>
          <a:prstGeom prst="rect">
            <a:avLst/>
          </a:prstGeom>
          <a:noFill/>
          <a:ln>
            <a:noFill/>
          </a:ln>
        </p:spPr>
        <p:txBody>
          <a:bodyPr spcFirstLastPara="1" wrap="square" lIns="0" tIns="0" rIns="0" bIns="0" anchor="t" anchorCtr="0">
            <a:spAutoFit/>
          </a:bodyPr>
          <a:lstStyle/>
          <a:p>
            <a:pPr marL="0" marR="0" lvl="0" indent="0" algn="l" rtl="0">
              <a:lnSpc>
                <a:spcPct val="115983"/>
              </a:lnSpc>
              <a:spcBef>
                <a:spcPts val="0"/>
              </a:spcBef>
              <a:spcAft>
                <a:spcPts val="0"/>
              </a:spcAft>
              <a:buNone/>
            </a:pPr>
            <a:r>
              <a:rPr lang="en-US" sz="6000" b="1">
                <a:solidFill>
                  <a:srgbClr val="FFFFFF"/>
                </a:solidFill>
                <a:latin typeface="Open Sans"/>
                <a:ea typeface="Open Sans"/>
                <a:cs typeface="Open Sans"/>
                <a:sym typeface="Open Sans"/>
              </a:rPr>
              <a:t>Introduction and Rationale</a:t>
            </a:r>
            <a:endParaRPr/>
          </a:p>
        </p:txBody>
      </p:sp>
      <p:sp>
        <p:nvSpPr>
          <p:cNvPr id="115" name="Google Shape;115;p14"/>
          <p:cNvSpPr txBox="1"/>
          <p:nvPr/>
        </p:nvSpPr>
        <p:spPr>
          <a:xfrm>
            <a:off x="9524826" y="4383025"/>
            <a:ext cx="7028400" cy="5024100"/>
          </a:xfrm>
          <a:prstGeom prst="rect">
            <a:avLst/>
          </a:prstGeom>
          <a:noFill/>
          <a:ln>
            <a:noFill/>
          </a:ln>
        </p:spPr>
        <p:txBody>
          <a:bodyPr spcFirstLastPara="1" wrap="square" lIns="0" tIns="0" rIns="0" bIns="0" anchor="t" anchorCtr="0">
            <a:spAutoFit/>
          </a:bodyPr>
          <a:lstStyle/>
          <a:p>
            <a:pPr marL="457200" marR="0" lvl="0" indent="-381000" algn="l" rtl="0">
              <a:lnSpc>
                <a:spcPct val="140000"/>
              </a:lnSpc>
              <a:spcBef>
                <a:spcPts val="0"/>
              </a:spcBef>
              <a:spcAft>
                <a:spcPts val="0"/>
              </a:spcAft>
              <a:buClr>
                <a:srgbClr val="FFFFFF"/>
              </a:buClr>
              <a:buSzPts val="2400"/>
              <a:buFont typeface="Arial"/>
              <a:buChar char="●"/>
            </a:pPr>
            <a:r>
              <a:rPr lang="en-US" sz="2400">
                <a:solidFill>
                  <a:srgbClr val="FFFFFF"/>
                </a:solidFill>
              </a:rPr>
              <a:t>Betamethasone is a potent anti-inflammatory medication used for musculoskeletal inflammation</a:t>
            </a:r>
            <a:endParaRPr sz="2400">
              <a:solidFill>
                <a:srgbClr val="FFFFFF"/>
              </a:solidFill>
            </a:endParaRPr>
          </a:p>
          <a:p>
            <a:pPr marL="457200" marR="0" lvl="0" indent="-381000" algn="l" rtl="0">
              <a:lnSpc>
                <a:spcPct val="140000"/>
              </a:lnSpc>
              <a:spcBef>
                <a:spcPts val="0"/>
              </a:spcBef>
              <a:spcAft>
                <a:spcPts val="0"/>
              </a:spcAft>
              <a:buClr>
                <a:srgbClr val="FFFFFF"/>
              </a:buClr>
              <a:buSzPts val="2400"/>
              <a:buChar char="●"/>
            </a:pPr>
            <a:r>
              <a:rPr lang="en-US" sz="2400">
                <a:solidFill>
                  <a:srgbClr val="FFFFFF"/>
                </a:solidFill>
              </a:rPr>
              <a:t>Commonly used, but pharmacokinetic/ pharmacodynamic reports are limited</a:t>
            </a:r>
            <a:endParaRPr sz="2400">
              <a:solidFill>
                <a:srgbClr val="FFFFFF"/>
              </a:solidFill>
            </a:endParaRPr>
          </a:p>
          <a:p>
            <a:pPr marL="457200" marR="0" lvl="0" indent="-381000" algn="l" rtl="0">
              <a:lnSpc>
                <a:spcPct val="140000"/>
              </a:lnSpc>
              <a:spcBef>
                <a:spcPts val="0"/>
              </a:spcBef>
              <a:spcAft>
                <a:spcPts val="0"/>
              </a:spcAft>
              <a:buClr>
                <a:srgbClr val="FFFFFF"/>
              </a:buClr>
              <a:buSzPts val="2400"/>
              <a:buChar char="●"/>
            </a:pPr>
            <a:r>
              <a:rPr lang="en-US" sz="2400">
                <a:solidFill>
                  <a:srgbClr val="FFFFFF"/>
                </a:solidFill>
              </a:rPr>
              <a:t>Studies characterizing Intramuscular (IM) administration are especially limited</a:t>
            </a:r>
            <a:endParaRPr sz="2400">
              <a:solidFill>
                <a:srgbClr val="FFFFFF"/>
              </a:solidFill>
            </a:endParaRPr>
          </a:p>
          <a:p>
            <a:pPr marL="457200" marR="0" lvl="0" indent="-381000" algn="l" rtl="0">
              <a:lnSpc>
                <a:spcPct val="140000"/>
              </a:lnSpc>
              <a:spcBef>
                <a:spcPts val="0"/>
              </a:spcBef>
              <a:spcAft>
                <a:spcPts val="0"/>
              </a:spcAft>
              <a:buClr>
                <a:srgbClr val="FFFFFF"/>
              </a:buClr>
              <a:buSzPts val="2400"/>
              <a:buChar char="●"/>
            </a:pPr>
            <a:r>
              <a:rPr lang="en-US" sz="2400">
                <a:solidFill>
                  <a:srgbClr val="FFFFFF"/>
                </a:solidFill>
              </a:rPr>
              <a:t>This project aims to describe the pharmacokinetic and anti-inflammatory effects of betamethasone following IM administration </a:t>
            </a:r>
            <a:endParaRPr sz="2400">
              <a:solidFill>
                <a:srgbClr val="FFFFFF"/>
              </a:solidFill>
            </a:endParaRPr>
          </a:p>
        </p:txBody>
      </p:sp>
      <p:pic>
        <p:nvPicPr>
          <p:cNvPr id="116" name="Google Shape;116;p14"/>
          <p:cNvPicPr preferRelativeResize="0"/>
          <p:nvPr/>
        </p:nvPicPr>
        <p:blipFill rotWithShape="1">
          <a:blip r:embed="rId3">
            <a:alphaModFix/>
          </a:blip>
          <a:srcRect l="20233" r="19387"/>
          <a:stretch/>
        </p:blipFill>
        <p:spPr>
          <a:xfrm>
            <a:off x="0" y="0"/>
            <a:ext cx="8280543" cy="10355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31"/>
          <p:cNvPicPr preferRelativeResize="0"/>
          <p:nvPr/>
        </p:nvPicPr>
        <p:blipFill rotWithShape="1">
          <a:blip r:embed="rId3">
            <a:alphaModFix/>
          </a:blip>
          <a:srcRect l="5502" r="7076" b="464"/>
          <a:stretch/>
        </p:blipFill>
        <p:spPr>
          <a:xfrm>
            <a:off x="-9525" y="-49333"/>
            <a:ext cx="18288000" cy="10358964"/>
          </a:xfrm>
          <a:prstGeom prst="rect">
            <a:avLst/>
          </a:prstGeom>
          <a:noFill/>
          <a:ln>
            <a:noFill/>
          </a:ln>
        </p:spPr>
      </p:pic>
      <p:sp>
        <p:nvSpPr>
          <p:cNvPr id="587" name="Google Shape;587;p31"/>
          <p:cNvSpPr/>
          <p:nvPr/>
        </p:nvSpPr>
        <p:spPr>
          <a:xfrm>
            <a:off x="3125" y="-1425"/>
            <a:ext cx="1353300" cy="10287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31"/>
          <p:cNvGrpSpPr/>
          <p:nvPr/>
        </p:nvGrpSpPr>
        <p:grpSpPr>
          <a:xfrm>
            <a:off x="1356416" y="-224645"/>
            <a:ext cx="7405124" cy="10511714"/>
            <a:chOff x="0" y="-57150"/>
            <a:chExt cx="1950308" cy="2768499"/>
          </a:xfrm>
        </p:grpSpPr>
        <p:sp>
          <p:nvSpPr>
            <p:cNvPr id="589" name="Google Shape;589;p31"/>
            <p:cNvSpPr/>
            <p:nvPr/>
          </p:nvSpPr>
          <p:spPr>
            <a:xfrm>
              <a:off x="0" y="0"/>
              <a:ext cx="1950308" cy="2711349"/>
            </a:xfrm>
            <a:custGeom>
              <a:avLst/>
              <a:gdLst/>
              <a:ahLst/>
              <a:cxnLst/>
              <a:rect l="l" t="t" r="r" b="b"/>
              <a:pathLst>
                <a:path w="1950308" h="2711349" extrusionOk="0">
                  <a:moveTo>
                    <a:pt x="0" y="0"/>
                  </a:moveTo>
                  <a:lnTo>
                    <a:pt x="1950308" y="0"/>
                  </a:lnTo>
                  <a:lnTo>
                    <a:pt x="1950308" y="2711349"/>
                  </a:lnTo>
                  <a:lnTo>
                    <a:pt x="0" y="2711349"/>
                  </a:lnTo>
                  <a:close/>
                </a:path>
              </a:pathLst>
            </a:custGeom>
            <a:solidFill>
              <a:srgbClr val="F4CE2C">
                <a:alpha val="84705"/>
              </a:srgbClr>
            </a:solidFill>
            <a:ln>
              <a:noFill/>
            </a:ln>
          </p:spPr>
        </p:sp>
        <p:sp>
          <p:nvSpPr>
            <p:cNvPr id="590" name="Google Shape;590;p31"/>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91" name="Google Shape;591;p31"/>
          <p:cNvGrpSpPr/>
          <p:nvPr/>
        </p:nvGrpSpPr>
        <p:grpSpPr>
          <a:xfrm>
            <a:off x="14715899" y="9077474"/>
            <a:ext cx="3572101" cy="3266927"/>
            <a:chOff x="0" y="-47625"/>
            <a:chExt cx="940800" cy="860425"/>
          </a:xfrm>
        </p:grpSpPr>
        <p:sp>
          <p:nvSpPr>
            <p:cNvPr id="592" name="Google Shape;592;p31"/>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004E8E"/>
            </a:solidFill>
            <a:ln>
              <a:noFill/>
            </a:ln>
          </p:spPr>
        </p:sp>
        <p:sp>
          <p:nvSpPr>
            <p:cNvPr id="593" name="Google Shape;593;p3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94" name="Google Shape;594;p31"/>
          <p:cNvPicPr preferRelativeResize="0"/>
          <p:nvPr/>
        </p:nvPicPr>
        <p:blipFill rotWithShape="1">
          <a:blip r:embed="rId4">
            <a:alphaModFix/>
          </a:blip>
          <a:srcRect l="56760" t="16082" b="21631"/>
          <a:stretch/>
        </p:blipFill>
        <p:spPr>
          <a:xfrm>
            <a:off x="8761550" y="-49325"/>
            <a:ext cx="9588726" cy="10358949"/>
          </a:xfrm>
          <a:prstGeom prst="rect">
            <a:avLst/>
          </a:prstGeom>
          <a:noFill/>
          <a:ln>
            <a:noFill/>
          </a:ln>
        </p:spPr>
      </p:pic>
      <p:grpSp>
        <p:nvGrpSpPr>
          <p:cNvPr id="595" name="Google Shape;595;p31"/>
          <p:cNvGrpSpPr/>
          <p:nvPr/>
        </p:nvGrpSpPr>
        <p:grpSpPr>
          <a:xfrm>
            <a:off x="1686126" y="2036825"/>
            <a:ext cx="6745725" cy="7658409"/>
            <a:chOff x="67" y="-824117"/>
            <a:chExt cx="8994300" cy="10211213"/>
          </a:xfrm>
        </p:grpSpPr>
        <p:sp>
          <p:nvSpPr>
            <p:cNvPr id="596" name="Google Shape;596;p31"/>
            <p:cNvSpPr txBox="1"/>
            <p:nvPr/>
          </p:nvSpPr>
          <p:spPr>
            <a:xfrm>
              <a:off x="257136" y="4312957"/>
              <a:ext cx="8480100" cy="853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a:p>
              <a:pPr marL="0" marR="0" lvl="0" indent="0" algn="ctr" rtl="0">
                <a:lnSpc>
                  <a:spcPct val="140000"/>
                </a:lnSpc>
                <a:spcBef>
                  <a:spcPts val="0"/>
                </a:spcBef>
                <a:spcAft>
                  <a:spcPts val="0"/>
                </a:spcAft>
                <a:buNone/>
              </a:pPr>
              <a:endParaRPr sz="2200" b="0" i="0" u="none" strike="noStrike" cap="none">
                <a:solidFill>
                  <a:srgbClr val="000000"/>
                </a:solidFill>
                <a:latin typeface="Arial"/>
                <a:ea typeface="Arial"/>
                <a:cs typeface="Arial"/>
                <a:sym typeface="Arial"/>
              </a:endParaRPr>
            </a:p>
          </p:txBody>
        </p:sp>
        <p:sp>
          <p:nvSpPr>
            <p:cNvPr id="597" name="Google Shape;597;p31"/>
            <p:cNvSpPr txBox="1"/>
            <p:nvPr/>
          </p:nvSpPr>
          <p:spPr>
            <a:xfrm>
              <a:off x="257182" y="-824117"/>
              <a:ext cx="8480100" cy="1026300"/>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en-US" sz="5000" b="1">
                  <a:solidFill>
                    <a:srgbClr val="12222B"/>
                  </a:solidFill>
                  <a:latin typeface="Open Sans"/>
                  <a:ea typeface="Open Sans"/>
                  <a:cs typeface="Open Sans"/>
                  <a:sym typeface="Open Sans"/>
                </a:rPr>
                <a:t>Acknowledgements</a:t>
              </a:r>
              <a:endParaRPr/>
            </a:p>
          </p:txBody>
        </p:sp>
        <p:sp>
          <p:nvSpPr>
            <p:cNvPr id="598" name="Google Shape;598;p31"/>
            <p:cNvSpPr txBox="1"/>
            <p:nvPr/>
          </p:nvSpPr>
          <p:spPr>
            <a:xfrm>
              <a:off x="67" y="851195"/>
              <a:ext cx="8994300" cy="85359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a:t>Dr. Heather Knych </a:t>
              </a:r>
              <a:endParaRPr sz="2400"/>
            </a:p>
            <a:p>
              <a:pPr marL="0" marR="0" lvl="0" indent="0" algn="ctr" rtl="0">
                <a:lnSpc>
                  <a:spcPct val="139958"/>
                </a:lnSpc>
                <a:spcBef>
                  <a:spcPts val="0"/>
                </a:spcBef>
                <a:spcAft>
                  <a:spcPts val="0"/>
                </a:spcAft>
                <a:buNone/>
              </a:pPr>
              <a:r>
                <a:rPr lang="en-US" sz="2400"/>
                <a:t>Stacy Steinmetz, Kirsten Kanarr, Meghan Traynham</a:t>
              </a:r>
              <a:endParaRPr sz="2400"/>
            </a:p>
            <a:p>
              <a:pPr marL="0" marR="0" lvl="0" indent="0" algn="ctr" rtl="0">
                <a:lnSpc>
                  <a:spcPct val="139958"/>
                </a:lnSpc>
                <a:spcBef>
                  <a:spcPts val="0"/>
                </a:spcBef>
                <a:spcAft>
                  <a:spcPts val="0"/>
                </a:spcAft>
                <a:buNone/>
              </a:pPr>
              <a:r>
                <a:rPr lang="en-US" sz="2400"/>
                <a:t>Dan, Sandy, &amp; Jayanti</a:t>
              </a:r>
              <a:endParaRPr sz="2400"/>
            </a:p>
            <a:p>
              <a:pPr marL="0" marR="0" lvl="0" indent="0" algn="ctr" rtl="0">
                <a:lnSpc>
                  <a:spcPct val="139958"/>
                </a:lnSpc>
                <a:spcBef>
                  <a:spcPts val="0"/>
                </a:spcBef>
                <a:spcAft>
                  <a:spcPts val="0"/>
                </a:spcAft>
                <a:buNone/>
              </a:pPr>
              <a:r>
                <a:rPr lang="en-US" sz="2400"/>
                <a:t>Gabby Nelson</a:t>
              </a:r>
              <a:endParaRPr sz="2400"/>
            </a:p>
            <a:p>
              <a:pPr marL="0" marR="0" lvl="0" indent="0" algn="ctr" rtl="0">
                <a:lnSpc>
                  <a:spcPct val="139958"/>
                </a:lnSpc>
                <a:spcBef>
                  <a:spcPts val="0"/>
                </a:spcBef>
                <a:spcAft>
                  <a:spcPts val="0"/>
                </a:spcAft>
                <a:buNone/>
              </a:pPr>
              <a:r>
                <a:rPr lang="en-US" sz="2400"/>
                <a:t>Megan, Nicole, Ye </a:t>
              </a:r>
              <a:endParaRPr sz="2400"/>
            </a:p>
            <a:p>
              <a:pPr marL="0" marR="0" lvl="0" indent="0" algn="ctr" rtl="0">
                <a:lnSpc>
                  <a:spcPct val="139958"/>
                </a:lnSpc>
                <a:spcBef>
                  <a:spcPts val="0"/>
                </a:spcBef>
                <a:spcAft>
                  <a:spcPts val="0"/>
                </a:spcAft>
                <a:buNone/>
              </a:pPr>
              <a:endParaRPr sz="2400"/>
            </a:p>
            <a:p>
              <a:pPr marL="0" lvl="0" indent="0" algn="ctr" rtl="0">
                <a:lnSpc>
                  <a:spcPct val="140000"/>
                </a:lnSpc>
                <a:spcBef>
                  <a:spcPts val="0"/>
                </a:spcBef>
                <a:spcAft>
                  <a:spcPts val="0"/>
                </a:spcAft>
                <a:buClr>
                  <a:schemeClr val="dk1"/>
                </a:buClr>
                <a:buFont typeface="Arial"/>
                <a:buNone/>
              </a:pPr>
              <a:r>
                <a:rPr lang="en-US" sz="2200">
                  <a:solidFill>
                    <a:schemeClr val="dk1"/>
                  </a:solidFill>
                </a:rPr>
                <a:t>STAR funding provided by Center for Equine Health Endowment Funds</a:t>
              </a:r>
              <a:endParaRPr sz="2200">
                <a:solidFill>
                  <a:schemeClr val="dk1"/>
                </a:solidFill>
              </a:endParaRPr>
            </a:p>
            <a:p>
              <a:pPr marL="0" lvl="0" indent="0" algn="ctr" rtl="0">
                <a:lnSpc>
                  <a:spcPct val="140000"/>
                </a:lnSpc>
                <a:spcBef>
                  <a:spcPts val="0"/>
                </a:spcBef>
                <a:spcAft>
                  <a:spcPts val="0"/>
                </a:spcAft>
                <a:buClr>
                  <a:schemeClr val="dk1"/>
                </a:buClr>
                <a:buFont typeface="Arial"/>
                <a:buNone/>
              </a:pPr>
              <a:r>
                <a:rPr lang="en-US" sz="2200">
                  <a:solidFill>
                    <a:schemeClr val="dk1"/>
                  </a:solidFill>
                </a:rPr>
                <a:t>Funding for this study provided by the AQHA and the California Horse Racing Board</a:t>
              </a:r>
              <a:endParaRPr sz="2200">
                <a:solidFill>
                  <a:schemeClr val="dk1"/>
                </a:solidFill>
              </a:endParaRPr>
            </a:p>
            <a:p>
              <a:pPr marL="0" marR="0" lvl="0" indent="0" algn="ctr" rtl="0">
                <a:lnSpc>
                  <a:spcPct val="139958"/>
                </a:lnSpc>
                <a:spcBef>
                  <a:spcPts val="0"/>
                </a:spcBef>
                <a:spcAft>
                  <a:spcPts val="0"/>
                </a:spcAft>
                <a:buNone/>
              </a:pPr>
              <a:endParaRPr sz="2400"/>
            </a:p>
            <a:p>
              <a:pPr marL="0" marR="0" lvl="0" indent="0" algn="ctr" rtl="0">
                <a:lnSpc>
                  <a:spcPct val="139958"/>
                </a:lnSpc>
                <a:spcBef>
                  <a:spcPts val="0"/>
                </a:spcBef>
                <a:spcAft>
                  <a:spcPts val="0"/>
                </a:spcAft>
                <a:buNone/>
              </a:pPr>
              <a:endParaRPr sz="240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32"/>
          <p:cNvPicPr preferRelativeResize="0"/>
          <p:nvPr/>
        </p:nvPicPr>
        <p:blipFill rotWithShape="1">
          <a:blip r:embed="rId3">
            <a:alphaModFix/>
          </a:blip>
          <a:srcRect t="15796"/>
          <a:stretch/>
        </p:blipFill>
        <p:spPr>
          <a:xfrm>
            <a:off x="13" y="0"/>
            <a:ext cx="18288000" cy="10287000"/>
          </a:xfrm>
          <a:prstGeom prst="rect">
            <a:avLst/>
          </a:prstGeom>
          <a:noFill/>
          <a:ln>
            <a:noFill/>
          </a:ln>
        </p:spPr>
      </p:pic>
      <p:grpSp>
        <p:nvGrpSpPr>
          <p:cNvPr id="604" name="Google Shape;604;p32"/>
          <p:cNvGrpSpPr/>
          <p:nvPr/>
        </p:nvGrpSpPr>
        <p:grpSpPr>
          <a:xfrm>
            <a:off x="-37" y="1621300"/>
            <a:ext cx="18288118" cy="7637050"/>
            <a:chOff x="0" y="-57150"/>
            <a:chExt cx="4816592" cy="2011391"/>
          </a:xfrm>
        </p:grpSpPr>
        <p:sp>
          <p:nvSpPr>
            <p:cNvPr id="605" name="Google Shape;605;p32"/>
            <p:cNvSpPr/>
            <p:nvPr/>
          </p:nvSpPr>
          <p:spPr>
            <a:xfrm>
              <a:off x="0" y="0"/>
              <a:ext cx="4816592" cy="1954241"/>
            </a:xfrm>
            <a:custGeom>
              <a:avLst/>
              <a:gdLst/>
              <a:ahLst/>
              <a:cxnLst/>
              <a:rect l="l" t="t" r="r" b="b"/>
              <a:pathLst>
                <a:path w="4816592" h="1954241" extrusionOk="0">
                  <a:moveTo>
                    <a:pt x="0" y="0"/>
                  </a:moveTo>
                  <a:lnTo>
                    <a:pt x="4816592" y="0"/>
                  </a:lnTo>
                  <a:lnTo>
                    <a:pt x="4816592" y="1954241"/>
                  </a:lnTo>
                  <a:lnTo>
                    <a:pt x="0" y="1954241"/>
                  </a:lnTo>
                  <a:close/>
                </a:path>
              </a:pathLst>
            </a:custGeom>
            <a:solidFill>
              <a:srgbClr val="004E8E">
                <a:alpha val="49803"/>
              </a:srgbClr>
            </a:solidFill>
            <a:ln>
              <a:noFill/>
            </a:ln>
          </p:spPr>
        </p:sp>
        <p:sp>
          <p:nvSpPr>
            <p:cNvPr id="606" name="Google Shape;606;p32"/>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07" name="Google Shape;607;p32"/>
          <p:cNvGrpSpPr/>
          <p:nvPr/>
        </p:nvGrpSpPr>
        <p:grpSpPr>
          <a:xfrm>
            <a:off x="5317637" y="-225653"/>
            <a:ext cx="7405076" cy="10512653"/>
            <a:chOff x="0" y="-57150"/>
            <a:chExt cx="1950308" cy="2755947"/>
          </a:xfrm>
        </p:grpSpPr>
        <p:sp>
          <p:nvSpPr>
            <p:cNvPr id="608" name="Google Shape;608;p32"/>
            <p:cNvSpPr/>
            <p:nvPr/>
          </p:nvSpPr>
          <p:spPr>
            <a:xfrm>
              <a:off x="0" y="0"/>
              <a:ext cx="1950308" cy="2698797"/>
            </a:xfrm>
            <a:custGeom>
              <a:avLst/>
              <a:gdLst/>
              <a:ahLst/>
              <a:cxnLst/>
              <a:rect l="l" t="t" r="r" b="b"/>
              <a:pathLst>
                <a:path w="1950308" h="2698797" extrusionOk="0">
                  <a:moveTo>
                    <a:pt x="0" y="0"/>
                  </a:moveTo>
                  <a:lnTo>
                    <a:pt x="1950308" y="0"/>
                  </a:lnTo>
                  <a:lnTo>
                    <a:pt x="1950308" y="2698797"/>
                  </a:lnTo>
                  <a:lnTo>
                    <a:pt x="0" y="2698797"/>
                  </a:lnTo>
                  <a:close/>
                </a:path>
              </a:pathLst>
            </a:custGeom>
            <a:solidFill>
              <a:srgbClr val="004E8E">
                <a:alpha val="84705"/>
              </a:srgbClr>
            </a:solidFill>
            <a:ln>
              <a:noFill/>
            </a:ln>
          </p:spPr>
        </p:sp>
        <p:sp>
          <p:nvSpPr>
            <p:cNvPr id="609" name="Google Shape;609;p32"/>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0" name="Google Shape;610;p32"/>
          <p:cNvGrpSpPr/>
          <p:nvPr/>
        </p:nvGrpSpPr>
        <p:grpSpPr>
          <a:xfrm>
            <a:off x="0" y="9077474"/>
            <a:ext cx="3572101" cy="3266927"/>
            <a:chOff x="0" y="-47625"/>
            <a:chExt cx="940800" cy="860425"/>
          </a:xfrm>
        </p:grpSpPr>
        <p:sp>
          <p:nvSpPr>
            <p:cNvPr id="611" name="Google Shape;611;p32"/>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612" name="Google Shape;612;p3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3" name="Google Shape;613;p32"/>
          <p:cNvGrpSpPr/>
          <p:nvPr/>
        </p:nvGrpSpPr>
        <p:grpSpPr>
          <a:xfrm>
            <a:off x="14715899" y="9077474"/>
            <a:ext cx="3572101" cy="3266927"/>
            <a:chOff x="0" y="-47625"/>
            <a:chExt cx="940800" cy="860425"/>
          </a:xfrm>
        </p:grpSpPr>
        <p:sp>
          <p:nvSpPr>
            <p:cNvPr id="614" name="Google Shape;614;p32"/>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615" name="Google Shape;615;p32"/>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16" name="Google Shape;616;p32"/>
          <p:cNvSpPr txBox="1"/>
          <p:nvPr/>
        </p:nvSpPr>
        <p:spPr>
          <a:xfrm>
            <a:off x="5535032" y="2296128"/>
            <a:ext cx="7218000" cy="769500"/>
          </a:xfrm>
          <a:prstGeom prst="rect">
            <a:avLst/>
          </a:prstGeom>
          <a:noFill/>
          <a:ln>
            <a:noFill/>
          </a:ln>
        </p:spPr>
        <p:txBody>
          <a:bodyPr spcFirstLastPara="1" wrap="square" lIns="0" tIns="0" rIns="0" bIns="0" anchor="t" anchorCtr="0">
            <a:spAutoFit/>
          </a:bodyPr>
          <a:lstStyle/>
          <a:p>
            <a:pPr marL="0" marR="0" lvl="0" indent="0" algn="ctr" rtl="0">
              <a:lnSpc>
                <a:spcPct val="116000"/>
              </a:lnSpc>
              <a:spcBef>
                <a:spcPts val="0"/>
              </a:spcBef>
              <a:spcAft>
                <a:spcPts val="0"/>
              </a:spcAft>
              <a:buNone/>
            </a:pPr>
            <a:r>
              <a:rPr lang="en-US" sz="5000" b="1">
                <a:solidFill>
                  <a:srgbClr val="FFFFFF"/>
                </a:solidFill>
                <a:latin typeface="Open Sans"/>
                <a:ea typeface="Open Sans"/>
                <a:cs typeface="Open Sans"/>
                <a:sym typeface="Open Sans"/>
              </a:rPr>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121" name="Google Shape;121;p15"/>
          <p:cNvGrpSpPr/>
          <p:nvPr/>
        </p:nvGrpSpPr>
        <p:grpSpPr>
          <a:xfrm>
            <a:off x="8537775" y="3275877"/>
            <a:ext cx="1103295" cy="1182534"/>
            <a:chOff x="0" y="-47625"/>
            <a:chExt cx="812800" cy="860400"/>
          </a:xfrm>
        </p:grpSpPr>
        <p:sp>
          <p:nvSpPr>
            <p:cNvPr id="122" name="Google Shape;122;p15"/>
            <p:cNvSpPr/>
            <p:nvPr/>
          </p:nvSpPr>
          <p:spPr>
            <a:xfrm>
              <a:off x="0" y="0"/>
              <a:ext cx="812800" cy="708273"/>
            </a:xfrm>
            <a:custGeom>
              <a:avLst/>
              <a:gdLst/>
              <a:ahLst/>
              <a:cxnLst/>
              <a:rect l="l" t="t" r="r" b="b"/>
              <a:pathLst>
                <a:path w="812800" h="708273" extrusionOk="0">
                  <a:moveTo>
                    <a:pt x="0" y="0"/>
                  </a:moveTo>
                  <a:lnTo>
                    <a:pt x="812800" y="0"/>
                  </a:lnTo>
                  <a:lnTo>
                    <a:pt x="812800" y="708273"/>
                  </a:lnTo>
                  <a:lnTo>
                    <a:pt x="0" y="708273"/>
                  </a:lnTo>
                  <a:close/>
                </a:path>
              </a:pathLst>
            </a:custGeom>
            <a:solidFill>
              <a:srgbClr val="F4CE2C"/>
            </a:solidFill>
            <a:ln>
              <a:noFill/>
            </a:ln>
          </p:spPr>
        </p:sp>
        <p:sp>
          <p:nvSpPr>
            <p:cNvPr id="123" name="Google Shape;123;p15"/>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4" name="Google Shape;124;p15"/>
          <p:cNvGrpSpPr/>
          <p:nvPr/>
        </p:nvGrpSpPr>
        <p:grpSpPr>
          <a:xfrm>
            <a:off x="0" y="-216993"/>
            <a:ext cx="18288118" cy="3612955"/>
            <a:chOff x="0" y="-57150"/>
            <a:chExt cx="4816592" cy="951554"/>
          </a:xfrm>
        </p:grpSpPr>
        <p:sp>
          <p:nvSpPr>
            <p:cNvPr id="125" name="Google Shape;125;p15"/>
            <p:cNvSpPr/>
            <p:nvPr/>
          </p:nvSpPr>
          <p:spPr>
            <a:xfrm>
              <a:off x="0" y="0"/>
              <a:ext cx="4816592" cy="894404"/>
            </a:xfrm>
            <a:custGeom>
              <a:avLst/>
              <a:gdLst/>
              <a:ahLst/>
              <a:cxnLst/>
              <a:rect l="l" t="t" r="r" b="b"/>
              <a:pathLst>
                <a:path w="4816592" h="894404" extrusionOk="0">
                  <a:moveTo>
                    <a:pt x="0" y="0"/>
                  </a:moveTo>
                  <a:lnTo>
                    <a:pt x="4816592" y="0"/>
                  </a:lnTo>
                  <a:lnTo>
                    <a:pt x="4816592" y="894404"/>
                  </a:lnTo>
                  <a:lnTo>
                    <a:pt x="0" y="894404"/>
                  </a:lnTo>
                  <a:close/>
                </a:path>
              </a:pathLst>
            </a:custGeom>
            <a:solidFill>
              <a:srgbClr val="004E8E"/>
            </a:solidFill>
            <a:ln>
              <a:noFill/>
            </a:ln>
          </p:spPr>
        </p:sp>
        <p:sp>
          <p:nvSpPr>
            <p:cNvPr id="126" name="Google Shape;126;p15"/>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5"/>
          <p:cNvSpPr txBox="1"/>
          <p:nvPr/>
        </p:nvSpPr>
        <p:spPr>
          <a:xfrm>
            <a:off x="2265664" y="1446775"/>
            <a:ext cx="137568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FFFFFF"/>
                </a:solidFill>
                <a:latin typeface="Open Sans"/>
                <a:ea typeface="Open Sans"/>
                <a:cs typeface="Open Sans"/>
                <a:sym typeface="Open Sans"/>
              </a:rPr>
              <a:t>Introduction and Rationale Cont.</a:t>
            </a:r>
            <a:endParaRPr/>
          </a:p>
        </p:txBody>
      </p:sp>
      <p:grpSp>
        <p:nvGrpSpPr>
          <p:cNvPr id="128" name="Google Shape;128;p15"/>
          <p:cNvGrpSpPr/>
          <p:nvPr/>
        </p:nvGrpSpPr>
        <p:grpSpPr>
          <a:xfrm>
            <a:off x="2365007" y="3258394"/>
            <a:ext cx="2261443" cy="2393947"/>
            <a:chOff x="0" y="-47625"/>
            <a:chExt cx="812800" cy="860425"/>
          </a:xfrm>
        </p:grpSpPr>
        <p:sp>
          <p:nvSpPr>
            <p:cNvPr id="129" name="Google Shape;129;p15"/>
            <p:cNvSpPr/>
            <p:nvPr/>
          </p:nvSpPr>
          <p:spPr>
            <a:xfrm>
              <a:off x="0" y="0"/>
              <a:ext cx="812800" cy="708273"/>
            </a:xfrm>
            <a:custGeom>
              <a:avLst/>
              <a:gdLst/>
              <a:ahLst/>
              <a:cxnLst/>
              <a:rect l="l" t="t" r="r" b="b"/>
              <a:pathLst>
                <a:path w="812800" h="708273" extrusionOk="0">
                  <a:moveTo>
                    <a:pt x="0" y="0"/>
                  </a:moveTo>
                  <a:lnTo>
                    <a:pt x="812800" y="0"/>
                  </a:lnTo>
                  <a:lnTo>
                    <a:pt x="812800" y="708273"/>
                  </a:lnTo>
                  <a:lnTo>
                    <a:pt x="0" y="708273"/>
                  </a:lnTo>
                  <a:close/>
                </a:path>
              </a:pathLst>
            </a:custGeom>
            <a:solidFill>
              <a:srgbClr val="F4CE2C"/>
            </a:solidFill>
            <a:ln>
              <a:noFill/>
            </a:ln>
          </p:spPr>
        </p:sp>
        <p:sp>
          <p:nvSpPr>
            <p:cNvPr id="130" name="Google Shape;130;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31" name="Google Shape;131;p15"/>
          <p:cNvPicPr preferRelativeResize="0"/>
          <p:nvPr/>
        </p:nvPicPr>
        <p:blipFill rotWithShape="1">
          <a:blip r:embed="rId3">
            <a:alphaModFix/>
          </a:blip>
          <a:srcRect/>
          <a:stretch/>
        </p:blipFill>
        <p:spPr>
          <a:xfrm>
            <a:off x="3037764" y="3794026"/>
            <a:ext cx="915930" cy="1182538"/>
          </a:xfrm>
          <a:prstGeom prst="rect">
            <a:avLst/>
          </a:prstGeom>
          <a:noFill/>
          <a:ln>
            <a:noFill/>
          </a:ln>
        </p:spPr>
      </p:pic>
      <p:pic>
        <p:nvPicPr>
          <p:cNvPr id="132" name="Google Shape;132;p15"/>
          <p:cNvPicPr preferRelativeResize="0"/>
          <p:nvPr/>
        </p:nvPicPr>
        <p:blipFill rotWithShape="1">
          <a:blip r:embed="rId4">
            <a:alphaModFix/>
          </a:blip>
          <a:srcRect/>
          <a:stretch/>
        </p:blipFill>
        <p:spPr>
          <a:xfrm>
            <a:off x="8800970" y="3540476"/>
            <a:ext cx="576952" cy="584169"/>
          </a:xfrm>
          <a:prstGeom prst="rect">
            <a:avLst/>
          </a:prstGeom>
          <a:noFill/>
          <a:ln>
            <a:noFill/>
          </a:ln>
        </p:spPr>
      </p:pic>
      <p:grpSp>
        <p:nvGrpSpPr>
          <p:cNvPr id="133" name="Google Shape;133;p15"/>
          <p:cNvGrpSpPr/>
          <p:nvPr/>
        </p:nvGrpSpPr>
        <p:grpSpPr>
          <a:xfrm>
            <a:off x="1952679" y="6022716"/>
            <a:ext cx="3086100" cy="552758"/>
            <a:chOff x="0" y="0"/>
            <a:chExt cx="812800" cy="145582"/>
          </a:xfrm>
        </p:grpSpPr>
        <p:sp>
          <p:nvSpPr>
            <p:cNvPr id="134" name="Google Shape;134;p15"/>
            <p:cNvSpPr/>
            <p:nvPr/>
          </p:nvSpPr>
          <p:spPr>
            <a:xfrm>
              <a:off x="0" y="0"/>
              <a:ext cx="812800" cy="145582"/>
            </a:xfrm>
            <a:custGeom>
              <a:avLst/>
              <a:gdLst/>
              <a:ahLst/>
              <a:cxnLst/>
              <a:rect l="l" t="t" r="r" b="b"/>
              <a:pathLst>
                <a:path w="812800" h="145582" extrusionOk="0">
                  <a:moveTo>
                    <a:pt x="0" y="0"/>
                  </a:moveTo>
                  <a:lnTo>
                    <a:pt x="812800" y="0"/>
                  </a:lnTo>
                  <a:lnTo>
                    <a:pt x="812800" y="145582"/>
                  </a:lnTo>
                  <a:lnTo>
                    <a:pt x="0" y="145582"/>
                  </a:lnTo>
                  <a:close/>
                </a:path>
              </a:pathLst>
            </a:custGeom>
            <a:solidFill>
              <a:srgbClr val="F4CE2C"/>
            </a:solidFill>
            <a:ln>
              <a:noFill/>
            </a:ln>
          </p:spPr>
        </p:sp>
        <p:sp>
          <p:nvSpPr>
            <p:cNvPr id="135" name="Google Shape;135;p15"/>
            <p:cNvSpPr txBox="1"/>
            <p:nvPr/>
          </p:nvSpPr>
          <p:spPr>
            <a:xfrm>
              <a:off x="0" y="0"/>
              <a:ext cx="812800" cy="142671"/>
            </a:xfrm>
            <a:prstGeom prst="rect">
              <a:avLst/>
            </a:prstGeom>
            <a:noFill/>
            <a:ln>
              <a:noFill/>
            </a:ln>
          </p:spPr>
          <p:txBody>
            <a:bodyPr spcFirstLastPara="1" wrap="square" lIns="50800" tIns="50800" rIns="50800" bIns="50800" anchor="ctr" anchorCtr="0">
              <a:noAutofit/>
            </a:bodyPr>
            <a:lstStyle/>
            <a:p>
              <a:pPr marL="0" marR="0" lvl="0" indent="0" algn="ctr" rtl="0">
                <a:lnSpc>
                  <a:spcPct val="139958"/>
                </a:lnSpc>
                <a:spcBef>
                  <a:spcPts val="0"/>
                </a:spcBef>
                <a:spcAft>
                  <a:spcPts val="0"/>
                </a:spcAft>
                <a:buNone/>
              </a:pPr>
              <a:r>
                <a:rPr lang="en-US" sz="2400" b="0" i="0" u="none" strike="noStrike" cap="none">
                  <a:solidFill>
                    <a:srgbClr val="353839"/>
                  </a:solidFill>
                  <a:latin typeface="Arial"/>
                  <a:ea typeface="Arial"/>
                  <a:cs typeface="Arial"/>
                  <a:sym typeface="Arial"/>
                </a:rPr>
                <a:t>GOOGLE SLIDES</a:t>
              </a:r>
              <a:endParaRPr/>
            </a:p>
          </p:txBody>
        </p:sp>
      </p:grpSp>
      <p:grpSp>
        <p:nvGrpSpPr>
          <p:cNvPr id="136" name="Google Shape;136;p15"/>
          <p:cNvGrpSpPr/>
          <p:nvPr/>
        </p:nvGrpSpPr>
        <p:grpSpPr>
          <a:xfrm>
            <a:off x="8387600" y="4639304"/>
            <a:ext cx="3086120" cy="552760"/>
            <a:chOff x="118518" y="0"/>
            <a:chExt cx="812800" cy="145582"/>
          </a:xfrm>
        </p:grpSpPr>
        <p:sp>
          <p:nvSpPr>
            <p:cNvPr id="137" name="Google Shape;137;p15"/>
            <p:cNvSpPr/>
            <p:nvPr/>
          </p:nvSpPr>
          <p:spPr>
            <a:xfrm>
              <a:off x="118518" y="0"/>
              <a:ext cx="812800" cy="145582"/>
            </a:xfrm>
            <a:custGeom>
              <a:avLst/>
              <a:gdLst/>
              <a:ahLst/>
              <a:cxnLst/>
              <a:rect l="l" t="t" r="r" b="b"/>
              <a:pathLst>
                <a:path w="812800" h="145582" extrusionOk="0">
                  <a:moveTo>
                    <a:pt x="0" y="0"/>
                  </a:moveTo>
                  <a:lnTo>
                    <a:pt x="812800" y="0"/>
                  </a:lnTo>
                  <a:lnTo>
                    <a:pt x="812800" y="145582"/>
                  </a:lnTo>
                  <a:lnTo>
                    <a:pt x="0" y="145582"/>
                  </a:lnTo>
                  <a:close/>
                </a:path>
              </a:pathLst>
            </a:custGeom>
            <a:solidFill>
              <a:srgbClr val="F4CE2C"/>
            </a:solidFill>
            <a:ln>
              <a:noFill/>
            </a:ln>
          </p:spPr>
        </p:sp>
        <p:sp>
          <p:nvSpPr>
            <p:cNvPr id="138" name="Google Shape;138;p15"/>
            <p:cNvSpPr txBox="1"/>
            <p:nvPr/>
          </p:nvSpPr>
          <p:spPr>
            <a:xfrm>
              <a:off x="118567" y="1392"/>
              <a:ext cx="812700" cy="142800"/>
            </a:xfrm>
            <a:prstGeom prst="rect">
              <a:avLst/>
            </a:prstGeom>
            <a:noFill/>
            <a:ln>
              <a:noFill/>
            </a:ln>
          </p:spPr>
          <p:txBody>
            <a:bodyPr spcFirstLastPara="1" wrap="square" lIns="50800" tIns="50800" rIns="50800" bIns="50800" anchor="ctr" anchorCtr="0">
              <a:noAutofit/>
            </a:bodyPr>
            <a:lstStyle/>
            <a:p>
              <a:pPr marL="0" marR="0" lvl="0" indent="0" algn="l" rtl="0">
                <a:lnSpc>
                  <a:spcPct val="139958"/>
                </a:lnSpc>
                <a:spcBef>
                  <a:spcPts val="0"/>
                </a:spcBef>
                <a:spcAft>
                  <a:spcPts val="0"/>
                </a:spcAft>
                <a:buNone/>
              </a:pPr>
              <a:r>
                <a:rPr lang="en-US" sz="2600"/>
                <a:t>Terms to Know:</a:t>
              </a:r>
              <a:endParaRPr sz="2600"/>
            </a:p>
          </p:txBody>
        </p:sp>
      </p:grpSp>
      <p:sp>
        <p:nvSpPr>
          <p:cNvPr id="139" name="Google Shape;139;p15"/>
          <p:cNvSpPr txBox="1"/>
          <p:nvPr/>
        </p:nvSpPr>
        <p:spPr>
          <a:xfrm>
            <a:off x="8387600" y="5372975"/>
            <a:ext cx="8100600" cy="4506900"/>
          </a:xfrm>
          <a:prstGeom prst="rect">
            <a:avLst/>
          </a:prstGeom>
          <a:noFill/>
          <a:ln>
            <a:noFill/>
          </a:ln>
        </p:spPr>
        <p:txBody>
          <a:bodyPr spcFirstLastPara="1" wrap="square" lIns="0" tIns="0" rIns="0" bIns="0" anchor="t" anchorCtr="0">
            <a:spAutoFit/>
          </a:bodyPr>
          <a:lstStyle/>
          <a:p>
            <a:pPr marL="457200" marR="0" lvl="0" indent="-381000" algn="l" rtl="0">
              <a:lnSpc>
                <a:spcPct val="140000"/>
              </a:lnSpc>
              <a:spcBef>
                <a:spcPts val="0"/>
              </a:spcBef>
              <a:spcAft>
                <a:spcPts val="0"/>
              </a:spcAft>
              <a:buSzPts val="2400"/>
              <a:buChar char="●"/>
            </a:pPr>
            <a:r>
              <a:rPr lang="en-US" sz="2400">
                <a:latin typeface="Lato"/>
                <a:ea typeface="Lato"/>
                <a:cs typeface="Lato"/>
                <a:sym typeface="Lato"/>
              </a:rPr>
              <a:t>Betamethasone = Corticosteroid, which </a:t>
            </a:r>
            <a:r>
              <a:rPr lang="en-US" sz="2400">
                <a:solidFill>
                  <a:schemeClr val="dk1"/>
                </a:solidFill>
              </a:rPr>
              <a:t>prevents conversion of phospholipids to arachidonic acid and subsequent production of eicosanoids </a:t>
            </a:r>
            <a:endParaRPr sz="2400">
              <a:solidFill>
                <a:schemeClr val="dk1"/>
              </a:solidFill>
            </a:endParaRPr>
          </a:p>
          <a:p>
            <a:pPr marL="457200" marR="0" lvl="0" indent="-381000" algn="l" rtl="0">
              <a:lnSpc>
                <a:spcPct val="140000"/>
              </a:lnSpc>
              <a:spcBef>
                <a:spcPts val="0"/>
              </a:spcBef>
              <a:spcAft>
                <a:spcPts val="0"/>
              </a:spcAft>
              <a:buSzPts val="2400"/>
              <a:buChar char="●"/>
            </a:pPr>
            <a:r>
              <a:rPr lang="en-US" sz="2400">
                <a:solidFill>
                  <a:schemeClr val="dk1"/>
                </a:solidFill>
              </a:rPr>
              <a:t>Eicosanoids =  responsible for perpetuating the inflammatory process</a:t>
            </a:r>
            <a:endParaRPr sz="2400">
              <a:solidFill>
                <a:schemeClr val="dk1"/>
              </a:solidFill>
            </a:endParaRPr>
          </a:p>
          <a:p>
            <a:pPr marL="457200" marR="0" lvl="0" indent="-381000" algn="l" rtl="0">
              <a:lnSpc>
                <a:spcPct val="140000"/>
              </a:lnSpc>
              <a:spcBef>
                <a:spcPts val="0"/>
              </a:spcBef>
              <a:spcAft>
                <a:spcPts val="0"/>
              </a:spcAft>
              <a:buClr>
                <a:schemeClr val="dk1"/>
              </a:buClr>
              <a:buSzPts val="2400"/>
              <a:buChar char="●"/>
            </a:pPr>
            <a:r>
              <a:rPr lang="en-US" sz="2400">
                <a:solidFill>
                  <a:schemeClr val="dk1"/>
                </a:solidFill>
              </a:rPr>
              <a:t>Thromboxane B2 = Inactive metabolite of Thromboxane A2, which is a vasoconstrictor that stimulates platelet aggregation and is made by Thromboxane A2 Synthase</a:t>
            </a:r>
            <a:endParaRPr sz="2400">
              <a:solidFill>
                <a:schemeClr val="dk1"/>
              </a:solidFill>
            </a:endParaRPr>
          </a:p>
          <a:p>
            <a:pPr marL="457200" marR="0" lvl="0" indent="-381000" algn="l" rtl="0">
              <a:lnSpc>
                <a:spcPct val="140000"/>
              </a:lnSpc>
              <a:spcBef>
                <a:spcPts val="0"/>
              </a:spcBef>
              <a:spcAft>
                <a:spcPts val="0"/>
              </a:spcAft>
              <a:buClr>
                <a:schemeClr val="dk1"/>
              </a:buClr>
              <a:buSzPts val="2400"/>
              <a:buChar char="●"/>
            </a:pPr>
            <a:r>
              <a:rPr lang="en-US" sz="2400">
                <a:solidFill>
                  <a:schemeClr val="dk1"/>
                </a:solidFill>
              </a:rPr>
              <a:t>Cortisol = stress hormone suppressed by corticosteroids</a:t>
            </a:r>
            <a:endParaRPr sz="2400">
              <a:solidFill>
                <a:schemeClr val="dk1"/>
              </a:solidFill>
            </a:endParaRPr>
          </a:p>
        </p:txBody>
      </p:sp>
      <p:grpSp>
        <p:nvGrpSpPr>
          <p:cNvPr id="140" name="Google Shape;140;p15"/>
          <p:cNvGrpSpPr/>
          <p:nvPr/>
        </p:nvGrpSpPr>
        <p:grpSpPr>
          <a:xfrm>
            <a:off x="0" y="275002"/>
            <a:ext cx="3572101" cy="3266927"/>
            <a:chOff x="0" y="-47625"/>
            <a:chExt cx="940800" cy="860425"/>
          </a:xfrm>
        </p:grpSpPr>
        <p:sp>
          <p:nvSpPr>
            <p:cNvPr id="141" name="Google Shape;141;p15"/>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142" name="Google Shape;142;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43" name="Google Shape;143;p15"/>
          <p:cNvPicPr preferRelativeResize="0"/>
          <p:nvPr/>
        </p:nvPicPr>
        <p:blipFill>
          <a:blip r:embed="rId5">
            <a:alphaModFix/>
          </a:blip>
          <a:stretch>
            <a:fillRect/>
          </a:stretch>
        </p:blipFill>
        <p:spPr>
          <a:xfrm>
            <a:off x="939050" y="3395975"/>
            <a:ext cx="7448551" cy="6082976"/>
          </a:xfrm>
          <a:prstGeom prst="rect">
            <a:avLst/>
          </a:prstGeom>
          <a:noFill/>
          <a:ln>
            <a:noFill/>
          </a:ln>
        </p:spPr>
      </p:pic>
      <p:sp>
        <p:nvSpPr>
          <p:cNvPr id="144" name="Google Shape;144;p15"/>
          <p:cNvSpPr/>
          <p:nvPr/>
        </p:nvSpPr>
        <p:spPr>
          <a:xfrm>
            <a:off x="16325950" y="8765075"/>
            <a:ext cx="324600" cy="324600"/>
          </a:xfrm>
          <a:prstGeom prst="star5">
            <a:avLst>
              <a:gd name="adj" fmla="val 19098"/>
              <a:gd name="hf" fmla="val 105146"/>
              <a:gd name="vf" fmla="val 110557"/>
            </a:avLst>
          </a:prstGeom>
          <a:solidFill>
            <a:srgbClr val="F4CE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4601250" y="7457175"/>
            <a:ext cx="531000" cy="552600"/>
          </a:xfrm>
          <a:prstGeom prst="star5">
            <a:avLst>
              <a:gd name="adj" fmla="val 19098"/>
              <a:gd name="hf" fmla="val 105146"/>
              <a:gd name="vf" fmla="val 110557"/>
            </a:avLst>
          </a:prstGeom>
          <a:solidFill>
            <a:srgbClr val="F4CE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6"/>
          <p:cNvPicPr preferRelativeResize="0"/>
          <p:nvPr/>
        </p:nvPicPr>
        <p:blipFill rotWithShape="1">
          <a:blip r:embed="rId3">
            <a:alphaModFix/>
          </a:blip>
          <a:srcRect l="16276" r="15876" b="6855"/>
          <a:stretch/>
        </p:blipFill>
        <p:spPr>
          <a:xfrm>
            <a:off x="7048425" y="0"/>
            <a:ext cx="11239650" cy="10287000"/>
          </a:xfrm>
          <a:prstGeom prst="rect">
            <a:avLst/>
          </a:prstGeom>
          <a:noFill/>
          <a:ln>
            <a:noFill/>
          </a:ln>
        </p:spPr>
      </p:pic>
      <p:grpSp>
        <p:nvGrpSpPr>
          <p:cNvPr id="151" name="Google Shape;151;p16"/>
          <p:cNvGrpSpPr/>
          <p:nvPr/>
        </p:nvGrpSpPr>
        <p:grpSpPr>
          <a:xfrm>
            <a:off x="0" y="754559"/>
            <a:ext cx="7048417" cy="8560891"/>
            <a:chOff x="0" y="-57150"/>
            <a:chExt cx="1856373" cy="2254720"/>
          </a:xfrm>
        </p:grpSpPr>
        <p:sp>
          <p:nvSpPr>
            <p:cNvPr id="152" name="Google Shape;152;p16"/>
            <p:cNvSpPr/>
            <p:nvPr/>
          </p:nvSpPr>
          <p:spPr>
            <a:xfrm>
              <a:off x="0" y="0"/>
              <a:ext cx="1856373" cy="2197570"/>
            </a:xfrm>
            <a:custGeom>
              <a:avLst/>
              <a:gdLst/>
              <a:ahLst/>
              <a:cxnLst/>
              <a:rect l="l" t="t" r="r" b="b"/>
              <a:pathLst>
                <a:path w="1856373" h="2197570" extrusionOk="0">
                  <a:moveTo>
                    <a:pt x="0" y="0"/>
                  </a:moveTo>
                  <a:lnTo>
                    <a:pt x="1856373" y="0"/>
                  </a:lnTo>
                  <a:lnTo>
                    <a:pt x="1856373" y="2197570"/>
                  </a:lnTo>
                  <a:lnTo>
                    <a:pt x="0" y="2197570"/>
                  </a:lnTo>
                  <a:close/>
                </a:path>
              </a:pathLst>
            </a:custGeom>
            <a:solidFill>
              <a:srgbClr val="004E8E">
                <a:alpha val="84705"/>
              </a:srgbClr>
            </a:solidFill>
            <a:ln>
              <a:noFill/>
            </a:ln>
          </p:spPr>
        </p:sp>
        <p:sp>
          <p:nvSpPr>
            <p:cNvPr id="153" name="Google Shape;153;p1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4" name="Google Shape;154;p16"/>
          <p:cNvGrpSpPr/>
          <p:nvPr/>
        </p:nvGrpSpPr>
        <p:grpSpPr>
          <a:xfrm>
            <a:off x="7048417" y="754559"/>
            <a:ext cx="11239583" cy="8560891"/>
            <a:chOff x="0" y="-57150"/>
            <a:chExt cx="2960219" cy="2254720"/>
          </a:xfrm>
        </p:grpSpPr>
        <p:sp>
          <p:nvSpPr>
            <p:cNvPr id="155" name="Google Shape;155;p16"/>
            <p:cNvSpPr/>
            <p:nvPr/>
          </p:nvSpPr>
          <p:spPr>
            <a:xfrm>
              <a:off x="0" y="0"/>
              <a:ext cx="2960219" cy="2197570"/>
            </a:xfrm>
            <a:custGeom>
              <a:avLst/>
              <a:gdLst/>
              <a:ahLst/>
              <a:cxnLst/>
              <a:rect l="l" t="t" r="r" b="b"/>
              <a:pathLst>
                <a:path w="2960219" h="2197570" extrusionOk="0">
                  <a:moveTo>
                    <a:pt x="0" y="0"/>
                  </a:moveTo>
                  <a:lnTo>
                    <a:pt x="2960219" y="0"/>
                  </a:lnTo>
                  <a:lnTo>
                    <a:pt x="2960219" y="2197570"/>
                  </a:lnTo>
                  <a:lnTo>
                    <a:pt x="0" y="2197570"/>
                  </a:lnTo>
                  <a:close/>
                </a:path>
              </a:pathLst>
            </a:custGeom>
            <a:solidFill>
              <a:srgbClr val="004E8E">
                <a:alpha val="65490"/>
              </a:srgbClr>
            </a:solidFill>
            <a:ln>
              <a:noFill/>
            </a:ln>
          </p:spPr>
        </p:sp>
        <p:sp>
          <p:nvSpPr>
            <p:cNvPr id="156" name="Google Shape;156;p16"/>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7" name="Google Shape;157;p16"/>
          <p:cNvGrpSpPr/>
          <p:nvPr/>
        </p:nvGrpSpPr>
        <p:grpSpPr>
          <a:xfrm>
            <a:off x="0" y="9134624"/>
            <a:ext cx="3572101" cy="3266927"/>
            <a:chOff x="0" y="-47625"/>
            <a:chExt cx="940800" cy="860425"/>
          </a:xfrm>
        </p:grpSpPr>
        <p:sp>
          <p:nvSpPr>
            <p:cNvPr id="158" name="Google Shape;158;p16"/>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159" name="Google Shape;159;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0" name="Google Shape;160;p16"/>
          <p:cNvGrpSpPr/>
          <p:nvPr/>
        </p:nvGrpSpPr>
        <p:grpSpPr>
          <a:xfrm>
            <a:off x="14715899" y="275002"/>
            <a:ext cx="3572101" cy="3266927"/>
            <a:chOff x="0" y="-47625"/>
            <a:chExt cx="940800" cy="860425"/>
          </a:xfrm>
        </p:grpSpPr>
        <p:sp>
          <p:nvSpPr>
            <p:cNvPr id="161" name="Google Shape;161;p16"/>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162" name="Google Shape;162;p16"/>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3" name="Google Shape;163;p16"/>
          <p:cNvGrpSpPr/>
          <p:nvPr/>
        </p:nvGrpSpPr>
        <p:grpSpPr>
          <a:xfrm>
            <a:off x="1028700" y="2121759"/>
            <a:ext cx="16230600" cy="5964416"/>
            <a:chOff x="0" y="28575"/>
            <a:chExt cx="21640800" cy="7952554"/>
          </a:xfrm>
        </p:grpSpPr>
        <p:sp>
          <p:nvSpPr>
            <p:cNvPr id="164" name="Google Shape;164;p16"/>
            <p:cNvSpPr txBox="1"/>
            <p:nvPr/>
          </p:nvSpPr>
          <p:spPr>
            <a:xfrm>
              <a:off x="0" y="28575"/>
              <a:ext cx="21640800" cy="1231500"/>
            </a:xfrm>
            <a:prstGeom prst="rect">
              <a:avLst/>
            </a:prstGeom>
            <a:noFill/>
            <a:ln>
              <a:noFill/>
            </a:ln>
          </p:spPr>
          <p:txBody>
            <a:bodyPr spcFirstLastPara="1" wrap="square" lIns="0" tIns="0" rIns="0" bIns="0" anchor="t" anchorCtr="0">
              <a:spAutoFit/>
            </a:bodyPr>
            <a:lstStyle/>
            <a:p>
              <a:pPr marL="0" marR="0" lvl="0" indent="0" algn="l" rtl="0">
                <a:lnSpc>
                  <a:spcPct val="115983"/>
                </a:lnSpc>
                <a:spcBef>
                  <a:spcPts val="0"/>
                </a:spcBef>
                <a:spcAft>
                  <a:spcPts val="0"/>
                </a:spcAft>
                <a:buNone/>
              </a:pPr>
              <a:r>
                <a:rPr lang="en-US" sz="6000" b="1">
                  <a:solidFill>
                    <a:srgbClr val="FFFFFF"/>
                  </a:solidFill>
                  <a:latin typeface="Open Sans"/>
                  <a:ea typeface="Open Sans"/>
                  <a:cs typeface="Open Sans"/>
                  <a:sym typeface="Open Sans"/>
                </a:rPr>
                <a:t>Hypothesis</a:t>
              </a:r>
              <a:endParaRPr/>
            </a:p>
          </p:txBody>
        </p:sp>
        <p:sp>
          <p:nvSpPr>
            <p:cNvPr id="165" name="Google Shape;165;p16"/>
            <p:cNvSpPr txBox="1"/>
            <p:nvPr/>
          </p:nvSpPr>
          <p:spPr>
            <a:xfrm>
              <a:off x="0" y="3352429"/>
              <a:ext cx="7846500" cy="462870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FFFFFF"/>
                </a:buClr>
                <a:buSzPts val="2400"/>
                <a:buChar char="•"/>
              </a:pPr>
              <a:r>
                <a:rPr lang="en-US" sz="2400" b="1">
                  <a:solidFill>
                    <a:srgbClr val="FFFFFF"/>
                  </a:solidFill>
                </a:rPr>
                <a:t>Intramuscular (IM) administration of betamethasone will result in sustained plasma concentrations and a prolonged anti-inflammatory effect warranting an extended withdrawal time prior to competition in performance horses.</a:t>
              </a:r>
              <a:endParaRPr b="1"/>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170" name="Google Shape;170;p17"/>
          <p:cNvGrpSpPr/>
          <p:nvPr/>
        </p:nvGrpSpPr>
        <p:grpSpPr>
          <a:xfrm>
            <a:off x="0" y="-216992"/>
            <a:ext cx="18287996" cy="3612934"/>
            <a:chOff x="0" y="-57150"/>
            <a:chExt cx="4816592" cy="951554"/>
          </a:xfrm>
        </p:grpSpPr>
        <p:sp>
          <p:nvSpPr>
            <p:cNvPr id="171" name="Google Shape;171;p17"/>
            <p:cNvSpPr/>
            <p:nvPr/>
          </p:nvSpPr>
          <p:spPr>
            <a:xfrm>
              <a:off x="0" y="0"/>
              <a:ext cx="4816592" cy="894404"/>
            </a:xfrm>
            <a:custGeom>
              <a:avLst/>
              <a:gdLst/>
              <a:ahLst/>
              <a:cxnLst/>
              <a:rect l="l" t="t" r="r" b="b"/>
              <a:pathLst>
                <a:path w="4816592" h="894404" extrusionOk="0">
                  <a:moveTo>
                    <a:pt x="0" y="0"/>
                  </a:moveTo>
                  <a:lnTo>
                    <a:pt x="4816592" y="0"/>
                  </a:lnTo>
                  <a:lnTo>
                    <a:pt x="4816592" y="894404"/>
                  </a:lnTo>
                  <a:lnTo>
                    <a:pt x="0" y="894404"/>
                  </a:lnTo>
                  <a:close/>
                </a:path>
              </a:pathLst>
            </a:custGeom>
            <a:solidFill>
              <a:srgbClr val="004E8E"/>
            </a:solidFill>
            <a:ln>
              <a:noFill/>
            </a:ln>
          </p:spPr>
        </p:sp>
        <p:sp>
          <p:nvSpPr>
            <p:cNvPr id="172" name="Google Shape;172;p17"/>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3" name="Google Shape;173;p17"/>
          <p:cNvSpPr txBox="1"/>
          <p:nvPr/>
        </p:nvSpPr>
        <p:spPr>
          <a:xfrm>
            <a:off x="3081817" y="976220"/>
            <a:ext cx="12124500" cy="914400"/>
          </a:xfrm>
          <a:prstGeom prst="rect">
            <a:avLst/>
          </a:prstGeom>
          <a:noFill/>
          <a:ln>
            <a:noFill/>
          </a:ln>
        </p:spPr>
        <p:txBody>
          <a:bodyPr spcFirstLastPara="1" wrap="square" lIns="0" tIns="0" rIns="0" bIns="0" anchor="t" anchorCtr="0">
            <a:spAutoFit/>
          </a:bodyPr>
          <a:lstStyle/>
          <a:p>
            <a:pPr marL="0" marR="0" lvl="0" indent="0" algn="ctr" rtl="0">
              <a:lnSpc>
                <a:spcPct val="99000"/>
              </a:lnSpc>
              <a:spcBef>
                <a:spcPts val="0"/>
              </a:spcBef>
              <a:spcAft>
                <a:spcPts val="0"/>
              </a:spcAft>
              <a:buNone/>
            </a:pPr>
            <a:r>
              <a:rPr lang="en-US" sz="6000" b="1">
                <a:solidFill>
                  <a:srgbClr val="FFFFFF"/>
                </a:solidFill>
                <a:latin typeface="Roboto Condensed"/>
                <a:ea typeface="Roboto Condensed"/>
                <a:cs typeface="Roboto Condensed"/>
                <a:sym typeface="Roboto Condensed"/>
              </a:rPr>
              <a:t>Specific Aims</a:t>
            </a:r>
            <a:endParaRPr/>
          </a:p>
        </p:txBody>
      </p:sp>
      <p:grpSp>
        <p:nvGrpSpPr>
          <p:cNvPr id="174" name="Google Shape;174;p17"/>
          <p:cNvGrpSpPr/>
          <p:nvPr/>
        </p:nvGrpSpPr>
        <p:grpSpPr>
          <a:xfrm>
            <a:off x="14756737" y="2957255"/>
            <a:ext cx="3572101" cy="3266927"/>
            <a:chOff x="0" y="-47625"/>
            <a:chExt cx="940800" cy="860425"/>
          </a:xfrm>
        </p:grpSpPr>
        <p:sp>
          <p:nvSpPr>
            <p:cNvPr id="175" name="Google Shape;175;p17"/>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176" name="Google Shape;176;p17"/>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7" name="Google Shape;177;p17"/>
          <p:cNvGrpSpPr/>
          <p:nvPr/>
        </p:nvGrpSpPr>
        <p:grpSpPr>
          <a:xfrm>
            <a:off x="1358048" y="3395942"/>
            <a:ext cx="661243" cy="579967"/>
            <a:chOff x="0" y="0"/>
            <a:chExt cx="237662" cy="208450"/>
          </a:xfrm>
        </p:grpSpPr>
        <p:sp>
          <p:nvSpPr>
            <p:cNvPr id="178" name="Google Shape;178;p17"/>
            <p:cNvSpPr/>
            <p:nvPr/>
          </p:nvSpPr>
          <p:spPr>
            <a:xfrm>
              <a:off x="0" y="0"/>
              <a:ext cx="237662" cy="208450"/>
            </a:xfrm>
            <a:custGeom>
              <a:avLst/>
              <a:gdLst/>
              <a:ahLst/>
              <a:cxnLst/>
              <a:rect l="l" t="t" r="r" b="b"/>
              <a:pathLst>
                <a:path w="237662" h="208450" extrusionOk="0">
                  <a:moveTo>
                    <a:pt x="0" y="0"/>
                  </a:moveTo>
                  <a:lnTo>
                    <a:pt x="237662" y="0"/>
                  </a:lnTo>
                  <a:lnTo>
                    <a:pt x="237662" y="208450"/>
                  </a:lnTo>
                  <a:lnTo>
                    <a:pt x="0" y="208450"/>
                  </a:lnTo>
                  <a:close/>
                </a:path>
              </a:pathLst>
            </a:custGeom>
            <a:solidFill>
              <a:srgbClr val="F4CE2C"/>
            </a:solidFill>
            <a:ln>
              <a:noFill/>
            </a:ln>
          </p:spPr>
        </p:sp>
        <p:sp>
          <p:nvSpPr>
            <p:cNvPr id="179" name="Google Shape;179;p17"/>
            <p:cNvSpPr txBox="1"/>
            <p:nvPr/>
          </p:nvSpPr>
          <p:spPr>
            <a:xfrm>
              <a:off x="0" y="0"/>
              <a:ext cx="237662" cy="208450"/>
            </a:xfrm>
            <a:prstGeom prst="rect">
              <a:avLst/>
            </a:prstGeom>
            <a:noFill/>
            <a:ln>
              <a:noFill/>
            </a:ln>
          </p:spPr>
          <p:txBody>
            <a:bodyPr spcFirstLastPara="1" wrap="square" lIns="50800" tIns="50800" rIns="50800" bIns="50800" anchor="ctr" anchorCtr="0">
              <a:noAutofit/>
            </a:bodyPr>
            <a:lstStyle/>
            <a:p>
              <a:pPr marL="0" marR="0" lvl="0" indent="0" algn="ctr" rtl="0">
                <a:lnSpc>
                  <a:spcPct val="139958"/>
                </a:lnSpc>
                <a:spcBef>
                  <a:spcPts val="0"/>
                </a:spcBef>
                <a:spcAft>
                  <a:spcPts val="0"/>
                </a:spcAft>
                <a:buNone/>
              </a:pPr>
              <a:r>
                <a:rPr lang="en-US" sz="2400" b="0" i="0" u="none" strike="noStrike" cap="none">
                  <a:solidFill>
                    <a:srgbClr val="353839"/>
                  </a:solidFill>
                  <a:latin typeface="Arial"/>
                  <a:ea typeface="Arial"/>
                  <a:cs typeface="Arial"/>
                  <a:sym typeface="Arial"/>
                </a:rPr>
                <a:t>1.</a:t>
              </a:r>
              <a:endParaRPr/>
            </a:p>
          </p:txBody>
        </p:sp>
      </p:grpSp>
      <p:grpSp>
        <p:nvGrpSpPr>
          <p:cNvPr id="180" name="Google Shape;180;p17"/>
          <p:cNvGrpSpPr/>
          <p:nvPr/>
        </p:nvGrpSpPr>
        <p:grpSpPr>
          <a:xfrm>
            <a:off x="7263788" y="3395942"/>
            <a:ext cx="661243" cy="579967"/>
            <a:chOff x="0" y="0"/>
            <a:chExt cx="237662" cy="208450"/>
          </a:xfrm>
        </p:grpSpPr>
        <p:sp>
          <p:nvSpPr>
            <p:cNvPr id="181" name="Google Shape;181;p17"/>
            <p:cNvSpPr/>
            <p:nvPr/>
          </p:nvSpPr>
          <p:spPr>
            <a:xfrm>
              <a:off x="0" y="0"/>
              <a:ext cx="237662" cy="208450"/>
            </a:xfrm>
            <a:custGeom>
              <a:avLst/>
              <a:gdLst/>
              <a:ahLst/>
              <a:cxnLst/>
              <a:rect l="l" t="t" r="r" b="b"/>
              <a:pathLst>
                <a:path w="237662" h="208450" extrusionOk="0">
                  <a:moveTo>
                    <a:pt x="0" y="0"/>
                  </a:moveTo>
                  <a:lnTo>
                    <a:pt x="237662" y="0"/>
                  </a:lnTo>
                  <a:lnTo>
                    <a:pt x="237662" y="208450"/>
                  </a:lnTo>
                  <a:lnTo>
                    <a:pt x="0" y="208450"/>
                  </a:lnTo>
                  <a:close/>
                </a:path>
              </a:pathLst>
            </a:custGeom>
            <a:solidFill>
              <a:srgbClr val="F4CE2C"/>
            </a:solidFill>
            <a:ln>
              <a:noFill/>
            </a:ln>
          </p:spPr>
        </p:sp>
        <p:sp>
          <p:nvSpPr>
            <p:cNvPr id="182" name="Google Shape;182;p17"/>
            <p:cNvSpPr txBox="1"/>
            <p:nvPr/>
          </p:nvSpPr>
          <p:spPr>
            <a:xfrm>
              <a:off x="0" y="0"/>
              <a:ext cx="237662" cy="208450"/>
            </a:xfrm>
            <a:prstGeom prst="rect">
              <a:avLst/>
            </a:prstGeom>
            <a:noFill/>
            <a:ln>
              <a:noFill/>
            </a:ln>
          </p:spPr>
          <p:txBody>
            <a:bodyPr spcFirstLastPara="1" wrap="square" lIns="50800" tIns="50800" rIns="50800" bIns="50800" anchor="ctr" anchorCtr="0">
              <a:noAutofit/>
            </a:bodyPr>
            <a:lstStyle/>
            <a:p>
              <a:pPr marL="0" marR="0" lvl="0" indent="0" algn="ctr" rtl="0">
                <a:lnSpc>
                  <a:spcPct val="139958"/>
                </a:lnSpc>
                <a:spcBef>
                  <a:spcPts val="0"/>
                </a:spcBef>
                <a:spcAft>
                  <a:spcPts val="0"/>
                </a:spcAft>
                <a:buNone/>
              </a:pPr>
              <a:r>
                <a:rPr lang="en-US" sz="2400" b="0" i="0" u="none" strike="noStrike" cap="none">
                  <a:solidFill>
                    <a:srgbClr val="353839"/>
                  </a:solidFill>
                  <a:latin typeface="Arial"/>
                  <a:ea typeface="Arial"/>
                  <a:cs typeface="Arial"/>
                  <a:sym typeface="Arial"/>
                </a:rPr>
                <a:t>2.</a:t>
              </a:r>
              <a:endParaRPr/>
            </a:p>
          </p:txBody>
        </p:sp>
      </p:grpSp>
      <p:sp>
        <p:nvSpPr>
          <p:cNvPr id="183" name="Google Shape;183;p17"/>
          <p:cNvSpPr txBox="1"/>
          <p:nvPr/>
        </p:nvSpPr>
        <p:spPr>
          <a:xfrm>
            <a:off x="1358048" y="4336530"/>
            <a:ext cx="3760500" cy="2133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Lato"/>
                <a:ea typeface="Lato"/>
                <a:cs typeface="Lato"/>
                <a:sym typeface="Lato"/>
              </a:rPr>
              <a:t>Describe plasma and urine concentrations and pharmacokinetics and clearance of betamethasone following intramuscular administration.</a:t>
            </a:r>
            <a:endParaRPr/>
          </a:p>
        </p:txBody>
      </p:sp>
      <p:sp>
        <p:nvSpPr>
          <p:cNvPr id="184" name="Google Shape;184;p17"/>
          <p:cNvSpPr txBox="1"/>
          <p:nvPr/>
        </p:nvSpPr>
        <p:spPr>
          <a:xfrm>
            <a:off x="7263788" y="4336530"/>
            <a:ext cx="3760500" cy="3038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Lato"/>
                <a:ea typeface="Lato"/>
                <a:cs typeface="Lato"/>
                <a:sym typeface="Lato"/>
              </a:rPr>
              <a:t>Describe the duration of the pharmacodynamic effects of betamethasone by assessing concentrations of hydrocortisone and inflammatory biomarkers in an ex vivo model of inflammation.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8"/>
          <p:cNvPicPr preferRelativeResize="0"/>
          <p:nvPr/>
        </p:nvPicPr>
        <p:blipFill rotWithShape="1">
          <a:blip r:embed="rId3">
            <a:alphaModFix/>
          </a:blip>
          <a:srcRect t="8854" b="21461"/>
          <a:stretch/>
        </p:blipFill>
        <p:spPr>
          <a:xfrm>
            <a:off x="8452533" y="0"/>
            <a:ext cx="9835467" cy="10287000"/>
          </a:xfrm>
          <a:prstGeom prst="rect">
            <a:avLst/>
          </a:prstGeom>
          <a:noFill/>
          <a:ln>
            <a:noFill/>
          </a:ln>
        </p:spPr>
      </p:pic>
      <p:pic>
        <p:nvPicPr>
          <p:cNvPr id="190" name="Google Shape;190;p18"/>
          <p:cNvPicPr preferRelativeResize="0"/>
          <p:nvPr/>
        </p:nvPicPr>
        <p:blipFill rotWithShape="1">
          <a:blip r:embed="rId4">
            <a:alphaModFix/>
          </a:blip>
          <a:srcRect t="17525"/>
          <a:stretch/>
        </p:blipFill>
        <p:spPr>
          <a:xfrm>
            <a:off x="8448800" y="0"/>
            <a:ext cx="9835375" cy="10286999"/>
          </a:xfrm>
          <a:prstGeom prst="rect">
            <a:avLst/>
          </a:prstGeom>
          <a:noFill/>
          <a:ln>
            <a:noFill/>
          </a:ln>
        </p:spPr>
      </p:pic>
      <p:grpSp>
        <p:nvGrpSpPr>
          <p:cNvPr id="191" name="Google Shape;191;p18"/>
          <p:cNvGrpSpPr/>
          <p:nvPr/>
        </p:nvGrpSpPr>
        <p:grpSpPr>
          <a:xfrm>
            <a:off x="8452533" y="-216994"/>
            <a:ext cx="9835367" cy="10504059"/>
            <a:chOff x="0" y="-57150"/>
            <a:chExt cx="2120011" cy="2766483"/>
          </a:xfrm>
        </p:grpSpPr>
        <p:sp>
          <p:nvSpPr>
            <p:cNvPr id="192" name="Google Shape;192;p18"/>
            <p:cNvSpPr/>
            <p:nvPr/>
          </p:nvSpPr>
          <p:spPr>
            <a:xfrm>
              <a:off x="0" y="0"/>
              <a:ext cx="2120011" cy="2709333"/>
            </a:xfrm>
            <a:custGeom>
              <a:avLst/>
              <a:gdLst/>
              <a:ahLst/>
              <a:cxnLst/>
              <a:rect l="l" t="t" r="r" b="b"/>
              <a:pathLst>
                <a:path w="2120011" h="2709333" extrusionOk="0">
                  <a:moveTo>
                    <a:pt x="0" y="0"/>
                  </a:moveTo>
                  <a:lnTo>
                    <a:pt x="2120011" y="0"/>
                  </a:lnTo>
                  <a:lnTo>
                    <a:pt x="2120011" y="2709333"/>
                  </a:lnTo>
                  <a:lnTo>
                    <a:pt x="0" y="2709333"/>
                  </a:lnTo>
                  <a:close/>
                </a:path>
              </a:pathLst>
            </a:custGeom>
            <a:solidFill>
              <a:srgbClr val="004E8E">
                <a:alpha val="24710"/>
              </a:srgbClr>
            </a:solidFill>
            <a:ln>
              <a:noFill/>
            </a:ln>
          </p:spPr>
        </p:sp>
        <p:sp>
          <p:nvSpPr>
            <p:cNvPr id="193" name="Google Shape;193;p18"/>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4" name="Google Shape;194;p18"/>
          <p:cNvGrpSpPr/>
          <p:nvPr/>
        </p:nvGrpSpPr>
        <p:grpSpPr>
          <a:xfrm>
            <a:off x="0" y="754559"/>
            <a:ext cx="8452537" cy="8560891"/>
            <a:chOff x="0" y="-57150"/>
            <a:chExt cx="2226182" cy="2254720"/>
          </a:xfrm>
        </p:grpSpPr>
        <p:sp>
          <p:nvSpPr>
            <p:cNvPr id="195" name="Google Shape;195;p18"/>
            <p:cNvSpPr/>
            <p:nvPr/>
          </p:nvSpPr>
          <p:spPr>
            <a:xfrm>
              <a:off x="0" y="0"/>
              <a:ext cx="2226182" cy="2197570"/>
            </a:xfrm>
            <a:custGeom>
              <a:avLst/>
              <a:gdLst/>
              <a:ahLst/>
              <a:cxnLst/>
              <a:rect l="l" t="t" r="r" b="b"/>
              <a:pathLst>
                <a:path w="2226182" h="2197570" extrusionOk="0">
                  <a:moveTo>
                    <a:pt x="0" y="0"/>
                  </a:moveTo>
                  <a:lnTo>
                    <a:pt x="2226182" y="0"/>
                  </a:lnTo>
                  <a:lnTo>
                    <a:pt x="2226182" y="2197570"/>
                  </a:lnTo>
                  <a:lnTo>
                    <a:pt x="0" y="2197570"/>
                  </a:lnTo>
                  <a:close/>
                </a:path>
              </a:pathLst>
            </a:custGeom>
            <a:solidFill>
              <a:srgbClr val="004E8E">
                <a:alpha val="84705"/>
              </a:srgbClr>
            </a:solidFill>
            <a:ln>
              <a:noFill/>
            </a:ln>
          </p:spPr>
        </p:sp>
        <p:sp>
          <p:nvSpPr>
            <p:cNvPr id="196" name="Google Shape;196;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97" name="Google Shape;197;p18"/>
          <p:cNvGrpSpPr/>
          <p:nvPr/>
        </p:nvGrpSpPr>
        <p:grpSpPr>
          <a:xfrm>
            <a:off x="8452533" y="754557"/>
            <a:ext cx="9835532" cy="8560946"/>
            <a:chOff x="0" y="-57150"/>
            <a:chExt cx="2590411" cy="2254720"/>
          </a:xfrm>
        </p:grpSpPr>
        <p:sp>
          <p:nvSpPr>
            <p:cNvPr id="198" name="Google Shape;198;p18"/>
            <p:cNvSpPr/>
            <p:nvPr/>
          </p:nvSpPr>
          <p:spPr>
            <a:xfrm>
              <a:off x="0" y="0"/>
              <a:ext cx="2590411" cy="2197570"/>
            </a:xfrm>
            <a:custGeom>
              <a:avLst/>
              <a:gdLst/>
              <a:ahLst/>
              <a:cxnLst/>
              <a:rect l="l" t="t" r="r" b="b"/>
              <a:pathLst>
                <a:path w="2590411" h="2197570" extrusionOk="0">
                  <a:moveTo>
                    <a:pt x="0" y="0"/>
                  </a:moveTo>
                  <a:lnTo>
                    <a:pt x="2590411" y="0"/>
                  </a:lnTo>
                  <a:lnTo>
                    <a:pt x="2590411" y="2197570"/>
                  </a:lnTo>
                  <a:lnTo>
                    <a:pt x="0" y="2197570"/>
                  </a:lnTo>
                  <a:close/>
                </a:path>
              </a:pathLst>
            </a:custGeom>
            <a:solidFill>
              <a:srgbClr val="004E8E">
                <a:alpha val="29803"/>
              </a:srgbClr>
            </a:solidFill>
            <a:ln>
              <a:noFill/>
            </a:ln>
          </p:spPr>
        </p:sp>
        <p:sp>
          <p:nvSpPr>
            <p:cNvPr id="199" name="Google Shape;199;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0" name="Google Shape;200;p18"/>
          <p:cNvGrpSpPr/>
          <p:nvPr/>
        </p:nvGrpSpPr>
        <p:grpSpPr>
          <a:xfrm>
            <a:off x="0" y="9134624"/>
            <a:ext cx="3572101" cy="3266927"/>
            <a:chOff x="0" y="-47625"/>
            <a:chExt cx="940800" cy="860425"/>
          </a:xfrm>
        </p:grpSpPr>
        <p:sp>
          <p:nvSpPr>
            <p:cNvPr id="201" name="Google Shape;201;p18"/>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202" name="Google Shape;202;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3" name="Google Shape;203;p18"/>
          <p:cNvGrpSpPr/>
          <p:nvPr/>
        </p:nvGrpSpPr>
        <p:grpSpPr>
          <a:xfrm>
            <a:off x="4880432" y="275002"/>
            <a:ext cx="3572101" cy="3266927"/>
            <a:chOff x="0" y="-47625"/>
            <a:chExt cx="940800" cy="860425"/>
          </a:xfrm>
        </p:grpSpPr>
        <p:sp>
          <p:nvSpPr>
            <p:cNvPr id="204" name="Google Shape;204;p18"/>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205" name="Google Shape;205;p1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6" name="Google Shape;206;p18"/>
          <p:cNvSpPr txBox="1"/>
          <p:nvPr/>
        </p:nvSpPr>
        <p:spPr>
          <a:xfrm>
            <a:off x="1028700" y="1057275"/>
            <a:ext cx="6418500" cy="923400"/>
          </a:xfrm>
          <a:prstGeom prst="rect">
            <a:avLst/>
          </a:prstGeom>
          <a:noFill/>
          <a:ln>
            <a:noFill/>
          </a:ln>
        </p:spPr>
        <p:txBody>
          <a:bodyPr spcFirstLastPara="1" wrap="square" lIns="0" tIns="0" rIns="0" bIns="0" anchor="t" anchorCtr="0">
            <a:spAutoFit/>
          </a:bodyPr>
          <a:lstStyle/>
          <a:p>
            <a:pPr marL="0" marR="0" lvl="0" indent="0" algn="l" rtl="0">
              <a:lnSpc>
                <a:spcPct val="115983"/>
              </a:lnSpc>
              <a:spcBef>
                <a:spcPts val="0"/>
              </a:spcBef>
              <a:spcAft>
                <a:spcPts val="0"/>
              </a:spcAft>
              <a:buNone/>
            </a:pPr>
            <a:r>
              <a:rPr lang="en-US" sz="6000" b="1">
                <a:solidFill>
                  <a:srgbClr val="FFFFFF"/>
                </a:solidFill>
                <a:latin typeface="Open Sans"/>
                <a:ea typeface="Open Sans"/>
                <a:cs typeface="Open Sans"/>
                <a:sym typeface="Open Sans"/>
              </a:rPr>
              <a:t>Methods</a:t>
            </a:r>
            <a:endParaRPr/>
          </a:p>
        </p:txBody>
      </p:sp>
      <p:sp>
        <p:nvSpPr>
          <p:cNvPr id="207" name="Google Shape;207;p18"/>
          <p:cNvSpPr txBox="1"/>
          <p:nvPr/>
        </p:nvSpPr>
        <p:spPr>
          <a:xfrm>
            <a:off x="2249373" y="3710976"/>
            <a:ext cx="5739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FFFFF"/>
                </a:solidFill>
              </a:rPr>
              <a:t>University owned, treadmill horses</a:t>
            </a:r>
            <a:endParaRPr/>
          </a:p>
        </p:txBody>
      </p:sp>
      <p:sp>
        <p:nvSpPr>
          <p:cNvPr id="208" name="Google Shape;208;p18"/>
          <p:cNvSpPr txBox="1"/>
          <p:nvPr/>
        </p:nvSpPr>
        <p:spPr>
          <a:xfrm>
            <a:off x="2249373" y="3207425"/>
            <a:ext cx="57399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FFFFFF"/>
                </a:solidFill>
                <a:latin typeface="Lato"/>
                <a:ea typeface="Lato"/>
                <a:cs typeface="Lato"/>
                <a:sym typeface="Lato"/>
              </a:rPr>
              <a:t>12 horses</a:t>
            </a:r>
            <a:endParaRPr/>
          </a:p>
        </p:txBody>
      </p:sp>
      <p:sp>
        <p:nvSpPr>
          <p:cNvPr id="209" name="Google Shape;209;p18"/>
          <p:cNvSpPr txBox="1"/>
          <p:nvPr/>
        </p:nvSpPr>
        <p:spPr>
          <a:xfrm>
            <a:off x="2249373" y="5958578"/>
            <a:ext cx="56055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FFFFF"/>
                </a:solidFill>
              </a:rPr>
              <a:t>Administered intramuscularly in the neck</a:t>
            </a:r>
            <a:endParaRPr/>
          </a:p>
        </p:txBody>
      </p:sp>
      <p:sp>
        <p:nvSpPr>
          <p:cNvPr id="210" name="Google Shape;210;p18"/>
          <p:cNvSpPr txBox="1"/>
          <p:nvPr/>
        </p:nvSpPr>
        <p:spPr>
          <a:xfrm>
            <a:off x="2249373" y="5455027"/>
            <a:ext cx="57399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FFFFFF"/>
                </a:solidFill>
                <a:latin typeface="Lato"/>
                <a:ea typeface="Lato"/>
                <a:cs typeface="Lato"/>
                <a:sym typeface="Lato"/>
              </a:rPr>
              <a:t>12 mg betamethasone </a:t>
            </a:r>
            <a:endParaRPr/>
          </a:p>
        </p:txBody>
      </p:sp>
      <p:sp>
        <p:nvSpPr>
          <p:cNvPr id="211" name="Google Shape;211;p18"/>
          <p:cNvSpPr txBox="1"/>
          <p:nvPr/>
        </p:nvSpPr>
        <p:spPr>
          <a:xfrm>
            <a:off x="2249298" y="8226180"/>
            <a:ext cx="58464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FFFFF"/>
                </a:solidFill>
              </a:rPr>
              <a:t>Urine collected via free catch</a:t>
            </a:r>
            <a:endParaRPr sz="2000">
              <a:solidFill>
                <a:srgbClr val="FFFFFF"/>
              </a:solidFill>
            </a:endParaRPr>
          </a:p>
          <a:p>
            <a:pPr marL="0" marR="0" lvl="0" indent="0" algn="l" rtl="0">
              <a:lnSpc>
                <a:spcPct val="140000"/>
              </a:lnSpc>
              <a:spcBef>
                <a:spcPts val="0"/>
              </a:spcBef>
              <a:spcAft>
                <a:spcPts val="0"/>
              </a:spcAft>
              <a:buNone/>
            </a:pPr>
            <a:r>
              <a:rPr lang="en-US" sz="2000">
                <a:solidFill>
                  <a:srgbClr val="FFFFFF"/>
                </a:solidFill>
              </a:rPr>
              <a:t>Blood collected via catheter and direct stick </a:t>
            </a:r>
            <a:endParaRPr sz="2000">
              <a:solidFill>
                <a:srgbClr val="FFFFFF"/>
              </a:solidFill>
            </a:endParaRPr>
          </a:p>
        </p:txBody>
      </p:sp>
      <p:sp>
        <p:nvSpPr>
          <p:cNvPr id="212" name="Google Shape;212;p18"/>
          <p:cNvSpPr txBox="1"/>
          <p:nvPr/>
        </p:nvSpPr>
        <p:spPr>
          <a:xfrm>
            <a:off x="2249373" y="7702629"/>
            <a:ext cx="5739900" cy="354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300" b="1">
                <a:solidFill>
                  <a:srgbClr val="FFFFFF"/>
                </a:solidFill>
                <a:latin typeface="Lato"/>
                <a:ea typeface="Lato"/>
                <a:cs typeface="Lato"/>
                <a:sym typeface="Lato"/>
              </a:rPr>
              <a:t>Sample Collection</a:t>
            </a:r>
            <a:endParaRPr/>
          </a:p>
        </p:txBody>
      </p:sp>
      <p:pic>
        <p:nvPicPr>
          <p:cNvPr id="213" name="Google Shape;213;p18"/>
          <p:cNvPicPr preferRelativeResize="0"/>
          <p:nvPr/>
        </p:nvPicPr>
        <p:blipFill rotWithShape="1">
          <a:blip r:embed="rId5">
            <a:alphaModFix/>
          </a:blip>
          <a:srcRect/>
          <a:stretch/>
        </p:blipFill>
        <p:spPr>
          <a:xfrm>
            <a:off x="1045673" y="5483602"/>
            <a:ext cx="744172" cy="960786"/>
          </a:xfrm>
          <a:prstGeom prst="rect">
            <a:avLst/>
          </a:prstGeom>
          <a:noFill/>
          <a:ln>
            <a:noFill/>
          </a:ln>
        </p:spPr>
      </p:pic>
      <p:sp>
        <p:nvSpPr>
          <p:cNvPr id="214" name="Google Shape;214;p18"/>
          <p:cNvSpPr/>
          <p:nvPr/>
        </p:nvSpPr>
        <p:spPr>
          <a:xfrm>
            <a:off x="907910" y="3178013"/>
            <a:ext cx="1019700" cy="923400"/>
          </a:xfrm>
          <a:prstGeom prst="rect">
            <a:avLst/>
          </a:prstGeom>
          <a:solidFill>
            <a:srgbClr val="F4CE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18"/>
          <p:cNvPicPr preferRelativeResize="0"/>
          <p:nvPr/>
        </p:nvPicPr>
        <p:blipFill>
          <a:blip r:embed="rId6">
            <a:alphaModFix/>
          </a:blip>
          <a:stretch>
            <a:fillRect/>
          </a:stretch>
        </p:blipFill>
        <p:spPr>
          <a:xfrm>
            <a:off x="1045670" y="3242188"/>
            <a:ext cx="744175" cy="795039"/>
          </a:xfrm>
          <a:prstGeom prst="rect">
            <a:avLst/>
          </a:prstGeom>
          <a:noFill/>
          <a:ln>
            <a:noFill/>
          </a:ln>
        </p:spPr>
      </p:pic>
      <p:sp>
        <p:nvSpPr>
          <p:cNvPr id="216" name="Google Shape;216;p18"/>
          <p:cNvSpPr/>
          <p:nvPr/>
        </p:nvSpPr>
        <p:spPr>
          <a:xfrm>
            <a:off x="876500" y="7826575"/>
            <a:ext cx="1019700" cy="960900"/>
          </a:xfrm>
          <a:prstGeom prst="ellipse">
            <a:avLst/>
          </a:prstGeom>
          <a:solidFill>
            <a:srgbClr val="F4CE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7" name="Google Shape;217;p18"/>
          <p:cNvPicPr preferRelativeResize="0"/>
          <p:nvPr/>
        </p:nvPicPr>
        <p:blipFill>
          <a:blip r:embed="rId7">
            <a:alphaModFix/>
          </a:blip>
          <a:stretch>
            <a:fillRect/>
          </a:stretch>
        </p:blipFill>
        <p:spPr>
          <a:xfrm>
            <a:off x="876500" y="7826576"/>
            <a:ext cx="1019699" cy="1019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9"/>
          <p:cNvSpPr txBox="1"/>
          <p:nvPr/>
        </p:nvSpPr>
        <p:spPr>
          <a:xfrm>
            <a:off x="482525" y="5096100"/>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24 hr</a:t>
            </a:r>
            <a:endParaRPr sz="2000">
              <a:latin typeface="Calibri"/>
              <a:ea typeface="Calibri"/>
              <a:cs typeface="Calibri"/>
              <a:sym typeface="Calibri"/>
            </a:endParaRPr>
          </a:p>
        </p:txBody>
      </p:sp>
      <p:sp>
        <p:nvSpPr>
          <p:cNvPr id="223" name="Google Shape;223;p19"/>
          <p:cNvSpPr txBox="1"/>
          <p:nvPr/>
        </p:nvSpPr>
        <p:spPr>
          <a:xfrm>
            <a:off x="9385530" y="5096100"/>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264 hr</a:t>
            </a:r>
            <a:endParaRPr sz="2000">
              <a:latin typeface="Calibri"/>
              <a:ea typeface="Calibri"/>
              <a:cs typeface="Calibri"/>
              <a:sym typeface="Calibri"/>
            </a:endParaRPr>
          </a:p>
        </p:txBody>
      </p:sp>
      <p:sp>
        <p:nvSpPr>
          <p:cNvPr id="224" name="Google Shape;224;p19"/>
          <p:cNvSpPr txBox="1"/>
          <p:nvPr/>
        </p:nvSpPr>
        <p:spPr>
          <a:xfrm>
            <a:off x="13161930" y="5096100"/>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360 hr</a:t>
            </a:r>
            <a:endParaRPr sz="2000">
              <a:latin typeface="Calibri"/>
              <a:ea typeface="Calibri"/>
              <a:cs typeface="Calibri"/>
              <a:sym typeface="Calibri"/>
            </a:endParaRPr>
          </a:p>
        </p:txBody>
      </p:sp>
      <p:grpSp>
        <p:nvGrpSpPr>
          <p:cNvPr id="225" name="Google Shape;225;p19"/>
          <p:cNvGrpSpPr/>
          <p:nvPr/>
        </p:nvGrpSpPr>
        <p:grpSpPr>
          <a:xfrm>
            <a:off x="0" y="-216992"/>
            <a:ext cx="18287996" cy="3303093"/>
            <a:chOff x="0" y="-57150"/>
            <a:chExt cx="4816592" cy="869950"/>
          </a:xfrm>
        </p:grpSpPr>
        <p:sp>
          <p:nvSpPr>
            <p:cNvPr id="226" name="Google Shape;226;p19"/>
            <p:cNvSpPr/>
            <p:nvPr/>
          </p:nvSpPr>
          <p:spPr>
            <a:xfrm>
              <a:off x="0" y="0"/>
              <a:ext cx="4816592" cy="549884"/>
            </a:xfrm>
            <a:custGeom>
              <a:avLst/>
              <a:gdLst/>
              <a:ahLst/>
              <a:cxnLst/>
              <a:rect l="l" t="t" r="r" b="b"/>
              <a:pathLst>
                <a:path w="4816592" h="549884" extrusionOk="0">
                  <a:moveTo>
                    <a:pt x="0" y="0"/>
                  </a:moveTo>
                  <a:lnTo>
                    <a:pt x="4816592" y="0"/>
                  </a:lnTo>
                  <a:lnTo>
                    <a:pt x="4816592" y="549884"/>
                  </a:lnTo>
                  <a:lnTo>
                    <a:pt x="0" y="549884"/>
                  </a:lnTo>
                  <a:close/>
                </a:path>
              </a:pathLst>
            </a:custGeom>
            <a:solidFill>
              <a:srgbClr val="004E8E"/>
            </a:solidFill>
            <a:ln>
              <a:noFill/>
            </a:ln>
          </p:spPr>
        </p:sp>
        <p:sp>
          <p:nvSpPr>
            <p:cNvPr id="227" name="Google Shape;227;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8" name="Google Shape;228;p19"/>
          <p:cNvGrpSpPr/>
          <p:nvPr/>
        </p:nvGrpSpPr>
        <p:grpSpPr>
          <a:xfrm>
            <a:off x="0" y="9699749"/>
            <a:ext cx="18287996" cy="3303109"/>
            <a:chOff x="0" y="-57150"/>
            <a:chExt cx="4816592" cy="869950"/>
          </a:xfrm>
        </p:grpSpPr>
        <p:sp>
          <p:nvSpPr>
            <p:cNvPr id="229" name="Google Shape;229;p19"/>
            <p:cNvSpPr/>
            <p:nvPr/>
          </p:nvSpPr>
          <p:spPr>
            <a:xfrm>
              <a:off x="0" y="0"/>
              <a:ext cx="4816592" cy="97516"/>
            </a:xfrm>
            <a:custGeom>
              <a:avLst/>
              <a:gdLst/>
              <a:ahLst/>
              <a:cxnLst/>
              <a:rect l="l" t="t" r="r" b="b"/>
              <a:pathLst>
                <a:path w="4816592" h="97516" extrusionOk="0">
                  <a:moveTo>
                    <a:pt x="0" y="0"/>
                  </a:moveTo>
                  <a:lnTo>
                    <a:pt x="4816592" y="0"/>
                  </a:lnTo>
                  <a:lnTo>
                    <a:pt x="4816592" y="97516"/>
                  </a:lnTo>
                  <a:lnTo>
                    <a:pt x="0" y="97516"/>
                  </a:lnTo>
                  <a:close/>
                </a:path>
              </a:pathLst>
            </a:custGeom>
            <a:solidFill>
              <a:srgbClr val="004E8E"/>
            </a:solidFill>
            <a:ln>
              <a:noFill/>
            </a:ln>
          </p:spPr>
        </p:sp>
        <p:sp>
          <p:nvSpPr>
            <p:cNvPr id="230" name="Google Shape;230;p19"/>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1" name="Google Shape;231;p19"/>
          <p:cNvSpPr txBox="1"/>
          <p:nvPr/>
        </p:nvSpPr>
        <p:spPr>
          <a:xfrm>
            <a:off x="1804273" y="952462"/>
            <a:ext cx="146796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FFFFFF"/>
                </a:solidFill>
                <a:latin typeface="Open Sans"/>
                <a:ea typeface="Open Sans"/>
                <a:cs typeface="Open Sans"/>
                <a:sym typeface="Open Sans"/>
              </a:rPr>
              <a:t>Methods: Blood Collection Timeline</a:t>
            </a:r>
            <a:endParaRPr/>
          </a:p>
        </p:txBody>
      </p:sp>
      <p:grpSp>
        <p:nvGrpSpPr>
          <p:cNvPr id="232" name="Google Shape;232;p19"/>
          <p:cNvGrpSpPr/>
          <p:nvPr/>
        </p:nvGrpSpPr>
        <p:grpSpPr>
          <a:xfrm>
            <a:off x="14756737" y="1591319"/>
            <a:ext cx="3572101" cy="3266927"/>
            <a:chOff x="0" y="-47625"/>
            <a:chExt cx="940800" cy="860425"/>
          </a:xfrm>
        </p:grpSpPr>
        <p:sp>
          <p:nvSpPr>
            <p:cNvPr id="233" name="Google Shape;233;p19"/>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234" name="Google Shape;234;p19"/>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5" name="Google Shape;235;p19"/>
          <p:cNvGrpSpPr/>
          <p:nvPr/>
        </p:nvGrpSpPr>
        <p:grpSpPr>
          <a:xfrm>
            <a:off x="0" y="9478056"/>
            <a:ext cx="3572101" cy="3266927"/>
            <a:chOff x="0" y="-47625"/>
            <a:chExt cx="940800" cy="860425"/>
          </a:xfrm>
        </p:grpSpPr>
        <p:sp>
          <p:nvSpPr>
            <p:cNvPr id="236" name="Google Shape;236;p19"/>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237" name="Google Shape;237;p19"/>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8" name="Google Shape;238;p19"/>
          <p:cNvSpPr txBox="1"/>
          <p:nvPr/>
        </p:nvSpPr>
        <p:spPr>
          <a:xfrm>
            <a:off x="26525" y="6626900"/>
            <a:ext cx="3572100" cy="1169700"/>
          </a:xfrm>
          <a:prstGeom prst="rect">
            <a:avLst/>
          </a:prstGeom>
          <a:noFill/>
          <a:ln>
            <a:noFill/>
          </a:ln>
        </p:spPr>
        <p:txBody>
          <a:bodyPr spcFirstLastPara="1" wrap="square" lIns="0" tIns="0" rIns="0" bIns="0" anchor="t" anchorCtr="0">
            <a:spAutoFit/>
          </a:bodyPr>
          <a:lstStyle/>
          <a:p>
            <a:pPr marL="457200" marR="0" lvl="0" indent="-355600" algn="l" rtl="0">
              <a:lnSpc>
                <a:spcPct val="140000"/>
              </a:lnSpc>
              <a:spcBef>
                <a:spcPts val="0"/>
              </a:spcBef>
              <a:spcAft>
                <a:spcPts val="0"/>
              </a:spcAft>
              <a:buClr>
                <a:srgbClr val="353839"/>
              </a:buClr>
              <a:buSzPts val="2000"/>
              <a:buChar char="●"/>
            </a:pPr>
            <a:r>
              <a:rPr lang="en-US" sz="2000">
                <a:solidFill>
                  <a:srgbClr val="353839"/>
                </a:solidFill>
              </a:rPr>
              <a:t>5 collections within 1 hr</a:t>
            </a:r>
            <a:endParaRPr sz="2000">
              <a:solidFill>
                <a:srgbClr val="353839"/>
              </a:solidFill>
            </a:endParaRPr>
          </a:p>
          <a:p>
            <a:pPr marL="457200" marR="0" lvl="0" indent="-355600" algn="l" rtl="0">
              <a:lnSpc>
                <a:spcPct val="140000"/>
              </a:lnSpc>
              <a:spcBef>
                <a:spcPts val="0"/>
              </a:spcBef>
              <a:spcAft>
                <a:spcPts val="0"/>
              </a:spcAft>
              <a:buClr>
                <a:srgbClr val="353839"/>
              </a:buClr>
              <a:buSzPts val="2000"/>
              <a:buChar char="●"/>
            </a:pPr>
            <a:r>
              <a:rPr lang="en-US" sz="2000">
                <a:solidFill>
                  <a:srgbClr val="353839"/>
                </a:solidFill>
              </a:rPr>
              <a:t>Hourly from 1-8 hrs, then every 6 hrs from 12-36 hrs</a:t>
            </a:r>
            <a:endParaRPr sz="2000">
              <a:solidFill>
                <a:srgbClr val="353839"/>
              </a:solidFill>
            </a:endParaRPr>
          </a:p>
        </p:txBody>
      </p:sp>
      <p:sp>
        <p:nvSpPr>
          <p:cNvPr id="239" name="Google Shape;239;p19"/>
          <p:cNvSpPr txBox="1"/>
          <p:nvPr/>
        </p:nvSpPr>
        <p:spPr>
          <a:xfrm>
            <a:off x="1319550" y="3116525"/>
            <a:ext cx="3182400" cy="738900"/>
          </a:xfrm>
          <a:prstGeom prst="rect">
            <a:avLst/>
          </a:prstGeom>
          <a:noFill/>
          <a:ln>
            <a:noFill/>
          </a:ln>
        </p:spPr>
        <p:txBody>
          <a:bodyPr spcFirstLastPara="1" wrap="square" lIns="0" tIns="0" rIns="0" bIns="0" anchor="t" anchorCtr="0">
            <a:spAutoFit/>
          </a:bodyPr>
          <a:lstStyle/>
          <a:p>
            <a:pPr marL="457200" lvl="0" indent="-355600" algn="l" rtl="0">
              <a:lnSpc>
                <a:spcPct val="140000"/>
              </a:lnSpc>
              <a:spcBef>
                <a:spcPts val="0"/>
              </a:spcBef>
              <a:spcAft>
                <a:spcPts val="0"/>
              </a:spcAft>
              <a:buClr>
                <a:srgbClr val="353839"/>
              </a:buClr>
              <a:buSzPts val="2000"/>
              <a:buChar char="●"/>
            </a:pPr>
            <a:r>
              <a:rPr lang="en-US" sz="2000">
                <a:solidFill>
                  <a:srgbClr val="353839"/>
                </a:solidFill>
              </a:rPr>
              <a:t>Blood collected every 12 hrs from 36-72 hrs</a:t>
            </a:r>
            <a:endParaRPr/>
          </a:p>
        </p:txBody>
      </p:sp>
      <p:sp>
        <p:nvSpPr>
          <p:cNvPr id="240" name="Google Shape;240;p19"/>
          <p:cNvSpPr txBox="1"/>
          <p:nvPr/>
        </p:nvSpPr>
        <p:spPr>
          <a:xfrm>
            <a:off x="4593825" y="3116534"/>
            <a:ext cx="3364800" cy="738900"/>
          </a:xfrm>
          <a:prstGeom prst="rect">
            <a:avLst/>
          </a:prstGeom>
          <a:noFill/>
          <a:ln>
            <a:noFill/>
          </a:ln>
        </p:spPr>
        <p:txBody>
          <a:bodyPr spcFirstLastPara="1" wrap="square" lIns="0" tIns="0" rIns="0" bIns="0" anchor="t" anchorCtr="0">
            <a:spAutoFit/>
          </a:bodyPr>
          <a:lstStyle/>
          <a:p>
            <a:pPr marL="457200" marR="0" lvl="0" indent="-355600" algn="l" rtl="0">
              <a:lnSpc>
                <a:spcPct val="140000"/>
              </a:lnSpc>
              <a:spcBef>
                <a:spcPts val="0"/>
              </a:spcBef>
              <a:spcAft>
                <a:spcPts val="0"/>
              </a:spcAft>
              <a:buClr>
                <a:srgbClr val="353839"/>
              </a:buClr>
              <a:buSzPts val="2000"/>
              <a:buChar char="●"/>
            </a:pPr>
            <a:r>
              <a:rPr lang="en-US" sz="2000">
                <a:solidFill>
                  <a:srgbClr val="353839"/>
                </a:solidFill>
              </a:rPr>
              <a:t>120-264 hours - every 48 hours</a:t>
            </a:r>
            <a:endParaRPr/>
          </a:p>
        </p:txBody>
      </p:sp>
      <p:sp>
        <p:nvSpPr>
          <p:cNvPr id="241" name="Google Shape;241;p19"/>
          <p:cNvSpPr txBox="1"/>
          <p:nvPr/>
        </p:nvSpPr>
        <p:spPr>
          <a:xfrm>
            <a:off x="3598630" y="6657109"/>
            <a:ext cx="3364800" cy="307800"/>
          </a:xfrm>
          <a:prstGeom prst="rect">
            <a:avLst/>
          </a:prstGeom>
          <a:noFill/>
          <a:ln>
            <a:noFill/>
          </a:ln>
        </p:spPr>
        <p:txBody>
          <a:bodyPr spcFirstLastPara="1" wrap="square" lIns="0" tIns="0" rIns="0" bIns="0" anchor="t" anchorCtr="0">
            <a:spAutoFit/>
          </a:bodyPr>
          <a:lstStyle/>
          <a:p>
            <a:pPr marL="457200" lvl="0" indent="-355600" algn="l" rtl="0">
              <a:lnSpc>
                <a:spcPct val="140000"/>
              </a:lnSpc>
              <a:spcBef>
                <a:spcPts val="0"/>
              </a:spcBef>
              <a:spcAft>
                <a:spcPts val="0"/>
              </a:spcAft>
              <a:buClr>
                <a:srgbClr val="353839"/>
              </a:buClr>
              <a:buSzPts val="2000"/>
              <a:buChar char="●"/>
            </a:pPr>
            <a:r>
              <a:rPr lang="en-US" sz="2000">
                <a:solidFill>
                  <a:srgbClr val="353839"/>
                </a:solidFill>
              </a:rPr>
              <a:t>72-120 - every 24 hours</a:t>
            </a:r>
            <a:endParaRPr/>
          </a:p>
        </p:txBody>
      </p:sp>
      <p:grpSp>
        <p:nvGrpSpPr>
          <p:cNvPr id="242" name="Google Shape;242;p19"/>
          <p:cNvGrpSpPr/>
          <p:nvPr/>
        </p:nvGrpSpPr>
        <p:grpSpPr>
          <a:xfrm>
            <a:off x="243000" y="6005704"/>
            <a:ext cx="3086120" cy="552760"/>
            <a:chOff x="0" y="0"/>
            <a:chExt cx="812800" cy="145582"/>
          </a:xfrm>
        </p:grpSpPr>
        <p:sp>
          <p:nvSpPr>
            <p:cNvPr id="243" name="Google Shape;243;p19"/>
            <p:cNvSpPr/>
            <p:nvPr/>
          </p:nvSpPr>
          <p:spPr>
            <a:xfrm>
              <a:off x="0" y="0"/>
              <a:ext cx="812800" cy="145582"/>
            </a:xfrm>
            <a:custGeom>
              <a:avLst/>
              <a:gdLst/>
              <a:ahLst/>
              <a:cxnLst/>
              <a:rect l="l" t="t" r="r" b="b"/>
              <a:pathLst>
                <a:path w="812800" h="145582" extrusionOk="0">
                  <a:moveTo>
                    <a:pt x="0" y="0"/>
                  </a:moveTo>
                  <a:lnTo>
                    <a:pt x="812800" y="0"/>
                  </a:lnTo>
                  <a:lnTo>
                    <a:pt x="812800" y="145582"/>
                  </a:lnTo>
                  <a:lnTo>
                    <a:pt x="0" y="145582"/>
                  </a:lnTo>
                  <a:close/>
                </a:path>
              </a:pathLst>
            </a:custGeom>
            <a:solidFill>
              <a:srgbClr val="F4CE2C"/>
            </a:solidFill>
            <a:ln>
              <a:noFill/>
            </a:ln>
          </p:spPr>
        </p:sp>
        <p:sp>
          <p:nvSpPr>
            <p:cNvPr id="244" name="Google Shape;244;p19"/>
            <p:cNvSpPr txBox="1"/>
            <p:nvPr/>
          </p:nvSpPr>
          <p:spPr>
            <a:xfrm>
              <a:off x="0" y="0"/>
              <a:ext cx="812800" cy="144005"/>
            </a:xfrm>
            <a:prstGeom prst="rect">
              <a:avLst/>
            </a:prstGeom>
            <a:noFill/>
            <a:ln>
              <a:noFill/>
            </a:ln>
          </p:spPr>
          <p:txBody>
            <a:bodyPr spcFirstLastPara="1" wrap="square" lIns="50800" tIns="50800" rIns="50800" bIns="50800" anchor="ctr" anchorCtr="0">
              <a:noAutofit/>
            </a:bodyPr>
            <a:lstStyle/>
            <a:p>
              <a:pPr marL="0" marR="0" lvl="0" indent="0" algn="l" rtl="0">
                <a:lnSpc>
                  <a:spcPct val="139958"/>
                </a:lnSpc>
                <a:spcBef>
                  <a:spcPts val="0"/>
                </a:spcBef>
                <a:spcAft>
                  <a:spcPts val="0"/>
                </a:spcAft>
                <a:buNone/>
              </a:pPr>
              <a:r>
                <a:rPr lang="en-US" sz="2400">
                  <a:solidFill>
                    <a:srgbClr val="353839"/>
                  </a:solidFill>
                </a:rPr>
                <a:t>24 Hr Timepoint:</a:t>
              </a:r>
              <a:endParaRPr/>
            </a:p>
          </p:txBody>
        </p:sp>
      </p:grpSp>
      <p:grpSp>
        <p:nvGrpSpPr>
          <p:cNvPr id="245" name="Google Shape;245;p19"/>
          <p:cNvGrpSpPr/>
          <p:nvPr/>
        </p:nvGrpSpPr>
        <p:grpSpPr>
          <a:xfrm>
            <a:off x="1319545" y="2375028"/>
            <a:ext cx="3086120" cy="552778"/>
            <a:chOff x="-213717" y="4645"/>
            <a:chExt cx="812800" cy="145587"/>
          </a:xfrm>
        </p:grpSpPr>
        <p:sp>
          <p:nvSpPr>
            <p:cNvPr id="246" name="Google Shape;246;p19"/>
            <p:cNvSpPr/>
            <p:nvPr/>
          </p:nvSpPr>
          <p:spPr>
            <a:xfrm>
              <a:off x="-213717" y="4645"/>
              <a:ext cx="812800" cy="145582"/>
            </a:xfrm>
            <a:custGeom>
              <a:avLst/>
              <a:gdLst/>
              <a:ahLst/>
              <a:cxnLst/>
              <a:rect l="l" t="t" r="r" b="b"/>
              <a:pathLst>
                <a:path w="812800" h="145582" extrusionOk="0">
                  <a:moveTo>
                    <a:pt x="0" y="0"/>
                  </a:moveTo>
                  <a:lnTo>
                    <a:pt x="812800" y="0"/>
                  </a:lnTo>
                  <a:lnTo>
                    <a:pt x="812800" y="145582"/>
                  </a:lnTo>
                  <a:lnTo>
                    <a:pt x="0" y="145582"/>
                  </a:lnTo>
                  <a:close/>
                </a:path>
              </a:pathLst>
            </a:custGeom>
            <a:solidFill>
              <a:srgbClr val="F4CE2C"/>
            </a:solidFill>
            <a:ln>
              <a:noFill/>
            </a:ln>
          </p:spPr>
        </p:sp>
        <p:sp>
          <p:nvSpPr>
            <p:cNvPr id="247" name="Google Shape;247;p19"/>
            <p:cNvSpPr txBox="1"/>
            <p:nvPr/>
          </p:nvSpPr>
          <p:spPr>
            <a:xfrm>
              <a:off x="-213664" y="4732"/>
              <a:ext cx="812700" cy="145500"/>
            </a:xfrm>
            <a:prstGeom prst="rect">
              <a:avLst/>
            </a:prstGeom>
            <a:noFill/>
            <a:ln>
              <a:noFill/>
            </a:ln>
          </p:spPr>
          <p:txBody>
            <a:bodyPr spcFirstLastPara="1" wrap="square" lIns="50800" tIns="50800" rIns="50800" bIns="50800" anchor="ctr" anchorCtr="0">
              <a:noAutofit/>
            </a:bodyPr>
            <a:lstStyle/>
            <a:p>
              <a:pPr marL="0" marR="0" lvl="0" indent="0" algn="l" rtl="0">
                <a:lnSpc>
                  <a:spcPct val="139958"/>
                </a:lnSpc>
                <a:spcBef>
                  <a:spcPts val="0"/>
                </a:spcBef>
                <a:spcAft>
                  <a:spcPts val="0"/>
                </a:spcAft>
                <a:buNone/>
              </a:pPr>
              <a:r>
                <a:rPr lang="en-US" sz="2400">
                  <a:solidFill>
                    <a:srgbClr val="353839"/>
                  </a:solidFill>
                </a:rPr>
                <a:t>36 Hr Timepoint:</a:t>
              </a:r>
              <a:endParaRPr/>
            </a:p>
          </p:txBody>
        </p:sp>
      </p:grpSp>
      <p:grpSp>
        <p:nvGrpSpPr>
          <p:cNvPr id="248" name="Google Shape;248;p19"/>
          <p:cNvGrpSpPr/>
          <p:nvPr/>
        </p:nvGrpSpPr>
        <p:grpSpPr>
          <a:xfrm>
            <a:off x="3571946" y="6049365"/>
            <a:ext cx="3086120" cy="552760"/>
            <a:chOff x="-1162419" y="820"/>
            <a:chExt cx="812800" cy="145582"/>
          </a:xfrm>
        </p:grpSpPr>
        <p:sp>
          <p:nvSpPr>
            <p:cNvPr id="249" name="Google Shape;249;p19"/>
            <p:cNvSpPr/>
            <p:nvPr/>
          </p:nvSpPr>
          <p:spPr>
            <a:xfrm>
              <a:off x="-1162419" y="820"/>
              <a:ext cx="812800" cy="145582"/>
            </a:xfrm>
            <a:custGeom>
              <a:avLst/>
              <a:gdLst/>
              <a:ahLst/>
              <a:cxnLst/>
              <a:rect l="l" t="t" r="r" b="b"/>
              <a:pathLst>
                <a:path w="812800" h="145582" extrusionOk="0">
                  <a:moveTo>
                    <a:pt x="0" y="0"/>
                  </a:moveTo>
                  <a:lnTo>
                    <a:pt x="812800" y="0"/>
                  </a:lnTo>
                  <a:lnTo>
                    <a:pt x="812800" y="145582"/>
                  </a:lnTo>
                  <a:lnTo>
                    <a:pt x="0" y="145582"/>
                  </a:lnTo>
                  <a:close/>
                </a:path>
              </a:pathLst>
            </a:custGeom>
            <a:solidFill>
              <a:srgbClr val="F4CE2C"/>
            </a:solidFill>
            <a:ln>
              <a:noFill/>
            </a:ln>
          </p:spPr>
        </p:sp>
        <p:sp>
          <p:nvSpPr>
            <p:cNvPr id="250" name="Google Shape;250;p19"/>
            <p:cNvSpPr txBox="1"/>
            <p:nvPr/>
          </p:nvSpPr>
          <p:spPr>
            <a:xfrm>
              <a:off x="-1162369" y="860"/>
              <a:ext cx="812700" cy="145500"/>
            </a:xfrm>
            <a:prstGeom prst="rect">
              <a:avLst/>
            </a:prstGeom>
            <a:noFill/>
            <a:ln>
              <a:noFill/>
            </a:ln>
          </p:spPr>
          <p:txBody>
            <a:bodyPr spcFirstLastPara="1" wrap="square" lIns="50800" tIns="50800" rIns="50800" bIns="50800" anchor="ctr" anchorCtr="0">
              <a:noAutofit/>
            </a:bodyPr>
            <a:lstStyle/>
            <a:p>
              <a:pPr marL="0" marR="0" lvl="0" indent="0" algn="l" rtl="0">
                <a:lnSpc>
                  <a:spcPct val="139958"/>
                </a:lnSpc>
                <a:spcBef>
                  <a:spcPts val="0"/>
                </a:spcBef>
                <a:spcAft>
                  <a:spcPts val="0"/>
                </a:spcAft>
                <a:buNone/>
              </a:pPr>
              <a:r>
                <a:rPr lang="en-US" sz="2400">
                  <a:solidFill>
                    <a:srgbClr val="353839"/>
                  </a:solidFill>
                </a:rPr>
                <a:t>72 Hr Timepoint: </a:t>
              </a:r>
              <a:endParaRPr/>
            </a:p>
          </p:txBody>
        </p:sp>
      </p:grpSp>
      <p:grpSp>
        <p:nvGrpSpPr>
          <p:cNvPr id="251" name="Google Shape;251;p19"/>
          <p:cNvGrpSpPr/>
          <p:nvPr/>
        </p:nvGrpSpPr>
        <p:grpSpPr>
          <a:xfrm>
            <a:off x="4593822" y="2375029"/>
            <a:ext cx="3086120" cy="552760"/>
            <a:chOff x="-133365" y="-1560"/>
            <a:chExt cx="812800" cy="145582"/>
          </a:xfrm>
        </p:grpSpPr>
        <p:sp>
          <p:nvSpPr>
            <p:cNvPr id="252" name="Google Shape;252;p19"/>
            <p:cNvSpPr/>
            <p:nvPr/>
          </p:nvSpPr>
          <p:spPr>
            <a:xfrm>
              <a:off x="-133365" y="-1560"/>
              <a:ext cx="812800" cy="145582"/>
            </a:xfrm>
            <a:custGeom>
              <a:avLst/>
              <a:gdLst/>
              <a:ahLst/>
              <a:cxnLst/>
              <a:rect l="l" t="t" r="r" b="b"/>
              <a:pathLst>
                <a:path w="812800" h="145582" extrusionOk="0">
                  <a:moveTo>
                    <a:pt x="0" y="0"/>
                  </a:moveTo>
                  <a:lnTo>
                    <a:pt x="812800" y="0"/>
                  </a:lnTo>
                  <a:lnTo>
                    <a:pt x="812800" y="145582"/>
                  </a:lnTo>
                  <a:lnTo>
                    <a:pt x="0" y="145582"/>
                  </a:lnTo>
                  <a:close/>
                </a:path>
              </a:pathLst>
            </a:custGeom>
            <a:solidFill>
              <a:srgbClr val="F4CE2C"/>
            </a:solidFill>
            <a:ln>
              <a:noFill/>
            </a:ln>
          </p:spPr>
        </p:sp>
        <p:sp>
          <p:nvSpPr>
            <p:cNvPr id="253" name="Google Shape;253;p19"/>
            <p:cNvSpPr txBox="1"/>
            <p:nvPr/>
          </p:nvSpPr>
          <p:spPr>
            <a:xfrm>
              <a:off x="-133316" y="2445"/>
              <a:ext cx="812700" cy="140700"/>
            </a:xfrm>
            <a:prstGeom prst="rect">
              <a:avLst/>
            </a:prstGeom>
            <a:noFill/>
            <a:ln>
              <a:noFill/>
            </a:ln>
          </p:spPr>
          <p:txBody>
            <a:bodyPr spcFirstLastPara="1" wrap="square" lIns="50800" tIns="50800" rIns="50800" bIns="50800" anchor="ctr" anchorCtr="0">
              <a:noAutofit/>
            </a:bodyPr>
            <a:lstStyle/>
            <a:p>
              <a:pPr marL="0" marR="0" lvl="0" indent="0" algn="l" rtl="0">
                <a:lnSpc>
                  <a:spcPct val="139958"/>
                </a:lnSpc>
                <a:spcBef>
                  <a:spcPts val="0"/>
                </a:spcBef>
                <a:spcAft>
                  <a:spcPts val="0"/>
                </a:spcAft>
                <a:buNone/>
              </a:pPr>
              <a:r>
                <a:rPr lang="en-US" sz="2400">
                  <a:solidFill>
                    <a:srgbClr val="353839"/>
                  </a:solidFill>
                </a:rPr>
                <a:t>120 Hr Timepoint: </a:t>
              </a:r>
              <a:endParaRPr/>
            </a:p>
          </p:txBody>
        </p:sp>
      </p:grpSp>
      <p:cxnSp>
        <p:nvCxnSpPr>
          <p:cNvPr id="254" name="Google Shape;254;p19"/>
          <p:cNvCxnSpPr/>
          <p:nvPr/>
        </p:nvCxnSpPr>
        <p:spPr>
          <a:xfrm>
            <a:off x="26538" y="4777762"/>
            <a:ext cx="18234900" cy="9900"/>
          </a:xfrm>
          <a:prstGeom prst="straightConnector1">
            <a:avLst/>
          </a:prstGeom>
          <a:noFill/>
          <a:ln w="47625" cap="flat" cmpd="sng">
            <a:solidFill>
              <a:srgbClr val="004E8E"/>
            </a:solidFill>
            <a:prstDash val="solid"/>
            <a:round/>
            <a:headEnd type="none" w="sm" len="sm"/>
            <a:tailEnd type="none" w="sm" len="sm"/>
          </a:ln>
        </p:spPr>
      </p:cxnSp>
      <p:sp>
        <p:nvSpPr>
          <p:cNvPr id="255" name="Google Shape;255;p19"/>
          <p:cNvSpPr/>
          <p:nvPr/>
        </p:nvSpPr>
        <p:spPr>
          <a:xfrm>
            <a:off x="705426" y="4596209"/>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1638740" y="4596196"/>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2572043" y="4617835"/>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13399014" y="459620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4438664" y="4617833"/>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3505351" y="4617833"/>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15265614" y="4617833"/>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9601039" y="4617833"/>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txBox="1"/>
          <p:nvPr/>
        </p:nvSpPr>
        <p:spPr>
          <a:xfrm>
            <a:off x="1415825" y="5096100"/>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48 hr</a:t>
            </a:r>
            <a:endParaRPr sz="2000">
              <a:latin typeface="Calibri"/>
              <a:ea typeface="Calibri"/>
              <a:cs typeface="Calibri"/>
              <a:sym typeface="Calibri"/>
            </a:endParaRPr>
          </a:p>
        </p:txBody>
      </p:sp>
      <p:sp>
        <p:nvSpPr>
          <p:cNvPr id="264" name="Google Shape;264;p19"/>
          <p:cNvSpPr txBox="1"/>
          <p:nvPr/>
        </p:nvSpPr>
        <p:spPr>
          <a:xfrm>
            <a:off x="2349113" y="5096100"/>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72 hr</a:t>
            </a:r>
            <a:endParaRPr sz="2000">
              <a:latin typeface="Calibri"/>
              <a:ea typeface="Calibri"/>
              <a:cs typeface="Calibri"/>
              <a:sym typeface="Calibri"/>
            </a:endParaRPr>
          </a:p>
        </p:txBody>
      </p:sp>
      <p:sp>
        <p:nvSpPr>
          <p:cNvPr id="265" name="Google Shape;265;p19"/>
          <p:cNvSpPr txBox="1"/>
          <p:nvPr/>
        </p:nvSpPr>
        <p:spPr>
          <a:xfrm>
            <a:off x="3282413" y="5096088"/>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96 hr</a:t>
            </a:r>
            <a:endParaRPr sz="2000">
              <a:latin typeface="Calibri"/>
              <a:ea typeface="Calibri"/>
              <a:cs typeface="Calibri"/>
              <a:sym typeface="Calibri"/>
            </a:endParaRPr>
          </a:p>
        </p:txBody>
      </p:sp>
      <p:sp>
        <p:nvSpPr>
          <p:cNvPr id="266" name="Google Shape;266;p19"/>
          <p:cNvSpPr txBox="1"/>
          <p:nvPr/>
        </p:nvSpPr>
        <p:spPr>
          <a:xfrm>
            <a:off x="4215730" y="5096100"/>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120 hr</a:t>
            </a:r>
            <a:endParaRPr sz="2000">
              <a:latin typeface="Calibri"/>
              <a:ea typeface="Calibri"/>
              <a:cs typeface="Calibri"/>
              <a:sym typeface="Calibri"/>
            </a:endParaRPr>
          </a:p>
        </p:txBody>
      </p:sp>
      <p:sp>
        <p:nvSpPr>
          <p:cNvPr id="267" name="Google Shape;267;p19"/>
          <p:cNvSpPr txBox="1"/>
          <p:nvPr/>
        </p:nvSpPr>
        <p:spPr>
          <a:xfrm>
            <a:off x="14896317" y="5096100"/>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408 hr</a:t>
            </a:r>
            <a:endParaRPr sz="2000">
              <a:latin typeface="Calibri"/>
              <a:ea typeface="Calibri"/>
              <a:cs typeface="Calibri"/>
              <a:sym typeface="Calibri"/>
            </a:endParaRPr>
          </a:p>
        </p:txBody>
      </p:sp>
      <p:sp>
        <p:nvSpPr>
          <p:cNvPr id="268" name="Google Shape;268;p19"/>
          <p:cNvSpPr/>
          <p:nvPr/>
        </p:nvSpPr>
        <p:spPr>
          <a:xfrm>
            <a:off x="1319538" y="2933725"/>
            <a:ext cx="52800" cy="18381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4586100" y="2949550"/>
            <a:ext cx="52800" cy="18381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rot="10800000">
            <a:off x="852875" y="4858275"/>
            <a:ext cx="52800" cy="11697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rot="10800000">
            <a:off x="2719425" y="4811823"/>
            <a:ext cx="42900" cy="9501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rot="5400000">
            <a:off x="3215925" y="5232223"/>
            <a:ext cx="42900" cy="9501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rot="10800000">
            <a:off x="3666825" y="5723879"/>
            <a:ext cx="48000" cy="3645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19"/>
          <p:cNvPicPr preferRelativeResize="0"/>
          <p:nvPr/>
        </p:nvPicPr>
        <p:blipFill>
          <a:blip r:embed="rId3">
            <a:alphaModFix/>
          </a:blip>
          <a:stretch>
            <a:fillRect/>
          </a:stretch>
        </p:blipFill>
        <p:spPr>
          <a:xfrm>
            <a:off x="12259776" y="5997250"/>
            <a:ext cx="4936658" cy="3702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cxnSp>
        <p:nvCxnSpPr>
          <p:cNvPr id="279" name="Google Shape;279;p20"/>
          <p:cNvCxnSpPr/>
          <p:nvPr/>
        </p:nvCxnSpPr>
        <p:spPr>
          <a:xfrm>
            <a:off x="26538" y="5197287"/>
            <a:ext cx="18234900" cy="9900"/>
          </a:xfrm>
          <a:prstGeom prst="straightConnector1">
            <a:avLst/>
          </a:prstGeom>
          <a:noFill/>
          <a:ln w="47625" cap="flat" cmpd="sng">
            <a:solidFill>
              <a:srgbClr val="004E8E"/>
            </a:solidFill>
            <a:prstDash val="solid"/>
            <a:round/>
            <a:headEnd type="none" w="sm" len="sm"/>
            <a:tailEnd type="none" w="sm" len="sm"/>
          </a:ln>
        </p:spPr>
      </p:cxnSp>
      <p:grpSp>
        <p:nvGrpSpPr>
          <p:cNvPr id="280" name="Google Shape;280;p20"/>
          <p:cNvGrpSpPr/>
          <p:nvPr/>
        </p:nvGrpSpPr>
        <p:grpSpPr>
          <a:xfrm>
            <a:off x="0" y="-216993"/>
            <a:ext cx="18288118" cy="3303303"/>
            <a:chOff x="0" y="-57150"/>
            <a:chExt cx="4816592" cy="870000"/>
          </a:xfrm>
        </p:grpSpPr>
        <p:sp>
          <p:nvSpPr>
            <p:cNvPr id="281" name="Google Shape;281;p20"/>
            <p:cNvSpPr/>
            <p:nvPr/>
          </p:nvSpPr>
          <p:spPr>
            <a:xfrm>
              <a:off x="0" y="0"/>
              <a:ext cx="4816592" cy="549884"/>
            </a:xfrm>
            <a:custGeom>
              <a:avLst/>
              <a:gdLst/>
              <a:ahLst/>
              <a:cxnLst/>
              <a:rect l="l" t="t" r="r" b="b"/>
              <a:pathLst>
                <a:path w="4816592" h="549884" extrusionOk="0">
                  <a:moveTo>
                    <a:pt x="0" y="0"/>
                  </a:moveTo>
                  <a:lnTo>
                    <a:pt x="4816592" y="0"/>
                  </a:lnTo>
                  <a:lnTo>
                    <a:pt x="4816592" y="549884"/>
                  </a:lnTo>
                  <a:lnTo>
                    <a:pt x="0" y="549884"/>
                  </a:lnTo>
                  <a:close/>
                </a:path>
              </a:pathLst>
            </a:custGeom>
            <a:solidFill>
              <a:srgbClr val="004E8E"/>
            </a:solidFill>
            <a:ln>
              <a:noFill/>
            </a:ln>
          </p:spPr>
        </p:sp>
        <p:sp>
          <p:nvSpPr>
            <p:cNvPr id="282" name="Google Shape;282;p20"/>
            <p:cNvSpPr txBox="1"/>
            <p:nvPr/>
          </p:nvSpPr>
          <p:spPr>
            <a:xfrm>
              <a:off x="0" y="-57150"/>
              <a:ext cx="812700" cy="87000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3" name="Google Shape;283;p20"/>
          <p:cNvSpPr txBox="1"/>
          <p:nvPr/>
        </p:nvSpPr>
        <p:spPr>
          <a:xfrm>
            <a:off x="0" y="941295"/>
            <a:ext cx="182880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FFFFFF"/>
                </a:solidFill>
                <a:latin typeface="Open Sans"/>
                <a:ea typeface="Open Sans"/>
                <a:cs typeface="Open Sans"/>
                <a:sym typeface="Open Sans"/>
              </a:rPr>
              <a:t>Methods: Urine Collection Timeline</a:t>
            </a:r>
            <a:endParaRPr/>
          </a:p>
        </p:txBody>
      </p:sp>
      <p:grpSp>
        <p:nvGrpSpPr>
          <p:cNvPr id="284" name="Google Shape;284;p20"/>
          <p:cNvGrpSpPr/>
          <p:nvPr/>
        </p:nvGrpSpPr>
        <p:grpSpPr>
          <a:xfrm>
            <a:off x="0" y="275001"/>
            <a:ext cx="3572124" cy="3266853"/>
            <a:chOff x="0" y="-47625"/>
            <a:chExt cx="940800" cy="860400"/>
          </a:xfrm>
        </p:grpSpPr>
        <p:sp>
          <p:nvSpPr>
            <p:cNvPr id="285" name="Google Shape;285;p20"/>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286" name="Google Shape;286;p20"/>
            <p:cNvSpPr txBox="1"/>
            <p:nvPr/>
          </p:nvSpPr>
          <p:spPr>
            <a:xfrm>
              <a:off x="0" y="-47625"/>
              <a:ext cx="812700" cy="86040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7" name="Google Shape;287;p20"/>
          <p:cNvSpPr/>
          <p:nvPr/>
        </p:nvSpPr>
        <p:spPr>
          <a:xfrm>
            <a:off x="705426" y="5015734"/>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1638740" y="5015721"/>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2572043" y="5037360"/>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7985526" y="50373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13399014" y="5015733"/>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6305264" y="50373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3505351" y="50373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5265614" y="50373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9601039" y="5037358"/>
            <a:ext cx="347692" cy="3492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2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txBox="1"/>
          <p:nvPr/>
        </p:nvSpPr>
        <p:spPr>
          <a:xfrm>
            <a:off x="482525" y="55156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24 hr</a:t>
            </a:r>
            <a:endParaRPr sz="2000">
              <a:latin typeface="Calibri"/>
              <a:ea typeface="Calibri"/>
              <a:cs typeface="Calibri"/>
              <a:sym typeface="Calibri"/>
            </a:endParaRPr>
          </a:p>
        </p:txBody>
      </p:sp>
      <p:sp>
        <p:nvSpPr>
          <p:cNvPr id="297" name="Google Shape;297;p20"/>
          <p:cNvSpPr txBox="1"/>
          <p:nvPr/>
        </p:nvSpPr>
        <p:spPr>
          <a:xfrm>
            <a:off x="1415825" y="55156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48 hr</a:t>
            </a:r>
            <a:endParaRPr sz="2000">
              <a:latin typeface="Calibri"/>
              <a:ea typeface="Calibri"/>
              <a:cs typeface="Calibri"/>
              <a:sym typeface="Calibri"/>
            </a:endParaRPr>
          </a:p>
        </p:txBody>
      </p:sp>
      <p:sp>
        <p:nvSpPr>
          <p:cNvPr id="298" name="Google Shape;298;p20"/>
          <p:cNvSpPr txBox="1"/>
          <p:nvPr/>
        </p:nvSpPr>
        <p:spPr>
          <a:xfrm>
            <a:off x="2349113" y="5515625"/>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72 hr</a:t>
            </a:r>
            <a:endParaRPr sz="2000">
              <a:latin typeface="Calibri"/>
              <a:ea typeface="Calibri"/>
              <a:cs typeface="Calibri"/>
              <a:sym typeface="Calibri"/>
            </a:endParaRPr>
          </a:p>
        </p:txBody>
      </p:sp>
      <p:sp>
        <p:nvSpPr>
          <p:cNvPr id="299" name="Google Shape;299;p20"/>
          <p:cNvSpPr txBox="1"/>
          <p:nvPr/>
        </p:nvSpPr>
        <p:spPr>
          <a:xfrm>
            <a:off x="3282413" y="5515613"/>
            <a:ext cx="7935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96 hr</a:t>
            </a:r>
            <a:endParaRPr sz="2000">
              <a:latin typeface="Calibri"/>
              <a:ea typeface="Calibri"/>
              <a:cs typeface="Calibri"/>
              <a:sym typeface="Calibri"/>
            </a:endParaRPr>
          </a:p>
        </p:txBody>
      </p:sp>
      <p:sp>
        <p:nvSpPr>
          <p:cNvPr id="300" name="Google Shape;300;p20"/>
          <p:cNvSpPr txBox="1"/>
          <p:nvPr/>
        </p:nvSpPr>
        <p:spPr>
          <a:xfrm>
            <a:off x="6082330" y="55156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168 hr</a:t>
            </a:r>
            <a:endParaRPr sz="2000">
              <a:latin typeface="Calibri"/>
              <a:ea typeface="Calibri"/>
              <a:cs typeface="Calibri"/>
              <a:sym typeface="Calibri"/>
            </a:endParaRPr>
          </a:p>
        </p:txBody>
      </p:sp>
      <p:sp>
        <p:nvSpPr>
          <p:cNvPr id="301" name="Google Shape;301;p20"/>
          <p:cNvSpPr txBox="1"/>
          <p:nvPr/>
        </p:nvSpPr>
        <p:spPr>
          <a:xfrm>
            <a:off x="7733916" y="55156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216 hr</a:t>
            </a:r>
            <a:endParaRPr sz="2000">
              <a:latin typeface="Calibri"/>
              <a:ea typeface="Calibri"/>
              <a:cs typeface="Calibri"/>
              <a:sym typeface="Calibri"/>
            </a:endParaRPr>
          </a:p>
        </p:txBody>
      </p:sp>
      <p:sp>
        <p:nvSpPr>
          <p:cNvPr id="302" name="Google Shape;302;p20"/>
          <p:cNvSpPr txBox="1"/>
          <p:nvPr/>
        </p:nvSpPr>
        <p:spPr>
          <a:xfrm>
            <a:off x="9385530" y="55156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264 hr</a:t>
            </a:r>
            <a:endParaRPr sz="2000">
              <a:latin typeface="Calibri"/>
              <a:ea typeface="Calibri"/>
              <a:cs typeface="Calibri"/>
              <a:sym typeface="Calibri"/>
            </a:endParaRPr>
          </a:p>
        </p:txBody>
      </p:sp>
      <p:sp>
        <p:nvSpPr>
          <p:cNvPr id="303" name="Google Shape;303;p20"/>
          <p:cNvSpPr txBox="1"/>
          <p:nvPr/>
        </p:nvSpPr>
        <p:spPr>
          <a:xfrm>
            <a:off x="13161930" y="55156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360 hr</a:t>
            </a:r>
            <a:endParaRPr sz="2000">
              <a:latin typeface="Calibri"/>
              <a:ea typeface="Calibri"/>
              <a:cs typeface="Calibri"/>
              <a:sym typeface="Calibri"/>
            </a:endParaRPr>
          </a:p>
        </p:txBody>
      </p:sp>
      <p:sp>
        <p:nvSpPr>
          <p:cNvPr id="304" name="Google Shape;304;p20"/>
          <p:cNvSpPr txBox="1"/>
          <p:nvPr/>
        </p:nvSpPr>
        <p:spPr>
          <a:xfrm>
            <a:off x="14896317" y="5515625"/>
            <a:ext cx="1086300" cy="4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Calibri"/>
                <a:ea typeface="Calibri"/>
                <a:cs typeface="Calibri"/>
                <a:sym typeface="Calibri"/>
              </a:rPr>
              <a:t>408 hr</a:t>
            </a:r>
            <a:endParaRPr sz="2000">
              <a:latin typeface="Calibri"/>
              <a:ea typeface="Calibri"/>
              <a:cs typeface="Calibri"/>
              <a:sym typeface="Calibri"/>
            </a:endParaRPr>
          </a:p>
        </p:txBody>
      </p:sp>
      <p:pic>
        <p:nvPicPr>
          <p:cNvPr id="305" name="Google Shape;305;p20"/>
          <p:cNvPicPr preferRelativeResize="0"/>
          <p:nvPr/>
        </p:nvPicPr>
        <p:blipFill rotWithShape="1">
          <a:blip r:embed="rId3">
            <a:alphaModFix/>
          </a:blip>
          <a:srcRect t="18613"/>
          <a:stretch/>
        </p:blipFill>
        <p:spPr>
          <a:xfrm>
            <a:off x="482525" y="6585625"/>
            <a:ext cx="3219951" cy="3494298"/>
          </a:xfrm>
          <a:prstGeom prst="rect">
            <a:avLst/>
          </a:prstGeom>
          <a:noFill/>
          <a:ln>
            <a:noFill/>
          </a:ln>
        </p:spPr>
      </p:pic>
      <p:sp>
        <p:nvSpPr>
          <p:cNvPr id="306" name="Google Shape;306;p20"/>
          <p:cNvSpPr/>
          <p:nvPr/>
        </p:nvSpPr>
        <p:spPr>
          <a:xfrm rot="10800000">
            <a:off x="801325" y="5197275"/>
            <a:ext cx="142800" cy="14259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rot="10800000">
            <a:off x="6525700" y="5197275"/>
            <a:ext cx="89700" cy="14259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20"/>
          <p:cNvPicPr preferRelativeResize="0"/>
          <p:nvPr/>
        </p:nvPicPr>
        <p:blipFill>
          <a:blip r:embed="rId4">
            <a:alphaModFix/>
          </a:blip>
          <a:stretch>
            <a:fillRect/>
          </a:stretch>
        </p:blipFill>
        <p:spPr>
          <a:xfrm>
            <a:off x="6082325" y="6623175"/>
            <a:ext cx="2620752" cy="3494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1"/>
          <p:cNvSpPr/>
          <p:nvPr/>
        </p:nvSpPr>
        <p:spPr>
          <a:xfrm>
            <a:off x="1518949" y="5302058"/>
            <a:ext cx="2800180" cy="1629036"/>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sp>
        <p:nvSpPr>
          <p:cNvPr id="314" name="Google Shape;314;p21"/>
          <p:cNvSpPr/>
          <p:nvPr/>
        </p:nvSpPr>
        <p:spPr>
          <a:xfrm>
            <a:off x="5854223" y="5302058"/>
            <a:ext cx="2797561" cy="1626781"/>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sp>
        <p:nvSpPr>
          <p:cNvPr id="315" name="Google Shape;315;p21"/>
          <p:cNvSpPr/>
          <p:nvPr/>
        </p:nvSpPr>
        <p:spPr>
          <a:xfrm>
            <a:off x="10186871" y="5303183"/>
            <a:ext cx="2797561" cy="1626781"/>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sp>
        <p:nvSpPr>
          <p:cNvPr id="316" name="Google Shape;316;p21"/>
          <p:cNvSpPr/>
          <p:nvPr/>
        </p:nvSpPr>
        <p:spPr>
          <a:xfrm>
            <a:off x="13969020" y="5300933"/>
            <a:ext cx="2797561" cy="1626781"/>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4CE2C"/>
          </a:solidFill>
          <a:ln>
            <a:noFill/>
          </a:ln>
        </p:spPr>
      </p:sp>
      <p:grpSp>
        <p:nvGrpSpPr>
          <p:cNvPr id="317" name="Google Shape;317;p21"/>
          <p:cNvGrpSpPr/>
          <p:nvPr/>
        </p:nvGrpSpPr>
        <p:grpSpPr>
          <a:xfrm>
            <a:off x="0" y="-216992"/>
            <a:ext cx="18287996" cy="3303093"/>
            <a:chOff x="0" y="-57150"/>
            <a:chExt cx="4816592" cy="869950"/>
          </a:xfrm>
        </p:grpSpPr>
        <p:sp>
          <p:nvSpPr>
            <p:cNvPr id="318" name="Google Shape;318;p21"/>
            <p:cNvSpPr/>
            <p:nvPr/>
          </p:nvSpPr>
          <p:spPr>
            <a:xfrm>
              <a:off x="0" y="0"/>
              <a:ext cx="4816592" cy="549884"/>
            </a:xfrm>
            <a:custGeom>
              <a:avLst/>
              <a:gdLst/>
              <a:ahLst/>
              <a:cxnLst/>
              <a:rect l="l" t="t" r="r" b="b"/>
              <a:pathLst>
                <a:path w="4816592" h="549884" extrusionOk="0">
                  <a:moveTo>
                    <a:pt x="0" y="0"/>
                  </a:moveTo>
                  <a:lnTo>
                    <a:pt x="4816592" y="0"/>
                  </a:lnTo>
                  <a:lnTo>
                    <a:pt x="4816592" y="549884"/>
                  </a:lnTo>
                  <a:lnTo>
                    <a:pt x="0" y="549884"/>
                  </a:lnTo>
                  <a:close/>
                </a:path>
              </a:pathLst>
            </a:custGeom>
            <a:solidFill>
              <a:srgbClr val="004E8E"/>
            </a:solidFill>
            <a:ln>
              <a:noFill/>
            </a:ln>
          </p:spPr>
        </p:sp>
        <p:sp>
          <p:nvSpPr>
            <p:cNvPr id="319" name="Google Shape;319;p21"/>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0" name="Google Shape;320;p21"/>
          <p:cNvGrpSpPr/>
          <p:nvPr/>
        </p:nvGrpSpPr>
        <p:grpSpPr>
          <a:xfrm>
            <a:off x="0" y="275002"/>
            <a:ext cx="3572101" cy="3266927"/>
            <a:chOff x="0" y="-47625"/>
            <a:chExt cx="940800" cy="860425"/>
          </a:xfrm>
        </p:grpSpPr>
        <p:sp>
          <p:nvSpPr>
            <p:cNvPr id="321" name="Google Shape;321;p21"/>
            <p:cNvSpPr/>
            <p:nvPr/>
          </p:nvSpPr>
          <p:spPr>
            <a:xfrm>
              <a:off x="0" y="0"/>
              <a:ext cx="940800" cy="135828"/>
            </a:xfrm>
            <a:custGeom>
              <a:avLst/>
              <a:gdLst/>
              <a:ahLst/>
              <a:cxnLst/>
              <a:rect l="l" t="t" r="r" b="b"/>
              <a:pathLst>
                <a:path w="940800" h="135828" extrusionOk="0">
                  <a:moveTo>
                    <a:pt x="0" y="0"/>
                  </a:moveTo>
                  <a:lnTo>
                    <a:pt x="940800" y="0"/>
                  </a:lnTo>
                  <a:lnTo>
                    <a:pt x="940800" y="135828"/>
                  </a:lnTo>
                  <a:lnTo>
                    <a:pt x="0" y="135828"/>
                  </a:lnTo>
                  <a:close/>
                </a:path>
              </a:pathLst>
            </a:custGeom>
            <a:solidFill>
              <a:srgbClr val="F4CE2C"/>
            </a:solidFill>
            <a:ln>
              <a:noFill/>
            </a:ln>
          </p:spPr>
        </p:sp>
        <p:sp>
          <p:nvSpPr>
            <p:cNvPr id="322" name="Google Shape;322;p2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23" name="Google Shape;323;p21"/>
          <p:cNvSpPr txBox="1"/>
          <p:nvPr/>
        </p:nvSpPr>
        <p:spPr>
          <a:xfrm>
            <a:off x="1804273" y="2849842"/>
            <a:ext cx="14679600" cy="36930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a:solidFill>
                  <a:srgbClr val="353839"/>
                </a:solidFill>
              </a:rPr>
              <a:t>The samples are then brought to the lab for determination of:</a:t>
            </a:r>
            <a:endParaRPr/>
          </a:p>
        </p:txBody>
      </p:sp>
      <p:sp>
        <p:nvSpPr>
          <p:cNvPr id="324" name="Google Shape;324;p21"/>
          <p:cNvSpPr txBox="1"/>
          <p:nvPr/>
        </p:nvSpPr>
        <p:spPr>
          <a:xfrm>
            <a:off x="1804273" y="952462"/>
            <a:ext cx="14679600" cy="923400"/>
          </a:xfrm>
          <a:prstGeom prst="rect">
            <a:avLst/>
          </a:prstGeom>
          <a:noFill/>
          <a:ln>
            <a:noFill/>
          </a:ln>
        </p:spPr>
        <p:txBody>
          <a:bodyPr spcFirstLastPara="1" wrap="square" lIns="0" tIns="0" rIns="0" bIns="0" anchor="t" anchorCtr="0">
            <a:spAutoFit/>
          </a:bodyPr>
          <a:lstStyle/>
          <a:p>
            <a:pPr marL="0" marR="0" lvl="0" indent="0" algn="ctr" rtl="0">
              <a:lnSpc>
                <a:spcPct val="115983"/>
              </a:lnSpc>
              <a:spcBef>
                <a:spcPts val="0"/>
              </a:spcBef>
              <a:spcAft>
                <a:spcPts val="0"/>
              </a:spcAft>
              <a:buNone/>
            </a:pPr>
            <a:r>
              <a:rPr lang="en-US" sz="6000" b="1">
                <a:solidFill>
                  <a:srgbClr val="FFFFFF"/>
                </a:solidFill>
                <a:latin typeface="Open Sans"/>
                <a:ea typeface="Open Sans"/>
                <a:cs typeface="Open Sans"/>
                <a:sym typeface="Open Sans"/>
              </a:rPr>
              <a:t>Methods: From barn to lab</a:t>
            </a:r>
            <a:endParaRPr/>
          </a:p>
        </p:txBody>
      </p:sp>
      <p:sp>
        <p:nvSpPr>
          <p:cNvPr id="325" name="Google Shape;325;p21"/>
          <p:cNvSpPr txBox="1"/>
          <p:nvPr/>
        </p:nvSpPr>
        <p:spPr>
          <a:xfrm>
            <a:off x="1876247" y="5726437"/>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Drug Concentration</a:t>
            </a:r>
            <a:endParaRPr b="1"/>
          </a:p>
        </p:txBody>
      </p:sp>
      <p:sp>
        <p:nvSpPr>
          <p:cNvPr id="326" name="Google Shape;326;p21"/>
          <p:cNvSpPr txBox="1"/>
          <p:nvPr/>
        </p:nvSpPr>
        <p:spPr>
          <a:xfrm>
            <a:off x="6210197" y="5726437"/>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Hydrocortisone Concentration</a:t>
            </a:r>
            <a:endParaRPr b="1"/>
          </a:p>
        </p:txBody>
      </p:sp>
      <p:sp>
        <p:nvSpPr>
          <p:cNvPr id="327" name="Google Shape;327;p21"/>
          <p:cNvSpPr txBox="1"/>
          <p:nvPr/>
        </p:nvSpPr>
        <p:spPr>
          <a:xfrm>
            <a:off x="10544157" y="5726437"/>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Thromboxane B2 Concentration</a:t>
            </a:r>
            <a:endParaRPr b="1"/>
          </a:p>
        </p:txBody>
      </p:sp>
      <p:sp>
        <p:nvSpPr>
          <p:cNvPr id="328" name="Google Shape;328;p21"/>
          <p:cNvSpPr txBox="1"/>
          <p:nvPr/>
        </p:nvSpPr>
        <p:spPr>
          <a:xfrm>
            <a:off x="14325005" y="5728687"/>
            <a:ext cx="2085600" cy="775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latin typeface="Lato"/>
                <a:ea typeface="Lato"/>
                <a:cs typeface="Lato"/>
                <a:sym typeface="Lato"/>
              </a:rPr>
              <a:t>Eicosanoid Concentration</a:t>
            </a:r>
            <a:endParaRPr b="1"/>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57</cp:revision>
  <dcterms:modified xsi:type="dcterms:W3CDTF">2023-07-25T16:07:23Z</dcterms:modified>
</cp:coreProperties>
</file>