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2"/>
  </p:notesMasterIdLst>
  <p:sldIdLst>
    <p:sldId id="257" r:id="rId3"/>
    <p:sldId id="270" r:id="rId4"/>
    <p:sldId id="269" r:id="rId5"/>
    <p:sldId id="284" r:id="rId6"/>
    <p:sldId id="271" r:id="rId7"/>
    <p:sldId id="272" r:id="rId8"/>
    <p:sldId id="283" r:id="rId9"/>
    <p:sldId id="273" r:id="rId10"/>
    <p:sldId id="274" r:id="rId11"/>
    <p:sldId id="282" r:id="rId12"/>
    <p:sldId id="286" r:id="rId13"/>
    <p:sldId id="285" r:id="rId14"/>
    <p:sldId id="292" r:id="rId15"/>
    <p:sldId id="277" r:id="rId16"/>
    <p:sldId id="279" r:id="rId17"/>
    <p:sldId id="276" r:id="rId18"/>
    <p:sldId id="291" r:id="rId19"/>
    <p:sldId id="281"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851"/>
    <a:srgbClr val="275489"/>
    <a:srgbClr val="FEBD0F"/>
    <a:srgbClr val="0000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0"/>
    <p:restoredTop sz="87363"/>
  </p:normalViewPr>
  <p:slideViewPr>
    <p:cSldViewPr snapToGrid="0" snapToObjects="1">
      <p:cViewPr varScale="1">
        <p:scale>
          <a:sx n="95" d="100"/>
          <a:sy n="95" d="100"/>
        </p:scale>
        <p:origin x="184" y="18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A6B19-0EF6-054C-9D8B-92ACC4BADD95}"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0B173-35C2-9040-805C-6B253DDF2C27}" type="slidenum">
              <a:rPr lang="en-US" smtClean="0"/>
              <a:t>‹#›</a:t>
            </a:fld>
            <a:endParaRPr lang="en-US"/>
          </a:p>
        </p:txBody>
      </p:sp>
    </p:spTree>
    <p:extLst>
      <p:ext uri="{BB962C8B-B14F-4D97-AF65-F5344CB8AC3E}">
        <p14:creationId xmlns:p14="http://schemas.microsoft.com/office/powerpoint/2010/main" val="1504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collaboration with Dr. </a:t>
            </a:r>
            <a:r>
              <a:rPr lang="en-US" dirty="0" err="1"/>
              <a:t>Knych’s</a:t>
            </a:r>
            <a:r>
              <a:rPr lang="en-US" dirty="0"/>
              <a:t> lab</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2 is to confirm differential expression of transcripts from RNA-seq analysis, but alternative plan was to look at potential protein biomarkers from newly published Dr. </a:t>
            </a:r>
            <a:r>
              <a:rPr lang="en-US" dirty="0" err="1"/>
              <a:t>Knych's</a:t>
            </a:r>
            <a:r>
              <a:rPr lang="en-US" dirty="0"/>
              <a:t> study</a:t>
            </a:r>
          </a:p>
          <a:p>
            <a:endParaRPr lang="en-US" dirty="0"/>
          </a:p>
          <a:p>
            <a:r>
              <a:rPr lang="en-US" dirty="0"/>
              <a:t>Both have been used as markers for bone resorption and BP efficacy in horses and humans</a:t>
            </a:r>
          </a:p>
          <a:p>
            <a:endParaRPr lang="en-US" dirty="0"/>
          </a:p>
          <a:p>
            <a:r>
              <a:rPr lang="en-US" dirty="0"/>
              <a:t>CTX-1 is a cross-linked protein activated by Cathepsin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Carboxy-terminal cross-linking telopeptide of type 1 collagen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Did not see reduction in CTX-1 in horses given clodronate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ACP5 changes in serum are not seen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440B173-35C2-9040-805C-6B253DDF2C27}" type="slidenum">
              <a:rPr lang="en-US" smtClean="0"/>
              <a:t>14</a:t>
            </a:fld>
            <a:endParaRPr lang="en-US"/>
          </a:p>
        </p:txBody>
      </p:sp>
    </p:spTree>
    <p:extLst>
      <p:ext uri="{BB962C8B-B14F-4D97-AF65-F5344CB8AC3E}">
        <p14:creationId xmlns:p14="http://schemas.microsoft.com/office/powerpoint/2010/main" val="233859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mechanism of action is not directly on PBMCs, but we wanted to see if there was a way to use blood like many drug tests do</a:t>
            </a:r>
          </a:p>
          <a:p>
            <a:endParaRPr lang="en-US" dirty="0"/>
          </a:p>
          <a:p>
            <a:r>
              <a:rPr lang="en-US" dirty="0"/>
              <a:t>Had 5 saline, one </a:t>
            </a:r>
            <a:r>
              <a:rPr lang="en-US" dirty="0" err="1"/>
              <a:t>coliced</a:t>
            </a:r>
            <a:endParaRPr lang="en-US" dirty="0"/>
          </a:p>
          <a:p>
            <a:endParaRPr lang="en-US" dirty="0"/>
          </a:p>
          <a:p>
            <a:r>
              <a:rPr lang="en-US" dirty="0"/>
              <a:t>Minimum AND single dose </a:t>
            </a:r>
            <a:r>
              <a:rPr lang="en-US" dirty="0">
                <a:sym typeface="Wingdings" pitchFamily="2" charset="2"/>
              </a:rPr>
              <a:t> higher dose? Multiple doses?</a:t>
            </a:r>
            <a:endParaRPr lang="en-US" dirty="0"/>
          </a:p>
        </p:txBody>
      </p:sp>
      <p:sp>
        <p:nvSpPr>
          <p:cNvPr id="4" name="Slide Number Placeholder 3"/>
          <p:cNvSpPr>
            <a:spLocks noGrp="1"/>
          </p:cNvSpPr>
          <p:nvPr>
            <p:ph type="sldNum" sz="quarter" idx="5"/>
          </p:nvPr>
        </p:nvSpPr>
        <p:spPr/>
        <p:txBody>
          <a:bodyPr/>
          <a:lstStyle/>
          <a:p>
            <a:fld id="{B440B173-35C2-9040-805C-6B253DDF2C27}" type="slidenum">
              <a:rPr lang="en-US" smtClean="0"/>
              <a:t>15</a:t>
            </a:fld>
            <a:endParaRPr lang="en-US"/>
          </a:p>
        </p:txBody>
      </p:sp>
    </p:spTree>
    <p:extLst>
      <p:ext uri="{BB962C8B-B14F-4D97-AF65-F5344CB8AC3E}">
        <p14:creationId xmlns:p14="http://schemas.microsoft.com/office/powerpoint/2010/main" val="208178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Transcriptomics may not be a viable way to detect bisphosphonates</a:t>
            </a:r>
          </a:p>
        </p:txBody>
      </p:sp>
      <p:sp>
        <p:nvSpPr>
          <p:cNvPr id="4" name="Slide Number Placeholder 3"/>
          <p:cNvSpPr>
            <a:spLocks noGrp="1"/>
          </p:cNvSpPr>
          <p:nvPr>
            <p:ph type="sldNum" sz="quarter" idx="5"/>
          </p:nvPr>
        </p:nvSpPr>
        <p:spPr/>
        <p:txBody>
          <a:bodyPr/>
          <a:lstStyle/>
          <a:p>
            <a:fld id="{B440B173-35C2-9040-805C-6B253DDF2C27}" type="slidenum">
              <a:rPr lang="en-US" smtClean="0"/>
              <a:t>16</a:t>
            </a:fld>
            <a:endParaRPr lang="en-US"/>
          </a:p>
        </p:txBody>
      </p:sp>
    </p:spTree>
    <p:extLst>
      <p:ext uri="{BB962C8B-B14F-4D97-AF65-F5344CB8AC3E}">
        <p14:creationId xmlns:p14="http://schemas.microsoft.com/office/powerpoint/2010/main" val="156107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Chromatography-tandem mass spectrometry</a:t>
            </a:r>
          </a:p>
        </p:txBody>
      </p:sp>
      <p:sp>
        <p:nvSpPr>
          <p:cNvPr id="4" name="Slide Number Placeholder 3"/>
          <p:cNvSpPr>
            <a:spLocks noGrp="1"/>
          </p:cNvSpPr>
          <p:nvPr>
            <p:ph type="sldNum" sz="quarter" idx="5"/>
          </p:nvPr>
        </p:nvSpPr>
        <p:spPr/>
        <p:txBody>
          <a:bodyPr/>
          <a:lstStyle/>
          <a:p>
            <a:fld id="{B440B173-35C2-9040-805C-6B253DDF2C27}" type="slidenum">
              <a:rPr lang="en-US" smtClean="0"/>
              <a:t>17</a:t>
            </a:fld>
            <a:endParaRPr lang="en-US"/>
          </a:p>
        </p:txBody>
      </p:sp>
    </p:spTree>
    <p:extLst>
      <p:ext uri="{BB962C8B-B14F-4D97-AF65-F5344CB8AC3E}">
        <p14:creationId xmlns:p14="http://schemas.microsoft.com/office/powerpoint/2010/main" val="47036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95e178f8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95e178f8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Navicular syndrome</a:t>
            </a:r>
          </a:p>
          <a:p>
            <a:endParaRPr lang="en-US" dirty="0"/>
          </a:p>
          <a:p>
            <a:r>
              <a:rPr lang="en-US" dirty="0"/>
              <a:t>Specific type of lameness that involves </a:t>
            </a:r>
            <a:r>
              <a:rPr lang="en-US" sz="1200" b="0" i="0" kern="1200" dirty="0">
                <a:solidFill>
                  <a:schemeClr val="tx1"/>
                </a:solidFill>
                <a:effectLst/>
                <a:latin typeface="+mn-lt"/>
                <a:ea typeface="+mn-ea"/>
                <a:cs typeface="+mn-cs"/>
              </a:rPr>
              <a:t>inflammation or degeneration of the navicular bone and its surrounding tissues, usually on the front feet</a:t>
            </a:r>
            <a:r>
              <a:rPr lang="en-US" dirty="0"/>
              <a:t> </a:t>
            </a:r>
          </a:p>
        </p:txBody>
      </p:sp>
      <p:sp>
        <p:nvSpPr>
          <p:cNvPr id="4" name="Slide Number Placeholder 3"/>
          <p:cNvSpPr>
            <a:spLocks noGrp="1"/>
          </p:cNvSpPr>
          <p:nvPr>
            <p:ph type="sldNum" sz="quarter" idx="5"/>
          </p:nvPr>
        </p:nvSpPr>
        <p:spPr/>
        <p:txBody>
          <a:bodyPr/>
          <a:lstStyle/>
          <a:p>
            <a:fld id="{B440B173-35C2-9040-805C-6B253DDF2C27}" type="slidenum">
              <a:rPr lang="en-US" smtClean="0"/>
              <a:t>3</a:t>
            </a:fld>
            <a:endParaRPr lang="en-US"/>
          </a:p>
        </p:txBody>
      </p:sp>
    </p:spTree>
    <p:extLst>
      <p:ext uri="{BB962C8B-B14F-4D97-AF65-F5344CB8AC3E}">
        <p14:creationId xmlns:p14="http://schemas.microsoft.com/office/powerpoint/2010/main" val="332634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increased awareness of these possible adverse effects in young exercising horses, there is a growing need for a reliable drug test for racehorses on the track to prevent catastrophic injury.</a:t>
            </a:r>
          </a:p>
        </p:txBody>
      </p:sp>
      <p:sp>
        <p:nvSpPr>
          <p:cNvPr id="4" name="Slide Number Placeholder 3"/>
          <p:cNvSpPr>
            <a:spLocks noGrp="1"/>
          </p:cNvSpPr>
          <p:nvPr>
            <p:ph type="sldNum" sz="quarter" idx="5"/>
          </p:nvPr>
        </p:nvSpPr>
        <p:spPr/>
        <p:txBody>
          <a:bodyPr/>
          <a:lstStyle/>
          <a:p>
            <a:fld id="{B440B173-35C2-9040-805C-6B253DDF2C27}" type="slidenum">
              <a:rPr lang="en-US" smtClean="0"/>
              <a:t>4</a:t>
            </a:fld>
            <a:endParaRPr lang="en-US"/>
          </a:p>
        </p:txBody>
      </p:sp>
    </p:spTree>
    <p:extLst>
      <p:ext uri="{BB962C8B-B14F-4D97-AF65-F5344CB8AC3E}">
        <p14:creationId xmlns:p14="http://schemas.microsoft.com/office/powerpoint/2010/main" val="2499893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challenges with drug detection</a:t>
            </a:r>
          </a:p>
          <a:p>
            <a:endParaRPr lang="en-US" dirty="0"/>
          </a:p>
          <a:p>
            <a:r>
              <a:rPr lang="en-US" dirty="0"/>
              <a:t>(1) Quantifiable only for 24 hours after administration </a:t>
            </a:r>
          </a:p>
          <a:p>
            <a:endParaRPr lang="en-US" dirty="0"/>
          </a:p>
          <a:p>
            <a:r>
              <a:rPr lang="en-US" dirty="0"/>
              <a:t>(3) Liquid-Chromatography Tandem Mass Spectrometry Testing for the drug over extended period of time is difficult</a:t>
            </a:r>
          </a:p>
          <a:p>
            <a:endParaRPr lang="en-US" dirty="0"/>
          </a:p>
        </p:txBody>
      </p:sp>
      <p:sp>
        <p:nvSpPr>
          <p:cNvPr id="4" name="Slide Number Placeholder 3"/>
          <p:cNvSpPr>
            <a:spLocks noGrp="1"/>
          </p:cNvSpPr>
          <p:nvPr>
            <p:ph type="sldNum" sz="quarter" idx="5"/>
          </p:nvPr>
        </p:nvSpPr>
        <p:spPr/>
        <p:txBody>
          <a:bodyPr/>
          <a:lstStyle/>
          <a:p>
            <a:fld id="{B440B173-35C2-9040-805C-6B253DDF2C27}" type="slidenum">
              <a:rPr lang="en-US" smtClean="0"/>
              <a:t>5</a:t>
            </a:fld>
            <a:endParaRPr lang="en-US"/>
          </a:p>
        </p:txBody>
      </p:sp>
    </p:spTree>
    <p:extLst>
      <p:ext uri="{BB962C8B-B14F-4D97-AF65-F5344CB8AC3E}">
        <p14:creationId xmlns:p14="http://schemas.microsoft.com/office/powerpoint/2010/main" val="3325810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 was then sent for RNA sequencing</a:t>
            </a:r>
          </a:p>
          <a:p>
            <a:r>
              <a:rPr lang="en-US" dirty="0"/>
              <a:t>BP = 4 mares, 3 geldings</a:t>
            </a:r>
          </a:p>
          <a:p>
            <a:r>
              <a:rPr lang="en-US" dirty="0"/>
              <a:t>Controls = 2 mares, 2 geldings</a:t>
            </a:r>
          </a:p>
          <a:p>
            <a:endParaRPr lang="en-US" dirty="0"/>
          </a:p>
          <a:p>
            <a:r>
              <a:rPr lang="en-US" dirty="0"/>
              <a:t>Ages "3"(4)-7</a:t>
            </a:r>
          </a:p>
        </p:txBody>
      </p:sp>
      <p:sp>
        <p:nvSpPr>
          <p:cNvPr id="4" name="Slide Number Placeholder 3"/>
          <p:cNvSpPr>
            <a:spLocks noGrp="1"/>
          </p:cNvSpPr>
          <p:nvPr>
            <p:ph type="sldNum" sz="quarter" idx="5"/>
          </p:nvPr>
        </p:nvSpPr>
        <p:spPr/>
        <p:txBody>
          <a:bodyPr/>
          <a:lstStyle/>
          <a:p>
            <a:fld id="{B440B173-35C2-9040-805C-6B253DDF2C27}" type="slidenum">
              <a:rPr lang="en-US" smtClean="0"/>
              <a:t>8</a:t>
            </a:fld>
            <a:endParaRPr lang="en-US"/>
          </a:p>
        </p:txBody>
      </p:sp>
    </p:spTree>
    <p:extLst>
      <p:ext uri="{BB962C8B-B14F-4D97-AF65-F5344CB8AC3E}">
        <p14:creationId xmlns:p14="http://schemas.microsoft.com/office/powerpoint/2010/main" val="397553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 in light blue</a:t>
            </a:r>
          </a:p>
          <a:p>
            <a:r>
              <a:rPr lang="en-US" dirty="0"/>
              <a:t>Mixed linear model – fixed effects include sex, treatment, and time (and interactions of these variables) and random effect of horse</a:t>
            </a:r>
          </a:p>
          <a:p>
            <a:r>
              <a:rPr lang="en-US" dirty="0"/>
              <a:t>Gene, LogFC, Avg. Expr., P Value, Adj. P Value</a:t>
            </a:r>
          </a:p>
          <a:p>
            <a:r>
              <a:rPr lang="en-US" dirty="0"/>
              <a:t>Interested in Adj. P Value because adjusted more multiple testing</a:t>
            </a:r>
          </a:p>
          <a:p>
            <a:r>
              <a:rPr lang="en-US" dirty="0"/>
              <a:t>Significant Adj. P Value tells us – on a certain day, that gene is significantly differentially expressed between controls and bisphosphonate horses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Salmon – quasi-mapping – aligns to index and quantifies in one step - doesn’t make any intermediate alignment files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Used transcript </a:t>
            </a:r>
            <a:r>
              <a:rPr lang="en-US" dirty="0">
                <a:sym typeface="Wingdings" pitchFamily="2" charset="2"/>
              </a:rPr>
              <a:t>to </a:t>
            </a:r>
            <a:r>
              <a:rPr lang="en-US" dirty="0"/>
              <a:t>gene-level counts, not TPM </a:t>
            </a:r>
            <a:r>
              <a:rPr lang="en-US" dirty="0">
                <a:sym typeface="Wingdings" pitchFamily="2" charset="2"/>
              </a:rPr>
              <a:t> </a:t>
            </a:r>
            <a:r>
              <a:rPr lang="en-US" dirty="0" err="1">
                <a:sym typeface="Wingdings" pitchFamily="2" charset="2"/>
              </a:rPr>
              <a:t>limma-voom</a:t>
            </a:r>
            <a:r>
              <a:rPr lang="en-US" dirty="0">
                <a:sym typeface="Wingdings" pitchFamily="2" charset="2"/>
              </a:rPr>
              <a:t> normalizes for library and transcript size </a:t>
            </a:r>
            <a:endParaRPr lang="en-US" dirty="0"/>
          </a:p>
          <a:p>
            <a:endParaRPr lang="en-US" dirty="0"/>
          </a:p>
        </p:txBody>
      </p:sp>
      <p:sp>
        <p:nvSpPr>
          <p:cNvPr id="4" name="Slide Number Placeholder 3"/>
          <p:cNvSpPr>
            <a:spLocks noGrp="1"/>
          </p:cNvSpPr>
          <p:nvPr>
            <p:ph type="sldNum" sz="quarter" idx="5"/>
          </p:nvPr>
        </p:nvSpPr>
        <p:spPr/>
        <p:txBody>
          <a:bodyPr/>
          <a:lstStyle/>
          <a:p>
            <a:fld id="{B440B173-35C2-9040-805C-6B253DDF2C27}" type="slidenum">
              <a:rPr lang="en-US" smtClean="0"/>
              <a:t>10</a:t>
            </a:fld>
            <a:endParaRPr lang="en-US"/>
          </a:p>
        </p:txBody>
      </p:sp>
    </p:spTree>
    <p:extLst>
      <p:ext uri="{BB962C8B-B14F-4D97-AF65-F5344CB8AC3E}">
        <p14:creationId xmlns:p14="http://schemas.microsoft.com/office/powerpoint/2010/main" val="313920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Repeat for each Day</a:t>
            </a:r>
          </a:p>
          <a:p>
            <a:r>
              <a:rPr lang="en-US" dirty="0"/>
              <a:t>PANTHER Pathway analysis tells us if there are cellular pathways that are over or underrepresented in our list of genes with P &lt; 0.05</a:t>
            </a:r>
          </a:p>
        </p:txBody>
      </p:sp>
      <p:sp>
        <p:nvSpPr>
          <p:cNvPr id="4" name="Slide Number Placeholder 3"/>
          <p:cNvSpPr>
            <a:spLocks noGrp="1"/>
          </p:cNvSpPr>
          <p:nvPr>
            <p:ph type="sldNum" sz="quarter" idx="5"/>
          </p:nvPr>
        </p:nvSpPr>
        <p:spPr/>
        <p:txBody>
          <a:bodyPr/>
          <a:lstStyle/>
          <a:p>
            <a:fld id="{B440B173-35C2-9040-805C-6B253DDF2C27}" type="slidenum">
              <a:rPr lang="en-US" smtClean="0"/>
              <a:t>11</a:t>
            </a:fld>
            <a:endParaRPr lang="en-US"/>
          </a:p>
        </p:txBody>
      </p:sp>
    </p:spTree>
    <p:extLst>
      <p:ext uri="{BB962C8B-B14F-4D97-AF65-F5344CB8AC3E}">
        <p14:creationId xmlns:p14="http://schemas.microsoft.com/office/powerpoint/2010/main" val="14149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interesting that we see pathway dysregulation only on Day 1, because we know that BPs are only detectable in the blood for about 24 hours, so it makes sense that they would affect blood cells for only that period of time.</a:t>
            </a:r>
          </a:p>
        </p:txBody>
      </p:sp>
      <p:sp>
        <p:nvSpPr>
          <p:cNvPr id="4" name="Slide Number Placeholder 3"/>
          <p:cNvSpPr>
            <a:spLocks noGrp="1"/>
          </p:cNvSpPr>
          <p:nvPr>
            <p:ph type="sldNum" sz="quarter" idx="5"/>
          </p:nvPr>
        </p:nvSpPr>
        <p:spPr/>
        <p:txBody>
          <a:bodyPr/>
          <a:lstStyle/>
          <a:p>
            <a:fld id="{B440B173-35C2-9040-805C-6B253DDF2C27}" type="slidenum">
              <a:rPr lang="en-US" smtClean="0"/>
              <a:t>12</a:t>
            </a:fld>
            <a:endParaRPr lang="en-US"/>
          </a:p>
        </p:txBody>
      </p:sp>
    </p:spTree>
    <p:extLst>
      <p:ext uri="{BB962C8B-B14F-4D97-AF65-F5344CB8AC3E}">
        <p14:creationId xmlns:p14="http://schemas.microsoft.com/office/powerpoint/2010/main" val="281764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P38 MAPK and Ras are implicated in osteoclast differentiation</a:t>
            </a:r>
          </a:p>
          <a:p>
            <a:endParaRPr lang="en-US" dirty="0"/>
          </a:p>
          <a:p>
            <a:r>
              <a:rPr lang="en-US" dirty="0"/>
              <a:t>We hypothesize that since osteoclasts are undergoing apoptosis, there is a need for an increase in differentiation of osteoclast progenitors to become activated osteoclasts to compensate for the loss</a:t>
            </a:r>
          </a:p>
          <a:p>
            <a:endParaRPr lang="en-US" dirty="0"/>
          </a:p>
          <a:p>
            <a:r>
              <a:rPr lang="en-US" dirty="0"/>
              <a:t>Not much of a connection between cadherin and BPs/bone, but something to look further into. </a:t>
            </a:r>
          </a:p>
        </p:txBody>
      </p:sp>
      <p:sp>
        <p:nvSpPr>
          <p:cNvPr id="4" name="Slide Number Placeholder 3"/>
          <p:cNvSpPr>
            <a:spLocks noGrp="1"/>
          </p:cNvSpPr>
          <p:nvPr>
            <p:ph type="sldNum" sz="quarter" idx="5"/>
          </p:nvPr>
        </p:nvSpPr>
        <p:spPr/>
        <p:txBody>
          <a:bodyPr/>
          <a:lstStyle/>
          <a:p>
            <a:fld id="{B440B173-35C2-9040-805C-6B253DDF2C27}" type="slidenum">
              <a:rPr lang="en-US" smtClean="0"/>
              <a:t>13</a:t>
            </a:fld>
            <a:endParaRPr lang="en-US"/>
          </a:p>
        </p:txBody>
      </p:sp>
    </p:spTree>
    <p:extLst>
      <p:ext uri="{BB962C8B-B14F-4D97-AF65-F5344CB8AC3E}">
        <p14:creationId xmlns:p14="http://schemas.microsoft.com/office/powerpoint/2010/main" val="132530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355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756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118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2647055" y="35169"/>
            <a:ext cx="12165102" cy="6842869"/>
          </a:xfrm>
          <a:prstGeom prst="rect">
            <a:avLst/>
          </a:prstGeom>
        </p:spPr>
      </p:pic>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latin typeface="+mn-lt"/>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0A376F6A-0926-574E-80A6-B3911C62D1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5427032"/>
            <a:ext cx="3728405" cy="845795"/>
          </a:xfrm>
          <a:prstGeom prst="rect">
            <a:avLst/>
          </a:prstGeom>
        </p:spPr>
      </p:pic>
    </p:spTree>
    <p:extLst>
      <p:ext uri="{BB962C8B-B14F-4D97-AF65-F5344CB8AC3E}">
        <p14:creationId xmlns:p14="http://schemas.microsoft.com/office/powerpoint/2010/main" val="314821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10283775" y="-1731858"/>
            <a:ext cx="18349715" cy="10321715"/>
          </a:xfrm>
          <a:prstGeom prst="rect">
            <a:avLst/>
          </a:prstGeom>
        </p:spPr>
      </p:pic>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latin typeface="+mn-lt"/>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0A376F6A-0926-574E-80A6-B3911C62D1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5427032"/>
            <a:ext cx="3728405" cy="845795"/>
          </a:xfrm>
          <a:prstGeom prst="rect">
            <a:avLst/>
          </a:prstGeom>
        </p:spPr>
      </p:pic>
    </p:spTree>
    <p:extLst>
      <p:ext uri="{BB962C8B-B14F-4D97-AF65-F5344CB8AC3E}">
        <p14:creationId xmlns:p14="http://schemas.microsoft.com/office/powerpoint/2010/main" val="3554747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64A8-4F6F-2A4F-9C98-70544D3A7D3E}"/>
              </a:ext>
            </a:extLst>
          </p:cNvPr>
          <p:cNvSpPr>
            <a:spLocks noGrp="1"/>
          </p:cNvSpPr>
          <p:nvPr>
            <p:ph type="title"/>
          </p:nvPr>
        </p:nvSpPr>
        <p:spPr>
          <a:xfrm>
            <a:off x="1164032" y="1991910"/>
            <a:ext cx="9863935" cy="837248"/>
          </a:xfrm>
        </p:spPr>
        <p:txBody>
          <a:bodyPr/>
          <a:lstStyle>
            <a:lvl1pPr>
              <a:defRPr>
                <a:solidFill>
                  <a:schemeClr val="bg1"/>
                </a:solidFill>
                <a:latin typeface="+mn-lt"/>
              </a:defRPr>
            </a:lvl1pPr>
          </a:lstStyle>
          <a:p>
            <a:r>
              <a:rPr lang="en-US"/>
              <a:t>Click to edit Master title style</a:t>
            </a:r>
            <a:endParaRPr lang="en-US" dirty="0"/>
          </a:p>
        </p:txBody>
      </p:sp>
      <p:pic>
        <p:nvPicPr>
          <p:cNvPr id="7" name="Picture 6" descr="A picture containing grass, outdoor, plant&#10;&#10;Description automatically generated">
            <a:extLst>
              <a:ext uri="{FF2B5EF4-FFF2-40B4-BE49-F238E27FC236}">
                <a16:creationId xmlns:a16="http://schemas.microsoft.com/office/drawing/2014/main" id="{5CB90557-5667-AB48-8FD2-94B584C864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29919"/>
            <a:ext cx="12192000" cy="3128081"/>
          </a:xfrm>
          <a:prstGeom prst="rect">
            <a:avLst/>
          </a:prstGeom>
        </p:spPr>
      </p:pic>
      <p:pic>
        <p:nvPicPr>
          <p:cNvPr id="8" name="Picture 7" descr="A close up of a sign&#10;&#10;Description automatically generated">
            <a:extLst>
              <a:ext uri="{FF2B5EF4-FFF2-40B4-BE49-F238E27FC236}">
                <a16:creationId xmlns:a16="http://schemas.microsoft.com/office/drawing/2014/main" id="{CA56B66D-B8FF-0E4A-B98C-820977419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344" y="701208"/>
            <a:ext cx="3728405" cy="845795"/>
          </a:xfrm>
          <a:prstGeom prst="rect">
            <a:avLst/>
          </a:prstGeom>
        </p:spPr>
      </p:pic>
      <p:sp>
        <p:nvSpPr>
          <p:cNvPr id="10" name="Subtitle 2">
            <a:extLst>
              <a:ext uri="{FF2B5EF4-FFF2-40B4-BE49-F238E27FC236}">
                <a16:creationId xmlns:a16="http://schemas.microsoft.com/office/drawing/2014/main" id="{4857ECF7-C214-8640-83AA-0AB6AF650FBB}"/>
              </a:ext>
            </a:extLst>
          </p:cNvPr>
          <p:cNvSpPr>
            <a:spLocks noGrp="1"/>
          </p:cNvSpPr>
          <p:nvPr>
            <p:ph type="subTitle" idx="1" hasCustomPrompt="1"/>
          </p:nvPr>
        </p:nvSpPr>
        <p:spPr>
          <a:xfrm>
            <a:off x="1164032" y="2969268"/>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Tree>
    <p:extLst>
      <p:ext uri="{BB962C8B-B14F-4D97-AF65-F5344CB8AC3E}">
        <p14:creationId xmlns:p14="http://schemas.microsoft.com/office/powerpoint/2010/main" val="349498231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latin typeface="+mn-lt"/>
              </a:defRPr>
            </a:lvl1pPr>
          </a:lstStyle>
          <a:p>
            <a:r>
              <a:rPr lang="en-US"/>
              <a:t>Click to edit Master title style</a:t>
            </a:r>
            <a:endParaRPr lang="en-US" dirty="0"/>
          </a:p>
        </p:txBody>
      </p:sp>
      <p:pic>
        <p:nvPicPr>
          <p:cNvPr id="10" name="Picture 9" descr="A close up of a sign&#10;&#10;Description automatically generated">
            <a:extLst>
              <a:ext uri="{FF2B5EF4-FFF2-40B4-BE49-F238E27FC236}">
                <a16:creationId xmlns:a16="http://schemas.microsoft.com/office/drawing/2014/main" id="{C9061457-D519-3846-9E86-B73B4AB0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966" y="743937"/>
            <a:ext cx="3728405" cy="845795"/>
          </a:xfrm>
          <a:prstGeom prst="rect">
            <a:avLst/>
          </a:prstGeom>
        </p:spPr>
      </p:pic>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holding a cat&#10;&#10;Description automatically generated with medium confidence">
            <a:extLst>
              <a:ext uri="{FF2B5EF4-FFF2-40B4-BE49-F238E27FC236}">
                <a16:creationId xmlns:a16="http://schemas.microsoft.com/office/drawing/2014/main" id="{3C446754-E9F2-A944-96A8-A1F0CA7457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b="-2031"/>
          <a:stretch/>
        </p:blipFill>
        <p:spPr>
          <a:xfrm>
            <a:off x="6561803" y="153617"/>
            <a:ext cx="5020597" cy="6858000"/>
          </a:xfrm>
          <a:prstGeom prst="rect">
            <a:avLst/>
          </a:prstGeom>
        </p:spPr>
      </p:pic>
    </p:spTree>
    <p:extLst>
      <p:ext uri="{BB962C8B-B14F-4D97-AF65-F5344CB8AC3E}">
        <p14:creationId xmlns:p14="http://schemas.microsoft.com/office/powerpoint/2010/main" val="412578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latin typeface="+mn-lt"/>
              </a:defRPr>
            </a:lvl1pPr>
          </a:lstStyle>
          <a:p>
            <a:r>
              <a:rPr lang="en-US"/>
              <a:t>Click to edit Master title style</a:t>
            </a:r>
            <a:endParaRPr lang="en-US" dirty="0"/>
          </a:p>
        </p:txBody>
      </p:sp>
      <p:pic>
        <p:nvPicPr>
          <p:cNvPr id="10" name="Picture 9" descr="A close up of a sign&#10;&#10;Description automatically generated">
            <a:extLst>
              <a:ext uri="{FF2B5EF4-FFF2-40B4-BE49-F238E27FC236}">
                <a16:creationId xmlns:a16="http://schemas.microsoft.com/office/drawing/2014/main" id="{C9061457-D519-3846-9E86-B73B4AB0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966" y="743937"/>
            <a:ext cx="3728405" cy="845795"/>
          </a:xfrm>
          <a:prstGeom prst="rect">
            <a:avLst/>
          </a:prstGeom>
        </p:spPr>
      </p:pic>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C446754-E9F2-A944-96A8-A1F0CA7457C4}"/>
              </a:ext>
            </a:extLst>
          </p:cNvPr>
          <p:cNvPicPr>
            <a:picLocks noChangeAspect="1"/>
          </p:cNvPicPr>
          <p:nvPr userDrawn="1"/>
        </p:nvPicPr>
        <p:blipFill>
          <a:blip r:embed="rId3"/>
          <a:stretch/>
        </p:blipFill>
        <p:spPr>
          <a:xfrm>
            <a:off x="3200400" y="-199305"/>
            <a:ext cx="12858933" cy="7233150"/>
          </a:xfrm>
          <a:prstGeom prst="rect">
            <a:avLst/>
          </a:prstGeom>
        </p:spPr>
      </p:pic>
    </p:spTree>
    <p:extLst>
      <p:ext uri="{BB962C8B-B14F-4D97-AF65-F5344CB8AC3E}">
        <p14:creationId xmlns:p14="http://schemas.microsoft.com/office/powerpoint/2010/main" val="224210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13" name="Picture 12">
            <a:extLst>
              <a:ext uri="{FF2B5EF4-FFF2-40B4-BE49-F238E27FC236}">
                <a16:creationId xmlns:a16="http://schemas.microsoft.com/office/drawing/2014/main" id="{E7A81484-35D0-CB47-BC2B-71EADA867811}"/>
              </a:ext>
            </a:extLst>
          </p:cNvPr>
          <p:cNvPicPr>
            <a:picLocks noChangeAspect="1"/>
          </p:cNvPicPr>
          <p:nvPr userDrawn="1"/>
        </p:nvPicPr>
        <p:blipFill>
          <a:blip r:embed="rId3"/>
          <a:srcRect/>
          <a:stretch/>
        </p:blipFill>
        <p:spPr>
          <a:xfrm>
            <a:off x="-2367432" y="266981"/>
            <a:ext cx="11717370" cy="6591019"/>
          </a:xfrm>
          <a:prstGeom prst="rect">
            <a:avLst/>
          </a:prstGeom>
        </p:spPr>
      </p:pic>
    </p:spTree>
    <p:extLst>
      <p:ext uri="{BB962C8B-B14F-4D97-AF65-F5344CB8AC3E}">
        <p14:creationId xmlns:p14="http://schemas.microsoft.com/office/powerpoint/2010/main" val="34195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13" name="Picture 12" descr="A person holding a cat&#10;&#10;Description automatically generated with low confidence">
            <a:extLst>
              <a:ext uri="{FF2B5EF4-FFF2-40B4-BE49-F238E27FC236}">
                <a16:creationId xmlns:a16="http://schemas.microsoft.com/office/drawing/2014/main" id="{E7A81484-35D0-CB47-BC2B-71EADA8678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6389"/>
            <a:ext cx="4560216" cy="6858000"/>
          </a:xfrm>
          <a:prstGeom prst="rect">
            <a:avLst/>
          </a:prstGeom>
        </p:spPr>
      </p:pic>
    </p:spTree>
    <p:extLst>
      <p:ext uri="{BB962C8B-B14F-4D97-AF65-F5344CB8AC3E}">
        <p14:creationId xmlns:p14="http://schemas.microsoft.com/office/powerpoint/2010/main" val="679077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3" name="Picture 2">
            <a:extLst>
              <a:ext uri="{FF2B5EF4-FFF2-40B4-BE49-F238E27FC236}">
                <a16:creationId xmlns:a16="http://schemas.microsoft.com/office/drawing/2014/main" id="{C566CCDA-95B9-E94D-B8E7-2AA24D1EAFFA}"/>
              </a:ext>
            </a:extLst>
          </p:cNvPr>
          <p:cNvPicPr>
            <a:picLocks noChangeAspect="1"/>
          </p:cNvPicPr>
          <p:nvPr userDrawn="1"/>
        </p:nvPicPr>
        <p:blipFill>
          <a:blip r:embed="rId3"/>
          <a:srcRect/>
          <a:stretch/>
        </p:blipFill>
        <p:spPr>
          <a:xfrm>
            <a:off x="-4146417" y="136525"/>
            <a:ext cx="11949291" cy="6721475"/>
          </a:xfrm>
          <a:prstGeom prst="rect">
            <a:avLst/>
          </a:prstGeom>
        </p:spPr>
      </p:pic>
    </p:spTree>
    <p:extLst>
      <p:ext uri="{BB962C8B-B14F-4D97-AF65-F5344CB8AC3E}">
        <p14:creationId xmlns:p14="http://schemas.microsoft.com/office/powerpoint/2010/main" val="13330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257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3" name="Picture 2" descr="A person holding a dog&#10;&#10;Description automatically generated">
            <a:extLst>
              <a:ext uri="{FF2B5EF4-FFF2-40B4-BE49-F238E27FC236}">
                <a16:creationId xmlns:a16="http://schemas.microsoft.com/office/drawing/2014/main" id="{C566CCDA-95B9-E94D-B8E7-2AA24D1EAF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18307"/>
            <a:ext cx="4904863" cy="7376307"/>
          </a:xfrm>
          <a:prstGeom prst="rect">
            <a:avLst/>
          </a:prstGeom>
        </p:spPr>
      </p:pic>
    </p:spTree>
    <p:extLst>
      <p:ext uri="{BB962C8B-B14F-4D97-AF65-F5344CB8AC3E}">
        <p14:creationId xmlns:p14="http://schemas.microsoft.com/office/powerpoint/2010/main" val="4209687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352E-C889-7541-AC5F-9CA8BDC1B2C6}"/>
              </a:ext>
            </a:extLst>
          </p:cNvPr>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2A634CD-3E45-E44A-96B1-8CBEA6D136CD}"/>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F138F2-0400-BA40-876A-38F4D4B0A0BB}"/>
              </a:ext>
            </a:extLst>
          </p:cNvPr>
          <p:cNvSpPr>
            <a:spLocks noGrp="1"/>
          </p:cNvSpPr>
          <p:nvPr>
            <p:ph type="dt" sz="half" idx="10"/>
          </p:nvPr>
        </p:nvSpPr>
        <p:spPr/>
        <p:txBody>
          <a:bodyPr/>
          <a:lstStyle/>
          <a:p>
            <a:fld id="{DDC2F39C-5A31-C640-B651-7209D1B710E2}" type="datetime1">
              <a:rPr lang="en-US" smtClean="0"/>
              <a:t>7/28/22</a:t>
            </a:fld>
            <a:endParaRPr lang="en-US"/>
          </a:p>
        </p:txBody>
      </p:sp>
      <p:sp>
        <p:nvSpPr>
          <p:cNvPr id="5" name="Footer Placeholder 4">
            <a:extLst>
              <a:ext uri="{FF2B5EF4-FFF2-40B4-BE49-F238E27FC236}">
                <a16:creationId xmlns:a16="http://schemas.microsoft.com/office/drawing/2014/main" id="{A6FA267E-A9AD-3B4A-9BE4-36C481DF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DF7CC-620F-984F-B9F8-386025845F1E}"/>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F65019B9-4559-8942-905C-342D1B6B56A4}"/>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9" name="Picture 8" descr="A close up of a sign&#10;&#10;Description automatically generated">
            <a:extLst>
              <a:ext uri="{FF2B5EF4-FFF2-40B4-BE49-F238E27FC236}">
                <a16:creationId xmlns:a16="http://schemas.microsoft.com/office/drawing/2014/main" id="{47547B75-CC02-294B-A318-5AF5F9058A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65442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65C0-F05A-EA41-A8AC-EC614E69C784}"/>
              </a:ext>
            </a:extLst>
          </p:cNvPr>
          <p:cNvSpPr>
            <a:spLocks noGrp="1"/>
          </p:cNvSpPr>
          <p:nvPr>
            <p:ph type="title"/>
          </p:nvPr>
        </p:nvSpPr>
        <p:spPr>
          <a:xfrm>
            <a:off x="831850" y="1709738"/>
            <a:ext cx="10515600" cy="2852737"/>
          </a:xfrm>
        </p:spPr>
        <p:txBody>
          <a:bodyPr anchor="b"/>
          <a:lstStyle>
            <a:lvl1pPr>
              <a:defRPr sz="600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5AC4F7-4E88-7944-A992-B67C803D1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24A12-F62D-0341-9B89-EA24AAD0EAC5}"/>
              </a:ext>
            </a:extLst>
          </p:cNvPr>
          <p:cNvSpPr>
            <a:spLocks noGrp="1"/>
          </p:cNvSpPr>
          <p:nvPr>
            <p:ph type="dt" sz="half" idx="10"/>
          </p:nvPr>
        </p:nvSpPr>
        <p:spPr/>
        <p:txBody>
          <a:bodyPr/>
          <a:lstStyle/>
          <a:p>
            <a:fld id="{8526A3D9-11DB-3440-B457-F34F66B870C2}" type="datetime1">
              <a:rPr lang="en-US" smtClean="0"/>
              <a:t>7/28/22</a:t>
            </a:fld>
            <a:endParaRPr lang="en-US"/>
          </a:p>
        </p:txBody>
      </p:sp>
      <p:sp>
        <p:nvSpPr>
          <p:cNvPr id="5" name="Footer Placeholder 4">
            <a:extLst>
              <a:ext uri="{FF2B5EF4-FFF2-40B4-BE49-F238E27FC236}">
                <a16:creationId xmlns:a16="http://schemas.microsoft.com/office/drawing/2014/main" id="{ADCD9172-0200-5442-8732-EA581B0B6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F05E7-1825-A742-9EAA-7330DB6394F8}"/>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B8FE2793-6D75-3D40-A6AB-057689A01344}"/>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0" name="Picture 9" descr="A picture containing text, clipart&#10;&#10;Description automatically generated">
            <a:extLst>
              <a:ext uri="{FF2B5EF4-FFF2-40B4-BE49-F238E27FC236}">
                <a16:creationId xmlns:a16="http://schemas.microsoft.com/office/drawing/2014/main" id="{04957EF8-E258-DD44-AA21-453BEDB0EF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4288092424"/>
      </p:ext>
    </p:extLst>
  </p:cSld>
  <p:clrMapOvr>
    <a:masterClrMapping/>
  </p:clrMapOvr>
  <p:extLst>
    <p:ext uri="{DCECCB84-F9BA-43D5-87BE-67443E8EF086}">
      <p15:sldGuideLst xmlns:p15="http://schemas.microsoft.com/office/powerpoint/2012/main">
        <p15:guide id="1" orient="horz" pos="3744">
          <p15:clr>
            <a:srgbClr val="FBAE40"/>
          </p15:clr>
        </p15:guide>
        <p15:guide id="2" pos="52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07C332CB-B9BF-7F40-911A-FEB420736F6B}"/>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13" name="Picture 12" descr="A close up of a sign&#10;&#10;Description automatically generated">
            <a:extLst>
              <a:ext uri="{FF2B5EF4-FFF2-40B4-BE49-F238E27FC236}">
                <a16:creationId xmlns:a16="http://schemas.microsoft.com/office/drawing/2014/main" id="{7802AC5C-8CA3-C345-ADD6-17DB34FCD8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2633050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199" y="1825625"/>
            <a:ext cx="6865883"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pic>
        <p:nvPicPr>
          <p:cNvPr id="12" name="Picture 11" descr="Logo&#10;&#10;Description automatically generated with medium confidence">
            <a:extLst>
              <a:ext uri="{FF2B5EF4-FFF2-40B4-BE49-F238E27FC236}">
                <a16:creationId xmlns:a16="http://schemas.microsoft.com/office/drawing/2014/main" id="{EB069F38-69AD-304A-861F-D6A3506F328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6916464" y="-809297"/>
            <a:ext cx="7547905" cy="8626177"/>
          </a:xfrm>
          <a:prstGeom prst="rect">
            <a:avLst/>
          </a:prstGeom>
        </p:spPr>
      </p:pic>
    </p:spTree>
    <p:extLst>
      <p:ext uri="{BB962C8B-B14F-4D97-AF65-F5344CB8AC3E}">
        <p14:creationId xmlns:p14="http://schemas.microsoft.com/office/powerpoint/2010/main" val="3462072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199" y="1825625"/>
            <a:ext cx="6865883"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pic>
        <p:nvPicPr>
          <p:cNvPr id="12" name="Picture 11" descr="Logo&#10;&#10;Description automatically generated with medium confidence">
            <a:extLst>
              <a:ext uri="{FF2B5EF4-FFF2-40B4-BE49-F238E27FC236}">
                <a16:creationId xmlns:a16="http://schemas.microsoft.com/office/drawing/2014/main" id="{EB069F38-69AD-304A-861F-D6A3506F328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6916464" y="-809297"/>
            <a:ext cx="7547905" cy="8626177"/>
          </a:xfrm>
          <a:prstGeom prst="rect">
            <a:avLst/>
          </a:prstGeom>
        </p:spPr>
      </p:pic>
    </p:spTree>
    <p:extLst>
      <p:ext uri="{BB962C8B-B14F-4D97-AF65-F5344CB8AC3E}">
        <p14:creationId xmlns:p14="http://schemas.microsoft.com/office/powerpoint/2010/main" val="78125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774741B2-C083-E44E-A2DA-58E6B52D37A7}"/>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3" name="Picture 12" descr="A picture containing text, clipart&#10;&#10;Description automatically generated">
            <a:extLst>
              <a:ext uri="{FF2B5EF4-FFF2-40B4-BE49-F238E27FC236}">
                <a16:creationId xmlns:a16="http://schemas.microsoft.com/office/drawing/2014/main" id="{DA050C2B-4D0F-5845-AEED-91D9F4551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282387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EE8C-F477-E64F-B425-02F7558CAF8E}"/>
              </a:ext>
            </a:extLst>
          </p:cNvPr>
          <p:cNvSpPr>
            <a:spLocks noGrp="1"/>
          </p:cNvSpPr>
          <p:nvPr>
            <p:ph type="title"/>
          </p:nvPr>
        </p:nvSpPr>
        <p:spPr>
          <a:xfrm>
            <a:off x="839788" y="365125"/>
            <a:ext cx="10515600" cy="1325563"/>
          </a:xfrm>
        </p:spPr>
        <p:txBody>
          <a:bodyPr/>
          <a:lstStyle>
            <a:lvl1pPr>
              <a:defRPr>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207F4C-618E-E946-BAAF-367E2FE43193}"/>
              </a:ext>
            </a:extLst>
          </p:cNvPr>
          <p:cNvSpPr>
            <a:spLocks noGrp="1"/>
          </p:cNvSpPr>
          <p:nvPr>
            <p:ph type="body" idx="1"/>
          </p:nvPr>
        </p:nvSpPr>
        <p:spPr>
          <a:xfrm>
            <a:off x="839788"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C681-2CA0-9B42-BD72-9F0F3F711F50}"/>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65A7A3F-98A1-B44A-A495-6EB5EE00DE63}"/>
              </a:ext>
            </a:extLst>
          </p:cNvPr>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75863-390D-024E-B629-0EFEADE66262}"/>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BAC8D2C-147A-5A41-B37D-E3E41322ED01}"/>
              </a:ext>
            </a:extLst>
          </p:cNvPr>
          <p:cNvSpPr>
            <a:spLocks noGrp="1"/>
          </p:cNvSpPr>
          <p:nvPr>
            <p:ph type="dt" sz="half" idx="10"/>
          </p:nvPr>
        </p:nvSpPr>
        <p:spPr/>
        <p:txBody>
          <a:bodyPr/>
          <a:lstStyle/>
          <a:p>
            <a:fld id="{EA3AD18C-31B2-194D-881F-91352445CE8E}" type="datetime1">
              <a:rPr lang="en-US" smtClean="0"/>
              <a:t>7/28/22</a:t>
            </a:fld>
            <a:endParaRPr lang="en-US"/>
          </a:p>
        </p:txBody>
      </p:sp>
      <p:sp>
        <p:nvSpPr>
          <p:cNvPr id="8" name="Footer Placeholder 7">
            <a:extLst>
              <a:ext uri="{FF2B5EF4-FFF2-40B4-BE49-F238E27FC236}">
                <a16:creationId xmlns:a16="http://schemas.microsoft.com/office/drawing/2014/main" id="{8C28044F-9A2B-A841-9C4F-D6F967837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2FC4A-52F2-024C-AD25-7CE8150BF326}"/>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3" name="Rectangle 12">
            <a:extLst>
              <a:ext uri="{FF2B5EF4-FFF2-40B4-BE49-F238E27FC236}">
                <a16:creationId xmlns:a16="http://schemas.microsoft.com/office/drawing/2014/main" id="{34A61AD5-B228-624C-AF45-FFEA6E838ACD}"/>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14" name="Picture 13" descr="A close up of a sign&#10;&#10;Description automatically generated">
            <a:extLst>
              <a:ext uri="{FF2B5EF4-FFF2-40B4-BE49-F238E27FC236}">
                <a16:creationId xmlns:a16="http://schemas.microsoft.com/office/drawing/2014/main" id="{1CCC7ECD-B472-AD4A-A7FF-BF70B659CB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3464401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041A-8918-9544-96BF-37FEB18BC010}"/>
              </a:ext>
            </a:extLst>
          </p:cNvPr>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E4F6022-BA72-494D-A53A-4234D4963C37}"/>
              </a:ext>
            </a:extLst>
          </p:cNvPr>
          <p:cNvSpPr>
            <a:spLocks noGrp="1"/>
          </p:cNvSpPr>
          <p:nvPr>
            <p:ph type="dt" sz="half" idx="10"/>
          </p:nvPr>
        </p:nvSpPr>
        <p:spPr/>
        <p:txBody>
          <a:bodyPr/>
          <a:lstStyle/>
          <a:p>
            <a:fld id="{F45114B9-C66A-1A40-9689-CCC7A7E3F352}" type="datetime1">
              <a:rPr lang="en-US" smtClean="0"/>
              <a:t>7/28/22</a:t>
            </a:fld>
            <a:endParaRPr lang="en-US"/>
          </a:p>
        </p:txBody>
      </p:sp>
      <p:sp>
        <p:nvSpPr>
          <p:cNvPr id="4" name="Footer Placeholder 3">
            <a:extLst>
              <a:ext uri="{FF2B5EF4-FFF2-40B4-BE49-F238E27FC236}">
                <a16:creationId xmlns:a16="http://schemas.microsoft.com/office/drawing/2014/main" id="{9F2CE952-25C7-C845-83EA-9DE7E8665C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0117B-5013-254F-B382-F7C195D1F874}"/>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8" name="Rectangle 7">
            <a:extLst>
              <a:ext uri="{FF2B5EF4-FFF2-40B4-BE49-F238E27FC236}">
                <a16:creationId xmlns:a16="http://schemas.microsoft.com/office/drawing/2014/main" id="{D75CF7B6-9CEA-2C47-83A1-E1004827B521}"/>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9" name="Picture 8" descr="A close up of a sign&#10;&#10;Description automatically generated">
            <a:extLst>
              <a:ext uri="{FF2B5EF4-FFF2-40B4-BE49-F238E27FC236}">
                <a16:creationId xmlns:a16="http://schemas.microsoft.com/office/drawing/2014/main" id="{35E085ED-BB2D-F547-BD4C-B8F31923F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4098098912"/>
      </p:ext>
    </p:extLst>
  </p:cSld>
  <p:clrMapOvr>
    <a:masterClrMapping/>
  </p:clrMapOvr>
  <p:extLst>
    <p:ext uri="{DCECCB84-F9BA-43D5-87BE-67443E8EF086}">
      <p15:sldGuideLst xmlns:p15="http://schemas.microsoft.com/office/powerpoint/2012/main">
        <p15:guide id="1" orient="horz" pos="3744">
          <p15:clr>
            <a:srgbClr val="FBAE40"/>
          </p15:clr>
        </p15:guide>
        <p15:guide id="2" pos="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9846-441D-934E-903C-B54F1F1A5891}"/>
              </a:ext>
            </a:extLst>
          </p:cNvPr>
          <p:cNvSpPr>
            <a:spLocks noGrp="1"/>
          </p:cNvSpPr>
          <p:nvPr>
            <p:ph type="title"/>
          </p:nvPr>
        </p:nvSpPr>
        <p:spPr>
          <a:xfrm>
            <a:off x="726440" y="2193925"/>
            <a:ext cx="10515600" cy="1325563"/>
          </a:xfrm>
        </p:spPr>
        <p:txBody>
          <a:bodyPr/>
          <a:lstStyle>
            <a:lvl1pPr>
              <a:defRPr>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7215727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127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0ED0-9A7B-7D44-AD6E-595ABFD159A6}"/>
              </a:ext>
            </a:extLst>
          </p:cNvPr>
          <p:cNvSpPr>
            <a:spLocks noGrp="1"/>
          </p:cNvSpPr>
          <p:nvPr>
            <p:ph type="title"/>
          </p:nvPr>
        </p:nvSpPr>
        <p:spPr>
          <a:xfrm>
            <a:off x="838200" y="1922619"/>
            <a:ext cx="10515600" cy="1325563"/>
          </a:xfrm>
        </p:spPr>
        <p:txBody>
          <a:bodyPr/>
          <a:lstStyle>
            <a:lvl1pPr>
              <a:defRPr>
                <a:solidFill>
                  <a:schemeClr val="tx2"/>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9F28DFC-FBCF-864A-984A-34EA8FBFD518}"/>
              </a:ext>
            </a:extLst>
          </p:cNvPr>
          <p:cNvSpPr>
            <a:spLocks noGrp="1"/>
          </p:cNvSpPr>
          <p:nvPr>
            <p:ph type="dt" sz="half" idx="10"/>
          </p:nvPr>
        </p:nvSpPr>
        <p:spPr/>
        <p:txBody>
          <a:bodyPr/>
          <a:lstStyle/>
          <a:p>
            <a:fld id="{760558DF-2C7F-CC46-A5D8-70F1D9994898}" type="datetime1">
              <a:rPr lang="en-US" smtClean="0"/>
              <a:t>7/28/22</a:t>
            </a:fld>
            <a:endParaRPr lang="en-US" dirty="0"/>
          </a:p>
        </p:txBody>
      </p:sp>
      <p:sp>
        <p:nvSpPr>
          <p:cNvPr id="4" name="Footer Placeholder 3">
            <a:extLst>
              <a:ext uri="{FF2B5EF4-FFF2-40B4-BE49-F238E27FC236}">
                <a16:creationId xmlns:a16="http://schemas.microsoft.com/office/drawing/2014/main" id="{DC9F297E-16DE-0844-92DB-D7F6D89071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FCAB63-EDBB-AD4C-970F-D69992C5F929}"/>
              </a:ext>
            </a:extLst>
          </p:cNvPr>
          <p:cNvSpPr>
            <a:spLocks noGrp="1"/>
          </p:cNvSpPr>
          <p:nvPr>
            <p:ph type="sldNum" sz="quarter" idx="12"/>
          </p:nvPr>
        </p:nvSpPr>
        <p:spPr/>
        <p:txBody>
          <a:bodyPr/>
          <a:lstStyle/>
          <a:p>
            <a:fld id="{79F30D26-24DE-2B44-8F8B-EC90BDBB0248}" type="slidenum">
              <a:rPr lang="en-US" smtClean="0"/>
              <a:t>‹#›</a:t>
            </a:fld>
            <a:endParaRPr lang="en-US" dirty="0"/>
          </a:p>
        </p:txBody>
      </p:sp>
    </p:spTree>
    <p:extLst>
      <p:ext uri="{BB962C8B-B14F-4D97-AF65-F5344CB8AC3E}">
        <p14:creationId xmlns:p14="http://schemas.microsoft.com/office/powerpoint/2010/main" val="1338923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BB9B-F133-684D-B4D2-3C6182C7FB74}"/>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4FD2EB-CB99-4A4D-BA71-61DD4B7CDB9A}"/>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A808A2A-A79E-DC41-988A-82B4A0418B39}"/>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0B8C8-73CB-0144-83C6-42449C6F8C82}"/>
              </a:ext>
            </a:extLst>
          </p:cNvPr>
          <p:cNvSpPr>
            <a:spLocks noGrp="1"/>
          </p:cNvSpPr>
          <p:nvPr>
            <p:ph type="dt" sz="half" idx="10"/>
          </p:nvPr>
        </p:nvSpPr>
        <p:spPr/>
        <p:txBody>
          <a:bodyPr/>
          <a:lstStyle/>
          <a:p>
            <a:fld id="{B670CC37-E6EA-FA47-BD95-EB8E88EA487F}" type="datetime1">
              <a:rPr lang="en-US" smtClean="0"/>
              <a:t>7/28/22</a:t>
            </a:fld>
            <a:endParaRPr lang="en-US"/>
          </a:p>
        </p:txBody>
      </p:sp>
      <p:sp>
        <p:nvSpPr>
          <p:cNvPr id="6" name="Footer Placeholder 5">
            <a:extLst>
              <a:ext uri="{FF2B5EF4-FFF2-40B4-BE49-F238E27FC236}">
                <a16:creationId xmlns:a16="http://schemas.microsoft.com/office/drawing/2014/main" id="{1A6A1A7C-590C-3F44-B4CC-E3D2B431D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8B7AF-4221-A44E-80BF-2693794659E1}"/>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19531EBD-2F1F-A146-AC6A-C054BE0B3D6D}"/>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2" name="Picture 11" descr="A picture containing text, clipart&#10;&#10;Description automatically generated">
            <a:extLst>
              <a:ext uri="{FF2B5EF4-FFF2-40B4-BE49-F238E27FC236}">
                <a16:creationId xmlns:a16="http://schemas.microsoft.com/office/drawing/2014/main" id="{8ACFCABA-11ED-B848-B42C-DF8AD6A1E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2975476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4E4A-264C-6544-BF67-1E80FD842614}"/>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17C7CA-62FD-E743-926C-50C225BBFB1F}"/>
              </a:ext>
            </a:extLst>
          </p:cNvPr>
          <p:cNvSpPr>
            <a:spLocks noGrp="1"/>
          </p:cNvSpPr>
          <p:nvPr>
            <p:ph type="pic" idx="1"/>
          </p:nvPr>
        </p:nvSpPr>
        <p:spPr>
          <a:xfrm>
            <a:off x="5183188" y="987425"/>
            <a:ext cx="6172200"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3C16C-1960-054E-96D0-52B1ECFFDB8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6BE64-C67A-5C4A-B55B-23E577FEB092}"/>
              </a:ext>
            </a:extLst>
          </p:cNvPr>
          <p:cNvSpPr>
            <a:spLocks noGrp="1"/>
          </p:cNvSpPr>
          <p:nvPr>
            <p:ph type="dt" sz="half" idx="10"/>
          </p:nvPr>
        </p:nvSpPr>
        <p:spPr/>
        <p:txBody>
          <a:bodyPr/>
          <a:lstStyle/>
          <a:p>
            <a:fld id="{419E0146-C605-ED4D-BD93-CB8902AD86BF}" type="datetime1">
              <a:rPr lang="en-US" smtClean="0"/>
              <a:t>7/28/22</a:t>
            </a:fld>
            <a:endParaRPr lang="en-US"/>
          </a:p>
        </p:txBody>
      </p:sp>
      <p:sp>
        <p:nvSpPr>
          <p:cNvPr id="6" name="Footer Placeholder 5">
            <a:extLst>
              <a:ext uri="{FF2B5EF4-FFF2-40B4-BE49-F238E27FC236}">
                <a16:creationId xmlns:a16="http://schemas.microsoft.com/office/drawing/2014/main" id="{4C56C729-9ADC-014D-862C-F3278E1A0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10E9E-2BF9-644D-AE3C-442B57196D6A}"/>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2AC7912C-1DF5-9349-921F-D78ACD16033D}"/>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2" name="Picture 11" descr="A picture containing text, clipart&#10;&#10;Description automatically generated">
            <a:extLst>
              <a:ext uri="{FF2B5EF4-FFF2-40B4-BE49-F238E27FC236}">
                <a16:creationId xmlns:a16="http://schemas.microsoft.com/office/drawing/2014/main" id="{D6D7B37D-D5D7-664C-B741-EBE8D8292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784153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dirty="0"/>
              <a:t>Click to edit (thank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53623" y="5257800"/>
            <a:ext cx="3728405" cy="845795"/>
          </a:xfrm>
          <a:prstGeom prst="rect">
            <a:avLst/>
          </a:prstGeom>
        </p:spPr>
      </p:pic>
    </p:spTree>
    <p:extLst>
      <p:ext uri="{BB962C8B-B14F-4D97-AF65-F5344CB8AC3E}">
        <p14:creationId xmlns:p14="http://schemas.microsoft.com/office/powerpoint/2010/main" val="356222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5244663" y="754405"/>
            <a:ext cx="6947336" cy="2387600"/>
          </a:xfrm>
          <a:prstGeom prst="rect">
            <a:avLst/>
          </a:prstGeom>
        </p:spPr>
        <p:txBody>
          <a:bodyPr anchor="b"/>
          <a:lstStyle>
            <a:lvl1pPr algn="ctr">
              <a:defRPr sz="6000"/>
            </a:lvl1pPr>
          </a:lstStyle>
          <a:p>
            <a:r>
              <a:rPr lang="en-US" dirty="0"/>
              <a:t>Click to edit </a:t>
            </a:r>
            <a:br>
              <a:rPr lang="en-US" dirty="0"/>
            </a:br>
            <a:r>
              <a:rPr lang="en-US" dirty="0"/>
              <a:t>(thank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5244663" y="3142005"/>
            <a:ext cx="694733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9072" y="5257800"/>
            <a:ext cx="3728405" cy="845795"/>
          </a:xfrm>
          <a:prstGeom prst="rect">
            <a:avLst/>
          </a:prstGeom>
        </p:spPr>
      </p:pic>
      <p:pic>
        <p:nvPicPr>
          <p:cNvPr id="5" name="Picture 4">
            <a:extLst>
              <a:ext uri="{FF2B5EF4-FFF2-40B4-BE49-F238E27FC236}">
                <a16:creationId xmlns:a16="http://schemas.microsoft.com/office/drawing/2014/main" id="{D87642DF-D9BF-B940-B261-DBC8A1F17339}"/>
              </a:ext>
            </a:extLst>
          </p:cNvPr>
          <p:cNvPicPr>
            <a:picLocks noChangeAspect="1"/>
          </p:cNvPicPr>
          <p:nvPr userDrawn="1"/>
        </p:nvPicPr>
        <p:blipFill>
          <a:blip r:embed="rId3"/>
          <a:srcRect/>
          <a:stretch/>
        </p:blipFill>
        <p:spPr>
          <a:xfrm>
            <a:off x="-5272799" y="23969"/>
            <a:ext cx="14029930" cy="7891835"/>
          </a:xfrm>
          <a:prstGeom prst="rect">
            <a:avLst/>
          </a:prstGeom>
        </p:spPr>
      </p:pic>
    </p:spTree>
    <p:extLst>
      <p:ext uri="{BB962C8B-B14F-4D97-AF65-F5344CB8AC3E}">
        <p14:creationId xmlns:p14="http://schemas.microsoft.com/office/powerpoint/2010/main" val="3780055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5244663" y="754405"/>
            <a:ext cx="6947336" cy="2387600"/>
          </a:xfrm>
          <a:prstGeom prst="rect">
            <a:avLst/>
          </a:prstGeom>
        </p:spPr>
        <p:txBody>
          <a:bodyPr anchor="b"/>
          <a:lstStyle>
            <a:lvl1pPr algn="ctr">
              <a:defRPr sz="6000"/>
            </a:lvl1pPr>
          </a:lstStyle>
          <a:p>
            <a:r>
              <a:rPr lang="en-US" dirty="0"/>
              <a:t>Click to edit </a:t>
            </a:r>
            <a:br>
              <a:rPr lang="en-US" dirty="0"/>
            </a:br>
            <a:r>
              <a:rPr lang="en-US" dirty="0"/>
              <a:t>(thank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5244663" y="3142005"/>
            <a:ext cx="694733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9072" y="5257800"/>
            <a:ext cx="3728405" cy="845795"/>
          </a:xfrm>
          <a:prstGeom prst="rect">
            <a:avLst/>
          </a:prstGeom>
        </p:spPr>
      </p:pic>
      <p:pic>
        <p:nvPicPr>
          <p:cNvPr id="5" name="Picture 4" descr="A person and a dog posing for the camera&#10;&#10;Description automatically generated">
            <a:extLst>
              <a:ext uri="{FF2B5EF4-FFF2-40B4-BE49-F238E27FC236}">
                <a16:creationId xmlns:a16="http://schemas.microsoft.com/office/drawing/2014/main" id="{D87642DF-D9BF-B940-B261-DBC8A1F173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718" y="515568"/>
            <a:ext cx="7128353" cy="6342432"/>
          </a:xfrm>
          <a:prstGeom prst="rect">
            <a:avLst/>
          </a:prstGeom>
        </p:spPr>
      </p:pic>
    </p:spTree>
    <p:extLst>
      <p:ext uri="{BB962C8B-B14F-4D97-AF65-F5344CB8AC3E}">
        <p14:creationId xmlns:p14="http://schemas.microsoft.com/office/powerpoint/2010/main" val="74622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10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261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873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035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9209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643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5827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AF847-1018-5A41-9EAD-45DD7FFA7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8D1F8A0-F9BA-C649-B2EB-C68959C92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5D5F6E-2CFF-0341-95BF-B061BEF10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roxima Nova" panose="02000506030000020004" pitchFamily="2" charset="0"/>
              </a:defRPr>
            </a:lvl1pPr>
          </a:lstStyle>
          <a:p>
            <a:fld id="{760558DF-2C7F-CC46-A5D8-70F1D9994898}" type="datetime1">
              <a:rPr lang="en-US" smtClean="0"/>
              <a:t>7/28/22</a:t>
            </a:fld>
            <a:endParaRPr lang="en-US" dirty="0"/>
          </a:p>
        </p:txBody>
      </p:sp>
      <p:sp>
        <p:nvSpPr>
          <p:cNvPr id="5" name="Footer Placeholder 4">
            <a:extLst>
              <a:ext uri="{FF2B5EF4-FFF2-40B4-BE49-F238E27FC236}">
                <a16:creationId xmlns:a16="http://schemas.microsoft.com/office/drawing/2014/main" id="{42C977CA-AA03-A44C-984E-592355830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roxima Nova" panose="02000506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CC9B5763-501B-B749-A71E-7DF8BCA68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0D26-24DE-2B44-8F8B-EC90BDBB0248}" type="slidenum">
              <a:rPr lang="en-US" smtClean="0"/>
              <a:t>‹#›</a:t>
            </a:fld>
            <a:endParaRPr lang="en-US" dirty="0"/>
          </a:p>
        </p:txBody>
      </p:sp>
    </p:spTree>
    <p:extLst>
      <p:ext uri="{BB962C8B-B14F-4D97-AF65-F5344CB8AC3E}">
        <p14:creationId xmlns:p14="http://schemas.microsoft.com/office/powerpoint/2010/main" val="2624894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93/ageing/afl081" TargetMode="External"/><Relationship Id="rId7" Type="http://schemas.openxmlformats.org/officeDocument/2006/relationships/hyperlink" Target="https://doi.org/10.1002/jcb.21249" TargetMode="External"/><Relationship Id="rId2" Type="http://schemas.openxmlformats.org/officeDocument/2006/relationships/hyperlink" Target="https://doi.org/10.1210/endo.143.8.8954" TargetMode="External"/><Relationship Id="rId1" Type="http://schemas.openxmlformats.org/officeDocument/2006/relationships/slideLayout" Target="../slideLayouts/slideLayout22.xml"/><Relationship Id="rId6" Type="http://schemas.openxmlformats.org/officeDocument/2006/relationships/hyperlink" Target="https://doi.org/10.1074/jbc.M002856200" TargetMode="External"/><Relationship Id="rId5" Type="http://schemas.openxmlformats.org/officeDocument/2006/relationships/hyperlink" Target="https://doi.org/10.1371/journal.pcbi.1005457" TargetMode="External"/><Relationship Id="rId4" Type="http://schemas.openxmlformats.org/officeDocument/2006/relationships/hyperlink" Target="https://doi.org/10.1111/evj.1324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517687"/>
            <a:ext cx="11360800" cy="2121276"/>
          </a:xfrm>
          <a:prstGeom prst="rect">
            <a:avLst/>
          </a:prstGeom>
        </p:spPr>
        <p:txBody>
          <a:bodyPr spcFirstLastPara="1" wrap="square" lIns="121900" tIns="121900" rIns="121900" bIns="121900" anchor="b" anchorCtr="0">
            <a:noAutofit/>
          </a:bodyPr>
          <a:lstStyle/>
          <a:p>
            <a:r>
              <a:rPr lang="en" sz="6000" dirty="0">
                <a:solidFill>
                  <a:schemeClr val="lt1"/>
                </a:solidFill>
                <a:latin typeface="Calibri" panose="020F0502020204030204" pitchFamily="34" charset="0"/>
                <a:cs typeface="Calibri" panose="020F0502020204030204" pitchFamily="34" charset="0"/>
              </a:rPr>
              <a:t>The Effect of Clodronate </a:t>
            </a:r>
            <a:br>
              <a:rPr lang="en" sz="6000" dirty="0">
                <a:solidFill>
                  <a:schemeClr val="lt1"/>
                </a:solidFill>
                <a:latin typeface="Calibri" panose="020F0502020204030204" pitchFamily="34" charset="0"/>
                <a:cs typeface="Calibri" panose="020F0502020204030204" pitchFamily="34" charset="0"/>
              </a:rPr>
            </a:br>
            <a:r>
              <a:rPr lang="en" sz="6000" dirty="0">
                <a:solidFill>
                  <a:schemeClr val="lt1"/>
                </a:solidFill>
                <a:latin typeface="Calibri" panose="020F0502020204030204" pitchFamily="34" charset="0"/>
                <a:cs typeface="Calibri" panose="020F0502020204030204" pitchFamily="34" charset="0"/>
              </a:rPr>
              <a:t>on Gene Expression in the Horse</a:t>
            </a:r>
            <a:endParaRPr sz="6000" dirty="0">
              <a:solidFill>
                <a:schemeClr val="lt1"/>
              </a:solidFill>
              <a:latin typeface="Calibri" panose="020F0502020204030204" pitchFamily="34" charset="0"/>
              <a:cs typeface="Calibri" panose="020F0502020204030204" pitchFamily="34" charset="0"/>
            </a:endParaRPr>
          </a:p>
        </p:txBody>
      </p:sp>
      <p:sp>
        <p:nvSpPr>
          <p:cNvPr id="55" name="Google Shape;55;p13"/>
          <p:cNvSpPr txBox="1">
            <a:spLocks noGrp="1"/>
          </p:cNvSpPr>
          <p:nvPr>
            <p:ph type="subTitle" idx="1"/>
          </p:nvPr>
        </p:nvSpPr>
        <p:spPr>
          <a:xfrm>
            <a:off x="2301943" y="4011214"/>
            <a:ext cx="7588113" cy="2121276"/>
          </a:xfrm>
          <a:prstGeom prst="rect">
            <a:avLst/>
          </a:prstGeom>
        </p:spPr>
        <p:txBody>
          <a:bodyPr spcFirstLastPara="1" wrap="square" lIns="121900" tIns="121900" rIns="121900" bIns="121900" anchor="t" anchorCtr="0">
            <a:noAutofit/>
          </a:bodyPr>
          <a:lstStyle/>
          <a:p>
            <a:pPr marL="0" indent="0"/>
            <a:r>
              <a:rPr lang="en-US" sz="3600" dirty="0">
                <a:solidFill>
                  <a:schemeClr val="lt1"/>
                </a:solidFill>
                <a:latin typeface="Calibri" panose="020F0502020204030204" pitchFamily="34" charset="0"/>
                <a:cs typeface="Calibri" panose="020F0502020204030204" pitchFamily="34" charset="0"/>
              </a:rPr>
              <a:t>Callie Wilcox</a:t>
            </a:r>
          </a:p>
          <a:p>
            <a:pPr marL="0" indent="0"/>
            <a:r>
              <a:rPr lang="en-US" sz="3600" dirty="0">
                <a:solidFill>
                  <a:schemeClr val="lt1"/>
                </a:solidFill>
                <a:latin typeface="Calibri" panose="020F0502020204030204" pitchFamily="34" charset="0"/>
                <a:cs typeface="Calibri" panose="020F0502020204030204" pitchFamily="34" charset="0"/>
              </a:rPr>
              <a:t>STAR Mentor: Dr. Carrie </a:t>
            </a:r>
            <a:r>
              <a:rPr lang="en-US" sz="3600" dirty="0" err="1">
                <a:solidFill>
                  <a:schemeClr val="lt1"/>
                </a:solidFill>
                <a:latin typeface="Calibri" panose="020F0502020204030204" pitchFamily="34" charset="0"/>
                <a:cs typeface="Calibri" panose="020F0502020204030204" pitchFamily="34" charset="0"/>
              </a:rPr>
              <a:t>Finno</a:t>
            </a:r>
            <a:endParaRPr lang="en-US" sz="3600" dirty="0">
              <a:solidFill>
                <a:schemeClr val="lt1"/>
              </a:solidFill>
              <a:latin typeface="Calibri" panose="020F0502020204030204" pitchFamily="34" charset="0"/>
              <a:cs typeface="Calibri" panose="020F0502020204030204" pitchFamily="34" charset="0"/>
            </a:endParaRPr>
          </a:p>
          <a:p>
            <a:pPr marL="0" indent="0"/>
            <a:endParaRPr lang="en-US" sz="3600" dirty="0">
              <a:solidFill>
                <a:schemeClr val="lt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3918232" y="218970"/>
            <a:ext cx="4196851" cy="769441"/>
          </a:xfrm>
          <a:prstGeom prst="rect">
            <a:avLst/>
          </a:prstGeom>
          <a:noFill/>
        </p:spPr>
        <p:txBody>
          <a:bodyPr wrap="square" rtlCol="0">
            <a:spAutoFit/>
          </a:bodyPr>
          <a:lstStyle/>
          <a:p>
            <a:r>
              <a:rPr lang="en-US" sz="4400" dirty="0"/>
              <a:t>RNA-seq Analysis</a:t>
            </a:r>
          </a:p>
        </p:txBody>
      </p:sp>
      <p:sp>
        <p:nvSpPr>
          <p:cNvPr id="2" name="TextBox 1">
            <a:extLst>
              <a:ext uri="{FF2B5EF4-FFF2-40B4-BE49-F238E27FC236}">
                <a16:creationId xmlns:a16="http://schemas.microsoft.com/office/drawing/2014/main" id="{2E7BAAC1-49C7-85C4-6834-FAD1BB052515}"/>
              </a:ext>
            </a:extLst>
          </p:cNvPr>
          <p:cNvSpPr txBox="1"/>
          <p:nvPr/>
        </p:nvSpPr>
        <p:spPr>
          <a:xfrm>
            <a:off x="700293" y="988411"/>
            <a:ext cx="2491057" cy="461665"/>
          </a:xfrm>
          <a:prstGeom prst="rect">
            <a:avLst/>
          </a:prstGeom>
          <a:solidFill>
            <a:schemeClr val="tx1">
              <a:lumMod val="10000"/>
              <a:lumOff val="9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Raw RNA-seq data</a:t>
            </a:r>
          </a:p>
        </p:txBody>
      </p:sp>
      <p:sp>
        <p:nvSpPr>
          <p:cNvPr id="8" name="Right Arrow 7">
            <a:extLst>
              <a:ext uri="{FF2B5EF4-FFF2-40B4-BE49-F238E27FC236}">
                <a16:creationId xmlns:a16="http://schemas.microsoft.com/office/drawing/2014/main" id="{E4665A3E-12B4-F80C-F0A6-674C4F058DA7}"/>
              </a:ext>
            </a:extLst>
          </p:cNvPr>
          <p:cNvSpPr/>
          <p:nvPr/>
        </p:nvSpPr>
        <p:spPr>
          <a:xfrm rot="19959574">
            <a:off x="3016761" y="3449392"/>
            <a:ext cx="434204" cy="334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98FDBA-0BEF-970F-9766-17514E82393E}"/>
              </a:ext>
            </a:extLst>
          </p:cNvPr>
          <p:cNvSpPr txBox="1"/>
          <p:nvPr/>
        </p:nvSpPr>
        <p:spPr>
          <a:xfrm>
            <a:off x="901385" y="2209996"/>
            <a:ext cx="2033267" cy="769441"/>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Quality control</a:t>
            </a:r>
          </a:p>
          <a:p>
            <a:pPr algn="ctr"/>
            <a:r>
              <a:rPr lang="en-US" sz="2000" dirty="0" err="1">
                <a:solidFill>
                  <a:schemeClr val="tx1">
                    <a:lumMod val="50000"/>
                    <a:lumOff val="50000"/>
                  </a:schemeClr>
                </a:solidFill>
              </a:rPr>
              <a:t>FastQC</a:t>
            </a:r>
            <a:endParaRPr lang="en-US" sz="2000" dirty="0">
              <a:solidFill>
                <a:schemeClr val="tx1">
                  <a:lumMod val="50000"/>
                  <a:lumOff val="50000"/>
                </a:schemeClr>
              </a:solidFill>
            </a:endParaRPr>
          </a:p>
        </p:txBody>
      </p:sp>
      <p:sp>
        <p:nvSpPr>
          <p:cNvPr id="11" name="TextBox 10">
            <a:extLst>
              <a:ext uri="{FF2B5EF4-FFF2-40B4-BE49-F238E27FC236}">
                <a16:creationId xmlns:a16="http://schemas.microsoft.com/office/drawing/2014/main" id="{F3445D9E-58FE-A323-1170-3155E15DD2DC}"/>
              </a:ext>
            </a:extLst>
          </p:cNvPr>
          <p:cNvSpPr txBox="1"/>
          <p:nvPr/>
        </p:nvSpPr>
        <p:spPr>
          <a:xfrm>
            <a:off x="944837" y="3758720"/>
            <a:ext cx="1946365" cy="769441"/>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Trim adapters </a:t>
            </a:r>
            <a:r>
              <a:rPr lang="en-US" sz="2000" dirty="0" err="1">
                <a:solidFill>
                  <a:schemeClr val="tx1">
                    <a:lumMod val="50000"/>
                    <a:lumOff val="50000"/>
                  </a:schemeClr>
                </a:solidFill>
              </a:rPr>
              <a:t>Trimmomatic</a:t>
            </a:r>
            <a:endParaRPr lang="en-US" sz="2000" dirty="0">
              <a:solidFill>
                <a:schemeClr val="tx1">
                  <a:lumMod val="50000"/>
                  <a:lumOff val="50000"/>
                </a:schemeClr>
              </a:solidFill>
            </a:endParaRPr>
          </a:p>
        </p:txBody>
      </p:sp>
      <p:sp>
        <p:nvSpPr>
          <p:cNvPr id="13" name="TextBox 12">
            <a:extLst>
              <a:ext uri="{FF2B5EF4-FFF2-40B4-BE49-F238E27FC236}">
                <a16:creationId xmlns:a16="http://schemas.microsoft.com/office/drawing/2014/main" id="{E446F093-A2F2-140E-E3D2-7C13979FB9F7}"/>
              </a:ext>
            </a:extLst>
          </p:cNvPr>
          <p:cNvSpPr txBox="1"/>
          <p:nvPr/>
        </p:nvSpPr>
        <p:spPr>
          <a:xfrm>
            <a:off x="3533074" y="2804827"/>
            <a:ext cx="1824188" cy="769441"/>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Quantify</a:t>
            </a:r>
          </a:p>
          <a:p>
            <a:pPr algn="ctr"/>
            <a:r>
              <a:rPr lang="en-US" sz="2000" dirty="0">
                <a:solidFill>
                  <a:schemeClr val="tx1">
                    <a:lumMod val="50000"/>
                    <a:lumOff val="50000"/>
                  </a:schemeClr>
                </a:solidFill>
              </a:rPr>
              <a:t>Salmon</a:t>
            </a:r>
          </a:p>
        </p:txBody>
      </p:sp>
      <p:sp>
        <p:nvSpPr>
          <p:cNvPr id="14" name="TextBox 13">
            <a:extLst>
              <a:ext uri="{FF2B5EF4-FFF2-40B4-BE49-F238E27FC236}">
                <a16:creationId xmlns:a16="http://schemas.microsoft.com/office/drawing/2014/main" id="{C974876F-2C0D-4E60-0B31-A689072A8F3C}"/>
              </a:ext>
            </a:extLst>
          </p:cNvPr>
          <p:cNvSpPr txBox="1"/>
          <p:nvPr/>
        </p:nvSpPr>
        <p:spPr>
          <a:xfrm>
            <a:off x="3514068" y="4380935"/>
            <a:ext cx="2898615" cy="113877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Align to reference genome</a:t>
            </a:r>
            <a:endParaRPr lang="en-US" sz="2000" dirty="0"/>
          </a:p>
          <a:p>
            <a:pPr algn="ctr"/>
            <a:r>
              <a:rPr lang="en-US" sz="2000" dirty="0">
                <a:solidFill>
                  <a:schemeClr val="tx1">
                    <a:lumMod val="50000"/>
                    <a:lumOff val="50000"/>
                  </a:schemeClr>
                </a:solidFill>
              </a:rPr>
              <a:t>STAR Aligner</a:t>
            </a:r>
          </a:p>
        </p:txBody>
      </p:sp>
      <p:sp>
        <p:nvSpPr>
          <p:cNvPr id="19" name="TextBox 18">
            <a:extLst>
              <a:ext uri="{FF2B5EF4-FFF2-40B4-BE49-F238E27FC236}">
                <a16:creationId xmlns:a16="http://schemas.microsoft.com/office/drawing/2014/main" id="{47015EA6-1AE8-E720-4955-2B8800E4C827}"/>
              </a:ext>
            </a:extLst>
          </p:cNvPr>
          <p:cNvSpPr txBox="1"/>
          <p:nvPr/>
        </p:nvSpPr>
        <p:spPr>
          <a:xfrm>
            <a:off x="6182366" y="2807181"/>
            <a:ext cx="2617468" cy="769441"/>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Mixed linear model</a:t>
            </a:r>
          </a:p>
          <a:p>
            <a:pPr algn="ctr"/>
            <a:r>
              <a:rPr lang="en-US" sz="2000" dirty="0">
                <a:solidFill>
                  <a:schemeClr val="tx1">
                    <a:lumMod val="50000"/>
                    <a:lumOff val="50000"/>
                  </a:schemeClr>
                </a:solidFill>
              </a:rPr>
              <a:t>Limma-</a:t>
            </a:r>
            <a:r>
              <a:rPr lang="en-US" sz="2000" dirty="0" err="1">
                <a:solidFill>
                  <a:schemeClr val="tx1">
                    <a:lumMod val="50000"/>
                    <a:lumOff val="50000"/>
                  </a:schemeClr>
                </a:solidFill>
              </a:rPr>
              <a:t>Voom</a:t>
            </a:r>
            <a:r>
              <a:rPr lang="en-US" sz="2000" dirty="0">
                <a:solidFill>
                  <a:schemeClr val="tx1">
                    <a:lumMod val="50000"/>
                    <a:lumOff val="50000"/>
                  </a:schemeClr>
                </a:solidFill>
              </a:rPr>
              <a:t> (R)</a:t>
            </a:r>
          </a:p>
        </p:txBody>
      </p:sp>
      <p:sp>
        <p:nvSpPr>
          <p:cNvPr id="20" name="TextBox 19">
            <a:extLst>
              <a:ext uri="{FF2B5EF4-FFF2-40B4-BE49-F238E27FC236}">
                <a16:creationId xmlns:a16="http://schemas.microsoft.com/office/drawing/2014/main" id="{1AE8B8E2-C827-B165-9EFF-64BB55F51A18}"/>
              </a:ext>
            </a:extLst>
          </p:cNvPr>
          <p:cNvSpPr txBox="1"/>
          <p:nvPr/>
        </p:nvSpPr>
        <p:spPr>
          <a:xfrm>
            <a:off x="9624938" y="2559236"/>
            <a:ext cx="1824187" cy="1200329"/>
          </a:xfrm>
          <a:prstGeom prst="rect">
            <a:avLst/>
          </a:prstGeom>
          <a:solidFill>
            <a:schemeClr val="tx2">
              <a:lumMod val="20000"/>
              <a:lumOff val="80000"/>
            </a:schemeClr>
          </a:solidFill>
          <a:ln w="28575">
            <a:solidFill>
              <a:srgbClr val="FEBD0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Differentially expressed transcripts</a:t>
            </a:r>
          </a:p>
        </p:txBody>
      </p:sp>
      <p:sp>
        <p:nvSpPr>
          <p:cNvPr id="24" name="TextBox 23">
            <a:extLst>
              <a:ext uri="{FF2B5EF4-FFF2-40B4-BE49-F238E27FC236}">
                <a16:creationId xmlns:a16="http://schemas.microsoft.com/office/drawing/2014/main" id="{BD5E3DE3-B7C0-4F22-138B-8ABC8B27AED7}"/>
              </a:ext>
            </a:extLst>
          </p:cNvPr>
          <p:cNvSpPr txBox="1"/>
          <p:nvPr/>
        </p:nvSpPr>
        <p:spPr>
          <a:xfrm>
            <a:off x="7218556" y="4380935"/>
            <a:ext cx="2346142" cy="113877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Visualize reads in areas of interest</a:t>
            </a:r>
          </a:p>
          <a:p>
            <a:pPr algn="ctr"/>
            <a:r>
              <a:rPr lang="en-US" sz="2000" dirty="0">
                <a:solidFill>
                  <a:schemeClr val="tx1">
                    <a:lumMod val="50000"/>
                    <a:lumOff val="50000"/>
                  </a:schemeClr>
                </a:solidFill>
              </a:rPr>
              <a:t>IGV</a:t>
            </a:r>
          </a:p>
        </p:txBody>
      </p:sp>
      <p:sp>
        <p:nvSpPr>
          <p:cNvPr id="25" name="Right Arrow 24">
            <a:extLst>
              <a:ext uri="{FF2B5EF4-FFF2-40B4-BE49-F238E27FC236}">
                <a16:creationId xmlns:a16="http://schemas.microsoft.com/office/drawing/2014/main" id="{AD7B2D89-0AC9-B677-4CA8-00EACA0A26BC}"/>
              </a:ext>
            </a:extLst>
          </p:cNvPr>
          <p:cNvSpPr/>
          <p:nvPr/>
        </p:nvSpPr>
        <p:spPr>
          <a:xfrm rot="5400000">
            <a:off x="1711257" y="1704721"/>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10CAB08E-359D-950E-068E-5B7366FCDEE6}"/>
              </a:ext>
            </a:extLst>
          </p:cNvPr>
          <p:cNvSpPr/>
          <p:nvPr/>
        </p:nvSpPr>
        <p:spPr>
          <a:xfrm rot="5400000">
            <a:off x="1711257" y="3234082"/>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a:extLst>
              <a:ext uri="{FF2B5EF4-FFF2-40B4-BE49-F238E27FC236}">
                <a16:creationId xmlns:a16="http://schemas.microsoft.com/office/drawing/2014/main" id="{9A11F3CE-6860-10F5-784F-8EF2E26E5B34}"/>
              </a:ext>
            </a:extLst>
          </p:cNvPr>
          <p:cNvSpPr/>
          <p:nvPr/>
        </p:nvSpPr>
        <p:spPr>
          <a:xfrm rot="1446392">
            <a:off x="2985533" y="4542178"/>
            <a:ext cx="434204" cy="334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0735FFDB-450F-DCBF-3B30-DDD10AB5B6F6}"/>
              </a:ext>
            </a:extLst>
          </p:cNvPr>
          <p:cNvSpPr/>
          <p:nvPr/>
        </p:nvSpPr>
        <p:spPr>
          <a:xfrm>
            <a:off x="5535247" y="3055148"/>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a:extLst>
              <a:ext uri="{FF2B5EF4-FFF2-40B4-BE49-F238E27FC236}">
                <a16:creationId xmlns:a16="http://schemas.microsoft.com/office/drawing/2014/main" id="{8ADDA049-1AAB-AABB-14AA-3DFEDF498D31}"/>
              </a:ext>
            </a:extLst>
          </p:cNvPr>
          <p:cNvSpPr/>
          <p:nvPr/>
        </p:nvSpPr>
        <p:spPr>
          <a:xfrm>
            <a:off x="8977819" y="3055148"/>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Arrow 34">
            <a:extLst>
              <a:ext uri="{FF2B5EF4-FFF2-40B4-BE49-F238E27FC236}">
                <a16:creationId xmlns:a16="http://schemas.microsoft.com/office/drawing/2014/main" id="{E043D097-34FA-B83F-B2C6-A875F53A69D0}"/>
              </a:ext>
            </a:extLst>
          </p:cNvPr>
          <p:cNvSpPr/>
          <p:nvPr/>
        </p:nvSpPr>
        <p:spPr>
          <a:xfrm>
            <a:off x="6566415" y="4801729"/>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320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9" grpId="0" animBg="1"/>
      <p:bldP spid="20" grpId="0" animBg="1"/>
      <p:bldP spid="24" grpId="0" animBg="1"/>
      <p:bldP spid="31"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CFAAC1-2299-7450-3A57-D52C083336D8}"/>
              </a:ext>
            </a:extLst>
          </p:cNvPr>
          <p:cNvSpPr txBox="1"/>
          <p:nvPr/>
        </p:nvSpPr>
        <p:spPr>
          <a:xfrm>
            <a:off x="6200153" y="3326938"/>
            <a:ext cx="3190810" cy="2386939"/>
          </a:xfrm>
          <a:prstGeom prst="rect">
            <a:avLst/>
          </a:prstGeom>
          <a:solidFill>
            <a:srgbClr val="FF2600">
              <a:alpha val="36078"/>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D21CA1F2-4D4E-5234-DC12-363F3499D865}"/>
              </a:ext>
            </a:extLst>
          </p:cNvPr>
          <p:cNvSpPr txBox="1"/>
          <p:nvPr/>
        </p:nvSpPr>
        <p:spPr>
          <a:xfrm>
            <a:off x="2897897" y="3326938"/>
            <a:ext cx="3190810" cy="2386939"/>
          </a:xfrm>
          <a:prstGeom prst="rect">
            <a:avLst/>
          </a:prstGeom>
          <a:solidFill>
            <a:schemeClr val="accent6">
              <a:lumMod val="20000"/>
              <a:lumOff val="8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9AEB73C-B9A8-0DB2-9616-E10DFD059BF1}"/>
              </a:ext>
            </a:extLst>
          </p:cNvPr>
          <p:cNvSpPr txBox="1"/>
          <p:nvPr/>
        </p:nvSpPr>
        <p:spPr>
          <a:xfrm>
            <a:off x="859533" y="419200"/>
            <a:ext cx="2699860" cy="1446550"/>
          </a:xfrm>
          <a:prstGeom prst="rect">
            <a:avLst/>
          </a:prstGeom>
          <a:noFill/>
        </p:spPr>
        <p:txBody>
          <a:bodyPr wrap="square" rtlCol="0">
            <a:spAutoFit/>
          </a:bodyPr>
          <a:lstStyle/>
          <a:p>
            <a:r>
              <a:rPr lang="en-US" sz="4400" dirty="0"/>
              <a:t>Pathway </a:t>
            </a:r>
          </a:p>
          <a:p>
            <a:r>
              <a:rPr lang="en-US" sz="4400" dirty="0"/>
              <a:t>Analysis</a:t>
            </a:r>
          </a:p>
        </p:txBody>
      </p:sp>
      <p:sp>
        <p:nvSpPr>
          <p:cNvPr id="2" name="TextBox 1">
            <a:extLst>
              <a:ext uri="{FF2B5EF4-FFF2-40B4-BE49-F238E27FC236}">
                <a16:creationId xmlns:a16="http://schemas.microsoft.com/office/drawing/2014/main" id="{DA8D4681-F814-A495-62FD-F5AC2B85E65C}"/>
              </a:ext>
            </a:extLst>
          </p:cNvPr>
          <p:cNvSpPr txBox="1"/>
          <p:nvPr/>
        </p:nvSpPr>
        <p:spPr>
          <a:xfrm>
            <a:off x="4401066" y="426931"/>
            <a:ext cx="3375281" cy="830997"/>
          </a:xfrm>
          <a:prstGeom prst="rect">
            <a:avLst/>
          </a:prstGeom>
          <a:solidFill>
            <a:schemeClr val="tx1">
              <a:lumMod val="10000"/>
              <a:lumOff val="9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All annotated genes</a:t>
            </a:r>
          </a:p>
          <a:p>
            <a:pPr algn="ctr"/>
            <a:r>
              <a:rPr lang="en-US" sz="2400" dirty="0">
                <a:solidFill>
                  <a:schemeClr val="tx1"/>
                </a:solidFill>
              </a:rPr>
              <a:t>from mixed linear model</a:t>
            </a:r>
          </a:p>
        </p:txBody>
      </p:sp>
      <p:sp>
        <p:nvSpPr>
          <p:cNvPr id="4" name="Right Arrow 3">
            <a:extLst>
              <a:ext uri="{FF2B5EF4-FFF2-40B4-BE49-F238E27FC236}">
                <a16:creationId xmlns:a16="http://schemas.microsoft.com/office/drawing/2014/main" id="{4A834D43-0F40-46DC-24B5-5E5DC0422959}"/>
              </a:ext>
            </a:extLst>
          </p:cNvPr>
          <p:cNvSpPr/>
          <p:nvPr/>
        </p:nvSpPr>
        <p:spPr>
          <a:xfrm rot="5400000">
            <a:off x="5861433" y="1482591"/>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8C457A0-8E84-45E0-7468-F53849E07E30}"/>
              </a:ext>
            </a:extLst>
          </p:cNvPr>
          <p:cNvSpPr txBox="1"/>
          <p:nvPr/>
        </p:nvSpPr>
        <p:spPr>
          <a:xfrm>
            <a:off x="5079366" y="1963738"/>
            <a:ext cx="2033267" cy="830997"/>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Unadjusted </a:t>
            </a:r>
          </a:p>
          <a:p>
            <a:pPr algn="ctr"/>
            <a:r>
              <a:rPr lang="en-US" sz="2400" dirty="0"/>
              <a:t>P &lt; 0.05</a:t>
            </a:r>
          </a:p>
        </p:txBody>
      </p:sp>
      <p:sp>
        <p:nvSpPr>
          <p:cNvPr id="7" name="Right Arrow 6">
            <a:extLst>
              <a:ext uri="{FF2B5EF4-FFF2-40B4-BE49-F238E27FC236}">
                <a16:creationId xmlns:a16="http://schemas.microsoft.com/office/drawing/2014/main" id="{26623F2A-2F4E-E233-9FE5-DFB0DE1A3F6C}"/>
              </a:ext>
            </a:extLst>
          </p:cNvPr>
          <p:cNvSpPr/>
          <p:nvPr/>
        </p:nvSpPr>
        <p:spPr>
          <a:xfrm rot="8159009">
            <a:off x="5440903" y="2932760"/>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336E3A20-B1C5-CAC7-E34E-FB1AA25AC4EB}"/>
              </a:ext>
            </a:extLst>
          </p:cNvPr>
          <p:cNvSpPr/>
          <p:nvPr/>
        </p:nvSpPr>
        <p:spPr>
          <a:xfrm rot="2739425">
            <a:off x="6280245" y="2934523"/>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3FAE92-C802-4841-50CA-FA16A76410C6}"/>
              </a:ext>
            </a:extLst>
          </p:cNvPr>
          <p:cNvSpPr txBox="1"/>
          <p:nvPr/>
        </p:nvSpPr>
        <p:spPr>
          <a:xfrm>
            <a:off x="3252652" y="3390864"/>
            <a:ext cx="2510052" cy="769441"/>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Upregulated in BP</a:t>
            </a:r>
          </a:p>
          <a:p>
            <a:pPr algn="ctr"/>
            <a:r>
              <a:rPr lang="en-US" sz="2000" dirty="0">
                <a:solidFill>
                  <a:schemeClr val="tx1">
                    <a:lumMod val="50000"/>
                    <a:lumOff val="50000"/>
                  </a:schemeClr>
                </a:solidFill>
              </a:rPr>
              <a:t>+LogFC</a:t>
            </a:r>
          </a:p>
        </p:txBody>
      </p:sp>
      <p:sp>
        <p:nvSpPr>
          <p:cNvPr id="10" name="TextBox 9">
            <a:extLst>
              <a:ext uri="{FF2B5EF4-FFF2-40B4-BE49-F238E27FC236}">
                <a16:creationId xmlns:a16="http://schemas.microsoft.com/office/drawing/2014/main" id="{6CE4D9E9-133D-9603-595D-C9141985305B}"/>
              </a:ext>
            </a:extLst>
          </p:cNvPr>
          <p:cNvSpPr txBox="1"/>
          <p:nvPr/>
        </p:nvSpPr>
        <p:spPr>
          <a:xfrm>
            <a:off x="6342613" y="3390863"/>
            <a:ext cx="2905890" cy="769441"/>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Downregulated in BP</a:t>
            </a:r>
          </a:p>
          <a:p>
            <a:pPr algn="ctr"/>
            <a:r>
              <a:rPr lang="en-US" sz="2000" dirty="0">
                <a:solidFill>
                  <a:schemeClr val="tx1">
                    <a:lumMod val="50000"/>
                    <a:lumOff val="50000"/>
                  </a:schemeClr>
                </a:solidFill>
              </a:rPr>
              <a:t>-LogFC</a:t>
            </a:r>
          </a:p>
        </p:txBody>
      </p:sp>
      <p:sp>
        <p:nvSpPr>
          <p:cNvPr id="11" name="TextBox 10">
            <a:extLst>
              <a:ext uri="{FF2B5EF4-FFF2-40B4-BE49-F238E27FC236}">
                <a16:creationId xmlns:a16="http://schemas.microsoft.com/office/drawing/2014/main" id="{59698CF4-FB62-3EF3-8059-4CE3C29C435F}"/>
              </a:ext>
            </a:extLst>
          </p:cNvPr>
          <p:cNvSpPr txBox="1"/>
          <p:nvPr/>
        </p:nvSpPr>
        <p:spPr>
          <a:xfrm>
            <a:off x="3311596" y="4880511"/>
            <a:ext cx="2392164" cy="769441"/>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Pathway Analysis</a:t>
            </a:r>
          </a:p>
          <a:p>
            <a:pPr algn="ctr"/>
            <a:r>
              <a:rPr lang="en-US" sz="2000" dirty="0">
                <a:solidFill>
                  <a:schemeClr val="tx1">
                    <a:lumMod val="50000"/>
                    <a:lumOff val="50000"/>
                  </a:schemeClr>
                </a:solidFill>
              </a:rPr>
              <a:t>PANTHER</a:t>
            </a:r>
          </a:p>
        </p:txBody>
      </p:sp>
      <p:sp>
        <p:nvSpPr>
          <p:cNvPr id="12" name="TextBox 11">
            <a:extLst>
              <a:ext uri="{FF2B5EF4-FFF2-40B4-BE49-F238E27FC236}">
                <a16:creationId xmlns:a16="http://schemas.microsoft.com/office/drawing/2014/main" id="{CF7A2B18-3556-6946-BB81-1BE4B61F761C}"/>
              </a:ext>
            </a:extLst>
          </p:cNvPr>
          <p:cNvSpPr txBox="1"/>
          <p:nvPr/>
        </p:nvSpPr>
        <p:spPr>
          <a:xfrm>
            <a:off x="6599476" y="4873392"/>
            <a:ext cx="2392164" cy="769441"/>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Pathway Analysis</a:t>
            </a:r>
          </a:p>
          <a:p>
            <a:pPr algn="ctr"/>
            <a:r>
              <a:rPr lang="en-US" sz="2000" dirty="0">
                <a:solidFill>
                  <a:schemeClr val="tx1">
                    <a:lumMod val="50000"/>
                    <a:lumOff val="50000"/>
                  </a:schemeClr>
                </a:solidFill>
              </a:rPr>
              <a:t>PANTHER</a:t>
            </a:r>
          </a:p>
        </p:txBody>
      </p:sp>
      <p:sp>
        <p:nvSpPr>
          <p:cNvPr id="13" name="Right Arrow 12">
            <a:extLst>
              <a:ext uri="{FF2B5EF4-FFF2-40B4-BE49-F238E27FC236}">
                <a16:creationId xmlns:a16="http://schemas.microsoft.com/office/drawing/2014/main" id="{BE56CC42-A1A3-10D5-4EE4-546CDA09DE33}"/>
              </a:ext>
            </a:extLst>
          </p:cNvPr>
          <p:cNvSpPr/>
          <p:nvPr/>
        </p:nvSpPr>
        <p:spPr>
          <a:xfrm rot="5400000">
            <a:off x="4273111" y="4371816"/>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ED0B158B-88FB-ADF0-5276-67651D1E7883}"/>
              </a:ext>
            </a:extLst>
          </p:cNvPr>
          <p:cNvSpPr/>
          <p:nvPr/>
        </p:nvSpPr>
        <p:spPr>
          <a:xfrm rot="5400000">
            <a:off x="7560991" y="4365070"/>
            <a:ext cx="469134" cy="297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a:extLst>
              <a:ext uri="{FF2B5EF4-FFF2-40B4-BE49-F238E27FC236}">
                <a16:creationId xmlns:a16="http://schemas.microsoft.com/office/drawing/2014/main" id="{6CB19343-7AB7-6822-0EDD-D7E996C51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561" y="623572"/>
            <a:ext cx="3375282" cy="67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Results</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11215688" cy="1569660"/>
          </a:xfrm>
          <a:prstGeom prst="rect">
            <a:avLst/>
          </a:prstGeom>
          <a:noFill/>
        </p:spPr>
        <p:txBody>
          <a:bodyPr wrap="square" rtlCol="0">
            <a:spAutoFit/>
          </a:bodyPr>
          <a:lstStyle/>
          <a:p>
            <a:r>
              <a:rPr lang="en-US" sz="3200" b="1" u="sng" dirty="0"/>
              <a:t>RNA-seq Analysis</a:t>
            </a:r>
          </a:p>
          <a:p>
            <a:pPr marL="914400" lvl="1" indent="-457200">
              <a:buFont typeface="Arial" panose="020B0604020202020204" pitchFamily="34" charset="0"/>
              <a:buChar char="•"/>
            </a:pPr>
            <a:r>
              <a:rPr lang="en-US" sz="3200" dirty="0"/>
              <a:t>No transcripts were differentially expressed with a </a:t>
            </a:r>
            <a:r>
              <a:rPr lang="en-US" sz="3200" dirty="0" err="1"/>
              <a:t>Benjamini</a:t>
            </a:r>
            <a:r>
              <a:rPr lang="en-US" sz="3200" dirty="0"/>
              <a:t>-Hochberg FDR adjusted P &lt; 0.05</a:t>
            </a:r>
          </a:p>
        </p:txBody>
      </p:sp>
      <p:sp>
        <p:nvSpPr>
          <p:cNvPr id="2" name="TextBox 1">
            <a:extLst>
              <a:ext uri="{FF2B5EF4-FFF2-40B4-BE49-F238E27FC236}">
                <a16:creationId xmlns:a16="http://schemas.microsoft.com/office/drawing/2014/main" id="{66670E29-B1A0-E722-0765-4A99308A7797}"/>
              </a:ext>
            </a:extLst>
          </p:cNvPr>
          <p:cNvSpPr txBox="1"/>
          <p:nvPr/>
        </p:nvSpPr>
        <p:spPr>
          <a:xfrm>
            <a:off x="542925" y="2829327"/>
            <a:ext cx="11215688" cy="584775"/>
          </a:xfrm>
          <a:prstGeom prst="rect">
            <a:avLst/>
          </a:prstGeom>
          <a:noFill/>
        </p:spPr>
        <p:txBody>
          <a:bodyPr wrap="square" rtlCol="0">
            <a:spAutoFit/>
          </a:bodyPr>
          <a:lstStyle/>
          <a:p>
            <a:r>
              <a:rPr lang="en-US" sz="3200" b="1" u="sng" dirty="0"/>
              <a:t>Pathway Analysis (Day 1)</a:t>
            </a:r>
          </a:p>
        </p:txBody>
      </p:sp>
      <p:graphicFrame>
        <p:nvGraphicFramePr>
          <p:cNvPr id="3" name="Table 2">
            <a:extLst>
              <a:ext uri="{FF2B5EF4-FFF2-40B4-BE49-F238E27FC236}">
                <a16:creationId xmlns:a16="http://schemas.microsoft.com/office/drawing/2014/main" id="{A0343151-87AD-558B-D92B-0AB6C98543EF}"/>
              </a:ext>
            </a:extLst>
          </p:cNvPr>
          <p:cNvGraphicFramePr>
            <a:graphicFrameLocks noGrp="1"/>
          </p:cNvGraphicFramePr>
          <p:nvPr>
            <p:extLst>
              <p:ext uri="{D42A27DB-BD31-4B8C-83A1-F6EECF244321}">
                <p14:modId xmlns:p14="http://schemas.microsoft.com/office/powerpoint/2010/main" val="3058397260"/>
              </p:ext>
            </p:extLst>
          </p:nvPr>
        </p:nvGraphicFramePr>
        <p:xfrm>
          <a:off x="1427092" y="3513772"/>
          <a:ext cx="9337816" cy="2072640"/>
        </p:xfrm>
        <a:graphic>
          <a:graphicData uri="http://schemas.openxmlformats.org/drawingml/2006/table">
            <a:tbl>
              <a:tblPr firstRow="1" bandRow="1">
                <a:tableStyleId>{5C22544A-7EE6-4342-B048-85BDC9FD1C3A}</a:tableStyleId>
              </a:tblPr>
              <a:tblGrid>
                <a:gridCol w="2092471">
                  <a:extLst>
                    <a:ext uri="{9D8B030D-6E8A-4147-A177-3AD203B41FA5}">
                      <a16:colId xmlns:a16="http://schemas.microsoft.com/office/drawing/2014/main" val="638581759"/>
                    </a:ext>
                  </a:extLst>
                </a:gridCol>
                <a:gridCol w="2479685">
                  <a:extLst>
                    <a:ext uri="{9D8B030D-6E8A-4147-A177-3AD203B41FA5}">
                      <a16:colId xmlns:a16="http://schemas.microsoft.com/office/drawing/2014/main" val="1489323996"/>
                    </a:ext>
                  </a:extLst>
                </a:gridCol>
                <a:gridCol w="2384314">
                  <a:extLst>
                    <a:ext uri="{9D8B030D-6E8A-4147-A177-3AD203B41FA5}">
                      <a16:colId xmlns:a16="http://schemas.microsoft.com/office/drawing/2014/main" val="242509309"/>
                    </a:ext>
                  </a:extLst>
                </a:gridCol>
                <a:gridCol w="2381346">
                  <a:extLst>
                    <a:ext uri="{9D8B030D-6E8A-4147-A177-3AD203B41FA5}">
                      <a16:colId xmlns:a16="http://schemas.microsoft.com/office/drawing/2014/main" val="2890705585"/>
                    </a:ext>
                  </a:extLst>
                </a:gridCol>
              </a:tblGrid>
              <a:tr h="370840">
                <a:tc>
                  <a:txBody>
                    <a:bodyPr/>
                    <a:lstStyle/>
                    <a:p>
                      <a:pPr algn="ctr"/>
                      <a:r>
                        <a:rPr lang="en-US" sz="2800" dirty="0">
                          <a:solidFill>
                            <a:schemeClr val="tx1"/>
                          </a:solidFill>
                        </a:rPr>
                        <a:t>Pathway</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Dysregulation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Raw P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FDR P Value</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2429709"/>
                  </a:ext>
                </a:extLst>
              </a:tr>
              <a:tr h="370840">
                <a:tc>
                  <a:txBody>
                    <a:bodyPr/>
                    <a:lstStyle/>
                    <a:p>
                      <a:pPr algn="ctr"/>
                      <a:r>
                        <a:rPr lang="en-US" sz="2800" dirty="0">
                          <a:solidFill>
                            <a:schemeClr val="tx1"/>
                          </a:solidFill>
                        </a:rPr>
                        <a:t>p38 MAPK</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accent6"/>
                          </a:solidFill>
                        </a:rPr>
                        <a:t>↑</a:t>
                      </a:r>
                      <a:endParaRPr lang="en-US"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alibri" panose="020F0502020204030204" pitchFamily="34" charset="0"/>
                        </a:rPr>
                        <a:t>0.0005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alibri" panose="020F0502020204030204" pitchFamily="34" charset="0"/>
                        </a:rPr>
                        <a:t>0.04</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6628459"/>
                  </a:ext>
                </a:extLst>
              </a:tr>
              <a:tr h="370840">
                <a:tc>
                  <a:txBody>
                    <a:bodyPr/>
                    <a:lstStyle/>
                    <a:p>
                      <a:pPr algn="ctr"/>
                      <a:r>
                        <a:rPr lang="en-US" sz="2800" dirty="0">
                          <a:solidFill>
                            <a:schemeClr val="tx1"/>
                          </a:solidFill>
                        </a:rPr>
                        <a:t>Ras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accent6"/>
                          </a:solidFill>
                        </a:rPr>
                        <a:t>↑</a:t>
                      </a:r>
                      <a:endParaRPr lang="en-US"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alibri" panose="020F0502020204030204" pitchFamily="34" charset="0"/>
                        </a:rPr>
                        <a:t>0.0003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alibri" panose="020F0502020204030204" pitchFamily="34" charset="0"/>
                        </a:rPr>
                        <a:t>0.04</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013838"/>
                  </a:ext>
                </a:extLst>
              </a:tr>
              <a:tr h="370840">
                <a:tc>
                  <a:txBody>
                    <a:bodyPr/>
                    <a:lstStyle/>
                    <a:p>
                      <a:pPr algn="ctr"/>
                      <a:r>
                        <a:rPr lang="en-US" sz="2800" dirty="0">
                          <a:solidFill>
                            <a:schemeClr val="tx1"/>
                          </a:solidFill>
                        </a:rPr>
                        <a:t>Cadherin</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b="1" dirty="0">
                          <a:solidFill>
                            <a:srgbClr val="C00000"/>
                          </a:solidFill>
                        </a:rPr>
                        <a:t>↓</a:t>
                      </a:r>
                      <a:endParaRPr lang="en-US"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0.0003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0.02</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761680"/>
                  </a:ext>
                </a:extLst>
              </a:tr>
            </a:tbl>
          </a:graphicData>
        </a:graphic>
      </p:graphicFrame>
    </p:spTree>
    <p:extLst>
      <p:ext uri="{BB962C8B-B14F-4D97-AF65-F5344CB8AC3E}">
        <p14:creationId xmlns:p14="http://schemas.microsoft.com/office/powerpoint/2010/main" val="416287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3392305" cy="1446550"/>
          </a:xfrm>
          <a:prstGeom prst="rect">
            <a:avLst/>
          </a:prstGeom>
          <a:noFill/>
        </p:spPr>
        <p:txBody>
          <a:bodyPr wrap="square" rtlCol="0">
            <a:spAutoFit/>
          </a:bodyPr>
          <a:lstStyle/>
          <a:p>
            <a:r>
              <a:rPr lang="en-US" sz="4400" b="1" dirty="0">
                <a:solidFill>
                  <a:schemeClr val="accent6"/>
                </a:solidFill>
              </a:rPr>
              <a:t>↑</a:t>
            </a:r>
            <a:r>
              <a:rPr lang="en-US" sz="4400" dirty="0">
                <a:solidFill>
                  <a:schemeClr val="accent6"/>
                </a:solidFill>
              </a:rPr>
              <a:t> </a:t>
            </a:r>
            <a:r>
              <a:rPr lang="en-US" sz="4400" dirty="0"/>
              <a:t>p38 MAPK</a:t>
            </a:r>
          </a:p>
          <a:p>
            <a:r>
              <a:rPr lang="en-US" sz="4400" b="1" dirty="0">
                <a:solidFill>
                  <a:schemeClr val="accent6"/>
                </a:solidFill>
              </a:rPr>
              <a:t>↑</a:t>
            </a:r>
            <a:r>
              <a:rPr lang="en-US" sz="4400" dirty="0"/>
              <a:t>Ras</a:t>
            </a:r>
          </a:p>
        </p:txBody>
      </p:sp>
      <p:pic>
        <p:nvPicPr>
          <p:cNvPr id="3" name="Picture 2" descr="Diagram&#10;&#10;Description automatically generated">
            <a:extLst>
              <a:ext uri="{FF2B5EF4-FFF2-40B4-BE49-F238E27FC236}">
                <a16:creationId xmlns:a16="http://schemas.microsoft.com/office/drawing/2014/main" id="{C2AE3391-7D94-8E01-D966-9E3A9EB20777}"/>
              </a:ext>
            </a:extLst>
          </p:cNvPr>
          <p:cNvPicPr>
            <a:picLocks noChangeAspect="1"/>
          </p:cNvPicPr>
          <p:nvPr/>
        </p:nvPicPr>
        <p:blipFill>
          <a:blip r:embed="rId3"/>
          <a:stretch>
            <a:fillRect/>
          </a:stretch>
        </p:blipFill>
        <p:spPr>
          <a:xfrm>
            <a:off x="3806643" y="130253"/>
            <a:ext cx="4887414" cy="5688887"/>
          </a:xfrm>
          <a:prstGeom prst="rect">
            <a:avLst/>
          </a:prstGeom>
        </p:spPr>
      </p:pic>
      <p:sp>
        <p:nvSpPr>
          <p:cNvPr id="4" name="TextBox 3">
            <a:extLst>
              <a:ext uri="{FF2B5EF4-FFF2-40B4-BE49-F238E27FC236}">
                <a16:creationId xmlns:a16="http://schemas.microsoft.com/office/drawing/2014/main" id="{F612613F-61E3-F1C7-5A1F-CBE487940A51}"/>
              </a:ext>
            </a:extLst>
          </p:cNvPr>
          <p:cNvSpPr txBox="1"/>
          <p:nvPr/>
        </p:nvSpPr>
        <p:spPr>
          <a:xfrm>
            <a:off x="6720888" y="1683657"/>
            <a:ext cx="1560964" cy="97633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58A55C3A-88EA-E751-D0AA-7881906A732C}"/>
              </a:ext>
            </a:extLst>
          </p:cNvPr>
          <p:cNvSpPr txBox="1"/>
          <p:nvPr/>
        </p:nvSpPr>
        <p:spPr>
          <a:xfrm>
            <a:off x="9951338" y="991158"/>
            <a:ext cx="2024125" cy="1384995"/>
          </a:xfrm>
          <a:prstGeom prst="rect">
            <a:avLst/>
          </a:prstGeom>
          <a:solidFill>
            <a:schemeClr val="tx1">
              <a:lumMod val="10000"/>
              <a:lumOff val="90000"/>
            </a:schemeClr>
          </a:solidFill>
          <a:ln w="28575">
            <a:solidFill>
              <a:schemeClr val="tx1"/>
            </a:solidFill>
          </a:ln>
        </p:spPr>
        <p:txBody>
          <a:bodyPr wrap="square" rtlCol="0">
            <a:spAutoFit/>
          </a:bodyPr>
          <a:lstStyle/>
          <a:p>
            <a:r>
              <a:rPr lang="en-US" sz="2800" dirty="0"/>
              <a:t>Osteoclast apoptosis from BP use</a:t>
            </a:r>
          </a:p>
        </p:txBody>
      </p:sp>
      <p:sp>
        <p:nvSpPr>
          <p:cNvPr id="15" name="Rectangle 14">
            <a:extLst>
              <a:ext uri="{FF2B5EF4-FFF2-40B4-BE49-F238E27FC236}">
                <a16:creationId xmlns:a16="http://schemas.microsoft.com/office/drawing/2014/main" id="{FC5FE9D2-9111-2F68-CFE6-5D8F7C18FC59}"/>
              </a:ext>
            </a:extLst>
          </p:cNvPr>
          <p:cNvSpPr/>
          <p:nvPr/>
        </p:nvSpPr>
        <p:spPr>
          <a:xfrm>
            <a:off x="4988590" y="2669046"/>
            <a:ext cx="1833124" cy="411815"/>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6" name="TextBox 15">
            <a:extLst>
              <a:ext uri="{FF2B5EF4-FFF2-40B4-BE49-F238E27FC236}">
                <a16:creationId xmlns:a16="http://schemas.microsoft.com/office/drawing/2014/main" id="{76E55152-BA3F-1D44-C013-54382B7B26C2}"/>
              </a:ext>
            </a:extLst>
          </p:cNvPr>
          <p:cNvSpPr txBox="1"/>
          <p:nvPr/>
        </p:nvSpPr>
        <p:spPr>
          <a:xfrm>
            <a:off x="8646611" y="5598837"/>
            <a:ext cx="3545389" cy="307777"/>
          </a:xfrm>
          <a:prstGeom prst="rect">
            <a:avLst/>
          </a:prstGeom>
          <a:noFill/>
        </p:spPr>
        <p:txBody>
          <a:bodyPr wrap="square" rtlCol="0">
            <a:spAutoFit/>
          </a:bodyPr>
          <a:lstStyle/>
          <a:p>
            <a:r>
              <a:rPr lang="en-US" sz="1400" dirty="0">
                <a:solidFill>
                  <a:schemeClr val="bg1">
                    <a:lumMod val="50000"/>
                  </a:schemeClr>
                </a:solidFill>
              </a:rPr>
              <a:t>Adapted from Li et al., </a:t>
            </a:r>
            <a:r>
              <a:rPr lang="en-US" sz="1400" i="1" dirty="0">
                <a:solidFill>
                  <a:schemeClr val="bg1">
                    <a:lumMod val="50000"/>
                  </a:schemeClr>
                </a:solidFill>
              </a:rPr>
              <a:t>Endocrinology, </a:t>
            </a:r>
            <a:r>
              <a:rPr lang="en-US" sz="1400" dirty="0">
                <a:solidFill>
                  <a:schemeClr val="bg1">
                    <a:lumMod val="50000"/>
                  </a:schemeClr>
                </a:solidFill>
              </a:rPr>
              <a:t>2002</a:t>
            </a:r>
          </a:p>
        </p:txBody>
      </p:sp>
      <p:sp>
        <p:nvSpPr>
          <p:cNvPr id="19" name="TextBox 18">
            <a:extLst>
              <a:ext uri="{FF2B5EF4-FFF2-40B4-BE49-F238E27FC236}">
                <a16:creationId xmlns:a16="http://schemas.microsoft.com/office/drawing/2014/main" id="{FF8CE106-C105-1A5F-25AA-6BBADFE51BF1}"/>
              </a:ext>
            </a:extLst>
          </p:cNvPr>
          <p:cNvSpPr txBox="1"/>
          <p:nvPr/>
        </p:nvSpPr>
        <p:spPr>
          <a:xfrm>
            <a:off x="7560909" y="1440438"/>
            <a:ext cx="781598" cy="523220"/>
          </a:xfrm>
          <a:prstGeom prst="rect">
            <a:avLst/>
          </a:prstGeom>
          <a:noFill/>
          <a:ln w="76200">
            <a:solidFill>
              <a:schemeClr val="accent6"/>
            </a:solidFill>
          </a:ln>
        </p:spPr>
        <p:txBody>
          <a:bodyPr wrap="square" rtlCol="0">
            <a:spAutoFit/>
          </a:bodyPr>
          <a:lstStyle/>
          <a:p>
            <a:pPr algn="ctr"/>
            <a:r>
              <a:rPr lang="en-US" sz="2800" dirty="0"/>
              <a:t>Ras</a:t>
            </a:r>
          </a:p>
        </p:txBody>
      </p:sp>
      <p:sp>
        <p:nvSpPr>
          <p:cNvPr id="20" name="Left Arrow 19">
            <a:extLst>
              <a:ext uri="{FF2B5EF4-FFF2-40B4-BE49-F238E27FC236}">
                <a16:creationId xmlns:a16="http://schemas.microsoft.com/office/drawing/2014/main" id="{6F265726-39CE-286D-C212-C0070BEF5DE6}"/>
              </a:ext>
            </a:extLst>
          </p:cNvPr>
          <p:cNvSpPr/>
          <p:nvPr/>
        </p:nvSpPr>
        <p:spPr>
          <a:xfrm>
            <a:off x="8554408" y="1224613"/>
            <a:ext cx="1185029" cy="918087"/>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t>
            </a:r>
          </a:p>
        </p:txBody>
      </p:sp>
      <p:cxnSp>
        <p:nvCxnSpPr>
          <p:cNvPr id="9" name="Straight Arrow Connector 8">
            <a:extLst>
              <a:ext uri="{FF2B5EF4-FFF2-40B4-BE49-F238E27FC236}">
                <a16:creationId xmlns:a16="http://schemas.microsoft.com/office/drawing/2014/main" id="{22714E85-0B85-D765-B328-A2D5AD4D8019}"/>
              </a:ext>
            </a:extLst>
          </p:cNvPr>
          <p:cNvCxnSpPr>
            <a:cxnSpLocks/>
          </p:cNvCxnSpPr>
          <p:nvPr/>
        </p:nvCxnSpPr>
        <p:spPr>
          <a:xfrm flipH="1">
            <a:off x="6515529" y="1702048"/>
            <a:ext cx="833479" cy="26161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82E1EF0-75FA-046F-990E-97C8F69B1EB7}"/>
              </a:ext>
            </a:extLst>
          </p:cNvPr>
          <p:cNvSpPr/>
          <p:nvPr/>
        </p:nvSpPr>
        <p:spPr>
          <a:xfrm>
            <a:off x="4412343" y="4397829"/>
            <a:ext cx="1349828" cy="261257"/>
          </a:xfrm>
          <a:prstGeom prst="rect">
            <a:avLst/>
          </a:prstGeom>
          <a:solidFill>
            <a:srgbClr val="FEBD0F">
              <a:alpha val="351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Aim 2</a:t>
            </a:r>
          </a:p>
        </p:txBody>
      </p:sp>
      <p:sp>
        <p:nvSpPr>
          <p:cNvPr id="7" name="TextBox 6">
            <a:extLst>
              <a:ext uri="{FF2B5EF4-FFF2-40B4-BE49-F238E27FC236}">
                <a16:creationId xmlns:a16="http://schemas.microsoft.com/office/drawing/2014/main" id="{F730014E-3AD0-32FA-B342-935A2E82960C}"/>
              </a:ext>
            </a:extLst>
          </p:cNvPr>
          <p:cNvSpPr txBox="1"/>
          <p:nvPr/>
        </p:nvSpPr>
        <p:spPr>
          <a:xfrm>
            <a:off x="414337" y="1271588"/>
            <a:ext cx="11344275" cy="1569660"/>
          </a:xfrm>
          <a:prstGeom prst="rect">
            <a:avLst/>
          </a:prstGeom>
          <a:noFill/>
        </p:spPr>
        <p:txBody>
          <a:bodyPr wrap="square" rtlCol="0">
            <a:spAutoFit/>
          </a:bodyPr>
          <a:lstStyle/>
          <a:p>
            <a:r>
              <a:rPr lang="en-US" sz="3200" dirty="0"/>
              <a:t>Potential protein biomarkers – </a:t>
            </a:r>
            <a:r>
              <a:rPr lang="en-US" sz="3200" dirty="0" err="1"/>
              <a:t>Knych</a:t>
            </a:r>
            <a:r>
              <a:rPr lang="en-US" sz="3200" dirty="0"/>
              <a:t> et al., 2022</a:t>
            </a:r>
          </a:p>
          <a:p>
            <a:pPr marL="971550" lvl="1" indent="-514350">
              <a:buFont typeface="+mj-lt"/>
              <a:buAutoNum type="arabicPeriod"/>
            </a:pPr>
            <a:r>
              <a:rPr lang="en-US" sz="3200" dirty="0"/>
              <a:t>CTX-1 protein is activated by Cathepsin K (</a:t>
            </a:r>
            <a:r>
              <a:rPr lang="en-US" sz="3200" b="1" u="sng" dirty="0"/>
              <a:t>CTSK</a:t>
            </a:r>
            <a:r>
              <a:rPr lang="en-US" sz="3200" dirty="0"/>
              <a:t>)</a:t>
            </a:r>
          </a:p>
          <a:p>
            <a:pPr marL="971550" lvl="1" indent="-514350">
              <a:buFont typeface="+mj-lt"/>
              <a:buAutoNum type="arabicPeriod"/>
            </a:pPr>
            <a:r>
              <a:rPr lang="en-US" sz="3200" dirty="0"/>
              <a:t>Type 5 Acid Phosphatase </a:t>
            </a:r>
            <a:r>
              <a:rPr lang="en-US" sz="3200" dirty="0">
                <a:sym typeface="Wingdings" pitchFamily="2" charset="2"/>
              </a:rPr>
              <a:t>(</a:t>
            </a:r>
            <a:r>
              <a:rPr lang="en-US" sz="3200" b="1" u="sng" dirty="0"/>
              <a:t>ACP5</a:t>
            </a:r>
            <a:r>
              <a:rPr lang="en-US" sz="3200" dirty="0"/>
              <a:t>)</a:t>
            </a:r>
          </a:p>
        </p:txBody>
      </p:sp>
      <p:sp>
        <p:nvSpPr>
          <p:cNvPr id="2" name="TextBox 1">
            <a:extLst>
              <a:ext uri="{FF2B5EF4-FFF2-40B4-BE49-F238E27FC236}">
                <a16:creationId xmlns:a16="http://schemas.microsoft.com/office/drawing/2014/main" id="{DAA37F68-7048-C302-FED0-256A4E6F8502}"/>
              </a:ext>
            </a:extLst>
          </p:cNvPr>
          <p:cNvSpPr txBox="1"/>
          <p:nvPr/>
        </p:nvSpPr>
        <p:spPr>
          <a:xfrm>
            <a:off x="3179988" y="4016752"/>
            <a:ext cx="5812972" cy="1077218"/>
          </a:xfrm>
          <a:prstGeom prst="rect">
            <a:avLst/>
          </a:prstGeom>
          <a:solidFill>
            <a:schemeClr val="tx1">
              <a:lumMod val="10000"/>
              <a:lumOff val="90000"/>
            </a:schemeClr>
          </a:solidFill>
          <a:ln w="28575">
            <a:solidFill>
              <a:schemeClr val="tx1"/>
            </a:solidFill>
          </a:ln>
        </p:spPr>
        <p:txBody>
          <a:bodyPr wrap="square" rtlCol="0">
            <a:spAutoFit/>
          </a:bodyPr>
          <a:lstStyle/>
          <a:p>
            <a:pPr algn="ctr"/>
            <a:r>
              <a:rPr lang="en-US" sz="3200" dirty="0"/>
              <a:t>RT-qPCR for </a:t>
            </a:r>
            <a:r>
              <a:rPr lang="en-US" sz="3200" b="1" u="sng" dirty="0"/>
              <a:t>CTSK</a:t>
            </a:r>
            <a:r>
              <a:rPr lang="en-US" sz="3200" dirty="0"/>
              <a:t> and </a:t>
            </a:r>
            <a:r>
              <a:rPr lang="en-US" sz="3200" b="1" u="sng" dirty="0"/>
              <a:t>ACP5</a:t>
            </a:r>
            <a:r>
              <a:rPr lang="en-US" sz="3200" dirty="0"/>
              <a:t> genes</a:t>
            </a:r>
          </a:p>
          <a:p>
            <a:pPr algn="ctr"/>
            <a:r>
              <a:rPr lang="en-US" sz="3200" dirty="0">
                <a:solidFill>
                  <a:schemeClr val="tx1">
                    <a:lumMod val="50000"/>
                    <a:lumOff val="50000"/>
                  </a:schemeClr>
                </a:solidFill>
              </a:rPr>
              <a:t>In Progress</a:t>
            </a:r>
          </a:p>
        </p:txBody>
      </p:sp>
      <p:sp>
        <p:nvSpPr>
          <p:cNvPr id="3" name="Down Arrow 2">
            <a:extLst>
              <a:ext uri="{FF2B5EF4-FFF2-40B4-BE49-F238E27FC236}">
                <a16:creationId xmlns:a16="http://schemas.microsoft.com/office/drawing/2014/main" id="{F0A9F48D-F20C-27A6-3E85-05C860574F68}"/>
              </a:ext>
            </a:extLst>
          </p:cNvPr>
          <p:cNvSpPr/>
          <p:nvPr/>
        </p:nvSpPr>
        <p:spPr>
          <a:xfrm>
            <a:off x="5841683" y="3053443"/>
            <a:ext cx="508634" cy="7511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9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Limitations</a:t>
            </a:r>
          </a:p>
        </p:txBody>
      </p:sp>
      <p:sp>
        <p:nvSpPr>
          <p:cNvPr id="2" name="TextBox 1">
            <a:extLst>
              <a:ext uri="{FF2B5EF4-FFF2-40B4-BE49-F238E27FC236}">
                <a16:creationId xmlns:a16="http://schemas.microsoft.com/office/drawing/2014/main" id="{8D9ECD8D-F2FA-3AA0-B9B3-C38088D913F5}"/>
              </a:ext>
            </a:extLst>
          </p:cNvPr>
          <p:cNvSpPr txBox="1"/>
          <p:nvPr/>
        </p:nvSpPr>
        <p:spPr>
          <a:xfrm>
            <a:off x="4127620" y="3105834"/>
            <a:ext cx="3936756" cy="646331"/>
          </a:xfrm>
          <a:prstGeom prst="rect">
            <a:avLst/>
          </a:prstGeom>
          <a:solidFill>
            <a:schemeClr val="tx1">
              <a:lumMod val="10000"/>
              <a:lumOff val="90000"/>
            </a:schemeClr>
          </a:solidFill>
          <a:ln w="28575">
            <a:solidFill>
              <a:schemeClr val="tx1"/>
            </a:solidFill>
          </a:ln>
        </p:spPr>
        <p:txBody>
          <a:bodyPr wrap="square" rtlCol="0">
            <a:spAutoFit/>
          </a:bodyPr>
          <a:lstStyle/>
          <a:p>
            <a:pPr lvl="0" algn="ctr">
              <a:spcAft>
                <a:spcPts val="1200"/>
              </a:spcAft>
            </a:pPr>
            <a:r>
              <a:rPr lang="en-US" sz="3600" dirty="0">
                <a:solidFill>
                  <a:srgbClr val="022751"/>
                </a:solidFill>
              </a:rPr>
              <a:t>Sample distribution</a:t>
            </a:r>
          </a:p>
        </p:txBody>
      </p:sp>
      <p:sp>
        <p:nvSpPr>
          <p:cNvPr id="3" name="TextBox 2">
            <a:extLst>
              <a:ext uri="{FF2B5EF4-FFF2-40B4-BE49-F238E27FC236}">
                <a16:creationId xmlns:a16="http://schemas.microsoft.com/office/drawing/2014/main" id="{6ED5FB76-0E80-C684-285B-E8B5B279A6EE}"/>
              </a:ext>
            </a:extLst>
          </p:cNvPr>
          <p:cNvSpPr txBox="1"/>
          <p:nvPr/>
        </p:nvSpPr>
        <p:spPr>
          <a:xfrm>
            <a:off x="934002" y="4367881"/>
            <a:ext cx="10323991" cy="646331"/>
          </a:xfrm>
          <a:prstGeom prst="rect">
            <a:avLst/>
          </a:prstGeom>
          <a:solidFill>
            <a:schemeClr val="tx1">
              <a:lumMod val="10000"/>
              <a:lumOff val="90000"/>
            </a:schemeClr>
          </a:solidFill>
          <a:ln w="28575">
            <a:solidFill>
              <a:schemeClr val="tx1"/>
            </a:solidFill>
          </a:ln>
        </p:spPr>
        <p:txBody>
          <a:bodyPr wrap="square" rtlCol="0">
            <a:spAutoFit/>
          </a:bodyPr>
          <a:lstStyle/>
          <a:p>
            <a:pPr lvl="0">
              <a:spcAft>
                <a:spcPts val="1200"/>
              </a:spcAft>
            </a:pPr>
            <a:r>
              <a:rPr lang="en-US" sz="3600" dirty="0">
                <a:solidFill>
                  <a:srgbClr val="022751"/>
                </a:solidFill>
              </a:rPr>
              <a:t>Minimum single dose for effect on navicular syndrome</a:t>
            </a:r>
          </a:p>
        </p:txBody>
      </p:sp>
      <p:sp>
        <p:nvSpPr>
          <p:cNvPr id="5" name="TextBox 4">
            <a:extLst>
              <a:ext uri="{FF2B5EF4-FFF2-40B4-BE49-F238E27FC236}">
                <a16:creationId xmlns:a16="http://schemas.microsoft.com/office/drawing/2014/main" id="{B513FA14-E3BF-8D33-517A-7581E55FE3C5}"/>
              </a:ext>
            </a:extLst>
          </p:cNvPr>
          <p:cNvSpPr txBox="1"/>
          <p:nvPr/>
        </p:nvSpPr>
        <p:spPr>
          <a:xfrm>
            <a:off x="1434623" y="1712761"/>
            <a:ext cx="9322751" cy="646331"/>
          </a:xfrm>
          <a:prstGeom prst="rect">
            <a:avLst/>
          </a:prstGeom>
          <a:solidFill>
            <a:schemeClr val="tx1">
              <a:lumMod val="10000"/>
              <a:lumOff val="90000"/>
            </a:schemeClr>
          </a:solidFill>
          <a:ln w="28575">
            <a:solidFill>
              <a:schemeClr val="tx1"/>
            </a:solidFill>
          </a:ln>
        </p:spPr>
        <p:txBody>
          <a:bodyPr wrap="square" rtlCol="0">
            <a:spAutoFit/>
          </a:bodyPr>
          <a:lstStyle/>
          <a:p>
            <a:pPr lvl="0" algn="ctr"/>
            <a:r>
              <a:rPr lang="en-US" sz="3600" dirty="0">
                <a:solidFill>
                  <a:srgbClr val="022751"/>
                </a:solidFill>
              </a:rPr>
              <a:t>BP mechanism of action is not directly on PBMCs</a:t>
            </a:r>
          </a:p>
        </p:txBody>
      </p:sp>
    </p:spTree>
    <p:extLst>
      <p:ext uri="{BB962C8B-B14F-4D97-AF65-F5344CB8AC3E}">
        <p14:creationId xmlns:p14="http://schemas.microsoft.com/office/powerpoint/2010/main" val="339620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Conclusion</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11215688" cy="2708434"/>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t>No detectable differentially expressed transcripts in peripheral blood of horses following administration of clodronate</a:t>
            </a:r>
          </a:p>
          <a:p>
            <a:pPr marL="457200" indent="-457200">
              <a:buFont typeface="Arial" panose="020B0604020202020204" pitchFamily="34" charset="0"/>
              <a:buChar char="•"/>
            </a:pPr>
            <a:r>
              <a:rPr lang="en-US" sz="3200" dirty="0"/>
              <a:t>With acute clodronate use on Day 1</a:t>
            </a:r>
          </a:p>
          <a:p>
            <a:pPr marL="914400" lvl="1" indent="-457200">
              <a:buFont typeface="Arial" panose="020B0604020202020204" pitchFamily="34" charset="0"/>
              <a:buChar char="•"/>
            </a:pPr>
            <a:r>
              <a:rPr lang="en-US" sz="3200" dirty="0"/>
              <a:t>Upregulation of p38 MAPK and Ras pathways</a:t>
            </a:r>
          </a:p>
          <a:p>
            <a:pPr marL="914400" lvl="1" indent="-457200">
              <a:buFont typeface="Arial" panose="020B0604020202020204" pitchFamily="34" charset="0"/>
              <a:buChar char="•"/>
            </a:pPr>
            <a:r>
              <a:rPr lang="en-US" sz="3200" dirty="0"/>
              <a:t>Downregulation of cadherin pathway</a:t>
            </a:r>
          </a:p>
        </p:txBody>
      </p:sp>
    </p:spTree>
    <p:extLst>
      <p:ext uri="{BB962C8B-B14F-4D97-AF65-F5344CB8AC3E}">
        <p14:creationId xmlns:p14="http://schemas.microsoft.com/office/powerpoint/2010/main" val="203299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Future Directions</a:t>
            </a:r>
          </a:p>
        </p:txBody>
      </p:sp>
      <p:sp>
        <p:nvSpPr>
          <p:cNvPr id="7" name="TextBox 6">
            <a:extLst>
              <a:ext uri="{FF2B5EF4-FFF2-40B4-BE49-F238E27FC236}">
                <a16:creationId xmlns:a16="http://schemas.microsoft.com/office/drawing/2014/main" id="{F730014E-3AD0-32FA-B342-935A2E82960C}"/>
              </a:ext>
            </a:extLst>
          </p:cNvPr>
          <p:cNvSpPr txBox="1"/>
          <p:nvPr/>
        </p:nvSpPr>
        <p:spPr>
          <a:xfrm>
            <a:off x="478566" y="1284114"/>
            <a:ext cx="11234868"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Confirm expression of CTSK and ACP5 with RT-qPCR</a:t>
            </a:r>
          </a:p>
          <a:p>
            <a:pPr marL="457200" indent="-457200">
              <a:buFont typeface="Arial" panose="020B0604020202020204" pitchFamily="34" charset="0"/>
              <a:buChar char="•"/>
            </a:pPr>
            <a:r>
              <a:rPr lang="en-US" sz="3200" dirty="0"/>
              <a:t>Further research significant pathways of interest and their role in osteoclast function</a:t>
            </a:r>
          </a:p>
          <a:p>
            <a:pPr marL="457200" indent="-457200">
              <a:buFont typeface="Arial" panose="020B0604020202020204" pitchFamily="34" charset="0"/>
              <a:buChar char="•"/>
            </a:pPr>
            <a:r>
              <a:rPr lang="en-US" sz="3200" dirty="0"/>
              <a:t>Continue work on other methods of bisphosphonate detection, such as urine (LC-MS/MS) and hair</a:t>
            </a:r>
          </a:p>
        </p:txBody>
      </p:sp>
    </p:spTree>
    <p:extLst>
      <p:ext uri="{BB962C8B-B14F-4D97-AF65-F5344CB8AC3E}">
        <p14:creationId xmlns:p14="http://schemas.microsoft.com/office/powerpoint/2010/main" val="748952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4" name="TextBox 3">
            <a:extLst>
              <a:ext uri="{FF2B5EF4-FFF2-40B4-BE49-F238E27FC236}">
                <a16:creationId xmlns:a16="http://schemas.microsoft.com/office/drawing/2014/main" id="{C36181F1-15CE-847D-1507-0AB688FE7D11}"/>
              </a:ext>
            </a:extLst>
          </p:cNvPr>
          <p:cNvSpPr txBox="1"/>
          <p:nvPr/>
        </p:nvSpPr>
        <p:spPr>
          <a:xfrm>
            <a:off x="9196251" y="3429000"/>
            <a:ext cx="2730138" cy="3200652"/>
          </a:xfrm>
          <a:prstGeom prst="rect">
            <a:avLst/>
          </a:prstGeom>
          <a:solidFill>
            <a:srgbClr val="152851"/>
          </a:solidFill>
        </p:spPr>
        <p:txBody>
          <a:bodyPr wrap="square" rtlCol="0">
            <a:spAutoFit/>
          </a:bodyPr>
          <a:lstStyle/>
          <a:p>
            <a:endParaRPr lang="en-US" dirty="0"/>
          </a:p>
        </p:txBody>
      </p:sp>
      <p:sp>
        <p:nvSpPr>
          <p:cNvPr id="167" name="Google Shape;167;p27"/>
          <p:cNvSpPr txBox="1">
            <a:spLocks noGrp="1"/>
          </p:cNvSpPr>
          <p:nvPr>
            <p:ph type="title"/>
          </p:nvPr>
        </p:nvSpPr>
        <p:spPr>
          <a:xfrm>
            <a:off x="415600" y="380000"/>
            <a:ext cx="5680400" cy="763600"/>
          </a:xfrm>
          <a:prstGeom prst="rect">
            <a:avLst/>
          </a:prstGeom>
          <a:solidFill>
            <a:srgbClr val="11294F"/>
          </a:solidFill>
        </p:spPr>
        <p:txBody>
          <a:bodyPr spcFirstLastPara="1" wrap="square" lIns="121900" tIns="121900" rIns="121900" bIns="121900" anchor="t" anchorCtr="0">
            <a:normAutofit fontScale="90000"/>
          </a:bodyPr>
          <a:lstStyle/>
          <a:p>
            <a:pPr lvl="0">
              <a:buClrTx/>
              <a:buSzTx/>
            </a:pPr>
            <a:r>
              <a:rPr lang="en-US" sz="4400" kern="1200" dirty="0">
                <a:solidFill>
                  <a:srgbClr val="FEBD0F"/>
                </a:solidFill>
                <a:latin typeface="Calibri" panose="020F0502020204030204"/>
                <a:ea typeface="+mn-ea"/>
                <a:cs typeface="+mn-cs"/>
              </a:rPr>
              <a:t>Acknowledgements</a:t>
            </a:r>
            <a:br>
              <a:rPr lang="en-US" sz="4400" kern="1200" dirty="0">
                <a:solidFill>
                  <a:schemeClr val="accent4"/>
                </a:solidFill>
                <a:latin typeface="Calibri" panose="020F0502020204030204"/>
                <a:ea typeface="+mn-ea"/>
                <a:cs typeface="+mn-cs"/>
              </a:rPr>
            </a:br>
            <a:endParaRPr dirty="0">
              <a:solidFill>
                <a:schemeClr val="accent4"/>
              </a:solidFill>
            </a:endParaRPr>
          </a:p>
        </p:txBody>
      </p:sp>
      <p:sp>
        <p:nvSpPr>
          <p:cNvPr id="12" name="TextBox 11">
            <a:extLst>
              <a:ext uri="{FF2B5EF4-FFF2-40B4-BE49-F238E27FC236}">
                <a16:creationId xmlns:a16="http://schemas.microsoft.com/office/drawing/2014/main" id="{048788B6-ABC6-15D6-327C-DC6691F6E163}"/>
              </a:ext>
            </a:extLst>
          </p:cNvPr>
          <p:cNvSpPr txBox="1"/>
          <p:nvPr/>
        </p:nvSpPr>
        <p:spPr>
          <a:xfrm>
            <a:off x="771525" y="1143522"/>
            <a:ext cx="5553075" cy="4401205"/>
          </a:xfrm>
          <a:prstGeom prst="rect">
            <a:avLst/>
          </a:prstGeom>
          <a:noFill/>
        </p:spPr>
        <p:txBody>
          <a:bodyPr wrap="square" rtlCol="0">
            <a:spAutoFit/>
          </a:bodyPr>
          <a:lstStyle/>
          <a:p>
            <a:r>
              <a:rPr lang="en-US" sz="2800" dirty="0" err="1">
                <a:solidFill>
                  <a:srgbClr val="FFFFFF"/>
                </a:solidFill>
                <a:latin typeface="Calibri" panose="020F0502020204030204"/>
              </a:rPr>
              <a:t>Finno</a:t>
            </a:r>
            <a:r>
              <a:rPr lang="en-US" sz="2800" dirty="0">
                <a:solidFill>
                  <a:srgbClr val="FFFFFF"/>
                </a:solidFill>
                <a:latin typeface="Calibri" panose="020F0502020204030204"/>
              </a:rPr>
              <a:t> Lab</a:t>
            </a:r>
          </a:p>
          <a:p>
            <a:pPr marL="914400" lvl="1" indent="-457200">
              <a:buFont typeface="Arial" panose="020B0604020202020204" pitchFamily="34" charset="0"/>
              <a:buChar char="•"/>
            </a:pPr>
            <a:r>
              <a:rPr lang="en-US" sz="2800" dirty="0">
                <a:solidFill>
                  <a:srgbClr val="FFFFFF"/>
                </a:solidFill>
                <a:latin typeface="Calibri" panose="020F0502020204030204"/>
              </a:rPr>
              <a:t>Dr. Carrie </a:t>
            </a:r>
            <a:r>
              <a:rPr lang="en-US" sz="2800" dirty="0" err="1">
                <a:solidFill>
                  <a:srgbClr val="FFFFFF"/>
                </a:solidFill>
                <a:latin typeface="Calibri" panose="020F0502020204030204"/>
              </a:rPr>
              <a:t>Finno</a:t>
            </a:r>
            <a:endParaRPr lang="en-US" sz="2800" dirty="0">
              <a:solidFill>
                <a:srgbClr val="FFFFFF"/>
              </a:solidFill>
              <a:latin typeface="Calibri" panose="020F0502020204030204"/>
            </a:endParaRPr>
          </a:p>
          <a:p>
            <a:pPr marL="914400" lvl="1" indent="-457200">
              <a:buFont typeface="Arial" panose="020B0604020202020204" pitchFamily="34" charset="0"/>
              <a:buChar char="•"/>
            </a:pPr>
            <a:r>
              <a:rPr lang="en-US" sz="2800" dirty="0">
                <a:solidFill>
                  <a:srgbClr val="FFFFFF"/>
                </a:solidFill>
                <a:latin typeface="Calibri" panose="020F0502020204030204"/>
              </a:rPr>
              <a:t>Veronika Rodriguez</a:t>
            </a:r>
          </a:p>
          <a:p>
            <a:pPr marL="914400" lvl="1" indent="-457200">
              <a:buFont typeface="Arial" panose="020B0604020202020204" pitchFamily="34" charset="0"/>
              <a:buChar char="•"/>
            </a:pPr>
            <a:r>
              <a:rPr lang="en-US" sz="2800" dirty="0" err="1">
                <a:solidFill>
                  <a:srgbClr val="FFFFFF"/>
                </a:solidFill>
                <a:latin typeface="Calibri" panose="020F0502020204030204"/>
              </a:rPr>
              <a:t>Sichong</a:t>
            </a:r>
            <a:r>
              <a:rPr lang="en-US" sz="2800" dirty="0">
                <a:solidFill>
                  <a:srgbClr val="FFFFFF"/>
                </a:solidFill>
                <a:latin typeface="Calibri" panose="020F0502020204030204"/>
              </a:rPr>
              <a:t> Peng</a:t>
            </a:r>
          </a:p>
          <a:p>
            <a:pPr marL="914400" lvl="1" indent="-457200">
              <a:buFont typeface="Arial" panose="020B0604020202020204" pitchFamily="34" charset="0"/>
              <a:buChar char="•"/>
            </a:pPr>
            <a:r>
              <a:rPr lang="en-US" sz="2800" dirty="0">
                <a:solidFill>
                  <a:srgbClr val="FFFFFF"/>
                </a:solidFill>
                <a:latin typeface="Calibri" panose="020F0502020204030204"/>
              </a:rPr>
              <a:t>Dr. Sharmila Ghosh</a:t>
            </a:r>
          </a:p>
          <a:p>
            <a:r>
              <a:rPr lang="en-US" sz="2800" dirty="0">
                <a:solidFill>
                  <a:srgbClr val="FFFFFF"/>
                </a:solidFill>
                <a:latin typeface="Calibri" panose="020F0502020204030204"/>
              </a:rPr>
              <a:t>K. L. Maddy Equine Analytical Pharmacology Laboratory</a:t>
            </a:r>
          </a:p>
          <a:p>
            <a:pPr marL="914400" lvl="1" indent="-457200">
              <a:buFont typeface="Arial" panose="020B0604020202020204" pitchFamily="34" charset="0"/>
              <a:buChar char="•"/>
            </a:pPr>
            <a:r>
              <a:rPr lang="en-US" sz="2800" dirty="0">
                <a:solidFill>
                  <a:srgbClr val="FFFFFF"/>
                </a:solidFill>
                <a:latin typeface="Calibri" panose="020F0502020204030204"/>
              </a:rPr>
              <a:t>Dr. Heather </a:t>
            </a:r>
            <a:r>
              <a:rPr lang="en-US" sz="2800" dirty="0" err="1">
                <a:solidFill>
                  <a:srgbClr val="FFFFFF"/>
                </a:solidFill>
                <a:latin typeface="Calibri" panose="020F0502020204030204"/>
              </a:rPr>
              <a:t>Knych</a:t>
            </a:r>
            <a:endParaRPr lang="en-US" sz="2800" dirty="0">
              <a:solidFill>
                <a:srgbClr val="FFFFFF"/>
              </a:solidFill>
              <a:latin typeface="Calibri" panose="020F0502020204030204"/>
            </a:endParaRPr>
          </a:p>
          <a:p>
            <a:r>
              <a:rPr lang="en-US" sz="2800" dirty="0">
                <a:solidFill>
                  <a:srgbClr val="FFFFFF"/>
                </a:solidFill>
                <a:latin typeface="Calibri" panose="020F0502020204030204"/>
              </a:rPr>
              <a:t>Dr. Rick Arthur</a:t>
            </a:r>
          </a:p>
          <a:p>
            <a:r>
              <a:rPr lang="en-US" sz="2800" dirty="0">
                <a:solidFill>
                  <a:srgbClr val="FFFFFF"/>
                </a:solidFill>
                <a:latin typeface="Calibri" panose="020F0502020204030204"/>
              </a:rPr>
              <a:t>Dr. Scott Katzman</a:t>
            </a:r>
          </a:p>
        </p:txBody>
      </p:sp>
      <p:sp>
        <p:nvSpPr>
          <p:cNvPr id="14" name="TextBox 13">
            <a:extLst>
              <a:ext uri="{FF2B5EF4-FFF2-40B4-BE49-F238E27FC236}">
                <a16:creationId xmlns:a16="http://schemas.microsoft.com/office/drawing/2014/main" id="{1666ADF5-F69F-8EAB-F088-BB8278397582}"/>
              </a:ext>
            </a:extLst>
          </p:cNvPr>
          <p:cNvSpPr txBox="1"/>
          <p:nvPr/>
        </p:nvSpPr>
        <p:spPr>
          <a:xfrm>
            <a:off x="5757862" y="3567387"/>
            <a:ext cx="6018538" cy="2923877"/>
          </a:xfrm>
          <a:prstGeom prst="rect">
            <a:avLst/>
          </a:prstGeom>
          <a:noFill/>
        </p:spPr>
        <p:txBody>
          <a:bodyPr wrap="square" rtlCol="0">
            <a:spAutoFit/>
          </a:bodyPr>
          <a:lstStyle/>
          <a:p>
            <a:r>
              <a:rPr lang="en-US" sz="2800" dirty="0">
                <a:solidFill>
                  <a:schemeClr val="bg1"/>
                </a:solidFill>
                <a:latin typeface="Calibri" panose="020F0502020204030204"/>
              </a:rPr>
              <a:t>Funding Sources</a:t>
            </a:r>
          </a:p>
          <a:p>
            <a:pPr marL="914400" lvl="1" indent="-457200">
              <a:buFont typeface="Arial" panose="020B0604020202020204" pitchFamily="34" charset="0"/>
              <a:buChar char="•"/>
            </a:pPr>
            <a:r>
              <a:rPr lang="en-US" sz="2800" dirty="0">
                <a:solidFill>
                  <a:schemeClr val="bg1"/>
                </a:solidFill>
                <a:latin typeface="Calibri" panose="020F0502020204030204"/>
              </a:rPr>
              <a:t>STAR Program through the NIH T35 OD010956-22 Grant</a:t>
            </a:r>
          </a:p>
          <a:p>
            <a:pPr marL="914400" lvl="1" indent="-457200">
              <a:buFont typeface="Arial" panose="020B0604020202020204" pitchFamily="34" charset="0"/>
              <a:buChar char="•"/>
            </a:pP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Grayson Jockey Club Research Foundation</a:t>
            </a:r>
          </a:p>
          <a:p>
            <a:pPr marL="914400" lvl="1" indent="-457200">
              <a:buFont typeface="Arial" panose="020B0604020202020204" pitchFamily="34" charset="0"/>
              <a:buChar char="•"/>
            </a:pP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Viola Foundation</a:t>
            </a:r>
            <a:r>
              <a:rPr lang="en-US" sz="2800" dirty="0">
                <a:solidFill>
                  <a:schemeClr val="bg1"/>
                </a:solidFill>
                <a:latin typeface="Calibri" panose="020F0502020204030204"/>
              </a:rPr>
              <a:t> </a:t>
            </a:r>
          </a:p>
          <a:p>
            <a:endParaRPr lang="en-US" sz="1600" dirty="0">
              <a:solidFill>
                <a:schemeClr val="bg1"/>
              </a:solidFill>
              <a:latin typeface="Calibri" panose="020F0502020204030204"/>
            </a:endParaRPr>
          </a:p>
        </p:txBody>
      </p:sp>
      <p:pic>
        <p:nvPicPr>
          <p:cNvPr id="4100" name="Picture 4" descr="nih-logo | CFI Group">
            <a:extLst>
              <a:ext uri="{FF2B5EF4-FFF2-40B4-BE49-F238E27FC236}">
                <a16:creationId xmlns:a16="http://schemas.microsoft.com/office/drawing/2014/main" id="{8633DD5B-0A4C-D91A-39EB-9187F059A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675" y="5544727"/>
            <a:ext cx="2034336" cy="10171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Grayson-Jockey Club Research Foundation Renews Partnership for the 2021  AEC">
            <a:extLst>
              <a:ext uri="{FF2B5EF4-FFF2-40B4-BE49-F238E27FC236}">
                <a16:creationId xmlns:a16="http://schemas.microsoft.com/office/drawing/2014/main" id="{221C653E-0369-EC8F-1ED4-A8FC215D44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619" b="28249"/>
          <a:stretch/>
        </p:blipFill>
        <p:spPr bwMode="auto">
          <a:xfrm>
            <a:off x="594955" y="5599770"/>
            <a:ext cx="3316720" cy="8782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posing for a photo&#10;&#10;Description automatically generated">
            <a:extLst>
              <a:ext uri="{FF2B5EF4-FFF2-40B4-BE49-F238E27FC236}">
                <a16:creationId xmlns:a16="http://schemas.microsoft.com/office/drawing/2014/main" id="{82D979AF-D2B9-E732-ECB4-BF0342498D40}"/>
              </a:ext>
            </a:extLst>
          </p:cNvPr>
          <p:cNvPicPr>
            <a:picLocks noChangeAspect="1"/>
          </p:cNvPicPr>
          <p:nvPr/>
        </p:nvPicPr>
        <p:blipFill rotWithShape="1">
          <a:blip r:embed="rId6"/>
          <a:srcRect l="12157" t="33726" r="11372" b="17912"/>
          <a:stretch/>
        </p:blipFill>
        <p:spPr>
          <a:xfrm>
            <a:off x="5757862" y="641030"/>
            <a:ext cx="5877753" cy="27879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Citations</a:t>
            </a:r>
          </a:p>
        </p:txBody>
      </p:sp>
      <p:sp>
        <p:nvSpPr>
          <p:cNvPr id="7" name="TextBox 6">
            <a:extLst>
              <a:ext uri="{FF2B5EF4-FFF2-40B4-BE49-F238E27FC236}">
                <a16:creationId xmlns:a16="http://schemas.microsoft.com/office/drawing/2014/main" id="{F730014E-3AD0-32FA-B342-935A2E82960C}"/>
              </a:ext>
            </a:extLst>
          </p:cNvPr>
          <p:cNvSpPr txBox="1"/>
          <p:nvPr/>
        </p:nvSpPr>
        <p:spPr>
          <a:xfrm>
            <a:off x="414337" y="1271588"/>
            <a:ext cx="11344275" cy="3785652"/>
          </a:xfrm>
          <a:prstGeom prst="rect">
            <a:avLst/>
          </a:prstGeom>
          <a:noFill/>
        </p:spPr>
        <p:txBody>
          <a:bodyPr wrap="square" rtlCol="0">
            <a:spAutoFit/>
          </a:bodyPr>
          <a:lstStyle/>
          <a:p>
            <a:pPr marL="457200" indent="-457200">
              <a:buFont typeface="Arial" panose="020B0604020202020204" pitchFamily="34" charset="0"/>
              <a:buChar char="•"/>
            </a:pPr>
            <a:r>
              <a:rPr lang="en-US" sz="1600" dirty="0"/>
              <a:t>Li, X, </a:t>
            </a:r>
            <a:r>
              <a:rPr lang="en-US" sz="1600" dirty="0" err="1"/>
              <a:t>Udagawa</a:t>
            </a:r>
            <a:r>
              <a:rPr lang="en-US" sz="1600" dirty="0"/>
              <a:t>, N, Itoh, K, </a:t>
            </a:r>
            <a:r>
              <a:rPr lang="en-US" sz="1600" dirty="0" err="1"/>
              <a:t>Suda</a:t>
            </a:r>
            <a:r>
              <a:rPr lang="en-US" sz="1600" dirty="0"/>
              <a:t>, K, </a:t>
            </a:r>
            <a:r>
              <a:rPr lang="en-US" sz="1600" dirty="0" err="1"/>
              <a:t>Murase</a:t>
            </a:r>
            <a:r>
              <a:rPr lang="en-US" sz="1600" dirty="0"/>
              <a:t>, Y, Nishihara, T, </a:t>
            </a:r>
            <a:r>
              <a:rPr lang="en-US" sz="1600" dirty="0" err="1"/>
              <a:t>Suda</a:t>
            </a:r>
            <a:r>
              <a:rPr lang="en-US" sz="1600" dirty="0"/>
              <a:t>, T, Takahashi, N. p38 MAPK-Mediated Signals Are Required for Inducing Osteoclast Differentiation But Not for Osteoclast Function, </a:t>
            </a:r>
            <a:r>
              <a:rPr lang="en-US" sz="1600" i="1" dirty="0"/>
              <a:t>Endocrinology </a:t>
            </a:r>
            <a:r>
              <a:rPr lang="en-US" sz="1600" dirty="0"/>
              <a:t>2002; 143(8): 3105–3113. </a:t>
            </a:r>
            <a:r>
              <a:rPr lang="en-US" sz="1600" dirty="0">
                <a:hlinkClick r:id="rId2"/>
              </a:rPr>
              <a:t>https://doi.org/10.1210/endo.143.8.8954</a:t>
            </a:r>
            <a:endParaRPr lang="en-US" sz="1600" dirty="0"/>
          </a:p>
          <a:p>
            <a:pPr marL="457200" indent="-457200">
              <a:buFont typeface="Arial" panose="020B0604020202020204" pitchFamily="34" charset="0"/>
              <a:buChar char="•"/>
            </a:pPr>
            <a:r>
              <a:rPr lang="en-US" sz="1600" dirty="0" err="1"/>
              <a:t>Augat</a:t>
            </a:r>
            <a:r>
              <a:rPr lang="en-US" sz="1600" dirty="0"/>
              <a:t>, P, </a:t>
            </a:r>
            <a:r>
              <a:rPr lang="en-US" sz="1600" dirty="0" err="1"/>
              <a:t>Schorlemmer</a:t>
            </a:r>
            <a:r>
              <a:rPr lang="en-US" sz="1600" dirty="0"/>
              <a:t>, S. The role of cortical bone and its microstructure in bone strength. </a:t>
            </a:r>
            <a:r>
              <a:rPr lang="en-US" sz="1600" i="1" dirty="0"/>
              <a:t>Age Ageing</a:t>
            </a:r>
            <a:r>
              <a:rPr lang="en-US" sz="1600" dirty="0"/>
              <a:t>. 2006; 35 Suppl 2:ii27-ii31. </a:t>
            </a:r>
            <a:r>
              <a:rPr lang="en-US" sz="1600" dirty="0">
                <a:hlinkClick r:id="rId3"/>
              </a:rPr>
              <a:t>https://</a:t>
            </a:r>
            <a:r>
              <a:rPr lang="en-US" sz="1600" dirty="0" err="1">
                <a:hlinkClick r:id="rId3"/>
              </a:rPr>
              <a:t>doi.org</a:t>
            </a:r>
            <a:r>
              <a:rPr lang="en-US" sz="1600" dirty="0">
                <a:hlinkClick r:id="rId3"/>
              </a:rPr>
              <a:t>/10.1093/ageing/afl081</a:t>
            </a:r>
            <a:r>
              <a:rPr lang="en-US" sz="1600" dirty="0"/>
              <a:t> </a:t>
            </a:r>
          </a:p>
          <a:p>
            <a:pPr marL="457200" indent="-457200">
              <a:buFont typeface="Arial" panose="020B0604020202020204" pitchFamily="34" charset="0"/>
              <a:buChar char="•"/>
            </a:pPr>
            <a:r>
              <a:rPr lang="en-US" sz="1600" dirty="0"/>
              <a:t>Krueger, CR, Mitchell, CF, </a:t>
            </a:r>
            <a:r>
              <a:rPr lang="en-US" sz="1600" dirty="0" err="1"/>
              <a:t>Leise</a:t>
            </a:r>
            <a:r>
              <a:rPr lang="en-US" sz="1600" dirty="0"/>
              <a:t>, BS, </a:t>
            </a:r>
            <a:r>
              <a:rPr lang="en-US" sz="1600" dirty="0" err="1"/>
              <a:t>Knych</a:t>
            </a:r>
            <a:r>
              <a:rPr lang="en-US" sz="1600" dirty="0"/>
              <a:t>, HK. Pharmacokinetics and pharmacodynamics of clodronate disodium evaluated in plasma, synovial fluid and urine. </a:t>
            </a:r>
            <a:r>
              <a:rPr lang="en-US" sz="1600" i="1" dirty="0"/>
              <a:t>Equine Vet J. </a:t>
            </a:r>
            <a:r>
              <a:rPr lang="en-US" sz="1600" dirty="0"/>
              <a:t>2020; 52: 725– 732. </a:t>
            </a:r>
            <a:r>
              <a:rPr lang="en-US" sz="1600" dirty="0">
                <a:hlinkClick r:id="rId4"/>
              </a:rPr>
              <a:t>https://doi.org/10.1111/evj.13244</a:t>
            </a:r>
            <a:endParaRPr lang="en-US" sz="1600" dirty="0"/>
          </a:p>
          <a:p>
            <a:pPr marL="457200" indent="-457200">
              <a:buFont typeface="Arial" panose="020B0604020202020204" pitchFamily="34" charset="0"/>
              <a:buChar char="•"/>
            </a:pPr>
            <a:r>
              <a:rPr lang="en-US" sz="1600" dirty="0" err="1"/>
              <a:t>Knych</a:t>
            </a:r>
            <a:r>
              <a:rPr lang="en-US" sz="1600" dirty="0"/>
              <a:t>, HK, </a:t>
            </a:r>
            <a:r>
              <a:rPr lang="en-US" sz="1600" dirty="0" err="1"/>
              <a:t>Finno</a:t>
            </a:r>
            <a:r>
              <a:rPr lang="en-US" sz="1600" dirty="0"/>
              <a:t>, CJ, Katzman, SA, Ryan, D, </a:t>
            </a:r>
            <a:r>
              <a:rPr lang="en-US" sz="1600" dirty="0" err="1"/>
              <a:t>McKemie</a:t>
            </a:r>
            <a:r>
              <a:rPr lang="en-US" sz="1600" dirty="0"/>
              <a:t>, DS, </a:t>
            </a:r>
            <a:r>
              <a:rPr lang="en-US" sz="1600" dirty="0" err="1"/>
              <a:t>Kass</a:t>
            </a:r>
            <a:r>
              <a:rPr lang="en-US" sz="1600" dirty="0"/>
              <a:t>, PH, Arthur, RM. Clodronate detection and effects on markers of bone resorption are prolonged following a single administration to horses. 2022. In Review. </a:t>
            </a:r>
          </a:p>
          <a:p>
            <a:pPr marL="457200" indent="-457200">
              <a:buFont typeface="Arial" panose="020B0604020202020204" pitchFamily="34" charset="0"/>
              <a:buChar char="•"/>
            </a:pPr>
            <a:r>
              <a:rPr lang="en-US" sz="1600" dirty="0"/>
              <a:t>Lowe, R, Shirley, N, </a:t>
            </a:r>
            <a:r>
              <a:rPr lang="en-US" sz="1600" dirty="0" err="1"/>
              <a:t>Bleackley</a:t>
            </a:r>
            <a:r>
              <a:rPr lang="en-US" sz="1600" dirty="0"/>
              <a:t>, M, Dolan, S, </a:t>
            </a:r>
            <a:r>
              <a:rPr lang="en-US" sz="1600" dirty="0" err="1"/>
              <a:t>Shafee</a:t>
            </a:r>
            <a:r>
              <a:rPr lang="en-US" sz="1600" dirty="0"/>
              <a:t>, T. Transcriptomics technologies. </a:t>
            </a:r>
            <a:r>
              <a:rPr lang="en-US" sz="1600" dirty="0" err="1"/>
              <a:t>PLoS</a:t>
            </a:r>
            <a:r>
              <a:rPr lang="en-US" sz="1600" dirty="0"/>
              <a:t> </a:t>
            </a:r>
            <a:r>
              <a:rPr lang="en-US" sz="1600" dirty="0" err="1"/>
              <a:t>Comput</a:t>
            </a:r>
            <a:r>
              <a:rPr lang="en-US" sz="1600" dirty="0"/>
              <a:t> Biol. 2017; 13(5):e1005457. </a:t>
            </a:r>
            <a:r>
              <a:rPr lang="en-US" sz="1600" dirty="0">
                <a:hlinkClick r:id="rId5"/>
              </a:rPr>
              <a:t>https://doi.org/10.1371/journal.pcbi.1005457</a:t>
            </a:r>
            <a:endParaRPr lang="en-US" sz="1600" dirty="0"/>
          </a:p>
          <a:p>
            <a:pPr marL="457200" indent="-457200">
              <a:buFont typeface="Arial" panose="020B0604020202020204" pitchFamily="34" charset="0"/>
              <a:buChar char="•"/>
            </a:pPr>
            <a:r>
              <a:rPr lang="en-US" sz="1600" dirty="0"/>
              <a:t>Chen, G, </a:t>
            </a:r>
            <a:r>
              <a:rPr lang="en-US" sz="1600" dirty="0" err="1"/>
              <a:t>Hitomi</a:t>
            </a:r>
            <a:r>
              <a:rPr lang="en-US" sz="1600" dirty="0"/>
              <a:t>, M, Han, J, Stacy, D. The p38 Pathway Provides Negative Feedback for Ras Proliferative Signaling. </a:t>
            </a:r>
            <a:r>
              <a:rPr lang="en-US" sz="1600" i="1" dirty="0"/>
              <a:t>Journal of Biological Chemistry.</a:t>
            </a:r>
            <a:r>
              <a:rPr lang="en-US" sz="1600" dirty="0"/>
              <a:t> 2000; 275(50):P38973-38980. </a:t>
            </a:r>
            <a:r>
              <a:rPr lang="en-US" sz="1600" dirty="0">
                <a:hlinkClick r:id="rId6"/>
              </a:rPr>
              <a:t>https://doi.org/10.1074/jbc.M002856200</a:t>
            </a:r>
            <a:endParaRPr lang="en-US" sz="1600" dirty="0"/>
          </a:p>
          <a:p>
            <a:pPr marL="457200" indent="-457200">
              <a:buFont typeface="Arial" panose="020B0604020202020204" pitchFamily="34" charset="0"/>
              <a:buChar char="•"/>
            </a:pPr>
            <a:r>
              <a:rPr lang="en-US" sz="1600" dirty="0" err="1"/>
              <a:t>Kanno</a:t>
            </a:r>
            <a:r>
              <a:rPr lang="en-US" sz="1600" dirty="0"/>
              <a:t>, T., Takahashi, T., </a:t>
            </a:r>
            <a:r>
              <a:rPr lang="en-US" sz="1600" dirty="0" err="1"/>
              <a:t>Tsujisawa</a:t>
            </a:r>
            <a:r>
              <a:rPr lang="en-US" sz="1600" dirty="0"/>
              <a:t>, T., Ariyoshi, W. and Nishihara, T. (2007), Mechanical stress-mediated Runx2 activation is dependent on Ras/ERK1/2 MAPK signaling in osteoblasts. J. Cell. </a:t>
            </a:r>
            <a:r>
              <a:rPr lang="en-US" sz="1600" dirty="0" err="1"/>
              <a:t>Biochem</a:t>
            </a:r>
            <a:r>
              <a:rPr lang="en-US" sz="1600" dirty="0"/>
              <a:t>., 101: 1266-1277. </a:t>
            </a:r>
            <a:r>
              <a:rPr lang="en-US" sz="1600" dirty="0">
                <a:hlinkClick r:id="rId7"/>
              </a:rPr>
              <a:t>https://</a:t>
            </a:r>
            <a:r>
              <a:rPr lang="en-US" sz="1600" dirty="0" err="1">
                <a:hlinkClick r:id="rId7"/>
              </a:rPr>
              <a:t>doi.org</a:t>
            </a:r>
            <a:r>
              <a:rPr lang="en-US" sz="1600" dirty="0">
                <a:hlinkClick r:id="rId7"/>
              </a:rPr>
              <a:t>/10.1002/jcb.21249</a:t>
            </a:r>
            <a:endParaRPr lang="en-US" sz="1600" dirty="0"/>
          </a:p>
        </p:txBody>
      </p:sp>
    </p:spTree>
    <p:extLst>
      <p:ext uri="{BB962C8B-B14F-4D97-AF65-F5344CB8AC3E}">
        <p14:creationId xmlns:p14="http://schemas.microsoft.com/office/powerpoint/2010/main" val="301023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3374073" y="363648"/>
            <a:ext cx="5443851" cy="769441"/>
          </a:xfrm>
          <a:prstGeom prst="rect">
            <a:avLst/>
          </a:prstGeom>
          <a:noFill/>
        </p:spPr>
        <p:txBody>
          <a:bodyPr wrap="square" rtlCol="0">
            <a:spAutoFit/>
          </a:bodyPr>
          <a:lstStyle/>
          <a:p>
            <a:r>
              <a:rPr lang="en-US" sz="4400" dirty="0"/>
              <a:t>Bisphosphonates (BPs)</a:t>
            </a:r>
          </a:p>
        </p:txBody>
      </p:sp>
      <p:pic>
        <p:nvPicPr>
          <p:cNvPr id="9" name="Picture 8" descr="A picture containing diagram&#10;&#10;Description automatically generated">
            <a:extLst>
              <a:ext uri="{FF2B5EF4-FFF2-40B4-BE49-F238E27FC236}">
                <a16:creationId xmlns:a16="http://schemas.microsoft.com/office/drawing/2014/main" id="{DBF5A5D0-21E6-D3D6-EB0C-D28E77956FAC}"/>
              </a:ext>
            </a:extLst>
          </p:cNvPr>
          <p:cNvPicPr>
            <a:picLocks noChangeAspect="1"/>
          </p:cNvPicPr>
          <p:nvPr/>
        </p:nvPicPr>
        <p:blipFill>
          <a:blip r:embed="rId2"/>
          <a:stretch>
            <a:fillRect/>
          </a:stretch>
        </p:blipFill>
        <p:spPr>
          <a:xfrm>
            <a:off x="187166" y="2153034"/>
            <a:ext cx="11817667" cy="2551931"/>
          </a:xfrm>
          <a:prstGeom prst="rect">
            <a:avLst/>
          </a:prstGeom>
        </p:spPr>
      </p:pic>
      <p:sp>
        <p:nvSpPr>
          <p:cNvPr id="10" name="TextBox 9">
            <a:extLst>
              <a:ext uri="{FF2B5EF4-FFF2-40B4-BE49-F238E27FC236}">
                <a16:creationId xmlns:a16="http://schemas.microsoft.com/office/drawing/2014/main" id="{B204CBEB-E1A4-C66B-13D0-08A65749587B}"/>
              </a:ext>
            </a:extLst>
          </p:cNvPr>
          <p:cNvSpPr txBox="1"/>
          <p:nvPr/>
        </p:nvSpPr>
        <p:spPr>
          <a:xfrm>
            <a:off x="10123420" y="5724910"/>
            <a:ext cx="2068580" cy="276999"/>
          </a:xfrm>
          <a:prstGeom prst="rect">
            <a:avLst/>
          </a:prstGeom>
          <a:noFill/>
        </p:spPr>
        <p:txBody>
          <a:bodyPr wrap="square" rtlCol="0">
            <a:spAutoFit/>
          </a:bodyPr>
          <a:lstStyle/>
          <a:p>
            <a:r>
              <a:rPr lang="en-US" sz="1200" dirty="0">
                <a:solidFill>
                  <a:schemeClr val="bg1">
                    <a:lumMod val="75000"/>
                  </a:schemeClr>
                </a:solidFill>
              </a:rPr>
              <a:t>Created with </a:t>
            </a:r>
            <a:r>
              <a:rPr lang="en-US" sz="1200" dirty="0" err="1">
                <a:solidFill>
                  <a:schemeClr val="bg1">
                    <a:lumMod val="75000"/>
                  </a:schemeClr>
                </a:solidFill>
              </a:rPr>
              <a:t>BioRender.com</a:t>
            </a:r>
            <a:endParaRPr lang="en-US" sz="1200" dirty="0">
              <a:solidFill>
                <a:schemeClr val="bg1">
                  <a:lumMod val="75000"/>
                </a:schemeClr>
              </a:solidFill>
            </a:endParaRPr>
          </a:p>
        </p:txBody>
      </p:sp>
    </p:spTree>
    <p:extLst>
      <p:ext uri="{BB962C8B-B14F-4D97-AF65-F5344CB8AC3E}">
        <p14:creationId xmlns:p14="http://schemas.microsoft.com/office/powerpoint/2010/main" val="110899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71475"/>
            <a:ext cx="11344275" cy="769441"/>
          </a:xfrm>
          <a:prstGeom prst="rect">
            <a:avLst/>
          </a:prstGeom>
          <a:noFill/>
        </p:spPr>
        <p:txBody>
          <a:bodyPr wrap="square" rtlCol="0">
            <a:spAutoFit/>
          </a:bodyPr>
          <a:lstStyle/>
          <a:p>
            <a:r>
              <a:rPr lang="en-US" sz="4400" dirty="0"/>
              <a:t>Background</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7213682"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Two FDA approved BPs for horses over 4 years of age</a:t>
            </a:r>
          </a:p>
          <a:p>
            <a:pPr marL="914400" lvl="1" indent="-457200">
              <a:buFont typeface="Arial" panose="020B0604020202020204" pitchFamily="34" charset="0"/>
              <a:buChar char="•"/>
            </a:pPr>
            <a:r>
              <a:rPr lang="en-US" sz="3200" dirty="0" err="1"/>
              <a:t>Osphos</a:t>
            </a:r>
            <a:r>
              <a:rPr lang="en-US" sz="3200" dirty="0"/>
              <a:t>® (clodronate)</a:t>
            </a:r>
          </a:p>
          <a:p>
            <a:pPr marL="914400" lvl="1" indent="-457200">
              <a:buFont typeface="Arial" panose="020B0604020202020204" pitchFamily="34" charset="0"/>
              <a:buChar char="•"/>
            </a:pPr>
            <a:r>
              <a:rPr lang="en-US" sz="3200" dirty="0" err="1"/>
              <a:t>Tildren</a:t>
            </a:r>
            <a:r>
              <a:rPr lang="en-US" sz="3200" dirty="0"/>
              <a:t>® (tiludronate)</a:t>
            </a:r>
          </a:p>
          <a:p>
            <a:pPr marL="457200" indent="-457200">
              <a:buFont typeface="Arial" panose="020B0604020202020204" pitchFamily="34" charset="0"/>
              <a:buChar char="•"/>
            </a:pPr>
            <a:r>
              <a:rPr lang="en-US" sz="3200" dirty="0"/>
              <a:t>Treatment of navicular syndrome </a:t>
            </a:r>
          </a:p>
          <a:p>
            <a:pPr marL="457200" indent="-457200">
              <a:buFont typeface="Arial" panose="020B0604020202020204" pitchFamily="34" charset="0"/>
              <a:buChar char="•"/>
            </a:pPr>
            <a:r>
              <a:rPr lang="en-US" sz="3200" dirty="0"/>
              <a:t>Growing concern about use in young exercising horses</a:t>
            </a:r>
          </a:p>
        </p:txBody>
      </p:sp>
      <p:pic>
        <p:nvPicPr>
          <p:cNvPr id="1026" name="Picture 2" descr="FDA Approves Equine Lameness Drug">
            <a:extLst>
              <a:ext uri="{FF2B5EF4-FFF2-40B4-BE49-F238E27FC236}">
                <a16:creationId xmlns:a16="http://schemas.microsoft.com/office/drawing/2014/main" id="{ECA2C68D-80B7-23BD-DD3D-EF0A4A3AA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929" y="3424108"/>
            <a:ext cx="389246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sphos® (clodronate injection)">
            <a:extLst>
              <a:ext uri="{FF2B5EF4-FFF2-40B4-BE49-F238E27FC236}">
                <a16:creationId xmlns:a16="http://schemas.microsoft.com/office/drawing/2014/main" id="{0E521E7C-F1B8-8279-B9DB-5DA229449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4250" y="535832"/>
            <a:ext cx="2395825" cy="2801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9DBF6C-2414-005A-9898-E5C7E581B685}"/>
              </a:ext>
            </a:extLst>
          </p:cNvPr>
          <p:cNvSpPr txBox="1"/>
          <p:nvPr/>
        </p:nvSpPr>
        <p:spPr>
          <a:xfrm>
            <a:off x="7756607" y="5528378"/>
            <a:ext cx="3983064" cy="461665"/>
          </a:xfrm>
          <a:prstGeom prst="rect">
            <a:avLst/>
          </a:prstGeom>
          <a:noFill/>
        </p:spPr>
        <p:txBody>
          <a:bodyPr wrap="square" rtlCol="0">
            <a:spAutoFit/>
          </a:bodyPr>
          <a:lstStyle/>
          <a:p>
            <a:pPr algn="r"/>
            <a:r>
              <a:rPr lang="en-US" sz="1200" dirty="0" err="1">
                <a:solidFill>
                  <a:schemeClr val="bg1">
                    <a:lumMod val="75000"/>
                  </a:schemeClr>
                </a:solidFill>
              </a:rPr>
              <a:t>dechra-us.com</a:t>
            </a:r>
            <a:endParaRPr lang="en-US" sz="1200" dirty="0">
              <a:solidFill>
                <a:schemeClr val="bg1">
                  <a:lumMod val="75000"/>
                </a:schemeClr>
              </a:solidFill>
            </a:endParaRPr>
          </a:p>
          <a:p>
            <a:pPr algn="r"/>
            <a:r>
              <a:rPr lang="en-US" sz="1200" dirty="0" err="1">
                <a:solidFill>
                  <a:schemeClr val="bg1">
                    <a:lumMod val="75000"/>
                  </a:schemeClr>
                </a:solidFill>
              </a:rPr>
              <a:t>veterinarypracticenews.com</a:t>
            </a:r>
            <a:endParaRPr lang="en-US" sz="1200" dirty="0">
              <a:solidFill>
                <a:schemeClr val="bg1">
                  <a:lumMod val="75000"/>
                </a:schemeClr>
              </a:solidFill>
            </a:endParaRPr>
          </a:p>
        </p:txBody>
      </p:sp>
    </p:spTree>
    <p:extLst>
      <p:ext uri="{BB962C8B-B14F-4D97-AF65-F5344CB8AC3E}">
        <p14:creationId xmlns:p14="http://schemas.microsoft.com/office/powerpoint/2010/main" val="429445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Adverse Effects</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7451544" cy="4524315"/>
          </a:xfrm>
          <a:prstGeom prst="rect">
            <a:avLst/>
          </a:prstGeom>
          <a:noFill/>
        </p:spPr>
        <p:txBody>
          <a:bodyPr wrap="square" rtlCol="0">
            <a:spAutoFit/>
          </a:bodyPr>
          <a:lstStyle/>
          <a:p>
            <a:r>
              <a:rPr lang="en-US" sz="3200" dirty="0"/>
              <a:t>Young exercising horses</a:t>
            </a:r>
          </a:p>
          <a:p>
            <a:pPr lvl="1"/>
            <a:r>
              <a:rPr lang="en-US" sz="3200" b="1" dirty="0">
                <a:solidFill>
                  <a:schemeClr val="accent6"/>
                </a:solidFill>
              </a:rPr>
              <a:t>↑</a:t>
            </a:r>
            <a:r>
              <a:rPr lang="en-US" sz="3200" dirty="0"/>
              <a:t> bone growth and remodeling</a:t>
            </a:r>
          </a:p>
          <a:p>
            <a:pPr lvl="1"/>
            <a:r>
              <a:rPr lang="en-US" sz="3200" b="1" dirty="0">
                <a:solidFill>
                  <a:schemeClr val="accent6"/>
                </a:solidFill>
              </a:rPr>
              <a:t>↑</a:t>
            </a:r>
            <a:r>
              <a:rPr lang="en-US" sz="3200" dirty="0"/>
              <a:t> normal microcracks in bone</a:t>
            </a:r>
          </a:p>
          <a:p>
            <a:pPr marL="457200" indent="-457200">
              <a:buFont typeface="Arial" panose="020B0604020202020204" pitchFamily="34" charset="0"/>
              <a:buChar char="•"/>
            </a:pPr>
            <a:endParaRPr lang="en-US" sz="3200" dirty="0"/>
          </a:p>
          <a:p>
            <a:r>
              <a:rPr lang="en-US" sz="3200" dirty="0"/>
              <a:t>With BPs</a:t>
            </a:r>
          </a:p>
          <a:p>
            <a:pPr lvl="1"/>
            <a:r>
              <a:rPr lang="en-US" sz="3200" b="1" dirty="0">
                <a:solidFill>
                  <a:srgbClr val="C00000"/>
                </a:solidFill>
              </a:rPr>
              <a:t>↓</a:t>
            </a:r>
            <a:r>
              <a:rPr lang="en-US" sz="3200" dirty="0"/>
              <a:t> osteoclast activity</a:t>
            </a:r>
          </a:p>
          <a:p>
            <a:pPr lvl="1"/>
            <a:r>
              <a:rPr lang="en-US" sz="3200" b="1" dirty="0">
                <a:solidFill>
                  <a:srgbClr val="C00000"/>
                </a:solidFill>
              </a:rPr>
              <a:t>↓</a:t>
            </a:r>
            <a:r>
              <a:rPr lang="en-US" sz="3200" dirty="0">
                <a:solidFill>
                  <a:srgbClr val="FEBD0F"/>
                </a:solidFill>
              </a:rPr>
              <a:t> </a:t>
            </a:r>
            <a:r>
              <a:rPr lang="en-US" sz="3200" dirty="0"/>
              <a:t>remodeling of microcracks </a:t>
            </a:r>
          </a:p>
          <a:p>
            <a:pPr lvl="1"/>
            <a:r>
              <a:rPr lang="en-US" sz="3200" b="1" dirty="0">
                <a:solidFill>
                  <a:srgbClr val="C00000"/>
                </a:solidFill>
              </a:rPr>
              <a:t>↑</a:t>
            </a:r>
            <a:r>
              <a:rPr lang="en-US" sz="3200" dirty="0">
                <a:solidFill>
                  <a:srgbClr val="FEBD0F"/>
                </a:solidFill>
              </a:rPr>
              <a:t> </a:t>
            </a:r>
            <a:r>
              <a:rPr lang="en-US" sz="3200" dirty="0"/>
              <a:t>analgesia </a:t>
            </a:r>
            <a:r>
              <a:rPr lang="en-US" sz="3200" dirty="0">
                <a:sym typeface="Wingdings" pitchFamily="2" charset="2"/>
              </a:rPr>
              <a:t>that may mask bone injuries</a:t>
            </a:r>
            <a:endParaRPr lang="en-US" sz="3200" dirty="0"/>
          </a:p>
          <a:p>
            <a:endParaRPr lang="en-US" sz="3200" dirty="0"/>
          </a:p>
        </p:txBody>
      </p:sp>
      <p:pic>
        <p:nvPicPr>
          <p:cNvPr id="3074" name="Picture 2">
            <a:extLst>
              <a:ext uri="{FF2B5EF4-FFF2-40B4-BE49-F238E27FC236}">
                <a16:creationId xmlns:a16="http://schemas.microsoft.com/office/drawing/2014/main" id="{897CD92E-5C19-0195-2382-F124DF08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570" y="877645"/>
            <a:ext cx="4679043" cy="3516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196A5B-F83A-B7B7-E36C-0129F97E0560}"/>
              </a:ext>
            </a:extLst>
          </p:cNvPr>
          <p:cNvSpPr txBox="1"/>
          <p:nvPr/>
        </p:nvSpPr>
        <p:spPr>
          <a:xfrm>
            <a:off x="7766338" y="4394238"/>
            <a:ext cx="3305505" cy="307777"/>
          </a:xfrm>
          <a:prstGeom prst="rect">
            <a:avLst/>
          </a:prstGeom>
          <a:noFill/>
        </p:spPr>
        <p:txBody>
          <a:bodyPr wrap="square" rtlCol="0">
            <a:spAutoFit/>
          </a:bodyPr>
          <a:lstStyle/>
          <a:p>
            <a:r>
              <a:rPr lang="en-US" sz="1400" dirty="0" err="1">
                <a:solidFill>
                  <a:schemeClr val="bg1">
                    <a:lumMod val="50000"/>
                  </a:schemeClr>
                </a:solidFill>
              </a:rPr>
              <a:t>Augat</a:t>
            </a:r>
            <a:r>
              <a:rPr lang="en-US" sz="1400" dirty="0">
                <a:solidFill>
                  <a:schemeClr val="bg1">
                    <a:lumMod val="50000"/>
                  </a:schemeClr>
                </a:solidFill>
              </a:rPr>
              <a:t> and </a:t>
            </a:r>
            <a:r>
              <a:rPr lang="en-US" sz="1400" dirty="0" err="1">
                <a:solidFill>
                  <a:schemeClr val="bg1">
                    <a:lumMod val="50000"/>
                  </a:schemeClr>
                </a:solidFill>
              </a:rPr>
              <a:t>Schorlemmer</a:t>
            </a:r>
            <a:r>
              <a:rPr lang="en-US" sz="1400" dirty="0">
                <a:solidFill>
                  <a:schemeClr val="bg1">
                    <a:lumMod val="50000"/>
                  </a:schemeClr>
                </a:solidFill>
              </a:rPr>
              <a:t>, </a:t>
            </a:r>
            <a:r>
              <a:rPr lang="en-US" sz="1400" i="1" dirty="0">
                <a:solidFill>
                  <a:schemeClr val="bg1">
                    <a:lumMod val="50000"/>
                  </a:schemeClr>
                </a:solidFill>
              </a:rPr>
              <a:t>Age Ageing</a:t>
            </a:r>
            <a:r>
              <a:rPr lang="en-US" sz="1400" dirty="0">
                <a:solidFill>
                  <a:schemeClr val="bg1">
                    <a:lumMod val="50000"/>
                  </a:schemeClr>
                </a:solidFill>
              </a:rPr>
              <a:t>, 2006</a:t>
            </a:r>
          </a:p>
        </p:txBody>
      </p:sp>
    </p:spTree>
    <p:extLst>
      <p:ext uri="{BB962C8B-B14F-4D97-AF65-F5344CB8AC3E}">
        <p14:creationId xmlns:p14="http://schemas.microsoft.com/office/powerpoint/2010/main" val="346249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Current Challenges</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11215688" cy="3354765"/>
          </a:xfrm>
          <a:prstGeom prst="rect">
            <a:avLst/>
          </a:prstGeom>
          <a:noFill/>
        </p:spPr>
        <p:txBody>
          <a:bodyPr wrap="square" rtlCol="0">
            <a:spAutoFit/>
          </a:bodyPr>
          <a:lstStyle/>
          <a:p>
            <a:pPr marL="514350" indent="-514350">
              <a:spcAft>
                <a:spcPts val="1200"/>
              </a:spcAft>
              <a:buFont typeface="+mj-lt"/>
              <a:buAutoNum type="arabicPeriod"/>
            </a:pPr>
            <a:r>
              <a:rPr lang="en-US" sz="3200" dirty="0"/>
              <a:t>BPs have a very short detection window in the blood before sequestering to the bone</a:t>
            </a:r>
          </a:p>
          <a:p>
            <a:pPr marL="514350" indent="-514350">
              <a:spcAft>
                <a:spcPts val="1200"/>
              </a:spcAft>
              <a:buFont typeface="+mj-lt"/>
              <a:buAutoNum type="arabicPeriod"/>
            </a:pPr>
            <a:r>
              <a:rPr lang="en-US" sz="3200" dirty="0"/>
              <a:t>BPs cause adverse effects that may lead to catastrophic injury in young, exercising horses</a:t>
            </a:r>
          </a:p>
          <a:p>
            <a:pPr marL="514350" indent="-514350">
              <a:buFont typeface="+mj-lt"/>
              <a:buAutoNum type="arabicPeriod"/>
            </a:pPr>
            <a:r>
              <a:rPr lang="en-US" sz="3200" dirty="0"/>
              <a:t>Reliability of current drug tests is questionable, and the ideal method of bone biopsy is not viable</a:t>
            </a:r>
          </a:p>
        </p:txBody>
      </p:sp>
    </p:spTree>
    <p:extLst>
      <p:ext uri="{BB962C8B-B14F-4D97-AF65-F5344CB8AC3E}">
        <p14:creationId xmlns:p14="http://schemas.microsoft.com/office/powerpoint/2010/main" val="18945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Hypothesis</a:t>
            </a:r>
          </a:p>
        </p:txBody>
      </p:sp>
      <p:sp>
        <p:nvSpPr>
          <p:cNvPr id="7" name="TextBox 6">
            <a:extLst>
              <a:ext uri="{FF2B5EF4-FFF2-40B4-BE49-F238E27FC236}">
                <a16:creationId xmlns:a16="http://schemas.microsoft.com/office/drawing/2014/main" id="{F730014E-3AD0-32FA-B342-935A2E82960C}"/>
              </a:ext>
            </a:extLst>
          </p:cNvPr>
          <p:cNvSpPr txBox="1"/>
          <p:nvPr/>
        </p:nvSpPr>
        <p:spPr>
          <a:xfrm>
            <a:off x="542925" y="1271588"/>
            <a:ext cx="11215688" cy="4185761"/>
          </a:xfrm>
          <a:prstGeom prst="rect">
            <a:avLst/>
          </a:prstGeom>
          <a:noFill/>
        </p:spPr>
        <p:txBody>
          <a:bodyPr wrap="square" rtlCol="0">
            <a:spAutoFit/>
          </a:bodyPr>
          <a:lstStyle/>
          <a:p>
            <a:pPr marL="914400" lvl="1" indent="-457200">
              <a:spcAft>
                <a:spcPts val="600"/>
              </a:spcAft>
              <a:buFont typeface="Arial" panose="020B0604020202020204" pitchFamily="34" charset="0"/>
              <a:buChar char="•"/>
            </a:pPr>
            <a:r>
              <a:rPr lang="en-US" sz="3200" dirty="0"/>
              <a:t>There are one or more differentially expressed transcripts detectable in the peripheral blood of horses following administration of the bisphosphonate, clodronate</a:t>
            </a:r>
          </a:p>
          <a:p>
            <a:pPr marL="914400" lvl="1" indent="-457200">
              <a:spcAft>
                <a:spcPts val="600"/>
              </a:spcAft>
              <a:buFont typeface="Arial" panose="020B0604020202020204" pitchFamily="34" charset="0"/>
              <a:buChar char="•"/>
            </a:pPr>
            <a:r>
              <a:rPr lang="en-US" sz="3200" dirty="0"/>
              <a:t>These differentially expressed genes will be involved in bone growth, bone remodeling, or analgesia</a:t>
            </a:r>
          </a:p>
          <a:p>
            <a:pPr marL="914400" lvl="1" indent="-457200">
              <a:buFont typeface="Arial" panose="020B0604020202020204" pitchFamily="34" charset="0"/>
              <a:buChar char="•"/>
            </a:pPr>
            <a:r>
              <a:rPr lang="en-US" sz="3200" dirty="0"/>
              <a:t>This gene list will provide subsequent biomarkers for drug testing</a:t>
            </a:r>
          </a:p>
          <a:p>
            <a:endParaRPr lang="en-US" sz="3200" dirty="0"/>
          </a:p>
        </p:txBody>
      </p:sp>
    </p:spTree>
    <p:extLst>
      <p:ext uri="{BB962C8B-B14F-4D97-AF65-F5344CB8AC3E}">
        <p14:creationId xmlns:p14="http://schemas.microsoft.com/office/powerpoint/2010/main" val="4782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Aims</a:t>
            </a:r>
            <a:endParaRPr lang="en-US" sz="4400" dirty="0">
              <a:solidFill>
                <a:srgbClr val="FF0000"/>
              </a:solidFill>
            </a:endParaRPr>
          </a:p>
        </p:txBody>
      </p:sp>
      <p:sp>
        <p:nvSpPr>
          <p:cNvPr id="7" name="TextBox 6">
            <a:extLst>
              <a:ext uri="{FF2B5EF4-FFF2-40B4-BE49-F238E27FC236}">
                <a16:creationId xmlns:a16="http://schemas.microsoft.com/office/drawing/2014/main" id="{F730014E-3AD0-32FA-B342-935A2E82960C}"/>
              </a:ext>
            </a:extLst>
          </p:cNvPr>
          <p:cNvSpPr txBox="1"/>
          <p:nvPr/>
        </p:nvSpPr>
        <p:spPr>
          <a:xfrm>
            <a:off x="569651" y="1155204"/>
            <a:ext cx="6475503" cy="4524315"/>
          </a:xfrm>
          <a:prstGeom prst="rect">
            <a:avLst/>
          </a:prstGeom>
          <a:noFill/>
        </p:spPr>
        <p:txBody>
          <a:bodyPr wrap="square" rtlCol="0">
            <a:spAutoFit/>
          </a:bodyPr>
          <a:lstStyle/>
          <a:p>
            <a:pPr marL="514350" indent="-514350">
              <a:buFont typeface="+mj-lt"/>
              <a:buAutoNum type="arabicPeriod"/>
            </a:pPr>
            <a:r>
              <a:rPr lang="en-US" sz="3200" dirty="0"/>
              <a:t>Using transcriptomics, determine differentially expressed genes following the administration of the bisphosphonate, clodronate, to healthy exercising Thoroughbreds</a:t>
            </a:r>
          </a:p>
          <a:p>
            <a:pPr marL="514350" indent="-514350">
              <a:buFont typeface="+mj-lt"/>
              <a:buAutoNum type="arabicPeriod"/>
            </a:pPr>
            <a:endParaRPr lang="en-US" sz="3200" dirty="0"/>
          </a:p>
          <a:p>
            <a:pPr marL="514350" indent="-514350">
              <a:buFont typeface="+mj-lt"/>
              <a:buAutoNum type="arabicPeriod"/>
            </a:pPr>
            <a:r>
              <a:rPr lang="en-US" sz="3200" dirty="0"/>
              <a:t>Validate the top differentially expressed transcripts using RT-qPCR</a:t>
            </a:r>
          </a:p>
        </p:txBody>
      </p:sp>
      <p:pic>
        <p:nvPicPr>
          <p:cNvPr id="3" name="Picture 2" descr="Jockeys racing horses on a track&#10;&#10;Description automatically generated">
            <a:extLst>
              <a:ext uri="{FF2B5EF4-FFF2-40B4-BE49-F238E27FC236}">
                <a16:creationId xmlns:a16="http://schemas.microsoft.com/office/drawing/2014/main" id="{C5654B10-0BF0-0738-9702-BCEE33118BF3}"/>
              </a:ext>
            </a:extLst>
          </p:cNvPr>
          <p:cNvPicPr>
            <a:picLocks noChangeAspect="1"/>
          </p:cNvPicPr>
          <p:nvPr/>
        </p:nvPicPr>
        <p:blipFill>
          <a:blip r:embed="rId2"/>
          <a:stretch>
            <a:fillRect/>
          </a:stretch>
        </p:blipFill>
        <p:spPr>
          <a:xfrm>
            <a:off x="7200467" y="1404163"/>
            <a:ext cx="4727623" cy="4026396"/>
          </a:xfrm>
          <a:prstGeom prst="rect">
            <a:avLst/>
          </a:prstGeom>
        </p:spPr>
      </p:pic>
    </p:spTree>
    <p:extLst>
      <p:ext uri="{BB962C8B-B14F-4D97-AF65-F5344CB8AC3E}">
        <p14:creationId xmlns:p14="http://schemas.microsoft.com/office/powerpoint/2010/main" val="406221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9" y="385763"/>
            <a:ext cx="2420302" cy="769441"/>
          </a:xfrm>
          <a:prstGeom prst="rect">
            <a:avLst/>
          </a:prstGeom>
          <a:noFill/>
        </p:spPr>
        <p:txBody>
          <a:bodyPr wrap="square" rtlCol="0">
            <a:spAutoFit/>
          </a:bodyPr>
          <a:lstStyle/>
          <a:p>
            <a:r>
              <a:rPr lang="en-US" sz="4400" dirty="0"/>
              <a:t>Methods</a:t>
            </a:r>
          </a:p>
        </p:txBody>
      </p:sp>
      <p:sp>
        <p:nvSpPr>
          <p:cNvPr id="2" name="Rectangle 1">
            <a:extLst>
              <a:ext uri="{FF2B5EF4-FFF2-40B4-BE49-F238E27FC236}">
                <a16:creationId xmlns:a16="http://schemas.microsoft.com/office/drawing/2014/main" id="{2BDC2B31-E2B8-F913-AAE7-418F711D2775}"/>
              </a:ext>
            </a:extLst>
          </p:cNvPr>
          <p:cNvSpPr/>
          <p:nvPr/>
        </p:nvSpPr>
        <p:spPr>
          <a:xfrm>
            <a:off x="1413107" y="3339192"/>
            <a:ext cx="9365785" cy="179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4" name="Down Arrow 13">
            <a:extLst>
              <a:ext uri="{FF2B5EF4-FFF2-40B4-BE49-F238E27FC236}">
                <a16:creationId xmlns:a16="http://schemas.microsoft.com/office/drawing/2014/main" id="{4914FF92-BBA7-B96B-1ABE-8592CA031DD4}"/>
              </a:ext>
            </a:extLst>
          </p:cNvPr>
          <p:cNvSpPr/>
          <p:nvPr/>
        </p:nvSpPr>
        <p:spPr>
          <a:xfrm>
            <a:off x="1449343" y="2290041"/>
            <a:ext cx="587829" cy="1049151"/>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DE9D083-2241-35FC-3940-4049BE29B805}"/>
              </a:ext>
            </a:extLst>
          </p:cNvPr>
          <p:cNvCxnSpPr/>
          <p:nvPr/>
        </p:nvCxnSpPr>
        <p:spPr>
          <a:xfrm flipV="1">
            <a:off x="1417870" y="3518807"/>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850AE6-3BFC-55AF-D682-0DEFB92DA54C}"/>
              </a:ext>
            </a:extLst>
          </p:cNvPr>
          <p:cNvCxnSpPr/>
          <p:nvPr/>
        </p:nvCxnSpPr>
        <p:spPr>
          <a:xfrm flipV="1">
            <a:off x="2037172" y="3518806"/>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414DFD-EF10-44C0-B81A-F73646BE642B}"/>
              </a:ext>
            </a:extLst>
          </p:cNvPr>
          <p:cNvCxnSpPr/>
          <p:nvPr/>
        </p:nvCxnSpPr>
        <p:spPr>
          <a:xfrm flipV="1">
            <a:off x="3033717" y="3518807"/>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29A1B4-9FAD-8350-DFAB-93D3BC7E8852}"/>
              </a:ext>
            </a:extLst>
          </p:cNvPr>
          <p:cNvCxnSpPr/>
          <p:nvPr/>
        </p:nvCxnSpPr>
        <p:spPr>
          <a:xfrm flipV="1">
            <a:off x="4683930" y="3518806"/>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F05F9D-0EE7-A06E-2C2C-399F9269A11C}"/>
              </a:ext>
            </a:extLst>
          </p:cNvPr>
          <p:cNvCxnSpPr/>
          <p:nvPr/>
        </p:nvCxnSpPr>
        <p:spPr>
          <a:xfrm flipV="1">
            <a:off x="7024348" y="3518806"/>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21B091-F83E-18DA-145D-ECDFBB3BC0C3}"/>
              </a:ext>
            </a:extLst>
          </p:cNvPr>
          <p:cNvCxnSpPr/>
          <p:nvPr/>
        </p:nvCxnSpPr>
        <p:spPr>
          <a:xfrm flipV="1">
            <a:off x="10778892" y="3502475"/>
            <a:ext cx="0" cy="7572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6DE01CE-907B-202D-F002-13173A40635A}"/>
              </a:ext>
            </a:extLst>
          </p:cNvPr>
          <p:cNvSpPr txBox="1"/>
          <p:nvPr/>
        </p:nvSpPr>
        <p:spPr>
          <a:xfrm>
            <a:off x="1413107" y="1560594"/>
            <a:ext cx="3947427" cy="707886"/>
          </a:xfrm>
          <a:prstGeom prst="rect">
            <a:avLst/>
          </a:prstGeom>
          <a:noFill/>
        </p:spPr>
        <p:txBody>
          <a:bodyPr wrap="square" rtlCol="0">
            <a:spAutoFit/>
          </a:bodyPr>
          <a:lstStyle/>
          <a:p>
            <a:r>
              <a:rPr lang="en-US" sz="2000" b="1" u="sng" dirty="0"/>
              <a:t>Single dose</a:t>
            </a:r>
          </a:p>
          <a:p>
            <a:r>
              <a:rPr lang="en-US" sz="2000" dirty="0"/>
              <a:t>clodronate (1.8 mg/kg IM) or saline</a:t>
            </a:r>
          </a:p>
        </p:txBody>
      </p:sp>
      <p:sp>
        <p:nvSpPr>
          <p:cNvPr id="23" name="TextBox 22">
            <a:extLst>
              <a:ext uri="{FF2B5EF4-FFF2-40B4-BE49-F238E27FC236}">
                <a16:creationId xmlns:a16="http://schemas.microsoft.com/office/drawing/2014/main" id="{712E9F98-A927-068F-EFB1-1238A2E054FF}"/>
              </a:ext>
            </a:extLst>
          </p:cNvPr>
          <p:cNvSpPr txBox="1"/>
          <p:nvPr/>
        </p:nvSpPr>
        <p:spPr>
          <a:xfrm>
            <a:off x="898272" y="4276089"/>
            <a:ext cx="876338" cy="400110"/>
          </a:xfrm>
          <a:prstGeom prst="rect">
            <a:avLst/>
          </a:prstGeom>
          <a:noFill/>
        </p:spPr>
        <p:txBody>
          <a:bodyPr wrap="square" rtlCol="0">
            <a:spAutoFit/>
          </a:bodyPr>
          <a:lstStyle/>
          <a:p>
            <a:r>
              <a:rPr lang="en-US" sz="2000" dirty="0"/>
              <a:t>Day 0</a:t>
            </a:r>
          </a:p>
        </p:txBody>
      </p:sp>
      <p:sp>
        <p:nvSpPr>
          <p:cNvPr id="24" name="TextBox 23">
            <a:extLst>
              <a:ext uri="{FF2B5EF4-FFF2-40B4-BE49-F238E27FC236}">
                <a16:creationId xmlns:a16="http://schemas.microsoft.com/office/drawing/2014/main" id="{E3942854-1201-CE35-996B-92954D7908A1}"/>
              </a:ext>
            </a:extLst>
          </p:cNvPr>
          <p:cNvSpPr txBox="1"/>
          <p:nvPr/>
        </p:nvSpPr>
        <p:spPr>
          <a:xfrm>
            <a:off x="1728583" y="4276089"/>
            <a:ext cx="876338" cy="400110"/>
          </a:xfrm>
          <a:prstGeom prst="rect">
            <a:avLst/>
          </a:prstGeom>
          <a:noFill/>
        </p:spPr>
        <p:txBody>
          <a:bodyPr wrap="square" rtlCol="0">
            <a:spAutoFit/>
          </a:bodyPr>
          <a:lstStyle/>
          <a:p>
            <a:r>
              <a:rPr lang="en-US" sz="2000" dirty="0"/>
              <a:t>Day 1</a:t>
            </a:r>
          </a:p>
        </p:txBody>
      </p:sp>
      <p:sp>
        <p:nvSpPr>
          <p:cNvPr id="25" name="TextBox 24">
            <a:extLst>
              <a:ext uri="{FF2B5EF4-FFF2-40B4-BE49-F238E27FC236}">
                <a16:creationId xmlns:a16="http://schemas.microsoft.com/office/drawing/2014/main" id="{E10C3A39-C8E7-4A60-5BAD-2C91C546D81C}"/>
              </a:ext>
            </a:extLst>
          </p:cNvPr>
          <p:cNvSpPr txBox="1"/>
          <p:nvPr/>
        </p:nvSpPr>
        <p:spPr>
          <a:xfrm>
            <a:off x="2620542" y="4259758"/>
            <a:ext cx="876338" cy="400110"/>
          </a:xfrm>
          <a:prstGeom prst="rect">
            <a:avLst/>
          </a:prstGeom>
          <a:noFill/>
        </p:spPr>
        <p:txBody>
          <a:bodyPr wrap="square" rtlCol="0">
            <a:spAutoFit/>
          </a:bodyPr>
          <a:lstStyle/>
          <a:p>
            <a:r>
              <a:rPr lang="en-US" sz="2000" dirty="0"/>
              <a:t>Day 6</a:t>
            </a:r>
          </a:p>
        </p:txBody>
      </p:sp>
      <p:sp>
        <p:nvSpPr>
          <p:cNvPr id="26" name="TextBox 25">
            <a:extLst>
              <a:ext uri="{FF2B5EF4-FFF2-40B4-BE49-F238E27FC236}">
                <a16:creationId xmlns:a16="http://schemas.microsoft.com/office/drawing/2014/main" id="{309A7593-6B1F-5328-2EFE-6E0D7F6ED74D}"/>
              </a:ext>
            </a:extLst>
          </p:cNvPr>
          <p:cNvSpPr txBox="1"/>
          <p:nvPr/>
        </p:nvSpPr>
        <p:spPr>
          <a:xfrm>
            <a:off x="4191872" y="4276089"/>
            <a:ext cx="984115" cy="400110"/>
          </a:xfrm>
          <a:prstGeom prst="rect">
            <a:avLst/>
          </a:prstGeom>
          <a:noFill/>
        </p:spPr>
        <p:txBody>
          <a:bodyPr wrap="square" rtlCol="0">
            <a:spAutoFit/>
          </a:bodyPr>
          <a:lstStyle/>
          <a:p>
            <a:r>
              <a:rPr lang="en-US" sz="2000" dirty="0"/>
              <a:t>Day 28</a:t>
            </a:r>
          </a:p>
        </p:txBody>
      </p:sp>
      <p:sp>
        <p:nvSpPr>
          <p:cNvPr id="27" name="TextBox 26">
            <a:extLst>
              <a:ext uri="{FF2B5EF4-FFF2-40B4-BE49-F238E27FC236}">
                <a16:creationId xmlns:a16="http://schemas.microsoft.com/office/drawing/2014/main" id="{C4EF6E2D-36E5-B710-7E55-144C54E028BA}"/>
              </a:ext>
            </a:extLst>
          </p:cNvPr>
          <p:cNvSpPr txBox="1"/>
          <p:nvPr/>
        </p:nvSpPr>
        <p:spPr>
          <a:xfrm>
            <a:off x="6563403" y="4259758"/>
            <a:ext cx="921889" cy="400110"/>
          </a:xfrm>
          <a:prstGeom prst="rect">
            <a:avLst/>
          </a:prstGeom>
          <a:noFill/>
        </p:spPr>
        <p:txBody>
          <a:bodyPr wrap="square" rtlCol="0">
            <a:spAutoFit/>
          </a:bodyPr>
          <a:lstStyle/>
          <a:p>
            <a:r>
              <a:rPr lang="en-US" sz="2000" dirty="0"/>
              <a:t>Day 56</a:t>
            </a:r>
          </a:p>
        </p:txBody>
      </p:sp>
      <p:sp>
        <p:nvSpPr>
          <p:cNvPr id="28" name="TextBox 27">
            <a:extLst>
              <a:ext uri="{FF2B5EF4-FFF2-40B4-BE49-F238E27FC236}">
                <a16:creationId xmlns:a16="http://schemas.microsoft.com/office/drawing/2014/main" id="{327C1A94-64C0-CB4A-74F7-CA79150940F3}"/>
              </a:ext>
            </a:extLst>
          </p:cNvPr>
          <p:cNvSpPr txBox="1"/>
          <p:nvPr/>
        </p:nvSpPr>
        <p:spPr>
          <a:xfrm>
            <a:off x="10200007" y="4276089"/>
            <a:ext cx="1148246" cy="400110"/>
          </a:xfrm>
          <a:prstGeom prst="rect">
            <a:avLst/>
          </a:prstGeom>
          <a:noFill/>
        </p:spPr>
        <p:txBody>
          <a:bodyPr wrap="square" rtlCol="0">
            <a:spAutoFit/>
          </a:bodyPr>
          <a:lstStyle/>
          <a:p>
            <a:r>
              <a:rPr lang="en-US" sz="2000" dirty="0"/>
              <a:t>Day 182</a:t>
            </a:r>
          </a:p>
        </p:txBody>
      </p:sp>
      <p:sp>
        <p:nvSpPr>
          <p:cNvPr id="29" name="TextBox 28">
            <a:extLst>
              <a:ext uri="{FF2B5EF4-FFF2-40B4-BE49-F238E27FC236}">
                <a16:creationId xmlns:a16="http://schemas.microsoft.com/office/drawing/2014/main" id="{E58B0AF8-FEB0-C9C9-4B61-00091FBF9986}"/>
              </a:ext>
            </a:extLst>
          </p:cNvPr>
          <p:cNvSpPr txBox="1"/>
          <p:nvPr/>
        </p:nvSpPr>
        <p:spPr>
          <a:xfrm>
            <a:off x="4319767" y="4822780"/>
            <a:ext cx="3664903" cy="400110"/>
          </a:xfrm>
          <a:prstGeom prst="rect">
            <a:avLst/>
          </a:prstGeom>
          <a:noFill/>
        </p:spPr>
        <p:txBody>
          <a:bodyPr wrap="square" rtlCol="0">
            <a:spAutoFit/>
          </a:bodyPr>
          <a:lstStyle/>
          <a:p>
            <a:r>
              <a:rPr lang="en-US" sz="2000" b="1" u="sng" dirty="0"/>
              <a:t>PBMC  RNA isolation time points</a:t>
            </a:r>
          </a:p>
        </p:txBody>
      </p:sp>
      <p:sp>
        <p:nvSpPr>
          <p:cNvPr id="30" name="TextBox 29">
            <a:extLst>
              <a:ext uri="{FF2B5EF4-FFF2-40B4-BE49-F238E27FC236}">
                <a16:creationId xmlns:a16="http://schemas.microsoft.com/office/drawing/2014/main" id="{3CC59433-7806-BBD6-8D2F-4C9991D808BF}"/>
              </a:ext>
            </a:extLst>
          </p:cNvPr>
          <p:cNvSpPr txBox="1"/>
          <p:nvPr/>
        </p:nvSpPr>
        <p:spPr>
          <a:xfrm>
            <a:off x="6025780" y="770483"/>
            <a:ext cx="4748350" cy="1200329"/>
          </a:xfrm>
          <a:prstGeom prst="rect">
            <a:avLst/>
          </a:prstGeom>
          <a:noFill/>
          <a:ln w="28575">
            <a:solidFill>
              <a:schemeClr val="tx1"/>
            </a:solidFill>
          </a:ln>
        </p:spPr>
        <p:txBody>
          <a:bodyPr wrap="square" rtlCol="0">
            <a:spAutoFit/>
          </a:bodyPr>
          <a:lstStyle/>
          <a:p>
            <a:r>
              <a:rPr lang="en-US" sz="2400" dirty="0"/>
              <a:t>11 healthy exercising Thoroughbreds</a:t>
            </a:r>
          </a:p>
          <a:p>
            <a:pPr marL="342900" indent="-342900">
              <a:buFont typeface="Arial" panose="020B0604020202020204" pitchFamily="34" charset="0"/>
              <a:buChar char="•"/>
            </a:pPr>
            <a:r>
              <a:rPr lang="en-US" sz="2400" dirty="0"/>
              <a:t>7 administered clodronate</a:t>
            </a:r>
          </a:p>
          <a:p>
            <a:pPr marL="342900" indent="-342900">
              <a:buFont typeface="Arial" panose="020B0604020202020204" pitchFamily="34" charset="0"/>
              <a:buChar char="•"/>
            </a:pPr>
            <a:r>
              <a:rPr lang="en-US" sz="2400" dirty="0"/>
              <a:t>4 administered saline</a:t>
            </a:r>
          </a:p>
        </p:txBody>
      </p:sp>
    </p:spTree>
    <p:extLst>
      <p:ext uri="{BB962C8B-B14F-4D97-AF65-F5344CB8AC3E}">
        <p14:creationId xmlns:p14="http://schemas.microsoft.com/office/powerpoint/2010/main" val="3900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2" grpId="0"/>
      <p:bldP spid="23" grpId="0"/>
      <p:bldP spid="24" grpId="0"/>
      <p:bldP spid="25" grpId="0"/>
      <p:bldP spid="26" grpId="0"/>
      <p:bldP spid="27" grpId="0"/>
      <p:bldP spid="28" grpId="0"/>
      <p:bldP spid="29"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AEB73C-B9A8-0DB2-9616-E10DFD059BF1}"/>
              </a:ext>
            </a:extLst>
          </p:cNvPr>
          <p:cNvSpPr txBox="1"/>
          <p:nvPr/>
        </p:nvSpPr>
        <p:spPr>
          <a:xfrm>
            <a:off x="414338" y="385763"/>
            <a:ext cx="11344275" cy="769441"/>
          </a:xfrm>
          <a:prstGeom prst="rect">
            <a:avLst/>
          </a:prstGeom>
          <a:noFill/>
        </p:spPr>
        <p:txBody>
          <a:bodyPr wrap="square" rtlCol="0">
            <a:spAutoFit/>
          </a:bodyPr>
          <a:lstStyle/>
          <a:p>
            <a:r>
              <a:rPr lang="en-US" sz="4400" dirty="0"/>
              <a:t>RNA-seq</a:t>
            </a:r>
          </a:p>
        </p:txBody>
      </p:sp>
      <p:pic>
        <p:nvPicPr>
          <p:cNvPr id="5122" name="Picture 2">
            <a:extLst>
              <a:ext uri="{FF2B5EF4-FFF2-40B4-BE49-F238E27FC236}">
                <a16:creationId xmlns:a16="http://schemas.microsoft.com/office/drawing/2014/main" id="{73942BB1-3EBB-B503-9041-D7BD1404A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790" y="385763"/>
            <a:ext cx="6994419" cy="5499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DD65C0-D7A8-7E62-7C41-FDF647B3830B}"/>
              </a:ext>
            </a:extLst>
          </p:cNvPr>
          <p:cNvSpPr txBox="1"/>
          <p:nvPr/>
        </p:nvSpPr>
        <p:spPr>
          <a:xfrm>
            <a:off x="9593209" y="5441119"/>
            <a:ext cx="2281518" cy="523220"/>
          </a:xfrm>
          <a:prstGeom prst="rect">
            <a:avLst/>
          </a:prstGeom>
          <a:noFill/>
        </p:spPr>
        <p:txBody>
          <a:bodyPr wrap="square" rtlCol="0">
            <a:spAutoFit/>
          </a:bodyPr>
          <a:lstStyle/>
          <a:p>
            <a:r>
              <a:rPr lang="en-US" sz="1400" dirty="0">
                <a:solidFill>
                  <a:schemeClr val="bg1">
                    <a:lumMod val="50000"/>
                  </a:schemeClr>
                </a:solidFill>
              </a:rPr>
              <a:t>Lowe et al., </a:t>
            </a:r>
            <a:r>
              <a:rPr lang="en-US" sz="1400" i="1" dirty="0" err="1">
                <a:solidFill>
                  <a:schemeClr val="bg1">
                    <a:lumMod val="50000"/>
                  </a:schemeClr>
                </a:solidFill>
              </a:rPr>
              <a:t>PLoS</a:t>
            </a:r>
            <a:r>
              <a:rPr lang="en-US" sz="1400" i="1" dirty="0">
                <a:solidFill>
                  <a:schemeClr val="bg1">
                    <a:lumMod val="50000"/>
                  </a:schemeClr>
                </a:solidFill>
              </a:rPr>
              <a:t> </a:t>
            </a:r>
            <a:r>
              <a:rPr lang="en-US" sz="1400" i="1" dirty="0" err="1">
                <a:solidFill>
                  <a:schemeClr val="bg1">
                    <a:lumMod val="50000"/>
                  </a:schemeClr>
                </a:solidFill>
              </a:rPr>
              <a:t>Comput</a:t>
            </a:r>
            <a:r>
              <a:rPr lang="en-US" sz="1400" i="1" dirty="0">
                <a:solidFill>
                  <a:schemeClr val="bg1">
                    <a:lumMod val="50000"/>
                  </a:schemeClr>
                </a:solidFill>
              </a:rPr>
              <a:t>. Biol</a:t>
            </a:r>
            <a:r>
              <a:rPr lang="en-US" sz="1400" dirty="0">
                <a:solidFill>
                  <a:schemeClr val="bg1">
                    <a:lumMod val="50000"/>
                  </a:schemeClr>
                </a:solidFill>
              </a:rPr>
              <a:t>., 2017</a:t>
            </a:r>
          </a:p>
        </p:txBody>
      </p:sp>
      <p:sp>
        <p:nvSpPr>
          <p:cNvPr id="3" name="TextBox 2">
            <a:extLst>
              <a:ext uri="{FF2B5EF4-FFF2-40B4-BE49-F238E27FC236}">
                <a16:creationId xmlns:a16="http://schemas.microsoft.com/office/drawing/2014/main" id="{52C3E86D-B906-9D14-36F3-338B037C3DD9}"/>
              </a:ext>
            </a:extLst>
          </p:cNvPr>
          <p:cNvSpPr txBox="1"/>
          <p:nvPr/>
        </p:nvSpPr>
        <p:spPr>
          <a:xfrm>
            <a:off x="2381459" y="1959429"/>
            <a:ext cx="7325249" cy="1577591"/>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556B9357-7FCE-BF76-9D52-C7F7D06218FE}"/>
              </a:ext>
            </a:extLst>
          </p:cNvPr>
          <p:cNvSpPr txBox="1"/>
          <p:nvPr/>
        </p:nvSpPr>
        <p:spPr>
          <a:xfrm>
            <a:off x="2485292" y="3537020"/>
            <a:ext cx="9053565" cy="245656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475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Davis Veterinary Medicine - Powerpoint Template - V3" id="{43218E64-CD9B-0448-ADB1-D5AB57981FE7}" vid="{30070D07-EE8A-804B-B697-F85EF0BDF7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7347</TotalTime>
  <Words>1496</Words>
  <Application>Microsoft Macintosh PowerPoint</Application>
  <PresentationFormat>Widescreen</PresentationFormat>
  <Paragraphs>204</Paragraphs>
  <Slides>19</Slides>
  <Notes>14</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Proxima Nova</vt:lpstr>
      <vt:lpstr>Proxima Nova Medium</vt:lpstr>
      <vt:lpstr>Simple Light</vt:lpstr>
      <vt:lpstr>Office Theme</vt:lpstr>
      <vt:lpstr>The Effect of Clodronate  on Gene Expression in the Horse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Bisphosphonate Clodronate on Gene Expression in the Horse</dc:title>
  <dc:creator>Callie Victoria Wilcox</dc:creator>
  <cp:lastModifiedBy>Callie Victoria Wilcox</cp:lastModifiedBy>
  <cp:revision>29</cp:revision>
  <dcterms:created xsi:type="dcterms:W3CDTF">2022-07-12T05:02:13Z</dcterms:created>
  <dcterms:modified xsi:type="dcterms:W3CDTF">2022-07-28T23:21:14Z</dcterms:modified>
</cp:coreProperties>
</file>