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2" r:id="rId2"/>
    <p:sldId id="265" r:id="rId3"/>
    <p:sldId id="273" r:id="rId4"/>
    <p:sldId id="266" r:id="rId5"/>
    <p:sldId id="268" r:id="rId6"/>
    <p:sldId id="269" r:id="rId7"/>
    <p:sldId id="270" r:id="rId8"/>
    <p:sldId id="262" r:id="rId9"/>
    <p:sldId id="260" r:id="rId10"/>
    <p:sldId id="258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8BD58-ED83-4DB3-B24A-F4C6743BAB5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43EE2-C0F7-4015-BB8A-B31CF420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people have worked</a:t>
            </a:r>
            <a:r>
              <a:rPr lang="en-US" baseline="0" dirty="0" smtClean="0"/>
              <a:t> in a lab before? For some this might be a refresher, for others a good starting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6A225-DD5C-43F7-A650-1262D03837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S.T.A.R.LABORATORY SAFETY TRAINING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85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the PI is ultimately</a:t>
            </a:r>
            <a:r>
              <a:rPr lang="en-US" baseline="0" dirty="0" smtClean="0"/>
              <a:t> responsible for what happens, you need to be your own advocate and review the documents and be aware of the work you are doing and be safe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A9E96-9C0B-4FA8-B286-6293A22024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98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A9E96-9C0B-4FA8-B286-6293A22024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2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Again-</a:t>
            </a:r>
            <a:r>
              <a:rPr lang="en-US" baseline="0" dirty="0" smtClean="0"/>
              <a:t> make sure you have your PPE on before you being your work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</a:t>
            </a:r>
            <a:r>
              <a:rPr lang="en-US" baseline="0" dirty="0" smtClean="0"/>
              <a:t> lab should have a spill kit and safety net for handling spills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A9E96-9C0B-4FA8-B286-6293A22024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7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Part of the emergency action</a:t>
            </a:r>
            <a:r>
              <a:rPr lang="en-US" baseline="0" dirty="0" smtClean="0"/>
              <a:t> plan is the steps for a building evacuation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Account for all workers – don’t take off and get coffee or go home without</a:t>
            </a:r>
            <a:r>
              <a:rPr lang="en-US" baseline="0" dirty="0" smtClean="0"/>
              <a:t> checking in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A9E96-9C0B-4FA8-B286-6293A22024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0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700" dirty="0" smtClean="0"/>
              <a:t>Know your lab’s specific hazards!! These</a:t>
            </a:r>
            <a:r>
              <a:rPr lang="en-US" sz="1700" baseline="0" dirty="0" smtClean="0"/>
              <a:t> are posted on Lab Notice Signs outside the lab</a:t>
            </a:r>
            <a:endParaRPr lang="en-US" sz="1700" dirty="0" smtClean="0"/>
          </a:p>
          <a:p>
            <a:pPr eaLnBrk="1" hangingPunct="1">
              <a:defRPr/>
            </a:pPr>
            <a:r>
              <a:rPr lang="en-US" sz="1700" dirty="0" smtClean="0"/>
              <a:t>These</a:t>
            </a:r>
            <a:r>
              <a:rPr lang="en-US" sz="1700" baseline="0" dirty="0" smtClean="0"/>
              <a:t> notice signs utilize the HazCom system we will talk about soon</a:t>
            </a:r>
            <a:endParaRPr lang="en-US" sz="1700" dirty="0" smtClean="0"/>
          </a:p>
          <a:p>
            <a:pPr eaLnBrk="1" hangingPunct="1">
              <a:defRPr/>
            </a:pPr>
            <a:r>
              <a:rPr lang="en-US" sz="1800" dirty="0" smtClean="0"/>
              <a:t>No </a:t>
            </a:r>
            <a:r>
              <a:rPr lang="en-US" sz="1800" dirty="0"/>
              <a:t>Eating or Drinking, Gum Chewing, Cosmetics</a:t>
            </a:r>
          </a:p>
          <a:p>
            <a:pPr>
              <a:defRPr/>
            </a:pPr>
            <a:endParaRPr lang="en-US" sz="1700" dirty="0"/>
          </a:p>
          <a:p>
            <a:pPr marL="285264" indent="-285264">
              <a:buFont typeface="Arial" pitchFamily="34" charset="0"/>
              <a:buChar char="•"/>
              <a:defRPr/>
            </a:pPr>
            <a:r>
              <a:rPr lang="en-US" sz="1700" dirty="0"/>
              <a:t>Room number</a:t>
            </a:r>
          </a:p>
          <a:p>
            <a:pPr marL="285264" indent="-285264">
              <a:buFont typeface="Arial" pitchFamily="34" charset="0"/>
              <a:buChar char="•"/>
              <a:defRPr/>
            </a:pPr>
            <a:r>
              <a:rPr lang="en-US" sz="1700" dirty="0"/>
              <a:t>Hazard </a:t>
            </a:r>
          </a:p>
          <a:p>
            <a:pPr marL="285264" indent="-285264">
              <a:buFont typeface="Arial" pitchFamily="34" charset="0"/>
              <a:buChar char="•"/>
              <a:defRPr/>
            </a:pPr>
            <a:r>
              <a:rPr lang="en-US" sz="1700" dirty="0"/>
              <a:t>Special precautions &amp; </a:t>
            </a:r>
            <a:r>
              <a:rPr lang="en-US" sz="1700" dirty="0" smtClean="0"/>
              <a:t>PPE</a:t>
            </a:r>
          </a:p>
          <a:p>
            <a:pPr marL="285264" indent="-285264">
              <a:buFont typeface="Arial" pitchFamily="34" charset="0"/>
              <a:buChar char="•"/>
              <a:defRPr/>
            </a:pPr>
            <a:endParaRPr lang="en-US" sz="1700" dirty="0" smtClean="0"/>
          </a:p>
          <a:p>
            <a:pPr marL="285264" indent="-285264">
              <a:buFont typeface="Arial" pitchFamily="34" charset="0"/>
              <a:buChar char="•"/>
              <a:defRPr/>
            </a:pPr>
            <a:r>
              <a:rPr lang="en-US" sz="1700" dirty="0" smtClean="0"/>
              <a:t>Lab</a:t>
            </a:r>
            <a:r>
              <a:rPr lang="en-US" sz="1700" baseline="0" dirty="0" smtClean="0"/>
              <a:t> notices are very important</a:t>
            </a:r>
            <a:r>
              <a:rPr lang="en-US" sz="1700" dirty="0" smtClean="0"/>
              <a:t> for first responders</a:t>
            </a:r>
          </a:p>
          <a:p>
            <a:pPr marL="285264" indent="-285264">
              <a:buFont typeface="Arial" pitchFamily="34" charset="0"/>
              <a:buChar char="•"/>
              <a:defRPr/>
            </a:pPr>
            <a:endParaRPr lang="en-US" sz="1700" dirty="0"/>
          </a:p>
          <a:p>
            <a:pPr marL="285264" indent="-285264">
              <a:buFont typeface="Arial" pitchFamily="34" charset="0"/>
              <a:buChar char="•"/>
              <a:defRPr/>
            </a:pPr>
            <a:r>
              <a:rPr lang="en-US" sz="1700" dirty="0"/>
              <a:t>Contact </a:t>
            </a:r>
            <a:r>
              <a:rPr lang="en-US" sz="1700" dirty="0" smtClean="0"/>
              <a:t>information</a:t>
            </a:r>
          </a:p>
          <a:p>
            <a:pPr marL="285264" indent="-285264">
              <a:buFont typeface="Arial" pitchFamily="34" charset="0"/>
              <a:buChar char="•"/>
              <a:defRPr/>
            </a:pPr>
            <a:r>
              <a:rPr lang="en-US" sz="1700" dirty="0" smtClean="0"/>
              <a:t>Infectious Disease</a:t>
            </a:r>
            <a:r>
              <a:rPr lang="en-US" sz="1700" baseline="0" dirty="0" smtClean="0"/>
              <a:t> Control you need to be aware of</a:t>
            </a:r>
            <a:endParaRPr lang="en-US" sz="1700" dirty="0"/>
          </a:p>
        </p:txBody>
      </p:sp>
      <p:sp>
        <p:nvSpPr>
          <p:cNvPr id="972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VMTH IIPP ANNUAL TRAINING CLASS</a:t>
            </a:r>
          </a:p>
        </p:txBody>
      </p:sp>
      <p:sp>
        <p:nvSpPr>
          <p:cNvPr id="972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Dec 2011</a:t>
            </a:r>
          </a:p>
        </p:txBody>
      </p:sp>
      <p:sp>
        <p:nvSpPr>
          <p:cNvPr id="972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V. Villanueva</a:t>
            </a:r>
          </a:p>
        </p:txBody>
      </p:sp>
      <p:sp>
        <p:nvSpPr>
          <p:cNvPr id="972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7266A8-30F8-4AAB-B905-AD4ABEC8CC88}" type="slidenum">
              <a:rPr lang="en-US" altLang="en-US" smtClean="0"/>
              <a:pPr/>
              <a:t>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00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Referenced</a:t>
            </a:r>
            <a:r>
              <a:rPr lang="en-US" baseline="0" dirty="0" smtClean="0"/>
              <a:t> from safety.nmsu.edu</a:t>
            </a:r>
          </a:p>
          <a:p>
            <a:r>
              <a:rPr lang="en-US" baseline="0" dirty="0" smtClean="0"/>
              <a:t>The types of lab coat you will wear will depend on what you are working with: blue for flame resistance/chem work; barrier for biohazard spill prevention</a:t>
            </a:r>
          </a:p>
          <a:p>
            <a:endParaRPr lang="en-US" baseline="0" dirty="0" smtClean="0"/>
          </a:p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What is the minimum you need to wear?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060"/>
                </a:solidFill>
              </a:rPr>
              <a:t>Full length pants (or equivalent) – no skin showing!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060"/>
                </a:solidFill>
              </a:rPr>
              <a:t>Closed toe/heel shoes attire 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060"/>
                </a:solidFill>
              </a:rPr>
              <a:t>Must be worn at all times by all workers who are occupying or entering a laboratory/technical area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060"/>
                </a:solidFill>
              </a:rPr>
              <a:t>Laboratory coats (or equivalent protective garments) and protective eyewear are required to be worn by all workers. 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060"/>
                </a:solidFill>
              </a:rPr>
              <a:t>But I’m working in</a:t>
            </a:r>
            <a:r>
              <a:rPr lang="en-US" sz="1200" baseline="0" dirty="0" smtClean="0">
                <a:solidFill>
                  <a:srgbClr val="002060"/>
                </a:solidFill>
              </a:rPr>
              <a:t> summer you say! Keep a spare change of clothes in lab and some tennis shoes. Scrubs can easily fit over shorts while you do your benchwork and you can put your flip-flops back once you leave lab – remember – your PPE is your #1 method of protecting you</a:t>
            </a:r>
            <a:endParaRPr lang="en-US" sz="12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A9E96-9C0B-4FA8-B286-6293A22024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30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lab should have</a:t>
            </a:r>
            <a:r>
              <a:rPr lang="en-US" baseline="0" dirty="0" smtClean="0"/>
              <a:t> a spill kit and safety net for handling spills- ask you PI or safety officer if you aren’t 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A9E96-9C0B-4FA8-B286-6293A22024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98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Again-</a:t>
            </a:r>
            <a:r>
              <a:rPr lang="en-US" baseline="0" dirty="0" smtClean="0"/>
              <a:t> make sure you have your PPE on before you being your work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</a:t>
            </a:r>
            <a:r>
              <a:rPr lang="en-US" baseline="0" dirty="0" smtClean="0"/>
              <a:t> lab should have a spill kit and safety net for handling spills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A9E96-9C0B-4FA8-B286-6293A22024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4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a few ways to dispose of biohazardous material – depending on what it is</a:t>
            </a:r>
          </a:p>
          <a:p>
            <a:endParaRPr lang="en-US" baseline="0" dirty="0" smtClean="0"/>
          </a:p>
          <a:p>
            <a:r>
              <a:rPr lang="en-US" dirty="0" smtClean="0"/>
              <a:t>Disposing of sharps and med</a:t>
            </a:r>
            <a:r>
              <a:rPr lang="en-US" baseline="0" dirty="0" smtClean="0"/>
              <a:t> waste – variety of containers – place anything that can poke a hole in a bag into a sharps container – ex: swabs with wooden handles, pipettes, needles, scalpels, glass blood tubes,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Red, hardwalled containers with biohazard symbols – always transport biohazardous materials in secondary containment and closed bags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Containers will be hardwalled, clear biohazard symbol – things like gloves, empty cell culture flasks, etc will be placed into two red bags and secured with a single knot or ziptied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sure you aren’t wearing gloves when touching doors, or elevator buttons – it’s the perception that you have been working with something bad – we want to avoid spreading anything and handle everything conscientiously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A9E96-9C0B-4FA8-B286-6293A22024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0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course are available online that are part of standard lab safety</a:t>
            </a:r>
            <a:r>
              <a:rPr lang="en-US" baseline="0" dirty="0" smtClean="0"/>
              <a:t> training – many which I understand you have already taken prior to coming to this talk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A9E96-9C0B-4FA8-B286-6293A22024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1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87-8902-447C-AB62-37379D93CC8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D026-33A8-4580-8E2E-6DDC2D5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87-8902-447C-AB62-37379D93CC8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D026-33A8-4580-8E2E-6DDC2D5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6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87-8902-447C-AB62-37379D93CC8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D026-33A8-4580-8E2E-6DDC2D5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4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87-8902-447C-AB62-37379D93CC8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D026-33A8-4580-8E2E-6DDC2D5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87-8902-447C-AB62-37379D93CC8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D026-33A8-4580-8E2E-6DDC2D5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3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87-8902-447C-AB62-37379D93CC8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D026-33A8-4580-8E2E-6DDC2D5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87-8902-447C-AB62-37379D93CC8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D026-33A8-4580-8E2E-6DDC2D5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2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87-8902-447C-AB62-37379D93CC8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D026-33A8-4580-8E2E-6DDC2D5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87-8902-447C-AB62-37379D93CC8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D026-33A8-4580-8E2E-6DDC2D5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7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87-8902-447C-AB62-37379D93CC8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D026-33A8-4580-8E2E-6DDC2D5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7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87-8902-447C-AB62-37379D93CC8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D026-33A8-4580-8E2E-6DDC2D5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5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DC87-8902-447C-AB62-37379D93CC8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1D026-33A8-4580-8E2E-6DDC2D5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6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dps.ucdavis.edu/uclearning_center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afetyservices.ucdavis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Junior STAR</a:t>
            </a:r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6000" i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–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S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tudents Training in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A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dvanced Research</a:t>
            </a:r>
            <a:endParaRPr lang="en-US" sz="2800" i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14025"/>
            <a:ext cx="2105762" cy="1404845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49" y="4714025"/>
            <a:ext cx="2002826" cy="1404845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30" y="4714026"/>
            <a:ext cx="2109371" cy="1404844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36" y="4714024"/>
            <a:ext cx="2084964" cy="1388589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3631" y="15240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BASIC LABORATORY SAFETY &amp; PRACTICES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964276" y="1714501"/>
            <a:ext cx="6636674" cy="4104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endParaRPr lang="en-US" sz="675" dirty="0"/>
          </a:p>
          <a:p>
            <a:pPr>
              <a:buClr>
                <a:srgbClr val="FFC000"/>
              </a:buClr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Read all training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documents</a:t>
            </a:r>
          </a:p>
          <a:p>
            <a:pPr lvl="1">
              <a:buClr>
                <a:srgbClr val="FFC000"/>
              </a:buClr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BUA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,  MWMP,  CHP,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SAFETY NETS,  SOP’s, EMERG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PROC</a:t>
            </a:r>
          </a:p>
          <a:p>
            <a:pPr>
              <a:buClr>
                <a:srgbClr val="FFC000"/>
              </a:buClr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Safety training – Documented</a:t>
            </a:r>
          </a:p>
          <a:p>
            <a:pPr lvl="1">
              <a:buClr>
                <a:srgbClr val="FFC000"/>
              </a:buClr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FORMAL CLASSES, IN HOUSE TRAINING, REQ’D READING</a:t>
            </a:r>
          </a:p>
          <a:p>
            <a:pPr>
              <a:buClr>
                <a:srgbClr val="FFC000"/>
              </a:buClr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Report all injuries/accidents (PI, Lab Mgr)</a:t>
            </a:r>
          </a:p>
          <a:p>
            <a:pPr>
              <a:buClr>
                <a:srgbClr val="FFC000"/>
              </a:buClr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Know/Use proper safety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quipment</a:t>
            </a:r>
          </a:p>
          <a:p>
            <a:pPr lvl="1">
              <a:buClr>
                <a:srgbClr val="FFC000"/>
              </a:buClr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BSC, PPE,  FUME HOOD, SAFETY SHIELDS, CONTAINMENTS </a:t>
            </a:r>
          </a:p>
          <a:p>
            <a:pPr>
              <a:buClr>
                <a:srgbClr val="FFC000"/>
              </a:buClr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Properly dispose of waste</a:t>
            </a:r>
          </a:p>
          <a:p>
            <a:pPr lvl="1">
              <a:buClr>
                <a:srgbClr val="FFC000"/>
              </a:buClr>
              <a:defRPr/>
            </a:pPr>
            <a:r>
              <a:rPr lang="en-US" sz="1200" dirty="0"/>
              <a:t>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BIOHAZARDOUS, CHEMICAL, RADIOLOGICAL, PHARMACEUTICAL, ETC</a:t>
            </a:r>
          </a:p>
          <a:p>
            <a:pPr>
              <a:buFontTx/>
              <a:buNone/>
              <a:defRPr/>
            </a:pP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2814637" y="341322"/>
            <a:ext cx="345757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>
                <a:solidFill>
                  <a:srgbClr val="002060"/>
                </a:solidFill>
              </a:rPr>
              <a:t>RESPONSIBILITY</a:t>
            </a:r>
          </a:p>
          <a:p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1968038" y="1154869"/>
            <a:ext cx="4629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FFC000"/>
                </a:solidFill>
              </a:rPr>
              <a:t>“RESEARCHERS” – That’s you!!!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363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444" y="374074"/>
            <a:ext cx="4208318" cy="5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1688245" y="420838"/>
            <a:ext cx="61111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Important Documents to Review/Sign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032" y="1153768"/>
            <a:ext cx="7717134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rgbClr val="002060"/>
                </a:solidFill>
              </a:rPr>
              <a:t>Injury Illness &amp; Prevention Program (IIPP)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1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rgbClr val="002060"/>
                </a:solidFill>
              </a:rPr>
              <a:t>Emergency Action Plan (EAP)</a:t>
            </a:r>
          </a:p>
          <a:p>
            <a:pPr marL="6858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rgbClr val="002060"/>
                </a:solidFill>
              </a:rPr>
              <a:t>Know locations of fire alarms, sprinklers, eye washes/showers</a:t>
            </a:r>
          </a:p>
          <a:p>
            <a:pPr marL="6858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rgbClr val="002060"/>
                </a:solidFill>
              </a:rPr>
              <a:t>Know your egress routes, exits, assembly areas</a:t>
            </a:r>
          </a:p>
          <a:p>
            <a:pPr marL="6858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1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rgbClr val="002060"/>
                </a:solidFill>
              </a:rPr>
              <a:t>Never jeopardize your safety and become a victim –</a:t>
            </a:r>
          </a:p>
          <a:p>
            <a:pPr lvl="1">
              <a:buClr>
                <a:srgbClr val="FFC000"/>
              </a:buClr>
              <a:defRPr/>
            </a:pPr>
            <a:r>
              <a:rPr lang="en-US" sz="2100" dirty="0">
                <a:solidFill>
                  <a:srgbClr val="002060"/>
                </a:solidFill>
              </a:rPr>
              <a:t> you take priority over property and </a:t>
            </a:r>
            <a:r>
              <a:rPr lang="en-US" sz="2100" dirty="0" smtClean="0">
                <a:solidFill>
                  <a:srgbClr val="002060"/>
                </a:solidFill>
              </a:rPr>
              <a:t>animals</a:t>
            </a:r>
          </a:p>
          <a:p>
            <a:pPr lvl="1">
              <a:buClr>
                <a:srgbClr val="FFC000"/>
              </a:buClr>
              <a:defRPr/>
            </a:pPr>
            <a:endParaRPr lang="en-US" sz="21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rgbClr val="002060"/>
                </a:solidFill>
              </a:rPr>
              <a:t>Know who to contact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1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rgbClr val="002060"/>
                </a:solidFill>
              </a:rPr>
              <a:t>Be aware of your surroundings</a:t>
            </a:r>
          </a:p>
          <a:p>
            <a:pPr marL="6858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rgbClr val="002060"/>
                </a:solidFill>
              </a:rPr>
              <a:t>Never work alone!</a:t>
            </a:r>
            <a:endParaRPr lang="en-US" sz="21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1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1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1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1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1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1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1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Building Evacuation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5791200" cy="51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655236" y="1524000"/>
            <a:ext cx="4041775" cy="63976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   Hazards Awareness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4655235" y="2163762"/>
            <a:ext cx="4041775" cy="3006725"/>
          </a:xfrm>
          <a:noFill/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Door Signs Posted in Hazard Areas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Important for First Responders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Contact Info</a:t>
            </a:r>
          </a:p>
          <a:p>
            <a:pPr marL="114300" indent="0">
              <a:buFont typeface="Wingdings" pitchFamily="2" charset="2"/>
              <a:buNone/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 smtClean="0"/>
          </a:p>
          <a:p>
            <a:pPr algn="ctr"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3740150" cy="6156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4" imgW="4663440" imgH="7680798" progId="Acrobat.Document.11">
                  <p:embed/>
                </p:oleObj>
              </mc:Choice>
              <mc:Fallback>
                <p:oleObj name="Acrobat Document" r:id="rId4" imgW="4663440" imgH="7680798" progId="Acrobat.Document.11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740150" cy="6156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11650" y="213519"/>
            <a:ext cx="4876800" cy="990600"/>
          </a:xfrm>
        </p:spPr>
        <p:txBody>
          <a:bodyPr wrap="none">
            <a:noAutofit/>
          </a:bodyPr>
          <a:lstStyle/>
          <a:p>
            <a:pPr marL="342900" indent="-228600" algn="ctr">
              <a:spcBef>
                <a:spcPct val="20000"/>
              </a:spcBef>
              <a:defRPr/>
            </a:pPr>
            <a:r>
              <a:rPr lang="en-US" sz="3200" b="0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Hazard System of Communication</a:t>
            </a:r>
            <a:br>
              <a:rPr lang="en-US" sz="3200" b="0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n-US" sz="3200" b="0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 (HAZCOM)</a:t>
            </a:r>
            <a:endParaRPr lang="en-US" sz="3200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274" y="3957887"/>
            <a:ext cx="1065871" cy="7382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622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Personal Protective Equipment (PPE)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419600" y="1109594"/>
            <a:ext cx="3429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458788" y="1295400"/>
            <a:ext cx="3884612" cy="464820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425" y="1099506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What is considered PPE?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06425" y="1932943"/>
            <a:ext cx="4041775" cy="3951288"/>
          </a:xfrm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Safety glasses/goggles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Face shields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Respirators (N95,half mask/full)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itrile/chemical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resistant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gloves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Lab coats/gowns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Closed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toe/heel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shoes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Ear plugs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363" y="2724253"/>
            <a:ext cx="681037" cy="68103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162045" y="2667000"/>
            <a:ext cx="717196" cy="721994"/>
            <a:chOff x="5145441" y="2946114"/>
            <a:chExt cx="717196" cy="72199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181600" y="2971800"/>
              <a:ext cx="681037" cy="68103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145441" y="2946114"/>
              <a:ext cx="690563" cy="72199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957" y="1381595"/>
            <a:ext cx="757237" cy="75723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266825" y="1419694"/>
            <a:ext cx="681037" cy="681037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8195832" y="3940648"/>
            <a:ext cx="752029" cy="749873"/>
            <a:chOff x="8195832" y="3940648"/>
            <a:chExt cx="752029" cy="74987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95832" y="3940648"/>
              <a:ext cx="713294" cy="749873"/>
            </a:xfrm>
            <a:prstGeom prst="rect">
              <a:avLst/>
            </a:prstGeom>
            <a:ln w="25400">
              <a:noFill/>
            </a:ln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8266824" y="4009484"/>
              <a:ext cx="681037" cy="68103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8191929" y="1419387"/>
            <a:ext cx="690563" cy="7219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4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lab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414037"/>
            <a:ext cx="1940589" cy="263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1" descr="IMG_0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167" y="3461537"/>
            <a:ext cx="3385955" cy="253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2"/>
          <p:cNvSpPr txBox="1">
            <a:spLocks noGrp="1"/>
          </p:cNvSpPr>
          <p:nvPr>
            <p:ph type="title"/>
          </p:nvPr>
        </p:nvSpPr>
        <p:spPr>
          <a:xfrm>
            <a:off x="318117" y="46176"/>
            <a:ext cx="868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Working with Chemicals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558" y="914400"/>
            <a:ext cx="777321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</a:rPr>
              <a:t>Proper PPE (gloves, lab coat, protective eyewear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Utilize a fume hood 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Disposal of chemicals properly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Know location of spill kit (Safety Net #13)</a:t>
            </a: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538570" y="455672"/>
            <a:ext cx="814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Working with Biohazards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571" y="1849055"/>
            <a:ext cx="7773218" cy="741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</a:rPr>
              <a:t>Proper PPE (gloves, lab coat, protective eyewear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Hand Washing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</a:rPr>
              <a:t>Handle sharps </a:t>
            </a:r>
            <a:r>
              <a:rPr lang="en-US" sz="2800" dirty="0" smtClean="0">
                <a:solidFill>
                  <a:srgbClr val="002060"/>
                </a:solidFill>
              </a:rPr>
              <a:t>appropriately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</a:rPr>
              <a:t>Limited </a:t>
            </a:r>
            <a:r>
              <a:rPr lang="en-US" sz="2800" dirty="0" smtClean="0">
                <a:solidFill>
                  <a:srgbClr val="002060"/>
                </a:solidFill>
              </a:rPr>
              <a:t>Access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</a:rPr>
              <a:t>Procedures performed to minimize </a:t>
            </a:r>
            <a:r>
              <a:rPr lang="en-US" sz="2800" dirty="0" smtClean="0">
                <a:solidFill>
                  <a:srgbClr val="002060"/>
                </a:solidFill>
              </a:rPr>
              <a:t>aerosols</a:t>
            </a:r>
          </a:p>
          <a:p>
            <a:pPr>
              <a:buClr>
                <a:srgbClr val="FFC000"/>
              </a:buClr>
              <a:defRPr/>
            </a:pP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   (use a Biosafety Cabinet)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</a:rPr>
              <a:t>Cleaning and decontamination of worksite(s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Proper disposal and clean up (Safety Net #127)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570" y="1295400"/>
            <a:ext cx="639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What steps to take: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85900" y="857251"/>
            <a:ext cx="6172200" cy="5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SHARPS CONTAINERS</a:t>
            </a:r>
          </a:p>
        </p:txBody>
      </p:sp>
      <p:pic>
        <p:nvPicPr>
          <p:cNvPr id="4" name="Picture 5" descr="SVMBioPix 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138" y="1923303"/>
            <a:ext cx="1425072" cy="106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VMBioPix 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1" y="1941457"/>
            <a:ext cx="1400873" cy="105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VMBioPix 0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8410" y="1942771"/>
            <a:ext cx="1429414" cy="107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67860" y="1547763"/>
            <a:ext cx="121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BENCHTOP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24850" y="1558314"/>
            <a:ext cx="219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LARGE BENCHTOP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1" y="1543051"/>
            <a:ext cx="121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FLOOR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428750" y="3582376"/>
            <a:ext cx="6172200" cy="5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MED WASTE CONTAINERS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897" y="3916939"/>
            <a:ext cx="1044655" cy="1528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1130" y="3943252"/>
            <a:ext cx="1197509" cy="14761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3198" y="3995519"/>
            <a:ext cx="905471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4684" y="4079633"/>
            <a:ext cx="897981" cy="12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28900" y="971551"/>
            <a:ext cx="3829050" cy="6738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002060"/>
                </a:solidFill>
              </a:rPr>
              <a:t>TRAINING</a:t>
            </a:r>
            <a:endParaRPr lang="en-US" sz="33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2684" y="1813767"/>
            <a:ext cx="71455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solidFill>
                  <a:srgbClr val="002060"/>
                </a:solidFill>
              </a:rPr>
              <a:t>eCourses:    </a:t>
            </a:r>
            <a:endParaRPr lang="en-US" dirty="0"/>
          </a:p>
          <a:p>
            <a:r>
              <a:rPr lang="en-US" sz="1950" dirty="0">
                <a:solidFill>
                  <a:srgbClr val="002060"/>
                </a:solidFill>
              </a:rPr>
              <a:t> </a:t>
            </a:r>
            <a:r>
              <a:rPr lang="en-US" sz="1950" dirty="0">
                <a:solidFill>
                  <a:srgbClr val="002060"/>
                </a:solidFill>
              </a:rPr>
              <a:t>                    Login using  your </a:t>
            </a:r>
            <a:r>
              <a:rPr lang="en-US" sz="1950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sz="1950" dirty="0">
                <a:solidFill>
                  <a:schemeClr val="tx2">
                    <a:lumMod val="75000"/>
                  </a:schemeClr>
                </a:solidFill>
              </a:rPr>
              <a:t>erberos</a:t>
            </a:r>
          </a:p>
          <a:p>
            <a:r>
              <a:rPr lang="en-US" sz="1950" dirty="0"/>
              <a:t> </a:t>
            </a:r>
            <a:r>
              <a:rPr lang="en-US" sz="1950" dirty="0"/>
              <a:t>     </a:t>
            </a:r>
            <a:r>
              <a:rPr lang="en-US" sz="1950" dirty="0">
                <a:solidFill>
                  <a:srgbClr val="002060"/>
                </a:solidFill>
              </a:rPr>
              <a:t>Search:</a:t>
            </a:r>
          </a:p>
          <a:p>
            <a:r>
              <a:rPr lang="en-US" sz="1950" dirty="0"/>
              <a:t>      </a:t>
            </a:r>
            <a:r>
              <a:rPr lang="en-US" sz="1950" dirty="0">
                <a:solidFill>
                  <a:srgbClr val="FFC000"/>
                </a:solidFill>
              </a:rPr>
              <a:t>UC LABORATORY SAFETY FUNDAMENTALS</a:t>
            </a:r>
          </a:p>
          <a:p>
            <a:r>
              <a:rPr lang="en-US" sz="1950" dirty="0">
                <a:solidFill>
                  <a:srgbClr val="FFC000"/>
                </a:solidFill>
              </a:rPr>
              <a:t>      SAFE USE OF BIOLOGICAL SAFETY CABINETS</a:t>
            </a:r>
          </a:p>
          <a:p>
            <a:r>
              <a:rPr lang="en-US" sz="1950" dirty="0">
                <a:solidFill>
                  <a:srgbClr val="FFC000"/>
                </a:solidFill>
              </a:rPr>
              <a:t> </a:t>
            </a:r>
            <a:r>
              <a:rPr lang="en-US" sz="1950" dirty="0">
                <a:solidFill>
                  <a:srgbClr val="FFC000"/>
                </a:solidFill>
              </a:rPr>
              <a:t>     FUME HOOD TRAINING</a:t>
            </a:r>
          </a:p>
          <a:p>
            <a:r>
              <a:rPr lang="en-US" sz="1950" dirty="0">
                <a:solidFill>
                  <a:srgbClr val="FFC000"/>
                </a:solidFill>
              </a:rPr>
              <a:t> </a:t>
            </a:r>
            <a:r>
              <a:rPr lang="en-US" sz="1950" dirty="0">
                <a:solidFill>
                  <a:srgbClr val="FFC000"/>
                </a:solidFill>
              </a:rPr>
              <a:t>     ANIMAL CARE AND USE 101</a:t>
            </a:r>
          </a:p>
          <a:p>
            <a:endParaRPr lang="en-US" sz="1950" dirty="0">
              <a:solidFill>
                <a:srgbClr val="FFC000"/>
              </a:solidFill>
            </a:endParaRPr>
          </a:p>
          <a:p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Safety Nets, Chem Waste Pickup : </a:t>
            </a:r>
          </a:p>
          <a:p>
            <a:r>
              <a:rPr lang="en-US" sz="1950" dirty="0">
                <a:solidFill>
                  <a:srgbClr val="FFC000"/>
                </a:solidFill>
              </a:rPr>
              <a:t> </a:t>
            </a:r>
            <a:r>
              <a:rPr lang="en-US" sz="1950" dirty="0">
                <a:solidFill>
                  <a:srgbClr val="FFC000"/>
                </a:solidFill>
              </a:rPr>
              <a:t>     </a:t>
            </a:r>
          </a:p>
          <a:p>
            <a:r>
              <a:rPr lang="en-US" sz="1350" dirty="0"/>
              <a:t>                        </a:t>
            </a:r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813765"/>
            <a:ext cx="3143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hlinkClick r:id="rId3"/>
              </a:rPr>
              <a:t>UC Learning Center (LMS)</a:t>
            </a:r>
            <a:endParaRPr lang="en-US" sz="2100" dirty="0"/>
          </a:p>
        </p:txBody>
      </p:sp>
      <p:sp>
        <p:nvSpPr>
          <p:cNvPr id="6" name="TextBox 5">
            <a:hlinkClick r:id="rId4"/>
          </p:cNvPr>
          <p:cNvSpPr txBox="1"/>
          <p:nvPr/>
        </p:nvSpPr>
        <p:spPr>
          <a:xfrm>
            <a:off x="5029200" y="4171950"/>
            <a:ext cx="3143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hlinkClick r:id="rId4"/>
              </a:rPr>
              <a:t>UC Davis Safety Services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588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933</Words>
  <Application>Microsoft Office PowerPoint</Application>
  <PresentationFormat>On-screen Show (4:3)</PresentationFormat>
  <Paragraphs>153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Wingdings</vt:lpstr>
      <vt:lpstr>Office Theme</vt:lpstr>
      <vt:lpstr>Acrobat Document</vt:lpstr>
      <vt:lpstr>PowerPoint Presentation</vt:lpstr>
      <vt:lpstr>Important Documents to Review/Sign</vt:lpstr>
      <vt:lpstr>Building Evacuation</vt:lpstr>
      <vt:lpstr>Hazard System of Communication  (HAZCOM)</vt:lpstr>
      <vt:lpstr>Personal Protective Equipment (PPE)</vt:lpstr>
      <vt:lpstr>Working with Chemicals</vt:lpstr>
      <vt:lpstr>Working with Biohazards</vt:lpstr>
      <vt:lpstr>PowerPoint Presentation</vt:lpstr>
      <vt:lpstr>PowerPoint Presentation</vt:lpstr>
      <vt:lpstr>PowerPoint Presentation</vt:lpstr>
      <vt:lpstr>PowerPoint Presentation</vt:lpstr>
    </vt:vector>
  </TitlesOfParts>
  <Company>ucdsvm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Forward, Krisztina</dc:creator>
  <cp:lastModifiedBy>Forward, Krisztina</cp:lastModifiedBy>
  <cp:revision>3</cp:revision>
  <dcterms:created xsi:type="dcterms:W3CDTF">2018-05-11T22:37:18Z</dcterms:created>
  <dcterms:modified xsi:type="dcterms:W3CDTF">2018-05-11T22:47:26Z</dcterms:modified>
</cp:coreProperties>
</file>