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60" r:id="rId5"/>
    <p:sldId id="261" r:id="rId6"/>
    <p:sldId id="262" r:id="rId7"/>
    <p:sldId id="263" r:id="rId8"/>
    <p:sldId id="283" r:id="rId9"/>
    <p:sldId id="264" r:id="rId10"/>
    <p:sldId id="268" r:id="rId11"/>
    <p:sldId id="265" r:id="rId12"/>
    <p:sldId id="277" r:id="rId13"/>
    <p:sldId id="266" r:id="rId14"/>
    <p:sldId id="278" r:id="rId15"/>
    <p:sldId id="269" r:id="rId16"/>
    <p:sldId id="279" r:id="rId17"/>
    <p:sldId id="270" r:id="rId18"/>
    <p:sldId id="280" r:id="rId19"/>
    <p:sldId id="271" r:id="rId20"/>
    <p:sldId id="281" r:id="rId21"/>
    <p:sldId id="272" r:id="rId22"/>
    <p:sldId id="282" r:id="rId23"/>
    <p:sldId id="267" r:id="rId24"/>
    <p:sldId id="273" r:id="rId25"/>
    <p:sldId id="274" r:id="rId26"/>
    <p:sldId id="275"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0"/>
    <p:restoredTop sz="86275"/>
  </p:normalViewPr>
  <p:slideViewPr>
    <p:cSldViewPr snapToGrid="0" snapToObjects="1">
      <p:cViewPr>
        <p:scale>
          <a:sx n="86" d="100"/>
          <a:sy n="86" d="100"/>
        </p:scale>
        <p:origin x="79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D8813-5603-034B-9E43-7AA0244D6362}" type="datetimeFigureOut">
              <a:rPr lang="en-US" smtClean="0"/>
              <a:t>7/18/22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05352-694B-C843-B537-C0990895A1E6}" type="slidenum">
              <a:rPr lang="en-US" smtClean="0"/>
              <a:t>‹#›</a:t>
            </a:fld>
            <a:endParaRPr lang="en-US"/>
          </a:p>
        </p:txBody>
      </p:sp>
    </p:spTree>
    <p:extLst>
      <p:ext uri="{BB962C8B-B14F-4D97-AF65-F5344CB8AC3E}">
        <p14:creationId xmlns:p14="http://schemas.microsoft.com/office/powerpoint/2010/main" val="326501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SI_uni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n.wikipedia.org/wiki/Luminanc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The retina is the layer of cells lining the back wall inside the eye. This layer senses light and sends signals to the brain so you can see. Rods and cones are distributed through the retina. Rods are responsible for vision at low light levels (scotopic vision). Cones are active at higher light levels (photopic vision) and are capable of color vision.</a:t>
            </a:r>
          </a:p>
          <a:p>
            <a:r>
              <a:rPr lang="en-US" dirty="0"/>
              <a:t>Standard flash erg measures the outer retinal function, not the ganglion cells as well. Ganglion cells carry information from the photoreceptors on the retina to the brain. Here is an example of a normal ERG reading. The first dip in the reading is known as the a wave and reflects the overall health of the photoreceptors in the outer retina. The b wave is the first peak following the a wave and reflects the health of the inner retina, including the bipolar (provide main pathway from photoreceptors to ganglion cells).</a:t>
            </a:r>
          </a:p>
          <a:p>
            <a:r>
              <a:rPr lang="en-US" dirty="0"/>
              <a:t>Doesn’t capture ganglion cells well.</a:t>
            </a:r>
          </a:p>
        </p:txBody>
      </p:sp>
      <p:sp>
        <p:nvSpPr>
          <p:cNvPr id="4" name="Slide Number Placeholder 3"/>
          <p:cNvSpPr>
            <a:spLocks noGrp="1"/>
          </p:cNvSpPr>
          <p:nvPr>
            <p:ph type="sldNum" sz="quarter" idx="5"/>
          </p:nvPr>
        </p:nvSpPr>
        <p:spPr/>
        <p:txBody>
          <a:bodyPr/>
          <a:lstStyle/>
          <a:p>
            <a:fld id="{EEC05352-694B-C843-B537-C0990895A1E6}" type="slidenum">
              <a:rPr lang="en-US" smtClean="0"/>
              <a:t>2</a:t>
            </a:fld>
            <a:endParaRPr lang="en-US"/>
          </a:p>
        </p:txBody>
      </p:sp>
    </p:spTree>
    <p:extLst>
      <p:ext uri="{BB962C8B-B14F-4D97-AF65-F5344CB8AC3E}">
        <p14:creationId xmlns:p14="http://schemas.microsoft.com/office/powerpoint/2010/main" val="4014680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Rods and cones</a:t>
            </a:r>
          </a:p>
          <a:p>
            <a:r>
              <a:rPr lang="en-US" dirty="0"/>
              <a:t>P&gt;0.05</a:t>
            </a:r>
          </a:p>
          <a:p>
            <a:r>
              <a:rPr lang="en-US" dirty="0"/>
              <a:t>continuing to review the data to look for why these trends are occurring, and these numbers may change</a:t>
            </a:r>
          </a:p>
        </p:txBody>
      </p:sp>
      <p:sp>
        <p:nvSpPr>
          <p:cNvPr id="4" name="Slide Number Placeholder 3"/>
          <p:cNvSpPr>
            <a:spLocks noGrp="1"/>
          </p:cNvSpPr>
          <p:nvPr>
            <p:ph type="sldNum" sz="quarter" idx="5"/>
          </p:nvPr>
        </p:nvSpPr>
        <p:spPr/>
        <p:txBody>
          <a:bodyPr/>
          <a:lstStyle/>
          <a:p>
            <a:fld id="{EEC05352-694B-C843-B537-C0990895A1E6}" type="slidenum">
              <a:rPr lang="en-US" smtClean="0"/>
              <a:t>13</a:t>
            </a:fld>
            <a:endParaRPr lang="en-US"/>
          </a:p>
        </p:txBody>
      </p:sp>
    </p:spTree>
    <p:extLst>
      <p:ext uri="{BB962C8B-B14F-4D97-AF65-F5344CB8AC3E}">
        <p14:creationId xmlns:p14="http://schemas.microsoft.com/office/powerpoint/2010/main" val="376092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represents a mixed rod and cone response. As you can see there’s a relatively steeper peak compared to the rod only response.</a:t>
            </a:r>
          </a:p>
        </p:txBody>
      </p:sp>
      <p:sp>
        <p:nvSpPr>
          <p:cNvPr id="4" name="Slide Number Placeholder 3"/>
          <p:cNvSpPr>
            <a:spLocks noGrp="1"/>
          </p:cNvSpPr>
          <p:nvPr>
            <p:ph type="sldNum" sz="quarter" idx="5"/>
          </p:nvPr>
        </p:nvSpPr>
        <p:spPr/>
        <p:txBody>
          <a:bodyPr/>
          <a:lstStyle/>
          <a:p>
            <a:fld id="{EEC05352-694B-C843-B537-C0990895A1E6}" type="slidenum">
              <a:rPr lang="en-US" smtClean="0"/>
              <a:t>14</a:t>
            </a:fld>
            <a:endParaRPr lang="en-US"/>
          </a:p>
        </p:txBody>
      </p:sp>
    </p:spTree>
    <p:extLst>
      <p:ext uri="{BB962C8B-B14F-4D97-AF65-F5344CB8AC3E}">
        <p14:creationId xmlns:p14="http://schemas.microsoft.com/office/powerpoint/2010/main" val="144910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Oscillatory potentials are small wavelets on the rising phase of the b-wave using a high intensity stimulus. They appear to be generated by the inner retinal cell layers, which are supplied by the retinal vascular system.</a:t>
            </a:r>
          </a:p>
          <a:p>
            <a:r>
              <a:rPr lang="en-US" sz="1200" kern="1200" dirty="0">
                <a:solidFill>
                  <a:schemeClr val="tx1"/>
                </a:solidFill>
                <a:effectLst/>
                <a:latin typeface="+mn-lt"/>
                <a:ea typeface="+mn-ea"/>
                <a:cs typeface="+mn-cs"/>
              </a:rPr>
              <a:t>Amacrine cells?</a:t>
            </a:r>
          </a:p>
          <a:p>
            <a:r>
              <a:rPr lang="en-US" sz="1200" kern="1200" dirty="0">
                <a:solidFill>
                  <a:schemeClr val="tx1"/>
                </a:solidFill>
                <a:effectLst/>
                <a:latin typeface="+mn-lt"/>
                <a:ea typeface="+mn-ea"/>
                <a:cs typeface="+mn-cs"/>
              </a:rPr>
              <a:t>Rods and cones</a:t>
            </a:r>
            <a:endParaRPr lang="en-US" dirty="0"/>
          </a:p>
        </p:txBody>
      </p:sp>
      <p:sp>
        <p:nvSpPr>
          <p:cNvPr id="4" name="Slide Number Placeholder 3"/>
          <p:cNvSpPr>
            <a:spLocks noGrp="1"/>
          </p:cNvSpPr>
          <p:nvPr>
            <p:ph type="sldNum" sz="quarter" idx="5"/>
          </p:nvPr>
        </p:nvSpPr>
        <p:spPr/>
        <p:txBody>
          <a:bodyPr/>
          <a:lstStyle/>
          <a:p>
            <a:fld id="{EEC05352-694B-C843-B537-C0990895A1E6}" type="slidenum">
              <a:rPr lang="en-US" smtClean="0"/>
              <a:t>15</a:t>
            </a:fld>
            <a:endParaRPr lang="en-US"/>
          </a:p>
        </p:txBody>
      </p:sp>
    </p:spTree>
    <p:extLst>
      <p:ext uri="{BB962C8B-B14F-4D97-AF65-F5344CB8AC3E}">
        <p14:creationId xmlns:p14="http://schemas.microsoft.com/office/powerpoint/2010/main" val="282447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values</a:t>
            </a:r>
          </a:p>
        </p:txBody>
      </p:sp>
      <p:sp>
        <p:nvSpPr>
          <p:cNvPr id="4" name="Slide Number Placeholder 3"/>
          <p:cNvSpPr>
            <a:spLocks noGrp="1"/>
          </p:cNvSpPr>
          <p:nvPr>
            <p:ph type="sldNum" sz="quarter" idx="5"/>
          </p:nvPr>
        </p:nvSpPr>
        <p:spPr/>
        <p:txBody>
          <a:bodyPr/>
          <a:lstStyle/>
          <a:p>
            <a:fld id="{EEC05352-694B-C843-B537-C0990895A1E6}" type="slidenum">
              <a:rPr lang="en-US" smtClean="0"/>
              <a:t>16</a:t>
            </a:fld>
            <a:endParaRPr lang="en-US"/>
          </a:p>
        </p:txBody>
      </p:sp>
    </p:spTree>
    <p:extLst>
      <p:ext uri="{BB962C8B-B14F-4D97-AF65-F5344CB8AC3E}">
        <p14:creationId xmlns:p14="http://schemas.microsoft.com/office/powerpoint/2010/main" val="1123085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Rods and cones</a:t>
            </a:r>
          </a:p>
          <a:p>
            <a:r>
              <a:rPr lang="en-US" dirty="0"/>
              <a:t>Round to one digit</a:t>
            </a:r>
          </a:p>
        </p:txBody>
      </p:sp>
      <p:sp>
        <p:nvSpPr>
          <p:cNvPr id="4" name="Slide Number Placeholder 3"/>
          <p:cNvSpPr>
            <a:spLocks noGrp="1"/>
          </p:cNvSpPr>
          <p:nvPr>
            <p:ph type="sldNum" sz="quarter" idx="5"/>
          </p:nvPr>
        </p:nvSpPr>
        <p:spPr/>
        <p:txBody>
          <a:bodyPr/>
          <a:lstStyle/>
          <a:p>
            <a:fld id="{EEC05352-694B-C843-B537-C0990895A1E6}" type="slidenum">
              <a:rPr lang="en-US" smtClean="0"/>
              <a:t>17</a:t>
            </a:fld>
            <a:endParaRPr lang="en-US"/>
          </a:p>
        </p:txBody>
      </p:sp>
    </p:spTree>
    <p:extLst>
      <p:ext uri="{BB962C8B-B14F-4D97-AF65-F5344CB8AC3E}">
        <p14:creationId xmlns:p14="http://schemas.microsoft.com/office/powerpoint/2010/main" val="226783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Cone only response</a:t>
            </a:r>
          </a:p>
        </p:txBody>
      </p:sp>
      <p:sp>
        <p:nvSpPr>
          <p:cNvPr id="4" name="Slide Number Placeholder 3"/>
          <p:cNvSpPr>
            <a:spLocks noGrp="1"/>
          </p:cNvSpPr>
          <p:nvPr>
            <p:ph type="sldNum" sz="quarter" idx="5"/>
          </p:nvPr>
        </p:nvSpPr>
        <p:spPr/>
        <p:txBody>
          <a:bodyPr/>
          <a:lstStyle/>
          <a:p>
            <a:fld id="{EEC05352-694B-C843-B537-C0990895A1E6}" type="slidenum">
              <a:rPr lang="en-US" smtClean="0"/>
              <a:t>19</a:t>
            </a:fld>
            <a:endParaRPr lang="en-US"/>
          </a:p>
        </p:txBody>
      </p:sp>
    </p:spTree>
    <p:extLst>
      <p:ext uri="{BB962C8B-B14F-4D97-AF65-F5344CB8AC3E}">
        <p14:creationId xmlns:p14="http://schemas.microsoft.com/office/powerpoint/2010/main" val="27023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Cone only-relatively steeper peak than the rod only response</a:t>
            </a:r>
          </a:p>
        </p:txBody>
      </p:sp>
      <p:sp>
        <p:nvSpPr>
          <p:cNvPr id="4" name="Slide Number Placeholder 3"/>
          <p:cNvSpPr>
            <a:spLocks noGrp="1"/>
          </p:cNvSpPr>
          <p:nvPr>
            <p:ph type="sldNum" sz="quarter" idx="5"/>
          </p:nvPr>
        </p:nvSpPr>
        <p:spPr/>
        <p:txBody>
          <a:bodyPr/>
          <a:lstStyle/>
          <a:p>
            <a:fld id="{EEC05352-694B-C843-B537-C0990895A1E6}" type="slidenum">
              <a:rPr lang="en-US" smtClean="0"/>
              <a:t>20</a:t>
            </a:fld>
            <a:endParaRPr lang="en-US"/>
          </a:p>
        </p:txBody>
      </p:sp>
    </p:spTree>
    <p:extLst>
      <p:ext uri="{BB962C8B-B14F-4D97-AF65-F5344CB8AC3E}">
        <p14:creationId xmlns:p14="http://schemas.microsoft.com/office/powerpoint/2010/main" val="2597573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flicker test measures cone pathway function.</a:t>
            </a:r>
          </a:p>
        </p:txBody>
      </p:sp>
      <p:sp>
        <p:nvSpPr>
          <p:cNvPr id="4" name="Slide Number Placeholder 3"/>
          <p:cNvSpPr>
            <a:spLocks noGrp="1"/>
          </p:cNvSpPr>
          <p:nvPr>
            <p:ph type="sldNum" sz="quarter" idx="5"/>
          </p:nvPr>
        </p:nvSpPr>
        <p:spPr/>
        <p:txBody>
          <a:bodyPr/>
          <a:lstStyle/>
          <a:p>
            <a:fld id="{EEC05352-694B-C843-B537-C0990895A1E6}" type="slidenum">
              <a:rPr lang="en-US" smtClean="0"/>
              <a:t>21</a:t>
            </a:fld>
            <a:endParaRPr lang="en-US"/>
          </a:p>
        </p:txBody>
      </p:sp>
    </p:spTree>
    <p:extLst>
      <p:ext uri="{BB962C8B-B14F-4D97-AF65-F5344CB8AC3E}">
        <p14:creationId xmlns:p14="http://schemas.microsoft.com/office/powerpoint/2010/main" val="164169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Isabel CSNB-show at end</a:t>
            </a:r>
          </a:p>
          <a:p>
            <a:r>
              <a:rPr lang="en-US" dirty="0"/>
              <a:t>Appaloosa</a:t>
            </a:r>
          </a:p>
          <a:p>
            <a:r>
              <a:rPr lang="en-US" dirty="0"/>
              <a:t>3 CSNB and continued collection of data from CSNB horses is ongoing</a:t>
            </a:r>
          </a:p>
        </p:txBody>
      </p:sp>
      <p:sp>
        <p:nvSpPr>
          <p:cNvPr id="4" name="Slide Number Placeholder 3"/>
          <p:cNvSpPr>
            <a:spLocks noGrp="1"/>
          </p:cNvSpPr>
          <p:nvPr>
            <p:ph type="sldNum" sz="quarter" idx="5"/>
          </p:nvPr>
        </p:nvSpPr>
        <p:spPr/>
        <p:txBody>
          <a:bodyPr/>
          <a:lstStyle/>
          <a:p>
            <a:fld id="{EEC05352-694B-C843-B537-C0990895A1E6}" type="slidenum">
              <a:rPr lang="en-US" smtClean="0"/>
              <a:t>23</a:t>
            </a:fld>
            <a:endParaRPr lang="en-US"/>
          </a:p>
        </p:txBody>
      </p:sp>
    </p:spTree>
    <p:extLst>
      <p:ext uri="{BB962C8B-B14F-4D97-AF65-F5344CB8AC3E}">
        <p14:creationId xmlns:p14="http://schemas.microsoft.com/office/powerpoint/2010/main" val="818623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dirty="0" err="1"/>
              <a:t>retevet</a:t>
            </a:r>
            <a:r>
              <a:rPr lang="en-US" dirty="0"/>
              <a:t> horse pic</a:t>
            </a:r>
          </a:p>
        </p:txBody>
      </p:sp>
      <p:sp>
        <p:nvSpPr>
          <p:cNvPr id="4" name="Slide Number Placeholder 3"/>
          <p:cNvSpPr>
            <a:spLocks noGrp="1"/>
          </p:cNvSpPr>
          <p:nvPr>
            <p:ph type="sldNum" sz="quarter" idx="5"/>
          </p:nvPr>
        </p:nvSpPr>
        <p:spPr/>
        <p:txBody>
          <a:bodyPr/>
          <a:lstStyle/>
          <a:p>
            <a:fld id="{EEC05352-694B-C843-B537-C0990895A1E6}" type="slidenum">
              <a:rPr lang="en-US" smtClean="0"/>
              <a:t>24</a:t>
            </a:fld>
            <a:endParaRPr lang="en-US"/>
          </a:p>
        </p:txBody>
      </p:sp>
    </p:spTree>
    <p:extLst>
      <p:ext uri="{BB962C8B-B14F-4D97-AF65-F5344CB8AC3E}">
        <p14:creationId xmlns:p14="http://schemas.microsoft.com/office/powerpoint/2010/main" val="110144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perform an ERG you first dark adapt the patient to prime the rods for activity. Then a series of light flashes are directed towards the eyes at different intensities and the retina’s electrical activity is then measured.</a:t>
            </a:r>
          </a:p>
          <a:p>
            <a:r>
              <a:rPr lang="en-US" dirty="0"/>
              <a:t>Commonly used to diagnose a number of retinal diseases such as CNSB which I will be discussing on the next slide</a:t>
            </a:r>
          </a:p>
          <a:p>
            <a:r>
              <a:rPr lang="en-US" dirty="0"/>
              <a:t>It is severely underutilized in equine medicine due to the fact that it requires heavy sedation, is unsafe, and inaccurate.</a:t>
            </a:r>
          </a:p>
        </p:txBody>
      </p:sp>
      <p:sp>
        <p:nvSpPr>
          <p:cNvPr id="4" name="Slide Number Placeholder 3"/>
          <p:cNvSpPr>
            <a:spLocks noGrp="1"/>
          </p:cNvSpPr>
          <p:nvPr>
            <p:ph type="sldNum" sz="quarter" idx="5"/>
          </p:nvPr>
        </p:nvSpPr>
        <p:spPr/>
        <p:txBody>
          <a:bodyPr/>
          <a:lstStyle/>
          <a:p>
            <a:fld id="{EEC05352-694B-C843-B537-C0990895A1E6}" type="slidenum">
              <a:rPr lang="en-US" smtClean="0"/>
              <a:t>3</a:t>
            </a:fld>
            <a:endParaRPr lang="en-US"/>
          </a:p>
        </p:txBody>
      </p:sp>
    </p:spTree>
    <p:extLst>
      <p:ext uri="{BB962C8B-B14F-4D97-AF65-F5344CB8AC3E}">
        <p14:creationId xmlns:p14="http://schemas.microsoft.com/office/powerpoint/2010/main" val="3546182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CEH and pioneer grant</a:t>
            </a:r>
          </a:p>
          <a:p>
            <a:r>
              <a:rPr lang="en-US" dirty="0" err="1"/>
              <a:t>Mrlt</a:t>
            </a:r>
            <a:r>
              <a:rPr lang="en-US" dirty="0"/>
              <a:t> last</a:t>
            </a:r>
          </a:p>
        </p:txBody>
      </p:sp>
      <p:sp>
        <p:nvSpPr>
          <p:cNvPr id="4" name="Slide Number Placeholder 3"/>
          <p:cNvSpPr>
            <a:spLocks noGrp="1"/>
          </p:cNvSpPr>
          <p:nvPr>
            <p:ph type="sldNum" sz="quarter" idx="5"/>
          </p:nvPr>
        </p:nvSpPr>
        <p:spPr/>
        <p:txBody>
          <a:bodyPr/>
          <a:lstStyle/>
          <a:p>
            <a:fld id="{EEC05352-694B-C843-B537-C0990895A1E6}" type="slidenum">
              <a:rPr lang="en-US" smtClean="0"/>
              <a:t>26</a:t>
            </a:fld>
            <a:endParaRPr lang="en-US"/>
          </a:p>
        </p:txBody>
      </p:sp>
    </p:spTree>
    <p:extLst>
      <p:ext uri="{BB962C8B-B14F-4D97-AF65-F5344CB8AC3E}">
        <p14:creationId xmlns:p14="http://schemas.microsoft.com/office/powerpoint/2010/main" val="180407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05352-694B-C843-B537-C0990895A1E6}" type="slidenum">
              <a:rPr lang="en-US" smtClean="0"/>
              <a:t>27</a:t>
            </a:fld>
            <a:endParaRPr lang="en-US"/>
          </a:p>
        </p:txBody>
      </p:sp>
    </p:spTree>
    <p:extLst>
      <p:ext uri="{BB962C8B-B14F-4D97-AF65-F5344CB8AC3E}">
        <p14:creationId xmlns:p14="http://schemas.microsoft.com/office/powerpoint/2010/main" val="376783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CSNB is a hereditary retinal disease in horses that is the inability to see in low to no light conditions. It is commonly found in appaloosas and other horses with a leopard white spotting pattern.</a:t>
            </a:r>
          </a:p>
          <a:p>
            <a:r>
              <a:rPr lang="en-US" dirty="0"/>
              <a:t>Horses with CSNB have an absent b wave on their ERG.</a:t>
            </a:r>
          </a:p>
        </p:txBody>
      </p:sp>
      <p:sp>
        <p:nvSpPr>
          <p:cNvPr id="4" name="Slide Number Placeholder 3"/>
          <p:cNvSpPr>
            <a:spLocks noGrp="1"/>
          </p:cNvSpPr>
          <p:nvPr>
            <p:ph type="sldNum" sz="quarter" idx="5"/>
          </p:nvPr>
        </p:nvSpPr>
        <p:spPr/>
        <p:txBody>
          <a:bodyPr/>
          <a:lstStyle/>
          <a:p>
            <a:fld id="{EEC05352-694B-C843-B537-C0990895A1E6}" type="slidenum">
              <a:rPr lang="en-US" smtClean="0"/>
              <a:t>4</a:t>
            </a:fld>
            <a:endParaRPr lang="en-US"/>
          </a:p>
        </p:txBody>
      </p:sp>
    </p:spTree>
    <p:extLst>
      <p:ext uri="{BB962C8B-B14F-4D97-AF65-F5344CB8AC3E}">
        <p14:creationId xmlns:p14="http://schemas.microsoft.com/office/powerpoint/2010/main" val="193180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LKC </a:t>
            </a:r>
            <a:r>
              <a:rPr lang="en-US" dirty="0" err="1"/>
              <a:t>RETevet</a:t>
            </a:r>
            <a:r>
              <a:rPr lang="en-US" dirty="0"/>
              <a:t>: new, portable electroretinographic device. Can be used on a number of different species.</a:t>
            </a:r>
          </a:p>
        </p:txBody>
      </p:sp>
      <p:sp>
        <p:nvSpPr>
          <p:cNvPr id="4" name="Slide Number Placeholder 3"/>
          <p:cNvSpPr>
            <a:spLocks noGrp="1"/>
          </p:cNvSpPr>
          <p:nvPr>
            <p:ph type="sldNum" sz="quarter" idx="5"/>
          </p:nvPr>
        </p:nvSpPr>
        <p:spPr/>
        <p:txBody>
          <a:bodyPr/>
          <a:lstStyle/>
          <a:p>
            <a:fld id="{EEC05352-694B-C843-B537-C0990895A1E6}" type="slidenum">
              <a:rPr lang="en-US" smtClean="0"/>
              <a:t>5</a:t>
            </a:fld>
            <a:endParaRPr lang="en-US"/>
          </a:p>
        </p:txBody>
      </p:sp>
    </p:spTree>
    <p:extLst>
      <p:ext uri="{BB962C8B-B14F-4D97-AF65-F5344CB8AC3E}">
        <p14:creationId xmlns:p14="http://schemas.microsoft.com/office/powerpoint/2010/main" val="353705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C05352-694B-C843-B537-C0990895A1E6}" type="slidenum">
              <a:rPr lang="en-US" smtClean="0"/>
              <a:t>7</a:t>
            </a:fld>
            <a:endParaRPr lang="en-US"/>
          </a:p>
        </p:txBody>
      </p:sp>
    </p:spTree>
    <p:extLst>
      <p:ext uri="{BB962C8B-B14F-4D97-AF65-F5344CB8AC3E}">
        <p14:creationId xmlns:p14="http://schemas.microsoft.com/office/powerpoint/2010/main" val="261665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in millivolts for horse 1</a:t>
            </a:r>
          </a:p>
        </p:txBody>
      </p:sp>
      <p:sp>
        <p:nvSpPr>
          <p:cNvPr id="4" name="Slide Number Placeholder 3"/>
          <p:cNvSpPr>
            <a:spLocks noGrp="1"/>
          </p:cNvSpPr>
          <p:nvPr>
            <p:ph type="sldNum" sz="quarter" idx="5"/>
          </p:nvPr>
        </p:nvSpPr>
        <p:spPr/>
        <p:txBody>
          <a:bodyPr/>
          <a:lstStyle/>
          <a:p>
            <a:fld id="{EEC05352-694B-C843-B537-C0990895A1E6}" type="slidenum">
              <a:rPr lang="en-US" smtClean="0"/>
              <a:t>9</a:t>
            </a:fld>
            <a:endParaRPr lang="en-US"/>
          </a:p>
        </p:txBody>
      </p:sp>
    </p:spTree>
    <p:extLst>
      <p:ext uri="{BB962C8B-B14F-4D97-AF65-F5344CB8AC3E}">
        <p14:creationId xmlns:p14="http://schemas.microsoft.com/office/powerpoint/2010/main" val="338253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ERG is divided up into 6 tests: 4 scotopic and 2 photopic tests. Scotopic represents rod based vision and photopic represents color based vision.</a:t>
            </a:r>
          </a:p>
        </p:txBody>
      </p:sp>
      <p:sp>
        <p:nvSpPr>
          <p:cNvPr id="4" name="Slide Number Placeholder 3"/>
          <p:cNvSpPr>
            <a:spLocks noGrp="1"/>
          </p:cNvSpPr>
          <p:nvPr>
            <p:ph type="sldNum" sz="quarter" idx="5"/>
          </p:nvPr>
        </p:nvSpPr>
        <p:spPr/>
        <p:txBody>
          <a:bodyPr/>
          <a:lstStyle/>
          <a:p>
            <a:fld id="{EEC05352-694B-C843-B537-C0990895A1E6}" type="slidenum">
              <a:rPr lang="en-US" smtClean="0"/>
              <a:t>10</a:t>
            </a:fld>
            <a:endParaRPr lang="en-US"/>
          </a:p>
        </p:txBody>
      </p:sp>
    </p:spTree>
    <p:extLst>
      <p:ext uri="{BB962C8B-B14F-4D97-AF65-F5344CB8AC3E}">
        <p14:creationId xmlns:p14="http://schemas.microsoft.com/office/powerpoint/2010/main" val="344607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Horses were dark adapted for 20 minutes prior to scotopic tests.</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candela per square </a:t>
            </a:r>
            <a:r>
              <a:rPr lang="en-US" sz="1200" b="1" i="0" kern="1200" dirty="0" err="1">
                <a:solidFill>
                  <a:schemeClr val="tx1"/>
                </a:solidFill>
                <a:effectLst/>
                <a:latin typeface="+mn-lt"/>
                <a:ea typeface="+mn-ea"/>
                <a:cs typeface="+mn-cs"/>
              </a:rPr>
              <a:t>metre</a:t>
            </a:r>
            <a:r>
              <a:rPr lang="en-US" sz="1200" b="0" i="0" kern="1200" dirty="0">
                <a:solidFill>
                  <a:schemeClr val="tx1"/>
                </a:solidFill>
                <a:effectLst/>
                <a:latin typeface="+mn-lt"/>
                <a:ea typeface="+mn-ea"/>
                <a:cs typeface="+mn-cs"/>
              </a:rPr>
              <a:t> (symbol: </a:t>
            </a:r>
            <a:r>
              <a:rPr lang="en-US" sz="1200" b="1" i="0" kern="1200" dirty="0">
                <a:solidFill>
                  <a:schemeClr val="tx1"/>
                </a:solidFill>
                <a:effectLst/>
                <a:latin typeface="+mn-lt"/>
                <a:ea typeface="+mn-ea"/>
                <a:cs typeface="+mn-cs"/>
              </a:rPr>
              <a:t>cd/m</a:t>
            </a:r>
            <a:r>
              <a:rPr lang="en-US" sz="1200" b="1"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is the derived </a:t>
            </a:r>
            <a:r>
              <a:rPr lang="en-US" sz="1200" b="0" i="0" u="none" strike="noStrike" kern="1200" dirty="0">
                <a:solidFill>
                  <a:schemeClr val="tx1"/>
                </a:solidFill>
                <a:effectLst/>
                <a:latin typeface="+mn-lt"/>
                <a:ea typeface="+mn-ea"/>
                <a:cs typeface="+mn-cs"/>
                <a:hlinkClick r:id="rId3" tooltip="SI unit"/>
              </a:rPr>
              <a:t>SI unit</a:t>
            </a:r>
            <a:r>
              <a:rPr lang="en-US" sz="1200" b="0" i="0" kern="1200" dirty="0">
                <a:solidFill>
                  <a:schemeClr val="tx1"/>
                </a:solidFill>
                <a:effectLst/>
                <a:latin typeface="+mn-lt"/>
                <a:ea typeface="+mn-ea"/>
                <a:cs typeface="+mn-cs"/>
              </a:rPr>
              <a:t> of </a:t>
            </a:r>
            <a:r>
              <a:rPr lang="en-US" sz="1200" b="0" i="0" u="none" strike="noStrike" kern="1200" dirty="0">
                <a:solidFill>
                  <a:schemeClr val="tx1"/>
                </a:solidFill>
                <a:effectLst/>
                <a:latin typeface="+mn-lt"/>
                <a:ea typeface="+mn-ea"/>
                <a:cs typeface="+mn-cs"/>
                <a:hlinkClick r:id="rId4" tooltip="Luminance"/>
              </a:rPr>
              <a:t>luminance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Rods</a:t>
            </a:r>
          </a:p>
          <a:p>
            <a:r>
              <a:rPr lang="en-US" sz="1200" b="0" i="0" u="none" strike="noStrike" kern="1200" dirty="0">
                <a:solidFill>
                  <a:schemeClr val="tx1"/>
                </a:solidFill>
                <a:effectLst/>
                <a:latin typeface="+mn-lt"/>
                <a:ea typeface="+mn-ea"/>
                <a:cs typeface="+mn-cs"/>
              </a:rPr>
              <a:t>Lowest </a:t>
            </a:r>
            <a:r>
              <a:rPr lang="en-US" sz="1200" b="0" i="0" u="none" strike="noStrike" kern="1200" dirty="0" err="1">
                <a:solidFill>
                  <a:schemeClr val="tx1"/>
                </a:solidFill>
                <a:effectLst/>
                <a:latin typeface="+mn-lt"/>
                <a:ea typeface="+mn-ea"/>
                <a:cs typeface="+mn-cs"/>
              </a:rPr>
              <a:t>luminence-seperates</a:t>
            </a:r>
            <a:r>
              <a:rPr lang="en-US" sz="1200" b="0" i="0" u="none" strike="noStrike" kern="1200" dirty="0">
                <a:solidFill>
                  <a:schemeClr val="tx1"/>
                </a:solidFill>
                <a:effectLst/>
                <a:latin typeface="+mn-lt"/>
                <a:ea typeface="+mn-ea"/>
                <a:cs typeface="+mn-cs"/>
              </a:rPr>
              <a:t> rods out</a:t>
            </a:r>
          </a:p>
        </p:txBody>
      </p:sp>
      <p:sp>
        <p:nvSpPr>
          <p:cNvPr id="4" name="Slide Number Placeholder 3"/>
          <p:cNvSpPr>
            <a:spLocks noGrp="1"/>
          </p:cNvSpPr>
          <p:nvPr>
            <p:ph type="sldNum" sz="quarter" idx="5"/>
          </p:nvPr>
        </p:nvSpPr>
        <p:spPr/>
        <p:txBody>
          <a:bodyPr/>
          <a:lstStyle/>
          <a:p>
            <a:fld id="{EEC05352-694B-C843-B537-C0990895A1E6}" type="slidenum">
              <a:rPr lang="en-US" smtClean="0"/>
              <a:t>11</a:t>
            </a:fld>
            <a:endParaRPr lang="en-US"/>
          </a:p>
        </p:txBody>
      </p:sp>
    </p:spTree>
    <p:extLst>
      <p:ext uri="{BB962C8B-B14F-4D97-AF65-F5344CB8AC3E}">
        <p14:creationId xmlns:p14="http://schemas.microsoft.com/office/powerpoint/2010/main" val="318056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broad waveform (rod response)</a:t>
            </a:r>
          </a:p>
        </p:txBody>
      </p:sp>
      <p:sp>
        <p:nvSpPr>
          <p:cNvPr id="4" name="Slide Number Placeholder 3"/>
          <p:cNvSpPr>
            <a:spLocks noGrp="1"/>
          </p:cNvSpPr>
          <p:nvPr>
            <p:ph type="sldNum" sz="quarter" idx="5"/>
          </p:nvPr>
        </p:nvSpPr>
        <p:spPr/>
        <p:txBody>
          <a:bodyPr/>
          <a:lstStyle/>
          <a:p>
            <a:fld id="{EEC05352-694B-C843-B537-C0990895A1E6}" type="slidenum">
              <a:rPr lang="en-US" smtClean="0"/>
              <a:t>12</a:t>
            </a:fld>
            <a:endParaRPr lang="en-US"/>
          </a:p>
        </p:txBody>
      </p:sp>
    </p:spTree>
    <p:extLst>
      <p:ext uri="{BB962C8B-B14F-4D97-AF65-F5344CB8AC3E}">
        <p14:creationId xmlns:p14="http://schemas.microsoft.com/office/powerpoint/2010/main" val="265389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B152-364E-1050-81B5-E6B92B956B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6CC99F-7332-4302-3E34-4449C73EC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E3C401-E1D3-D53B-E608-194BFDC68504}"/>
              </a:ext>
            </a:extLst>
          </p:cNvPr>
          <p:cNvSpPr>
            <a:spLocks noGrp="1"/>
          </p:cNvSpPr>
          <p:nvPr>
            <p:ph type="dt" sz="half" idx="10"/>
          </p:nvPr>
        </p:nvSpPr>
        <p:spPr/>
        <p:txBody>
          <a:bodyPr/>
          <a:lstStyle/>
          <a:p>
            <a:fld id="{F092BE64-CA6E-904D-91EC-AE2801822E5B}" type="datetimeFigureOut">
              <a:rPr lang="en-US" smtClean="0"/>
              <a:t>7/18/22</a:t>
            </a:fld>
            <a:endParaRPr lang="en-US"/>
          </a:p>
        </p:txBody>
      </p:sp>
      <p:sp>
        <p:nvSpPr>
          <p:cNvPr id="5" name="Footer Placeholder 4">
            <a:extLst>
              <a:ext uri="{FF2B5EF4-FFF2-40B4-BE49-F238E27FC236}">
                <a16:creationId xmlns:a16="http://schemas.microsoft.com/office/drawing/2014/main" id="{8E0E01D4-8006-BF74-992C-70120AFA2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F13-7AC3-9375-EB36-F4BE11E68753}"/>
              </a:ext>
            </a:extLst>
          </p:cNvPr>
          <p:cNvSpPr>
            <a:spLocks noGrp="1"/>
          </p:cNvSpPr>
          <p:nvPr>
            <p:ph type="sldNum" sz="quarter" idx="12"/>
          </p:nvPr>
        </p:nvSpPr>
        <p:spPr/>
        <p:txBody>
          <a:bodyPr/>
          <a:lstStyle/>
          <a:p>
            <a:fld id="{973237BF-6D40-F84C-8E7B-22307CBDFAD5}" type="slidenum">
              <a:rPr lang="en-US" smtClean="0"/>
              <a:t>‹#›</a:t>
            </a:fld>
            <a:endParaRPr lang="en-US"/>
          </a:p>
        </p:txBody>
      </p:sp>
    </p:spTree>
    <p:extLst>
      <p:ext uri="{BB962C8B-B14F-4D97-AF65-F5344CB8AC3E}">
        <p14:creationId xmlns:p14="http://schemas.microsoft.com/office/powerpoint/2010/main" val="374665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B23E-C0F4-98A2-DC12-BA828AFBF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E44690-A7A6-FE6C-2F26-94EA5A1BF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2F9EE-A758-0EB1-665B-5D4942864A3B}"/>
              </a:ext>
            </a:extLst>
          </p:cNvPr>
          <p:cNvSpPr>
            <a:spLocks noGrp="1"/>
          </p:cNvSpPr>
          <p:nvPr>
            <p:ph type="dt" sz="half" idx="10"/>
          </p:nvPr>
        </p:nvSpPr>
        <p:spPr/>
        <p:txBody>
          <a:bodyPr/>
          <a:lstStyle/>
          <a:p>
            <a:fld id="{F092BE64-CA6E-904D-91EC-AE2801822E5B}" type="datetimeFigureOut">
              <a:rPr lang="en-US" smtClean="0"/>
              <a:t>7/18/22</a:t>
            </a:fld>
            <a:endParaRPr lang="en-US"/>
          </a:p>
        </p:txBody>
      </p:sp>
      <p:sp>
        <p:nvSpPr>
          <p:cNvPr id="5" name="Footer Placeholder 4">
            <a:extLst>
              <a:ext uri="{FF2B5EF4-FFF2-40B4-BE49-F238E27FC236}">
                <a16:creationId xmlns:a16="http://schemas.microsoft.com/office/drawing/2014/main" id="{E67893A9-6956-03FD-E8FF-8ED1B1750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6E532-2BBB-3E23-C108-8F5CE6354FF1}"/>
              </a:ext>
            </a:extLst>
          </p:cNvPr>
          <p:cNvSpPr>
            <a:spLocks noGrp="1"/>
          </p:cNvSpPr>
          <p:nvPr>
            <p:ph type="sldNum" sz="quarter" idx="12"/>
          </p:nvPr>
        </p:nvSpPr>
        <p:spPr/>
        <p:txBody>
          <a:bodyPr/>
          <a:lstStyle/>
          <a:p>
            <a:fld id="{973237BF-6D40-F84C-8E7B-22307CBDFAD5}" type="slidenum">
              <a:rPr lang="en-US" smtClean="0"/>
              <a:t>‹#›</a:t>
            </a:fld>
            <a:endParaRPr lang="en-US"/>
          </a:p>
        </p:txBody>
      </p:sp>
    </p:spTree>
    <p:extLst>
      <p:ext uri="{BB962C8B-B14F-4D97-AF65-F5344CB8AC3E}">
        <p14:creationId xmlns:p14="http://schemas.microsoft.com/office/powerpoint/2010/main" val="287236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BB5003-B92A-CBF2-4367-B5477E2216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1D867-05BD-31D7-20DF-8091C112A8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9AA83-149D-22D3-3856-C8D195C40EEB}"/>
              </a:ext>
            </a:extLst>
          </p:cNvPr>
          <p:cNvSpPr>
            <a:spLocks noGrp="1"/>
          </p:cNvSpPr>
          <p:nvPr>
            <p:ph type="dt" sz="half" idx="10"/>
          </p:nvPr>
        </p:nvSpPr>
        <p:spPr/>
        <p:txBody>
          <a:bodyPr/>
          <a:lstStyle/>
          <a:p>
            <a:fld id="{F092BE64-CA6E-904D-91EC-AE2801822E5B}" type="datetimeFigureOut">
              <a:rPr lang="en-US" smtClean="0"/>
              <a:t>7/18/22</a:t>
            </a:fld>
            <a:endParaRPr lang="en-US"/>
          </a:p>
        </p:txBody>
      </p:sp>
      <p:sp>
        <p:nvSpPr>
          <p:cNvPr id="5" name="Footer Placeholder 4">
            <a:extLst>
              <a:ext uri="{FF2B5EF4-FFF2-40B4-BE49-F238E27FC236}">
                <a16:creationId xmlns:a16="http://schemas.microsoft.com/office/drawing/2014/main" id="{4CF09DAC-5767-4ADC-7FEA-1A248B5F5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3B683-A94A-90C2-DE34-CC3A1550C087}"/>
              </a:ext>
            </a:extLst>
          </p:cNvPr>
          <p:cNvSpPr>
            <a:spLocks noGrp="1"/>
          </p:cNvSpPr>
          <p:nvPr>
            <p:ph type="sldNum" sz="quarter" idx="12"/>
          </p:nvPr>
        </p:nvSpPr>
        <p:spPr/>
        <p:txBody>
          <a:bodyPr/>
          <a:lstStyle/>
          <a:p>
            <a:fld id="{973237BF-6D40-F84C-8E7B-22307CBDFAD5}" type="slidenum">
              <a:rPr lang="en-US" smtClean="0"/>
              <a:t>‹#›</a:t>
            </a:fld>
            <a:endParaRPr lang="en-US"/>
          </a:p>
        </p:txBody>
      </p:sp>
    </p:spTree>
    <p:extLst>
      <p:ext uri="{BB962C8B-B14F-4D97-AF65-F5344CB8AC3E}">
        <p14:creationId xmlns:p14="http://schemas.microsoft.com/office/powerpoint/2010/main" val="6133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9E56-EFA9-31E8-8BA1-941549646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74A05-C280-44CF-BA1D-662AA28AD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50C8D-7724-691B-A193-95AB93902010}"/>
              </a:ext>
            </a:extLst>
          </p:cNvPr>
          <p:cNvSpPr>
            <a:spLocks noGrp="1"/>
          </p:cNvSpPr>
          <p:nvPr>
            <p:ph type="dt" sz="half" idx="10"/>
          </p:nvPr>
        </p:nvSpPr>
        <p:spPr/>
        <p:txBody>
          <a:bodyPr/>
          <a:lstStyle/>
          <a:p>
            <a:fld id="{F092BE64-CA6E-904D-91EC-AE2801822E5B}" type="datetimeFigureOut">
              <a:rPr lang="en-US" smtClean="0"/>
              <a:t>7/18/22</a:t>
            </a:fld>
            <a:endParaRPr lang="en-US"/>
          </a:p>
        </p:txBody>
      </p:sp>
      <p:sp>
        <p:nvSpPr>
          <p:cNvPr id="5" name="Footer Placeholder 4">
            <a:extLst>
              <a:ext uri="{FF2B5EF4-FFF2-40B4-BE49-F238E27FC236}">
                <a16:creationId xmlns:a16="http://schemas.microsoft.com/office/drawing/2014/main" id="{F97B5E6C-FFC0-B900-68E6-76530091D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98A45-D596-DE29-0126-FF187AB5F76D}"/>
              </a:ext>
            </a:extLst>
          </p:cNvPr>
          <p:cNvSpPr>
            <a:spLocks noGrp="1"/>
          </p:cNvSpPr>
          <p:nvPr>
            <p:ph type="sldNum" sz="quarter" idx="12"/>
          </p:nvPr>
        </p:nvSpPr>
        <p:spPr/>
        <p:txBody>
          <a:bodyPr/>
          <a:lstStyle/>
          <a:p>
            <a:fld id="{973237BF-6D40-F84C-8E7B-22307CBDFAD5}" type="slidenum">
              <a:rPr lang="en-US" smtClean="0"/>
              <a:t>‹#›</a:t>
            </a:fld>
            <a:endParaRPr lang="en-US"/>
          </a:p>
        </p:txBody>
      </p:sp>
    </p:spTree>
    <p:extLst>
      <p:ext uri="{BB962C8B-B14F-4D97-AF65-F5344CB8AC3E}">
        <p14:creationId xmlns:p14="http://schemas.microsoft.com/office/powerpoint/2010/main" val="280529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9729-9948-700C-3218-0487810685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3B116E-E21E-34F4-E2F5-1981D1A41C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51278-D10E-6E03-2275-A44D112065B6}"/>
              </a:ext>
            </a:extLst>
          </p:cNvPr>
          <p:cNvSpPr>
            <a:spLocks noGrp="1"/>
          </p:cNvSpPr>
          <p:nvPr>
            <p:ph type="dt" sz="half" idx="10"/>
          </p:nvPr>
        </p:nvSpPr>
        <p:spPr/>
        <p:txBody>
          <a:bodyPr/>
          <a:lstStyle/>
          <a:p>
            <a:fld id="{F092BE64-CA6E-904D-91EC-AE2801822E5B}" type="datetimeFigureOut">
              <a:rPr lang="en-US" smtClean="0"/>
              <a:t>7/18/22</a:t>
            </a:fld>
            <a:endParaRPr lang="en-US"/>
          </a:p>
        </p:txBody>
      </p:sp>
      <p:sp>
        <p:nvSpPr>
          <p:cNvPr id="5" name="Footer Placeholder 4">
            <a:extLst>
              <a:ext uri="{FF2B5EF4-FFF2-40B4-BE49-F238E27FC236}">
                <a16:creationId xmlns:a16="http://schemas.microsoft.com/office/drawing/2014/main" id="{DE2584EE-FFF5-D0F8-B24B-915550778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8B6C4-1DAB-E50A-0105-DABD6C1DA321}"/>
              </a:ext>
            </a:extLst>
          </p:cNvPr>
          <p:cNvSpPr>
            <a:spLocks noGrp="1"/>
          </p:cNvSpPr>
          <p:nvPr>
            <p:ph type="sldNum" sz="quarter" idx="12"/>
          </p:nvPr>
        </p:nvSpPr>
        <p:spPr/>
        <p:txBody>
          <a:bodyPr/>
          <a:lstStyle/>
          <a:p>
            <a:fld id="{973237BF-6D40-F84C-8E7B-22307CBDFAD5}" type="slidenum">
              <a:rPr lang="en-US" smtClean="0"/>
              <a:t>‹#›</a:t>
            </a:fld>
            <a:endParaRPr lang="en-US"/>
          </a:p>
        </p:txBody>
      </p:sp>
    </p:spTree>
    <p:extLst>
      <p:ext uri="{BB962C8B-B14F-4D97-AF65-F5344CB8AC3E}">
        <p14:creationId xmlns:p14="http://schemas.microsoft.com/office/powerpoint/2010/main" val="1003028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820-CEAA-E993-C06F-B4E6E40220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DAC691-6559-E1CB-CF01-EF8EF7163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ED7995-A232-04C3-ED94-C75D8DBEC5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0CB59A-A874-D2BC-AB0F-F66321EBB2CA}"/>
              </a:ext>
            </a:extLst>
          </p:cNvPr>
          <p:cNvSpPr>
            <a:spLocks noGrp="1"/>
          </p:cNvSpPr>
          <p:nvPr>
            <p:ph type="dt" sz="half" idx="10"/>
          </p:nvPr>
        </p:nvSpPr>
        <p:spPr/>
        <p:txBody>
          <a:bodyPr/>
          <a:lstStyle/>
          <a:p>
            <a:fld id="{F092BE64-CA6E-904D-91EC-AE2801822E5B}" type="datetimeFigureOut">
              <a:rPr lang="en-US" smtClean="0"/>
              <a:t>7/18/22</a:t>
            </a:fld>
            <a:endParaRPr lang="en-US"/>
          </a:p>
        </p:txBody>
      </p:sp>
      <p:sp>
        <p:nvSpPr>
          <p:cNvPr id="6" name="Footer Placeholder 5">
            <a:extLst>
              <a:ext uri="{FF2B5EF4-FFF2-40B4-BE49-F238E27FC236}">
                <a16:creationId xmlns:a16="http://schemas.microsoft.com/office/drawing/2014/main" id="{C262DB56-EC8E-54A1-887C-50BA09EE6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F5123-D71D-1499-E47C-A167A0F3EB0F}"/>
              </a:ext>
            </a:extLst>
          </p:cNvPr>
          <p:cNvSpPr>
            <a:spLocks noGrp="1"/>
          </p:cNvSpPr>
          <p:nvPr>
            <p:ph type="sldNum" sz="quarter" idx="12"/>
          </p:nvPr>
        </p:nvSpPr>
        <p:spPr/>
        <p:txBody>
          <a:bodyPr/>
          <a:lstStyle/>
          <a:p>
            <a:fld id="{973237BF-6D40-F84C-8E7B-22307CBDFAD5}" type="slidenum">
              <a:rPr lang="en-US" smtClean="0"/>
              <a:t>‹#›</a:t>
            </a:fld>
            <a:endParaRPr lang="en-US"/>
          </a:p>
        </p:txBody>
      </p:sp>
    </p:spTree>
    <p:extLst>
      <p:ext uri="{BB962C8B-B14F-4D97-AF65-F5344CB8AC3E}">
        <p14:creationId xmlns:p14="http://schemas.microsoft.com/office/powerpoint/2010/main" val="216346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25BC-611C-62F1-255A-88AC372307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AC4314-EFA9-821F-5A0B-057140744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2AC11-628A-1998-AF38-B96EA458B8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F0F228-AB46-7ABD-4F4C-397DCC234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752554-2325-A4A9-CECB-4F74D9D1A4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E96F52-3016-65D1-E9C9-774A3F67141B}"/>
              </a:ext>
            </a:extLst>
          </p:cNvPr>
          <p:cNvSpPr>
            <a:spLocks noGrp="1"/>
          </p:cNvSpPr>
          <p:nvPr>
            <p:ph type="dt" sz="half" idx="10"/>
          </p:nvPr>
        </p:nvSpPr>
        <p:spPr/>
        <p:txBody>
          <a:bodyPr/>
          <a:lstStyle/>
          <a:p>
            <a:fld id="{F092BE64-CA6E-904D-91EC-AE2801822E5B}" type="datetimeFigureOut">
              <a:rPr lang="en-US" smtClean="0"/>
              <a:t>7/18/22</a:t>
            </a:fld>
            <a:endParaRPr lang="en-US"/>
          </a:p>
        </p:txBody>
      </p:sp>
      <p:sp>
        <p:nvSpPr>
          <p:cNvPr id="8" name="Footer Placeholder 7">
            <a:extLst>
              <a:ext uri="{FF2B5EF4-FFF2-40B4-BE49-F238E27FC236}">
                <a16:creationId xmlns:a16="http://schemas.microsoft.com/office/drawing/2014/main" id="{77DFBED5-95AE-D587-5848-8DC4FA773B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D32F55-7129-B9C7-B813-81F39D2989C8}"/>
              </a:ext>
            </a:extLst>
          </p:cNvPr>
          <p:cNvSpPr>
            <a:spLocks noGrp="1"/>
          </p:cNvSpPr>
          <p:nvPr>
            <p:ph type="sldNum" sz="quarter" idx="12"/>
          </p:nvPr>
        </p:nvSpPr>
        <p:spPr/>
        <p:txBody>
          <a:bodyPr/>
          <a:lstStyle/>
          <a:p>
            <a:fld id="{973237BF-6D40-F84C-8E7B-22307CBDFAD5}" type="slidenum">
              <a:rPr lang="en-US" smtClean="0"/>
              <a:t>‹#›</a:t>
            </a:fld>
            <a:endParaRPr lang="en-US"/>
          </a:p>
        </p:txBody>
      </p:sp>
    </p:spTree>
    <p:extLst>
      <p:ext uri="{BB962C8B-B14F-4D97-AF65-F5344CB8AC3E}">
        <p14:creationId xmlns:p14="http://schemas.microsoft.com/office/powerpoint/2010/main" val="561500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9BDC-56D3-CE9C-70E5-BF84A5B53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F41602-8A81-76F6-0D0B-836154A4448E}"/>
              </a:ext>
            </a:extLst>
          </p:cNvPr>
          <p:cNvSpPr>
            <a:spLocks noGrp="1"/>
          </p:cNvSpPr>
          <p:nvPr>
            <p:ph type="dt" sz="half" idx="10"/>
          </p:nvPr>
        </p:nvSpPr>
        <p:spPr/>
        <p:txBody>
          <a:bodyPr/>
          <a:lstStyle/>
          <a:p>
            <a:fld id="{F092BE64-CA6E-904D-91EC-AE2801822E5B}" type="datetimeFigureOut">
              <a:rPr lang="en-US" smtClean="0"/>
              <a:t>7/18/22</a:t>
            </a:fld>
            <a:endParaRPr lang="en-US"/>
          </a:p>
        </p:txBody>
      </p:sp>
      <p:sp>
        <p:nvSpPr>
          <p:cNvPr id="4" name="Footer Placeholder 3">
            <a:extLst>
              <a:ext uri="{FF2B5EF4-FFF2-40B4-BE49-F238E27FC236}">
                <a16:creationId xmlns:a16="http://schemas.microsoft.com/office/drawing/2014/main" id="{B0635550-79EE-895D-0E02-6533A3F8D9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19B13F-E235-A431-DA4E-F36175A516AF}"/>
              </a:ext>
            </a:extLst>
          </p:cNvPr>
          <p:cNvSpPr>
            <a:spLocks noGrp="1"/>
          </p:cNvSpPr>
          <p:nvPr>
            <p:ph type="sldNum" sz="quarter" idx="12"/>
          </p:nvPr>
        </p:nvSpPr>
        <p:spPr/>
        <p:txBody>
          <a:bodyPr/>
          <a:lstStyle/>
          <a:p>
            <a:fld id="{973237BF-6D40-F84C-8E7B-22307CBDFAD5}" type="slidenum">
              <a:rPr lang="en-US" smtClean="0"/>
              <a:t>‹#›</a:t>
            </a:fld>
            <a:endParaRPr lang="en-US"/>
          </a:p>
        </p:txBody>
      </p:sp>
    </p:spTree>
    <p:extLst>
      <p:ext uri="{BB962C8B-B14F-4D97-AF65-F5344CB8AC3E}">
        <p14:creationId xmlns:p14="http://schemas.microsoft.com/office/powerpoint/2010/main" val="36729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42401-44EF-4A3F-E9A0-FF3B141FD263}"/>
              </a:ext>
            </a:extLst>
          </p:cNvPr>
          <p:cNvSpPr>
            <a:spLocks noGrp="1"/>
          </p:cNvSpPr>
          <p:nvPr>
            <p:ph type="dt" sz="half" idx="10"/>
          </p:nvPr>
        </p:nvSpPr>
        <p:spPr/>
        <p:txBody>
          <a:bodyPr/>
          <a:lstStyle/>
          <a:p>
            <a:fld id="{F092BE64-CA6E-904D-91EC-AE2801822E5B}" type="datetimeFigureOut">
              <a:rPr lang="en-US" smtClean="0"/>
              <a:t>7/18/22</a:t>
            </a:fld>
            <a:endParaRPr lang="en-US"/>
          </a:p>
        </p:txBody>
      </p:sp>
      <p:sp>
        <p:nvSpPr>
          <p:cNvPr id="3" name="Footer Placeholder 2">
            <a:extLst>
              <a:ext uri="{FF2B5EF4-FFF2-40B4-BE49-F238E27FC236}">
                <a16:creationId xmlns:a16="http://schemas.microsoft.com/office/drawing/2014/main" id="{D16F9305-EA7B-ABB0-6ECC-042781CB15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429671-EA6B-1B38-4813-DE372D39028A}"/>
              </a:ext>
            </a:extLst>
          </p:cNvPr>
          <p:cNvSpPr>
            <a:spLocks noGrp="1"/>
          </p:cNvSpPr>
          <p:nvPr>
            <p:ph type="sldNum" sz="quarter" idx="12"/>
          </p:nvPr>
        </p:nvSpPr>
        <p:spPr/>
        <p:txBody>
          <a:bodyPr/>
          <a:lstStyle/>
          <a:p>
            <a:fld id="{973237BF-6D40-F84C-8E7B-22307CBDFAD5}" type="slidenum">
              <a:rPr lang="en-US" smtClean="0"/>
              <a:t>‹#›</a:t>
            </a:fld>
            <a:endParaRPr lang="en-US"/>
          </a:p>
        </p:txBody>
      </p:sp>
    </p:spTree>
    <p:extLst>
      <p:ext uri="{BB962C8B-B14F-4D97-AF65-F5344CB8AC3E}">
        <p14:creationId xmlns:p14="http://schemas.microsoft.com/office/powerpoint/2010/main" val="29596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3F88-38A2-8985-272D-8C0BF73F35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DA763D-A73C-8D26-1C2B-A14A7B68F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B75B1B-B3C4-C533-F29D-DEA9AF568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2DE16-5417-88A9-3E14-F2B8C3AF08E2}"/>
              </a:ext>
            </a:extLst>
          </p:cNvPr>
          <p:cNvSpPr>
            <a:spLocks noGrp="1"/>
          </p:cNvSpPr>
          <p:nvPr>
            <p:ph type="dt" sz="half" idx="10"/>
          </p:nvPr>
        </p:nvSpPr>
        <p:spPr/>
        <p:txBody>
          <a:bodyPr/>
          <a:lstStyle/>
          <a:p>
            <a:fld id="{F092BE64-CA6E-904D-91EC-AE2801822E5B}" type="datetimeFigureOut">
              <a:rPr lang="en-US" smtClean="0"/>
              <a:t>7/18/22</a:t>
            </a:fld>
            <a:endParaRPr lang="en-US"/>
          </a:p>
        </p:txBody>
      </p:sp>
      <p:sp>
        <p:nvSpPr>
          <p:cNvPr id="6" name="Footer Placeholder 5">
            <a:extLst>
              <a:ext uri="{FF2B5EF4-FFF2-40B4-BE49-F238E27FC236}">
                <a16:creationId xmlns:a16="http://schemas.microsoft.com/office/drawing/2014/main" id="{68239479-5865-F547-07A2-BF41B78CF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AE8FD-D1E2-357D-D261-42144691A95F}"/>
              </a:ext>
            </a:extLst>
          </p:cNvPr>
          <p:cNvSpPr>
            <a:spLocks noGrp="1"/>
          </p:cNvSpPr>
          <p:nvPr>
            <p:ph type="sldNum" sz="quarter" idx="12"/>
          </p:nvPr>
        </p:nvSpPr>
        <p:spPr/>
        <p:txBody>
          <a:bodyPr/>
          <a:lstStyle/>
          <a:p>
            <a:fld id="{973237BF-6D40-F84C-8E7B-22307CBDFAD5}" type="slidenum">
              <a:rPr lang="en-US" smtClean="0"/>
              <a:t>‹#›</a:t>
            </a:fld>
            <a:endParaRPr lang="en-US"/>
          </a:p>
        </p:txBody>
      </p:sp>
    </p:spTree>
    <p:extLst>
      <p:ext uri="{BB962C8B-B14F-4D97-AF65-F5344CB8AC3E}">
        <p14:creationId xmlns:p14="http://schemas.microsoft.com/office/powerpoint/2010/main" val="28920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C1F3-6FF6-2F58-5B86-CD75093C2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428899-5BDB-E66F-C650-D7EEB8309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D1746A-B717-F2F4-178B-E52E920EA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F5762-3DD6-2DDC-792C-6781E4AD3810}"/>
              </a:ext>
            </a:extLst>
          </p:cNvPr>
          <p:cNvSpPr>
            <a:spLocks noGrp="1"/>
          </p:cNvSpPr>
          <p:nvPr>
            <p:ph type="dt" sz="half" idx="10"/>
          </p:nvPr>
        </p:nvSpPr>
        <p:spPr/>
        <p:txBody>
          <a:bodyPr/>
          <a:lstStyle/>
          <a:p>
            <a:fld id="{F092BE64-CA6E-904D-91EC-AE2801822E5B}" type="datetimeFigureOut">
              <a:rPr lang="en-US" smtClean="0"/>
              <a:t>7/18/22</a:t>
            </a:fld>
            <a:endParaRPr lang="en-US"/>
          </a:p>
        </p:txBody>
      </p:sp>
      <p:sp>
        <p:nvSpPr>
          <p:cNvPr id="6" name="Footer Placeholder 5">
            <a:extLst>
              <a:ext uri="{FF2B5EF4-FFF2-40B4-BE49-F238E27FC236}">
                <a16:creationId xmlns:a16="http://schemas.microsoft.com/office/drawing/2014/main" id="{BB269EDB-C3B3-9220-264C-284AEA77E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10255-1F3E-2EDB-F479-1C444F5927D9}"/>
              </a:ext>
            </a:extLst>
          </p:cNvPr>
          <p:cNvSpPr>
            <a:spLocks noGrp="1"/>
          </p:cNvSpPr>
          <p:nvPr>
            <p:ph type="sldNum" sz="quarter" idx="12"/>
          </p:nvPr>
        </p:nvSpPr>
        <p:spPr/>
        <p:txBody>
          <a:bodyPr/>
          <a:lstStyle/>
          <a:p>
            <a:fld id="{973237BF-6D40-F84C-8E7B-22307CBDFAD5}" type="slidenum">
              <a:rPr lang="en-US" smtClean="0"/>
              <a:t>‹#›</a:t>
            </a:fld>
            <a:endParaRPr lang="en-US"/>
          </a:p>
        </p:txBody>
      </p:sp>
    </p:spTree>
    <p:extLst>
      <p:ext uri="{BB962C8B-B14F-4D97-AF65-F5344CB8AC3E}">
        <p14:creationId xmlns:p14="http://schemas.microsoft.com/office/powerpoint/2010/main" val="297515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EC1E3-2C2E-18E1-FCBB-C59CCB6475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40BBC9-2C74-8558-3C88-BE4021BF7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2C33C-C056-A7DA-7337-C53AD571B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2BE64-CA6E-904D-91EC-AE2801822E5B}" type="datetimeFigureOut">
              <a:rPr lang="en-US" smtClean="0"/>
              <a:t>7/18/22</a:t>
            </a:fld>
            <a:endParaRPr lang="en-US"/>
          </a:p>
        </p:txBody>
      </p:sp>
      <p:sp>
        <p:nvSpPr>
          <p:cNvPr id="5" name="Footer Placeholder 4">
            <a:extLst>
              <a:ext uri="{FF2B5EF4-FFF2-40B4-BE49-F238E27FC236}">
                <a16:creationId xmlns:a16="http://schemas.microsoft.com/office/drawing/2014/main" id="{38C5A8D2-BB88-8479-29A1-17DE40CF76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5BAFD6-D20C-B797-9768-73D9E8BBB4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237BF-6D40-F84C-8E7B-22307CBDFAD5}" type="slidenum">
              <a:rPr lang="en-US" smtClean="0"/>
              <a:t>‹#›</a:t>
            </a:fld>
            <a:endParaRPr lang="en-US"/>
          </a:p>
        </p:txBody>
      </p:sp>
    </p:spTree>
    <p:extLst>
      <p:ext uri="{BB962C8B-B14F-4D97-AF65-F5344CB8AC3E}">
        <p14:creationId xmlns:p14="http://schemas.microsoft.com/office/powerpoint/2010/main" val="284526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1CC3-C0AB-DFE1-AA41-20E9FFD308AC}"/>
              </a:ext>
            </a:extLst>
          </p:cNvPr>
          <p:cNvSpPr>
            <a:spLocks noGrp="1"/>
          </p:cNvSpPr>
          <p:nvPr>
            <p:ph type="ctrTitle"/>
          </p:nvPr>
        </p:nvSpPr>
        <p:spPr>
          <a:xfrm>
            <a:off x="1524000" y="130093"/>
            <a:ext cx="9144000" cy="2387600"/>
          </a:xfrm>
        </p:spPr>
        <p:txBody>
          <a:bodyPr>
            <a:normAutofit/>
          </a:bodyPr>
          <a:lstStyle/>
          <a:p>
            <a:r>
              <a:rPr lang="en-US" sz="4400" b="1" dirty="0">
                <a:solidFill>
                  <a:schemeClr val="accent1">
                    <a:lumMod val="75000"/>
                  </a:schemeClr>
                </a:solidFill>
                <a:latin typeface="+mn-lt"/>
              </a:rPr>
              <a:t>Normative Electroretinographic Data for Equine Patients</a:t>
            </a:r>
          </a:p>
        </p:txBody>
      </p:sp>
      <p:sp>
        <p:nvSpPr>
          <p:cNvPr id="3" name="Subtitle 2">
            <a:extLst>
              <a:ext uri="{FF2B5EF4-FFF2-40B4-BE49-F238E27FC236}">
                <a16:creationId xmlns:a16="http://schemas.microsoft.com/office/drawing/2014/main" id="{FE10F61E-F64D-A348-2311-3CAB791CEC9B}"/>
              </a:ext>
            </a:extLst>
          </p:cNvPr>
          <p:cNvSpPr>
            <a:spLocks noGrp="1"/>
          </p:cNvSpPr>
          <p:nvPr>
            <p:ph type="subTitle" idx="1"/>
          </p:nvPr>
        </p:nvSpPr>
        <p:spPr/>
        <p:txBody>
          <a:bodyPr/>
          <a:lstStyle/>
          <a:p>
            <a:r>
              <a:rPr lang="en-US" sz="2800" b="1" dirty="0"/>
              <a:t>Jenna </a:t>
            </a:r>
            <a:r>
              <a:rPr lang="en-US" sz="2800" b="1" dirty="0" err="1"/>
              <a:t>Acutt</a:t>
            </a:r>
            <a:r>
              <a:rPr lang="en-US" sz="2800" b="1" dirty="0"/>
              <a:t>, Michelle </a:t>
            </a:r>
            <a:r>
              <a:rPr lang="en-US" sz="2800" b="1" dirty="0" err="1"/>
              <a:t>Ferneding</a:t>
            </a:r>
            <a:r>
              <a:rPr lang="en-US" sz="2800" b="1" dirty="0"/>
              <a:t>, Brett Story, Monica Motta, Rebecca </a:t>
            </a:r>
            <a:r>
              <a:rPr lang="en-US" sz="2800" b="1" dirty="0" err="1"/>
              <a:t>Bellone</a:t>
            </a:r>
            <a:r>
              <a:rPr lang="en-US" sz="2800" b="1" dirty="0"/>
              <a:t>, Sara </a:t>
            </a:r>
            <a:r>
              <a:rPr lang="en-US" sz="2800" b="1" dirty="0" err="1"/>
              <a:t>Thomasy</a:t>
            </a:r>
            <a:endParaRPr lang="en-US" sz="2800" b="1" dirty="0"/>
          </a:p>
          <a:p>
            <a:r>
              <a:rPr lang="en-US" dirty="0"/>
              <a:t>UC Davis School of Veterinary Medicine STAR 2022</a:t>
            </a:r>
          </a:p>
        </p:txBody>
      </p:sp>
      <p:pic>
        <p:nvPicPr>
          <p:cNvPr id="4" name="Google Shape;88;p1" descr="GREY UCD_seal-02.png">
            <a:extLst>
              <a:ext uri="{FF2B5EF4-FFF2-40B4-BE49-F238E27FC236}">
                <a16:creationId xmlns:a16="http://schemas.microsoft.com/office/drawing/2014/main" id="{8FA25BD8-1B44-84B1-A903-9EE464A9A6DC}"/>
              </a:ext>
            </a:extLst>
          </p:cNvPr>
          <p:cNvPicPr preferRelativeResize="0"/>
          <p:nvPr/>
        </p:nvPicPr>
        <p:blipFill rotWithShape="1">
          <a:blip r:embed="rId2">
            <a:alphaModFix/>
          </a:blip>
          <a:srcRect/>
          <a:stretch/>
        </p:blipFill>
        <p:spPr>
          <a:xfrm>
            <a:off x="0" y="977817"/>
            <a:ext cx="2462362" cy="4556290"/>
          </a:xfrm>
          <a:prstGeom prst="rect">
            <a:avLst/>
          </a:prstGeom>
          <a:noFill/>
          <a:ln>
            <a:noFill/>
          </a:ln>
        </p:spPr>
      </p:pic>
      <p:pic>
        <p:nvPicPr>
          <p:cNvPr id="6" name="Google Shape;87;p1" descr="lower banner-12.png">
            <a:extLst>
              <a:ext uri="{FF2B5EF4-FFF2-40B4-BE49-F238E27FC236}">
                <a16:creationId xmlns:a16="http://schemas.microsoft.com/office/drawing/2014/main" id="{014D1988-4477-40B8-347B-6F1A0F166F00}"/>
              </a:ext>
            </a:extLst>
          </p:cNvPr>
          <p:cNvPicPr preferRelativeResize="0"/>
          <p:nvPr/>
        </p:nvPicPr>
        <p:blipFill rotWithShape="1">
          <a:blip r:embed="rId3">
            <a:alphaModFix/>
          </a:blip>
          <a:srcRect/>
          <a:stretch/>
        </p:blipFill>
        <p:spPr>
          <a:xfrm>
            <a:off x="0" y="6125029"/>
            <a:ext cx="12192000" cy="732971"/>
          </a:xfrm>
          <a:prstGeom prst="rect">
            <a:avLst/>
          </a:prstGeom>
          <a:noFill/>
          <a:ln>
            <a:noFill/>
          </a:ln>
        </p:spPr>
      </p:pic>
    </p:spTree>
    <p:extLst>
      <p:ext uri="{BB962C8B-B14F-4D97-AF65-F5344CB8AC3E}">
        <p14:creationId xmlns:p14="http://schemas.microsoft.com/office/powerpoint/2010/main" val="2966002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C1BD-E843-BEE5-A255-B9C46969D424}"/>
              </a:ext>
            </a:extLst>
          </p:cNvPr>
          <p:cNvSpPr>
            <a:spLocks noGrp="1"/>
          </p:cNvSpPr>
          <p:nvPr>
            <p:ph type="title"/>
          </p:nvPr>
        </p:nvSpPr>
        <p:spPr/>
        <p:txBody>
          <a:bodyPr/>
          <a:lstStyle/>
          <a:p>
            <a:r>
              <a:rPr lang="en-US" b="1" dirty="0">
                <a:solidFill>
                  <a:schemeClr val="accent1">
                    <a:lumMod val="75000"/>
                  </a:schemeClr>
                </a:solidFill>
              </a:rPr>
              <a:t>Scotopic vs. Photopic</a:t>
            </a:r>
          </a:p>
        </p:txBody>
      </p:sp>
      <p:pic>
        <p:nvPicPr>
          <p:cNvPr id="4" name="Google Shape;87;p1" descr="lower banner-12.png">
            <a:extLst>
              <a:ext uri="{FF2B5EF4-FFF2-40B4-BE49-F238E27FC236}">
                <a16:creationId xmlns:a16="http://schemas.microsoft.com/office/drawing/2014/main" id="{54AA9992-35BE-DC03-18E7-2EF104CB5060}"/>
              </a:ext>
            </a:extLst>
          </p:cNvPr>
          <p:cNvPicPr preferRelativeResize="0"/>
          <p:nvPr/>
        </p:nvPicPr>
        <p:blipFill rotWithShape="1">
          <a:blip r:embed="rId3">
            <a:alphaModFix/>
          </a:blip>
          <a:srcRect/>
          <a:stretch/>
        </p:blipFill>
        <p:spPr>
          <a:xfrm>
            <a:off x="0" y="5897563"/>
            <a:ext cx="12192000" cy="960437"/>
          </a:xfrm>
          <a:prstGeom prst="rect">
            <a:avLst/>
          </a:prstGeom>
          <a:noFill/>
          <a:ln>
            <a:noFill/>
          </a:ln>
        </p:spPr>
      </p:pic>
      <p:pic>
        <p:nvPicPr>
          <p:cNvPr id="8" name="Picture 7" descr="Calendar&#10;&#10;Description automatically generated">
            <a:extLst>
              <a:ext uri="{FF2B5EF4-FFF2-40B4-BE49-F238E27FC236}">
                <a16:creationId xmlns:a16="http://schemas.microsoft.com/office/drawing/2014/main" id="{AFA40547-6C52-5075-ACE0-C4738D32F935}"/>
              </a:ext>
            </a:extLst>
          </p:cNvPr>
          <p:cNvPicPr>
            <a:picLocks noChangeAspect="1"/>
          </p:cNvPicPr>
          <p:nvPr/>
        </p:nvPicPr>
        <p:blipFill>
          <a:blip r:embed="rId4"/>
          <a:stretch>
            <a:fillRect/>
          </a:stretch>
        </p:blipFill>
        <p:spPr>
          <a:xfrm>
            <a:off x="6324316" y="375751"/>
            <a:ext cx="5034173" cy="1304309"/>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FC0A8751-3036-655C-464B-908D30C545F1}"/>
              </a:ext>
            </a:extLst>
          </p:cNvPr>
          <p:cNvPicPr>
            <a:picLocks noChangeAspect="1"/>
          </p:cNvPicPr>
          <p:nvPr/>
        </p:nvPicPr>
        <p:blipFill>
          <a:blip r:embed="rId5"/>
          <a:stretch>
            <a:fillRect/>
          </a:stretch>
        </p:blipFill>
        <p:spPr>
          <a:xfrm>
            <a:off x="2486953" y="1968548"/>
            <a:ext cx="7218094" cy="3794721"/>
          </a:xfrm>
          <a:prstGeom prst="rect">
            <a:avLst/>
          </a:prstGeom>
        </p:spPr>
      </p:pic>
    </p:spTree>
    <p:extLst>
      <p:ext uri="{BB962C8B-B14F-4D97-AF65-F5344CB8AC3E}">
        <p14:creationId xmlns:p14="http://schemas.microsoft.com/office/powerpoint/2010/main" val="377160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8DDA-AE38-4B15-3E1A-2F18ED2AE727}"/>
              </a:ext>
            </a:extLst>
          </p:cNvPr>
          <p:cNvSpPr>
            <a:spLocks noGrp="1"/>
          </p:cNvSpPr>
          <p:nvPr>
            <p:ph type="title"/>
          </p:nvPr>
        </p:nvSpPr>
        <p:spPr>
          <a:xfrm>
            <a:off x="613347" y="160177"/>
            <a:ext cx="10515600" cy="1325563"/>
          </a:xfrm>
        </p:spPr>
        <p:txBody>
          <a:bodyPr>
            <a:normAutofit/>
          </a:bodyPr>
          <a:lstStyle/>
          <a:p>
            <a:r>
              <a:rPr lang="en-US" sz="3600" b="1" dirty="0">
                <a:solidFill>
                  <a:schemeClr val="accent1">
                    <a:lumMod val="75000"/>
                  </a:schemeClr>
                </a:solidFill>
              </a:rPr>
              <a:t>Scotopic 1: Flash 0.010 cd s/m</a:t>
            </a:r>
            <a:r>
              <a:rPr lang="en-US" sz="3600" b="1" baseline="30000" dirty="0">
                <a:solidFill>
                  <a:schemeClr val="accent1">
                    <a:lumMod val="75000"/>
                  </a:schemeClr>
                </a:solidFill>
              </a:rPr>
              <a:t>2</a:t>
            </a:r>
            <a:r>
              <a:rPr lang="en-US" sz="3600" b="1" dirty="0">
                <a:solidFill>
                  <a:schemeClr val="accent1">
                    <a:lumMod val="75000"/>
                  </a:schemeClr>
                </a:solidFill>
              </a:rPr>
              <a:t> at 0.5 Hz </a:t>
            </a:r>
            <a:br>
              <a:rPr lang="en-US" sz="3600" dirty="0">
                <a:highlight>
                  <a:srgbClr val="FFFF00"/>
                </a:highlight>
              </a:rPr>
            </a:br>
            <a:endParaRPr lang="en-US" sz="3600" b="1" dirty="0">
              <a:solidFill>
                <a:schemeClr val="accent1">
                  <a:lumMod val="75000"/>
                </a:schemeClr>
              </a:solidFill>
              <a:highlight>
                <a:srgbClr val="FFFF00"/>
              </a:highlight>
            </a:endParaRPr>
          </a:p>
        </p:txBody>
      </p:sp>
      <mc:AlternateContent xmlns:mc="http://schemas.openxmlformats.org/markup-compatibility/2006">
        <mc:Choice xmlns:a14="http://schemas.microsoft.com/office/drawing/2010/main" Requires="a14">
          <p:graphicFrame>
            <p:nvGraphicFramePr>
              <p:cNvPr id="11" name="Table 10">
                <a:extLst>
                  <a:ext uri="{FF2B5EF4-FFF2-40B4-BE49-F238E27FC236}">
                    <a16:creationId xmlns:a16="http://schemas.microsoft.com/office/drawing/2014/main" id="{FDCA6E10-2149-6C01-F3B3-DEFC1355E803}"/>
                  </a:ext>
                </a:extLst>
              </p:cNvPr>
              <p:cNvGraphicFramePr>
                <a:graphicFrameLocks noGrp="1"/>
              </p:cNvGraphicFramePr>
              <p:nvPr>
                <p:extLst>
                  <p:ext uri="{D42A27DB-BD31-4B8C-83A1-F6EECF244321}">
                    <p14:modId xmlns:p14="http://schemas.microsoft.com/office/powerpoint/2010/main" val="1129385553"/>
                  </p:ext>
                </p:extLst>
              </p:nvPr>
            </p:nvGraphicFramePr>
            <p:xfrm>
              <a:off x="613347" y="1261441"/>
              <a:ext cx="10410669" cy="4335117"/>
            </p:xfrm>
            <a:graphic>
              <a:graphicData uri="http://schemas.openxmlformats.org/drawingml/2006/table">
                <a:tbl>
                  <a:tblPr firstRow="1" firstCol="1" bandRow="1">
                    <a:tableStyleId>{5C22544A-7EE6-4342-B048-85BDC9FD1C3A}</a:tableStyleId>
                  </a:tblPr>
                  <a:tblGrid>
                    <a:gridCol w="4604166">
                      <a:extLst>
                        <a:ext uri="{9D8B030D-6E8A-4147-A177-3AD203B41FA5}">
                          <a16:colId xmlns:a16="http://schemas.microsoft.com/office/drawing/2014/main" val="2621510263"/>
                        </a:ext>
                      </a:extLst>
                    </a:gridCol>
                    <a:gridCol w="2946292">
                      <a:extLst>
                        <a:ext uri="{9D8B030D-6E8A-4147-A177-3AD203B41FA5}">
                          <a16:colId xmlns:a16="http://schemas.microsoft.com/office/drawing/2014/main" val="4138781619"/>
                        </a:ext>
                      </a:extLst>
                    </a:gridCol>
                    <a:gridCol w="2860211">
                      <a:extLst>
                        <a:ext uri="{9D8B030D-6E8A-4147-A177-3AD203B41FA5}">
                          <a16:colId xmlns:a16="http://schemas.microsoft.com/office/drawing/2014/main" val="1676222759"/>
                        </a:ext>
                      </a:extLst>
                    </a:gridCol>
                  </a:tblGrid>
                  <a:tr h="1445039">
                    <a:tc>
                      <a:txBody>
                        <a:bodyPr/>
                        <a:lstStyle/>
                        <a:p>
                          <a:pPr marL="0" marR="0" algn="ctr">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4400" dirty="0">
                              <a:effectLst/>
                              <a:latin typeface="Times New Roman" panose="02020603050405020304" pitchFamily="18" charset="0"/>
                              <a:cs typeface="Times New Roman" panose="02020603050405020304" pitchFamily="18" charset="0"/>
                            </a:rPr>
                            <a:t>Variable</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AUTOMATED </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(n = 36)</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SD (Range)</a:t>
                          </a:r>
                        </a:p>
                      </a:txBody>
                      <a:tcPr marL="68580" marR="68580" marT="0" marB="0"/>
                    </a:tc>
                    <a:tc>
                      <a:txBody>
                        <a:bodyPr/>
                        <a:lstStyle/>
                        <a:p>
                          <a:pPr marL="0" marR="0" algn="ctr">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MANUAL</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(n=48)</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SD (Range)</a:t>
                          </a:r>
                        </a:p>
                      </a:txBody>
                      <a:tcPr marL="68580" marR="68580" marT="0" marB="0"/>
                    </a:tc>
                    <a:extLst>
                      <a:ext uri="{0D108BD9-81ED-4DB2-BD59-A6C34878D82A}">
                        <a16:rowId xmlns:a16="http://schemas.microsoft.com/office/drawing/2014/main" val="565947152"/>
                      </a:ext>
                    </a:extLst>
                  </a:tr>
                  <a:tr h="1445039">
                    <a:tc>
                      <a:txBody>
                        <a:bodyPr/>
                        <a:lstStyle/>
                        <a:p>
                          <a:pPr marL="0" marR="0" algn="ctr">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B-wave Implicit Time (</a:t>
                          </a:r>
                          <a:r>
                            <a:rPr lang="en-US" sz="2800" dirty="0" err="1">
                              <a:effectLst/>
                              <a:latin typeface="Times New Roman" panose="02020603050405020304" pitchFamily="18" charset="0"/>
                              <a:cs typeface="Times New Roman" panose="02020603050405020304" pitchFamily="18" charset="0"/>
                            </a:rPr>
                            <a:t>ms</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94.6 </a:t>
                          </a:r>
                          <a14:m>
                            <m:oMath xmlns:m="http://schemas.openxmlformats.org/officeDocument/2006/math">
                              <m:r>
                                <a:rPr lang="en-US" sz="280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13.5</a:t>
                          </a: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(50.4-127)</a:t>
                          </a:r>
                        </a:p>
                      </a:txBody>
                      <a:tcPr marL="68580" marR="68580" marT="0" marB="0"/>
                    </a:tc>
                    <a:tc>
                      <a:txBody>
                        <a:bodyPr/>
                        <a:lstStyle/>
                        <a:p>
                          <a:pPr marL="0" marR="0" algn="ctr">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94.7 </a:t>
                          </a:r>
                          <a14:m>
                            <m:oMath xmlns:m="http://schemas.openxmlformats.org/officeDocument/2006/math">
                              <m:r>
                                <a:rPr lang="en-US" sz="280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18.5</a:t>
                          </a: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(13.7-154)</a:t>
                          </a:r>
                        </a:p>
                      </a:txBody>
                      <a:tcPr marL="68580" marR="68580" marT="0" marB="0"/>
                    </a:tc>
                    <a:extLst>
                      <a:ext uri="{0D108BD9-81ED-4DB2-BD59-A6C34878D82A}">
                        <a16:rowId xmlns:a16="http://schemas.microsoft.com/office/drawing/2014/main" val="1973325924"/>
                      </a:ext>
                    </a:extLst>
                  </a:tr>
                  <a:tr h="1445039">
                    <a:tc>
                      <a:txBody>
                        <a:bodyPr/>
                        <a:lstStyle/>
                        <a:p>
                          <a:pPr marL="0" marR="0" algn="ctr">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B-wave Amplitude (</a:t>
                          </a:r>
                          <a14:m>
                            <m:oMath xmlns:m="http://schemas.openxmlformats.org/officeDocument/2006/math">
                              <m:r>
                                <a:rPr lang="en-US" sz="2800" i="1" smtClean="0">
                                  <a:effectLst/>
                                  <a:latin typeface="Cambria Math" panose="02040503050406030204" pitchFamily="18" charset="0"/>
                                  <a:ea typeface="Cambria Math" panose="02040503050406030204" pitchFamily="18" charset="0"/>
                                  <a:cs typeface="Times New Roman" panose="02020603050405020304" pitchFamily="18" charset="0"/>
                                </a:rPr>
                                <m:t>𝝁</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V)</a:t>
                          </a:r>
                        </a:p>
                      </a:txBody>
                      <a:tcPr marL="68580" marR="68580" marT="0" marB="0"/>
                    </a:tc>
                    <a:tc>
                      <a:txBody>
                        <a:bodyPr/>
                        <a:lstStyle/>
                        <a:p>
                          <a:pPr marL="0" marR="0" algn="ctr">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194.1 </a:t>
                          </a:r>
                          <a14:m>
                            <m:oMath xmlns:m="http://schemas.openxmlformats.org/officeDocument/2006/math">
                              <m:r>
                                <a:rPr lang="en-US" sz="280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effectLst/>
                                  <a:latin typeface="Cambria Math" panose="02040503050406030204" pitchFamily="18" charset="0"/>
                                  <a:ea typeface="Cambria Math" panose="02040503050406030204" pitchFamily="18" charset="0"/>
                                  <a:cs typeface="Times New Roman" panose="02020603050405020304" pitchFamily="18" charset="0"/>
                                </a:rPr>
                                <m:t>142</m:t>
                              </m:r>
                            </m:oMath>
                          </a14:m>
                          <a:endParaRPr lang="en-US" sz="2800" b="0" dirty="0">
                            <a:effectLst/>
                            <a:latin typeface="Times New Roman" panose="02020603050405020304" pitchFamily="18" charset="0"/>
                            <a:ea typeface="Cambria Math" panose="020405030504060302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(9.3-802) </a:t>
                          </a:r>
                        </a:p>
                      </a:txBody>
                      <a:tcPr marL="68580" marR="68580" marT="0" marB="0"/>
                    </a:tc>
                    <a:tc>
                      <a:txBody>
                        <a:bodyPr/>
                        <a:lstStyle/>
                        <a:p>
                          <a:pPr marL="0" marR="0" algn="ctr">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184.8 </a:t>
                          </a:r>
                          <a14:m>
                            <m:oMath xmlns:m="http://schemas.openxmlformats.org/officeDocument/2006/math">
                              <m:r>
                                <a:rPr lang="en-US" sz="280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144.5</a:t>
                          </a: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(-17-802)</a:t>
                          </a:r>
                        </a:p>
                      </a:txBody>
                      <a:tcPr marL="68580" marR="68580" marT="0" marB="0"/>
                    </a:tc>
                    <a:extLst>
                      <a:ext uri="{0D108BD9-81ED-4DB2-BD59-A6C34878D82A}">
                        <a16:rowId xmlns:a16="http://schemas.microsoft.com/office/drawing/2014/main" val="497600421"/>
                      </a:ext>
                    </a:extLst>
                  </a:tr>
                </a:tbl>
              </a:graphicData>
            </a:graphic>
          </p:graphicFrame>
        </mc:Choice>
        <mc:Fallback>
          <p:graphicFrame>
            <p:nvGraphicFramePr>
              <p:cNvPr id="11" name="Table 10">
                <a:extLst>
                  <a:ext uri="{FF2B5EF4-FFF2-40B4-BE49-F238E27FC236}">
                    <a16:creationId xmlns:a16="http://schemas.microsoft.com/office/drawing/2014/main" id="{FDCA6E10-2149-6C01-F3B3-DEFC1355E803}"/>
                  </a:ext>
                </a:extLst>
              </p:cNvPr>
              <p:cNvGraphicFramePr>
                <a:graphicFrameLocks noGrp="1"/>
              </p:cNvGraphicFramePr>
              <p:nvPr>
                <p:extLst>
                  <p:ext uri="{D42A27DB-BD31-4B8C-83A1-F6EECF244321}">
                    <p14:modId xmlns:p14="http://schemas.microsoft.com/office/powerpoint/2010/main" val="1129385553"/>
                  </p:ext>
                </p:extLst>
              </p:nvPr>
            </p:nvGraphicFramePr>
            <p:xfrm>
              <a:off x="613347" y="1261441"/>
              <a:ext cx="10410669" cy="4335117"/>
            </p:xfrm>
            <a:graphic>
              <a:graphicData uri="http://schemas.openxmlformats.org/drawingml/2006/table">
                <a:tbl>
                  <a:tblPr firstRow="1" firstCol="1" bandRow="1">
                    <a:tableStyleId>{5C22544A-7EE6-4342-B048-85BDC9FD1C3A}</a:tableStyleId>
                  </a:tblPr>
                  <a:tblGrid>
                    <a:gridCol w="4604166">
                      <a:extLst>
                        <a:ext uri="{9D8B030D-6E8A-4147-A177-3AD203B41FA5}">
                          <a16:colId xmlns:a16="http://schemas.microsoft.com/office/drawing/2014/main" val="2621510263"/>
                        </a:ext>
                      </a:extLst>
                    </a:gridCol>
                    <a:gridCol w="2946292">
                      <a:extLst>
                        <a:ext uri="{9D8B030D-6E8A-4147-A177-3AD203B41FA5}">
                          <a16:colId xmlns:a16="http://schemas.microsoft.com/office/drawing/2014/main" val="4138781619"/>
                        </a:ext>
                      </a:extLst>
                    </a:gridCol>
                    <a:gridCol w="2860211">
                      <a:extLst>
                        <a:ext uri="{9D8B030D-6E8A-4147-A177-3AD203B41FA5}">
                          <a16:colId xmlns:a16="http://schemas.microsoft.com/office/drawing/2014/main" val="1676222759"/>
                        </a:ext>
                      </a:extLst>
                    </a:gridCol>
                  </a:tblGrid>
                  <a:tr h="1445039">
                    <a:tc>
                      <a:txBody>
                        <a:bodyPr/>
                        <a:lstStyle/>
                        <a:p>
                          <a:pPr marL="0" marR="0" algn="ctr">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4400" dirty="0">
                              <a:effectLst/>
                              <a:latin typeface="Times New Roman" panose="02020603050405020304" pitchFamily="18" charset="0"/>
                              <a:cs typeface="Times New Roman" panose="02020603050405020304" pitchFamily="18" charset="0"/>
                            </a:rPr>
                            <a:t>Variable</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56897" t="-877" r="-98276" b="-201754"/>
                          </a:stretch>
                        </a:blipFill>
                      </a:tcPr>
                    </a:tc>
                    <a:tc>
                      <a:txBody>
                        <a:bodyPr/>
                        <a:lstStyle/>
                        <a:p>
                          <a:endParaRPr lang="en-US"/>
                        </a:p>
                      </a:txBody>
                      <a:tcPr marL="68580" marR="68580" marT="0" marB="0">
                        <a:blipFill>
                          <a:blip r:embed="rId3"/>
                          <a:stretch>
                            <a:fillRect l="-263717" t="-877" r="-885" b="-201754"/>
                          </a:stretch>
                        </a:blipFill>
                      </a:tcPr>
                    </a:tc>
                    <a:extLst>
                      <a:ext uri="{0D108BD9-81ED-4DB2-BD59-A6C34878D82A}">
                        <a16:rowId xmlns:a16="http://schemas.microsoft.com/office/drawing/2014/main" val="565947152"/>
                      </a:ext>
                    </a:extLst>
                  </a:tr>
                  <a:tr h="1445039">
                    <a:tc>
                      <a:txBody>
                        <a:bodyPr/>
                        <a:lstStyle/>
                        <a:p>
                          <a:pPr marL="0" marR="0" algn="ctr">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B-wave Implicit Time (</a:t>
                          </a:r>
                          <a:r>
                            <a:rPr lang="en-US" sz="2800" dirty="0" err="1">
                              <a:effectLst/>
                              <a:latin typeface="Times New Roman" panose="02020603050405020304" pitchFamily="18" charset="0"/>
                              <a:cs typeface="Times New Roman" panose="02020603050405020304" pitchFamily="18" charset="0"/>
                            </a:rPr>
                            <a:t>ms</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56897" t="-100877" r="-98276" b="-101754"/>
                          </a:stretch>
                        </a:blipFill>
                      </a:tcPr>
                    </a:tc>
                    <a:tc>
                      <a:txBody>
                        <a:bodyPr/>
                        <a:lstStyle/>
                        <a:p>
                          <a:endParaRPr lang="en-US"/>
                        </a:p>
                      </a:txBody>
                      <a:tcPr marL="68580" marR="68580" marT="0" marB="0">
                        <a:blipFill>
                          <a:blip r:embed="rId3"/>
                          <a:stretch>
                            <a:fillRect l="-263717" t="-100877" r="-885" b="-101754"/>
                          </a:stretch>
                        </a:blipFill>
                      </a:tcPr>
                    </a:tc>
                    <a:extLst>
                      <a:ext uri="{0D108BD9-81ED-4DB2-BD59-A6C34878D82A}">
                        <a16:rowId xmlns:a16="http://schemas.microsoft.com/office/drawing/2014/main" val="1973325924"/>
                      </a:ext>
                    </a:extLst>
                  </a:tr>
                  <a:tr h="1445039">
                    <a:tc>
                      <a:txBody>
                        <a:bodyPr/>
                        <a:lstStyle/>
                        <a:p>
                          <a:endParaRPr lang="en-US"/>
                        </a:p>
                      </a:txBody>
                      <a:tcPr marL="68580" marR="68580" marT="0" marB="0">
                        <a:blipFill>
                          <a:blip r:embed="rId3"/>
                          <a:stretch>
                            <a:fillRect l="-275" t="-200877" r="-126722" b="-1754"/>
                          </a:stretch>
                        </a:blipFill>
                      </a:tcPr>
                    </a:tc>
                    <a:tc>
                      <a:txBody>
                        <a:bodyPr/>
                        <a:lstStyle/>
                        <a:p>
                          <a:endParaRPr lang="en-US"/>
                        </a:p>
                      </a:txBody>
                      <a:tcPr marL="68580" marR="68580" marT="0" marB="0">
                        <a:blipFill>
                          <a:blip r:embed="rId3"/>
                          <a:stretch>
                            <a:fillRect l="-156897" t="-200877" r="-98276" b="-1754"/>
                          </a:stretch>
                        </a:blipFill>
                      </a:tcPr>
                    </a:tc>
                    <a:tc>
                      <a:txBody>
                        <a:bodyPr/>
                        <a:lstStyle/>
                        <a:p>
                          <a:endParaRPr lang="en-US"/>
                        </a:p>
                      </a:txBody>
                      <a:tcPr marL="68580" marR="68580" marT="0" marB="0">
                        <a:blipFill>
                          <a:blip r:embed="rId3"/>
                          <a:stretch>
                            <a:fillRect l="-263717" t="-200877" r="-885" b="-1754"/>
                          </a:stretch>
                        </a:blipFill>
                      </a:tcPr>
                    </a:tc>
                    <a:extLst>
                      <a:ext uri="{0D108BD9-81ED-4DB2-BD59-A6C34878D82A}">
                        <a16:rowId xmlns:a16="http://schemas.microsoft.com/office/drawing/2014/main" val="497600421"/>
                      </a:ext>
                    </a:extLst>
                  </a:tr>
                </a:tbl>
              </a:graphicData>
            </a:graphic>
          </p:graphicFrame>
        </mc:Fallback>
      </mc:AlternateContent>
      <p:pic>
        <p:nvPicPr>
          <p:cNvPr id="12" name="Google Shape;87;p1" descr="lower banner-12.png">
            <a:extLst>
              <a:ext uri="{FF2B5EF4-FFF2-40B4-BE49-F238E27FC236}">
                <a16:creationId xmlns:a16="http://schemas.microsoft.com/office/drawing/2014/main" id="{C4769ED0-0537-B86E-5CE6-6098D423B7A5}"/>
              </a:ext>
            </a:extLst>
          </p:cNvPr>
          <p:cNvPicPr preferRelativeResize="0"/>
          <p:nvPr/>
        </p:nvPicPr>
        <p:blipFill rotWithShape="1">
          <a:blip r:embed="rId4">
            <a:alphaModFix/>
          </a:blip>
          <a:srcRect/>
          <a:stretch/>
        </p:blipFill>
        <p:spPr>
          <a:xfrm>
            <a:off x="0" y="6035040"/>
            <a:ext cx="12192000" cy="822960"/>
          </a:xfrm>
          <a:prstGeom prst="rect">
            <a:avLst/>
          </a:prstGeom>
          <a:noFill/>
          <a:ln>
            <a:noFill/>
          </a:ln>
        </p:spPr>
      </p:pic>
      <p:pic>
        <p:nvPicPr>
          <p:cNvPr id="18" name="Picture 17" descr="Shape&#10;&#10;Description automatically generated with medium confidence">
            <a:extLst>
              <a:ext uri="{FF2B5EF4-FFF2-40B4-BE49-F238E27FC236}">
                <a16:creationId xmlns:a16="http://schemas.microsoft.com/office/drawing/2014/main" id="{AC88101F-0BF3-A9C8-7F3B-1936BB69A216}"/>
              </a:ext>
            </a:extLst>
          </p:cNvPr>
          <p:cNvPicPr>
            <a:picLocks noChangeAspect="1"/>
          </p:cNvPicPr>
          <p:nvPr/>
        </p:nvPicPr>
        <p:blipFill rotWithShape="1">
          <a:blip r:embed="rId5"/>
          <a:srcRect l="23036" t="17717" r="54616" b="19017"/>
          <a:stretch/>
        </p:blipFill>
        <p:spPr>
          <a:xfrm>
            <a:off x="11222090" y="160177"/>
            <a:ext cx="713126" cy="2691801"/>
          </a:xfrm>
          <a:prstGeom prst="rect">
            <a:avLst/>
          </a:prstGeom>
        </p:spPr>
      </p:pic>
      <p:sp>
        <p:nvSpPr>
          <p:cNvPr id="19" name="TextBox 18">
            <a:extLst>
              <a:ext uri="{FF2B5EF4-FFF2-40B4-BE49-F238E27FC236}">
                <a16:creationId xmlns:a16="http://schemas.microsoft.com/office/drawing/2014/main" id="{074F6D9B-5B3D-6BA2-D838-A0E21D8F1F63}"/>
              </a:ext>
            </a:extLst>
          </p:cNvPr>
          <p:cNvSpPr txBox="1"/>
          <p:nvPr/>
        </p:nvSpPr>
        <p:spPr>
          <a:xfrm>
            <a:off x="11321480" y="2851978"/>
            <a:ext cx="713125" cy="400110"/>
          </a:xfrm>
          <a:prstGeom prst="rect">
            <a:avLst/>
          </a:prstGeom>
          <a:noFill/>
        </p:spPr>
        <p:txBody>
          <a:bodyPr wrap="square" rtlCol="0">
            <a:spAutoFit/>
          </a:bodyPr>
          <a:lstStyle/>
          <a:p>
            <a:r>
              <a:rPr lang="en-US" sz="2000" b="1" dirty="0"/>
              <a:t>Rod</a:t>
            </a:r>
          </a:p>
        </p:txBody>
      </p:sp>
    </p:spTree>
    <p:extLst>
      <p:ext uri="{BB962C8B-B14F-4D97-AF65-F5344CB8AC3E}">
        <p14:creationId xmlns:p14="http://schemas.microsoft.com/office/powerpoint/2010/main" val="219345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descr="lower banner-12.png">
            <a:extLst>
              <a:ext uri="{FF2B5EF4-FFF2-40B4-BE49-F238E27FC236}">
                <a16:creationId xmlns:a16="http://schemas.microsoft.com/office/drawing/2014/main" id="{91871AC9-F13C-0D34-E5BF-19FFB2F50724}"/>
              </a:ext>
            </a:extLst>
          </p:cNvPr>
          <p:cNvPicPr preferRelativeResize="0"/>
          <p:nvPr/>
        </p:nvPicPr>
        <p:blipFill rotWithShape="1">
          <a:blip r:embed="rId3">
            <a:alphaModFix/>
          </a:blip>
          <a:srcRect/>
          <a:stretch/>
        </p:blipFill>
        <p:spPr>
          <a:xfrm>
            <a:off x="0" y="6035040"/>
            <a:ext cx="12192000" cy="822960"/>
          </a:xfrm>
          <a:prstGeom prst="rect">
            <a:avLst/>
          </a:prstGeom>
          <a:noFill/>
          <a:ln>
            <a:noFill/>
          </a:ln>
        </p:spPr>
      </p:pic>
      <p:sp>
        <p:nvSpPr>
          <p:cNvPr id="11" name="Rectangle 10">
            <a:extLst>
              <a:ext uri="{FF2B5EF4-FFF2-40B4-BE49-F238E27FC236}">
                <a16:creationId xmlns:a16="http://schemas.microsoft.com/office/drawing/2014/main" id="{8ED46558-3E6A-018F-61CE-39FF782BFCD9}"/>
              </a:ext>
            </a:extLst>
          </p:cNvPr>
          <p:cNvSpPr/>
          <p:nvPr/>
        </p:nvSpPr>
        <p:spPr>
          <a:xfrm>
            <a:off x="262120" y="237545"/>
            <a:ext cx="6096000" cy="954107"/>
          </a:xfrm>
          <a:prstGeom prst="rect">
            <a:avLst/>
          </a:prstGeom>
        </p:spPr>
        <p:txBody>
          <a:bodyPr>
            <a:spAutoFit/>
          </a:bodyPr>
          <a:lstStyle/>
          <a:p>
            <a:r>
              <a:rPr lang="en-US" sz="2800" b="1" dirty="0">
                <a:solidFill>
                  <a:schemeClr val="accent1">
                    <a:lumMod val="75000"/>
                  </a:schemeClr>
                </a:solidFill>
              </a:rPr>
              <a:t>Scotopic 1: Flash 0.010 cd s/m</a:t>
            </a:r>
            <a:r>
              <a:rPr lang="en-US" sz="2800" b="1" baseline="30000" dirty="0">
                <a:solidFill>
                  <a:schemeClr val="accent1">
                    <a:lumMod val="75000"/>
                  </a:schemeClr>
                </a:solidFill>
              </a:rPr>
              <a:t>2</a:t>
            </a:r>
            <a:r>
              <a:rPr lang="en-US" sz="2800" b="1" dirty="0">
                <a:solidFill>
                  <a:schemeClr val="accent1">
                    <a:lumMod val="75000"/>
                  </a:schemeClr>
                </a:solidFill>
              </a:rPr>
              <a:t> at 0.5 Hz </a:t>
            </a:r>
            <a:br>
              <a:rPr lang="en-US" sz="2800" dirty="0">
                <a:highlight>
                  <a:srgbClr val="FFFF00"/>
                </a:highlight>
              </a:rPr>
            </a:br>
            <a:endParaRPr lang="en-US" sz="2800" dirty="0"/>
          </a:p>
        </p:txBody>
      </p:sp>
      <p:pic>
        <p:nvPicPr>
          <p:cNvPr id="13" name="Picture 12" descr="Chart, line chart&#10;&#10;Description automatically generated">
            <a:extLst>
              <a:ext uri="{FF2B5EF4-FFF2-40B4-BE49-F238E27FC236}">
                <a16:creationId xmlns:a16="http://schemas.microsoft.com/office/drawing/2014/main" id="{8625A99C-CCF7-DC14-1BE5-7923A72248E6}"/>
              </a:ext>
            </a:extLst>
          </p:cNvPr>
          <p:cNvPicPr>
            <a:picLocks noChangeAspect="1"/>
          </p:cNvPicPr>
          <p:nvPr/>
        </p:nvPicPr>
        <p:blipFill rotWithShape="1">
          <a:blip r:embed="rId4"/>
          <a:srcRect l="4329" t="1206" r="14192" b="3947"/>
          <a:stretch/>
        </p:blipFill>
        <p:spPr>
          <a:xfrm>
            <a:off x="412021" y="1387344"/>
            <a:ext cx="5299231" cy="4083312"/>
          </a:xfrm>
          <a:prstGeom prst="rect">
            <a:avLst/>
          </a:prstGeom>
        </p:spPr>
      </p:pic>
      <p:pic>
        <p:nvPicPr>
          <p:cNvPr id="15" name="Picture 14" descr="Chart, line chart&#10;&#10;Description automatically generated">
            <a:extLst>
              <a:ext uri="{FF2B5EF4-FFF2-40B4-BE49-F238E27FC236}">
                <a16:creationId xmlns:a16="http://schemas.microsoft.com/office/drawing/2014/main" id="{8BD40BA1-B14C-BB41-2DFE-AF3252FFC2B1}"/>
              </a:ext>
            </a:extLst>
          </p:cNvPr>
          <p:cNvPicPr>
            <a:picLocks noChangeAspect="1"/>
          </p:cNvPicPr>
          <p:nvPr/>
        </p:nvPicPr>
        <p:blipFill rotWithShape="1">
          <a:blip r:embed="rId5"/>
          <a:srcRect t="1836" r="1390" b="1557"/>
          <a:stretch/>
        </p:blipFill>
        <p:spPr>
          <a:xfrm>
            <a:off x="5831174" y="1239414"/>
            <a:ext cx="4871803" cy="4441858"/>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B3673465-F4E7-B182-CF76-1BEA89E86CDF}"/>
              </a:ext>
            </a:extLst>
          </p:cNvPr>
          <p:cNvPicPr>
            <a:picLocks noChangeAspect="1"/>
          </p:cNvPicPr>
          <p:nvPr/>
        </p:nvPicPr>
        <p:blipFill rotWithShape="1">
          <a:blip r:embed="rId6"/>
          <a:srcRect l="23036" t="17717" r="54616" b="19017"/>
          <a:stretch/>
        </p:blipFill>
        <p:spPr>
          <a:xfrm>
            <a:off x="11222090" y="160177"/>
            <a:ext cx="713126" cy="2691801"/>
          </a:xfrm>
          <a:prstGeom prst="rect">
            <a:avLst/>
          </a:prstGeom>
        </p:spPr>
      </p:pic>
      <p:sp>
        <p:nvSpPr>
          <p:cNvPr id="17" name="Rectangle 16">
            <a:extLst>
              <a:ext uri="{FF2B5EF4-FFF2-40B4-BE49-F238E27FC236}">
                <a16:creationId xmlns:a16="http://schemas.microsoft.com/office/drawing/2014/main" id="{F3F1D4B9-D76D-17AE-C441-84B6B46ACE0E}"/>
              </a:ext>
            </a:extLst>
          </p:cNvPr>
          <p:cNvSpPr/>
          <p:nvPr/>
        </p:nvSpPr>
        <p:spPr>
          <a:xfrm>
            <a:off x="11377884" y="2836414"/>
            <a:ext cx="600164" cy="400110"/>
          </a:xfrm>
          <a:prstGeom prst="rect">
            <a:avLst/>
          </a:prstGeom>
        </p:spPr>
        <p:txBody>
          <a:bodyPr wrap="none">
            <a:spAutoFit/>
          </a:bodyPr>
          <a:lstStyle/>
          <a:p>
            <a:r>
              <a:rPr lang="en-US" sz="2000" b="1" dirty="0"/>
              <a:t>Rod</a:t>
            </a:r>
            <a:endParaRPr lang="en-US" sz="2000" dirty="0"/>
          </a:p>
        </p:txBody>
      </p:sp>
    </p:spTree>
    <p:extLst>
      <p:ext uri="{BB962C8B-B14F-4D97-AF65-F5344CB8AC3E}">
        <p14:creationId xmlns:p14="http://schemas.microsoft.com/office/powerpoint/2010/main" val="294923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1F04-F731-B991-7E37-155F6B2221EF}"/>
              </a:ext>
            </a:extLst>
          </p:cNvPr>
          <p:cNvSpPr>
            <a:spLocks noGrp="1"/>
          </p:cNvSpPr>
          <p:nvPr>
            <p:ph type="title"/>
          </p:nvPr>
        </p:nvSpPr>
        <p:spPr>
          <a:xfrm>
            <a:off x="349771" y="63771"/>
            <a:ext cx="10515600" cy="1325563"/>
          </a:xfrm>
        </p:spPr>
        <p:txBody>
          <a:bodyPr>
            <a:normAutofit/>
          </a:bodyPr>
          <a:lstStyle/>
          <a:p>
            <a:r>
              <a:rPr lang="en-US" sz="3600" b="1" dirty="0">
                <a:solidFill>
                  <a:schemeClr val="accent1">
                    <a:lumMod val="75000"/>
                  </a:schemeClr>
                </a:solidFill>
              </a:rPr>
              <a:t>Scotopic 2: Flash 3.0 cd s/m</a:t>
            </a:r>
            <a:r>
              <a:rPr lang="en-US" sz="3600" b="1" baseline="30000" dirty="0">
                <a:solidFill>
                  <a:schemeClr val="accent1">
                    <a:lumMod val="75000"/>
                  </a:schemeClr>
                </a:solidFill>
              </a:rPr>
              <a:t>2</a:t>
            </a:r>
            <a:r>
              <a:rPr lang="en-US" sz="3600" b="1" dirty="0">
                <a:solidFill>
                  <a:schemeClr val="accent1">
                    <a:lumMod val="75000"/>
                  </a:schemeClr>
                </a:solidFill>
              </a:rPr>
              <a:t> at 0.1 Hz</a:t>
            </a:r>
            <a:br>
              <a:rPr lang="en-US" sz="3600" b="1" dirty="0"/>
            </a:br>
            <a:endParaRPr lang="en-US" sz="3600" b="1" dirty="0">
              <a:solidFill>
                <a:schemeClr val="accent1">
                  <a:lumMod val="75000"/>
                </a:schemeClr>
              </a:solidFill>
            </a:endParaRPr>
          </a:p>
        </p:txBody>
      </p:sp>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968B8482-4C15-7B21-780E-F13266D936DC}"/>
                  </a:ext>
                </a:extLst>
              </p:cNvPr>
              <p:cNvGraphicFramePr>
                <a:graphicFrameLocks noGrp="1"/>
              </p:cNvGraphicFramePr>
              <p:nvPr>
                <p:extLst>
                  <p:ext uri="{D42A27DB-BD31-4B8C-83A1-F6EECF244321}">
                    <p14:modId xmlns:p14="http://schemas.microsoft.com/office/powerpoint/2010/main" val="3614520148"/>
                  </p:ext>
                </p:extLst>
              </p:nvPr>
            </p:nvGraphicFramePr>
            <p:xfrm>
              <a:off x="168390" y="912211"/>
              <a:ext cx="10515599" cy="4813180"/>
            </p:xfrm>
            <a:graphic>
              <a:graphicData uri="http://schemas.openxmlformats.org/drawingml/2006/table">
                <a:tbl>
                  <a:tblPr firstRow="1" firstCol="1" bandRow="1">
                    <a:tableStyleId>{5C22544A-7EE6-4342-B048-85BDC9FD1C3A}</a:tableStyleId>
                  </a:tblPr>
                  <a:tblGrid>
                    <a:gridCol w="5532619">
                      <a:extLst>
                        <a:ext uri="{9D8B030D-6E8A-4147-A177-3AD203B41FA5}">
                          <a16:colId xmlns:a16="http://schemas.microsoft.com/office/drawing/2014/main" val="2078374225"/>
                        </a:ext>
                      </a:extLst>
                    </a:gridCol>
                    <a:gridCol w="2713220">
                      <a:extLst>
                        <a:ext uri="{9D8B030D-6E8A-4147-A177-3AD203B41FA5}">
                          <a16:colId xmlns:a16="http://schemas.microsoft.com/office/drawing/2014/main" val="2539967653"/>
                        </a:ext>
                      </a:extLst>
                    </a:gridCol>
                    <a:gridCol w="2269760">
                      <a:extLst>
                        <a:ext uri="{9D8B030D-6E8A-4147-A177-3AD203B41FA5}">
                          <a16:colId xmlns:a16="http://schemas.microsoft.com/office/drawing/2014/main" val="3075700706"/>
                        </a:ext>
                      </a:extLst>
                    </a:gridCol>
                  </a:tblGrid>
                  <a:tr h="1007250">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Variable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AUTOMATED </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(n = 33)</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SD </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(Range)</a:t>
                          </a: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MANUAL</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(n=48)</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SD </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(Range)</a:t>
                          </a:r>
                        </a:p>
                      </a:txBody>
                      <a:tcPr marL="68580" marR="68580" marT="0" marB="0"/>
                    </a:tc>
                    <a:extLst>
                      <a:ext uri="{0D108BD9-81ED-4DB2-BD59-A6C34878D82A}">
                        <a16:rowId xmlns:a16="http://schemas.microsoft.com/office/drawing/2014/main" val="935273413"/>
                      </a:ext>
                    </a:extLst>
                  </a:tr>
                  <a:tr h="8527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cs typeface="Times New Roman" panose="02020603050405020304" pitchFamily="18" charset="0"/>
                            </a:rPr>
                            <a:t>A-wave Implicit Time (</a:t>
                          </a:r>
                          <a:r>
                            <a:rPr lang="en-US" sz="2800" dirty="0" err="1">
                              <a:effectLst/>
                              <a:latin typeface="Times New Roman" panose="02020603050405020304" pitchFamily="18" charset="0"/>
                              <a:cs typeface="Times New Roman" panose="02020603050405020304" pitchFamily="18" charset="0"/>
                            </a:rPr>
                            <a:t>ms</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14.1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1.8</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(11.5-23.5)</a:t>
                          </a: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13.6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2.3</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(7-23.5)</a:t>
                          </a:r>
                        </a:p>
                      </a:txBody>
                      <a:tcPr marL="68580" marR="68580" marT="0" marB="0"/>
                    </a:tc>
                    <a:extLst>
                      <a:ext uri="{0D108BD9-81ED-4DB2-BD59-A6C34878D82A}">
                        <a16:rowId xmlns:a16="http://schemas.microsoft.com/office/drawing/2014/main" val="4030008583"/>
                      </a:ext>
                    </a:extLst>
                  </a:tr>
                  <a:tr h="852775">
                    <a:tc>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A-wave Amplitude (</a:t>
                          </a:r>
                          <a14:m>
                            <m:oMath xmlns:m="http://schemas.openxmlformats.org/officeDocument/2006/math">
                              <m:r>
                                <a:rPr lang="en-US" sz="2800" i="1" smtClean="0">
                                  <a:effectLst/>
                                  <a:latin typeface="Cambria Math" panose="02040503050406030204" pitchFamily="18" charset="0"/>
                                  <a:ea typeface="Cambria Math" panose="02040503050406030204" pitchFamily="18" charset="0"/>
                                  <a:cs typeface="Times New Roman" panose="02020603050405020304" pitchFamily="18" charset="0"/>
                                </a:rPr>
                                <m:t>𝝁</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V) *</a:t>
                          </a:r>
                        </a:p>
                      </a:txBody>
                      <a:tcPr marL="68580" marR="68580" marT="0" marB="0"/>
                    </a:tc>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-48.7 </a:t>
                          </a:r>
                          <a14:m>
                            <m:oMath xmlns:m="http://schemas.openxmlformats.org/officeDocument/2006/math">
                              <m:r>
                                <a:rPr lang="en-US" sz="2000" b="1" i="1" smtClean="0">
                                  <a:effectLst/>
                                  <a:latin typeface="Cambria Math" panose="02040503050406030204" pitchFamily="18" charset="0"/>
                                  <a:ea typeface="Cambria Math" panose="02040503050406030204" pitchFamily="18" charset="0"/>
                                </a:rPr>
                                <m:t>±</m:t>
                              </m:r>
                            </m:oMath>
                          </a14:m>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36.4*</a:t>
                          </a:r>
                        </a:p>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(-232-7.9)</a:t>
                          </a:r>
                        </a:p>
                      </a:txBody>
                      <a:tcPr marL="68580" marR="68580" marT="0" marB="0"/>
                    </a:tc>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-23.7 </a:t>
                          </a:r>
                          <a14:m>
                            <m:oMath xmlns:m="http://schemas.openxmlformats.org/officeDocument/2006/math">
                              <m:r>
                                <a:rPr lang="en-US" sz="2000" b="1" i="1" smtClean="0">
                                  <a:effectLst/>
                                  <a:latin typeface="Cambria Math" panose="02040503050406030204" pitchFamily="18" charset="0"/>
                                  <a:ea typeface="Cambria Math" panose="02040503050406030204" pitchFamily="18" charset="0"/>
                                </a:rPr>
                                <m:t>±</m:t>
                              </m:r>
                            </m:oMath>
                          </a14:m>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71.3*</a:t>
                          </a:r>
                        </a:p>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(-232-229.6)</a:t>
                          </a:r>
                        </a:p>
                      </a:txBody>
                      <a:tcPr marL="68580" marR="68580" marT="0" marB="0"/>
                    </a:tc>
                    <a:extLst>
                      <a:ext uri="{0D108BD9-81ED-4DB2-BD59-A6C34878D82A}">
                        <a16:rowId xmlns:a16="http://schemas.microsoft.com/office/drawing/2014/main" val="988192979"/>
                      </a:ext>
                    </a:extLst>
                  </a:tr>
                  <a:tr h="852775">
                    <a:tc>
                      <a:txBody>
                        <a:bodyPr/>
                        <a:lstStyle/>
                        <a:p>
                          <a:pPr marL="0" marR="0" algn="ctr">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B-wave Implicit Time (</a:t>
                          </a:r>
                          <a:r>
                            <a:rPr lang="en-US" sz="2800" dirty="0" err="1">
                              <a:effectLst/>
                              <a:latin typeface="Times New Roman" panose="02020603050405020304" pitchFamily="18" charset="0"/>
                              <a:cs typeface="Times New Roman" panose="02020603050405020304" pitchFamily="18" charset="0"/>
                            </a:rPr>
                            <a:t>ms</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62.6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18</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(30.7-99.7)</a:t>
                          </a: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63.3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17.9</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(30.7-101.3)</a:t>
                          </a:r>
                        </a:p>
                      </a:txBody>
                      <a:tcPr marL="68580" marR="68580" marT="0" marB="0"/>
                    </a:tc>
                    <a:extLst>
                      <a:ext uri="{0D108BD9-81ED-4DB2-BD59-A6C34878D82A}">
                        <a16:rowId xmlns:a16="http://schemas.microsoft.com/office/drawing/2014/main" val="4161419569"/>
                      </a:ext>
                    </a:extLst>
                  </a:tr>
                  <a:tr h="852775">
                    <a:tc>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B-wave Amplitude (</a:t>
                          </a:r>
                          <a14:m>
                            <m:oMath xmlns:m="http://schemas.openxmlformats.org/officeDocument/2006/math">
                              <m:r>
                                <a:rPr lang="en-US" sz="2800" i="1" smtClean="0">
                                  <a:effectLst/>
                                  <a:latin typeface="Cambria Math" panose="02040503050406030204" pitchFamily="18" charset="0"/>
                                  <a:ea typeface="Cambria Math" panose="02040503050406030204" pitchFamily="18" charset="0"/>
                                  <a:cs typeface="Times New Roman" panose="02020603050405020304" pitchFamily="18" charset="0"/>
                                </a:rPr>
                                <m:t>𝝁</m:t>
                              </m:r>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V)</a:t>
                          </a: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339.4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144.5</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(25.7-719)</a:t>
                          </a: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437.3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285.2</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(25.7-1692.6)</a:t>
                          </a:r>
                        </a:p>
                      </a:txBody>
                      <a:tcPr marL="68580" marR="68580" marT="0" marB="0"/>
                    </a:tc>
                    <a:extLst>
                      <a:ext uri="{0D108BD9-81ED-4DB2-BD59-A6C34878D82A}">
                        <a16:rowId xmlns:a16="http://schemas.microsoft.com/office/drawing/2014/main" val="1339444647"/>
                      </a:ext>
                    </a:extLst>
                  </a:tr>
                </a:tbl>
              </a:graphicData>
            </a:graphic>
          </p:graphicFrame>
        </mc:Choice>
        <mc:Fallback>
          <p:graphicFrame>
            <p:nvGraphicFramePr>
              <p:cNvPr id="8" name="Table 7">
                <a:extLst>
                  <a:ext uri="{FF2B5EF4-FFF2-40B4-BE49-F238E27FC236}">
                    <a16:creationId xmlns:a16="http://schemas.microsoft.com/office/drawing/2014/main" id="{968B8482-4C15-7B21-780E-F13266D936DC}"/>
                  </a:ext>
                </a:extLst>
              </p:cNvPr>
              <p:cNvGraphicFramePr>
                <a:graphicFrameLocks noGrp="1"/>
              </p:cNvGraphicFramePr>
              <p:nvPr>
                <p:extLst>
                  <p:ext uri="{D42A27DB-BD31-4B8C-83A1-F6EECF244321}">
                    <p14:modId xmlns:p14="http://schemas.microsoft.com/office/powerpoint/2010/main" val="3614520148"/>
                  </p:ext>
                </p:extLst>
              </p:nvPr>
            </p:nvGraphicFramePr>
            <p:xfrm>
              <a:off x="168390" y="912211"/>
              <a:ext cx="10515599" cy="4813180"/>
            </p:xfrm>
            <a:graphic>
              <a:graphicData uri="http://schemas.openxmlformats.org/drawingml/2006/table">
                <a:tbl>
                  <a:tblPr firstRow="1" firstCol="1" bandRow="1">
                    <a:tableStyleId>{5C22544A-7EE6-4342-B048-85BDC9FD1C3A}</a:tableStyleId>
                  </a:tblPr>
                  <a:tblGrid>
                    <a:gridCol w="5532619">
                      <a:extLst>
                        <a:ext uri="{9D8B030D-6E8A-4147-A177-3AD203B41FA5}">
                          <a16:colId xmlns:a16="http://schemas.microsoft.com/office/drawing/2014/main" val="2078374225"/>
                        </a:ext>
                      </a:extLst>
                    </a:gridCol>
                    <a:gridCol w="2713220">
                      <a:extLst>
                        <a:ext uri="{9D8B030D-6E8A-4147-A177-3AD203B41FA5}">
                          <a16:colId xmlns:a16="http://schemas.microsoft.com/office/drawing/2014/main" val="2539967653"/>
                        </a:ext>
                      </a:extLst>
                    </a:gridCol>
                    <a:gridCol w="2269760">
                      <a:extLst>
                        <a:ext uri="{9D8B030D-6E8A-4147-A177-3AD203B41FA5}">
                          <a16:colId xmlns:a16="http://schemas.microsoft.com/office/drawing/2014/main" val="3075700706"/>
                        </a:ext>
                      </a:extLst>
                    </a:gridCol>
                  </a:tblGrid>
                  <a:tr h="1402080">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Variable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04206" t="-5405" r="-84579" b="-244144"/>
                          </a:stretch>
                        </a:blipFill>
                      </a:tcPr>
                    </a:tc>
                    <a:tc>
                      <a:txBody>
                        <a:bodyPr/>
                        <a:lstStyle/>
                        <a:p>
                          <a:endParaRPr lang="en-US"/>
                        </a:p>
                      </a:txBody>
                      <a:tcPr marL="68580" marR="68580" marT="0" marB="0">
                        <a:blipFill>
                          <a:blip r:embed="rId3"/>
                          <a:stretch>
                            <a:fillRect l="-363687" t="-5405" r="-1117" b="-244144"/>
                          </a:stretch>
                        </a:blipFill>
                      </a:tcPr>
                    </a:tc>
                    <a:extLst>
                      <a:ext uri="{0D108BD9-81ED-4DB2-BD59-A6C34878D82A}">
                        <a16:rowId xmlns:a16="http://schemas.microsoft.com/office/drawing/2014/main" val="935273413"/>
                      </a:ext>
                    </a:extLst>
                  </a:tr>
                  <a:tr h="8527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cs typeface="Times New Roman" panose="02020603050405020304" pitchFamily="18" charset="0"/>
                            </a:rPr>
                            <a:t>A-wave Implicit Time (</a:t>
                          </a:r>
                          <a:r>
                            <a:rPr lang="en-US" sz="2800" dirty="0" err="1">
                              <a:effectLst/>
                              <a:latin typeface="Times New Roman" panose="02020603050405020304" pitchFamily="18" charset="0"/>
                              <a:cs typeface="Times New Roman" panose="02020603050405020304" pitchFamily="18" charset="0"/>
                            </a:rPr>
                            <a:t>ms</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04206" t="-174627" r="-84579" b="-304478"/>
                          </a:stretch>
                        </a:blipFill>
                      </a:tcPr>
                    </a:tc>
                    <a:tc>
                      <a:txBody>
                        <a:bodyPr/>
                        <a:lstStyle/>
                        <a:p>
                          <a:endParaRPr lang="en-US"/>
                        </a:p>
                      </a:txBody>
                      <a:tcPr marL="68580" marR="68580" marT="0" marB="0">
                        <a:blipFill>
                          <a:blip r:embed="rId3"/>
                          <a:stretch>
                            <a:fillRect l="-363687" t="-174627" r="-1117" b="-304478"/>
                          </a:stretch>
                        </a:blipFill>
                      </a:tcPr>
                    </a:tc>
                    <a:extLst>
                      <a:ext uri="{0D108BD9-81ED-4DB2-BD59-A6C34878D82A}">
                        <a16:rowId xmlns:a16="http://schemas.microsoft.com/office/drawing/2014/main" val="4030008583"/>
                      </a:ext>
                    </a:extLst>
                  </a:tr>
                  <a:tr h="852775">
                    <a:tc>
                      <a:txBody>
                        <a:bodyPr/>
                        <a:lstStyle/>
                        <a:p>
                          <a:endParaRPr lang="en-US"/>
                        </a:p>
                      </a:txBody>
                      <a:tcPr marL="68580" marR="68580" marT="0" marB="0">
                        <a:blipFill>
                          <a:blip r:embed="rId3"/>
                          <a:stretch>
                            <a:fillRect l="-229" t="-274627" r="-90596" b="-204478"/>
                          </a:stretch>
                        </a:blipFill>
                      </a:tcPr>
                    </a:tc>
                    <a:tc>
                      <a:txBody>
                        <a:bodyPr/>
                        <a:lstStyle/>
                        <a:p>
                          <a:endParaRPr lang="en-US"/>
                        </a:p>
                      </a:txBody>
                      <a:tcPr marL="68580" marR="68580" marT="0" marB="0">
                        <a:blipFill>
                          <a:blip r:embed="rId3"/>
                          <a:stretch>
                            <a:fillRect l="-204206" t="-274627" r="-84579" b="-204478"/>
                          </a:stretch>
                        </a:blipFill>
                      </a:tcPr>
                    </a:tc>
                    <a:tc>
                      <a:txBody>
                        <a:bodyPr/>
                        <a:lstStyle/>
                        <a:p>
                          <a:endParaRPr lang="en-US"/>
                        </a:p>
                      </a:txBody>
                      <a:tcPr marL="68580" marR="68580" marT="0" marB="0">
                        <a:blipFill>
                          <a:blip r:embed="rId3"/>
                          <a:stretch>
                            <a:fillRect l="-363687" t="-274627" r="-1117" b="-204478"/>
                          </a:stretch>
                        </a:blipFill>
                      </a:tcPr>
                    </a:tc>
                    <a:extLst>
                      <a:ext uri="{0D108BD9-81ED-4DB2-BD59-A6C34878D82A}">
                        <a16:rowId xmlns:a16="http://schemas.microsoft.com/office/drawing/2014/main" val="988192979"/>
                      </a:ext>
                    </a:extLst>
                  </a:tr>
                  <a:tr h="852775">
                    <a:tc>
                      <a:txBody>
                        <a:bodyPr/>
                        <a:lstStyle/>
                        <a:p>
                          <a:pPr marL="0" marR="0" algn="ctr">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B-wave Implicit Time (</a:t>
                          </a:r>
                          <a:r>
                            <a:rPr lang="en-US" sz="2800" dirty="0" err="1">
                              <a:effectLst/>
                              <a:latin typeface="Times New Roman" panose="02020603050405020304" pitchFamily="18" charset="0"/>
                              <a:cs typeface="Times New Roman" panose="02020603050405020304" pitchFamily="18" charset="0"/>
                            </a:rPr>
                            <a:t>ms</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04206" t="-369118" r="-84579" b="-101471"/>
                          </a:stretch>
                        </a:blipFill>
                      </a:tcPr>
                    </a:tc>
                    <a:tc>
                      <a:txBody>
                        <a:bodyPr/>
                        <a:lstStyle/>
                        <a:p>
                          <a:endParaRPr lang="en-US"/>
                        </a:p>
                      </a:txBody>
                      <a:tcPr marL="68580" marR="68580" marT="0" marB="0">
                        <a:blipFill>
                          <a:blip r:embed="rId3"/>
                          <a:stretch>
                            <a:fillRect l="-363687" t="-369118" r="-1117" b="-101471"/>
                          </a:stretch>
                        </a:blipFill>
                      </a:tcPr>
                    </a:tc>
                    <a:extLst>
                      <a:ext uri="{0D108BD9-81ED-4DB2-BD59-A6C34878D82A}">
                        <a16:rowId xmlns:a16="http://schemas.microsoft.com/office/drawing/2014/main" val="4161419569"/>
                      </a:ext>
                    </a:extLst>
                  </a:tr>
                  <a:tr h="852775">
                    <a:tc>
                      <a:txBody>
                        <a:bodyPr/>
                        <a:lstStyle/>
                        <a:p>
                          <a:endParaRPr lang="en-US"/>
                        </a:p>
                      </a:txBody>
                      <a:tcPr marL="68580" marR="68580" marT="0" marB="0">
                        <a:blipFill>
                          <a:blip r:embed="rId3"/>
                          <a:stretch>
                            <a:fillRect l="-229" t="-476119" r="-90596" b="-2985"/>
                          </a:stretch>
                        </a:blipFill>
                      </a:tcPr>
                    </a:tc>
                    <a:tc>
                      <a:txBody>
                        <a:bodyPr/>
                        <a:lstStyle/>
                        <a:p>
                          <a:endParaRPr lang="en-US"/>
                        </a:p>
                      </a:txBody>
                      <a:tcPr marL="68580" marR="68580" marT="0" marB="0">
                        <a:blipFill>
                          <a:blip r:embed="rId3"/>
                          <a:stretch>
                            <a:fillRect l="-204206" t="-476119" r="-84579" b="-2985"/>
                          </a:stretch>
                        </a:blipFill>
                      </a:tcPr>
                    </a:tc>
                    <a:tc>
                      <a:txBody>
                        <a:bodyPr/>
                        <a:lstStyle/>
                        <a:p>
                          <a:endParaRPr lang="en-US"/>
                        </a:p>
                      </a:txBody>
                      <a:tcPr marL="68580" marR="68580" marT="0" marB="0">
                        <a:blipFill>
                          <a:blip r:embed="rId3"/>
                          <a:stretch>
                            <a:fillRect l="-363687" t="-476119" r="-1117" b="-2985"/>
                          </a:stretch>
                        </a:blipFill>
                      </a:tcPr>
                    </a:tc>
                    <a:extLst>
                      <a:ext uri="{0D108BD9-81ED-4DB2-BD59-A6C34878D82A}">
                        <a16:rowId xmlns:a16="http://schemas.microsoft.com/office/drawing/2014/main" val="1339444647"/>
                      </a:ext>
                    </a:extLst>
                  </a:tr>
                </a:tbl>
              </a:graphicData>
            </a:graphic>
          </p:graphicFrame>
        </mc:Fallback>
      </mc:AlternateContent>
      <p:pic>
        <p:nvPicPr>
          <p:cNvPr id="9" name="Google Shape;87;p1" descr="lower banner-12.png">
            <a:extLst>
              <a:ext uri="{FF2B5EF4-FFF2-40B4-BE49-F238E27FC236}">
                <a16:creationId xmlns:a16="http://schemas.microsoft.com/office/drawing/2014/main" id="{B2D1341C-0009-D08D-6E13-B4DDAE06060C}"/>
              </a:ext>
            </a:extLst>
          </p:cNvPr>
          <p:cNvPicPr preferRelativeResize="0"/>
          <p:nvPr/>
        </p:nvPicPr>
        <p:blipFill rotWithShape="1">
          <a:blip r:embed="rId4">
            <a:alphaModFix/>
          </a:blip>
          <a:srcRect/>
          <a:stretch/>
        </p:blipFill>
        <p:spPr>
          <a:xfrm>
            <a:off x="0" y="6175717"/>
            <a:ext cx="12192000" cy="682283"/>
          </a:xfrm>
          <a:prstGeom prst="rect">
            <a:avLst/>
          </a:prstGeom>
          <a:noFill/>
          <a:ln>
            <a:noFill/>
          </a:ln>
        </p:spPr>
      </p:pic>
      <p:pic>
        <p:nvPicPr>
          <p:cNvPr id="13" name="Picture 12" descr="Shape&#10;&#10;Description automatically generated with medium confidence">
            <a:extLst>
              <a:ext uri="{FF2B5EF4-FFF2-40B4-BE49-F238E27FC236}">
                <a16:creationId xmlns:a16="http://schemas.microsoft.com/office/drawing/2014/main" id="{46D3B89D-2A45-6EBB-06BC-4DBF566C506B}"/>
              </a:ext>
            </a:extLst>
          </p:cNvPr>
          <p:cNvPicPr>
            <a:picLocks noChangeAspect="1"/>
          </p:cNvPicPr>
          <p:nvPr/>
        </p:nvPicPr>
        <p:blipFill rotWithShape="1">
          <a:blip r:embed="rId5"/>
          <a:srcRect l="22721" t="17879" r="28493" b="18073"/>
          <a:stretch/>
        </p:blipFill>
        <p:spPr>
          <a:xfrm>
            <a:off x="10865370" y="258265"/>
            <a:ext cx="1158240" cy="2027420"/>
          </a:xfrm>
          <a:prstGeom prst="rect">
            <a:avLst/>
          </a:prstGeom>
        </p:spPr>
      </p:pic>
      <p:sp>
        <p:nvSpPr>
          <p:cNvPr id="14" name="Rectangle 13">
            <a:extLst>
              <a:ext uri="{FF2B5EF4-FFF2-40B4-BE49-F238E27FC236}">
                <a16:creationId xmlns:a16="http://schemas.microsoft.com/office/drawing/2014/main" id="{48C47C96-8272-A011-0D6D-532189464B08}"/>
              </a:ext>
            </a:extLst>
          </p:cNvPr>
          <p:cNvSpPr/>
          <p:nvPr/>
        </p:nvSpPr>
        <p:spPr>
          <a:xfrm>
            <a:off x="10865369" y="2285685"/>
            <a:ext cx="600164" cy="400110"/>
          </a:xfrm>
          <a:prstGeom prst="rect">
            <a:avLst/>
          </a:prstGeom>
        </p:spPr>
        <p:txBody>
          <a:bodyPr wrap="none">
            <a:spAutoFit/>
          </a:bodyPr>
          <a:lstStyle/>
          <a:p>
            <a:r>
              <a:rPr lang="en-US" sz="2000" b="1" dirty="0"/>
              <a:t>Rod</a:t>
            </a:r>
            <a:endParaRPr lang="en-US" sz="2000" dirty="0"/>
          </a:p>
        </p:txBody>
      </p:sp>
      <p:sp>
        <p:nvSpPr>
          <p:cNvPr id="15" name="TextBox 14">
            <a:extLst>
              <a:ext uri="{FF2B5EF4-FFF2-40B4-BE49-F238E27FC236}">
                <a16:creationId xmlns:a16="http://schemas.microsoft.com/office/drawing/2014/main" id="{DB0A7BE7-5D8C-383B-4E76-2B1BA43C4AA7}"/>
              </a:ext>
            </a:extLst>
          </p:cNvPr>
          <p:cNvSpPr txBox="1"/>
          <p:nvPr/>
        </p:nvSpPr>
        <p:spPr>
          <a:xfrm>
            <a:off x="11410012" y="2254907"/>
            <a:ext cx="769299" cy="400110"/>
          </a:xfrm>
          <a:prstGeom prst="rect">
            <a:avLst/>
          </a:prstGeom>
          <a:noFill/>
        </p:spPr>
        <p:txBody>
          <a:bodyPr wrap="square" rtlCol="0">
            <a:spAutoFit/>
          </a:bodyPr>
          <a:lstStyle/>
          <a:p>
            <a:r>
              <a:rPr lang="en-US" sz="2000" b="1" dirty="0"/>
              <a:t>Cone</a:t>
            </a:r>
          </a:p>
        </p:txBody>
      </p:sp>
      <p:sp>
        <p:nvSpPr>
          <p:cNvPr id="16" name="TextBox 15">
            <a:extLst>
              <a:ext uri="{FF2B5EF4-FFF2-40B4-BE49-F238E27FC236}">
                <a16:creationId xmlns:a16="http://schemas.microsoft.com/office/drawing/2014/main" id="{E13BA7FA-9C2B-CDE0-2791-605CEF1EE7BC}"/>
              </a:ext>
            </a:extLst>
          </p:cNvPr>
          <p:cNvSpPr txBox="1"/>
          <p:nvPr/>
        </p:nvSpPr>
        <p:spPr>
          <a:xfrm>
            <a:off x="168390" y="5725391"/>
            <a:ext cx="2619780" cy="369332"/>
          </a:xfrm>
          <a:prstGeom prst="rect">
            <a:avLst/>
          </a:prstGeom>
          <a:noFill/>
        </p:spPr>
        <p:txBody>
          <a:bodyPr wrap="square" rtlCol="0">
            <a:spAutoFit/>
          </a:bodyPr>
          <a:lstStyle/>
          <a:p>
            <a:r>
              <a:rPr lang="en-US" b="1" dirty="0"/>
              <a:t>* = P &gt; 0.05</a:t>
            </a:r>
          </a:p>
        </p:txBody>
      </p:sp>
    </p:spTree>
    <p:extLst>
      <p:ext uri="{BB962C8B-B14F-4D97-AF65-F5344CB8AC3E}">
        <p14:creationId xmlns:p14="http://schemas.microsoft.com/office/powerpoint/2010/main" val="37497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descr="lower banner-12.png">
            <a:extLst>
              <a:ext uri="{FF2B5EF4-FFF2-40B4-BE49-F238E27FC236}">
                <a16:creationId xmlns:a16="http://schemas.microsoft.com/office/drawing/2014/main" id="{D360B8B7-07F2-3C67-0A7F-91B55F075999}"/>
              </a:ext>
            </a:extLst>
          </p:cNvPr>
          <p:cNvPicPr preferRelativeResize="0"/>
          <p:nvPr/>
        </p:nvPicPr>
        <p:blipFill rotWithShape="1">
          <a:blip r:embed="rId3">
            <a:alphaModFix/>
          </a:blip>
          <a:srcRect/>
          <a:stretch/>
        </p:blipFill>
        <p:spPr>
          <a:xfrm>
            <a:off x="0" y="6035040"/>
            <a:ext cx="12192000" cy="822960"/>
          </a:xfrm>
          <a:prstGeom prst="rect">
            <a:avLst/>
          </a:prstGeom>
          <a:noFill/>
          <a:ln>
            <a:noFill/>
          </a:ln>
        </p:spPr>
      </p:pic>
      <p:sp>
        <p:nvSpPr>
          <p:cNvPr id="13" name="Rectangle 12">
            <a:extLst>
              <a:ext uri="{FF2B5EF4-FFF2-40B4-BE49-F238E27FC236}">
                <a16:creationId xmlns:a16="http://schemas.microsoft.com/office/drawing/2014/main" id="{720F6143-82D6-2680-1F52-3885F52960F1}"/>
              </a:ext>
            </a:extLst>
          </p:cNvPr>
          <p:cNvSpPr/>
          <p:nvPr/>
        </p:nvSpPr>
        <p:spPr>
          <a:xfrm>
            <a:off x="364761" y="315109"/>
            <a:ext cx="7939790" cy="1200329"/>
          </a:xfrm>
          <a:prstGeom prst="rect">
            <a:avLst/>
          </a:prstGeom>
        </p:spPr>
        <p:txBody>
          <a:bodyPr wrap="square">
            <a:spAutoFit/>
          </a:bodyPr>
          <a:lstStyle/>
          <a:p>
            <a:r>
              <a:rPr lang="en-US" sz="3600" b="1" dirty="0">
                <a:solidFill>
                  <a:schemeClr val="accent1">
                    <a:lumMod val="75000"/>
                  </a:schemeClr>
                </a:solidFill>
                <a:latin typeface="+mj-lt"/>
              </a:rPr>
              <a:t>Scotopic 2: Flash 3.0 cd s/m</a:t>
            </a:r>
            <a:r>
              <a:rPr lang="en-US" sz="3600" b="1" baseline="30000" dirty="0">
                <a:solidFill>
                  <a:schemeClr val="accent1">
                    <a:lumMod val="75000"/>
                  </a:schemeClr>
                </a:solidFill>
                <a:latin typeface="+mj-lt"/>
              </a:rPr>
              <a:t>2</a:t>
            </a:r>
            <a:r>
              <a:rPr lang="en-US" sz="3600" b="1" dirty="0">
                <a:solidFill>
                  <a:schemeClr val="accent1">
                    <a:lumMod val="75000"/>
                  </a:schemeClr>
                </a:solidFill>
                <a:latin typeface="+mj-lt"/>
              </a:rPr>
              <a:t> at 0.1 Hz</a:t>
            </a:r>
            <a:br>
              <a:rPr lang="en-US" sz="3600" dirty="0">
                <a:latin typeface="+mj-lt"/>
              </a:rPr>
            </a:br>
            <a:endParaRPr lang="en-US" sz="3600" dirty="0">
              <a:latin typeface="+mj-lt"/>
            </a:endParaRPr>
          </a:p>
        </p:txBody>
      </p:sp>
      <p:pic>
        <p:nvPicPr>
          <p:cNvPr id="17" name="Picture 16" descr="A picture containing text, tool&#10;&#10;Description automatically generated">
            <a:extLst>
              <a:ext uri="{FF2B5EF4-FFF2-40B4-BE49-F238E27FC236}">
                <a16:creationId xmlns:a16="http://schemas.microsoft.com/office/drawing/2014/main" id="{A98E6763-9A57-04FB-7DED-E138CE8256C6}"/>
              </a:ext>
            </a:extLst>
          </p:cNvPr>
          <p:cNvPicPr>
            <a:picLocks noChangeAspect="1"/>
          </p:cNvPicPr>
          <p:nvPr/>
        </p:nvPicPr>
        <p:blipFill>
          <a:blip r:embed="rId4"/>
          <a:stretch>
            <a:fillRect/>
          </a:stretch>
        </p:blipFill>
        <p:spPr>
          <a:xfrm>
            <a:off x="10578059" y="210084"/>
            <a:ext cx="1384196" cy="2558665"/>
          </a:xfrm>
          <a:prstGeom prst="rect">
            <a:avLst/>
          </a:prstGeom>
        </p:spPr>
      </p:pic>
      <p:pic>
        <p:nvPicPr>
          <p:cNvPr id="23" name="Picture 22" descr="Chart&#10;&#10;Description automatically generated">
            <a:extLst>
              <a:ext uri="{FF2B5EF4-FFF2-40B4-BE49-F238E27FC236}">
                <a16:creationId xmlns:a16="http://schemas.microsoft.com/office/drawing/2014/main" id="{9C6399DE-90C5-AEFB-80B0-99C25A48B5E7}"/>
              </a:ext>
            </a:extLst>
          </p:cNvPr>
          <p:cNvPicPr>
            <a:picLocks noChangeAspect="1"/>
          </p:cNvPicPr>
          <p:nvPr/>
        </p:nvPicPr>
        <p:blipFill rotWithShape="1">
          <a:blip r:embed="rId5"/>
          <a:srcRect t="2883" r="559"/>
          <a:stretch/>
        </p:blipFill>
        <p:spPr>
          <a:xfrm>
            <a:off x="5372671" y="1228465"/>
            <a:ext cx="4909802" cy="4544395"/>
          </a:xfrm>
          <a:prstGeom prst="rect">
            <a:avLst/>
          </a:prstGeom>
        </p:spPr>
      </p:pic>
      <p:pic>
        <p:nvPicPr>
          <p:cNvPr id="25" name="Picture 24" descr="Chart, line chart&#10;&#10;Description automatically generated">
            <a:extLst>
              <a:ext uri="{FF2B5EF4-FFF2-40B4-BE49-F238E27FC236}">
                <a16:creationId xmlns:a16="http://schemas.microsoft.com/office/drawing/2014/main" id="{B914D1EA-B260-8E5F-260E-19E74FA15EB6}"/>
              </a:ext>
            </a:extLst>
          </p:cNvPr>
          <p:cNvPicPr>
            <a:picLocks noChangeAspect="1"/>
          </p:cNvPicPr>
          <p:nvPr/>
        </p:nvPicPr>
        <p:blipFill>
          <a:blip r:embed="rId6"/>
          <a:stretch>
            <a:fillRect/>
          </a:stretch>
        </p:blipFill>
        <p:spPr>
          <a:xfrm>
            <a:off x="167284" y="1636265"/>
            <a:ext cx="4909802" cy="3728796"/>
          </a:xfrm>
          <a:prstGeom prst="rect">
            <a:avLst/>
          </a:prstGeom>
        </p:spPr>
      </p:pic>
    </p:spTree>
    <p:extLst>
      <p:ext uri="{BB962C8B-B14F-4D97-AF65-F5344CB8AC3E}">
        <p14:creationId xmlns:p14="http://schemas.microsoft.com/office/powerpoint/2010/main" val="74665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89EE-C9D1-0541-20A0-9859DB5BCD5E}"/>
              </a:ext>
            </a:extLst>
          </p:cNvPr>
          <p:cNvSpPr>
            <a:spLocks noGrp="1"/>
          </p:cNvSpPr>
          <p:nvPr>
            <p:ph type="title"/>
          </p:nvPr>
        </p:nvSpPr>
        <p:spPr>
          <a:xfrm>
            <a:off x="328535" y="1"/>
            <a:ext cx="10515600" cy="1002020"/>
          </a:xfrm>
        </p:spPr>
        <p:txBody>
          <a:bodyPr>
            <a:normAutofit/>
          </a:bodyPr>
          <a:lstStyle/>
          <a:p>
            <a:r>
              <a:rPr lang="en-US" sz="3200" b="1" dirty="0">
                <a:solidFill>
                  <a:schemeClr val="accent1">
                    <a:lumMod val="75000"/>
                  </a:schemeClr>
                </a:solidFill>
              </a:rPr>
              <a:t>Scotopic 3 (Oscillatory Potential): Flash 3.0 cd s/m</a:t>
            </a:r>
            <a:r>
              <a:rPr lang="en-US" sz="3200" b="1" baseline="30000" dirty="0">
                <a:solidFill>
                  <a:schemeClr val="accent1">
                    <a:lumMod val="75000"/>
                  </a:schemeClr>
                </a:solidFill>
              </a:rPr>
              <a:t>2</a:t>
            </a:r>
            <a:r>
              <a:rPr lang="en-US" sz="3200" b="1" dirty="0">
                <a:solidFill>
                  <a:schemeClr val="accent1">
                    <a:lumMod val="75000"/>
                  </a:schemeClr>
                </a:solidFill>
              </a:rPr>
              <a:t> at 0.1 Hz</a:t>
            </a:r>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8238AE19-5E62-4C06-0034-EE386AA19B42}"/>
                  </a:ext>
                </a:extLst>
              </p:cNvPr>
              <p:cNvGraphicFramePr>
                <a:graphicFrameLocks noGrp="1"/>
              </p:cNvGraphicFramePr>
              <p:nvPr>
                <p:extLst>
                  <p:ext uri="{D42A27DB-BD31-4B8C-83A1-F6EECF244321}">
                    <p14:modId xmlns:p14="http://schemas.microsoft.com/office/powerpoint/2010/main" val="461495829"/>
                  </p:ext>
                </p:extLst>
              </p:nvPr>
            </p:nvGraphicFramePr>
            <p:xfrm>
              <a:off x="219232" y="1014691"/>
              <a:ext cx="10019050" cy="4829154"/>
            </p:xfrm>
            <a:graphic>
              <a:graphicData uri="http://schemas.openxmlformats.org/drawingml/2006/table">
                <a:tbl>
                  <a:tblPr firstRow="1" firstCol="1" bandRow="1">
                    <a:tableStyleId>{5C22544A-7EE6-4342-B048-85BDC9FD1C3A}</a:tableStyleId>
                  </a:tblPr>
                  <a:tblGrid>
                    <a:gridCol w="3587059">
                      <a:extLst>
                        <a:ext uri="{9D8B030D-6E8A-4147-A177-3AD203B41FA5}">
                          <a16:colId xmlns:a16="http://schemas.microsoft.com/office/drawing/2014/main" val="3543930441"/>
                        </a:ext>
                      </a:extLst>
                    </a:gridCol>
                    <a:gridCol w="3455891">
                      <a:extLst>
                        <a:ext uri="{9D8B030D-6E8A-4147-A177-3AD203B41FA5}">
                          <a16:colId xmlns:a16="http://schemas.microsoft.com/office/drawing/2014/main" val="895427725"/>
                        </a:ext>
                      </a:extLst>
                    </a:gridCol>
                    <a:gridCol w="2976100">
                      <a:extLst>
                        <a:ext uri="{9D8B030D-6E8A-4147-A177-3AD203B41FA5}">
                          <a16:colId xmlns:a16="http://schemas.microsoft.com/office/drawing/2014/main" val="2378610823"/>
                        </a:ext>
                      </a:extLst>
                    </a:gridCol>
                  </a:tblGrid>
                  <a:tr h="1609718">
                    <a:tc>
                      <a:txBody>
                        <a:bodyPr/>
                        <a:lstStyle/>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Variable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AUTOMATED </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(n = 32)</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SD </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(Range)</a:t>
                          </a: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MANUAL</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(n=48)</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SD </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(Range)</a:t>
                          </a:r>
                        </a:p>
                      </a:txBody>
                      <a:tcPr marL="68580" marR="68580" marT="0" marB="0"/>
                    </a:tc>
                    <a:extLst>
                      <a:ext uri="{0D108BD9-81ED-4DB2-BD59-A6C34878D82A}">
                        <a16:rowId xmlns:a16="http://schemas.microsoft.com/office/drawing/2014/main" val="2465850319"/>
                      </a:ext>
                    </a:extLst>
                  </a:tr>
                  <a:tr h="1609718">
                    <a:tc>
                      <a:txBody>
                        <a:bodyPr/>
                        <a:lstStyle/>
                        <a:p>
                          <a:pPr marL="0" marR="0" algn="ctr">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OP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148.1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21.7</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(87.4-182.6)</a:t>
                          </a:r>
                        </a:p>
                      </a:txBody>
                      <a:tcPr marL="68580" marR="68580" marT="0" marB="0"/>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151.1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28.1</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(77.7-247.5)</a:t>
                          </a:r>
                        </a:p>
                      </a:txBody>
                      <a:tcPr marL="68580" marR="68580" marT="0" marB="0"/>
                    </a:tc>
                    <a:extLst>
                      <a:ext uri="{0D108BD9-81ED-4DB2-BD59-A6C34878D82A}">
                        <a16:rowId xmlns:a16="http://schemas.microsoft.com/office/drawing/2014/main" val="2951344682"/>
                      </a:ext>
                    </a:extLst>
                  </a:tr>
                  <a:tr h="1609718">
                    <a:tc>
                      <a:txBody>
                        <a:bodyPr/>
                        <a:lstStyle/>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OP Amplitude (</a:t>
                          </a:r>
                          <a14:m>
                            <m:oMath xmlns:m="http://schemas.openxmlformats.org/officeDocument/2006/math">
                              <m:r>
                                <a:rPr lang="en-US" sz="2400" i="1" smtClean="0">
                                  <a:effectLst/>
                                  <a:latin typeface="Cambria Math" panose="02040503050406030204" pitchFamily="18" charset="0"/>
                                  <a:ea typeface="Cambria Math" panose="02040503050406030204" pitchFamily="18" charset="0"/>
                                  <a:cs typeface="Times New Roman" panose="02020603050405020304" pitchFamily="18" charset="0"/>
                                </a:rPr>
                                <m:t>𝝁</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a:t>
                          </a:r>
                        </a:p>
                      </a:txBody>
                      <a:tcPr marL="68580" marR="68580" marT="0" marB="0"/>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40.1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26.3</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(10.5-153)</a:t>
                          </a:r>
                        </a:p>
                      </a:txBody>
                      <a:tcPr marL="68580" marR="68580" marT="0" marB="0"/>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53.5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59.4</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(10.5-417.4)</a:t>
                          </a:r>
                        </a:p>
                      </a:txBody>
                      <a:tcPr marL="68580" marR="68580" marT="0" marB="0"/>
                    </a:tc>
                    <a:extLst>
                      <a:ext uri="{0D108BD9-81ED-4DB2-BD59-A6C34878D82A}">
                        <a16:rowId xmlns:a16="http://schemas.microsoft.com/office/drawing/2014/main" val="2788245234"/>
                      </a:ext>
                    </a:extLst>
                  </a:tr>
                </a:tbl>
              </a:graphicData>
            </a:graphic>
          </p:graphicFrame>
        </mc:Choice>
        <mc:Fallback>
          <p:graphicFrame>
            <p:nvGraphicFramePr>
              <p:cNvPr id="4" name="Table 3">
                <a:extLst>
                  <a:ext uri="{FF2B5EF4-FFF2-40B4-BE49-F238E27FC236}">
                    <a16:creationId xmlns:a16="http://schemas.microsoft.com/office/drawing/2014/main" id="{8238AE19-5E62-4C06-0034-EE386AA19B42}"/>
                  </a:ext>
                </a:extLst>
              </p:cNvPr>
              <p:cNvGraphicFramePr>
                <a:graphicFrameLocks noGrp="1"/>
              </p:cNvGraphicFramePr>
              <p:nvPr>
                <p:extLst>
                  <p:ext uri="{D42A27DB-BD31-4B8C-83A1-F6EECF244321}">
                    <p14:modId xmlns:p14="http://schemas.microsoft.com/office/powerpoint/2010/main" val="461495829"/>
                  </p:ext>
                </p:extLst>
              </p:nvPr>
            </p:nvGraphicFramePr>
            <p:xfrm>
              <a:off x="219232" y="1014691"/>
              <a:ext cx="10019050" cy="4829154"/>
            </p:xfrm>
            <a:graphic>
              <a:graphicData uri="http://schemas.openxmlformats.org/drawingml/2006/table">
                <a:tbl>
                  <a:tblPr firstRow="1" firstCol="1" bandRow="1">
                    <a:tableStyleId>{5C22544A-7EE6-4342-B048-85BDC9FD1C3A}</a:tableStyleId>
                  </a:tblPr>
                  <a:tblGrid>
                    <a:gridCol w="3587059">
                      <a:extLst>
                        <a:ext uri="{9D8B030D-6E8A-4147-A177-3AD203B41FA5}">
                          <a16:colId xmlns:a16="http://schemas.microsoft.com/office/drawing/2014/main" val="3543930441"/>
                        </a:ext>
                      </a:extLst>
                    </a:gridCol>
                    <a:gridCol w="3455891">
                      <a:extLst>
                        <a:ext uri="{9D8B030D-6E8A-4147-A177-3AD203B41FA5}">
                          <a16:colId xmlns:a16="http://schemas.microsoft.com/office/drawing/2014/main" val="895427725"/>
                        </a:ext>
                      </a:extLst>
                    </a:gridCol>
                    <a:gridCol w="2976100">
                      <a:extLst>
                        <a:ext uri="{9D8B030D-6E8A-4147-A177-3AD203B41FA5}">
                          <a16:colId xmlns:a16="http://schemas.microsoft.com/office/drawing/2014/main" val="2378610823"/>
                        </a:ext>
                      </a:extLst>
                    </a:gridCol>
                  </a:tblGrid>
                  <a:tr h="1609718">
                    <a:tc>
                      <a:txBody>
                        <a:bodyPr/>
                        <a:lstStyle/>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Variable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04412" r="-87132" b="-201575"/>
                          </a:stretch>
                        </a:blipFill>
                      </a:tcPr>
                    </a:tc>
                    <a:tc>
                      <a:txBody>
                        <a:bodyPr/>
                        <a:lstStyle/>
                        <a:p>
                          <a:endParaRPr lang="en-US"/>
                        </a:p>
                      </a:txBody>
                      <a:tcPr marL="68580" marR="68580" marT="0" marB="0">
                        <a:blipFill>
                          <a:blip r:embed="rId3"/>
                          <a:stretch>
                            <a:fillRect l="-236596" r="-851" b="-201575"/>
                          </a:stretch>
                        </a:blipFill>
                      </a:tcPr>
                    </a:tc>
                    <a:extLst>
                      <a:ext uri="{0D108BD9-81ED-4DB2-BD59-A6C34878D82A}">
                        <a16:rowId xmlns:a16="http://schemas.microsoft.com/office/drawing/2014/main" val="2465850319"/>
                      </a:ext>
                    </a:extLst>
                  </a:tr>
                  <a:tr h="1609718">
                    <a:tc>
                      <a:txBody>
                        <a:bodyPr/>
                        <a:lstStyle/>
                        <a:p>
                          <a:pPr marL="0" marR="0" algn="ctr">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OP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104412" t="-99219" r="-87132" b="-100000"/>
                          </a:stretch>
                        </a:blipFill>
                      </a:tcPr>
                    </a:tc>
                    <a:tc>
                      <a:txBody>
                        <a:bodyPr/>
                        <a:lstStyle/>
                        <a:p>
                          <a:endParaRPr lang="en-US"/>
                        </a:p>
                      </a:txBody>
                      <a:tcPr marL="68580" marR="68580" marT="0" marB="0">
                        <a:blipFill>
                          <a:blip r:embed="rId3"/>
                          <a:stretch>
                            <a:fillRect l="-236596" t="-99219" r="-851" b="-100000"/>
                          </a:stretch>
                        </a:blipFill>
                      </a:tcPr>
                    </a:tc>
                    <a:extLst>
                      <a:ext uri="{0D108BD9-81ED-4DB2-BD59-A6C34878D82A}">
                        <a16:rowId xmlns:a16="http://schemas.microsoft.com/office/drawing/2014/main" val="2951344682"/>
                      </a:ext>
                    </a:extLst>
                  </a:tr>
                  <a:tr h="1609718">
                    <a:tc>
                      <a:txBody>
                        <a:bodyPr/>
                        <a:lstStyle/>
                        <a:p>
                          <a:endParaRPr lang="en-US"/>
                        </a:p>
                      </a:txBody>
                      <a:tcPr marL="68580" marR="68580" marT="0" marB="0">
                        <a:blipFill>
                          <a:blip r:embed="rId3"/>
                          <a:stretch>
                            <a:fillRect l="-353" t="-200787" r="-179859" b="-787"/>
                          </a:stretch>
                        </a:blipFill>
                      </a:tcPr>
                    </a:tc>
                    <a:tc>
                      <a:txBody>
                        <a:bodyPr/>
                        <a:lstStyle/>
                        <a:p>
                          <a:endParaRPr lang="en-US"/>
                        </a:p>
                      </a:txBody>
                      <a:tcPr marL="68580" marR="68580" marT="0" marB="0">
                        <a:blipFill>
                          <a:blip r:embed="rId3"/>
                          <a:stretch>
                            <a:fillRect l="-104412" t="-200787" r="-87132" b="-787"/>
                          </a:stretch>
                        </a:blipFill>
                      </a:tcPr>
                    </a:tc>
                    <a:tc>
                      <a:txBody>
                        <a:bodyPr/>
                        <a:lstStyle/>
                        <a:p>
                          <a:endParaRPr lang="en-US"/>
                        </a:p>
                      </a:txBody>
                      <a:tcPr marL="68580" marR="68580" marT="0" marB="0">
                        <a:blipFill>
                          <a:blip r:embed="rId3"/>
                          <a:stretch>
                            <a:fillRect l="-236596" t="-200787" r="-851" b="-787"/>
                          </a:stretch>
                        </a:blipFill>
                      </a:tcPr>
                    </a:tc>
                    <a:extLst>
                      <a:ext uri="{0D108BD9-81ED-4DB2-BD59-A6C34878D82A}">
                        <a16:rowId xmlns:a16="http://schemas.microsoft.com/office/drawing/2014/main" val="2788245234"/>
                      </a:ext>
                    </a:extLst>
                  </a:tr>
                </a:tbl>
              </a:graphicData>
            </a:graphic>
          </p:graphicFrame>
        </mc:Fallback>
      </mc:AlternateContent>
      <p:pic>
        <p:nvPicPr>
          <p:cNvPr id="5" name="Google Shape;87;p1" descr="lower banner-12.png">
            <a:extLst>
              <a:ext uri="{FF2B5EF4-FFF2-40B4-BE49-F238E27FC236}">
                <a16:creationId xmlns:a16="http://schemas.microsoft.com/office/drawing/2014/main" id="{949E4878-9CB3-3621-0F7C-B59DB2FE92BE}"/>
              </a:ext>
            </a:extLst>
          </p:cNvPr>
          <p:cNvPicPr preferRelativeResize="0"/>
          <p:nvPr/>
        </p:nvPicPr>
        <p:blipFill rotWithShape="1">
          <a:blip r:embed="rId4">
            <a:alphaModFix/>
          </a:blip>
          <a:srcRect/>
          <a:stretch/>
        </p:blipFill>
        <p:spPr>
          <a:xfrm>
            <a:off x="0" y="6105378"/>
            <a:ext cx="12192000" cy="752622"/>
          </a:xfrm>
          <a:prstGeom prst="rect">
            <a:avLst/>
          </a:prstGeom>
          <a:noFill/>
          <a:ln>
            <a:noFill/>
          </a:ln>
        </p:spPr>
      </p:pic>
      <p:pic>
        <p:nvPicPr>
          <p:cNvPr id="9" name="Picture 8" descr="A picture containing coelenterate, hydrozoan&#10;&#10;Description automatically generated">
            <a:extLst>
              <a:ext uri="{FF2B5EF4-FFF2-40B4-BE49-F238E27FC236}">
                <a16:creationId xmlns:a16="http://schemas.microsoft.com/office/drawing/2014/main" id="{8EC54475-F469-9940-ADCB-C69BDF6841E1}"/>
              </a:ext>
            </a:extLst>
          </p:cNvPr>
          <p:cNvPicPr>
            <a:picLocks noChangeAspect="1"/>
          </p:cNvPicPr>
          <p:nvPr/>
        </p:nvPicPr>
        <p:blipFill rotWithShape="1">
          <a:blip r:embed="rId5"/>
          <a:srcRect r="568" b="4086"/>
          <a:stretch/>
        </p:blipFill>
        <p:spPr>
          <a:xfrm>
            <a:off x="10368795" y="76395"/>
            <a:ext cx="1713277" cy="1407632"/>
          </a:xfrm>
          <a:prstGeom prst="rect">
            <a:avLst/>
          </a:prstGeom>
        </p:spPr>
      </p:pic>
    </p:spTree>
    <p:extLst>
      <p:ext uri="{BB962C8B-B14F-4D97-AF65-F5344CB8AC3E}">
        <p14:creationId xmlns:p14="http://schemas.microsoft.com/office/powerpoint/2010/main" val="78619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oogle Shape;87;p1" descr="lower banner-12.png">
            <a:extLst>
              <a:ext uri="{FF2B5EF4-FFF2-40B4-BE49-F238E27FC236}">
                <a16:creationId xmlns:a16="http://schemas.microsoft.com/office/drawing/2014/main" id="{5B0E0B06-E4E8-0AD4-B144-BE68FB9C74EA}"/>
              </a:ext>
            </a:extLst>
          </p:cNvPr>
          <p:cNvPicPr preferRelativeResize="0"/>
          <p:nvPr/>
        </p:nvPicPr>
        <p:blipFill rotWithShape="1">
          <a:blip r:embed="rId3">
            <a:alphaModFix/>
          </a:blip>
          <a:srcRect/>
          <a:stretch/>
        </p:blipFill>
        <p:spPr>
          <a:xfrm>
            <a:off x="0" y="6035040"/>
            <a:ext cx="12192000" cy="822960"/>
          </a:xfrm>
          <a:prstGeom prst="rect">
            <a:avLst/>
          </a:prstGeom>
          <a:noFill/>
          <a:ln>
            <a:noFill/>
          </a:ln>
        </p:spPr>
      </p:pic>
      <p:pic>
        <p:nvPicPr>
          <p:cNvPr id="6" name="Picture 5" descr="Chart, histogram&#10;&#10;Description automatically generated">
            <a:extLst>
              <a:ext uri="{FF2B5EF4-FFF2-40B4-BE49-F238E27FC236}">
                <a16:creationId xmlns:a16="http://schemas.microsoft.com/office/drawing/2014/main" id="{B2E84736-CD39-03BB-2F44-5BF21916C98A}"/>
              </a:ext>
            </a:extLst>
          </p:cNvPr>
          <p:cNvPicPr>
            <a:picLocks noChangeAspect="1"/>
          </p:cNvPicPr>
          <p:nvPr/>
        </p:nvPicPr>
        <p:blipFill>
          <a:blip r:embed="rId4"/>
          <a:stretch>
            <a:fillRect/>
          </a:stretch>
        </p:blipFill>
        <p:spPr>
          <a:xfrm>
            <a:off x="346544" y="1066904"/>
            <a:ext cx="5559062" cy="4209633"/>
          </a:xfrm>
          <a:prstGeom prst="rect">
            <a:avLst/>
          </a:prstGeom>
        </p:spPr>
      </p:pic>
      <p:pic>
        <p:nvPicPr>
          <p:cNvPr id="8" name="Picture 7" descr="Chart, histogram&#10;&#10;Description automatically generated">
            <a:extLst>
              <a:ext uri="{FF2B5EF4-FFF2-40B4-BE49-F238E27FC236}">
                <a16:creationId xmlns:a16="http://schemas.microsoft.com/office/drawing/2014/main" id="{1278F7B8-4615-8E07-C42A-57FEF4A330EB}"/>
              </a:ext>
            </a:extLst>
          </p:cNvPr>
          <p:cNvPicPr>
            <a:picLocks noChangeAspect="1"/>
          </p:cNvPicPr>
          <p:nvPr/>
        </p:nvPicPr>
        <p:blipFill>
          <a:blip r:embed="rId5"/>
          <a:stretch>
            <a:fillRect/>
          </a:stretch>
        </p:blipFill>
        <p:spPr>
          <a:xfrm>
            <a:off x="6286396" y="962513"/>
            <a:ext cx="4893938" cy="4693275"/>
          </a:xfrm>
          <a:prstGeom prst="rect">
            <a:avLst/>
          </a:prstGeom>
        </p:spPr>
      </p:pic>
    </p:spTree>
    <p:extLst>
      <p:ext uri="{BB962C8B-B14F-4D97-AF65-F5344CB8AC3E}">
        <p14:creationId xmlns:p14="http://schemas.microsoft.com/office/powerpoint/2010/main" val="3677740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315C-716E-FA95-D98A-6980A0BFF796}"/>
              </a:ext>
            </a:extLst>
          </p:cNvPr>
          <p:cNvSpPr>
            <a:spLocks noGrp="1"/>
          </p:cNvSpPr>
          <p:nvPr>
            <p:ph type="title"/>
          </p:nvPr>
        </p:nvSpPr>
        <p:spPr>
          <a:xfrm>
            <a:off x="838200" y="365126"/>
            <a:ext cx="10515600" cy="983990"/>
          </a:xfrm>
        </p:spPr>
        <p:txBody>
          <a:bodyPr>
            <a:normAutofit fontScale="90000"/>
          </a:bodyPr>
          <a:lstStyle/>
          <a:p>
            <a:r>
              <a:rPr lang="en-US" b="1" dirty="0">
                <a:solidFill>
                  <a:schemeClr val="accent1">
                    <a:lumMod val="75000"/>
                  </a:schemeClr>
                </a:solidFill>
              </a:rPr>
              <a:t>Scotopic 4: Flash 10 cd s/m</a:t>
            </a:r>
            <a:r>
              <a:rPr lang="en-US" b="1" baseline="30000" dirty="0">
                <a:solidFill>
                  <a:schemeClr val="accent1">
                    <a:lumMod val="75000"/>
                  </a:schemeClr>
                </a:solidFill>
              </a:rPr>
              <a:t>2</a:t>
            </a:r>
            <a:r>
              <a:rPr lang="en-US" b="1" dirty="0">
                <a:solidFill>
                  <a:schemeClr val="accent1">
                    <a:lumMod val="75000"/>
                  </a:schemeClr>
                </a:solidFill>
              </a:rPr>
              <a:t> at 0.05 Hz</a:t>
            </a:r>
            <a:br>
              <a:rPr lang="en-US" b="1" dirty="0">
                <a:solidFill>
                  <a:schemeClr val="accent1">
                    <a:lumMod val="75000"/>
                  </a:schemeClr>
                </a:solidFill>
              </a:rPr>
            </a:br>
            <a:endParaRPr lang="en-US" b="1" dirty="0">
              <a:solidFill>
                <a:schemeClr val="accent1">
                  <a:lumMod val="75000"/>
                </a:schemeClr>
              </a:solidFill>
            </a:endParaRPr>
          </a:p>
        </p:txBody>
      </p:sp>
      <p:pic>
        <p:nvPicPr>
          <p:cNvPr id="4" name="Google Shape;87;p1" descr="lower banner-12.png">
            <a:extLst>
              <a:ext uri="{FF2B5EF4-FFF2-40B4-BE49-F238E27FC236}">
                <a16:creationId xmlns:a16="http://schemas.microsoft.com/office/drawing/2014/main" id="{7C91CDC7-FE5C-E215-E32D-379A816FF3B2}"/>
              </a:ext>
            </a:extLst>
          </p:cNvPr>
          <p:cNvPicPr preferRelativeResize="0"/>
          <p:nvPr/>
        </p:nvPicPr>
        <p:blipFill rotWithShape="1">
          <a:blip r:embed="rId3">
            <a:alphaModFix/>
          </a:blip>
          <a:srcRect/>
          <a:stretch/>
        </p:blipFill>
        <p:spPr>
          <a:xfrm>
            <a:off x="0" y="6133514"/>
            <a:ext cx="12192000" cy="724486"/>
          </a:xfrm>
          <a:prstGeom prst="rect">
            <a:avLst/>
          </a:prstGeom>
          <a:noFill/>
          <a:ln>
            <a:noFill/>
          </a:ln>
        </p:spPr>
      </p:pic>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D34BE547-B0BD-178F-552C-C7F380FA8478}"/>
                  </a:ext>
                </a:extLst>
              </p:cNvPr>
              <p:cNvGraphicFramePr>
                <a:graphicFrameLocks noGrp="1"/>
              </p:cNvGraphicFramePr>
              <p:nvPr>
                <p:extLst>
                  <p:ext uri="{D42A27DB-BD31-4B8C-83A1-F6EECF244321}">
                    <p14:modId xmlns:p14="http://schemas.microsoft.com/office/powerpoint/2010/main" val="3134011709"/>
                  </p:ext>
                </p:extLst>
              </p:nvPr>
            </p:nvGraphicFramePr>
            <p:xfrm>
              <a:off x="103725" y="857120"/>
              <a:ext cx="10110198" cy="5138945"/>
            </p:xfrm>
            <a:graphic>
              <a:graphicData uri="http://schemas.openxmlformats.org/drawingml/2006/table">
                <a:tbl>
                  <a:tblPr firstRow="1" firstCol="1" bandRow="1">
                    <a:tableStyleId>{5C22544A-7EE6-4342-B048-85BDC9FD1C3A}</a:tableStyleId>
                  </a:tblPr>
                  <a:tblGrid>
                    <a:gridCol w="4535247">
                      <a:extLst>
                        <a:ext uri="{9D8B030D-6E8A-4147-A177-3AD203B41FA5}">
                          <a16:colId xmlns:a16="http://schemas.microsoft.com/office/drawing/2014/main" val="1291264010"/>
                        </a:ext>
                      </a:extLst>
                    </a:gridCol>
                    <a:gridCol w="3009649">
                      <a:extLst>
                        <a:ext uri="{9D8B030D-6E8A-4147-A177-3AD203B41FA5}">
                          <a16:colId xmlns:a16="http://schemas.microsoft.com/office/drawing/2014/main" val="3857416304"/>
                        </a:ext>
                      </a:extLst>
                    </a:gridCol>
                    <a:gridCol w="2565302">
                      <a:extLst>
                        <a:ext uri="{9D8B030D-6E8A-4147-A177-3AD203B41FA5}">
                          <a16:colId xmlns:a16="http://schemas.microsoft.com/office/drawing/2014/main" val="2109850599"/>
                        </a:ext>
                      </a:extLst>
                    </a:gridCol>
                  </a:tblGrid>
                  <a:tr h="1226081">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3600" dirty="0">
                              <a:effectLst/>
                              <a:latin typeface="Times New Roman" panose="02020603050405020304" pitchFamily="18" charset="0"/>
                              <a:cs typeface="Times New Roman" panose="02020603050405020304" pitchFamily="18" charset="0"/>
                            </a:rPr>
                            <a:t>Variable</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cs typeface="Times New Roman" panose="02020603050405020304" pitchFamily="18" charset="0"/>
                            </a:rPr>
                            <a:t>AUTOMATED </a:t>
                          </a:r>
                        </a:p>
                        <a:p>
                          <a:pPr marL="0" marR="0" algn="ctr">
                            <a:spcBef>
                              <a:spcPts val="0"/>
                            </a:spcBef>
                            <a:spcAft>
                              <a:spcPts val="0"/>
                            </a:spcAft>
                          </a:pPr>
                          <a:r>
                            <a:rPr lang="en-US" sz="1800" dirty="0">
                              <a:effectLst/>
                              <a:latin typeface="Times New Roman" panose="02020603050405020304" pitchFamily="18" charset="0"/>
                              <a:cs typeface="Times New Roman" panose="02020603050405020304" pitchFamily="18" charset="0"/>
                            </a:rPr>
                            <a:t>(n = 37)</a:t>
                          </a:r>
                        </a:p>
                        <a:p>
                          <a:pPr marL="0" marR="0" algn="ctr">
                            <a:spcBef>
                              <a:spcPts val="0"/>
                            </a:spcBef>
                            <a:spcAft>
                              <a:spcPts val="0"/>
                            </a:spcAft>
                          </a:pPr>
                          <a:r>
                            <a:rPr lang="en-US" sz="18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1800" i="1" smtClean="0">
                                  <a:effectLst/>
                                  <a:latin typeface="Cambria Math" panose="02040503050406030204" pitchFamily="18" charset="0"/>
                                  <a:ea typeface="Cambria Math" panose="020405030504060302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SD </a:t>
                          </a:r>
                        </a:p>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(Range)</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cs typeface="Times New Roman" panose="02020603050405020304" pitchFamily="18" charset="0"/>
                            </a:rPr>
                            <a:t>MANUAL</a:t>
                          </a:r>
                        </a:p>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(n=48)</a:t>
                          </a:r>
                        </a:p>
                        <a:p>
                          <a:pPr marL="0" marR="0" algn="ctr">
                            <a:spcBef>
                              <a:spcPts val="0"/>
                            </a:spcBef>
                            <a:spcAft>
                              <a:spcPts val="0"/>
                            </a:spcAft>
                          </a:pPr>
                          <a:r>
                            <a:rPr lang="en-US" sz="18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1800" i="1" smtClean="0">
                                  <a:effectLst/>
                                  <a:latin typeface="Cambria Math" panose="02040503050406030204" pitchFamily="18" charset="0"/>
                                  <a:ea typeface="Cambria Math" panose="02040503050406030204" pitchFamily="18" charset="0"/>
                                </a:rPr>
                                <m:t>±</m:t>
                              </m:r>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SD </a:t>
                          </a:r>
                        </a:p>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(Range)</a:t>
                          </a:r>
                        </a:p>
                      </a:txBody>
                      <a:tcPr marL="68580" marR="68580" marT="0" marB="0"/>
                    </a:tc>
                    <a:extLst>
                      <a:ext uri="{0D108BD9-81ED-4DB2-BD59-A6C34878D82A}">
                        <a16:rowId xmlns:a16="http://schemas.microsoft.com/office/drawing/2014/main" val="87709140"/>
                      </a:ext>
                    </a:extLst>
                  </a:tr>
                  <a:tr h="9782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A-wave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13.6 </a:t>
                          </a:r>
                          <a14:m>
                            <m:oMath xmlns:m="http://schemas.openxmlformats.org/officeDocument/2006/math">
                              <m:r>
                                <a:rPr lang="en-US" sz="2200" i="1" smtClean="0">
                                  <a:effectLst/>
                                  <a:latin typeface="Cambria Math" panose="02040503050406030204" pitchFamily="18" charset="0"/>
                                  <a:ea typeface="Cambria Math" panose="02040503050406030204" pitchFamily="18" charset="0"/>
                                </a:rPr>
                                <m:t>±</m:t>
                              </m:r>
                            </m:oMath>
                          </a14:m>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1.25</a:t>
                          </a:r>
                        </a:p>
                        <a:p>
                          <a:pPr marL="0" marR="0" algn="ctr">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(11.3-18.2)</a:t>
                          </a:r>
                        </a:p>
                      </a:txBody>
                      <a:tcPr marL="68580" marR="68580" marT="0" marB="0"/>
                    </a:tc>
                    <a:tc>
                      <a:txBody>
                        <a:bodyPr/>
                        <a:lstStyle/>
                        <a:p>
                          <a:pPr marL="0" marR="0" algn="ctr">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13.2 </a:t>
                          </a:r>
                          <a14:m>
                            <m:oMath xmlns:m="http://schemas.openxmlformats.org/officeDocument/2006/math">
                              <m:r>
                                <a:rPr lang="en-US" sz="2200" i="1" smtClean="0">
                                  <a:effectLst/>
                                  <a:latin typeface="Cambria Math" panose="02040503050406030204" pitchFamily="18" charset="0"/>
                                  <a:ea typeface="Cambria Math" panose="02040503050406030204" pitchFamily="18" charset="0"/>
                                </a:rPr>
                                <m:t>±</m:t>
                              </m:r>
                            </m:oMath>
                          </a14:m>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2.1</a:t>
                          </a:r>
                        </a:p>
                        <a:p>
                          <a:pPr marL="0" marR="0" algn="ctr">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(5.4-18.5)</a:t>
                          </a:r>
                        </a:p>
                      </a:txBody>
                      <a:tcPr marL="68580" marR="68580" marT="0" marB="0"/>
                    </a:tc>
                    <a:extLst>
                      <a:ext uri="{0D108BD9-81ED-4DB2-BD59-A6C34878D82A}">
                        <a16:rowId xmlns:a16="http://schemas.microsoft.com/office/drawing/2014/main" val="4291186401"/>
                      </a:ext>
                    </a:extLst>
                  </a:tr>
                  <a:tr h="978216">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A-wave Amplitude (</a:t>
                          </a:r>
                          <a14:m>
                            <m:oMath xmlns:m="http://schemas.openxmlformats.org/officeDocument/2006/math">
                              <m:r>
                                <a:rPr lang="en-US" sz="2400" i="1" smtClean="0">
                                  <a:effectLst/>
                                  <a:latin typeface="Cambria Math" panose="02040503050406030204" pitchFamily="18" charset="0"/>
                                  <a:ea typeface="Cambria Math" panose="02040503050406030204" pitchFamily="18" charset="0"/>
                                  <a:cs typeface="Times New Roman" panose="02020603050405020304" pitchFamily="18" charset="0"/>
                                </a:rPr>
                                <m:t>𝝁</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  *</a:t>
                          </a:r>
                        </a:p>
                      </a:txBody>
                      <a:tcPr marL="68580" marR="68580" marT="0" marB="0"/>
                    </a:tc>
                    <a:tc>
                      <a:txBody>
                        <a:bodyPr/>
                        <a:lstStyle/>
                        <a:p>
                          <a:pPr marL="0" marR="0" algn="ctr">
                            <a:spcBef>
                              <a:spcPts val="0"/>
                            </a:spcBef>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-73.4 </a:t>
                          </a:r>
                          <a14:m>
                            <m:oMath xmlns:m="http://schemas.openxmlformats.org/officeDocument/2006/math">
                              <m:r>
                                <a:rPr lang="en-US" sz="2200" b="1" i="1" smtClean="0">
                                  <a:effectLst/>
                                  <a:latin typeface="Cambria Math" panose="02040503050406030204" pitchFamily="18" charset="0"/>
                                  <a:ea typeface="Cambria Math" panose="02040503050406030204" pitchFamily="18" charset="0"/>
                                </a:rPr>
                                <m:t>±</m:t>
                              </m:r>
                            </m:oMath>
                          </a14:m>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41.25*</a:t>
                          </a:r>
                        </a:p>
                        <a:p>
                          <a:pPr marL="0" marR="0" algn="ctr">
                            <a:spcBef>
                              <a:spcPts val="0"/>
                            </a:spcBef>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(-188-1.5)</a:t>
                          </a:r>
                        </a:p>
                      </a:txBody>
                      <a:tcPr marL="68580" marR="68580" marT="0" marB="0"/>
                    </a:tc>
                    <a:tc>
                      <a:txBody>
                        <a:bodyPr/>
                        <a:lstStyle/>
                        <a:p>
                          <a:pPr marL="0" marR="0" algn="ctr">
                            <a:spcBef>
                              <a:spcPts val="0"/>
                            </a:spcBef>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-30.2 </a:t>
                          </a:r>
                          <a14:m>
                            <m:oMath xmlns:m="http://schemas.openxmlformats.org/officeDocument/2006/math">
                              <m:r>
                                <a:rPr lang="en-US" sz="2200" b="1" i="1" smtClean="0">
                                  <a:effectLst/>
                                  <a:latin typeface="Cambria Math" panose="02040503050406030204" pitchFamily="18" charset="0"/>
                                  <a:ea typeface="Cambria Math" panose="02040503050406030204" pitchFamily="18" charset="0"/>
                                </a:rPr>
                                <m:t>±</m:t>
                              </m:r>
                            </m:oMath>
                          </a14:m>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121.4*</a:t>
                          </a:r>
                        </a:p>
                        <a:p>
                          <a:pPr marL="0" marR="0" algn="ctr">
                            <a:spcBef>
                              <a:spcPts val="0"/>
                            </a:spcBef>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(-188-702)</a:t>
                          </a:r>
                        </a:p>
                      </a:txBody>
                      <a:tcPr marL="68580" marR="68580" marT="0" marB="0"/>
                    </a:tc>
                    <a:extLst>
                      <a:ext uri="{0D108BD9-81ED-4DB2-BD59-A6C34878D82A}">
                        <a16:rowId xmlns:a16="http://schemas.microsoft.com/office/drawing/2014/main" val="1447136074"/>
                      </a:ext>
                    </a:extLst>
                  </a:tr>
                  <a:tr h="978216">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B-wave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66.6 </a:t>
                          </a:r>
                          <a14:m>
                            <m:oMath xmlns:m="http://schemas.openxmlformats.org/officeDocument/2006/math">
                              <m:r>
                                <a:rPr lang="en-US" sz="2200" i="1" smtClean="0">
                                  <a:effectLst/>
                                  <a:latin typeface="Cambria Math" panose="02040503050406030204" pitchFamily="18" charset="0"/>
                                  <a:ea typeface="Cambria Math" panose="02040503050406030204" pitchFamily="18" charset="0"/>
                                </a:rPr>
                                <m:t>±</m:t>
                              </m:r>
                            </m:oMath>
                          </a14:m>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15</a:t>
                          </a:r>
                        </a:p>
                        <a:p>
                          <a:pPr marL="0" marR="0" algn="ctr">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(33.2-114)</a:t>
                          </a:r>
                        </a:p>
                      </a:txBody>
                      <a:tcPr marL="68580" marR="68580" marT="0" marB="0"/>
                    </a:tc>
                    <a:tc>
                      <a:txBody>
                        <a:bodyPr/>
                        <a:lstStyle/>
                        <a:p>
                          <a:pPr marL="0" marR="0" algn="ctr">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68.3 </a:t>
                          </a:r>
                          <a14:m>
                            <m:oMath xmlns:m="http://schemas.openxmlformats.org/officeDocument/2006/math">
                              <m:r>
                                <a:rPr lang="en-US" sz="2200" i="1" smtClean="0">
                                  <a:effectLst/>
                                  <a:latin typeface="Cambria Math" panose="02040503050406030204" pitchFamily="18" charset="0"/>
                                  <a:ea typeface="Cambria Math" panose="02040503050406030204" pitchFamily="18" charset="0"/>
                                </a:rPr>
                                <m:t>±</m:t>
                              </m:r>
                            </m:oMath>
                          </a14:m>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15.7</a:t>
                          </a:r>
                        </a:p>
                        <a:p>
                          <a:pPr marL="0" marR="0" algn="ctr">
                            <a:spcBef>
                              <a:spcPts val="0"/>
                            </a:spcBef>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(33.2-114)</a:t>
                          </a:r>
                        </a:p>
                      </a:txBody>
                      <a:tcPr marL="68580" marR="68580" marT="0" marB="0"/>
                    </a:tc>
                    <a:extLst>
                      <a:ext uri="{0D108BD9-81ED-4DB2-BD59-A6C34878D82A}">
                        <a16:rowId xmlns:a16="http://schemas.microsoft.com/office/drawing/2014/main" val="1130502918"/>
                      </a:ext>
                    </a:extLst>
                  </a:tr>
                  <a:tr h="978216">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B-wave Amplitude (</a:t>
                          </a:r>
                          <a14:m>
                            <m:oMath xmlns:m="http://schemas.openxmlformats.org/officeDocument/2006/math">
                              <m:r>
                                <a:rPr lang="en-US" sz="2400" i="1" smtClean="0">
                                  <a:effectLst/>
                                  <a:latin typeface="Cambria Math" panose="02040503050406030204" pitchFamily="18" charset="0"/>
                                  <a:ea typeface="Cambria Math" panose="02040503050406030204" pitchFamily="18" charset="0"/>
                                  <a:cs typeface="Times New Roman" panose="02020603050405020304" pitchFamily="18" charset="0"/>
                                </a:rPr>
                                <m:t>𝝁</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 *</a:t>
                          </a:r>
                        </a:p>
                      </a:txBody>
                      <a:tcPr marL="68580" marR="68580" marT="0" marB="0"/>
                    </a:tc>
                    <a:tc>
                      <a:txBody>
                        <a:bodyPr/>
                        <a:lstStyle/>
                        <a:p>
                          <a:pPr marL="0" marR="0" algn="ctr">
                            <a:spcBef>
                              <a:spcPts val="0"/>
                            </a:spcBef>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423.5 </a:t>
                          </a:r>
                          <a14:m>
                            <m:oMath xmlns:m="http://schemas.openxmlformats.org/officeDocument/2006/math">
                              <m:r>
                                <a:rPr lang="en-US" sz="2200" b="1" i="1" smtClean="0">
                                  <a:effectLst/>
                                  <a:latin typeface="Cambria Math" panose="02040503050406030204" pitchFamily="18" charset="0"/>
                                  <a:ea typeface="Cambria Math" panose="02040503050406030204" pitchFamily="18" charset="0"/>
                                </a:rPr>
                                <m:t>±</m:t>
                              </m:r>
                            </m:oMath>
                          </a14:m>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169.5*</a:t>
                          </a:r>
                        </a:p>
                        <a:p>
                          <a:pPr marL="0" marR="0" algn="ctr">
                            <a:spcBef>
                              <a:spcPts val="0"/>
                            </a:spcBef>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(25.1-863)</a:t>
                          </a:r>
                        </a:p>
                      </a:txBody>
                      <a:tcPr marL="68580" marR="68580" marT="0" marB="0"/>
                    </a:tc>
                    <a:tc>
                      <a:txBody>
                        <a:bodyPr/>
                        <a:lstStyle/>
                        <a:p>
                          <a:pPr marL="0" marR="0" algn="ctr">
                            <a:spcBef>
                              <a:spcPts val="0"/>
                            </a:spcBef>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604.5 </a:t>
                          </a:r>
                          <a14:m>
                            <m:oMath xmlns:m="http://schemas.openxmlformats.org/officeDocument/2006/math">
                              <m:r>
                                <a:rPr lang="en-US" sz="2200" b="1" i="1" smtClean="0">
                                  <a:effectLst/>
                                  <a:latin typeface="Cambria Math" panose="02040503050406030204" pitchFamily="18" charset="0"/>
                                  <a:ea typeface="Cambria Math" panose="02040503050406030204" pitchFamily="18" charset="0"/>
                                </a:rPr>
                                <m:t>±</m:t>
                              </m:r>
                            </m:oMath>
                          </a14:m>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514.7*</a:t>
                          </a:r>
                        </a:p>
                        <a:p>
                          <a:pPr marL="0" marR="0" algn="ctr">
                            <a:spcBef>
                              <a:spcPts val="0"/>
                            </a:spcBef>
                            <a:spcAft>
                              <a:spcPts val="0"/>
                            </a:spcAft>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(25.1-3607)</a:t>
                          </a:r>
                        </a:p>
                      </a:txBody>
                      <a:tcPr marL="68580" marR="68580" marT="0" marB="0"/>
                    </a:tc>
                    <a:extLst>
                      <a:ext uri="{0D108BD9-81ED-4DB2-BD59-A6C34878D82A}">
                        <a16:rowId xmlns:a16="http://schemas.microsoft.com/office/drawing/2014/main" val="1983484927"/>
                      </a:ext>
                    </a:extLst>
                  </a:tr>
                </a:tbl>
              </a:graphicData>
            </a:graphic>
          </p:graphicFrame>
        </mc:Choice>
        <mc:Fallback>
          <p:graphicFrame>
            <p:nvGraphicFramePr>
              <p:cNvPr id="6" name="Table 5">
                <a:extLst>
                  <a:ext uri="{FF2B5EF4-FFF2-40B4-BE49-F238E27FC236}">
                    <a16:creationId xmlns:a16="http://schemas.microsoft.com/office/drawing/2014/main" id="{D34BE547-B0BD-178F-552C-C7F380FA8478}"/>
                  </a:ext>
                </a:extLst>
              </p:cNvPr>
              <p:cNvGraphicFramePr>
                <a:graphicFrameLocks noGrp="1"/>
              </p:cNvGraphicFramePr>
              <p:nvPr>
                <p:extLst>
                  <p:ext uri="{D42A27DB-BD31-4B8C-83A1-F6EECF244321}">
                    <p14:modId xmlns:p14="http://schemas.microsoft.com/office/powerpoint/2010/main" val="3134011709"/>
                  </p:ext>
                </p:extLst>
              </p:nvPr>
            </p:nvGraphicFramePr>
            <p:xfrm>
              <a:off x="103725" y="857120"/>
              <a:ext cx="10110198" cy="5138945"/>
            </p:xfrm>
            <a:graphic>
              <a:graphicData uri="http://schemas.openxmlformats.org/drawingml/2006/table">
                <a:tbl>
                  <a:tblPr firstRow="1" firstCol="1" bandRow="1">
                    <a:tableStyleId>{5C22544A-7EE6-4342-B048-85BDC9FD1C3A}</a:tableStyleId>
                  </a:tblPr>
                  <a:tblGrid>
                    <a:gridCol w="4535247">
                      <a:extLst>
                        <a:ext uri="{9D8B030D-6E8A-4147-A177-3AD203B41FA5}">
                          <a16:colId xmlns:a16="http://schemas.microsoft.com/office/drawing/2014/main" val="1291264010"/>
                        </a:ext>
                      </a:extLst>
                    </a:gridCol>
                    <a:gridCol w="3009649">
                      <a:extLst>
                        <a:ext uri="{9D8B030D-6E8A-4147-A177-3AD203B41FA5}">
                          <a16:colId xmlns:a16="http://schemas.microsoft.com/office/drawing/2014/main" val="3857416304"/>
                        </a:ext>
                      </a:extLst>
                    </a:gridCol>
                    <a:gridCol w="2565302">
                      <a:extLst>
                        <a:ext uri="{9D8B030D-6E8A-4147-A177-3AD203B41FA5}">
                          <a16:colId xmlns:a16="http://schemas.microsoft.com/office/drawing/2014/main" val="2109850599"/>
                        </a:ext>
                      </a:extLst>
                    </a:gridCol>
                  </a:tblGrid>
                  <a:tr h="1226081">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3600" dirty="0">
                              <a:effectLst/>
                              <a:latin typeface="Times New Roman" panose="02020603050405020304" pitchFamily="18" charset="0"/>
                              <a:cs typeface="Times New Roman" panose="02020603050405020304" pitchFamily="18" charset="0"/>
                            </a:rPr>
                            <a:t>Variable</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151477" t="-6186" r="-86076" b="-319588"/>
                          </a:stretch>
                        </a:blipFill>
                      </a:tcPr>
                    </a:tc>
                    <a:tc>
                      <a:txBody>
                        <a:bodyPr/>
                        <a:lstStyle/>
                        <a:p>
                          <a:endParaRPr lang="en-US"/>
                        </a:p>
                      </a:txBody>
                      <a:tcPr marL="68580" marR="68580" marT="0" marB="0">
                        <a:blipFill>
                          <a:blip r:embed="rId4"/>
                          <a:stretch>
                            <a:fillRect l="-295050" t="-6186" r="-990" b="-319588"/>
                          </a:stretch>
                        </a:blipFill>
                      </a:tcPr>
                    </a:tc>
                    <a:extLst>
                      <a:ext uri="{0D108BD9-81ED-4DB2-BD59-A6C34878D82A}">
                        <a16:rowId xmlns:a16="http://schemas.microsoft.com/office/drawing/2014/main" val="87709140"/>
                      </a:ext>
                    </a:extLst>
                  </a:tr>
                  <a:tr h="9782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A-wave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151477" t="-133766" r="-86076" b="-302597"/>
                          </a:stretch>
                        </a:blipFill>
                      </a:tcPr>
                    </a:tc>
                    <a:tc>
                      <a:txBody>
                        <a:bodyPr/>
                        <a:lstStyle/>
                        <a:p>
                          <a:endParaRPr lang="en-US"/>
                        </a:p>
                      </a:txBody>
                      <a:tcPr marL="68580" marR="68580" marT="0" marB="0">
                        <a:blipFill>
                          <a:blip r:embed="rId4"/>
                          <a:stretch>
                            <a:fillRect l="-295050" t="-133766" r="-990" b="-302597"/>
                          </a:stretch>
                        </a:blipFill>
                      </a:tcPr>
                    </a:tc>
                    <a:extLst>
                      <a:ext uri="{0D108BD9-81ED-4DB2-BD59-A6C34878D82A}">
                        <a16:rowId xmlns:a16="http://schemas.microsoft.com/office/drawing/2014/main" val="4291186401"/>
                      </a:ext>
                    </a:extLst>
                  </a:tr>
                  <a:tr h="978216">
                    <a:tc>
                      <a:txBody>
                        <a:bodyPr/>
                        <a:lstStyle/>
                        <a:p>
                          <a:endParaRPr lang="en-US"/>
                        </a:p>
                      </a:txBody>
                      <a:tcPr marL="68580" marR="68580" marT="0" marB="0">
                        <a:blipFill>
                          <a:blip r:embed="rId4"/>
                          <a:stretch>
                            <a:fillRect l="-279" t="-233766" r="-123184" b="-202597"/>
                          </a:stretch>
                        </a:blipFill>
                      </a:tcPr>
                    </a:tc>
                    <a:tc>
                      <a:txBody>
                        <a:bodyPr/>
                        <a:lstStyle/>
                        <a:p>
                          <a:endParaRPr lang="en-US"/>
                        </a:p>
                      </a:txBody>
                      <a:tcPr marL="68580" marR="68580" marT="0" marB="0">
                        <a:blipFill>
                          <a:blip r:embed="rId4"/>
                          <a:stretch>
                            <a:fillRect l="-151477" t="-233766" r="-86076" b="-202597"/>
                          </a:stretch>
                        </a:blipFill>
                      </a:tcPr>
                    </a:tc>
                    <a:tc>
                      <a:txBody>
                        <a:bodyPr/>
                        <a:lstStyle/>
                        <a:p>
                          <a:endParaRPr lang="en-US"/>
                        </a:p>
                      </a:txBody>
                      <a:tcPr marL="68580" marR="68580" marT="0" marB="0">
                        <a:blipFill>
                          <a:blip r:embed="rId4"/>
                          <a:stretch>
                            <a:fillRect l="-295050" t="-233766" r="-990" b="-202597"/>
                          </a:stretch>
                        </a:blipFill>
                      </a:tcPr>
                    </a:tc>
                    <a:extLst>
                      <a:ext uri="{0D108BD9-81ED-4DB2-BD59-A6C34878D82A}">
                        <a16:rowId xmlns:a16="http://schemas.microsoft.com/office/drawing/2014/main" val="1447136074"/>
                      </a:ext>
                    </a:extLst>
                  </a:tr>
                  <a:tr h="978216">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B-wave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151477" t="-329487" r="-86076" b="-100000"/>
                          </a:stretch>
                        </a:blipFill>
                      </a:tcPr>
                    </a:tc>
                    <a:tc>
                      <a:txBody>
                        <a:bodyPr/>
                        <a:lstStyle/>
                        <a:p>
                          <a:endParaRPr lang="en-US"/>
                        </a:p>
                      </a:txBody>
                      <a:tcPr marL="68580" marR="68580" marT="0" marB="0">
                        <a:blipFill>
                          <a:blip r:embed="rId4"/>
                          <a:stretch>
                            <a:fillRect l="-295050" t="-329487" r="-990" b="-100000"/>
                          </a:stretch>
                        </a:blipFill>
                      </a:tcPr>
                    </a:tc>
                    <a:extLst>
                      <a:ext uri="{0D108BD9-81ED-4DB2-BD59-A6C34878D82A}">
                        <a16:rowId xmlns:a16="http://schemas.microsoft.com/office/drawing/2014/main" val="1130502918"/>
                      </a:ext>
                    </a:extLst>
                  </a:tr>
                  <a:tr h="978216">
                    <a:tc>
                      <a:txBody>
                        <a:bodyPr/>
                        <a:lstStyle/>
                        <a:p>
                          <a:endParaRPr lang="en-US"/>
                        </a:p>
                      </a:txBody>
                      <a:tcPr marL="68580" marR="68580" marT="0" marB="0">
                        <a:blipFill>
                          <a:blip r:embed="rId4"/>
                          <a:stretch>
                            <a:fillRect l="-279" t="-435065" r="-123184" b="-1299"/>
                          </a:stretch>
                        </a:blipFill>
                      </a:tcPr>
                    </a:tc>
                    <a:tc>
                      <a:txBody>
                        <a:bodyPr/>
                        <a:lstStyle/>
                        <a:p>
                          <a:endParaRPr lang="en-US"/>
                        </a:p>
                      </a:txBody>
                      <a:tcPr marL="68580" marR="68580" marT="0" marB="0">
                        <a:blipFill>
                          <a:blip r:embed="rId4"/>
                          <a:stretch>
                            <a:fillRect l="-151477" t="-435065" r="-86076" b="-1299"/>
                          </a:stretch>
                        </a:blipFill>
                      </a:tcPr>
                    </a:tc>
                    <a:tc>
                      <a:txBody>
                        <a:bodyPr/>
                        <a:lstStyle/>
                        <a:p>
                          <a:endParaRPr lang="en-US"/>
                        </a:p>
                      </a:txBody>
                      <a:tcPr marL="68580" marR="68580" marT="0" marB="0">
                        <a:blipFill>
                          <a:blip r:embed="rId4"/>
                          <a:stretch>
                            <a:fillRect l="-295050" t="-435065" r="-990" b="-1299"/>
                          </a:stretch>
                        </a:blipFill>
                      </a:tcPr>
                    </a:tc>
                    <a:extLst>
                      <a:ext uri="{0D108BD9-81ED-4DB2-BD59-A6C34878D82A}">
                        <a16:rowId xmlns:a16="http://schemas.microsoft.com/office/drawing/2014/main" val="1983484927"/>
                      </a:ext>
                    </a:extLst>
                  </a:tr>
                </a:tbl>
              </a:graphicData>
            </a:graphic>
          </p:graphicFrame>
        </mc:Fallback>
      </mc:AlternateContent>
      <p:pic>
        <p:nvPicPr>
          <p:cNvPr id="8" name="Picture 7" descr="A picture containing coelenterate, hydrozoan&#10;&#10;Description automatically generated">
            <a:extLst>
              <a:ext uri="{FF2B5EF4-FFF2-40B4-BE49-F238E27FC236}">
                <a16:creationId xmlns:a16="http://schemas.microsoft.com/office/drawing/2014/main" id="{134CC3ED-65CD-B814-D844-EA3BBA90C02A}"/>
              </a:ext>
            </a:extLst>
          </p:cNvPr>
          <p:cNvPicPr>
            <a:picLocks noChangeAspect="1"/>
          </p:cNvPicPr>
          <p:nvPr/>
        </p:nvPicPr>
        <p:blipFill rotWithShape="1">
          <a:blip r:embed="rId5"/>
          <a:srcRect b="4831"/>
          <a:stretch/>
        </p:blipFill>
        <p:spPr>
          <a:xfrm>
            <a:off x="10266721" y="112428"/>
            <a:ext cx="1821554" cy="1476530"/>
          </a:xfrm>
          <a:prstGeom prst="rect">
            <a:avLst/>
          </a:prstGeom>
        </p:spPr>
      </p:pic>
    </p:spTree>
    <p:extLst>
      <p:ext uri="{BB962C8B-B14F-4D97-AF65-F5344CB8AC3E}">
        <p14:creationId xmlns:p14="http://schemas.microsoft.com/office/powerpoint/2010/main" val="141705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oogle Shape;87;p1" descr="lower banner-12.png">
            <a:extLst>
              <a:ext uri="{FF2B5EF4-FFF2-40B4-BE49-F238E27FC236}">
                <a16:creationId xmlns:a16="http://schemas.microsoft.com/office/drawing/2014/main" id="{B9B36E67-A8D6-E469-6141-50D76F21F92C}"/>
              </a:ext>
            </a:extLst>
          </p:cNvPr>
          <p:cNvPicPr preferRelativeResize="0"/>
          <p:nvPr/>
        </p:nvPicPr>
        <p:blipFill rotWithShape="1">
          <a:blip r:embed="rId2">
            <a:alphaModFix/>
          </a:blip>
          <a:srcRect/>
          <a:stretch/>
        </p:blipFill>
        <p:spPr>
          <a:xfrm>
            <a:off x="0" y="6035040"/>
            <a:ext cx="12192000" cy="822960"/>
          </a:xfrm>
          <a:prstGeom prst="rect">
            <a:avLst/>
          </a:prstGeom>
          <a:noFill/>
          <a:ln>
            <a:noFill/>
          </a:ln>
        </p:spPr>
      </p:pic>
      <p:pic>
        <p:nvPicPr>
          <p:cNvPr id="6" name="Picture 5" descr="Chart, line chart&#10;&#10;Description automatically generated">
            <a:extLst>
              <a:ext uri="{FF2B5EF4-FFF2-40B4-BE49-F238E27FC236}">
                <a16:creationId xmlns:a16="http://schemas.microsoft.com/office/drawing/2014/main" id="{433BF629-BCC3-F72F-29CB-3FF47E5D4F8D}"/>
              </a:ext>
            </a:extLst>
          </p:cNvPr>
          <p:cNvPicPr>
            <a:picLocks noChangeAspect="1"/>
          </p:cNvPicPr>
          <p:nvPr/>
        </p:nvPicPr>
        <p:blipFill rotWithShape="1">
          <a:blip r:embed="rId3"/>
          <a:srcRect t="-1796" r="11233"/>
          <a:stretch/>
        </p:blipFill>
        <p:spPr>
          <a:xfrm>
            <a:off x="278464" y="1109272"/>
            <a:ext cx="4908134" cy="4137285"/>
          </a:xfrm>
          <a:prstGeom prst="rect">
            <a:avLst/>
          </a:prstGeom>
        </p:spPr>
      </p:pic>
      <p:pic>
        <p:nvPicPr>
          <p:cNvPr id="10" name="Picture 9" descr="Chart&#10;&#10;Description automatically generated">
            <a:extLst>
              <a:ext uri="{FF2B5EF4-FFF2-40B4-BE49-F238E27FC236}">
                <a16:creationId xmlns:a16="http://schemas.microsoft.com/office/drawing/2014/main" id="{21B0D285-FFC3-082F-34CE-ED9C81F50737}"/>
              </a:ext>
            </a:extLst>
          </p:cNvPr>
          <p:cNvPicPr>
            <a:picLocks noChangeAspect="1"/>
          </p:cNvPicPr>
          <p:nvPr/>
        </p:nvPicPr>
        <p:blipFill>
          <a:blip r:embed="rId4"/>
          <a:stretch>
            <a:fillRect/>
          </a:stretch>
        </p:blipFill>
        <p:spPr>
          <a:xfrm>
            <a:off x="6229826" y="966033"/>
            <a:ext cx="5007258" cy="4925934"/>
          </a:xfrm>
          <a:prstGeom prst="rect">
            <a:avLst/>
          </a:prstGeom>
        </p:spPr>
      </p:pic>
    </p:spTree>
    <p:extLst>
      <p:ext uri="{BB962C8B-B14F-4D97-AF65-F5344CB8AC3E}">
        <p14:creationId xmlns:p14="http://schemas.microsoft.com/office/powerpoint/2010/main" val="79057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9099-2F23-642F-AD79-FA34A970D677}"/>
              </a:ext>
            </a:extLst>
          </p:cNvPr>
          <p:cNvSpPr>
            <a:spLocks noGrp="1"/>
          </p:cNvSpPr>
          <p:nvPr>
            <p:ph type="title"/>
          </p:nvPr>
        </p:nvSpPr>
        <p:spPr>
          <a:xfrm>
            <a:off x="269823" y="244564"/>
            <a:ext cx="10515600" cy="1209826"/>
          </a:xfrm>
        </p:spPr>
        <p:txBody>
          <a:bodyPr>
            <a:normAutofit fontScale="90000"/>
          </a:bodyPr>
          <a:lstStyle/>
          <a:p>
            <a:r>
              <a:rPr lang="en-US" b="1" dirty="0">
                <a:solidFill>
                  <a:schemeClr val="accent1">
                    <a:lumMod val="75000"/>
                  </a:schemeClr>
                </a:solidFill>
              </a:rPr>
              <a:t>Photopic 1: Flash 3.0 cd s/m</a:t>
            </a:r>
            <a:r>
              <a:rPr lang="en-US" b="1" baseline="30000" dirty="0">
                <a:solidFill>
                  <a:schemeClr val="accent1">
                    <a:lumMod val="75000"/>
                  </a:schemeClr>
                </a:solidFill>
              </a:rPr>
              <a:t>2</a:t>
            </a:r>
            <a:r>
              <a:rPr lang="en-US" b="1" dirty="0">
                <a:solidFill>
                  <a:schemeClr val="accent1">
                    <a:lumMod val="75000"/>
                  </a:schemeClr>
                </a:solidFill>
              </a:rPr>
              <a:t> at 2 Hz </a:t>
            </a:r>
            <a:br>
              <a:rPr lang="en-US" dirty="0"/>
            </a:br>
            <a:endParaRPr lang="en-US" b="1" dirty="0">
              <a:solidFill>
                <a:schemeClr val="accent1">
                  <a:lumMod val="75000"/>
                </a:schemeClr>
              </a:solidFill>
            </a:endParaRPr>
          </a:p>
        </p:txBody>
      </p:sp>
      <p:pic>
        <p:nvPicPr>
          <p:cNvPr id="7" name="Google Shape;87;p1" descr="lower banner-12.png">
            <a:extLst>
              <a:ext uri="{FF2B5EF4-FFF2-40B4-BE49-F238E27FC236}">
                <a16:creationId xmlns:a16="http://schemas.microsoft.com/office/drawing/2014/main" id="{F310B19C-36B0-1273-CF1F-5AA59CD255A2}"/>
              </a:ext>
            </a:extLst>
          </p:cNvPr>
          <p:cNvPicPr preferRelativeResize="0"/>
          <p:nvPr/>
        </p:nvPicPr>
        <p:blipFill rotWithShape="1">
          <a:blip r:embed="rId3">
            <a:alphaModFix/>
          </a:blip>
          <a:srcRect/>
          <a:stretch/>
        </p:blipFill>
        <p:spPr>
          <a:xfrm>
            <a:off x="0" y="6105378"/>
            <a:ext cx="12192000" cy="752622"/>
          </a:xfrm>
          <a:prstGeom prst="rect">
            <a:avLst/>
          </a:prstGeom>
          <a:noFill/>
          <a:ln>
            <a:noFill/>
          </a:ln>
        </p:spPr>
      </p:pic>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B3E2AF13-A67F-EBD3-33F8-58816E726036}"/>
                  </a:ext>
                </a:extLst>
              </p:cNvPr>
              <p:cNvGraphicFramePr>
                <a:graphicFrameLocks noGrp="1"/>
              </p:cNvGraphicFramePr>
              <p:nvPr>
                <p:extLst>
                  <p:ext uri="{D42A27DB-BD31-4B8C-83A1-F6EECF244321}">
                    <p14:modId xmlns:p14="http://schemas.microsoft.com/office/powerpoint/2010/main" val="3332427749"/>
                  </p:ext>
                </p:extLst>
              </p:nvPr>
            </p:nvGraphicFramePr>
            <p:xfrm>
              <a:off x="269823" y="1117115"/>
              <a:ext cx="9848538" cy="4821707"/>
            </p:xfrm>
            <a:graphic>
              <a:graphicData uri="http://schemas.openxmlformats.org/drawingml/2006/table">
                <a:tbl>
                  <a:tblPr firstRow="1" firstCol="1" bandRow="1">
                    <a:tableStyleId>{5C22544A-7EE6-4342-B048-85BDC9FD1C3A}</a:tableStyleId>
                  </a:tblPr>
                  <a:tblGrid>
                    <a:gridCol w="4886793">
                      <a:extLst>
                        <a:ext uri="{9D8B030D-6E8A-4147-A177-3AD203B41FA5}">
                          <a16:colId xmlns:a16="http://schemas.microsoft.com/office/drawing/2014/main" val="53105977"/>
                        </a:ext>
                      </a:extLst>
                    </a:gridCol>
                    <a:gridCol w="2462834">
                      <a:extLst>
                        <a:ext uri="{9D8B030D-6E8A-4147-A177-3AD203B41FA5}">
                          <a16:colId xmlns:a16="http://schemas.microsoft.com/office/drawing/2014/main" val="2469041107"/>
                        </a:ext>
                      </a:extLst>
                    </a:gridCol>
                    <a:gridCol w="2498911">
                      <a:extLst>
                        <a:ext uri="{9D8B030D-6E8A-4147-A177-3AD203B41FA5}">
                          <a16:colId xmlns:a16="http://schemas.microsoft.com/office/drawing/2014/main" val="2316963424"/>
                        </a:ext>
                      </a:extLst>
                    </a:gridCol>
                  </a:tblGrid>
                  <a:tr h="1086439">
                    <a:tc>
                      <a:txBody>
                        <a:bodyPr/>
                        <a:lstStyle/>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Variable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AUTOMATED </a:t>
                          </a:r>
                        </a:p>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(n = 44)</a:t>
                          </a:r>
                        </a:p>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1200" i="1" smtClean="0">
                                  <a:effectLst/>
                                  <a:latin typeface="Cambria Math" panose="02040503050406030204" pitchFamily="18" charset="0"/>
                                  <a:ea typeface="Cambria Math" panose="02040503050406030204" pitchFamily="18" charset="0"/>
                                </a:rPr>
                                <m:t>±</m:t>
                              </m:r>
                            </m:oMath>
                          </a14:m>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SD </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(Range)</a:t>
                          </a:r>
                        </a:p>
                      </a:txBody>
                      <a:tcPr marL="68580" marR="68580" marT="0" marB="0"/>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MANUAL</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(n=48)</a:t>
                          </a:r>
                        </a:p>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1200" i="1" smtClean="0">
                                  <a:effectLst/>
                                  <a:latin typeface="Cambria Math" panose="02040503050406030204" pitchFamily="18" charset="0"/>
                                  <a:ea typeface="Cambria Math" panose="02040503050406030204" pitchFamily="18" charset="0"/>
                                </a:rPr>
                                <m:t>±</m:t>
                              </m:r>
                            </m:oMath>
                          </a14:m>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SD </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(Range)</a:t>
                          </a:r>
                        </a:p>
                      </a:txBody>
                      <a:tcPr marL="68580" marR="68580" marT="0" marB="0"/>
                    </a:tc>
                    <a:extLst>
                      <a:ext uri="{0D108BD9-81ED-4DB2-BD59-A6C34878D82A}">
                        <a16:rowId xmlns:a16="http://schemas.microsoft.com/office/drawing/2014/main" val="881841684"/>
                      </a:ext>
                    </a:extLst>
                  </a:tr>
                  <a:tr h="9338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A-wave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14.5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5.7</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(8.8-80.5)</a:t>
                          </a: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14.3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5.8</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(8.1-80.5)</a:t>
                          </a:r>
                        </a:p>
                      </a:txBody>
                      <a:tcPr marL="68580" marR="68580" marT="0" marB="0"/>
                    </a:tc>
                    <a:extLst>
                      <a:ext uri="{0D108BD9-81ED-4DB2-BD59-A6C34878D82A}">
                        <a16:rowId xmlns:a16="http://schemas.microsoft.com/office/drawing/2014/main" val="3477843071"/>
                      </a:ext>
                    </a:extLst>
                  </a:tr>
                  <a:tr h="933817">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A-wave Amplitude (</a:t>
                          </a:r>
                          <a14:m>
                            <m:oMath xmlns:m="http://schemas.openxmlformats.org/officeDocument/2006/math">
                              <m:r>
                                <a:rPr lang="en-US" sz="2400" i="1" smtClean="0">
                                  <a:effectLst/>
                                  <a:latin typeface="Cambria Math" panose="02040503050406030204" pitchFamily="18" charset="0"/>
                                  <a:ea typeface="Cambria Math" panose="02040503050406030204" pitchFamily="18" charset="0"/>
                                  <a:cs typeface="Times New Roman" panose="02020603050405020304" pitchFamily="18" charset="0"/>
                                </a:rPr>
                                <m:t>𝝁</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  </a:t>
                          </a: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-12.7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8.6</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(-62.6-9.6)</a:t>
                          </a: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-11.7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10.1</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(-62.6-32.4)</a:t>
                          </a:r>
                        </a:p>
                      </a:txBody>
                      <a:tcPr marL="68580" marR="68580" marT="0" marB="0"/>
                    </a:tc>
                    <a:extLst>
                      <a:ext uri="{0D108BD9-81ED-4DB2-BD59-A6C34878D82A}">
                        <a16:rowId xmlns:a16="http://schemas.microsoft.com/office/drawing/2014/main" val="2107031966"/>
                      </a:ext>
                    </a:extLst>
                  </a:tr>
                  <a:tr h="933817">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B-wave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31.6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4.3</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(27.7-71.7)</a:t>
                          </a: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32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5</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(27.7-71.7)</a:t>
                          </a:r>
                        </a:p>
                      </a:txBody>
                      <a:tcPr marL="68580" marR="68580" marT="0" marB="0"/>
                    </a:tc>
                    <a:extLst>
                      <a:ext uri="{0D108BD9-81ED-4DB2-BD59-A6C34878D82A}">
                        <a16:rowId xmlns:a16="http://schemas.microsoft.com/office/drawing/2014/main" val="3557620423"/>
                      </a:ext>
                    </a:extLst>
                  </a:tr>
                  <a:tr h="933817">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B-wave Amplitude (</a:t>
                          </a:r>
                          <a14:m>
                            <m:oMath xmlns:m="http://schemas.openxmlformats.org/officeDocument/2006/math">
                              <m:r>
                                <a:rPr lang="en-US" sz="2400" i="1" smtClean="0">
                                  <a:effectLst/>
                                  <a:latin typeface="Cambria Math" panose="02040503050406030204" pitchFamily="18" charset="0"/>
                                  <a:ea typeface="Cambria Math" panose="02040503050406030204" pitchFamily="18" charset="0"/>
                                  <a:cs typeface="Times New Roman" panose="02020603050405020304" pitchFamily="18" charset="0"/>
                                </a:rPr>
                                <m:t>𝝁</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 </a:t>
                          </a: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104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39.1</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(8.7-241)</a:t>
                          </a: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106.5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42.7</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(17-241)</a:t>
                          </a:r>
                        </a:p>
                      </a:txBody>
                      <a:tcPr marL="68580" marR="68580" marT="0" marB="0"/>
                    </a:tc>
                    <a:extLst>
                      <a:ext uri="{0D108BD9-81ED-4DB2-BD59-A6C34878D82A}">
                        <a16:rowId xmlns:a16="http://schemas.microsoft.com/office/drawing/2014/main" val="2355463111"/>
                      </a:ext>
                    </a:extLst>
                  </a:tr>
                </a:tbl>
              </a:graphicData>
            </a:graphic>
          </p:graphicFrame>
        </mc:Choice>
        <mc:Fallback>
          <p:graphicFrame>
            <p:nvGraphicFramePr>
              <p:cNvPr id="8" name="Table 7">
                <a:extLst>
                  <a:ext uri="{FF2B5EF4-FFF2-40B4-BE49-F238E27FC236}">
                    <a16:creationId xmlns:a16="http://schemas.microsoft.com/office/drawing/2014/main" id="{B3E2AF13-A67F-EBD3-33F8-58816E726036}"/>
                  </a:ext>
                </a:extLst>
              </p:cNvPr>
              <p:cNvGraphicFramePr>
                <a:graphicFrameLocks noGrp="1"/>
              </p:cNvGraphicFramePr>
              <p:nvPr>
                <p:extLst>
                  <p:ext uri="{D42A27DB-BD31-4B8C-83A1-F6EECF244321}">
                    <p14:modId xmlns:p14="http://schemas.microsoft.com/office/powerpoint/2010/main" val="3332427749"/>
                  </p:ext>
                </p:extLst>
              </p:nvPr>
            </p:nvGraphicFramePr>
            <p:xfrm>
              <a:off x="269823" y="1117115"/>
              <a:ext cx="9848538" cy="4821707"/>
            </p:xfrm>
            <a:graphic>
              <a:graphicData uri="http://schemas.openxmlformats.org/drawingml/2006/table">
                <a:tbl>
                  <a:tblPr firstRow="1" firstCol="1" bandRow="1">
                    <a:tableStyleId>{5C22544A-7EE6-4342-B048-85BDC9FD1C3A}</a:tableStyleId>
                  </a:tblPr>
                  <a:tblGrid>
                    <a:gridCol w="4886793">
                      <a:extLst>
                        <a:ext uri="{9D8B030D-6E8A-4147-A177-3AD203B41FA5}">
                          <a16:colId xmlns:a16="http://schemas.microsoft.com/office/drawing/2014/main" val="53105977"/>
                        </a:ext>
                      </a:extLst>
                    </a:gridCol>
                    <a:gridCol w="2462834">
                      <a:extLst>
                        <a:ext uri="{9D8B030D-6E8A-4147-A177-3AD203B41FA5}">
                          <a16:colId xmlns:a16="http://schemas.microsoft.com/office/drawing/2014/main" val="2469041107"/>
                        </a:ext>
                      </a:extLst>
                    </a:gridCol>
                    <a:gridCol w="2498911">
                      <a:extLst>
                        <a:ext uri="{9D8B030D-6E8A-4147-A177-3AD203B41FA5}">
                          <a16:colId xmlns:a16="http://schemas.microsoft.com/office/drawing/2014/main" val="2316963424"/>
                        </a:ext>
                      </a:extLst>
                    </a:gridCol>
                  </a:tblGrid>
                  <a:tr h="1086439">
                    <a:tc>
                      <a:txBody>
                        <a:bodyPr/>
                        <a:lstStyle/>
                        <a:p>
                          <a:pPr marL="0" marR="0" algn="ctr">
                            <a:spcBef>
                              <a:spcPts val="0"/>
                            </a:spcBef>
                            <a:spcAft>
                              <a:spcPts val="0"/>
                            </a:spcAft>
                          </a:pP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r>
                            <a:rPr lang="en-US" sz="3200" dirty="0">
                              <a:effectLst/>
                              <a:latin typeface="Times New Roman" panose="02020603050405020304" pitchFamily="18" charset="0"/>
                              <a:cs typeface="Times New Roman" panose="02020603050405020304" pitchFamily="18" charset="0"/>
                            </a:rPr>
                            <a:t>Variable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198969" t="-3488" r="-103093" b="-344186"/>
                          </a:stretch>
                        </a:blipFill>
                      </a:tcPr>
                    </a:tc>
                    <a:tc>
                      <a:txBody>
                        <a:bodyPr/>
                        <a:lstStyle/>
                        <a:p>
                          <a:endParaRPr lang="en-US"/>
                        </a:p>
                      </a:txBody>
                      <a:tcPr marL="68580" marR="68580" marT="0" marB="0">
                        <a:blipFill>
                          <a:blip r:embed="rId4"/>
                          <a:stretch>
                            <a:fillRect l="-294416" t="-3488" r="-1523" b="-344186"/>
                          </a:stretch>
                        </a:blipFill>
                      </a:tcPr>
                    </a:tc>
                    <a:extLst>
                      <a:ext uri="{0D108BD9-81ED-4DB2-BD59-A6C34878D82A}">
                        <a16:rowId xmlns:a16="http://schemas.microsoft.com/office/drawing/2014/main" val="881841684"/>
                      </a:ext>
                    </a:extLst>
                  </a:tr>
                  <a:tr h="9338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A-wave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198969" t="-120270" r="-103093" b="-300000"/>
                          </a:stretch>
                        </a:blipFill>
                      </a:tcPr>
                    </a:tc>
                    <a:tc>
                      <a:txBody>
                        <a:bodyPr/>
                        <a:lstStyle/>
                        <a:p>
                          <a:endParaRPr lang="en-US"/>
                        </a:p>
                      </a:txBody>
                      <a:tcPr marL="68580" marR="68580" marT="0" marB="0">
                        <a:blipFill>
                          <a:blip r:embed="rId4"/>
                          <a:stretch>
                            <a:fillRect l="-294416" t="-120270" r="-1523" b="-300000"/>
                          </a:stretch>
                        </a:blipFill>
                      </a:tcPr>
                    </a:tc>
                    <a:extLst>
                      <a:ext uri="{0D108BD9-81ED-4DB2-BD59-A6C34878D82A}">
                        <a16:rowId xmlns:a16="http://schemas.microsoft.com/office/drawing/2014/main" val="3477843071"/>
                      </a:ext>
                    </a:extLst>
                  </a:tr>
                  <a:tr h="933817">
                    <a:tc>
                      <a:txBody>
                        <a:bodyPr/>
                        <a:lstStyle/>
                        <a:p>
                          <a:endParaRPr lang="en-US"/>
                        </a:p>
                      </a:txBody>
                      <a:tcPr marL="68580" marR="68580" marT="0" marB="0">
                        <a:blipFill>
                          <a:blip r:embed="rId4"/>
                          <a:stretch>
                            <a:fillRect l="-260" t="-223288" r="-102338" b="-204110"/>
                          </a:stretch>
                        </a:blipFill>
                      </a:tcPr>
                    </a:tc>
                    <a:tc>
                      <a:txBody>
                        <a:bodyPr/>
                        <a:lstStyle/>
                        <a:p>
                          <a:endParaRPr lang="en-US"/>
                        </a:p>
                      </a:txBody>
                      <a:tcPr marL="68580" marR="68580" marT="0" marB="0">
                        <a:blipFill>
                          <a:blip r:embed="rId4"/>
                          <a:stretch>
                            <a:fillRect l="-198969" t="-223288" r="-103093" b="-204110"/>
                          </a:stretch>
                        </a:blipFill>
                      </a:tcPr>
                    </a:tc>
                    <a:tc>
                      <a:txBody>
                        <a:bodyPr/>
                        <a:lstStyle/>
                        <a:p>
                          <a:endParaRPr lang="en-US"/>
                        </a:p>
                      </a:txBody>
                      <a:tcPr marL="68580" marR="68580" marT="0" marB="0">
                        <a:blipFill>
                          <a:blip r:embed="rId4"/>
                          <a:stretch>
                            <a:fillRect l="-294416" t="-223288" r="-1523" b="-204110"/>
                          </a:stretch>
                        </a:blipFill>
                      </a:tcPr>
                    </a:tc>
                    <a:extLst>
                      <a:ext uri="{0D108BD9-81ED-4DB2-BD59-A6C34878D82A}">
                        <a16:rowId xmlns:a16="http://schemas.microsoft.com/office/drawing/2014/main" val="2107031966"/>
                      </a:ext>
                    </a:extLst>
                  </a:tr>
                  <a:tr h="933817">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B-wave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198969" t="-318919" r="-103093" b="-101351"/>
                          </a:stretch>
                        </a:blipFill>
                      </a:tcPr>
                    </a:tc>
                    <a:tc>
                      <a:txBody>
                        <a:bodyPr/>
                        <a:lstStyle/>
                        <a:p>
                          <a:endParaRPr lang="en-US"/>
                        </a:p>
                      </a:txBody>
                      <a:tcPr marL="68580" marR="68580" marT="0" marB="0">
                        <a:blipFill>
                          <a:blip r:embed="rId4"/>
                          <a:stretch>
                            <a:fillRect l="-294416" t="-318919" r="-1523" b="-101351"/>
                          </a:stretch>
                        </a:blipFill>
                      </a:tcPr>
                    </a:tc>
                    <a:extLst>
                      <a:ext uri="{0D108BD9-81ED-4DB2-BD59-A6C34878D82A}">
                        <a16:rowId xmlns:a16="http://schemas.microsoft.com/office/drawing/2014/main" val="3557620423"/>
                      </a:ext>
                    </a:extLst>
                  </a:tr>
                  <a:tr h="933817">
                    <a:tc>
                      <a:txBody>
                        <a:bodyPr/>
                        <a:lstStyle/>
                        <a:p>
                          <a:endParaRPr lang="en-US"/>
                        </a:p>
                      </a:txBody>
                      <a:tcPr marL="68580" marR="68580" marT="0" marB="0">
                        <a:blipFill>
                          <a:blip r:embed="rId4"/>
                          <a:stretch>
                            <a:fillRect l="-260" t="-418919" r="-102338" b="-1351"/>
                          </a:stretch>
                        </a:blipFill>
                      </a:tcPr>
                    </a:tc>
                    <a:tc>
                      <a:txBody>
                        <a:bodyPr/>
                        <a:lstStyle/>
                        <a:p>
                          <a:endParaRPr lang="en-US"/>
                        </a:p>
                      </a:txBody>
                      <a:tcPr marL="68580" marR="68580" marT="0" marB="0">
                        <a:blipFill>
                          <a:blip r:embed="rId4"/>
                          <a:stretch>
                            <a:fillRect l="-198969" t="-418919" r="-103093" b="-1351"/>
                          </a:stretch>
                        </a:blipFill>
                      </a:tcPr>
                    </a:tc>
                    <a:tc>
                      <a:txBody>
                        <a:bodyPr/>
                        <a:lstStyle/>
                        <a:p>
                          <a:endParaRPr lang="en-US"/>
                        </a:p>
                      </a:txBody>
                      <a:tcPr marL="68580" marR="68580" marT="0" marB="0">
                        <a:blipFill>
                          <a:blip r:embed="rId4"/>
                          <a:stretch>
                            <a:fillRect l="-294416" t="-418919" r="-1523" b="-1351"/>
                          </a:stretch>
                        </a:blipFill>
                      </a:tcPr>
                    </a:tc>
                    <a:extLst>
                      <a:ext uri="{0D108BD9-81ED-4DB2-BD59-A6C34878D82A}">
                        <a16:rowId xmlns:a16="http://schemas.microsoft.com/office/drawing/2014/main" val="2355463111"/>
                      </a:ext>
                    </a:extLst>
                  </a:tr>
                </a:tbl>
              </a:graphicData>
            </a:graphic>
          </p:graphicFrame>
        </mc:Fallback>
      </mc:AlternateContent>
      <p:pic>
        <p:nvPicPr>
          <p:cNvPr id="14" name="Picture 13" descr="Shape&#10;&#10;Description automatically generated with medium confidence">
            <a:extLst>
              <a:ext uri="{FF2B5EF4-FFF2-40B4-BE49-F238E27FC236}">
                <a16:creationId xmlns:a16="http://schemas.microsoft.com/office/drawing/2014/main" id="{9B62D7AC-80FA-EB0F-C33C-29AB0F6FB08C}"/>
              </a:ext>
            </a:extLst>
          </p:cNvPr>
          <p:cNvPicPr>
            <a:picLocks noChangeAspect="1"/>
          </p:cNvPicPr>
          <p:nvPr/>
        </p:nvPicPr>
        <p:blipFill rotWithShape="1">
          <a:blip r:embed="rId5"/>
          <a:srcRect l="50000" t="21527" r="28807" b="18545"/>
          <a:stretch/>
        </p:blipFill>
        <p:spPr>
          <a:xfrm>
            <a:off x="10675911" y="244564"/>
            <a:ext cx="886086" cy="3340798"/>
          </a:xfrm>
          <a:prstGeom prst="rect">
            <a:avLst/>
          </a:prstGeom>
        </p:spPr>
      </p:pic>
      <p:sp>
        <p:nvSpPr>
          <p:cNvPr id="15" name="Rectangle 14">
            <a:extLst>
              <a:ext uri="{FF2B5EF4-FFF2-40B4-BE49-F238E27FC236}">
                <a16:creationId xmlns:a16="http://schemas.microsoft.com/office/drawing/2014/main" id="{01BBA25B-A010-0388-69B5-63206BCE76B8}"/>
              </a:ext>
            </a:extLst>
          </p:cNvPr>
          <p:cNvSpPr/>
          <p:nvPr/>
        </p:nvSpPr>
        <p:spPr>
          <a:xfrm>
            <a:off x="10785423" y="3468486"/>
            <a:ext cx="1016417" cy="461665"/>
          </a:xfrm>
          <a:prstGeom prst="rect">
            <a:avLst/>
          </a:prstGeom>
        </p:spPr>
        <p:txBody>
          <a:bodyPr wrap="square">
            <a:spAutoFit/>
          </a:bodyPr>
          <a:lstStyle/>
          <a:p>
            <a:r>
              <a:rPr lang="en-US" sz="2400" b="1" dirty="0"/>
              <a:t>Cone</a:t>
            </a:r>
          </a:p>
        </p:txBody>
      </p:sp>
    </p:spTree>
    <p:extLst>
      <p:ext uri="{BB962C8B-B14F-4D97-AF65-F5344CB8AC3E}">
        <p14:creationId xmlns:p14="http://schemas.microsoft.com/office/powerpoint/2010/main" val="414920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 schematic&#10;&#10;Description automatically generated">
            <a:extLst>
              <a:ext uri="{FF2B5EF4-FFF2-40B4-BE49-F238E27FC236}">
                <a16:creationId xmlns:a16="http://schemas.microsoft.com/office/drawing/2014/main" id="{3F432EB0-4C59-EBDC-7B32-52DE3A99D710}"/>
              </a:ext>
            </a:extLst>
          </p:cNvPr>
          <p:cNvPicPr>
            <a:picLocks noGrp="1" noChangeAspect="1"/>
          </p:cNvPicPr>
          <p:nvPr>
            <p:ph idx="1"/>
          </p:nvPr>
        </p:nvPicPr>
        <p:blipFill rotWithShape="1">
          <a:blip r:embed="rId3"/>
          <a:srcRect l="3611" t="3605" r="6094"/>
          <a:stretch/>
        </p:blipFill>
        <p:spPr>
          <a:xfrm>
            <a:off x="119920" y="370707"/>
            <a:ext cx="7465103" cy="5473648"/>
          </a:xfrm>
        </p:spPr>
      </p:pic>
      <p:pic>
        <p:nvPicPr>
          <p:cNvPr id="4" name="Google Shape;87;p1" descr="lower banner-12.png">
            <a:extLst>
              <a:ext uri="{FF2B5EF4-FFF2-40B4-BE49-F238E27FC236}">
                <a16:creationId xmlns:a16="http://schemas.microsoft.com/office/drawing/2014/main" id="{08DADA6F-748E-5754-784A-693F3A209A78}"/>
              </a:ext>
            </a:extLst>
          </p:cNvPr>
          <p:cNvPicPr preferRelativeResize="0"/>
          <p:nvPr/>
        </p:nvPicPr>
        <p:blipFill rotWithShape="1">
          <a:blip r:embed="rId4">
            <a:alphaModFix/>
          </a:blip>
          <a:srcRect/>
          <a:stretch/>
        </p:blipFill>
        <p:spPr>
          <a:xfrm>
            <a:off x="0" y="6145967"/>
            <a:ext cx="12192000" cy="712033"/>
          </a:xfrm>
          <a:prstGeom prst="rect">
            <a:avLst/>
          </a:prstGeom>
          <a:noFill/>
          <a:ln>
            <a:noFill/>
          </a:ln>
        </p:spPr>
      </p:pic>
      <p:pic>
        <p:nvPicPr>
          <p:cNvPr id="7" name="Picture 6">
            <a:extLst>
              <a:ext uri="{FF2B5EF4-FFF2-40B4-BE49-F238E27FC236}">
                <a16:creationId xmlns:a16="http://schemas.microsoft.com/office/drawing/2014/main" id="{87FE257D-DA38-0D16-8C60-D7BB2ECE2417}"/>
              </a:ext>
            </a:extLst>
          </p:cNvPr>
          <p:cNvPicPr>
            <a:picLocks noChangeAspect="1"/>
          </p:cNvPicPr>
          <p:nvPr/>
        </p:nvPicPr>
        <p:blipFill rotWithShape="1">
          <a:blip r:embed="rId5"/>
          <a:srcRect l="6193" t="12414" r="17004" b="19646"/>
          <a:stretch/>
        </p:blipFill>
        <p:spPr>
          <a:xfrm>
            <a:off x="7689954" y="1383924"/>
            <a:ext cx="4502046" cy="3074158"/>
          </a:xfrm>
          <a:prstGeom prst="rect">
            <a:avLst/>
          </a:prstGeom>
        </p:spPr>
      </p:pic>
    </p:spTree>
    <p:extLst>
      <p:ext uri="{BB962C8B-B14F-4D97-AF65-F5344CB8AC3E}">
        <p14:creationId xmlns:p14="http://schemas.microsoft.com/office/powerpoint/2010/main" val="618036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descr="lower banner-12.png">
            <a:extLst>
              <a:ext uri="{FF2B5EF4-FFF2-40B4-BE49-F238E27FC236}">
                <a16:creationId xmlns:a16="http://schemas.microsoft.com/office/drawing/2014/main" id="{55F8AFA8-7BEF-EF66-8725-427ACE042CFA}"/>
              </a:ext>
            </a:extLst>
          </p:cNvPr>
          <p:cNvPicPr preferRelativeResize="0"/>
          <p:nvPr/>
        </p:nvPicPr>
        <p:blipFill rotWithShape="1">
          <a:blip r:embed="rId3">
            <a:alphaModFix/>
          </a:blip>
          <a:srcRect/>
          <a:stretch/>
        </p:blipFill>
        <p:spPr>
          <a:xfrm>
            <a:off x="0" y="6035040"/>
            <a:ext cx="12192000" cy="822960"/>
          </a:xfrm>
          <a:prstGeom prst="rect">
            <a:avLst/>
          </a:prstGeom>
          <a:noFill/>
          <a:ln>
            <a:noFill/>
          </a:ln>
        </p:spPr>
      </p:pic>
      <p:sp>
        <p:nvSpPr>
          <p:cNvPr id="11" name="Rectangle 10">
            <a:extLst>
              <a:ext uri="{FF2B5EF4-FFF2-40B4-BE49-F238E27FC236}">
                <a16:creationId xmlns:a16="http://schemas.microsoft.com/office/drawing/2014/main" id="{41489C7A-68E1-F798-369A-F16D9E98457D}"/>
              </a:ext>
            </a:extLst>
          </p:cNvPr>
          <p:cNvSpPr/>
          <p:nvPr/>
        </p:nvSpPr>
        <p:spPr>
          <a:xfrm>
            <a:off x="364761" y="272694"/>
            <a:ext cx="7595016" cy="1200329"/>
          </a:xfrm>
          <a:prstGeom prst="rect">
            <a:avLst/>
          </a:prstGeom>
        </p:spPr>
        <p:txBody>
          <a:bodyPr wrap="square">
            <a:spAutoFit/>
          </a:bodyPr>
          <a:lstStyle/>
          <a:p>
            <a:r>
              <a:rPr lang="en-US" sz="3600" b="1" dirty="0">
                <a:solidFill>
                  <a:schemeClr val="accent1">
                    <a:lumMod val="75000"/>
                  </a:schemeClr>
                </a:solidFill>
                <a:latin typeface="+mj-lt"/>
              </a:rPr>
              <a:t>Photopic 1: Flash 3.0 cd s/m</a:t>
            </a:r>
            <a:r>
              <a:rPr lang="en-US" sz="3600" b="1" baseline="30000" dirty="0">
                <a:solidFill>
                  <a:schemeClr val="accent1">
                    <a:lumMod val="75000"/>
                  </a:schemeClr>
                </a:solidFill>
                <a:latin typeface="+mj-lt"/>
              </a:rPr>
              <a:t>2</a:t>
            </a:r>
            <a:r>
              <a:rPr lang="en-US" sz="3600" b="1" dirty="0">
                <a:solidFill>
                  <a:schemeClr val="accent1">
                    <a:lumMod val="75000"/>
                  </a:schemeClr>
                </a:solidFill>
                <a:latin typeface="+mj-lt"/>
              </a:rPr>
              <a:t> at 2 Hz </a:t>
            </a:r>
            <a:br>
              <a:rPr lang="en-US" sz="3600" b="1" dirty="0">
                <a:latin typeface="+mj-lt"/>
              </a:rPr>
            </a:br>
            <a:endParaRPr lang="en-US" sz="3600" b="1" dirty="0">
              <a:latin typeface="+mj-lt"/>
            </a:endParaRPr>
          </a:p>
        </p:txBody>
      </p:sp>
      <p:pic>
        <p:nvPicPr>
          <p:cNvPr id="13" name="Picture 12" descr="Chart, histogram&#10;&#10;Description automatically generated">
            <a:extLst>
              <a:ext uri="{FF2B5EF4-FFF2-40B4-BE49-F238E27FC236}">
                <a16:creationId xmlns:a16="http://schemas.microsoft.com/office/drawing/2014/main" id="{B24EC43D-1C1C-FFD6-164E-61BFA3CB3AD3}"/>
              </a:ext>
            </a:extLst>
          </p:cNvPr>
          <p:cNvPicPr>
            <a:picLocks noChangeAspect="1"/>
          </p:cNvPicPr>
          <p:nvPr/>
        </p:nvPicPr>
        <p:blipFill rotWithShape="1">
          <a:blip r:embed="rId4"/>
          <a:srcRect t="1745" r="2035"/>
          <a:stretch/>
        </p:blipFill>
        <p:spPr>
          <a:xfrm>
            <a:off x="118984" y="1798820"/>
            <a:ext cx="5337436" cy="3319280"/>
          </a:xfrm>
          <a:prstGeom prst="rect">
            <a:avLst/>
          </a:prstGeom>
        </p:spPr>
      </p:pic>
      <p:pic>
        <p:nvPicPr>
          <p:cNvPr id="14" name="Picture 13" descr="Chart, line chart&#10;&#10;Description automatically generated">
            <a:extLst>
              <a:ext uri="{FF2B5EF4-FFF2-40B4-BE49-F238E27FC236}">
                <a16:creationId xmlns:a16="http://schemas.microsoft.com/office/drawing/2014/main" id="{154F951E-344A-D8C8-DD1D-09F092B9E390}"/>
              </a:ext>
            </a:extLst>
          </p:cNvPr>
          <p:cNvPicPr>
            <a:picLocks noChangeAspect="1"/>
          </p:cNvPicPr>
          <p:nvPr/>
        </p:nvPicPr>
        <p:blipFill rotWithShape="1">
          <a:blip r:embed="rId5"/>
          <a:srcRect l="1292" t="-1888" r="2317" b="1908"/>
          <a:stretch/>
        </p:blipFill>
        <p:spPr>
          <a:xfrm>
            <a:off x="5636301" y="1255426"/>
            <a:ext cx="4377128" cy="4347148"/>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7025EE0D-CD07-0797-B22D-6B6D69EA19CC}"/>
              </a:ext>
            </a:extLst>
          </p:cNvPr>
          <p:cNvPicPr>
            <a:picLocks noChangeAspect="1"/>
          </p:cNvPicPr>
          <p:nvPr/>
        </p:nvPicPr>
        <p:blipFill>
          <a:blip r:embed="rId6"/>
          <a:stretch>
            <a:fillRect/>
          </a:stretch>
        </p:blipFill>
        <p:spPr>
          <a:xfrm>
            <a:off x="10613037" y="272694"/>
            <a:ext cx="1283862" cy="3022190"/>
          </a:xfrm>
          <a:prstGeom prst="rect">
            <a:avLst/>
          </a:prstGeom>
        </p:spPr>
      </p:pic>
    </p:spTree>
    <p:extLst>
      <p:ext uri="{BB962C8B-B14F-4D97-AF65-F5344CB8AC3E}">
        <p14:creationId xmlns:p14="http://schemas.microsoft.com/office/powerpoint/2010/main" val="156548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D491-EAC9-86FB-C60B-717DA4FBCA7E}"/>
              </a:ext>
            </a:extLst>
          </p:cNvPr>
          <p:cNvSpPr>
            <a:spLocks noGrp="1"/>
          </p:cNvSpPr>
          <p:nvPr>
            <p:ph type="title"/>
          </p:nvPr>
        </p:nvSpPr>
        <p:spPr>
          <a:xfrm>
            <a:off x="194423" y="348081"/>
            <a:ext cx="10515600" cy="1325563"/>
          </a:xfrm>
        </p:spPr>
        <p:txBody>
          <a:bodyPr>
            <a:normAutofit fontScale="90000"/>
          </a:bodyPr>
          <a:lstStyle/>
          <a:p>
            <a:r>
              <a:rPr lang="en-US" b="1" dirty="0">
                <a:solidFill>
                  <a:schemeClr val="accent1">
                    <a:lumMod val="75000"/>
                  </a:schemeClr>
                </a:solidFill>
              </a:rPr>
              <a:t>Photopic 2 (Flicker): Flash 3.0 cd s/m</a:t>
            </a:r>
            <a:r>
              <a:rPr lang="en-US" b="1" baseline="30000" dirty="0">
                <a:solidFill>
                  <a:schemeClr val="accent1">
                    <a:lumMod val="75000"/>
                  </a:schemeClr>
                </a:solidFill>
              </a:rPr>
              <a:t>2</a:t>
            </a:r>
            <a:r>
              <a:rPr lang="en-US" b="1" dirty="0">
                <a:solidFill>
                  <a:schemeClr val="accent1">
                    <a:lumMod val="75000"/>
                  </a:schemeClr>
                </a:solidFill>
              </a:rPr>
              <a:t> at 28.3 Hz</a:t>
            </a:r>
            <a:br>
              <a:rPr lang="en-US" dirty="0"/>
            </a:br>
            <a:endParaRPr lang="en-US" b="1" dirty="0">
              <a:solidFill>
                <a:schemeClr val="accent1">
                  <a:lumMod val="75000"/>
                </a:schemeClr>
              </a:solidFill>
            </a:endParaRPr>
          </a:p>
        </p:txBody>
      </p:sp>
      <p:pic>
        <p:nvPicPr>
          <p:cNvPr id="4" name="Google Shape;87;p1" descr="lower banner-12.png">
            <a:extLst>
              <a:ext uri="{FF2B5EF4-FFF2-40B4-BE49-F238E27FC236}">
                <a16:creationId xmlns:a16="http://schemas.microsoft.com/office/drawing/2014/main" id="{DF63F4F3-4D58-1F15-CEB9-D5265EAEC536}"/>
              </a:ext>
            </a:extLst>
          </p:cNvPr>
          <p:cNvPicPr preferRelativeResize="0"/>
          <p:nvPr/>
        </p:nvPicPr>
        <p:blipFill rotWithShape="1">
          <a:blip r:embed="rId3">
            <a:alphaModFix/>
          </a:blip>
          <a:srcRect/>
          <a:stretch/>
        </p:blipFill>
        <p:spPr>
          <a:xfrm>
            <a:off x="0" y="6077243"/>
            <a:ext cx="12192000" cy="780757"/>
          </a:xfrm>
          <a:prstGeom prst="rect">
            <a:avLst/>
          </a:prstGeom>
          <a:noFill/>
          <a:ln>
            <a:noFill/>
          </a:ln>
        </p:spPr>
      </p:pic>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E49988A1-62C0-CB00-EBB3-8E20B875BA4C}"/>
                  </a:ext>
                </a:extLst>
              </p:cNvPr>
              <p:cNvGraphicFramePr>
                <a:graphicFrameLocks noGrp="1"/>
              </p:cNvGraphicFramePr>
              <p:nvPr>
                <p:extLst>
                  <p:ext uri="{D42A27DB-BD31-4B8C-83A1-F6EECF244321}">
                    <p14:modId xmlns:p14="http://schemas.microsoft.com/office/powerpoint/2010/main" val="2266467119"/>
                  </p:ext>
                </p:extLst>
              </p:nvPr>
            </p:nvGraphicFramePr>
            <p:xfrm>
              <a:off x="194423" y="1240968"/>
              <a:ext cx="9789027" cy="4376064"/>
            </p:xfrm>
            <a:graphic>
              <a:graphicData uri="http://schemas.openxmlformats.org/drawingml/2006/table">
                <a:tbl>
                  <a:tblPr firstRow="1" firstCol="1" bandRow="1">
                    <a:tableStyleId>{5C22544A-7EE6-4342-B048-85BDC9FD1C3A}</a:tableStyleId>
                  </a:tblPr>
                  <a:tblGrid>
                    <a:gridCol w="4167715">
                      <a:extLst>
                        <a:ext uri="{9D8B030D-6E8A-4147-A177-3AD203B41FA5}">
                          <a16:colId xmlns:a16="http://schemas.microsoft.com/office/drawing/2014/main" val="4069136540"/>
                        </a:ext>
                      </a:extLst>
                    </a:gridCol>
                    <a:gridCol w="2953062">
                      <a:extLst>
                        <a:ext uri="{9D8B030D-6E8A-4147-A177-3AD203B41FA5}">
                          <a16:colId xmlns:a16="http://schemas.microsoft.com/office/drawing/2014/main" val="2396718529"/>
                        </a:ext>
                      </a:extLst>
                    </a:gridCol>
                    <a:gridCol w="2668250">
                      <a:extLst>
                        <a:ext uri="{9D8B030D-6E8A-4147-A177-3AD203B41FA5}">
                          <a16:colId xmlns:a16="http://schemas.microsoft.com/office/drawing/2014/main" val="316501442"/>
                        </a:ext>
                      </a:extLst>
                    </a:gridCol>
                  </a:tblGrid>
                  <a:tr h="1458688">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3600" dirty="0">
                              <a:effectLst/>
                              <a:latin typeface="Times New Roman" panose="02020603050405020304" pitchFamily="18" charset="0"/>
                              <a:cs typeface="Times New Roman" panose="02020603050405020304" pitchFamily="18" charset="0"/>
                            </a:rPr>
                            <a:t>Variable</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AUTOMATED </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(n = 32)</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SD </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(Range)</a:t>
                          </a:r>
                        </a:p>
                      </a:txBody>
                      <a:tcPr marL="68580" marR="68580" marT="0" marB="0"/>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MANUAL</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(n=48)</a:t>
                          </a:r>
                        </a:p>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Mean </a:t>
                          </a:r>
                          <a14:m>
                            <m:oMath xmlns:m="http://schemas.openxmlformats.org/officeDocument/2006/math">
                              <m:r>
                                <a:rPr lang="en-US" sz="2000" i="1" smtClean="0">
                                  <a:effectLst/>
                                  <a:latin typeface="Cambria Math" panose="02040503050406030204" pitchFamily="18" charset="0"/>
                                  <a:ea typeface="Cambria Math" panose="02040503050406030204" pitchFamily="18" charset="0"/>
                                </a:rPr>
                                <m:t>±</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SD </a:t>
                          </a: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(Range)</a:t>
                          </a:r>
                        </a:p>
                      </a:txBody>
                      <a:tcPr marL="68580" marR="68580" marT="0" marB="0"/>
                    </a:tc>
                    <a:extLst>
                      <a:ext uri="{0D108BD9-81ED-4DB2-BD59-A6C34878D82A}">
                        <a16:rowId xmlns:a16="http://schemas.microsoft.com/office/drawing/2014/main" val="1455524546"/>
                      </a:ext>
                    </a:extLst>
                  </a:tr>
                  <a:tr h="1458688">
                    <a:tc>
                      <a:txBody>
                        <a:bodyPr/>
                        <a:lstStyle/>
                        <a:p>
                          <a:pPr marL="0" marR="0" algn="ctr">
                            <a:spcBef>
                              <a:spcPts val="0"/>
                            </a:spcBef>
                            <a:spcAft>
                              <a:spcPts val="0"/>
                            </a:spcAft>
                          </a:pPr>
                          <a:endParaRPr lang="en-US" sz="24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Flicker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26.5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1.6</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(13.6-30.9)</a:t>
                          </a:r>
                        </a:p>
                      </a:txBody>
                      <a:tcPr marL="68580" marR="68580" marT="0" marB="0"/>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26.6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2.2</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(13.6-30.9)</a:t>
                          </a:r>
                        </a:p>
                      </a:txBody>
                      <a:tcPr marL="68580" marR="68580" marT="0" marB="0"/>
                    </a:tc>
                    <a:extLst>
                      <a:ext uri="{0D108BD9-81ED-4DB2-BD59-A6C34878D82A}">
                        <a16:rowId xmlns:a16="http://schemas.microsoft.com/office/drawing/2014/main" val="2708411900"/>
                      </a:ext>
                    </a:extLst>
                  </a:tr>
                  <a:tr h="1458688">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Flicker Amplitude (</a:t>
                          </a:r>
                          <a14:m>
                            <m:oMath xmlns:m="http://schemas.openxmlformats.org/officeDocument/2006/math">
                              <m:r>
                                <a:rPr lang="en-US" sz="2400" i="1" smtClean="0">
                                  <a:effectLst/>
                                  <a:latin typeface="Cambria Math" panose="02040503050406030204" pitchFamily="18" charset="0"/>
                                  <a:ea typeface="Cambria Math" panose="02040503050406030204" pitchFamily="18" charset="0"/>
                                  <a:cs typeface="Times New Roman" panose="02020603050405020304" pitchFamily="18" charset="0"/>
                                </a:rPr>
                                <m:t>𝝁</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V)</a:t>
                          </a:r>
                        </a:p>
                      </a:txBody>
                      <a:tcPr marL="68580" marR="68580" marT="0" marB="0"/>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55.3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25.8</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(-23-146)</a:t>
                          </a:r>
                        </a:p>
                      </a:txBody>
                      <a:tcPr marL="68580" marR="68580" marT="0" marB="0"/>
                    </a:tc>
                    <a:tc>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55.3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25.8</a:t>
                          </a: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(-12-146)</a:t>
                          </a:r>
                        </a:p>
                      </a:txBody>
                      <a:tcPr marL="68580" marR="68580" marT="0" marB="0"/>
                    </a:tc>
                    <a:extLst>
                      <a:ext uri="{0D108BD9-81ED-4DB2-BD59-A6C34878D82A}">
                        <a16:rowId xmlns:a16="http://schemas.microsoft.com/office/drawing/2014/main" val="625571831"/>
                      </a:ext>
                    </a:extLst>
                  </a:tr>
                </a:tbl>
              </a:graphicData>
            </a:graphic>
          </p:graphicFrame>
        </mc:Choice>
        <mc:Fallback>
          <p:graphicFrame>
            <p:nvGraphicFramePr>
              <p:cNvPr id="5" name="Table 4">
                <a:extLst>
                  <a:ext uri="{FF2B5EF4-FFF2-40B4-BE49-F238E27FC236}">
                    <a16:creationId xmlns:a16="http://schemas.microsoft.com/office/drawing/2014/main" id="{E49988A1-62C0-CB00-EBB3-8E20B875BA4C}"/>
                  </a:ext>
                </a:extLst>
              </p:cNvPr>
              <p:cNvGraphicFramePr>
                <a:graphicFrameLocks noGrp="1"/>
              </p:cNvGraphicFramePr>
              <p:nvPr>
                <p:extLst>
                  <p:ext uri="{D42A27DB-BD31-4B8C-83A1-F6EECF244321}">
                    <p14:modId xmlns:p14="http://schemas.microsoft.com/office/powerpoint/2010/main" val="2266467119"/>
                  </p:ext>
                </p:extLst>
              </p:nvPr>
            </p:nvGraphicFramePr>
            <p:xfrm>
              <a:off x="194423" y="1240968"/>
              <a:ext cx="9789027" cy="4376064"/>
            </p:xfrm>
            <a:graphic>
              <a:graphicData uri="http://schemas.openxmlformats.org/drawingml/2006/table">
                <a:tbl>
                  <a:tblPr firstRow="1" firstCol="1" bandRow="1">
                    <a:tableStyleId>{5C22544A-7EE6-4342-B048-85BDC9FD1C3A}</a:tableStyleId>
                  </a:tblPr>
                  <a:tblGrid>
                    <a:gridCol w="4167715">
                      <a:extLst>
                        <a:ext uri="{9D8B030D-6E8A-4147-A177-3AD203B41FA5}">
                          <a16:colId xmlns:a16="http://schemas.microsoft.com/office/drawing/2014/main" val="4069136540"/>
                        </a:ext>
                      </a:extLst>
                    </a:gridCol>
                    <a:gridCol w="2953062">
                      <a:extLst>
                        <a:ext uri="{9D8B030D-6E8A-4147-A177-3AD203B41FA5}">
                          <a16:colId xmlns:a16="http://schemas.microsoft.com/office/drawing/2014/main" val="2396718529"/>
                        </a:ext>
                      </a:extLst>
                    </a:gridCol>
                    <a:gridCol w="2668250">
                      <a:extLst>
                        <a:ext uri="{9D8B030D-6E8A-4147-A177-3AD203B41FA5}">
                          <a16:colId xmlns:a16="http://schemas.microsoft.com/office/drawing/2014/main" val="316501442"/>
                        </a:ext>
                      </a:extLst>
                    </a:gridCol>
                  </a:tblGrid>
                  <a:tr h="1458688">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3600" dirty="0">
                              <a:effectLst/>
                              <a:latin typeface="Times New Roman" panose="02020603050405020304" pitchFamily="18" charset="0"/>
                              <a:cs typeface="Times New Roman" panose="02020603050405020304" pitchFamily="18" charset="0"/>
                            </a:rPr>
                            <a:t>Variable</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141631" t="-5217" r="-90987" b="-201739"/>
                          </a:stretch>
                        </a:blipFill>
                      </a:tcPr>
                    </a:tc>
                    <a:tc>
                      <a:txBody>
                        <a:bodyPr/>
                        <a:lstStyle/>
                        <a:p>
                          <a:endParaRPr lang="en-US"/>
                        </a:p>
                      </a:txBody>
                      <a:tcPr marL="68580" marR="68580" marT="0" marB="0">
                        <a:blipFill>
                          <a:blip r:embed="rId4"/>
                          <a:stretch>
                            <a:fillRect l="-268095" t="-5217" r="-952" b="-201739"/>
                          </a:stretch>
                        </a:blipFill>
                      </a:tcPr>
                    </a:tc>
                    <a:extLst>
                      <a:ext uri="{0D108BD9-81ED-4DB2-BD59-A6C34878D82A}">
                        <a16:rowId xmlns:a16="http://schemas.microsoft.com/office/drawing/2014/main" val="1455524546"/>
                      </a:ext>
                    </a:extLst>
                  </a:tr>
                  <a:tr h="1458688">
                    <a:tc>
                      <a:txBody>
                        <a:bodyPr/>
                        <a:lstStyle/>
                        <a:p>
                          <a:pPr marL="0" marR="0" algn="ctr">
                            <a:spcBef>
                              <a:spcPts val="0"/>
                            </a:spcBef>
                            <a:spcAft>
                              <a:spcPts val="0"/>
                            </a:spcAft>
                          </a:pPr>
                          <a:endParaRPr lang="en-US" sz="24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Flicker Implicit Time (</a:t>
                          </a:r>
                          <a:r>
                            <a:rPr lang="en-US" sz="2400" dirty="0" err="1">
                              <a:effectLst/>
                              <a:latin typeface="Times New Roman" panose="02020603050405020304" pitchFamily="18" charset="0"/>
                              <a:cs typeface="Times New Roman" panose="02020603050405020304" pitchFamily="18" charset="0"/>
                            </a:rPr>
                            <a:t>ms</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141631" t="-104310" r="-90987" b="-100000"/>
                          </a:stretch>
                        </a:blipFill>
                      </a:tcPr>
                    </a:tc>
                    <a:tc>
                      <a:txBody>
                        <a:bodyPr/>
                        <a:lstStyle/>
                        <a:p>
                          <a:endParaRPr lang="en-US"/>
                        </a:p>
                      </a:txBody>
                      <a:tcPr marL="68580" marR="68580" marT="0" marB="0">
                        <a:blipFill>
                          <a:blip r:embed="rId4"/>
                          <a:stretch>
                            <a:fillRect l="-268095" t="-104310" r="-952" b="-100000"/>
                          </a:stretch>
                        </a:blipFill>
                      </a:tcPr>
                    </a:tc>
                    <a:extLst>
                      <a:ext uri="{0D108BD9-81ED-4DB2-BD59-A6C34878D82A}">
                        <a16:rowId xmlns:a16="http://schemas.microsoft.com/office/drawing/2014/main" val="2708411900"/>
                      </a:ext>
                    </a:extLst>
                  </a:tr>
                  <a:tr h="1458688">
                    <a:tc>
                      <a:txBody>
                        <a:bodyPr/>
                        <a:lstStyle/>
                        <a:p>
                          <a:endParaRPr lang="en-US"/>
                        </a:p>
                      </a:txBody>
                      <a:tcPr marL="68580" marR="68580" marT="0" marB="0">
                        <a:blipFill>
                          <a:blip r:embed="rId4"/>
                          <a:stretch>
                            <a:fillRect l="-304" t="-206087" r="-135258" b="-870"/>
                          </a:stretch>
                        </a:blipFill>
                      </a:tcPr>
                    </a:tc>
                    <a:tc>
                      <a:txBody>
                        <a:bodyPr/>
                        <a:lstStyle/>
                        <a:p>
                          <a:endParaRPr lang="en-US"/>
                        </a:p>
                      </a:txBody>
                      <a:tcPr marL="68580" marR="68580" marT="0" marB="0">
                        <a:blipFill>
                          <a:blip r:embed="rId4"/>
                          <a:stretch>
                            <a:fillRect l="-141631" t="-206087" r="-90987" b="-870"/>
                          </a:stretch>
                        </a:blipFill>
                      </a:tcPr>
                    </a:tc>
                    <a:tc>
                      <a:txBody>
                        <a:bodyPr/>
                        <a:lstStyle/>
                        <a:p>
                          <a:endParaRPr lang="en-US"/>
                        </a:p>
                      </a:txBody>
                      <a:tcPr marL="68580" marR="68580" marT="0" marB="0">
                        <a:blipFill>
                          <a:blip r:embed="rId4"/>
                          <a:stretch>
                            <a:fillRect l="-268095" t="-206087" r="-952" b="-870"/>
                          </a:stretch>
                        </a:blipFill>
                      </a:tcPr>
                    </a:tc>
                    <a:extLst>
                      <a:ext uri="{0D108BD9-81ED-4DB2-BD59-A6C34878D82A}">
                        <a16:rowId xmlns:a16="http://schemas.microsoft.com/office/drawing/2014/main" val="625571831"/>
                      </a:ext>
                    </a:extLst>
                  </a:tr>
                </a:tbl>
              </a:graphicData>
            </a:graphic>
          </p:graphicFrame>
        </mc:Fallback>
      </mc:AlternateContent>
      <p:pic>
        <p:nvPicPr>
          <p:cNvPr id="10" name="Picture 9" descr="A picture containing text, clipart&#10;&#10;Description automatically generated">
            <a:extLst>
              <a:ext uri="{FF2B5EF4-FFF2-40B4-BE49-F238E27FC236}">
                <a16:creationId xmlns:a16="http://schemas.microsoft.com/office/drawing/2014/main" id="{C1AB738E-7871-E231-7B61-FBA0A569F093}"/>
              </a:ext>
            </a:extLst>
          </p:cNvPr>
          <p:cNvPicPr>
            <a:picLocks noChangeAspect="1"/>
          </p:cNvPicPr>
          <p:nvPr/>
        </p:nvPicPr>
        <p:blipFill>
          <a:blip r:embed="rId5"/>
          <a:stretch>
            <a:fillRect/>
          </a:stretch>
        </p:blipFill>
        <p:spPr>
          <a:xfrm>
            <a:off x="10388183" y="227723"/>
            <a:ext cx="1478735" cy="3480918"/>
          </a:xfrm>
          <a:prstGeom prst="rect">
            <a:avLst/>
          </a:prstGeom>
        </p:spPr>
      </p:pic>
    </p:spTree>
    <p:extLst>
      <p:ext uri="{BB962C8B-B14F-4D97-AF65-F5344CB8AC3E}">
        <p14:creationId xmlns:p14="http://schemas.microsoft.com/office/powerpoint/2010/main" val="1660550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descr="lower banner-12.png">
            <a:extLst>
              <a:ext uri="{FF2B5EF4-FFF2-40B4-BE49-F238E27FC236}">
                <a16:creationId xmlns:a16="http://schemas.microsoft.com/office/drawing/2014/main" id="{25FC8219-564C-38EC-6F7F-6FC8402048DD}"/>
              </a:ext>
            </a:extLst>
          </p:cNvPr>
          <p:cNvPicPr preferRelativeResize="0"/>
          <p:nvPr/>
        </p:nvPicPr>
        <p:blipFill rotWithShape="1">
          <a:blip r:embed="rId2">
            <a:alphaModFix/>
          </a:blip>
          <a:srcRect/>
          <a:stretch/>
        </p:blipFill>
        <p:spPr>
          <a:xfrm>
            <a:off x="0" y="6035040"/>
            <a:ext cx="12192000" cy="822960"/>
          </a:xfrm>
          <a:prstGeom prst="rect">
            <a:avLst/>
          </a:prstGeom>
          <a:noFill/>
          <a:ln>
            <a:noFill/>
          </a:ln>
        </p:spPr>
      </p:pic>
      <p:pic>
        <p:nvPicPr>
          <p:cNvPr id="6" name="Picture 5" descr="Chart, histogram&#10;&#10;Description automatically generated">
            <a:extLst>
              <a:ext uri="{FF2B5EF4-FFF2-40B4-BE49-F238E27FC236}">
                <a16:creationId xmlns:a16="http://schemas.microsoft.com/office/drawing/2014/main" id="{C8C4DDB7-87FC-B1CD-D18A-94935748E087}"/>
              </a:ext>
            </a:extLst>
          </p:cNvPr>
          <p:cNvPicPr>
            <a:picLocks noChangeAspect="1"/>
          </p:cNvPicPr>
          <p:nvPr/>
        </p:nvPicPr>
        <p:blipFill rotWithShape="1">
          <a:blip r:embed="rId3"/>
          <a:srcRect t="-229" r="12224"/>
          <a:stretch/>
        </p:blipFill>
        <p:spPr>
          <a:xfrm>
            <a:off x="295101" y="1578040"/>
            <a:ext cx="4916774" cy="3875898"/>
          </a:xfrm>
          <a:prstGeom prst="rect">
            <a:avLst/>
          </a:prstGeom>
        </p:spPr>
      </p:pic>
      <p:pic>
        <p:nvPicPr>
          <p:cNvPr id="8" name="Picture 7" descr="Chart, line chart&#10;&#10;Description automatically generated">
            <a:extLst>
              <a:ext uri="{FF2B5EF4-FFF2-40B4-BE49-F238E27FC236}">
                <a16:creationId xmlns:a16="http://schemas.microsoft.com/office/drawing/2014/main" id="{D00F78F9-6590-995A-3CE5-12986E6A6831}"/>
              </a:ext>
            </a:extLst>
          </p:cNvPr>
          <p:cNvPicPr>
            <a:picLocks noChangeAspect="1"/>
          </p:cNvPicPr>
          <p:nvPr/>
        </p:nvPicPr>
        <p:blipFill rotWithShape="1">
          <a:blip r:embed="rId4"/>
          <a:srcRect b="1382"/>
          <a:stretch/>
        </p:blipFill>
        <p:spPr>
          <a:xfrm>
            <a:off x="5871317" y="1230584"/>
            <a:ext cx="4741720" cy="4600590"/>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5C2BC432-4598-D8C4-31DF-EA7FC19AA21B}"/>
              </a:ext>
            </a:extLst>
          </p:cNvPr>
          <p:cNvPicPr>
            <a:picLocks noChangeAspect="1"/>
          </p:cNvPicPr>
          <p:nvPr/>
        </p:nvPicPr>
        <p:blipFill>
          <a:blip r:embed="rId5"/>
          <a:stretch>
            <a:fillRect/>
          </a:stretch>
        </p:blipFill>
        <p:spPr>
          <a:xfrm>
            <a:off x="10613037" y="272694"/>
            <a:ext cx="1283862" cy="3022190"/>
          </a:xfrm>
          <a:prstGeom prst="rect">
            <a:avLst/>
          </a:prstGeom>
        </p:spPr>
      </p:pic>
      <p:sp>
        <p:nvSpPr>
          <p:cNvPr id="10" name="Rectangle 9">
            <a:extLst>
              <a:ext uri="{FF2B5EF4-FFF2-40B4-BE49-F238E27FC236}">
                <a16:creationId xmlns:a16="http://schemas.microsoft.com/office/drawing/2014/main" id="{E6A0CB1B-244E-4274-17C7-FB62EDD83EF4}"/>
              </a:ext>
            </a:extLst>
          </p:cNvPr>
          <p:cNvSpPr/>
          <p:nvPr/>
        </p:nvSpPr>
        <p:spPr>
          <a:xfrm>
            <a:off x="295100" y="176629"/>
            <a:ext cx="9403535" cy="1200329"/>
          </a:xfrm>
          <a:prstGeom prst="rect">
            <a:avLst/>
          </a:prstGeom>
        </p:spPr>
        <p:txBody>
          <a:bodyPr wrap="square">
            <a:spAutoFit/>
          </a:bodyPr>
          <a:lstStyle/>
          <a:p>
            <a:r>
              <a:rPr lang="en-US" sz="3600" b="1" dirty="0">
                <a:solidFill>
                  <a:schemeClr val="accent1">
                    <a:lumMod val="75000"/>
                  </a:schemeClr>
                </a:solidFill>
                <a:latin typeface="+mj-lt"/>
              </a:rPr>
              <a:t>Photopic 2 (Flicker): Flash 3.0 cd s/m</a:t>
            </a:r>
            <a:r>
              <a:rPr lang="en-US" sz="3600" b="1" baseline="30000" dirty="0">
                <a:solidFill>
                  <a:schemeClr val="accent1">
                    <a:lumMod val="75000"/>
                  </a:schemeClr>
                </a:solidFill>
                <a:latin typeface="+mj-lt"/>
              </a:rPr>
              <a:t>2</a:t>
            </a:r>
            <a:r>
              <a:rPr lang="en-US" sz="3600" b="1" dirty="0">
                <a:solidFill>
                  <a:schemeClr val="accent1">
                    <a:lumMod val="75000"/>
                  </a:schemeClr>
                </a:solidFill>
                <a:latin typeface="+mj-lt"/>
              </a:rPr>
              <a:t> at 28.3 Hz</a:t>
            </a:r>
            <a:br>
              <a:rPr lang="en-US" sz="3600" b="1" dirty="0">
                <a:latin typeface="+mj-lt"/>
              </a:rPr>
            </a:br>
            <a:endParaRPr lang="en-US" sz="3600" b="1" dirty="0">
              <a:latin typeface="+mj-lt"/>
            </a:endParaRPr>
          </a:p>
        </p:txBody>
      </p:sp>
    </p:spTree>
    <p:extLst>
      <p:ext uri="{BB962C8B-B14F-4D97-AF65-F5344CB8AC3E}">
        <p14:creationId xmlns:p14="http://schemas.microsoft.com/office/powerpoint/2010/main" val="274264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2C40-CA24-B18B-0146-6E93D2BF5897}"/>
              </a:ext>
            </a:extLst>
          </p:cNvPr>
          <p:cNvSpPr>
            <a:spLocks noGrp="1"/>
          </p:cNvSpPr>
          <p:nvPr>
            <p:ph type="title"/>
          </p:nvPr>
        </p:nvSpPr>
        <p:spPr>
          <a:xfrm>
            <a:off x="269823" y="-162746"/>
            <a:ext cx="10515600" cy="1325563"/>
          </a:xfrm>
        </p:spPr>
        <p:txBody>
          <a:bodyPr/>
          <a:lstStyle/>
          <a:p>
            <a:r>
              <a:rPr lang="en-US" b="1" dirty="0">
                <a:solidFill>
                  <a:schemeClr val="accent1">
                    <a:lumMod val="75000"/>
                  </a:schemeClr>
                </a:solidFill>
              </a:rPr>
              <a:t>Results</a:t>
            </a:r>
            <a:endParaRPr lang="en-US" dirty="0"/>
          </a:p>
        </p:txBody>
      </p:sp>
      <p:pic>
        <p:nvPicPr>
          <p:cNvPr id="4" name="Google Shape;87;p1" descr="lower banner-12.png">
            <a:extLst>
              <a:ext uri="{FF2B5EF4-FFF2-40B4-BE49-F238E27FC236}">
                <a16:creationId xmlns:a16="http://schemas.microsoft.com/office/drawing/2014/main" id="{0D21C9C6-B4BC-6E89-2177-0D53DD06E8E4}"/>
              </a:ext>
            </a:extLst>
          </p:cNvPr>
          <p:cNvPicPr preferRelativeResize="0"/>
          <p:nvPr/>
        </p:nvPicPr>
        <p:blipFill rotWithShape="1">
          <a:blip r:embed="rId3">
            <a:alphaModFix/>
          </a:blip>
          <a:srcRect/>
          <a:stretch/>
        </p:blipFill>
        <p:spPr>
          <a:xfrm>
            <a:off x="0" y="6056026"/>
            <a:ext cx="12192000" cy="801974"/>
          </a:xfrm>
          <a:prstGeom prst="rect">
            <a:avLst/>
          </a:prstGeom>
          <a:noFill/>
          <a:ln>
            <a:noFill/>
          </a:ln>
        </p:spPr>
      </p:pic>
      <p:pic>
        <p:nvPicPr>
          <p:cNvPr id="8" name="Picture 7" descr="Chart, line chart&#10;&#10;Description automatically generated">
            <a:extLst>
              <a:ext uri="{FF2B5EF4-FFF2-40B4-BE49-F238E27FC236}">
                <a16:creationId xmlns:a16="http://schemas.microsoft.com/office/drawing/2014/main" id="{5D87843C-92AB-3DD7-456F-9FDF93CE8F18}"/>
              </a:ext>
            </a:extLst>
          </p:cNvPr>
          <p:cNvPicPr>
            <a:picLocks noChangeAspect="1"/>
          </p:cNvPicPr>
          <p:nvPr/>
        </p:nvPicPr>
        <p:blipFill>
          <a:blip r:embed="rId4"/>
          <a:stretch>
            <a:fillRect/>
          </a:stretch>
        </p:blipFill>
        <p:spPr>
          <a:xfrm>
            <a:off x="2304443" y="-7344"/>
            <a:ext cx="4781936" cy="6063370"/>
          </a:xfrm>
          <a:prstGeom prst="rect">
            <a:avLst/>
          </a:prstGeom>
        </p:spPr>
      </p:pic>
      <p:pic>
        <p:nvPicPr>
          <p:cNvPr id="10" name="Picture 9" descr="A picture containing mammal, outdoor, horse&#10;&#10;Description automatically generated">
            <a:extLst>
              <a:ext uri="{FF2B5EF4-FFF2-40B4-BE49-F238E27FC236}">
                <a16:creationId xmlns:a16="http://schemas.microsoft.com/office/drawing/2014/main" id="{275A625E-C92B-DD27-EDC9-91B039883AB2}"/>
              </a:ext>
            </a:extLst>
          </p:cNvPr>
          <p:cNvPicPr>
            <a:picLocks noChangeAspect="1"/>
          </p:cNvPicPr>
          <p:nvPr/>
        </p:nvPicPr>
        <p:blipFill>
          <a:blip r:embed="rId5"/>
          <a:stretch>
            <a:fillRect/>
          </a:stretch>
        </p:blipFill>
        <p:spPr>
          <a:xfrm>
            <a:off x="7496590" y="500035"/>
            <a:ext cx="4198652" cy="2363241"/>
          </a:xfrm>
          <a:prstGeom prst="rect">
            <a:avLst/>
          </a:prstGeom>
        </p:spPr>
      </p:pic>
    </p:spTree>
    <p:extLst>
      <p:ext uri="{BB962C8B-B14F-4D97-AF65-F5344CB8AC3E}">
        <p14:creationId xmlns:p14="http://schemas.microsoft.com/office/powerpoint/2010/main" val="1107943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B305-F5CA-F5F9-E53E-801D4DFFE438}"/>
              </a:ext>
            </a:extLst>
          </p:cNvPr>
          <p:cNvSpPr>
            <a:spLocks noGrp="1"/>
          </p:cNvSpPr>
          <p:nvPr>
            <p:ph type="title"/>
          </p:nvPr>
        </p:nvSpPr>
        <p:spPr/>
        <p:txBody>
          <a:bodyPr/>
          <a:lstStyle/>
          <a:p>
            <a:r>
              <a:rPr lang="en-US" b="1" dirty="0">
                <a:solidFill>
                  <a:schemeClr val="accent1">
                    <a:lumMod val="75000"/>
                  </a:schemeClr>
                </a:solidFill>
              </a:rPr>
              <a:t>Summary</a:t>
            </a:r>
          </a:p>
        </p:txBody>
      </p:sp>
      <p:sp>
        <p:nvSpPr>
          <p:cNvPr id="3" name="Content Placeholder 2">
            <a:extLst>
              <a:ext uri="{FF2B5EF4-FFF2-40B4-BE49-F238E27FC236}">
                <a16:creationId xmlns:a16="http://schemas.microsoft.com/office/drawing/2014/main" id="{E82FDC2B-A643-B475-CD35-B45D9629BF34}"/>
              </a:ext>
            </a:extLst>
          </p:cNvPr>
          <p:cNvSpPr>
            <a:spLocks noGrp="1"/>
          </p:cNvSpPr>
          <p:nvPr>
            <p:ph idx="1"/>
          </p:nvPr>
        </p:nvSpPr>
        <p:spPr>
          <a:xfrm>
            <a:off x="583368" y="2641574"/>
            <a:ext cx="11243872" cy="4351338"/>
          </a:xfrm>
        </p:spPr>
        <p:txBody>
          <a:bodyPr/>
          <a:lstStyle/>
          <a:p>
            <a:r>
              <a:rPr lang="en-US" dirty="0"/>
              <a:t>Reference data was established for the LKC </a:t>
            </a:r>
            <a:r>
              <a:rPr lang="en-US" dirty="0" err="1"/>
              <a:t>RETevet</a:t>
            </a:r>
            <a:r>
              <a:rPr lang="en-US" dirty="0"/>
              <a:t> electroretinogram device from 48 normal Pioneer Horse Health Project and client owned horses </a:t>
            </a:r>
          </a:p>
          <a:p>
            <a:r>
              <a:rPr lang="en-US" dirty="0"/>
              <a:t>There was no significant difference between the machine generated data and the manually extracted data, except for Scotopic 2 a-wave amplitude OD, Scotopic 4 a-wave amplitude OD, Scotopic 4 b-wave amplitude OU</a:t>
            </a:r>
          </a:p>
          <a:p>
            <a:endParaRPr lang="en-US" dirty="0"/>
          </a:p>
          <a:p>
            <a:endParaRPr lang="en-US" dirty="0"/>
          </a:p>
        </p:txBody>
      </p:sp>
      <p:pic>
        <p:nvPicPr>
          <p:cNvPr id="4" name="Google Shape;87;p1" descr="lower banner-12.png">
            <a:extLst>
              <a:ext uri="{FF2B5EF4-FFF2-40B4-BE49-F238E27FC236}">
                <a16:creationId xmlns:a16="http://schemas.microsoft.com/office/drawing/2014/main" id="{9B0A8FDA-F388-1370-008E-699152BAC4F7}"/>
              </a:ext>
            </a:extLst>
          </p:cNvPr>
          <p:cNvPicPr preferRelativeResize="0"/>
          <p:nvPr/>
        </p:nvPicPr>
        <p:blipFill rotWithShape="1">
          <a:blip r:embed="rId3">
            <a:alphaModFix/>
          </a:blip>
          <a:srcRect/>
          <a:stretch/>
        </p:blipFill>
        <p:spPr>
          <a:xfrm>
            <a:off x="0" y="6077243"/>
            <a:ext cx="12192000" cy="780757"/>
          </a:xfrm>
          <a:prstGeom prst="rect">
            <a:avLst/>
          </a:prstGeom>
          <a:noFill/>
          <a:ln>
            <a:noFill/>
          </a:ln>
        </p:spPr>
      </p:pic>
      <p:pic>
        <p:nvPicPr>
          <p:cNvPr id="7" name="Picture 6" descr="A picture containing person&#10;&#10;Description automatically generated">
            <a:extLst>
              <a:ext uri="{FF2B5EF4-FFF2-40B4-BE49-F238E27FC236}">
                <a16:creationId xmlns:a16="http://schemas.microsoft.com/office/drawing/2014/main" id="{68A34ABE-698C-92CA-788D-26E252E29473}"/>
              </a:ext>
            </a:extLst>
          </p:cNvPr>
          <p:cNvPicPr>
            <a:picLocks noChangeAspect="1"/>
          </p:cNvPicPr>
          <p:nvPr/>
        </p:nvPicPr>
        <p:blipFill>
          <a:blip r:embed="rId4"/>
          <a:stretch>
            <a:fillRect/>
          </a:stretch>
        </p:blipFill>
        <p:spPr>
          <a:xfrm>
            <a:off x="8426422" y="120196"/>
            <a:ext cx="3583198" cy="2386466"/>
          </a:xfrm>
          <a:prstGeom prst="rect">
            <a:avLst/>
          </a:prstGeom>
        </p:spPr>
      </p:pic>
    </p:spTree>
    <p:extLst>
      <p:ext uri="{BB962C8B-B14F-4D97-AF65-F5344CB8AC3E}">
        <p14:creationId xmlns:p14="http://schemas.microsoft.com/office/powerpoint/2010/main" val="1201721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203A-2D32-BBFC-B2D1-EA7EE9D44E05}"/>
              </a:ext>
            </a:extLst>
          </p:cNvPr>
          <p:cNvSpPr>
            <a:spLocks noGrp="1"/>
          </p:cNvSpPr>
          <p:nvPr>
            <p:ph type="title"/>
          </p:nvPr>
        </p:nvSpPr>
        <p:spPr/>
        <p:txBody>
          <a:bodyPr/>
          <a:lstStyle/>
          <a:p>
            <a:r>
              <a:rPr lang="en-US" b="1" dirty="0">
                <a:solidFill>
                  <a:schemeClr val="accent1">
                    <a:lumMod val="75000"/>
                  </a:schemeClr>
                </a:solidFill>
              </a:rPr>
              <a:t>Future Directions</a:t>
            </a:r>
          </a:p>
        </p:txBody>
      </p:sp>
      <p:sp>
        <p:nvSpPr>
          <p:cNvPr id="3" name="Content Placeholder 2">
            <a:extLst>
              <a:ext uri="{FF2B5EF4-FFF2-40B4-BE49-F238E27FC236}">
                <a16:creationId xmlns:a16="http://schemas.microsoft.com/office/drawing/2014/main" id="{E0C5D628-A312-CFD2-D968-9840AF0A9818}"/>
              </a:ext>
            </a:extLst>
          </p:cNvPr>
          <p:cNvSpPr>
            <a:spLocks noGrp="1"/>
          </p:cNvSpPr>
          <p:nvPr>
            <p:ph idx="1"/>
          </p:nvPr>
        </p:nvSpPr>
        <p:spPr>
          <a:xfrm>
            <a:off x="314795" y="1481970"/>
            <a:ext cx="7348720" cy="4351338"/>
          </a:xfrm>
        </p:spPr>
        <p:txBody>
          <a:bodyPr/>
          <a:lstStyle/>
          <a:p>
            <a:r>
              <a:rPr lang="en-US" dirty="0"/>
              <a:t>Communicate findings with LKC Technologies to help fine tune the ERG device</a:t>
            </a:r>
          </a:p>
          <a:p>
            <a:r>
              <a:rPr lang="en-US" dirty="0"/>
              <a:t>Establish a protocol for diagnosing CSNB with the LKC </a:t>
            </a:r>
            <a:r>
              <a:rPr lang="en-US" dirty="0" err="1"/>
              <a:t>RETevet</a:t>
            </a:r>
            <a:endParaRPr lang="en-US" dirty="0"/>
          </a:p>
          <a:p>
            <a:r>
              <a:rPr lang="en-US" dirty="0"/>
              <a:t>Examine other retinal diseases to establish protocols for diagnosing other conditions</a:t>
            </a:r>
          </a:p>
        </p:txBody>
      </p:sp>
      <p:pic>
        <p:nvPicPr>
          <p:cNvPr id="4" name="Google Shape;87;p1" descr="lower banner-12.png">
            <a:extLst>
              <a:ext uri="{FF2B5EF4-FFF2-40B4-BE49-F238E27FC236}">
                <a16:creationId xmlns:a16="http://schemas.microsoft.com/office/drawing/2014/main" id="{B309BC08-3C2E-5F04-A595-B517FB427F44}"/>
              </a:ext>
            </a:extLst>
          </p:cNvPr>
          <p:cNvPicPr preferRelativeResize="0"/>
          <p:nvPr/>
        </p:nvPicPr>
        <p:blipFill rotWithShape="1">
          <a:blip r:embed="rId2">
            <a:alphaModFix/>
          </a:blip>
          <a:srcRect/>
          <a:stretch/>
        </p:blipFill>
        <p:spPr>
          <a:xfrm>
            <a:off x="0" y="6077243"/>
            <a:ext cx="12192000" cy="780757"/>
          </a:xfrm>
          <a:prstGeom prst="rect">
            <a:avLst/>
          </a:prstGeom>
          <a:noFill/>
          <a:ln>
            <a:noFill/>
          </a:ln>
        </p:spPr>
      </p:pic>
      <p:pic>
        <p:nvPicPr>
          <p:cNvPr id="6" name="Picture 5" descr="A close up of a cheetah&#10;&#10;Description automatically generated with medium confidence">
            <a:extLst>
              <a:ext uri="{FF2B5EF4-FFF2-40B4-BE49-F238E27FC236}">
                <a16:creationId xmlns:a16="http://schemas.microsoft.com/office/drawing/2014/main" id="{5A9485BB-3FD5-D534-ED71-3C90588CC958}"/>
              </a:ext>
            </a:extLst>
          </p:cNvPr>
          <p:cNvPicPr>
            <a:picLocks noChangeAspect="1"/>
          </p:cNvPicPr>
          <p:nvPr/>
        </p:nvPicPr>
        <p:blipFill>
          <a:blip r:embed="rId3"/>
          <a:stretch>
            <a:fillRect/>
          </a:stretch>
        </p:blipFill>
        <p:spPr>
          <a:xfrm>
            <a:off x="7798426" y="1481970"/>
            <a:ext cx="4229932" cy="3263090"/>
          </a:xfrm>
          <a:prstGeom prst="rect">
            <a:avLst/>
          </a:prstGeom>
        </p:spPr>
      </p:pic>
    </p:spTree>
    <p:extLst>
      <p:ext uri="{BB962C8B-B14F-4D97-AF65-F5344CB8AC3E}">
        <p14:creationId xmlns:p14="http://schemas.microsoft.com/office/powerpoint/2010/main" val="4208423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D795-9822-B81B-B828-A6625CF433BD}"/>
              </a:ext>
            </a:extLst>
          </p:cNvPr>
          <p:cNvSpPr>
            <a:spLocks noGrp="1"/>
          </p:cNvSpPr>
          <p:nvPr>
            <p:ph type="title"/>
          </p:nvPr>
        </p:nvSpPr>
        <p:spPr>
          <a:xfrm>
            <a:off x="838200" y="0"/>
            <a:ext cx="10515600" cy="1325563"/>
          </a:xfrm>
        </p:spPr>
        <p:txBody>
          <a:bodyPr/>
          <a:lstStyle/>
          <a:p>
            <a:r>
              <a:rPr lang="en-US" b="1" dirty="0">
                <a:solidFill>
                  <a:schemeClr val="accent1">
                    <a:lumMod val="75000"/>
                  </a:schemeClr>
                </a:solidFill>
              </a:rPr>
              <a:t>Funding/Acknowledgements</a:t>
            </a:r>
          </a:p>
        </p:txBody>
      </p:sp>
      <p:pic>
        <p:nvPicPr>
          <p:cNvPr id="4" name="Google Shape;294;p2" descr="Screenshot 2021-07-25 131046.jpg">
            <a:extLst>
              <a:ext uri="{FF2B5EF4-FFF2-40B4-BE49-F238E27FC236}">
                <a16:creationId xmlns:a16="http://schemas.microsoft.com/office/drawing/2014/main" id="{22E55877-90EE-7BA1-E898-A90D938358FC}"/>
              </a:ext>
            </a:extLst>
          </p:cNvPr>
          <p:cNvPicPr preferRelativeResize="0"/>
          <p:nvPr/>
        </p:nvPicPr>
        <p:blipFill rotWithShape="1">
          <a:blip r:embed="rId3">
            <a:alphaModFix/>
          </a:blip>
          <a:srcRect t="10367" r="-785"/>
          <a:stretch/>
        </p:blipFill>
        <p:spPr>
          <a:xfrm>
            <a:off x="838200" y="1194699"/>
            <a:ext cx="4798102" cy="3199078"/>
          </a:xfrm>
          <a:prstGeom prst="rect">
            <a:avLst/>
          </a:prstGeom>
          <a:noFill/>
          <a:ln>
            <a:noFill/>
          </a:ln>
        </p:spPr>
      </p:pic>
      <p:sp>
        <p:nvSpPr>
          <p:cNvPr id="5" name="Rectangle 4">
            <a:extLst>
              <a:ext uri="{FF2B5EF4-FFF2-40B4-BE49-F238E27FC236}">
                <a16:creationId xmlns:a16="http://schemas.microsoft.com/office/drawing/2014/main" id="{13D0E138-C6A2-F6B7-3B7C-9FBBBFC5D932}"/>
              </a:ext>
            </a:extLst>
          </p:cNvPr>
          <p:cNvSpPr/>
          <p:nvPr/>
        </p:nvSpPr>
        <p:spPr>
          <a:xfrm>
            <a:off x="5916887" y="1325563"/>
            <a:ext cx="6096000" cy="4524315"/>
          </a:xfrm>
          <a:prstGeom prst="rect">
            <a:avLst/>
          </a:prstGeom>
        </p:spPr>
        <p:txBody>
          <a:bodyPr>
            <a:spAutoFit/>
          </a:bodyPr>
          <a:lstStyle/>
          <a:p>
            <a:pPr lvl="0">
              <a:buClr>
                <a:srgbClr val="888888"/>
              </a:buClr>
              <a:buSzPts val="3200"/>
            </a:pPr>
            <a:r>
              <a:rPr lang="en-US" dirty="0">
                <a:latin typeface="Arial"/>
                <a:ea typeface="Arial"/>
                <a:cs typeface="Arial"/>
                <a:sym typeface="Arial"/>
              </a:rPr>
              <a:t>UC Davis School of Veterinary Medicine Students Training in Advanced Research (STAR) Program</a:t>
            </a:r>
          </a:p>
          <a:p>
            <a:pPr lvl="0">
              <a:buClr>
                <a:srgbClr val="888888"/>
              </a:buClr>
              <a:buSzPts val="3200"/>
            </a:pPr>
            <a:endParaRPr lang="en-US" dirty="0">
              <a:latin typeface="Arial"/>
              <a:ea typeface="Arial"/>
              <a:cs typeface="Arial"/>
              <a:sym typeface="Arial"/>
            </a:endParaRPr>
          </a:p>
          <a:p>
            <a:pPr lvl="0">
              <a:buClr>
                <a:srgbClr val="888888"/>
              </a:buClr>
              <a:buSzPts val="3200"/>
            </a:pPr>
            <a:endParaRPr lang="en-US" dirty="0">
              <a:latin typeface="Arial"/>
              <a:ea typeface="Arial"/>
              <a:cs typeface="Arial"/>
              <a:sym typeface="Arial"/>
            </a:endParaRPr>
          </a:p>
          <a:p>
            <a:pPr lvl="0">
              <a:buClr>
                <a:srgbClr val="888888"/>
              </a:buClr>
              <a:buSzPts val="3200"/>
            </a:pPr>
            <a:r>
              <a:rPr lang="en-US" dirty="0">
                <a:latin typeface="Arial"/>
                <a:ea typeface="Arial"/>
                <a:cs typeface="Arial"/>
                <a:sym typeface="Arial"/>
              </a:rPr>
              <a:t>NIH T35 Training </a:t>
            </a:r>
            <a:r>
              <a:rPr lang="en-US" dirty="0">
                <a:latin typeface="Arial" panose="020B0604020202020204" pitchFamily="34" charset="0"/>
                <a:ea typeface="Arial"/>
                <a:cs typeface="Arial" panose="020B0604020202020204" pitchFamily="34" charset="0"/>
                <a:sym typeface="Arial"/>
              </a:rPr>
              <a:t>grant </a:t>
            </a:r>
            <a:r>
              <a:rPr lang="en-US" dirty="0">
                <a:latin typeface="Arial" panose="020B0604020202020204" pitchFamily="34" charset="0"/>
                <a:cs typeface="Arial" panose="020B0604020202020204" pitchFamily="34" charset="0"/>
              </a:rPr>
              <a:t>5T35OD010956-23</a:t>
            </a:r>
            <a:endParaRPr lang="en-US" dirty="0">
              <a:latin typeface="Arial" panose="020B0604020202020204" pitchFamily="34" charset="0"/>
              <a:ea typeface="Arial"/>
              <a:cs typeface="Arial" panose="020B0604020202020204" pitchFamily="34" charset="0"/>
              <a:sym typeface="Arial"/>
            </a:endParaRPr>
          </a:p>
          <a:p>
            <a:pPr lvl="0">
              <a:buClr>
                <a:srgbClr val="888888"/>
              </a:buClr>
              <a:buSzPts val="3200"/>
            </a:pPr>
            <a:endParaRPr lang="en-US" dirty="0">
              <a:latin typeface="Arial"/>
              <a:ea typeface="Arial"/>
              <a:cs typeface="Arial"/>
              <a:sym typeface="Arial"/>
            </a:endParaRPr>
          </a:p>
          <a:p>
            <a:pPr lvl="0">
              <a:buClr>
                <a:srgbClr val="888888"/>
              </a:buClr>
              <a:buSzPts val="3200"/>
            </a:pPr>
            <a:endParaRPr lang="en-US" dirty="0">
              <a:latin typeface="Arial"/>
              <a:ea typeface="Arial"/>
              <a:cs typeface="Arial"/>
              <a:sym typeface="Arial"/>
            </a:endParaRPr>
          </a:p>
          <a:p>
            <a:pPr lvl="0">
              <a:buClr>
                <a:srgbClr val="888888"/>
              </a:buClr>
              <a:buSzPts val="3200"/>
            </a:pPr>
            <a:r>
              <a:rPr lang="en-US" dirty="0">
                <a:latin typeface="Arial"/>
                <a:ea typeface="Arial"/>
                <a:cs typeface="Arial"/>
                <a:sym typeface="Arial"/>
              </a:rPr>
              <a:t>MRLT Animal Team</a:t>
            </a:r>
          </a:p>
          <a:p>
            <a:pPr lvl="0">
              <a:buClr>
                <a:srgbClr val="888888"/>
              </a:buClr>
              <a:buSzPts val="3200"/>
            </a:pPr>
            <a:endParaRPr lang="en-US" dirty="0">
              <a:latin typeface="Arial"/>
              <a:ea typeface="Arial"/>
              <a:cs typeface="Arial"/>
              <a:sym typeface="Arial"/>
            </a:endParaRPr>
          </a:p>
          <a:p>
            <a:pPr lvl="0">
              <a:buClr>
                <a:srgbClr val="888888"/>
              </a:buClr>
              <a:buSzPts val="3200"/>
            </a:pPr>
            <a:endParaRPr lang="en-US" dirty="0">
              <a:latin typeface="Arial"/>
              <a:ea typeface="Arial"/>
              <a:cs typeface="Arial"/>
              <a:sym typeface="Arial"/>
            </a:endParaRPr>
          </a:p>
          <a:p>
            <a:pPr lvl="0">
              <a:buClr>
                <a:srgbClr val="888888"/>
              </a:buClr>
              <a:buSzPts val="3200"/>
            </a:pPr>
            <a:r>
              <a:rPr lang="en-US" dirty="0">
                <a:latin typeface="Arial"/>
                <a:ea typeface="Arial"/>
                <a:cs typeface="Arial"/>
                <a:sym typeface="Arial"/>
              </a:rPr>
              <a:t>UC Davis Veterinary Medicine Center for Equine Health</a:t>
            </a:r>
          </a:p>
          <a:p>
            <a:pPr lvl="0">
              <a:buClr>
                <a:srgbClr val="888888"/>
              </a:buClr>
              <a:buSzPts val="3200"/>
            </a:pPr>
            <a:endParaRPr lang="en-US" dirty="0">
              <a:latin typeface="Arial"/>
              <a:ea typeface="Arial"/>
              <a:cs typeface="Arial"/>
              <a:sym typeface="Arial"/>
            </a:endParaRPr>
          </a:p>
          <a:p>
            <a:pPr lvl="0">
              <a:buClr>
                <a:srgbClr val="888888"/>
              </a:buClr>
              <a:buSzPts val="3200"/>
            </a:pPr>
            <a:endParaRPr lang="en-US" dirty="0">
              <a:latin typeface="Arial"/>
              <a:ea typeface="Arial"/>
              <a:cs typeface="Arial"/>
              <a:sym typeface="Arial"/>
            </a:endParaRPr>
          </a:p>
          <a:p>
            <a:pPr lvl="0">
              <a:buClr>
                <a:srgbClr val="888888"/>
              </a:buClr>
              <a:buSzPts val="3200"/>
            </a:pPr>
            <a:r>
              <a:rPr lang="en-US" dirty="0">
                <a:latin typeface="Arial"/>
                <a:ea typeface="Arial"/>
                <a:cs typeface="Arial"/>
                <a:sym typeface="Arial"/>
              </a:rPr>
              <a:t>Genetic Investigation of Coat Color and Ocular Phenotypes for the Pioneer Horse Precision Medicine Project</a:t>
            </a:r>
          </a:p>
        </p:txBody>
      </p:sp>
      <p:pic>
        <p:nvPicPr>
          <p:cNvPr id="6" name="Google Shape;87;p1" descr="lower banner-12.png">
            <a:extLst>
              <a:ext uri="{FF2B5EF4-FFF2-40B4-BE49-F238E27FC236}">
                <a16:creationId xmlns:a16="http://schemas.microsoft.com/office/drawing/2014/main" id="{0519FDBC-4DD0-E83C-DBDC-4FC25D49FFE6}"/>
              </a:ext>
            </a:extLst>
          </p:cNvPr>
          <p:cNvPicPr preferRelativeResize="0"/>
          <p:nvPr/>
        </p:nvPicPr>
        <p:blipFill rotWithShape="1">
          <a:blip r:embed="rId4">
            <a:alphaModFix/>
          </a:blip>
          <a:srcRect/>
          <a:stretch/>
        </p:blipFill>
        <p:spPr>
          <a:xfrm>
            <a:off x="0" y="6168571"/>
            <a:ext cx="12192000" cy="689429"/>
          </a:xfrm>
          <a:prstGeom prst="rect">
            <a:avLst/>
          </a:prstGeom>
          <a:noFill/>
          <a:ln>
            <a:noFill/>
          </a:ln>
        </p:spPr>
      </p:pic>
      <p:pic>
        <p:nvPicPr>
          <p:cNvPr id="8" name="Picture 7" descr="A picture containing text&#10;&#10;Description automatically generated">
            <a:extLst>
              <a:ext uri="{FF2B5EF4-FFF2-40B4-BE49-F238E27FC236}">
                <a16:creationId xmlns:a16="http://schemas.microsoft.com/office/drawing/2014/main" id="{C8C6AD98-B098-051C-5D34-7D9D5F346E6B}"/>
              </a:ext>
            </a:extLst>
          </p:cNvPr>
          <p:cNvPicPr>
            <a:picLocks noChangeAspect="1"/>
          </p:cNvPicPr>
          <p:nvPr/>
        </p:nvPicPr>
        <p:blipFill>
          <a:blip r:embed="rId5"/>
          <a:stretch>
            <a:fillRect/>
          </a:stretch>
        </p:blipFill>
        <p:spPr>
          <a:xfrm>
            <a:off x="965617" y="4407619"/>
            <a:ext cx="4303426" cy="1067737"/>
          </a:xfrm>
          <a:prstGeom prst="rect">
            <a:avLst/>
          </a:prstGeom>
        </p:spPr>
      </p:pic>
    </p:spTree>
    <p:extLst>
      <p:ext uri="{BB962C8B-B14F-4D97-AF65-F5344CB8AC3E}">
        <p14:creationId xmlns:p14="http://schemas.microsoft.com/office/powerpoint/2010/main" val="3028398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0BC5-DA3E-ECA4-6A9B-BCC238A8D67B}"/>
              </a:ext>
            </a:extLst>
          </p:cNvPr>
          <p:cNvSpPr>
            <a:spLocks noGrp="1"/>
          </p:cNvSpPr>
          <p:nvPr>
            <p:ph type="title"/>
          </p:nvPr>
        </p:nvSpPr>
        <p:spPr/>
        <p:txBody>
          <a:bodyPr>
            <a:normAutofit/>
          </a:bodyPr>
          <a:lstStyle/>
          <a:p>
            <a:pPr algn="ctr"/>
            <a:r>
              <a:rPr lang="en-US" sz="5400" b="1" dirty="0">
                <a:solidFill>
                  <a:schemeClr val="accent1">
                    <a:lumMod val="75000"/>
                  </a:schemeClr>
                </a:solidFill>
              </a:rPr>
              <a:t>Questions?</a:t>
            </a:r>
          </a:p>
        </p:txBody>
      </p:sp>
      <p:pic>
        <p:nvPicPr>
          <p:cNvPr id="5" name="Picture 4" descr="A close up of an eye&#10;&#10;Description automatically generated with medium confidence">
            <a:extLst>
              <a:ext uri="{FF2B5EF4-FFF2-40B4-BE49-F238E27FC236}">
                <a16:creationId xmlns:a16="http://schemas.microsoft.com/office/drawing/2014/main" id="{D761B842-B472-7261-825E-3B1F42B619D8}"/>
              </a:ext>
            </a:extLst>
          </p:cNvPr>
          <p:cNvPicPr>
            <a:picLocks noChangeAspect="1"/>
          </p:cNvPicPr>
          <p:nvPr/>
        </p:nvPicPr>
        <p:blipFill>
          <a:blip r:embed="rId3"/>
          <a:stretch>
            <a:fillRect/>
          </a:stretch>
        </p:blipFill>
        <p:spPr>
          <a:xfrm>
            <a:off x="2889770" y="1410089"/>
            <a:ext cx="6412459" cy="4939597"/>
          </a:xfrm>
          <a:prstGeom prst="rect">
            <a:avLst/>
          </a:prstGeom>
        </p:spPr>
      </p:pic>
    </p:spTree>
    <p:extLst>
      <p:ext uri="{BB962C8B-B14F-4D97-AF65-F5344CB8AC3E}">
        <p14:creationId xmlns:p14="http://schemas.microsoft.com/office/powerpoint/2010/main" val="233545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99F6-3904-DFAF-D788-FDC812BD38EA}"/>
              </a:ext>
            </a:extLst>
          </p:cNvPr>
          <p:cNvSpPr>
            <a:spLocks noGrp="1"/>
          </p:cNvSpPr>
          <p:nvPr>
            <p:ph type="title"/>
          </p:nvPr>
        </p:nvSpPr>
        <p:spPr>
          <a:xfrm>
            <a:off x="98685" y="164892"/>
            <a:ext cx="10515600" cy="1325563"/>
          </a:xfrm>
        </p:spPr>
        <p:txBody>
          <a:bodyPr/>
          <a:lstStyle/>
          <a:p>
            <a:r>
              <a:rPr lang="en-US" b="1" dirty="0">
                <a:solidFill>
                  <a:schemeClr val="accent1">
                    <a:lumMod val="75000"/>
                  </a:schemeClr>
                </a:solidFill>
              </a:rPr>
              <a:t>Introduction</a:t>
            </a:r>
          </a:p>
        </p:txBody>
      </p:sp>
      <p:sp>
        <p:nvSpPr>
          <p:cNvPr id="3" name="Content Placeholder 2">
            <a:extLst>
              <a:ext uri="{FF2B5EF4-FFF2-40B4-BE49-F238E27FC236}">
                <a16:creationId xmlns:a16="http://schemas.microsoft.com/office/drawing/2014/main" id="{1A147776-7E08-C140-4F7F-6A663B6AB3B5}"/>
              </a:ext>
            </a:extLst>
          </p:cNvPr>
          <p:cNvSpPr>
            <a:spLocks noGrp="1"/>
          </p:cNvSpPr>
          <p:nvPr>
            <p:ph idx="1"/>
          </p:nvPr>
        </p:nvSpPr>
        <p:spPr>
          <a:xfrm>
            <a:off x="98685" y="1443896"/>
            <a:ext cx="7216515" cy="2783329"/>
          </a:xfrm>
        </p:spPr>
        <p:txBody>
          <a:bodyPr>
            <a:normAutofit/>
          </a:bodyPr>
          <a:lstStyle/>
          <a:p>
            <a:pPr marL="0" indent="0">
              <a:buNone/>
            </a:pPr>
            <a:r>
              <a:rPr lang="en-US" sz="2500" dirty="0"/>
              <a:t>Electroretinography is a diagnostic tool that measures the electrical activity of the outer retina in response to light stimulus, thus measuring its function</a:t>
            </a:r>
          </a:p>
        </p:txBody>
      </p:sp>
      <p:pic>
        <p:nvPicPr>
          <p:cNvPr id="4" name="Google Shape;87;p1" descr="lower banner-12.png">
            <a:extLst>
              <a:ext uri="{FF2B5EF4-FFF2-40B4-BE49-F238E27FC236}">
                <a16:creationId xmlns:a16="http://schemas.microsoft.com/office/drawing/2014/main" id="{64491F78-DBC6-32D9-CE1E-A690469F318C}"/>
              </a:ext>
            </a:extLst>
          </p:cNvPr>
          <p:cNvPicPr preferRelativeResize="0"/>
          <p:nvPr/>
        </p:nvPicPr>
        <p:blipFill rotWithShape="1">
          <a:blip r:embed="rId3">
            <a:alphaModFix/>
          </a:blip>
          <a:srcRect/>
          <a:stretch/>
        </p:blipFill>
        <p:spPr>
          <a:xfrm>
            <a:off x="0" y="6086007"/>
            <a:ext cx="12192000" cy="771993"/>
          </a:xfrm>
          <a:prstGeom prst="rect">
            <a:avLst/>
          </a:prstGeom>
          <a:noFill/>
          <a:ln>
            <a:noFill/>
          </a:ln>
        </p:spPr>
      </p:pic>
      <p:pic>
        <p:nvPicPr>
          <p:cNvPr id="6" name="Picture 5">
            <a:extLst>
              <a:ext uri="{FF2B5EF4-FFF2-40B4-BE49-F238E27FC236}">
                <a16:creationId xmlns:a16="http://schemas.microsoft.com/office/drawing/2014/main" id="{848BD034-0229-4B05-BE18-6BF6347D1439}"/>
              </a:ext>
            </a:extLst>
          </p:cNvPr>
          <p:cNvPicPr>
            <a:picLocks noChangeAspect="1"/>
          </p:cNvPicPr>
          <p:nvPr/>
        </p:nvPicPr>
        <p:blipFill>
          <a:blip r:embed="rId4"/>
          <a:stretch>
            <a:fillRect/>
          </a:stretch>
        </p:blipFill>
        <p:spPr>
          <a:xfrm>
            <a:off x="7315200" y="164892"/>
            <a:ext cx="4778115" cy="5626156"/>
          </a:xfrm>
          <a:prstGeom prst="rect">
            <a:avLst/>
          </a:prstGeom>
        </p:spPr>
      </p:pic>
    </p:spTree>
    <p:extLst>
      <p:ext uri="{BB962C8B-B14F-4D97-AF65-F5344CB8AC3E}">
        <p14:creationId xmlns:p14="http://schemas.microsoft.com/office/powerpoint/2010/main" val="97274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descr="lower banner-12.png">
            <a:extLst>
              <a:ext uri="{FF2B5EF4-FFF2-40B4-BE49-F238E27FC236}">
                <a16:creationId xmlns:a16="http://schemas.microsoft.com/office/drawing/2014/main" id="{9AB37282-C71F-E31F-631F-C8F5E3B7553D}"/>
              </a:ext>
            </a:extLst>
          </p:cNvPr>
          <p:cNvPicPr preferRelativeResize="0"/>
          <p:nvPr/>
        </p:nvPicPr>
        <p:blipFill rotWithShape="1">
          <a:blip r:embed="rId3">
            <a:alphaModFix/>
          </a:blip>
          <a:srcRect/>
          <a:stretch/>
        </p:blipFill>
        <p:spPr>
          <a:xfrm>
            <a:off x="0" y="6163689"/>
            <a:ext cx="12192000" cy="694311"/>
          </a:xfrm>
          <a:prstGeom prst="rect">
            <a:avLst/>
          </a:prstGeom>
          <a:noFill/>
          <a:ln>
            <a:noFill/>
          </a:ln>
        </p:spPr>
      </p:pic>
      <p:pic>
        <p:nvPicPr>
          <p:cNvPr id="6" name="Picture 5" descr="A picture containing different, mammal, group&#10;&#10;Description automatically generated">
            <a:extLst>
              <a:ext uri="{FF2B5EF4-FFF2-40B4-BE49-F238E27FC236}">
                <a16:creationId xmlns:a16="http://schemas.microsoft.com/office/drawing/2014/main" id="{3126381B-B6C5-72D5-8B34-9CE4A0D325F0}"/>
              </a:ext>
            </a:extLst>
          </p:cNvPr>
          <p:cNvPicPr>
            <a:picLocks noChangeAspect="1"/>
          </p:cNvPicPr>
          <p:nvPr/>
        </p:nvPicPr>
        <p:blipFill>
          <a:blip r:embed="rId4"/>
          <a:stretch>
            <a:fillRect/>
          </a:stretch>
        </p:blipFill>
        <p:spPr>
          <a:xfrm>
            <a:off x="2757930" y="694311"/>
            <a:ext cx="7038047" cy="5317954"/>
          </a:xfrm>
          <a:prstGeom prst="rect">
            <a:avLst/>
          </a:prstGeom>
        </p:spPr>
      </p:pic>
      <p:sp>
        <p:nvSpPr>
          <p:cNvPr id="7" name="TextBox 6">
            <a:extLst>
              <a:ext uri="{FF2B5EF4-FFF2-40B4-BE49-F238E27FC236}">
                <a16:creationId xmlns:a16="http://schemas.microsoft.com/office/drawing/2014/main" id="{7F2E2C7F-975A-6FC6-C258-491D0A670163}"/>
              </a:ext>
            </a:extLst>
          </p:cNvPr>
          <p:cNvSpPr txBox="1"/>
          <p:nvPr/>
        </p:nvSpPr>
        <p:spPr>
          <a:xfrm>
            <a:off x="3806014" y="105369"/>
            <a:ext cx="5156200" cy="461665"/>
          </a:xfrm>
          <a:prstGeom prst="rect">
            <a:avLst/>
          </a:prstGeom>
          <a:noFill/>
        </p:spPr>
        <p:txBody>
          <a:bodyPr wrap="square" rtlCol="0">
            <a:spAutoFit/>
          </a:bodyPr>
          <a:lstStyle/>
          <a:p>
            <a:r>
              <a:rPr lang="en-US" sz="2400" b="1" dirty="0">
                <a:solidFill>
                  <a:schemeClr val="accent1">
                    <a:lumMod val="75000"/>
                  </a:schemeClr>
                </a:solidFill>
              </a:rPr>
              <a:t>Congenital Stationary Night Blindness</a:t>
            </a:r>
          </a:p>
        </p:txBody>
      </p:sp>
    </p:spTree>
    <p:extLst>
      <p:ext uri="{BB962C8B-B14F-4D97-AF65-F5344CB8AC3E}">
        <p14:creationId xmlns:p14="http://schemas.microsoft.com/office/powerpoint/2010/main" val="69358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FEBE-46CE-B6FC-2D4D-C265BCA21D28}"/>
              </a:ext>
            </a:extLst>
          </p:cNvPr>
          <p:cNvSpPr>
            <a:spLocks noGrp="1"/>
          </p:cNvSpPr>
          <p:nvPr>
            <p:ph type="title"/>
          </p:nvPr>
        </p:nvSpPr>
        <p:spPr/>
        <p:txBody>
          <a:bodyPr/>
          <a:lstStyle/>
          <a:p>
            <a:r>
              <a:rPr lang="en-US" b="1" dirty="0">
                <a:solidFill>
                  <a:schemeClr val="accent1">
                    <a:lumMod val="75000"/>
                  </a:schemeClr>
                </a:solidFill>
              </a:rPr>
              <a:t>LKC </a:t>
            </a:r>
            <a:r>
              <a:rPr lang="en-US" b="1" dirty="0" err="1">
                <a:solidFill>
                  <a:schemeClr val="accent1">
                    <a:lumMod val="75000"/>
                  </a:schemeClr>
                </a:solidFill>
              </a:rPr>
              <a:t>RETevet</a:t>
            </a:r>
            <a:endParaRPr lang="en-US" b="1" dirty="0">
              <a:solidFill>
                <a:schemeClr val="accent1">
                  <a:lumMod val="75000"/>
                </a:schemeClr>
              </a:solidFill>
            </a:endParaRPr>
          </a:p>
        </p:txBody>
      </p:sp>
      <p:pic>
        <p:nvPicPr>
          <p:cNvPr id="7" name="Picture 6" descr="A picture containing person, indoor, game&#10;&#10;Description automatically generated">
            <a:extLst>
              <a:ext uri="{FF2B5EF4-FFF2-40B4-BE49-F238E27FC236}">
                <a16:creationId xmlns:a16="http://schemas.microsoft.com/office/drawing/2014/main" id="{CE301041-B64D-4D14-CA2C-6FAE5473DA68}"/>
              </a:ext>
            </a:extLst>
          </p:cNvPr>
          <p:cNvPicPr>
            <a:picLocks noChangeAspect="1"/>
          </p:cNvPicPr>
          <p:nvPr/>
        </p:nvPicPr>
        <p:blipFill>
          <a:blip r:embed="rId3"/>
          <a:stretch>
            <a:fillRect/>
          </a:stretch>
        </p:blipFill>
        <p:spPr>
          <a:xfrm>
            <a:off x="453292" y="1572260"/>
            <a:ext cx="3951068" cy="3951068"/>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6BCC7931-2C15-6E26-6D92-5279BE9FAEA6}"/>
              </a:ext>
            </a:extLst>
          </p:cNvPr>
          <p:cNvPicPr>
            <a:picLocks noChangeAspect="1"/>
          </p:cNvPicPr>
          <p:nvPr/>
        </p:nvPicPr>
        <p:blipFill>
          <a:blip r:embed="rId4"/>
          <a:stretch>
            <a:fillRect/>
          </a:stretch>
        </p:blipFill>
        <p:spPr>
          <a:xfrm>
            <a:off x="5236308" y="1263650"/>
            <a:ext cx="6502400" cy="4330700"/>
          </a:xfrm>
          <a:prstGeom prst="rect">
            <a:avLst/>
          </a:prstGeom>
        </p:spPr>
      </p:pic>
      <p:pic>
        <p:nvPicPr>
          <p:cNvPr id="10" name="Google Shape;87;p1" descr="lower banner-12.png">
            <a:extLst>
              <a:ext uri="{FF2B5EF4-FFF2-40B4-BE49-F238E27FC236}">
                <a16:creationId xmlns:a16="http://schemas.microsoft.com/office/drawing/2014/main" id="{DBF9C20F-AB9F-281F-2D07-8EE08C4E5AA9}"/>
              </a:ext>
            </a:extLst>
          </p:cNvPr>
          <p:cNvPicPr preferRelativeResize="0"/>
          <p:nvPr/>
        </p:nvPicPr>
        <p:blipFill rotWithShape="1">
          <a:blip r:embed="rId5">
            <a:alphaModFix/>
          </a:blip>
          <a:srcRect/>
          <a:stretch/>
        </p:blipFill>
        <p:spPr>
          <a:xfrm>
            <a:off x="0" y="6205928"/>
            <a:ext cx="12192000" cy="652072"/>
          </a:xfrm>
          <a:prstGeom prst="rect">
            <a:avLst/>
          </a:prstGeom>
          <a:noFill/>
          <a:ln>
            <a:noFill/>
          </a:ln>
        </p:spPr>
      </p:pic>
    </p:spTree>
    <p:extLst>
      <p:ext uri="{BB962C8B-B14F-4D97-AF65-F5344CB8AC3E}">
        <p14:creationId xmlns:p14="http://schemas.microsoft.com/office/powerpoint/2010/main" val="201727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43AE-7D09-6C2D-18FA-C52BAACE33AA}"/>
              </a:ext>
            </a:extLst>
          </p:cNvPr>
          <p:cNvSpPr>
            <a:spLocks noGrp="1"/>
          </p:cNvSpPr>
          <p:nvPr>
            <p:ph type="title"/>
          </p:nvPr>
        </p:nvSpPr>
        <p:spPr/>
        <p:txBody>
          <a:bodyPr/>
          <a:lstStyle/>
          <a:p>
            <a:r>
              <a:rPr lang="en-US" b="1" dirty="0">
                <a:solidFill>
                  <a:schemeClr val="accent1">
                    <a:lumMod val="75000"/>
                  </a:schemeClr>
                </a:solidFill>
              </a:rPr>
              <a:t>Aim and Hypothesis</a:t>
            </a:r>
          </a:p>
        </p:txBody>
      </p:sp>
      <p:sp>
        <p:nvSpPr>
          <p:cNvPr id="3" name="Content Placeholder 2">
            <a:extLst>
              <a:ext uri="{FF2B5EF4-FFF2-40B4-BE49-F238E27FC236}">
                <a16:creationId xmlns:a16="http://schemas.microsoft.com/office/drawing/2014/main" id="{083CB872-705F-E0C9-10E9-143FCD9EEE75}"/>
              </a:ext>
            </a:extLst>
          </p:cNvPr>
          <p:cNvSpPr>
            <a:spLocks noGrp="1"/>
          </p:cNvSpPr>
          <p:nvPr>
            <p:ph idx="1"/>
          </p:nvPr>
        </p:nvSpPr>
        <p:spPr/>
        <p:txBody>
          <a:bodyPr/>
          <a:lstStyle/>
          <a:p>
            <a:r>
              <a:rPr lang="en-US" dirty="0"/>
              <a:t>Aim: Determine normative scotopic and photopic electroretinographic data using the LKC </a:t>
            </a:r>
            <a:r>
              <a:rPr lang="en-US" dirty="0" err="1"/>
              <a:t>RETevet</a:t>
            </a:r>
            <a:r>
              <a:rPr lang="en-US" dirty="0"/>
              <a:t> in 48 normal horses.</a:t>
            </a:r>
          </a:p>
          <a:p>
            <a:endParaRPr lang="en-US" dirty="0"/>
          </a:p>
          <a:p>
            <a:pPr marL="0" indent="0">
              <a:buNone/>
            </a:pPr>
            <a:endParaRPr lang="en-US" dirty="0"/>
          </a:p>
          <a:p>
            <a:r>
              <a:rPr lang="en-US" dirty="0"/>
              <a:t>Hypothesis: By evaluating the </a:t>
            </a:r>
            <a:r>
              <a:rPr lang="en-US" dirty="0" err="1"/>
              <a:t>RETevet</a:t>
            </a:r>
            <a:r>
              <a:rPr lang="en-US" dirty="0"/>
              <a:t> electroretinogram data from 48 horses, reference data will be established for future equine patients who will undergo electroretinograms using this technology.</a:t>
            </a:r>
          </a:p>
          <a:p>
            <a:endParaRPr lang="en-US" dirty="0"/>
          </a:p>
          <a:p>
            <a:endParaRPr lang="en-US" dirty="0"/>
          </a:p>
        </p:txBody>
      </p:sp>
      <p:pic>
        <p:nvPicPr>
          <p:cNvPr id="4" name="Google Shape;87;p1" descr="lower banner-12.png">
            <a:extLst>
              <a:ext uri="{FF2B5EF4-FFF2-40B4-BE49-F238E27FC236}">
                <a16:creationId xmlns:a16="http://schemas.microsoft.com/office/drawing/2014/main" id="{60C5E234-1FE2-37C7-32D3-9FBC0E9346A6}"/>
              </a:ext>
            </a:extLst>
          </p:cNvPr>
          <p:cNvPicPr preferRelativeResize="0"/>
          <p:nvPr/>
        </p:nvPicPr>
        <p:blipFill rotWithShape="1">
          <a:blip r:embed="rId2">
            <a:alphaModFix/>
          </a:blip>
          <a:srcRect/>
          <a:stretch/>
        </p:blipFill>
        <p:spPr>
          <a:xfrm>
            <a:off x="0" y="6071016"/>
            <a:ext cx="12192000" cy="786984"/>
          </a:xfrm>
          <a:prstGeom prst="rect">
            <a:avLst/>
          </a:prstGeom>
          <a:noFill/>
          <a:ln>
            <a:noFill/>
          </a:ln>
        </p:spPr>
      </p:pic>
    </p:spTree>
    <p:extLst>
      <p:ext uri="{BB962C8B-B14F-4D97-AF65-F5344CB8AC3E}">
        <p14:creationId xmlns:p14="http://schemas.microsoft.com/office/powerpoint/2010/main" val="71956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79E7-A184-A804-D65F-2B23C5A35968}"/>
              </a:ext>
            </a:extLst>
          </p:cNvPr>
          <p:cNvSpPr>
            <a:spLocks noGrp="1"/>
          </p:cNvSpPr>
          <p:nvPr>
            <p:ph type="title"/>
          </p:nvPr>
        </p:nvSpPr>
        <p:spPr>
          <a:xfrm>
            <a:off x="838200" y="523864"/>
            <a:ext cx="10515600" cy="1325563"/>
          </a:xfrm>
        </p:spPr>
        <p:txBody>
          <a:bodyPr/>
          <a:lstStyle/>
          <a:p>
            <a:r>
              <a:rPr lang="en-US" b="1" dirty="0">
                <a:solidFill>
                  <a:schemeClr val="accent1">
                    <a:lumMod val="75000"/>
                  </a:schemeClr>
                </a:solidFill>
              </a:rPr>
              <a:t>Methods</a:t>
            </a:r>
          </a:p>
        </p:txBody>
      </p:sp>
      <p:sp>
        <p:nvSpPr>
          <p:cNvPr id="3" name="Content Placeholder 2">
            <a:extLst>
              <a:ext uri="{FF2B5EF4-FFF2-40B4-BE49-F238E27FC236}">
                <a16:creationId xmlns:a16="http://schemas.microsoft.com/office/drawing/2014/main" id="{8CD781BE-1FA4-0DF6-C923-12D1C7B22A65}"/>
              </a:ext>
            </a:extLst>
          </p:cNvPr>
          <p:cNvSpPr>
            <a:spLocks noGrp="1"/>
          </p:cNvSpPr>
          <p:nvPr>
            <p:ph idx="1"/>
          </p:nvPr>
        </p:nvSpPr>
        <p:spPr>
          <a:xfrm>
            <a:off x="838200" y="1661258"/>
            <a:ext cx="10515600" cy="4351338"/>
          </a:xfrm>
        </p:spPr>
        <p:txBody>
          <a:bodyPr/>
          <a:lstStyle/>
          <a:p>
            <a:r>
              <a:rPr lang="en-US" dirty="0"/>
              <a:t>ERGs from 45 horses from the Pioneer Horse Health Project and 3 client-owned horses</a:t>
            </a:r>
          </a:p>
          <a:p>
            <a:r>
              <a:rPr lang="en-US" dirty="0"/>
              <a:t>Automated values were generated with the LKC </a:t>
            </a:r>
            <a:r>
              <a:rPr lang="en-US" dirty="0" err="1"/>
              <a:t>RETevet</a:t>
            </a:r>
            <a:r>
              <a:rPr lang="en-US" dirty="0"/>
              <a:t> software</a:t>
            </a:r>
          </a:p>
          <a:p>
            <a:r>
              <a:rPr lang="en-US" dirty="0"/>
              <a:t>a and b-wave amplitudes and implicit times were manually extracted for the 48 horses</a:t>
            </a:r>
          </a:p>
          <a:p>
            <a:pPr lvl="1"/>
            <a:r>
              <a:rPr lang="en-US" dirty="0"/>
              <a:t>Statistically compared to values generated by LKC technology</a:t>
            </a:r>
          </a:p>
        </p:txBody>
      </p:sp>
      <p:pic>
        <p:nvPicPr>
          <p:cNvPr id="13" name="Google Shape;87;p1" descr="lower banner-12.png">
            <a:extLst>
              <a:ext uri="{FF2B5EF4-FFF2-40B4-BE49-F238E27FC236}">
                <a16:creationId xmlns:a16="http://schemas.microsoft.com/office/drawing/2014/main" id="{8BC727D8-ADD0-9D91-13FD-1B9A5E8B4A64}"/>
              </a:ext>
            </a:extLst>
          </p:cNvPr>
          <p:cNvPicPr preferRelativeResize="0"/>
          <p:nvPr/>
        </p:nvPicPr>
        <p:blipFill rotWithShape="1">
          <a:blip r:embed="rId3">
            <a:alphaModFix/>
          </a:blip>
          <a:srcRect/>
          <a:stretch/>
        </p:blipFill>
        <p:spPr>
          <a:xfrm>
            <a:off x="0" y="6145967"/>
            <a:ext cx="12192000" cy="712033"/>
          </a:xfrm>
          <a:prstGeom prst="rect">
            <a:avLst/>
          </a:prstGeom>
          <a:noFill/>
          <a:ln>
            <a:noFill/>
          </a:ln>
        </p:spPr>
      </p:pic>
      <p:pic>
        <p:nvPicPr>
          <p:cNvPr id="15" name="Picture 14">
            <a:extLst>
              <a:ext uri="{FF2B5EF4-FFF2-40B4-BE49-F238E27FC236}">
                <a16:creationId xmlns:a16="http://schemas.microsoft.com/office/drawing/2014/main" id="{A0EBD5E4-E62C-4E32-E304-6D21C6A6228F}"/>
              </a:ext>
            </a:extLst>
          </p:cNvPr>
          <p:cNvPicPr>
            <a:picLocks noChangeAspect="1"/>
          </p:cNvPicPr>
          <p:nvPr/>
        </p:nvPicPr>
        <p:blipFill>
          <a:blip r:embed="rId4"/>
          <a:stretch>
            <a:fillRect/>
          </a:stretch>
        </p:blipFill>
        <p:spPr>
          <a:xfrm>
            <a:off x="82550" y="4637942"/>
            <a:ext cx="12026900" cy="558800"/>
          </a:xfrm>
          <a:prstGeom prst="rect">
            <a:avLst/>
          </a:prstGeom>
        </p:spPr>
      </p:pic>
    </p:spTree>
    <p:extLst>
      <p:ext uri="{BB962C8B-B14F-4D97-AF65-F5344CB8AC3E}">
        <p14:creationId xmlns:p14="http://schemas.microsoft.com/office/powerpoint/2010/main" val="238802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542E-AEDD-38D1-D88B-8F89E049477E}"/>
              </a:ext>
            </a:extLst>
          </p:cNvPr>
          <p:cNvSpPr>
            <a:spLocks noGrp="1"/>
          </p:cNvSpPr>
          <p:nvPr>
            <p:ph type="title"/>
          </p:nvPr>
        </p:nvSpPr>
        <p:spPr/>
        <p:txBody>
          <a:bodyPr/>
          <a:lstStyle/>
          <a:p>
            <a:r>
              <a:rPr lang="en-US" b="1" dirty="0">
                <a:solidFill>
                  <a:schemeClr val="accent1">
                    <a:lumMod val="75000"/>
                  </a:schemeClr>
                </a:solidFill>
              </a:rPr>
              <a:t>Methods</a:t>
            </a:r>
          </a:p>
        </p:txBody>
      </p:sp>
      <p:sp>
        <p:nvSpPr>
          <p:cNvPr id="3" name="Content Placeholder 2">
            <a:extLst>
              <a:ext uri="{FF2B5EF4-FFF2-40B4-BE49-F238E27FC236}">
                <a16:creationId xmlns:a16="http://schemas.microsoft.com/office/drawing/2014/main" id="{8A8B1200-0D2C-38F7-07E7-93CF955CE153}"/>
              </a:ext>
            </a:extLst>
          </p:cNvPr>
          <p:cNvSpPr>
            <a:spLocks noGrp="1"/>
          </p:cNvSpPr>
          <p:nvPr>
            <p:ph idx="1"/>
          </p:nvPr>
        </p:nvSpPr>
        <p:spPr>
          <a:xfrm>
            <a:off x="838200" y="1465862"/>
            <a:ext cx="10515600" cy="4351338"/>
          </a:xfrm>
        </p:spPr>
        <p:txBody>
          <a:bodyPr/>
          <a:lstStyle/>
          <a:p>
            <a:r>
              <a:rPr lang="en-US" dirty="0"/>
              <a:t>Mean age of horses tested was 13 years</a:t>
            </a:r>
          </a:p>
          <a:p>
            <a:pPr lvl="1"/>
            <a:r>
              <a:rPr lang="en-US" dirty="0"/>
              <a:t>Range: 5 to 29 years</a:t>
            </a:r>
          </a:p>
          <a:p>
            <a:r>
              <a:rPr lang="en-US" dirty="0"/>
              <a:t>29 Females, 19 Males</a:t>
            </a:r>
          </a:p>
          <a:p>
            <a:r>
              <a:rPr lang="en-US" dirty="0"/>
              <a:t>Coat Colors:</a:t>
            </a:r>
          </a:p>
          <a:p>
            <a:pPr lvl="1"/>
            <a:r>
              <a:rPr lang="en-US" dirty="0"/>
              <a:t>28 Bay</a:t>
            </a:r>
          </a:p>
          <a:p>
            <a:pPr lvl="1"/>
            <a:r>
              <a:rPr lang="en-US" dirty="0"/>
              <a:t>2 Sorrel</a:t>
            </a:r>
          </a:p>
          <a:p>
            <a:pPr lvl="1"/>
            <a:r>
              <a:rPr lang="en-US" dirty="0"/>
              <a:t>12 Chestnut</a:t>
            </a:r>
          </a:p>
          <a:p>
            <a:pPr lvl="1"/>
            <a:r>
              <a:rPr lang="en-US" dirty="0"/>
              <a:t>1 Roan</a:t>
            </a:r>
          </a:p>
          <a:p>
            <a:pPr lvl="1"/>
            <a:r>
              <a:rPr lang="en-US" dirty="0"/>
              <a:t>4 Grey</a:t>
            </a:r>
          </a:p>
        </p:txBody>
      </p:sp>
      <p:pic>
        <p:nvPicPr>
          <p:cNvPr id="4" name="Google Shape;87;p1" descr="lower banner-12.png">
            <a:extLst>
              <a:ext uri="{FF2B5EF4-FFF2-40B4-BE49-F238E27FC236}">
                <a16:creationId xmlns:a16="http://schemas.microsoft.com/office/drawing/2014/main" id="{A3577303-0669-29CC-43C1-25254D48FBD2}"/>
              </a:ext>
            </a:extLst>
          </p:cNvPr>
          <p:cNvPicPr preferRelativeResize="0"/>
          <p:nvPr/>
        </p:nvPicPr>
        <p:blipFill rotWithShape="1">
          <a:blip r:embed="rId2">
            <a:alphaModFix/>
          </a:blip>
          <a:srcRect/>
          <a:stretch/>
        </p:blipFill>
        <p:spPr>
          <a:xfrm>
            <a:off x="0" y="6145967"/>
            <a:ext cx="12192000" cy="712033"/>
          </a:xfrm>
          <a:prstGeom prst="rect">
            <a:avLst/>
          </a:prstGeom>
          <a:noFill/>
          <a:ln>
            <a:noFill/>
          </a:ln>
        </p:spPr>
      </p:pic>
      <p:pic>
        <p:nvPicPr>
          <p:cNvPr id="6" name="Picture 5" descr="A group of horses&#10;&#10;Description automatically generated with medium confidence">
            <a:extLst>
              <a:ext uri="{FF2B5EF4-FFF2-40B4-BE49-F238E27FC236}">
                <a16:creationId xmlns:a16="http://schemas.microsoft.com/office/drawing/2014/main" id="{21BB04C6-8097-1FB6-A79F-1D469EC1DAE2}"/>
              </a:ext>
            </a:extLst>
          </p:cNvPr>
          <p:cNvPicPr>
            <a:picLocks noChangeAspect="1"/>
          </p:cNvPicPr>
          <p:nvPr/>
        </p:nvPicPr>
        <p:blipFill>
          <a:blip r:embed="rId3"/>
          <a:stretch>
            <a:fillRect/>
          </a:stretch>
        </p:blipFill>
        <p:spPr>
          <a:xfrm>
            <a:off x="5285777" y="1870570"/>
            <a:ext cx="6541461" cy="3946630"/>
          </a:xfrm>
          <a:prstGeom prst="rect">
            <a:avLst/>
          </a:prstGeom>
        </p:spPr>
      </p:pic>
    </p:spTree>
    <p:extLst>
      <p:ext uri="{BB962C8B-B14F-4D97-AF65-F5344CB8AC3E}">
        <p14:creationId xmlns:p14="http://schemas.microsoft.com/office/powerpoint/2010/main" val="55136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2EB6-9CE6-BDDD-7F35-D28B3F89D6E3}"/>
              </a:ext>
            </a:extLst>
          </p:cNvPr>
          <p:cNvSpPr>
            <a:spLocks noGrp="1"/>
          </p:cNvSpPr>
          <p:nvPr>
            <p:ph type="title"/>
          </p:nvPr>
        </p:nvSpPr>
        <p:spPr>
          <a:xfrm>
            <a:off x="501521" y="-205194"/>
            <a:ext cx="10515600" cy="1325563"/>
          </a:xfrm>
        </p:spPr>
        <p:txBody>
          <a:bodyPr/>
          <a:lstStyle/>
          <a:p>
            <a:r>
              <a:rPr lang="en-US" b="1" dirty="0">
                <a:solidFill>
                  <a:schemeClr val="accent1">
                    <a:lumMod val="75000"/>
                  </a:schemeClr>
                </a:solidFill>
              </a:rPr>
              <a:t>Results</a:t>
            </a:r>
          </a:p>
        </p:txBody>
      </p:sp>
      <p:pic>
        <p:nvPicPr>
          <p:cNvPr id="6" name="Google Shape;87;p1" descr="lower banner-12.png">
            <a:extLst>
              <a:ext uri="{FF2B5EF4-FFF2-40B4-BE49-F238E27FC236}">
                <a16:creationId xmlns:a16="http://schemas.microsoft.com/office/drawing/2014/main" id="{4A6087AE-CEAA-0CD3-4F4B-E2C4FE889B08}"/>
              </a:ext>
            </a:extLst>
          </p:cNvPr>
          <p:cNvPicPr preferRelativeResize="0"/>
          <p:nvPr/>
        </p:nvPicPr>
        <p:blipFill rotWithShape="1">
          <a:blip r:embed="rId3">
            <a:alphaModFix/>
          </a:blip>
          <a:srcRect/>
          <a:stretch/>
        </p:blipFill>
        <p:spPr>
          <a:xfrm>
            <a:off x="0" y="6217920"/>
            <a:ext cx="12192000" cy="640080"/>
          </a:xfrm>
          <a:prstGeom prst="rect">
            <a:avLst/>
          </a:prstGeom>
          <a:noFill/>
          <a:ln>
            <a:noFill/>
          </a:ln>
        </p:spPr>
      </p:pic>
      <p:pic>
        <p:nvPicPr>
          <p:cNvPr id="8" name="Picture 7" descr="Chart, line chart&#10;&#10;Description automatically generated">
            <a:extLst>
              <a:ext uri="{FF2B5EF4-FFF2-40B4-BE49-F238E27FC236}">
                <a16:creationId xmlns:a16="http://schemas.microsoft.com/office/drawing/2014/main" id="{23AB49C2-3C5D-067B-506B-CF4137AE2A7E}"/>
              </a:ext>
            </a:extLst>
          </p:cNvPr>
          <p:cNvPicPr>
            <a:picLocks noChangeAspect="1"/>
          </p:cNvPicPr>
          <p:nvPr/>
        </p:nvPicPr>
        <p:blipFill>
          <a:blip r:embed="rId4"/>
          <a:stretch>
            <a:fillRect/>
          </a:stretch>
        </p:blipFill>
        <p:spPr>
          <a:xfrm>
            <a:off x="0" y="868845"/>
            <a:ext cx="3731940" cy="5120310"/>
          </a:xfrm>
          <a:prstGeom prst="rect">
            <a:avLst/>
          </a:prstGeom>
        </p:spPr>
      </p:pic>
      <p:pic>
        <p:nvPicPr>
          <p:cNvPr id="9" name="Picture 8" descr="Chart, line chart&#10;&#10;Description automatically generated">
            <a:extLst>
              <a:ext uri="{FF2B5EF4-FFF2-40B4-BE49-F238E27FC236}">
                <a16:creationId xmlns:a16="http://schemas.microsoft.com/office/drawing/2014/main" id="{224D4C45-93AC-577A-60F6-B1C8A934B07F}"/>
              </a:ext>
            </a:extLst>
          </p:cNvPr>
          <p:cNvPicPr>
            <a:picLocks noChangeAspect="1"/>
          </p:cNvPicPr>
          <p:nvPr/>
        </p:nvPicPr>
        <p:blipFill rotWithShape="1">
          <a:blip r:embed="rId5"/>
          <a:srcRect t="7403" r="9663"/>
          <a:stretch/>
        </p:blipFill>
        <p:spPr>
          <a:xfrm>
            <a:off x="8173955" y="2211552"/>
            <a:ext cx="3482551" cy="2699023"/>
          </a:xfrm>
          <a:prstGeom prst="rect">
            <a:avLst/>
          </a:prstGeom>
        </p:spPr>
      </p:pic>
      <p:pic>
        <p:nvPicPr>
          <p:cNvPr id="11" name="Picture 10" descr="Chart, line chart&#10;&#10;Description automatically generated">
            <a:extLst>
              <a:ext uri="{FF2B5EF4-FFF2-40B4-BE49-F238E27FC236}">
                <a16:creationId xmlns:a16="http://schemas.microsoft.com/office/drawing/2014/main" id="{89502BCB-6A9F-BD08-710E-C79913B8B94A}"/>
              </a:ext>
            </a:extLst>
          </p:cNvPr>
          <p:cNvPicPr>
            <a:picLocks noChangeAspect="1"/>
          </p:cNvPicPr>
          <p:nvPr/>
        </p:nvPicPr>
        <p:blipFill rotWithShape="1">
          <a:blip r:embed="rId6"/>
          <a:srcRect t="7910" r="9351"/>
          <a:stretch/>
        </p:blipFill>
        <p:spPr>
          <a:xfrm>
            <a:off x="4018046" y="2349708"/>
            <a:ext cx="3482551" cy="2699023"/>
          </a:xfrm>
          <a:prstGeom prst="rect">
            <a:avLst/>
          </a:prstGeom>
        </p:spPr>
      </p:pic>
      <p:sp>
        <p:nvSpPr>
          <p:cNvPr id="12" name="TextBox 11">
            <a:extLst>
              <a:ext uri="{FF2B5EF4-FFF2-40B4-BE49-F238E27FC236}">
                <a16:creationId xmlns:a16="http://schemas.microsoft.com/office/drawing/2014/main" id="{4C372377-6B95-C667-D089-CCA8A72E916E}"/>
              </a:ext>
            </a:extLst>
          </p:cNvPr>
          <p:cNvSpPr txBox="1"/>
          <p:nvPr/>
        </p:nvSpPr>
        <p:spPr>
          <a:xfrm>
            <a:off x="4481800" y="1626777"/>
            <a:ext cx="3228400" cy="461665"/>
          </a:xfrm>
          <a:prstGeom prst="rect">
            <a:avLst/>
          </a:prstGeom>
          <a:noFill/>
        </p:spPr>
        <p:txBody>
          <a:bodyPr wrap="square" rtlCol="0">
            <a:spAutoFit/>
          </a:bodyPr>
          <a:lstStyle/>
          <a:p>
            <a:pPr algn="ctr"/>
            <a:r>
              <a:rPr lang="en-US" sz="2400" dirty="0">
                <a:solidFill>
                  <a:schemeClr val="accent1">
                    <a:lumMod val="75000"/>
                  </a:schemeClr>
                </a:solidFill>
              </a:rPr>
              <a:t>Horse 2 OS Automated</a:t>
            </a:r>
          </a:p>
        </p:txBody>
      </p:sp>
      <p:sp>
        <p:nvSpPr>
          <p:cNvPr id="13" name="TextBox 12">
            <a:extLst>
              <a:ext uri="{FF2B5EF4-FFF2-40B4-BE49-F238E27FC236}">
                <a16:creationId xmlns:a16="http://schemas.microsoft.com/office/drawing/2014/main" id="{8A8FD6DE-E81C-AE13-EB0E-35421B2154D9}"/>
              </a:ext>
            </a:extLst>
          </p:cNvPr>
          <p:cNvSpPr txBox="1"/>
          <p:nvPr/>
        </p:nvSpPr>
        <p:spPr>
          <a:xfrm>
            <a:off x="8424472" y="1626777"/>
            <a:ext cx="3232034" cy="461665"/>
          </a:xfrm>
          <a:prstGeom prst="rect">
            <a:avLst/>
          </a:prstGeom>
          <a:noFill/>
        </p:spPr>
        <p:txBody>
          <a:bodyPr wrap="square" rtlCol="0">
            <a:spAutoFit/>
          </a:bodyPr>
          <a:lstStyle/>
          <a:p>
            <a:pPr algn="ctr"/>
            <a:r>
              <a:rPr lang="en-US" sz="2400" dirty="0">
                <a:solidFill>
                  <a:schemeClr val="accent1">
                    <a:lumMod val="75000"/>
                  </a:schemeClr>
                </a:solidFill>
              </a:rPr>
              <a:t>Horse 1 OS Automated</a:t>
            </a:r>
          </a:p>
        </p:txBody>
      </p:sp>
      <p:sp>
        <p:nvSpPr>
          <p:cNvPr id="14" name="TextBox 13">
            <a:extLst>
              <a:ext uri="{FF2B5EF4-FFF2-40B4-BE49-F238E27FC236}">
                <a16:creationId xmlns:a16="http://schemas.microsoft.com/office/drawing/2014/main" id="{38A5A387-7C83-2C73-2F68-0F830F8572E3}"/>
              </a:ext>
            </a:extLst>
          </p:cNvPr>
          <p:cNvSpPr txBox="1"/>
          <p:nvPr/>
        </p:nvSpPr>
        <p:spPr>
          <a:xfrm>
            <a:off x="194613" y="742272"/>
            <a:ext cx="4287187" cy="461665"/>
          </a:xfrm>
          <a:prstGeom prst="rect">
            <a:avLst/>
          </a:prstGeom>
          <a:noFill/>
        </p:spPr>
        <p:txBody>
          <a:bodyPr wrap="square" rtlCol="0">
            <a:spAutoFit/>
          </a:bodyPr>
          <a:lstStyle/>
          <a:p>
            <a:pPr algn="ctr"/>
            <a:r>
              <a:rPr lang="en-US" sz="2400" dirty="0">
                <a:solidFill>
                  <a:schemeClr val="accent1">
                    <a:lumMod val="75000"/>
                  </a:schemeClr>
                </a:solidFill>
              </a:rPr>
              <a:t>Horse 1 and 2 OS Manual</a:t>
            </a:r>
          </a:p>
        </p:txBody>
      </p:sp>
    </p:spTree>
    <p:extLst>
      <p:ext uri="{BB962C8B-B14F-4D97-AF65-F5344CB8AC3E}">
        <p14:creationId xmlns:p14="http://schemas.microsoft.com/office/powerpoint/2010/main" val="1590598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11730</TotalTime>
  <Words>1566</Words>
  <Application>Microsoft Macintosh PowerPoint</Application>
  <PresentationFormat>Widescreen</PresentationFormat>
  <Paragraphs>308</Paragraphs>
  <Slides>27</Slides>
  <Notes>21</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 Math</vt:lpstr>
      <vt:lpstr>Times New Roman</vt:lpstr>
      <vt:lpstr>Office Theme</vt:lpstr>
      <vt:lpstr>Normative Electroretinographic Data for Equine Patients</vt:lpstr>
      <vt:lpstr>PowerPoint Presentation</vt:lpstr>
      <vt:lpstr>Introduction</vt:lpstr>
      <vt:lpstr>PowerPoint Presentation</vt:lpstr>
      <vt:lpstr>LKC RETevet</vt:lpstr>
      <vt:lpstr>Aim and Hypothesis</vt:lpstr>
      <vt:lpstr>Methods</vt:lpstr>
      <vt:lpstr>Methods</vt:lpstr>
      <vt:lpstr>Results</vt:lpstr>
      <vt:lpstr>Scotopic vs. Photopic</vt:lpstr>
      <vt:lpstr>Scotopic 1: Flash 0.010 cd s/m2 at 0.5 Hz  </vt:lpstr>
      <vt:lpstr>PowerPoint Presentation</vt:lpstr>
      <vt:lpstr>Scotopic 2: Flash 3.0 cd s/m2 at 0.1 Hz </vt:lpstr>
      <vt:lpstr>PowerPoint Presentation</vt:lpstr>
      <vt:lpstr>Scotopic 3 (Oscillatory Potential): Flash 3.0 cd s/m2 at 0.1 Hz</vt:lpstr>
      <vt:lpstr>PowerPoint Presentation</vt:lpstr>
      <vt:lpstr>Scotopic 4: Flash 10 cd s/m2 at 0.05 Hz </vt:lpstr>
      <vt:lpstr>PowerPoint Presentation</vt:lpstr>
      <vt:lpstr>Photopic 1: Flash 3.0 cd s/m2 at 2 Hz  </vt:lpstr>
      <vt:lpstr>PowerPoint Presentation</vt:lpstr>
      <vt:lpstr>Photopic 2 (Flicker): Flash 3.0 cd s/m2 at 28.3 Hz </vt:lpstr>
      <vt:lpstr>PowerPoint Presentation</vt:lpstr>
      <vt:lpstr>Results</vt:lpstr>
      <vt:lpstr>Summary</vt:lpstr>
      <vt:lpstr>Future Directions</vt:lpstr>
      <vt:lpstr>Funding/Acknowledgements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Dark Adapted Equine ERGs: Normative Data for LKC RETevet in Equine Patients</dc:title>
  <dc:creator>Jenna Mary Acutt</dc:creator>
  <cp:lastModifiedBy>Jenna Mary Acutt</cp:lastModifiedBy>
  <cp:revision>341</cp:revision>
  <dcterms:created xsi:type="dcterms:W3CDTF">2022-07-18T21:19:40Z</dcterms:created>
  <dcterms:modified xsi:type="dcterms:W3CDTF">2022-07-27T00:50:29Z</dcterms:modified>
</cp:coreProperties>
</file>