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63" r:id="rId2"/>
    <p:sldId id="267" r:id="rId3"/>
    <p:sldId id="266" r:id="rId4"/>
    <p:sldId id="264" r:id="rId5"/>
    <p:sldId id="277" r:id="rId6"/>
    <p:sldId id="278" r:id="rId7"/>
    <p:sldId id="275" r:id="rId8"/>
    <p:sldId id="268" r:id="rId9"/>
    <p:sldId id="276" r:id="rId10"/>
    <p:sldId id="270" r:id="rId11"/>
    <p:sldId id="281" r:id="rId12"/>
    <p:sldId id="282" r:id="rId13"/>
    <p:sldId id="28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851"/>
    <a:srgbClr val="F0BF0A"/>
    <a:srgbClr val="6CCA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95788"/>
  </p:normalViewPr>
  <p:slideViewPr>
    <p:cSldViewPr snapToGrid="0" snapToObjects="1" showGuides="1">
      <p:cViewPr varScale="1">
        <p:scale>
          <a:sx n="98" d="100"/>
          <a:sy n="98" d="100"/>
        </p:scale>
        <p:origin x="216"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188036-DA7F-B34C-BAD0-F9B0659A9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E9EC40-71CC-6B4D-909E-38092F2344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4F093D-D337-064B-A1FC-125093853A66}" type="datetimeFigureOut">
              <a:rPr lang="en-US" smtClean="0"/>
              <a:t>7/27/23</a:t>
            </a:fld>
            <a:endParaRPr lang="en-US"/>
          </a:p>
        </p:txBody>
      </p:sp>
      <p:sp>
        <p:nvSpPr>
          <p:cNvPr id="4" name="Footer Placeholder 3">
            <a:extLst>
              <a:ext uri="{FF2B5EF4-FFF2-40B4-BE49-F238E27FC236}">
                <a16:creationId xmlns:a16="http://schemas.microsoft.com/office/drawing/2014/main" id="{D368DAE2-B3C7-E945-94E7-66671FB78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92B3B3-1667-A549-A282-6CC37F50D1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A5DB3E-C726-FF4C-A4C3-BE6FA2FEF8C6}" type="slidenum">
              <a:rPr lang="en-US" smtClean="0"/>
              <a:t>‹#›</a:t>
            </a:fld>
            <a:endParaRPr lang="en-US"/>
          </a:p>
        </p:txBody>
      </p:sp>
    </p:spTree>
    <p:extLst>
      <p:ext uri="{BB962C8B-B14F-4D97-AF65-F5344CB8AC3E}">
        <p14:creationId xmlns:p14="http://schemas.microsoft.com/office/powerpoint/2010/main" val="2410492152"/>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0BFDB-7B19-D540-8A65-D160D4500B47}" type="datetimeFigureOut">
              <a:rPr lang="en-US" smtClean="0"/>
              <a:t>7/27/23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6E4AC-C5D4-4446-AE31-7167CCBEFE18}" type="slidenum">
              <a:rPr lang="en-US" smtClean="0"/>
              <a:t>‹#›</a:t>
            </a:fld>
            <a:endParaRPr lang="en-US"/>
          </a:p>
        </p:txBody>
      </p:sp>
    </p:spTree>
    <p:extLst>
      <p:ext uri="{BB962C8B-B14F-4D97-AF65-F5344CB8AC3E}">
        <p14:creationId xmlns:p14="http://schemas.microsoft.com/office/powerpoint/2010/main" val="2178335905"/>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Abbreviations</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10456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Evaluate IFAT test performance in two steps</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50514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up the question of why is the IFAT an important diagnostic tool to validate?</a:t>
            </a:r>
          </a:p>
          <a:p>
            <a:r>
              <a:rPr lang="en-US" dirty="0"/>
              <a:t>First reason: protozoa!! severe outcome, explain muscle breakdown, in this diagram, death, prognosis is uncertain</a:t>
            </a: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93347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Dr. Smith’s previous STAR student we can see that another reason this validation is important is because: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8198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7938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Thinking back to the steps to accomplish our objective to evaluate IFAT performance, we first need to identify cases and controls based on the gold-standard testing approach which gives us high confidence in calling animals positive or negative for S. neurona 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1. For Histopathology, Dr. Duignan collects brain or skeletal muscle at necropsy, fixes them in formalin, sends the tissues out for trimming which are then stained with H&amp;E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2. For molecular sequencing, DNA is amplified by Dr. Karen Shapiro's lab to target S. neurona genes which are then cleaned up and then sent out for sequencing</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6254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month, I visited TMMC and used their patient database identifying 20 cases based on ... in addition to 31 controls based on .... The target sample size we calculated estimated that we need 40 cases and 80 controls to have a rigorous validation of the IFAT therefore I compiled a list of animals that are missing one or multiple components for future studies. </a:t>
            </a:r>
          </a:p>
          <a:p>
            <a:endParaRPr lang="en-US" dirty="0"/>
          </a:p>
          <a:p>
            <a:r>
              <a:rPr lang="en-US" dirty="0"/>
              <a:t>Based on progress to date, I calculated a Kappa statistic which compares the agreement between histopathology and IFAT with a cutoff of 1:320. A value of 0.92 is significantly close to 1 suggesting that there is good agreement. </a:t>
            </a:r>
          </a:p>
          <a:p>
            <a:endParaRPr lang="en-US" dirty="0"/>
          </a:p>
          <a:p>
            <a:r>
              <a:rPr lang="en-US" dirty="0"/>
              <a:t>43 cases</a:t>
            </a:r>
          </a:p>
          <a:p>
            <a:r>
              <a:rPr lang="en-US" dirty="0"/>
              <a:t>36 controls</a:t>
            </a:r>
          </a:p>
          <a:p>
            <a:r>
              <a:rPr lang="en-US" dirty="0"/>
              <a:t>need 13 more controls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21089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1:320 IFAT titer threshold that I used for the Kappa statistic is based on a receiver-operating curve which optimizes sensitivity and specificity. </a:t>
            </a:r>
          </a:p>
          <a:p>
            <a:endParaRPr lang="en-US" dirty="0"/>
          </a:p>
          <a:p>
            <a:r>
              <a:rPr lang="en-US" dirty="0"/>
              <a:t>Report findings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92644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02285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solidFill>
                  <a:schemeClr val="bg1"/>
                </a:solidFill>
                <a:latin typeface="Proxima Nova"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solidFill>
                  <a:schemeClr val="bg1"/>
                </a:solidFill>
                <a:latin typeface="Proxima Nova" panose="02000506030000020004" pitchFamily="2" charset="0"/>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376F6A-0926-574E-80A6-B3911C62D15D}"/>
              </a:ext>
            </a:extLst>
          </p:cNvPr>
          <p:cNvPicPr>
            <a:picLocks noChangeAspect="1"/>
          </p:cNvPicPr>
          <p:nvPr userDrawn="1"/>
        </p:nvPicPr>
        <p:blipFill>
          <a:blip r:embed="rId2"/>
          <a:srcRect/>
          <a:stretch/>
        </p:blipFill>
        <p:spPr>
          <a:xfrm>
            <a:off x="6474904" y="5313848"/>
            <a:ext cx="3486970" cy="992818"/>
          </a:xfrm>
          <a:prstGeom prst="rect">
            <a:avLst/>
          </a:prstGeom>
        </p:spPr>
      </p:pic>
      <p:pic>
        <p:nvPicPr>
          <p:cNvPr id="2" name="Picture 1" descr="A picture containing mammal, black, squirrel, dark&#10;&#10;Description automatically generated">
            <a:extLst>
              <a:ext uri="{FF2B5EF4-FFF2-40B4-BE49-F238E27FC236}">
                <a16:creationId xmlns:a16="http://schemas.microsoft.com/office/drawing/2014/main" id="{A648E347-1A0B-F131-C19A-166697867FD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2" y="1180027"/>
            <a:ext cx="5906456" cy="5696566"/>
          </a:xfrm>
          <a:prstGeom prst="rect">
            <a:avLst/>
          </a:prstGeom>
        </p:spPr>
      </p:pic>
    </p:spTree>
    <p:extLst>
      <p:ext uri="{BB962C8B-B14F-4D97-AF65-F5344CB8AC3E}">
        <p14:creationId xmlns:p14="http://schemas.microsoft.com/office/powerpoint/2010/main" val="418367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022851"/>
        </a:solidFill>
        <a:effectLst/>
      </p:bgPr>
    </p:bg>
    <p:spTree>
      <p:nvGrpSpPr>
        <p:cNvPr id="1" name=""/>
        <p:cNvGrpSpPr/>
        <p:nvPr/>
      </p:nvGrpSpPr>
      <p:grpSpPr>
        <a:xfrm>
          <a:off x="0" y="0"/>
          <a:ext cx="0" cy="0"/>
          <a:chOff x="0" y="0"/>
          <a:chExt cx="0" cy="0"/>
        </a:xfrm>
      </p:grpSpPr>
      <p:pic>
        <p:nvPicPr>
          <p:cNvPr id="4" name="Picture 3" descr="A seal with its mouth open&#10;&#10;Description automatically generated with low confidence">
            <a:extLst>
              <a:ext uri="{FF2B5EF4-FFF2-40B4-BE49-F238E27FC236}">
                <a16:creationId xmlns:a16="http://schemas.microsoft.com/office/drawing/2014/main" id="{6827CF6B-6D52-CEF3-AD11-533BB1756A73}"/>
              </a:ext>
            </a:extLst>
          </p:cNvPr>
          <p:cNvPicPr>
            <a:picLocks noChangeAspect="1"/>
          </p:cNvPicPr>
          <p:nvPr userDrawn="1"/>
        </p:nvPicPr>
        <p:blipFill>
          <a:blip r:embed="rId2"/>
          <a:stretch>
            <a:fillRect/>
          </a:stretch>
        </p:blipFill>
        <p:spPr>
          <a:xfrm>
            <a:off x="5067300" y="-728663"/>
            <a:ext cx="13487400" cy="7586663"/>
          </a:xfrm>
          <a:prstGeom prst="rect">
            <a:avLst/>
          </a:prstGeom>
        </p:spPr>
      </p:pic>
      <p:sp>
        <p:nvSpPr>
          <p:cNvPr id="2" name="Title 1">
            <a:extLst>
              <a:ext uri="{FF2B5EF4-FFF2-40B4-BE49-F238E27FC236}">
                <a16:creationId xmlns:a16="http://schemas.microsoft.com/office/drawing/2014/main" id="{1CC9B052-AA32-2449-905A-A42BFA23BDB6}"/>
              </a:ext>
            </a:extLst>
          </p:cNvPr>
          <p:cNvSpPr>
            <a:spLocks noGrp="1"/>
          </p:cNvSpPr>
          <p:nvPr>
            <p:ph type="title"/>
          </p:nvPr>
        </p:nvSpPr>
        <p:spPr>
          <a:xfrm>
            <a:off x="838200" y="2031554"/>
            <a:ext cx="4913120" cy="1831145"/>
          </a:xfrm>
        </p:spPr>
        <p:txBody>
          <a:bodyPr/>
          <a:lstStyle>
            <a:lvl1pPr>
              <a:defRPr>
                <a:solidFill>
                  <a:schemeClr val="bg1"/>
                </a:solidFill>
                <a:latin typeface="Proxima Nova" panose="02000506030000020004" pitchFamily="2" charset="0"/>
              </a:defRPr>
            </a:lvl1pPr>
          </a:lstStyle>
          <a:p>
            <a:r>
              <a:rPr lang="en-US" dirty="0"/>
              <a:t>Click to edit Master title style</a:t>
            </a:r>
          </a:p>
        </p:txBody>
      </p:sp>
      <p:pic>
        <p:nvPicPr>
          <p:cNvPr id="10" name="Picture 9">
            <a:extLst>
              <a:ext uri="{FF2B5EF4-FFF2-40B4-BE49-F238E27FC236}">
                <a16:creationId xmlns:a16="http://schemas.microsoft.com/office/drawing/2014/main" id="{C9061457-D519-3846-9E86-B73B4AB0464E}"/>
              </a:ext>
            </a:extLst>
          </p:cNvPr>
          <p:cNvPicPr>
            <a:picLocks noChangeAspect="1"/>
          </p:cNvPicPr>
          <p:nvPr userDrawn="1"/>
        </p:nvPicPr>
        <p:blipFill>
          <a:blip r:embed="rId3"/>
          <a:srcRect/>
          <a:stretch/>
        </p:blipFill>
        <p:spPr>
          <a:xfrm>
            <a:off x="609600" y="553437"/>
            <a:ext cx="3961380" cy="1127893"/>
          </a:xfrm>
          <a:prstGeom prst="rect">
            <a:avLst/>
          </a:prstGeom>
        </p:spPr>
      </p:pic>
      <p:sp>
        <p:nvSpPr>
          <p:cNvPr id="11" name="Subtitle 2">
            <a:extLst>
              <a:ext uri="{FF2B5EF4-FFF2-40B4-BE49-F238E27FC236}">
                <a16:creationId xmlns:a16="http://schemas.microsoft.com/office/drawing/2014/main" id="{D78230D4-4630-D64F-8324-8D2C156D5AB7}"/>
              </a:ext>
            </a:extLst>
          </p:cNvPr>
          <p:cNvSpPr>
            <a:spLocks noGrp="1"/>
          </p:cNvSpPr>
          <p:nvPr>
            <p:ph type="subTitle" idx="1" hasCustomPrompt="1"/>
          </p:nvPr>
        </p:nvSpPr>
        <p:spPr>
          <a:xfrm>
            <a:off x="838200" y="3888336"/>
            <a:ext cx="5338699" cy="609593"/>
          </a:xfrm>
        </p:spPr>
        <p:txBody>
          <a:bodyPr/>
          <a:lstStyle>
            <a:lvl1pPr marL="0" indent="0" algn="l">
              <a:buNone/>
              <a:defRPr sz="2400" b="1">
                <a:solidFill>
                  <a:schemeClr val="bg1"/>
                </a:solidFill>
                <a:latin typeface="Proxima Nova"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cxnSp>
        <p:nvCxnSpPr>
          <p:cNvPr id="12" name="Straight Connector 11">
            <a:extLst>
              <a:ext uri="{FF2B5EF4-FFF2-40B4-BE49-F238E27FC236}">
                <a16:creationId xmlns:a16="http://schemas.microsoft.com/office/drawing/2014/main" id="{D8AAE8C3-153F-7A46-A3D5-07AD1ADC48BB}"/>
              </a:ext>
            </a:extLst>
          </p:cNvPr>
          <p:cNvCxnSpPr>
            <a:cxnSpLocks/>
          </p:cNvCxnSpPr>
          <p:nvPr userDrawn="1"/>
        </p:nvCxnSpPr>
        <p:spPr>
          <a:xfrm>
            <a:off x="0" y="3702974"/>
            <a:ext cx="10793338"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68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446754-E9F2-A944-96A8-A1F0CA7457C4}"/>
              </a:ext>
            </a:extLst>
          </p:cNvPr>
          <p:cNvPicPr>
            <a:picLocks noChangeAspect="1"/>
          </p:cNvPicPr>
          <p:nvPr userDrawn="1"/>
        </p:nvPicPr>
        <p:blipFill>
          <a:blip r:embed="rId2"/>
          <a:srcRect/>
          <a:stretch/>
        </p:blipFill>
        <p:spPr>
          <a:xfrm>
            <a:off x="3069047" y="-381000"/>
            <a:ext cx="13293968" cy="8862645"/>
          </a:xfrm>
          <a:prstGeom prst="rect">
            <a:avLst/>
          </a:prstGeom>
        </p:spPr>
      </p:pic>
      <p:sp>
        <p:nvSpPr>
          <p:cNvPr id="2" name="Title 1">
            <a:extLst>
              <a:ext uri="{FF2B5EF4-FFF2-40B4-BE49-F238E27FC236}">
                <a16:creationId xmlns:a16="http://schemas.microsoft.com/office/drawing/2014/main" id="{1CC9B052-AA32-2449-905A-A42BFA23BDB6}"/>
              </a:ext>
            </a:extLst>
          </p:cNvPr>
          <p:cNvSpPr>
            <a:spLocks noGrp="1"/>
          </p:cNvSpPr>
          <p:nvPr>
            <p:ph type="title"/>
          </p:nvPr>
        </p:nvSpPr>
        <p:spPr>
          <a:xfrm>
            <a:off x="838200" y="2031554"/>
            <a:ext cx="4913120" cy="1831145"/>
          </a:xfrm>
        </p:spPr>
        <p:txBody>
          <a:bodyPr/>
          <a:lstStyle>
            <a:lvl1pPr>
              <a:defRPr>
                <a:solidFill>
                  <a:schemeClr val="bg1"/>
                </a:solidFill>
                <a:latin typeface="Proxima Nova" panose="02000506030000020004" pitchFamily="2" charset="0"/>
              </a:defRPr>
            </a:lvl1pPr>
          </a:lstStyle>
          <a:p>
            <a:r>
              <a:rPr lang="en-US" dirty="0"/>
              <a:t>Click to edit Master title style</a:t>
            </a:r>
          </a:p>
        </p:txBody>
      </p:sp>
      <p:sp>
        <p:nvSpPr>
          <p:cNvPr id="11" name="Subtitle 2">
            <a:extLst>
              <a:ext uri="{FF2B5EF4-FFF2-40B4-BE49-F238E27FC236}">
                <a16:creationId xmlns:a16="http://schemas.microsoft.com/office/drawing/2014/main" id="{D78230D4-4630-D64F-8324-8D2C156D5AB7}"/>
              </a:ext>
            </a:extLst>
          </p:cNvPr>
          <p:cNvSpPr>
            <a:spLocks noGrp="1"/>
          </p:cNvSpPr>
          <p:nvPr>
            <p:ph type="subTitle" idx="1" hasCustomPrompt="1"/>
          </p:nvPr>
        </p:nvSpPr>
        <p:spPr>
          <a:xfrm>
            <a:off x="838200" y="3888336"/>
            <a:ext cx="5338699" cy="609593"/>
          </a:xfrm>
        </p:spPr>
        <p:txBody>
          <a:bodyPr/>
          <a:lstStyle>
            <a:lvl1pPr marL="0" indent="0" algn="l">
              <a:buNone/>
              <a:defRPr sz="2400" b="1">
                <a:solidFill>
                  <a:schemeClr val="bg1"/>
                </a:solidFill>
                <a:latin typeface="Proxima Nova"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cxnSp>
        <p:nvCxnSpPr>
          <p:cNvPr id="12" name="Straight Connector 11">
            <a:extLst>
              <a:ext uri="{FF2B5EF4-FFF2-40B4-BE49-F238E27FC236}">
                <a16:creationId xmlns:a16="http://schemas.microsoft.com/office/drawing/2014/main" id="{D8AAE8C3-153F-7A46-A3D5-07AD1ADC48BB}"/>
              </a:ext>
            </a:extLst>
          </p:cNvPr>
          <p:cNvCxnSpPr>
            <a:cxnSpLocks/>
          </p:cNvCxnSpPr>
          <p:nvPr userDrawn="1"/>
        </p:nvCxnSpPr>
        <p:spPr>
          <a:xfrm>
            <a:off x="0" y="3702974"/>
            <a:ext cx="10793338"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AA05190-8113-85DC-7B23-9825F96570B5}"/>
              </a:ext>
            </a:extLst>
          </p:cNvPr>
          <p:cNvPicPr>
            <a:picLocks noChangeAspect="1"/>
          </p:cNvPicPr>
          <p:nvPr userDrawn="1"/>
        </p:nvPicPr>
        <p:blipFill>
          <a:blip r:embed="rId3"/>
          <a:srcRect/>
          <a:stretch/>
        </p:blipFill>
        <p:spPr>
          <a:xfrm>
            <a:off x="609600" y="553437"/>
            <a:ext cx="3961380" cy="1127893"/>
          </a:xfrm>
          <a:prstGeom prst="rect">
            <a:avLst/>
          </a:prstGeom>
        </p:spPr>
      </p:pic>
    </p:spTree>
    <p:extLst>
      <p:ext uri="{BB962C8B-B14F-4D97-AF65-F5344CB8AC3E}">
        <p14:creationId xmlns:p14="http://schemas.microsoft.com/office/powerpoint/2010/main" val="3768737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wo Content">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7A81484-35D0-CB47-BC2B-71EADA8678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20314720" flipH="1">
            <a:off x="-1629556" y="351432"/>
            <a:ext cx="9393642" cy="6059656"/>
          </a:xfrm>
          <a:prstGeom prst="rect">
            <a:avLst/>
          </a:prstGeom>
        </p:spPr>
      </p:pic>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7/27/23</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pic>
        <p:nvPicPr>
          <p:cNvPr id="2" name="Picture 1">
            <a:extLst>
              <a:ext uri="{FF2B5EF4-FFF2-40B4-BE49-F238E27FC236}">
                <a16:creationId xmlns:a16="http://schemas.microsoft.com/office/drawing/2014/main" id="{104675C1-B209-30CE-A8C6-FAC637B61EB5}"/>
              </a:ext>
            </a:extLst>
          </p:cNvPr>
          <p:cNvPicPr>
            <a:picLocks noChangeAspect="1"/>
          </p:cNvPicPr>
          <p:nvPr userDrawn="1"/>
        </p:nvPicPr>
        <p:blipFill>
          <a:blip r:embed="rId3"/>
          <a:srcRect/>
          <a:stretch/>
        </p:blipFill>
        <p:spPr>
          <a:xfrm>
            <a:off x="8610600" y="5706937"/>
            <a:ext cx="2602875" cy="741096"/>
          </a:xfrm>
          <a:prstGeom prst="rect">
            <a:avLst/>
          </a:prstGeom>
        </p:spPr>
      </p:pic>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3709851" y="3429000"/>
            <a:ext cx="7643949" cy="1871164"/>
          </a:xfrm>
        </p:spPr>
        <p:txBody>
          <a:bodyPr>
            <a:normAutofit/>
          </a:bodyPr>
          <a:lstStyle>
            <a:lvl1pPr marL="0" indent="0" algn="ctr">
              <a:buNone/>
              <a:defRPr sz="6000" b="1">
                <a:solidFill>
                  <a:schemeClr val="bg1"/>
                </a:solidFill>
                <a:latin typeface="Proxima Nova" panose="02000506030000020004" pitchFamily="2"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p:txBody>
      </p:sp>
    </p:spTree>
    <p:extLst>
      <p:ext uri="{BB962C8B-B14F-4D97-AF65-F5344CB8AC3E}">
        <p14:creationId xmlns:p14="http://schemas.microsoft.com/office/powerpoint/2010/main" val="4103873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352E-C889-7541-AC5F-9CA8BDC1B2C6}"/>
              </a:ext>
            </a:extLst>
          </p:cNvPr>
          <p:cNvSpPr>
            <a:spLocks noGrp="1"/>
          </p:cNvSpPr>
          <p:nvPr>
            <p:ph type="title"/>
          </p:nvPr>
        </p:nvSpPr>
        <p:spPr/>
        <p:txBody>
          <a:bodyPr/>
          <a:lstStyle>
            <a:lvl1pPr>
              <a:defRPr>
                <a:latin typeface="Proxima Nova" panose="0200050603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2A634CD-3E45-E44A-96B1-8CBEA6D136CD}"/>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F138F2-0400-BA40-876A-38F4D4B0A0BB}"/>
              </a:ext>
            </a:extLst>
          </p:cNvPr>
          <p:cNvSpPr>
            <a:spLocks noGrp="1"/>
          </p:cNvSpPr>
          <p:nvPr>
            <p:ph type="dt" sz="half" idx="10"/>
          </p:nvPr>
        </p:nvSpPr>
        <p:spPr/>
        <p:txBody>
          <a:bodyPr/>
          <a:lstStyle/>
          <a:p>
            <a:fld id="{DDC2F39C-5A31-C640-B651-7209D1B710E2}" type="datetime1">
              <a:rPr lang="en-US" smtClean="0"/>
              <a:t>7/27/23</a:t>
            </a:fld>
            <a:endParaRPr lang="en-US"/>
          </a:p>
        </p:txBody>
      </p:sp>
      <p:sp>
        <p:nvSpPr>
          <p:cNvPr id="5" name="Footer Placeholder 4">
            <a:extLst>
              <a:ext uri="{FF2B5EF4-FFF2-40B4-BE49-F238E27FC236}">
                <a16:creationId xmlns:a16="http://schemas.microsoft.com/office/drawing/2014/main" id="{A6FA267E-A9AD-3B4A-9BE4-36C481DF0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DF7CC-620F-984F-B9F8-386025845F1E}"/>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7" name="Rectangle 6">
            <a:extLst>
              <a:ext uri="{FF2B5EF4-FFF2-40B4-BE49-F238E27FC236}">
                <a16:creationId xmlns:a16="http://schemas.microsoft.com/office/drawing/2014/main" id="{F65019B9-4559-8942-905C-342D1B6B56A4}"/>
              </a:ext>
            </a:extLst>
          </p:cNvPr>
          <p:cNvSpPr/>
          <p:nvPr userDrawn="1"/>
        </p:nvSpPr>
        <p:spPr>
          <a:xfrm>
            <a:off x="0" y="6048103"/>
            <a:ext cx="12192000" cy="809897"/>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FFBF00"/>
              </a:solidFill>
            </a:endParaRPr>
          </a:p>
        </p:txBody>
      </p:sp>
      <p:pic>
        <p:nvPicPr>
          <p:cNvPr id="9" name="Picture 8">
            <a:extLst>
              <a:ext uri="{FF2B5EF4-FFF2-40B4-BE49-F238E27FC236}">
                <a16:creationId xmlns:a16="http://schemas.microsoft.com/office/drawing/2014/main" id="{47547B75-CC02-294B-A318-5AF5F9058ADB}"/>
              </a:ext>
            </a:extLst>
          </p:cNvPr>
          <p:cNvPicPr>
            <a:picLocks noChangeAspect="1"/>
          </p:cNvPicPr>
          <p:nvPr userDrawn="1"/>
        </p:nvPicPr>
        <p:blipFill>
          <a:blip r:embed="rId2"/>
          <a:srcRect/>
          <a:stretch/>
        </p:blipFill>
        <p:spPr>
          <a:xfrm>
            <a:off x="685328" y="6095002"/>
            <a:ext cx="2515072" cy="716097"/>
          </a:xfrm>
          <a:prstGeom prst="rect">
            <a:avLst/>
          </a:prstGeom>
        </p:spPr>
      </p:pic>
    </p:spTree>
    <p:extLst>
      <p:ext uri="{BB962C8B-B14F-4D97-AF65-F5344CB8AC3E}">
        <p14:creationId xmlns:p14="http://schemas.microsoft.com/office/powerpoint/2010/main" val="4251083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65C0-F05A-EA41-A8AC-EC614E69C784}"/>
              </a:ext>
            </a:extLst>
          </p:cNvPr>
          <p:cNvSpPr>
            <a:spLocks noGrp="1"/>
          </p:cNvSpPr>
          <p:nvPr>
            <p:ph type="title"/>
          </p:nvPr>
        </p:nvSpPr>
        <p:spPr>
          <a:xfrm>
            <a:off x="831850" y="1709738"/>
            <a:ext cx="10515600" cy="2852737"/>
          </a:xfrm>
        </p:spPr>
        <p:txBody>
          <a:bodyPr anchor="b"/>
          <a:lstStyle>
            <a:lvl1pPr>
              <a:defRPr sz="6000">
                <a:latin typeface="Proxima Nova" panose="02000506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D5AC4F7-4E88-7944-A992-B67C803D1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24A12-F62D-0341-9B89-EA24AAD0EAC5}"/>
              </a:ext>
            </a:extLst>
          </p:cNvPr>
          <p:cNvSpPr>
            <a:spLocks noGrp="1"/>
          </p:cNvSpPr>
          <p:nvPr>
            <p:ph type="dt" sz="half" idx="10"/>
          </p:nvPr>
        </p:nvSpPr>
        <p:spPr/>
        <p:txBody>
          <a:bodyPr/>
          <a:lstStyle/>
          <a:p>
            <a:fld id="{8526A3D9-11DB-3440-B457-F34F66B870C2}" type="datetime1">
              <a:rPr lang="en-US" smtClean="0"/>
              <a:t>7/27/23</a:t>
            </a:fld>
            <a:endParaRPr lang="en-US"/>
          </a:p>
        </p:txBody>
      </p:sp>
      <p:sp>
        <p:nvSpPr>
          <p:cNvPr id="5" name="Footer Placeholder 4">
            <a:extLst>
              <a:ext uri="{FF2B5EF4-FFF2-40B4-BE49-F238E27FC236}">
                <a16:creationId xmlns:a16="http://schemas.microsoft.com/office/drawing/2014/main" id="{ADCD9172-0200-5442-8732-EA581B0B6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F05E7-1825-A742-9EAA-7330DB6394F8}"/>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7" name="Rectangle 6">
            <a:extLst>
              <a:ext uri="{FF2B5EF4-FFF2-40B4-BE49-F238E27FC236}">
                <a16:creationId xmlns:a16="http://schemas.microsoft.com/office/drawing/2014/main" id="{B8FE2793-6D75-3D40-A6AB-057689A01344}"/>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8" name="Picture 7">
            <a:extLst>
              <a:ext uri="{FF2B5EF4-FFF2-40B4-BE49-F238E27FC236}">
                <a16:creationId xmlns:a16="http://schemas.microsoft.com/office/drawing/2014/main" id="{738AA92E-CCA1-76F5-515B-FE38BFBAD5A9}"/>
              </a:ext>
            </a:extLst>
          </p:cNvPr>
          <p:cNvPicPr>
            <a:picLocks noChangeAspect="1"/>
          </p:cNvPicPr>
          <p:nvPr userDrawn="1"/>
        </p:nvPicPr>
        <p:blipFill>
          <a:blip r:embed="rId2"/>
          <a:srcRect/>
          <a:stretch/>
        </p:blipFill>
        <p:spPr>
          <a:xfrm>
            <a:off x="685328" y="6095002"/>
            <a:ext cx="2515072" cy="716097"/>
          </a:xfrm>
          <a:prstGeom prst="rect">
            <a:avLst/>
          </a:prstGeom>
        </p:spPr>
      </p:pic>
    </p:spTree>
    <p:extLst>
      <p:ext uri="{BB962C8B-B14F-4D97-AF65-F5344CB8AC3E}">
        <p14:creationId xmlns:p14="http://schemas.microsoft.com/office/powerpoint/2010/main" val="3816593242"/>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2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1B8C-F6D5-CA47-9C6C-498340491ACB}"/>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7/27/23</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0" name="Rectangle 9">
            <a:extLst>
              <a:ext uri="{FF2B5EF4-FFF2-40B4-BE49-F238E27FC236}">
                <a16:creationId xmlns:a16="http://schemas.microsoft.com/office/drawing/2014/main" id="{B9DA4DD8-673B-EB49-9A2B-AD35A1D60950}"/>
              </a:ext>
            </a:extLst>
          </p:cNvPr>
          <p:cNvSpPr/>
          <p:nvPr userDrawn="1"/>
        </p:nvSpPr>
        <p:spPr>
          <a:xfrm>
            <a:off x="-1" y="620110"/>
            <a:ext cx="5048249" cy="630621"/>
          </a:xfrm>
          <a:prstGeom prst="rect">
            <a:avLst/>
          </a:prstGeom>
          <a:solidFill>
            <a:srgbClr val="6CCA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8AC26-D891-3A43-8970-4737ADBC0D6A}"/>
              </a:ext>
            </a:extLst>
          </p:cNvPr>
          <p:cNvSpPr>
            <a:spLocks noGrp="1"/>
          </p:cNvSpPr>
          <p:nvPr>
            <p:ph type="title"/>
          </p:nvPr>
        </p:nvSpPr>
        <p:spPr>
          <a:xfrm>
            <a:off x="743606" y="510901"/>
            <a:ext cx="4304643" cy="969689"/>
          </a:xfrm>
        </p:spPr>
        <p:txBody>
          <a:bodyPr>
            <a:normAutofit/>
          </a:bodyPr>
          <a:lstStyle>
            <a:lvl1pPr>
              <a:defRPr sz="2400">
                <a:solidFill>
                  <a:schemeClr val="bg1"/>
                </a:solidFill>
                <a:latin typeface="Proxima Nova" panose="02000506030000020004" pitchFamily="2" charset="0"/>
              </a:defRPr>
            </a:lvl1pPr>
          </a:lstStyle>
          <a:p>
            <a:r>
              <a:rPr lang="en-US" dirty="0"/>
              <a:t>Click to edit Master title style</a:t>
            </a:r>
          </a:p>
        </p:txBody>
      </p:sp>
      <p:sp>
        <p:nvSpPr>
          <p:cNvPr id="12" name="Rectangle 11">
            <a:extLst>
              <a:ext uri="{FF2B5EF4-FFF2-40B4-BE49-F238E27FC236}">
                <a16:creationId xmlns:a16="http://schemas.microsoft.com/office/drawing/2014/main" id="{07C332CB-B9BF-7F40-911A-FEB420736F6B}"/>
              </a:ext>
            </a:extLst>
          </p:cNvPr>
          <p:cNvSpPr/>
          <p:nvPr userDrawn="1"/>
        </p:nvSpPr>
        <p:spPr>
          <a:xfrm>
            <a:off x="0" y="6048103"/>
            <a:ext cx="12192000" cy="809897"/>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rgbClr val="FFBF00"/>
              </a:solidFill>
            </a:endParaRPr>
          </a:p>
        </p:txBody>
      </p:sp>
      <p:pic>
        <p:nvPicPr>
          <p:cNvPr id="11" name="Picture 10">
            <a:extLst>
              <a:ext uri="{FF2B5EF4-FFF2-40B4-BE49-F238E27FC236}">
                <a16:creationId xmlns:a16="http://schemas.microsoft.com/office/drawing/2014/main" id="{8FA51114-8AC1-1C13-61FF-C351B48D29B4}"/>
              </a:ext>
            </a:extLst>
          </p:cNvPr>
          <p:cNvPicPr>
            <a:picLocks noChangeAspect="1"/>
          </p:cNvPicPr>
          <p:nvPr userDrawn="1"/>
        </p:nvPicPr>
        <p:blipFill>
          <a:blip r:embed="rId2"/>
          <a:srcRect/>
          <a:stretch/>
        </p:blipFill>
        <p:spPr>
          <a:xfrm>
            <a:off x="685328" y="6095002"/>
            <a:ext cx="2515072" cy="716097"/>
          </a:xfrm>
          <a:prstGeom prst="rect">
            <a:avLst/>
          </a:prstGeom>
        </p:spPr>
      </p:pic>
    </p:spTree>
    <p:extLst>
      <p:ext uri="{BB962C8B-B14F-4D97-AF65-F5344CB8AC3E}">
        <p14:creationId xmlns:p14="http://schemas.microsoft.com/office/powerpoint/2010/main" val="3760908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1B8C-F6D5-CA47-9C6C-498340491ACB}"/>
              </a:ext>
            </a:extLst>
          </p:cNvPr>
          <p:cNvSpPr>
            <a:spLocks noGrp="1"/>
          </p:cNvSpPr>
          <p:nvPr>
            <p:ph sz="half" idx="1"/>
          </p:nvPr>
        </p:nvSpPr>
        <p:spPr>
          <a:xfrm>
            <a:off x="838199" y="1825625"/>
            <a:ext cx="6865883"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B9DA4DD8-673B-EB49-9A2B-AD35A1D60950}"/>
              </a:ext>
            </a:extLst>
          </p:cNvPr>
          <p:cNvSpPr/>
          <p:nvPr userDrawn="1"/>
        </p:nvSpPr>
        <p:spPr>
          <a:xfrm>
            <a:off x="-1" y="620110"/>
            <a:ext cx="5275537" cy="630621"/>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8AC26-D891-3A43-8970-4737ADBC0D6A}"/>
              </a:ext>
            </a:extLst>
          </p:cNvPr>
          <p:cNvSpPr>
            <a:spLocks noGrp="1"/>
          </p:cNvSpPr>
          <p:nvPr>
            <p:ph type="title"/>
          </p:nvPr>
        </p:nvSpPr>
        <p:spPr>
          <a:xfrm>
            <a:off x="743606" y="510901"/>
            <a:ext cx="4531929" cy="969689"/>
          </a:xfrm>
        </p:spPr>
        <p:txBody>
          <a:bodyPr>
            <a:normAutofit/>
          </a:bodyPr>
          <a:lstStyle>
            <a:lvl1pPr>
              <a:defRPr sz="2400">
                <a:solidFill>
                  <a:schemeClr val="bg1"/>
                </a:solidFill>
                <a:latin typeface="Proxima Nova" panose="02000506030000020004" pitchFamily="2" charset="0"/>
              </a:defRPr>
            </a:lvl1pPr>
          </a:lstStyle>
          <a:p>
            <a:r>
              <a:rPr lang="en-US" dirty="0"/>
              <a:t>Click to edit Master title style</a:t>
            </a:r>
          </a:p>
        </p:txBody>
      </p:sp>
      <p:pic>
        <p:nvPicPr>
          <p:cNvPr id="12" name="Picture 11" descr="Logo&#10;&#10;Description automatically generated with medium confidence">
            <a:extLst>
              <a:ext uri="{FF2B5EF4-FFF2-40B4-BE49-F238E27FC236}">
                <a16:creationId xmlns:a16="http://schemas.microsoft.com/office/drawing/2014/main" id="{EB069F38-69AD-304A-861F-D6A3506F3287}"/>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a:off x="6916464" y="-809297"/>
            <a:ext cx="7547905" cy="8626177"/>
          </a:xfrm>
          <a:prstGeom prst="rect">
            <a:avLst/>
          </a:prstGeom>
        </p:spPr>
      </p:pic>
    </p:spTree>
    <p:extLst>
      <p:ext uri="{BB962C8B-B14F-4D97-AF65-F5344CB8AC3E}">
        <p14:creationId xmlns:p14="http://schemas.microsoft.com/office/powerpoint/2010/main" val="3642926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41B8C-F6D5-CA47-9C6C-498340491ACB}"/>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F6A3FF-B1CA-5C43-A72D-61FBD752D38C}"/>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9BAB877-7C9D-D94D-A028-893A0D227C64}"/>
              </a:ext>
            </a:extLst>
          </p:cNvPr>
          <p:cNvSpPr>
            <a:spLocks noGrp="1"/>
          </p:cNvSpPr>
          <p:nvPr>
            <p:ph type="dt" sz="half" idx="10"/>
          </p:nvPr>
        </p:nvSpPr>
        <p:spPr/>
        <p:txBody>
          <a:bodyPr/>
          <a:lstStyle/>
          <a:p>
            <a:fld id="{58F7429D-DDBF-E049-8AEC-5191D1DD9B96}" type="datetime1">
              <a:rPr lang="en-US" smtClean="0"/>
              <a:t>7/27/23</a:t>
            </a:fld>
            <a:endParaRPr lang="en-US"/>
          </a:p>
        </p:txBody>
      </p:sp>
      <p:sp>
        <p:nvSpPr>
          <p:cNvPr id="6" name="Footer Placeholder 5">
            <a:extLst>
              <a:ext uri="{FF2B5EF4-FFF2-40B4-BE49-F238E27FC236}">
                <a16:creationId xmlns:a16="http://schemas.microsoft.com/office/drawing/2014/main" id="{1523D18F-3D4A-D645-A0CB-EE95A331D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5F778-4F18-E54B-87F5-DCD62E47CFC5}"/>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0" name="Rectangle 9">
            <a:extLst>
              <a:ext uri="{FF2B5EF4-FFF2-40B4-BE49-F238E27FC236}">
                <a16:creationId xmlns:a16="http://schemas.microsoft.com/office/drawing/2014/main" id="{B9DA4DD8-673B-EB49-9A2B-AD35A1D60950}"/>
              </a:ext>
            </a:extLst>
          </p:cNvPr>
          <p:cNvSpPr/>
          <p:nvPr userDrawn="1"/>
        </p:nvSpPr>
        <p:spPr>
          <a:xfrm>
            <a:off x="0" y="620110"/>
            <a:ext cx="4399894" cy="630621"/>
          </a:xfrm>
          <a:prstGeom prst="rect">
            <a:avLst/>
          </a:prstGeom>
          <a:solidFill>
            <a:srgbClr val="6CC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8AC26-D891-3A43-8970-4737ADBC0D6A}"/>
              </a:ext>
            </a:extLst>
          </p:cNvPr>
          <p:cNvSpPr>
            <a:spLocks noGrp="1"/>
          </p:cNvSpPr>
          <p:nvPr>
            <p:ph type="title"/>
          </p:nvPr>
        </p:nvSpPr>
        <p:spPr>
          <a:xfrm>
            <a:off x="743606" y="404949"/>
            <a:ext cx="4399893" cy="1075641"/>
          </a:xfrm>
        </p:spPr>
        <p:txBody>
          <a:bodyPr>
            <a:normAutofit/>
          </a:bodyPr>
          <a:lstStyle>
            <a:lvl1pPr>
              <a:defRPr sz="2400">
                <a:solidFill>
                  <a:schemeClr val="bg1"/>
                </a:solidFill>
                <a:latin typeface="Proxima Nova" panose="02000506030000020004" pitchFamily="2" charset="0"/>
              </a:defRPr>
            </a:lvl1pPr>
          </a:lstStyle>
          <a:p>
            <a:r>
              <a:rPr lang="en-US" dirty="0"/>
              <a:t>Click to edit Master title style</a:t>
            </a:r>
          </a:p>
        </p:txBody>
      </p:sp>
      <p:sp>
        <p:nvSpPr>
          <p:cNvPr id="12" name="Rectangle 11">
            <a:extLst>
              <a:ext uri="{FF2B5EF4-FFF2-40B4-BE49-F238E27FC236}">
                <a16:creationId xmlns:a16="http://schemas.microsoft.com/office/drawing/2014/main" id="{774741B2-C083-E44E-A2DA-58E6B52D37A7}"/>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8" name="Picture 7">
            <a:extLst>
              <a:ext uri="{FF2B5EF4-FFF2-40B4-BE49-F238E27FC236}">
                <a16:creationId xmlns:a16="http://schemas.microsoft.com/office/drawing/2014/main" id="{628B761A-FDD0-6348-067B-81A3BDB095CC}"/>
              </a:ext>
            </a:extLst>
          </p:cNvPr>
          <p:cNvPicPr>
            <a:picLocks noChangeAspect="1"/>
          </p:cNvPicPr>
          <p:nvPr userDrawn="1"/>
        </p:nvPicPr>
        <p:blipFill>
          <a:blip r:embed="rId2"/>
          <a:srcRect/>
          <a:stretch/>
        </p:blipFill>
        <p:spPr>
          <a:xfrm>
            <a:off x="685328" y="6095002"/>
            <a:ext cx="2515072" cy="716097"/>
          </a:xfrm>
          <a:prstGeom prst="rect">
            <a:avLst/>
          </a:prstGeom>
        </p:spPr>
      </p:pic>
    </p:spTree>
    <p:extLst>
      <p:ext uri="{BB962C8B-B14F-4D97-AF65-F5344CB8AC3E}">
        <p14:creationId xmlns:p14="http://schemas.microsoft.com/office/powerpoint/2010/main" val="1803874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EE8C-F477-E64F-B425-02F7558CAF8E}"/>
              </a:ext>
            </a:extLst>
          </p:cNvPr>
          <p:cNvSpPr>
            <a:spLocks noGrp="1"/>
          </p:cNvSpPr>
          <p:nvPr>
            <p:ph type="title"/>
          </p:nvPr>
        </p:nvSpPr>
        <p:spPr>
          <a:xfrm>
            <a:off x="839788" y="365125"/>
            <a:ext cx="10515600" cy="1325563"/>
          </a:xfrm>
        </p:spPr>
        <p:txBody>
          <a:bodyPr/>
          <a:lstStyle>
            <a:lvl1pPr>
              <a:defRPr>
                <a:latin typeface="Proxima Nova" panose="02000506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A207F4C-618E-E946-BAAF-367E2FE43193}"/>
              </a:ext>
            </a:extLst>
          </p:cNvPr>
          <p:cNvSpPr>
            <a:spLocks noGrp="1"/>
          </p:cNvSpPr>
          <p:nvPr>
            <p:ph type="body" idx="1"/>
          </p:nvPr>
        </p:nvSpPr>
        <p:spPr>
          <a:xfrm>
            <a:off x="839788" y="1681163"/>
            <a:ext cx="5157787" cy="823912"/>
          </a:xfrm>
        </p:spPr>
        <p:txBody>
          <a:bodyPr anchor="b"/>
          <a:lstStyle>
            <a:lvl1pPr marL="0" indent="0">
              <a:buNone/>
              <a:defRPr sz="2400" b="1">
                <a:latin typeface="Proxima Nova" panose="0200050603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70CC681-2CA0-9B42-BD72-9F0F3F711F50}"/>
              </a:ext>
            </a:extLst>
          </p:cNvPr>
          <p:cNvSpPr>
            <a:spLocks noGrp="1"/>
          </p:cNvSpPr>
          <p:nvPr>
            <p:ph sz="half" idx="2"/>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65A7A3F-98A1-B44A-A495-6EB5EE00DE63}"/>
              </a:ext>
            </a:extLst>
          </p:cNvPr>
          <p:cNvSpPr>
            <a:spLocks noGrp="1"/>
          </p:cNvSpPr>
          <p:nvPr>
            <p:ph type="body" sz="quarter" idx="3"/>
          </p:nvPr>
        </p:nvSpPr>
        <p:spPr>
          <a:xfrm>
            <a:off x="6172200" y="1681163"/>
            <a:ext cx="5183188" cy="823912"/>
          </a:xfrm>
        </p:spPr>
        <p:txBody>
          <a:bodyPr anchor="b"/>
          <a:lstStyle>
            <a:lvl1pPr marL="0" indent="0">
              <a:buNone/>
              <a:defRPr sz="2400" b="1">
                <a:latin typeface="Proxima Nova" panose="0200050603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2775863-390D-024E-B629-0EFEADE66262}"/>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BAC8D2C-147A-5A41-B37D-E3E41322ED01}"/>
              </a:ext>
            </a:extLst>
          </p:cNvPr>
          <p:cNvSpPr>
            <a:spLocks noGrp="1"/>
          </p:cNvSpPr>
          <p:nvPr>
            <p:ph type="dt" sz="half" idx="10"/>
          </p:nvPr>
        </p:nvSpPr>
        <p:spPr/>
        <p:txBody>
          <a:bodyPr/>
          <a:lstStyle/>
          <a:p>
            <a:fld id="{EA3AD18C-31B2-194D-881F-91352445CE8E}" type="datetime1">
              <a:rPr lang="en-US" smtClean="0"/>
              <a:t>7/27/23</a:t>
            </a:fld>
            <a:endParaRPr lang="en-US"/>
          </a:p>
        </p:txBody>
      </p:sp>
      <p:sp>
        <p:nvSpPr>
          <p:cNvPr id="8" name="Footer Placeholder 7">
            <a:extLst>
              <a:ext uri="{FF2B5EF4-FFF2-40B4-BE49-F238E27FC236}">
                <a16:creationId xmlns:a16="http://schemas.microsoft.com/office/drawing/2014/main" id="{8C28044F-9A2B-A841-9C4F-D6F967837B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2FC4A-52F2-024C-AD25-7CE8150BF326}"/>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10" name="Rectangle 9">
            <a:extLst>
              <a:ext uri="{FF2B5EF4-FFF2-40B4-BE49-F238E27FC236}">
                <a16:creationId xmlns:a16="http://schemas.microsoft.com/office/drawing/2014/main" id="{40F85733-A5F9-E259-FFF5-83B7A8CCB1AA}"/>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11" name="Picture 10">
            <a:extLst>
              <a:ext uri="{FF2B5EF4-FFF2-40B4-BE49-F238E27FC236}">
                <a16:creationId xmlns:a16="http://schemas.microsoft.com/office/drawing/2014/main" id="{DB1D5A31-C715-8841-1CE1-B0B5C6841E20}"/>
              </a:ext>
            </a:extLst>
          </p:cNvPr>
          <p:cNvPicPr>
            <a:picLocks noChangeAspect="1"/>
          </p:cNvPicPr>
          <p:nvPr userDrawn="1"/>
        </p:nvPicPr>
        <p:blipFill>
          <a:blip r:embed="rId2"/>
          <a:srcRect/>
          <a:stretch/>
        </p:blipFill>
        <p:spPr>
          <a:xfrm>
            <a:off x="685328" y="6095002"/>
            <a:ext cx="2515072" cy="716097"/>
          </a:xfrm>
          <a:prstGeom prst="rect">
            <a:avLst/>
          </a:prstGeom>
        </p:spPr>
      </p:pic>
    </p:spTree>
    <p:extLst>
      <p:ext uri="{BB962C8B-B14F-4D97-AF65-F5344CB8AC3E}">
        <p14:creationId xmlns:p14="http://schemas.microsoft.com/office/powerpoint/2010/main" val="1613152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041A-8918-9544-96BF-37FEB18BC010}"/>
              </a:ext>
            </a:extLst>
          </p:cNvPr>
          <p:cNvSpPr>
            <a:spLocks noGrp="1"/>
          </p:cNvSpPr>
          <p:nvPr>
            <p:ph type="title"/>
          </p:nvPr>
        </p:nvSpPr>
        <p:spPr/>
        <p:txBody>
          <a:bodyPr/>
          <a:lstStyle>
            <a:lvl1pPr>
              <a:defRPr>
                <a:latin typeface="Proxima Nova" panose="02000506030000020004"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E4F6022-BA72-494D-A53A-4234D4963C37}"/>
              </a:ext>
            </a:extLst>
          </p:cNvPr>
          <p:cNvSpPr>
            <a:spLocks noGrp="1"/>
          </p:cNvSpPr>
          <p:nvPr>
            <p:ph type="dt" sz="half" idx="10"/>
          </p:nvPr>
        </p:nvSpPr>
        <p:spPr/>
        <p:txBody>
          <a:bodyPr/>
          <a:lstStyle/>
          <a:p>
            <a:fld id="{F45114B9-C66A-1A40-9689-CCC7A7E3F352}" type="datetime1">
              <a:rPr lang="en-US" smtClean="0"/>
              <a:t>7/27/23</a:t>
            </a:fld>
            <a:endParaRPr lang="en-US"/>
          </a:p>
        </p:txBody>
      </p:sp>
      <p:sp>
        <p:nvSpPr>
          <p:cNvPr id="4" name="Footer Placeholder 3">
            <a:extLst>
              <a:ext uri="{FF2B5EF4-FFF2-40B4-BE49-F238E27FC236}">
                <a16:creationId xmlns:a16="http://schemas.microsoft.com/office/drawing/2014/main" id="{9F2CE952-25C7-C845-83EA-9DE7E8665C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0117B-5013-254F-B382-F7C195D1F874}"/>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6" name="Rectangle 5">
            <a:extLst>
              <a:ext uri="{FF2B5EF4-FFF2-40B4-BE49-F238E27FC236}">
                <a16:creationId xmlns:a16="http://schemas.microsoft.com/office/drawing/2014/main" id="{B2EBE8AE-7B57-476D-ECE5-B49B1F8EC4C0}"/>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7" name="Picture 6">
            <a:extLst>
              <a:ext uri="{FF2B5EF4-FFF2-40B4-BE49-F238E27FC236}">
                <a16:creationId xmlns:a16="http://schemas.microsoft.com/office/drawing/2014/main" id="{65ED35F4-0084-949B-A552-1F65EF5693D1}"/>
              </a:ext>
            </a:extLst>
          </p:cNvPr>
          <p:cNvPicPr>
            <a:picLocks noChangeAspect="1"/>
          </p:cNvPicPr>
          <p:nvPr userDrawn="1"/>
        </p:nvPicPr>
        <p:blipFill>
          <a:blip r:embed="rId2"/>
          <a:srcRect/>
          <a:stretch/>
        </p:blipFill>
        <p:spPr>
          <a:xfrm>
            <a:off x="685328" y="6095002"/>
            <a:ext cx="2515072" cy="716097"/>
          </a:xfrm>
          <a:prstGeom prst="rect">
            <a:avLst/>
          </a:prstGeom>
        </p:spPr>
      </p:pic>
    </p:spTree>
    <p:extLst>
      <p:ext uri="{BB962C8B-B14F-4D97-AF65-F5344CB8AC3E}">
        <p14:creationId xmlns:p14="http://schemas.microsoft.com/office/powerpoint/2010/main" val="60907614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0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02285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ADD850-B794-BC44-AFFA-854E858E39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20931298" flipH="1">
            <a:off x="-949658" y="360490"/>
            <a:ext cx="8598650" cy="6730476"/>
          </a:xfrm>
          <a:prstGeom prst="rect">
            <a:avLst/>
          </a:prstGeom>
        </p:spPr>
      </p:pic>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solidFill>
                  <a:schemeClr val="bg1"/>
                </a:solidFill>
                <a:latin typeface="Proxima Nova"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solidFill>
                  <a:schemeClr val="bg1"/>
                </a:solidFill>
                <a:latin typeface="Proxima Nova" panose="02000506030000020004" pitchFamily="2" charset="0"/>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376F6A-0926-574E-80A6-B3911C62D15D}"/>
              </a:ext>
            </a:extLst>
          </p:cNvPr>
          <p:cNvPicPr>
            <a:picLocks noChangeAspect="1"/>
          </p:cNvPicPr>
          <p:nvPr userDrawn="1"/>
        </p:nvPicPr>
        <p:blipFill>
          <a:blip r:embed="rId3"/>
          <a:srcRect/>
          <a:stretch/>
        </p:blipFill>
        <p:spPr>
          <a:xfrm>
            <a:off x="6474904" y="5313848"/>
            <a:ext cx="3486970" cy="992818"/>
          </a:xfrm>
          <a:prstGeom prst="rect">
            <a:avLst/>
          </a:prstGeom>
        </p:spPr>
      </p:pic>
    </p:spTree>
    <p:extLst>
      <p:ext uri="{BB962C8B-B14F-4D97-AF65-F5344CB8AC3E}">
        <p14:creationId xmlns:p14="http://schemas.microsoft.com/office/powerpoint/2010/main" val="3588843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9846-441D-934E-903C-B54F1F1A5891}"/>
              </a:ext>
            </a:extLst>
          </p:cNvPr>
          <p:cNvSpPr>
            <a:spLocks noGrp="1"/>
          </p:cNvSpPr>
          <p:nvPr>
            <p:ph type="title"/>
          </p:nvPr>
        </p:nvSpPr>
        <p:spPr>
          <a:xfrm>
            <a:off x="726440" y="2193925"/>
            <a:ext cx="10515600" cy="1325563"/>
          </a:xfrm>
        </p:spPr>
        <p:txBody>
          <a:bodyPr/>
          <a:lstStyle>
            <a:lvl1pPr>
              <a:defRPr>
                <a:solidFill>
                  <a:schemeClr val="tx1"/>
                </a:solidFill>
                <a:latin typeface="Proxima Nova" panose="02000506030000020004" pitchFamily="2" charset="0"/>
              </a:defRPr>
            </a:lvl1pPr>
          </a:lstStyle>
          <a:p>
            <a:r>
              <a:rPr lang="en-US" dirty="0"/>
              <a:t>Click to edit Master title style</a:t>
            </a:r>
          </a:p>
        </p:txBody>
      </p:sp>
    </p:spTree>
    <p:extLst>
      <p:ext uri="{BB962C8B-B14F-4D97-AF65-F5344CB8AC3E}">
        <p14:creationId xmlns:p14="http://schemas.microsoft.com/office/powerpoint/2010/main" val="283378836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A0ED0-9A7B-7D44-AD6E-595ABFD159A6}"/>
              </a:ext>
            </a:extLst>
          </p:cNvPr>
          <p:cNvSpPr>
            <a:spLocks noGrp="1"/>
          </p:cNvSpPr>
          <p:nvPr>
            <p:ph type="title"/>
          </p:nvPr>
        </p:nvSpPr>
        <p:spPr>
          <a:xfrm>
            <a:off x="838200" y="1922619"/>
            <a:ext cx="10515600" cy="1325563"/>
          </a:xfrm>
        </p:spPr>
        <p:txBody>
          <a:bodyPr/>
          <a:lstStyle>
            <a:lvl1pPr>
              <a:defRPr>
                <a:solidFill>
                  <a:srgbClr val="6CCA98"/>
                </a:solidFill>
                <a:latin typeface="Proxima Nova" panose="02000506030000020004"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99F28DFC-FBCF-864A-984A-34EA8FBFD518}"/>
              </a:ext>
            </a:extLst>
          </p:cNvPr>
          <p:cNvSpPr>
            <a:spLocks noGrp="1"/>
          </p:cNvSpPr>
          <p:nvPr>
            <p:ph type="dt" sz="half" idx="10"/>
          </p:nvPr>
        </p:nvSpPr>
        <p:spPr/>
        <p:txBody>
          <a:bodyPr/>
          <a:lstStyle/>
          <a:p>
            <a:fld id="{760558DF-2C7F-CC46-A5D8-70F1D9994898}" type="datetime1">
              <a:rPr lang="en-US" smtClean="0"/>
              <a:t>7/27/23</a:t>
            </a:fld>
            <a:endParaRPr lang="en-US" dirty="0"/>
          </a:p>
        </p:txBody>
      </p:sp>
      <p:sp>
        <p:nvSpPr>
          <p:cNvPr id="4" name="Footer Placeholder 3">
            <a:extLst>
              <a:ext uri="{FF2B5EF4-FFF2-40B4-BE49-F238E27FC236}">
                <a16:creationId xmlns:a16="http://schemas.microsoft.com/office/drawing/2014/main" id="{DC9F297E-16DE-0844-92DB-D7F6D89071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EFCAB63-EDBB-AD4C-970F-D69992C5F929}"/>
              </a:ext>
            </a:extLst>
          </p:cNvPr>
          <p:cNvSpPr>
            <a:spLocks noGrp="1"/>
          </p:cNvSpPr>
          <p:nvPr>
            <p:ph type="sldNum" sz="quarter" idx="12"/>
          </p:nvPr>
        </p:nvSpPr>
        <p:spPr/>
        <p:txBody>
          <a:bodyPr/>
          <a:lstStyle/>
          <a:p>
            <a:fld id="{79F30D26-24DE-2B44-8F8B-EC90BDBB0248}" type="slidenum">
              <a:rPr lang="en-US" smtClean="0"/>
              <a:t>‹#›</a:t>
            </a:fld>
            <a:endParaRPr lang="en-US" dirty="0"/>
          </a:p>
        </p:txBody>
      </p:sp>
    </p:spTree>
    <p:extLst>
      <p:ext uri="{BB962C8B-B14F-4D97-AF65-F5344CB8AC3E}">
        <p14:creationId xmlns:p14="http://schemas.microsoft.com/office/powerpoint/2010/main" val="1570561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BB9B-F133-684D-B4D2-3C6182C7FB74}"/>
              </a:ext>
            </a:extLst>
          </p:cNvPr>
          <p:cNvSpPr>
            <a:spLocks noGrp="1"/>
          </p:cNvSpPr>
          <p:nvPr>
            <p:ph type="title"/>
          </p:nvPr>
        </p:nvSpPr>
        <p:spPr>
          <a:xfrm>
            <a:off x="839788" y="457200"/>
            <a:ext cx="3932237" cy="1600200"/>
          </a:xfrm>
        </p:spPr>
        <p:txBody>
          <a:bodyPr anchor="b"/>
          <a:lstStyle>
            <a:lvl1pPr>
              <a:defRPr sz="3200">
                <a:latin typeface="Proxima Nova" panose="0200050603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94FD2EB-CB99-4A4D-BA71-61DD4B7CDB9A}"/>
              </a:ext>
            </a:extLst>
          </p:cNvPr>
          <p:cNvSpPr>
            <a:spLocks noGrp="1"/>
          </p:cNvSpPr>
          <p:nvPr>
            <p:ph idx="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A808A2A-A79E-DC41-988A-82B4A0418B39}"/>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0B8C8-73CB-0144-83C6-42449C6F8C82}"/>
              </a:ext>
            </a:extLst>
          </p:cNvPr>
          <p:cNvSpPr>
            <a:spLocks noGrp="1"/>
          </p:cNvSpPr>
          <p:nvPr>
            <p:ph type="dt" sz="half" idx="10"/>
          </p:nvPr>
        </p:nvSpPr>
        <p:spPr/>
        <p:txBody>
          <a:bodyPr/>
          <a:lstStyle/>
          <a:p>
            <a:fld id="{B670CC37-E6EA-FA47-BD95-EB8E88EA487F}" type="datetime1">
              <a:rPr lang="en-US" smtClean="0"/>
              <a:t>7/27/23</a:t>
            </a:fld>
            <a:endParaRPr lang="en-US"/>
          </a:p>
        </p:txBody>
      </p:sp>
      <p:sp>
        <p:nvSpPr>
          <p:cNvPr id="6" name="Footer Placeholder 5">
            <a:extLst>
              <a:ext uri="{FF2B5EF4-FFF2-40B4-BE49-F238E27FC236}">
                <a16:creationId xmlns:a16="http://schemas.microsoft.com/office/drawing/2014/main" id="{1A6A1A7C-590C-3F44-B4CC-E3D2B431D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8B7AF-4221-A44E-80BF-2693794659E1}"/>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8" name="Rectangle 7">
            <a:extLst>
              <a:ext uri="{FF2B5EF4-FFF2-40B4-BE49-F238E27FC236}">
                <a16:creationId xmlns:a16="http://schemas.microsoft.com/office/drawing/2014/main" id="{A85DB775-6F0B-401A-FF59-EAC694DE83D9}"/>
              </a:ext>
            </a:extLst>
          </p:cNvPr>
          <p:cNvSpPr/>
          <p:nvPr userDrawn="1"/>
        </p:nvSpPr>
        <p:spPr>
          <a:xfrm>
            <a:off x="0" y="6048103"/>
            <a:ext cx="12344400" cy="809898"/>
          </a:xfrm>
          <a:prstGeom prst="rect">
            <a:avLst/>
          </a:prstGeom>
          <a:solidFill>
            <a:srgbClr val="0228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9" name="Picture 8">
            <a:extLst>
              <a:ext uri="{FF2B5EF4-FFF2-40B4-BE49-F238E27FC236}">
                <a16:creationId xmlns:a16="http://schemas.microsoft.com/office/drawing/2014/main" id="{8AFC9183-2CBA-C5D3-8939-571C4EB97150}"/>
              </a:ext>
            </a:extLst>
          </p:cNvPr>
          <p:cNvPicPr>
            <a:picLocks noChangeAspect="1"/>
          </p:cNvPicPr>
          <p:nvPr userDrawn="1"/>
        </p:nvPicPr>
        <p:blipFill>
          <a:blip r:embed="rId2"/>
          <a:srcRect/>
          <a:stretch/>
        </p:blipFill>
        <p:spPr>
          <a:xfrm>
            <a:off x="685328" y="6095002"/>
            <a:ext cx="2515072" cy="716097"/>
          </a:xfrm>
          <a:prstGeom prst="rect">
            <a:avLst/>
          </a:prstGeom>
        </p:spPr>
      </p:pic>
    </p:spTree>
    <p:extLst>
      <p:ext uri="{BB962C8B-B14F-4D97-AF65-F5344CB8AC3E}">
        <p14:creationId xmlns:p14="http://schemas.microsoft.com/office/powerpoint/2010/main" val="1054713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4E4A-264C-6544-BF67-1E80FD842614}"/>
              </a:ext>
            </a:extLst>
          </p:cNvPr>
          <p:cNvSpPr>
            <a:spLocks noGrp="1"/>
          </p:cNvSpPr>
          <p:nvPr>
            <p:ph type="title"/>
          </p:nvPr>
        </p:nvSpPr>
        <p:spPr>
          <a:xfrm>
            <a:off x="839788" y="457200"/>
            <a:ext cx="3932237" cy="1600200"/>
          </a:xfrm>
        </p:spPr>
        <p:txBody>
          <a:bodyPr anchor="b"/>
          <a:lstStyle>
            <a:lvl1pPr>
              <a:defRPr sz="3200">
                <a:latin typeface="Proxima Nova" panose="02000506030000020004"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3217C7CA-62FD-E743-926C-50C225BBFB1F}"/>
              </a:ext>
            </a:extLst>
          </p:cNvPr>
          <p:cNvSpPr>
            <a:spLocks noGrp="1"/>
          </p:cNvSpPr>
          <p:nvPr>
            <p:ph type="pic" idx="1"/>
          </p:nvPr>
        </p:nvSpPr>
        <p:spPr>
          <a:xfrm>
            <a:off x="5183188" y="987425"/>
            <a:ext cx="6172200" cy="4873625"/>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3C16C-1960-054E-96D0-52B1ECFFDB83}"/>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6BE64-C67A-5C4A-B55B-23E577FEB092}"/>
              </a:ext>
            </a:extLst>
          </p:cNvPr>
          <p:cNvSpPr>
            <a:spLocks noGrp="1"/>
          </p:cNvSpPr>
          <p:nvPr>
            <p:ph type="dt" sz="half" idx="10"/>
          </p:nvPr>
        </p:nvSpPr>
        <p:spPr/>
        <p:txBody>
          <a:bodyPr/>
          <a:lstStyle/>
          <a:p>
            <a:fld id="{419E0146-C605-ED4D-BD93-CB8902AD86BF}" type="datetime1">
              <a:rPr lang="en-US" smtClean="0"/>
              <a:t>7/27/23</a:t>
            </a:fld>
            <a:endParaRPr lang="en-US"/>
          </a:p>
        </p:txBody>
      </p:sp>
      <p:sp>
        <p:nvSpPr>
          <p:cNvPr id="6" name="Footer Placeholder 5">
            <a:extLst>
              <a:ext uri="{FF2B5EF4-FFF2-40B4-BE49-F238E27FC236}">
                <a16:creationId xmlns:a16="http://schemas.microsoft.com/office/drawing/2014/main" id="{4C56C729-9ADC-014D-862C-F3278E1A0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10E9E-2BF9-644D-AE3C-442B57196D6A}"/>
              </a:ext>
            </a:extLst>
          </p:cNvPr>
          <p:cNvSpPr>
            <a:spLocks noGrp="1"/>
          </p:cNvSpPr>
          <p:nvPr>
            <p:ph type="sldNum" sz="quarter" idx="12"/>
          </p:nvPr>
        </p:nvSpPr>
        <p:spPr/>
        <p:txBody>
          <a:bodyPr/>
          <a:lstStyle/>
          <a:p>
            <a:fld id="{79F30D26-24DE-2B44-8F8B-EC90BDBB0248}" type="slidenum">
              <a:rPr lang="en-US" smtClean="0"/>
              <a:t>‹#›</a:t>
            </a:fld>
            <a:endParaRPr lang="en-US"/>
          </a:p>
        </p:txBody>
      </p:sp>
      <p:sp>
        <p:nvSpPr>
          <p:cNvPr id="8" name="Rectangle 7">
            <a:extLst>
              <a:ext uri="{FF2B5EF4-FFF2-40B4-BE49-F238E27FC236}">
                <a16:creationId xmlns:a16="http://schemas.microsoft.com/office/drawing/2014/main" id="{949DF312-86D1-131D-B5FD-E3B9A9FA9997}"/>
              </a:ext>
            </a:extLst>
          </p:cNvPr>
          <p:cNvSpPr/>
          <p:nvPr userDrawn="1"/>
        </p:nvSpPr>
        <p:spPr>
          <a:xfrm>
            <a:off x="0" y="6048103"/>
            <a:ext cx="12344400" cy="809898"/>
          </a:xfrm>
          <a:prstGeom prst="rect">
            <a:avLst/>
          </a:prstGeom>
          <a:solidFill>
            <a:srgbClr val="6CCA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pic>
        <p:nvPicPr>
          <p:cNvPr id="9" name="Picture 8">
            <a:extLst>
              <a:ext uri="{FF2B5EF4-FFF2-40B4-BE49-F238E27FC236}">
                <a16:creationId xmlns:a16="http://schemas.microsoft.com/office/drawing/2014/main" id="{B39F147E-F593-C5CD-C60F-1B4B842B28D8}"/>
              </a:ext>
            </a:extLst>
          </p:cNvPr>
          <p:cNvPicPr>
            <a:picLocks noChangeAspect="1"/>
          </p:cNvPicPr>
          <p:nvPr userDrawn="1"/>
        </p:nvPicPr>
        <p:blipFill>
          <a:blip r:embed="rId2"/>
          <a:srcRect/>
          <a:stretch/>
        </p:blipFill>
        <p:spPr>
          <a:xfrm>
            <a:off x="685328" y="6095002"/>
            <a:ext cx="2515072" cy="716097"/>
          </a:xfrm>
          <a:prstGeom prst="rect">
            <a:avLst/>
          </a:prstGeom>
        </p:spPr>
      </p:pic>
    </p:spTree>
    <p:extLst>
      <p:ext uri="{BB962C8B-B14F-4D97-AF65-F5344CB8AC3E}">
        <p14:creationId xmlns:p14="http://schemas.microsoft.com/office/powerpoint/2010/main" val="3079039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228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A479-EFF9-CC42-A07C-CDF76DA97BF4}"/>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defRPr>
            </a:lvl1pPr>
          </a:lstStyle>
          <a:p>
            <a:r>
              <a:rPr lang="en-US" dirty="0"/>
              <a:t>Click to edit (thank you)</a:t>
            </a:r>
          </a:p>
        </p:txBody>
      </p:sp>
      <p:sp>
        <p:nvSpPr>
          <p:cNvPr id="3" name="Subtitle 2">
            <a:extLst>
              <a:ext uri="{FF2B5EF4-FFF2-40B4-BE49-F238E27FC236}">
                <a16:creationId xmlns:a16="http://schemas.microsoft.com/office/drawing/2014/main" id="{0E17EE70-D9C5-A546-9474-F0DD2DCB266F}"/>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(Questions?)</a:t>
            </a:r>
          </a:p>
        </p:txBody>
      </p:sp>
      <p:pic>
        <p:nvPicPr>
          <p:cNvPr id="7" name="Picture 6">
            <a:extLst>
              <a:ext uri="{FF2B5EF4-FFF2-40B4-BE49-F238E27FC236}">
                <a16:creationId xmlns:a16="http://schemas.microsoft.com/office/drawing/2014/main" id="{556992A4-92AE-5D43-B600-8428632C7081}"/>
              </a:ext>
            </a:extLst>
          </p:cNvPr>
          <p:cNvPicPr>
            <a:picLocks noChangeAspect="1"/>
          </p:cNvPicPr>
          <p:nvPr userDrawn="1"/>
        </p:nvPicPr>
        <p:blipFill>
          <a:blip r:embed="rId2"/>
          <a:srcRect/>
          <a:stretch/>
        </p:blipFill>
        <p:spPr>
          <a:xfrm>
            <a:off x="4054188" y="5154287"/>
            <a:ext cx="4083624" cy="1162699"/>
          </a:xfrm>
          <a:prstGeom prst="rect">
            <a:avLst/>
          </a:prstGeom>
        </p:spPr>
      </p:pic>
    </p:spTree>
    <p:extLst>
      <p:ext uri="{BB962C8B-B14F-4D97-AF65-F5344CB8AC3E}">
        <p14:creationId xmlns:p14="http://schemas.microsoft.com/office/powerpoint/2010/main" val="950874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2285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7642DF-D9BF-B940-B261-DBC8A1F17339}"/>
              </a:ext>
            </a:extLst>
          </p:cNvPr>
          <p:cNvPicPr>
            <a:picLocks noChangeAspect="1"/>
          </p:cNvPicPr>
          <p:nvPr userDrawn="1"/>
        </p:nvPicPr>
        <p:blipFill>
          <a:blip r:embed="rId2"/>
          <a:srcRect/>
          <a:stretch/>
        </p:blipFill>
        <p:spPr>
          <a:xfrm>
            <a:off x="-1452320" y="-1033835"/>
            <a:ext cx="14029928" cy="7891835"/>
          </a:xfrm>
          <a:prstGeom prst="rect">
            <a:avLst/>
          </a:prstGeom>
        </p:spPr>
      </p:pic>
      <p:sp>
        <p:nvSpPr>
          <p:cNvPr id="2" name="Title 1">
            <a:extLst>
              <a:ext uri="{FF2B5EF4-FFF2-40B4-BE49-F238E27FC236}">
                <a16:creationId xmlns:a16="http://schemas.microsoft.com/office/drawing/2014/main" id="{80DFA479-EFF9-CC42-A07C-CDF76DA97BF4}"/>
              </a:ext>
            </a:extLst>
          </p:cNvPr>
          <p:cNvSpPr>
            <a:spLocks noGrp="1"/>
          </p:cNvSpPr>
          <p:nvPr>
            <p:ph type="ctrTitle" hasCustomPrompt="1"/>
          </p:nvPr>
        </p:nvSpPr>
        <p:spPr>
          <a:xfrm>
            <a:off x="5244663" y="754405"/>
            <a:ext cx="6947336" cy="2387600"/>
          </a:xfrm>
          <a:prstGeom prst="rect">
            <a:avLst/>
          </a:prstGeom>
        </p:spPr>
        <p:txBody>
          <a:bodyPr anchor="b"/>
          <a:lstStyle>
            <a:lvl1pPr algn="ctr">
              <a:defRPr sz="6000">
                <a:solidFill>
                  <a:schemeClr val="bg1"/>
                </a:solidFill>
              </a:defRPr>
            </a:lvl1pPr>
          </a:lstStyle>
          <a:p>
            <a:r>
              <a:rPr lang="en-US" dirty="0"/>
              <a:t>Click to edit </a:t>
            </a:r>
            <a:br>
              <a:rPr lang="en-US" dirty="0"/>
            </a:br>
            <a:r>
              <a:rPr lang="en-US" dirty="0"/>
              <a:t>(thank you)</a:t>
            </a:r>
          </a:p>
        </p:txBody>
      </p:sp>
      <p:sp>
        <p:nvSpPr>
          <p:cNvPr id="3" name="Subtitle 2">
            <a:extLst>
              <a:ext uri="{FF2B5EF4-FFF2-40B4-BE49-F238E27FC236}">
                <a16:creationId xmlns:a16="http://schemas.microsoft.com/office/drawing/2014/main" id="{0E17EE70-D9C5-A546-9474-F0DD2DCB266F}"/>
              </a:ext>
            </a:extLst>
          </p:cNvPr>
          <p:cNvSpPr>
            <a:spLocks noGrp="1"/>
          </p:cNvSpPr>
          <p:nvPr>
            <p:ph type="subTitle" idx="1" hasCustomPrompt="1"/>
          </p:nvPr>
        </p:nvSpPr>
        <p:spPr>
          <a:xfrm>
            <a:off x="5244663" y="3142005"/>
            <a:ext cx="6947337"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(Questions?)</a:t>
            </a:r>
          </a:p>
        </p:txBody>
      </p:sp>
      <p:pic>
        <p:nvPicPr>
          <p:cNvPr id="7" name="Picture 6">
            <a:extLst>
              <a:ext uri="{FF2B5EF4-FFF2-40B4-BE49-F238E27FC236}">
                <a16:creationId xmlns:a16="http://schemas.microsoft.com/office/drawing/2014/main" id="{556992A4-92AE-5D43-B600-8428632C7081}"/>
              </a:ext>
            </a:extLst>
          </p:cNvPr>
          <p:cNvPicPr>
            <a:picLocks noChangeAspect="1"/>
          </p:cNvPicPr>
          <p:nvPr userDrawn="1"/>
        </p:nvPicPr>
        <p:blipFill>
          <a:blip r:embed="rId3"/>
          <a:srcRect/>
          <a:stretch/>
        </p:blipFill>
        <p:spPr>
          <a:xfrm>
            <a:off x="6866372" y="5229609"/>
            <a:ext cx="3916773" cy="1115192"/>
          </a:xfrm>
          <a:prstGeom prst="rect">
            <a:avLst/>
          </a:prstGeom>
        </p:spPr>
      </p:pic>
    </p:spTree>
    <p:extLst>
      <p:ext uri="{BB962C8B-B14F-4D97-AF65-F5344CB8AC3E}">
        <p14:creationId xmlns:p14="http://schemas.microsoft.com/office/powerpoint/2010/main" val="94542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02285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ADD850-B794-BC44-AFFA-854E858E39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120371">
            <a:off x="39396" y="-529358"/>
            <a:ext cx="6569049" cy="8758732"/>
          </a:xfrm>
          <a:prstGeom prst="rect">
            <a:avLst/>
          </a:prstGeom>
        </p:spPr>
      </p:pic>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solidFill>
                  <a:schemeClr val="bg1"/>
                </a:solidFill>
                <a:latin typeface="Proxima Nova"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solidFill>
                  <a:schemeClr val="bg1"/>
                </a:solidFill>
                <a:latin typeface="Proxima Nova" panose="02000506030000020004" pitchFamily="2" charset="0"/>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376F6A-0926-574E-80A6-B3911C62D15D}"/>
              </a:ext>
            </a:extLst>
          </p:cNvPr>
          <p:cNvPicPr>
            <a:picLocks noChangeAspect="1"/>
          </p:cNvPicPr>
          <p:nvPr userDrawn="1"/>
        </p:nvPicPr>
        <p:blipFill>
          <a:blip r:embed="rId3"/>
          <a:srcRect/>
          <a:stretch/>
        </p:blipFill>
        <p:spPr>
          <a:xfrm>
            <a:off x="6474904" y="5313848"/>
            <a:ext cx="3486970" cy="992818"/>
          </a:xfrm>
          <a:prstGeom prst="rect">
            <a:avLst/>
          </a:prstGeom>
        </p:spPr>
      </p:pic>
    </p:spTree>
    <p:extLst>
      <p:ext uri="{BB962C8B-B14F-4D97-AF65-F5344CB8AC3E}">
        <p14:creationId xmlns:p14="http://schemas.microsoft.com/office/powerpoint/2010/main" val="873499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02285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ADD850-B794-BC44-AFFA-854E858E39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2341" y="133011"/>
            <a:ext cx="4848116" cy="7575182"/>
          </a:xfrm>
          <a:prstGeom prst="rect">
            <a:avLst/>
          </a:prstGeom>
        </p:spPr>
      </p:pic>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solidFill>
                  <a:schemeClr val="bg1"/>
                </a:solidFill>
                <a:latin typeface="Proxima Nova"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solidFill>
                  <a:schemeClr val="bg1"/>
                </a:solidFill>
                <a:latin typeface="Proxima Nova" panose="02000506030000020004" pitchFamily="2" charset="0"/>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376F6A-0926-574E-80A6-B3911C62D15D}"/>
              </a:ext>
            </a:extLst>
          </p:cNvPr>
          <p:cNvPicPr>
            <a:picLocks noChangeAspect="1"/>
          </p:cNvPicPr>
          <p:nvPr userDrawn="1"/>
        </p:nvPicPr>
        <p:blipFill>
          <a:blip r:embed="rId3"/>
          <a:srcRect/>
          <a:stretch/>
        </p:blipFill>
        <p:spPr>
          <a:xfrm>
            <a:off x="6474904" y="5313848"/>
            <a:ext cx="3486970" cy="992818"/>
          </a:xfrm>
          <a:prstGeom prst="rect">
            <a:avLst/>
          </a:prstGeom>
        </p:spPr>
      </p:pic>
    </p:spTree>
    <p:extLst>
      <p:ext uri="{BB962C8B-B14F-4D97-AF65-F5344CB8AC3E}">
        <p14:creationId xmlns:p14="http://schemas.microsoft.com/office/powerpoint/2010/main" val="1780001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02285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ADD850-B794-BC44-AFFA-854E858E39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1352" y="791801"/>
            <a:ext cx="6639601" cy="6082077"/>
          </a:xfrm>
          <a:prstGeom prst="rect">
            <a:avLst/>
          </a:prstGeom>
        </p:spPr>
      </p:pic>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solidFill>
                  <a:schemeClr val="bg1"/>
                </a:solidFill>
                <a:latin typeface="Proxima Nova"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solidFill>
                  <a:schemeClr val="bg1"/>
                </a:solidFill>
                <a:latin typeface="Proxima Nova" panose="02000506030000020004" pitchFamily="2" charset="0"/>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376F6A-0926-574E-80A6-B3911C62D15D}"/>
              </a:ext>
            </a:extLst>
          </p:cNvPr>
          <p:cNvPicPr>
            <a:picLocks noChangeAspect="1"/>
          </p:cNvPicPr>
          <p:nvPr userDrawn="1"/>
        </p:nvPicPr>
        <p:blipFill>
          <a:blip r:embed="rId3"/>
          <a:srcRect/>
          <a:stretch/>
        </p:blipFill>
        <p:spPr>
          <a:xfrm>
            <a:off x="6474904" y="5313848"/>
            <a:ext cx="3486970" cy="992818"/>
          </a:xfrm>
          <a:prstGeom prst="rect">
            <a:avLst/>
          </a:prstGeom>
        </p:spPr>
      </p:pic>
    </p:spTree>
    <p:extLst>
      <p:ext uri="{BB962C8B-B14F-4D97-AF65-F5344CB8AC3E}">
        <p14:creationId xmlns:p14="http://schemas.microsoft.com/office/powerpoint/2010/main" val="114019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2285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ADD850-B794-BC44-AFFA-854E858E39DA}"/>
              </a:ext>
            </a:extLst>
          </p:cNvPr>
          <p:cNvPicPr>
            <a:picLocks noChangeAspect="1"/>
          </p:cNvPicPr>
          <p:nvPr userDrawn="1"/>
        </p:nvPicPr>
        <p:blipFill>
          <a:blip r:embed="rId2"/>
          <a:srcRect/>
          <a:stretch/>
        </p:blipFill>
        <p:spPr>
          <a:xfrm>
            <a:off x="-1722397" y="-1725318"/>
            <a:ext cx="9778828" cy="9778828"/>
          </a:xfrm>
          <a:prstGeom prst="rect">
            <a:avLst/>
          </a:prstGeom>
        </p:spPr>
      </p:pic>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solidFill>
                  <a:schemeClr val="bg1"/>
                </a:solidFill>
                <a:latin typeface="Proxima Nova"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solidFill>
                  <a:schemeClr val="bg1"/>
                </a:solidFill>
                <a:latin typeface="Proxima Nova" panose="02000506030000020004" pitchFamily="2" charset="0"/>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376F6A-0926-574E-80A6-B3911C62D15D}"/>
              </a:ext>
            </a:extLst>
          </p:cNvPr>
          <p:cNvPicPr>
            <a:picLocks noChangeAspect="1"/>
          </p:cNvPicPr>
          <p:nvPr userDrawn="1"/>
        </p:nvPicPr>
        <p:blipFill>
          <a:blip r:embed="rId3"/>
          <a:srcRect/>
          <a:stretch/>
        </p:blipFill>
        <p:spPr>
          <a:xfrm>
            <a:off x="6474904" y="5313848"/>
            <a:ext cx="3486970" cy="992818"/>
          </a:xfrm>
          <a:prstGeom prst="rect">
            <a:avLst/>
          </a:prstGeom>
        </p:spPr>
      </p:pic>
    </p:spTree>
    <p:extLst>
      <p:ext uri="{BB962C8B-B14F-4D97-AF65-F5344CB8AC3E}">
        <p14:creationId xmlns:p14="http://schemas.microsoft.com/office/powerpoint/2010/main" val="2239958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2285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ADD850-B794-BC44-AFFA-854E858E39DA}"/>
              </a:ext>
            </a:extLst>
          </p:cNvPr>
          <p:cNvPicPr>
            <a:picLocks noChangeAspect="1"/>
          </p:cNvPicPr>
          <p:nvPr userDrawn="1"/>
        </p:nvPicPr>
        <p:blipFill>
          <a:blip r:embed="rId2"/>
          <a:srcRect/>
          <a:stretch/>
        </p:blipFill>
        <p:spPr>
          <a:xfrm>
            <a:off x="-342899" y="-946407"/>
            <a:ext cx="7305675" cy="7852444"/>
          </a:xfrm>
          <a:prstGeom prst="rect">
            <a:avLst/>
          </a:prstGeom>
        </p:spPr>
      </p:pic>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solidFill>
                  <a:schemeClr val="bg1"/>
                </a:solidFill>
                <a:latin typeface="Proxima Nova"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solidFill>
                  <a:schemeClr val="bg1"/>
                </a:solidFill>
                <a:latin typeface="Proxima Nova" panose="02000506030000020004" pitchFamily="2" charset="0"/>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376F6A-0926-574E-80A6-B3911C62D15D}"/>
              </a:ext>
            </a:extLst>
          </p:cNvPr>
          <p:cNvPicPr>
            <a:picLocks noChangeAspect="1"/>
          </p:cNvPicPr>
          <p:nvPr userDrawn="1"/>
        </p:nvPicPr>
        <p:blipFill>
          <a:blip r:embed="rId3"/>
          <a:srcRect/>
          <a:stretch/>
        </p:blipFill>
        <p:spPr>
          <a:xfrm>
            <a:off x="6474904" y="5313848"/>
            <a:ext cx="3486970" cy="992818"/>
          </a:xfrm>
          <a:prstGeom prst="rect">
            <a:avLst/>
          </a:prstGeom>
        </p:spPr>
      </p:pic>
    </p:spTree>
    <p:extLst>
      <p:ext uri="{BB962C8B-B14F-4D97-AF65-F5344CB8AC3E}">
        <p14:creationId xmlns:p14="http://schemas.microsoft.com/office/powerpoint/2010/main" val="472365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285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ADD850-B794-BC44-AFFA-854E858E39DA}"/>
              </a:ext>
            </a:extLst>
          </p:cNvPr>
          <p:cNvPicPr>
            <a:picLocks noChangeAspect="1"/>
          </p:cNvPicPr>
          <p:nvPr userDrawn="1"/>
        </p:nvPicPr>
        <p:blipFill>
          <a:blip r:embed="rId2"/>
          <a:srcRect/>
          <a:stretch/>
        </p:blipFill>
        <p:spPr>
          <a:xfrm>
            <a:off x="-711767" y="-609600"/>
            <a:ext cx="13615534" cy="7467600"/>
          </a:xfrm>
          <a:prstGeom prst="rect">
            <a:avLst/>
          </a:prstGeom>
        </p:spPr>
      </p:pic>
      <p:sp>
        <p:nvSpPr>
          <p:cNvPr id="3" name="Subtitle 2">
            <a:extLst>
              <a:ext uri="{FF2B5EF4-FFF2-40B4-BE49-F238E27FC236}">
                <a16:creationId xmlns:a16="http://schemas.microsoft.com/office/drawing/2014/main" id="{8123CAE8-55D4-F04F-9BFB-C7BA7FB129F7}"/>
              </a:ext>
            </a:extLst>
          </p:cNvPr>
          <p:cNvSpPr>
            <a:spLocks noGrp="1"/>
          </p:cNvSpPr>
          <p:nvPr>
            <p:ph type="subTitle" idx="1" hasCustomPrompt="1"/>
          </p:nvPr>
        </p:nvSpPr>
        <p:spPr>
          <a:xfrm>
            <a:off x="6410960" y="3420933"/>
            <a:ext cx="5338699" cy="609593"/>
          </a:xfrm>
        </p:spPr>
        <p:txBody>
          <a:bodyPr/>
          <a:lstStyle>
            <a:lvl1pPr marL="0" indent="0" algn="l">
              <a:buNone/>
              <a:defRPr sz="2400" b="1">
                <a:solidFill>
                  <a:schemeClr val="bg1"/>
                </a:solidFill>
                <a:latin typeface="Proxima Nova"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9" name="Title 8">
            <a:extLst>
              <a:ext uri="{FF2B5EF4-FFF2-40B4-BE49-F238E27FC236}">
                <a16:creationId xmlns:a16="http://schemas.microsoft.com/office/drawing/2014/main" id="{62F15F3F-6A06-C94D-A58F-78F98769B467}"/>
              </a:ext>
            </a:extLst>
          </p:cNvPr>
          <p:cNvSpPr>
            <a:spLocks noGrp="1"/>
          </p:cNvSpPr>
          <p:nvPr>
            <p:ph type="title" hasCustomPrompt="1"/>
          </p:nvPr>
        </p:nvSpPr>
        <p:spPr>
          <a:xfrm>
            <a:off x="6410960" y="1838533"/>
            <a:ext cx="5337131" cy="1325563"/>
          </a:xfrm>
        </p:spPr>
        <p:txBody>
          <a:bodyPr/>
          <a:lstStyle>
            <a:lvl1pPr algn="l">
              <a:defRPr>
                <a:solidFill>
                  <a:schemeClr val="bg1"/>
                </a:solidFill>
                <a:latin typeface="Proxima Nova" panose="02000506030000020004" pitchFamily="2" charset="0"/>
              </a:defRPr>
            </a:lvl1pPr>
          </a:lstStyle>
          <a:p>
            <a:r>
              <a:rPr lang="en-US" dirty="0"/>
              <a:t>Click to edit </a:t>
            </a:r>
            <a:br>
              <a:rPr lang="en-US" dirty="0"/>
            </a:br>
            <a:r>
              <a:rPr lang="en-US" dirty="0"/>
              <a:t>Master title style</a:t>
            </a:r>
          </a:p>
        </p:txBody>
      </p:sp>
      <p:cxnSp>
        <p:nvCxnSpPr>
          <p:cNvPr id="11" name="Straight Connector 10">
            <a:extLst>
              <a:ext uri="{FF2B5EF4-FFF2-40B4-BE49-F238E27FC236}">
                <a16:creationId xmlns:a16="http://schemas.microsoft.com/office/drawing/2014/main" id="{780116EF-67F1-6F43-93C7-86962ED732EA}"/>
              </a:ext>
            </a:extLst>
          </p:cNvPr>
          <p:cNvCxnSpPr>
            <a:cxnSpLocks/>
          </p:cNvCxnSpPr>
          <p:nvPr userDrawn="1"/>
        </p:nvCxnSpPr>
        <p:spPr>
          <a:xfrm>
            <a:off x="6410960" y="3281819"/>
            <a:ext cx="5781040"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376F6A-0926-574E-80A6-B3911C62D15D}"/>
              </a:ext>
            </a:extLst>
          </p:cNvPr>
          <p:cNvPicPr>
            <a:picLocks noChangeAspect="1"/>
          </p:cNvPicPr>
          <p:nvPr userDrawn="1"/>
        </p:nvPicPr>
        <p:blipFill>
          <a:blip r:embed="rId3"/>
          <a:srcRect/>
          <a:stretch/>
        </p:blipFill>
        <p:spPr>
          <a:xfrm>
            <a:off x="6474904" y="5313848"/>
            <a:ext cx="3486970" cy="992818"/>
          </a:xfrm>
          <a:prstGeom prst="rect">
            <a:avLst/>
          </a:prstGeom>
        </p:spPr>
      </p:pic>
    </p:spTree>
    <p:extLst>
      <p:ext uri="{BB962C8B-B14F-4D97-AF65-F5344CB8AC3E}">
        <p14:creationId xmlns:p14="http://schemas.microsoft.com/office/powerpoint/2010/main" val="404952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285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B90557-5667-AB48-8FD2-94B584C864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71407"/>
            <a:ext cx="12191999" cy="6853344"/>
          </a:xfrm>
          <a:prstGeom prst="rect">
            <a:avLst/>
          </a:prstGeom>
        </p:spPr>
      </p:pic>
      <p:sp>
        <p:nvSpPr>
          <p:cNvPr id="2" name="Title 1">
            <a:extLst>
              <a:ext uri="{FF2B5EF4-FFF2-40B4-BE49-F238E27FC236}">
                <a16:creationId xmlns:a16="http://schemas.microsoft.com/office/drawing/2014/main" id="{81F564A8-4F6F-2A4F-9C98-70544D3A7D3E}"/>
              </a:ext>
            </a:extLst>
          </p:cNvPr>
          <p:cNvSpPr>
            <a:spLocks noGrp="1"/>
          </p:cNvSpPr>
          <p:nvPr>
            <p:ph type="title"/>
          </p:nvPr>
        </p:nvSpPr>
        <p:spPr>
          <a:xfrm>
            <a:off x="1164032" y="1991910"/>
            <a:ext cx="9863935" cy="837248"/>
          </a:xfrm>
        </p:spPr>
        <p:txBody>
          <a:bodyPr/>
          <a:lstStyle>
            <a:lvl1pPr>
              <a:defRPr>
                <a:solidFill>
                  <a:schemeClr val="tx1"/>
                </a:solidFill>
                <a:latin typeface="Proxima Nova" panose="02000506030000020004" pitchFamily="2" charset="0"/>
              </a:defRPr>
            </a:lvl1pPr>
          </a:lstStyle>
          <a:p>
            <a:r>
              <a:rPr lang="en-US" dirty="0"/>
              <a:t>Click to edit Master title style</a:t>
            </a:r>
          </a:p>
        </p:txBody>
      </p:sp>
      <p:pic>
        <p:nvPicPr>
          <p:cNvPr id="8" name="Picture 7">
            <a:extLst>
              <a:ext uri="{FF2B5EF4-FFF2-40B4-BE49-F238E27FC236}">
                <a16:creationId xmlns:a16="http://schemas.microsoft.com/office/drawing/2014/main" id="{CA56B66D-B8FF-0E4A-B98C-820977419782}"/>
              </a:ext>
            </a:extLst>
          </p:cNvPr>
          <p:cNvPicPr>
            <a:picLocks noChangeAspect="1"/>
          </p:cNvPicPr>
          <p:nvPr userDrawn="1"/>
        </p:nvPicPr>
        <p:blipFill>
          <a:blip r:embed="rId3"/>
          <a:srcRect/>
          <a:stretch/>
        </p:blipFill>
        <p:spPr>
          <a:xfrm>
            <a:off x="950048" y="521327"/>
            <a:ext cx="4002652" cy="1139644"/>
          </a:xfrm>
          <a:prstGeom prst="rect">
            <a:avLst/>
          </a:prstGeom>
        </p:spPr>
      </p:pic>
      <p:sp>
        <p:nvSpPr>
          <p:cNvPr id="10" name="Subtitle 2">
            <a:extLst>
              <a:ext uri="{FF2B5EF4-FFF2-40B4-BE49-F238E27FC236}">
                <a16:creationId xmlns:a16="http://schemas.microsoft.com/office/drawing/2014/main" id="{4857ECF7-C214-8640-83AA-0AB6AF650FBB}"/>
              </a:ext>
            </a:extLst>
          </p:cNvPr>
          <p:cNvSpPr>
            <a:spLocks noGrp="1"/>
          </p:cNvSpPr>
          <p:nvPr>
            <p:ph type="subTitle" idx="1" hasCustomPrompt="1"/>
          </p:nvPr>
        </p:nvSpPr>
        <p:spPr>
          <a:xfrm>
            <a:off x="1164032" y="2969268"/>
            <a:ext cx="5338699" cy="609593"/>
          </a:xfrm>
        </p:spPr>
        <p:txBody>
          <a:bodyPr/>
          <a:lstStyle>
            <a:lvl1pPr marL="0" indent="0" algn="l">
              <a:buNone/>
              <a:defRPr sz="2400" b="1">
                <a:latin typeface="Proxima Nova"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Tree>
    <p:extLst>
      <p:ext uri="{BB962C8B-B14F-4D97-AF65-F5344CB8AC3E}">
        <p14:creationId xmlns:p14="http://schemas.microsoft.com/office/powerpoint/2010/main" val="238556714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AF847-1018-5A41-9EAD-45DD7FFA7B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8D1F8A0-F9BA-C649-B2EB-C68959C921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5D5F6E-2CFF-0341-95BF-B061BEF10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roxima Nova" panose="02000506030000020004" pitchFamily="2" charset="0"/>
              </a:defRPr>
            </a:lvl1pPr>
          </a:lstStyle>
          <a:p>
            <a:fld id="{760558DF-2C7F-CC46-A5D8-70F1D9994898}" type="datetime1">
              <a:rPr lang="en-US" smtClean="0"/>
              <a:t>7/27/23</a:t>
            </a:fld>
            <a:endParaRPr lang="en-US" dirty="0"/>
          </a:p>
        </p:txBody>
      </p:sp>
      <p:sp>
        <p:nvSpPr>
          <p:cNvPr id="5" name="Footer Placeholder 4">
            <a:extLst>
              <a:ext uri="{FF2B5EF4-FFF2-40B4-BE49-F238E27FC236}">
                <a16:creationId xmlns:a16="http://schemas.microsoft.com/office/drawing/2014/main" id="{42C977CA-AA03-A44C-984E-592355830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roxima Nova" panose="02000506030000020004" pitchFamily="2" charset="0"/>
              </a:defRPr>
            </a:lvl1pPr>
          </a:lstStyle>
          <a:p>
            <a:endParaRPr lang="en-US" dirty="0"/>
          </a:p>
        </p:txBody>
      </p:sp>
      <p:sp>
        <p:nvSpPr>
          <p:cNvPr id="6" name="Slide Number Placeholder 5">
            <a:extLst>
              <a:ext uri="{FF2B5EF4-FFF2-40B4-BE49-F238E27FC236}">
                <a16:creationId xmlns:a16="http://schemas.microsoft.com/office/drawing/2014/main" id="{CC9B5763-501B-B749-A71E-7DF8BCA685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30D26-24DE-2B44-8F8B-EC90BDBB0248}" type="slidenum">
              <a:rPr lang="en-US" smtClean="0"/>
              <a:t>‹#›</a:t>
            </a:fld>
            <a:endParaRPr lang="en-US" dirty="0"/>
          </a:p>
        </p:txBody>
      </p:sp>
    </p:spTree>
    <p:extLst>
      <p:ext uri="{BB962C8B-B14F-4D97-AF65-F5344CB8AC3E}">
        <p14:creationId xmlns:p14="http://schemas.microsoft.com/office/powerpoint/2010/main" val="79708564"/>
      </p:ext>
    </p:extLst>
  </p:cSld>
  <p:clrMap bg1="lt1" tx1="dk1" bg2="lt2" tx2="dk2" accent1="accent1" accent2="accent2" accent3="accent3" accent4="accent4" accent5="accent5" accent6="accent6" hlink="hlink" folHlink="folHlink"/>
  <p:sldLayoutIdLst>
    <p:sldLayoutId id="2147483692" r:id="rId1"/>
    <p:sldLayoutId id="2147483690" r:id="rId2"/>
    <p:sldLayoutId id="2147483691" r:id="rId3"/>
    <p:sldLayoutId id="2147483688" r:id="rId4"/>
    <p:sldLayoutId id="2147483687" r:id="rId5"/>
    <p:sldLayoutId id="2147483689" r:id="rId6"/>
    <p:sldLayoutId id="2147483686" r:id="rId7"/>
    <p:sldLayoutId id="2147483649" r:id="rId8"/>
    <p:sldLayoutId id="2147483659" r:id="rId9"/>
    <p:sldLayoutId id="2147483683" r:id="rId10"/>
    <p:sldLayoutId id="2147483662" r:id="rId11"/>
    <p:sldLayoutId id="2147483684" r:id="rId12"/>
    <p:sldLayoutId id="2147483650" r:id="rId13"/>
    <p:sldLayoutId id="2147483651" r:id="rId14"/>
    <p:sldLayoutId id="2147483652" r:id="rId15"/>
    <p:sldLayoutId id="2147483678" r:id="rId16"/>
    <p:sldLayoutId id="2147483675" r:id="rId17"/>
    <p:sldLayoutId id="2147483653" r:id="rId18"/>
    <p:sldLayoutId id="2147483654" r:id="rId19"/>
    <p:sldLayoutId id="2147483660" r:id="rId20"/>
    <p:sldLayoutId id="2147483661" r:id="rId21"/>
    <p:sldLayoutId id="2147483656" r:id="rId22"/>
    <p:sldLayoutId id="2147483657" r:id="rId23"/>
    <p:sldLayoutId id="2147483663" r:id="rId24"/>
    <p:sldLayoutId id="2147483676" r:id="rId25"/>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Medium"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Medium"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F812907-872B-C840-2ADA-9C9BDF7EE442}"/>
              </a:ext>
            </a:extLst>
          </p:cNvPr>
          <p:cNvSpPr>
            <a:spLocks noGrp="1"/>
          </p:cNvSpPr>
          <p:nvPr>
            <p:ph type="title"/>
          </p:nvPr>
        </p:nvSpPr>
        <p:spPr>
          <a:xfrm>
            <a:off x="699864" y="476800"/>
            <a:ext cx="10789297" cy="1325563"/>
          </a:xfrm>
        </p:spPr>
        <p:txBody>
          <a:bodyPr vert="horz" lIns="91440" tIns="45720" rIns="91440" bIns="45720" rtlCol="0" anchor="ctr">
            <a:noAutofit/>
          </a:bodyPr>
          <a:lstStyle/>
          <a:p>
            <a:pPr algn="ctr"/>
            <a:r>
              <a:rPr lang="en-US" sz="3000" dirty="0">
                <a:solidFill>
                  <a:srgbClr val="F0BF0A"/>
                </a:solidFill>
                <a:latin typeface="Proxima Nova"/>
              </a:rPr>
              <a:t>Validation of an Indirect Fluorescent Antibody Test for </a:t>
            </a:r>
            <a:r>
              <a:rPr lang="en-US" sz="3000" i="1" dirty="0" err="1">
                <a:solidFill>
                  <a:srgbClr val="F0BF0A"/>
                </a:solidFill>
                <a:latin typeface="Proxima Nova"/>
              </a:rPr>
              <a:t>Sarcocystis</a:t>
            </a:r>
            <a:r>
              <a:rPr lang="en-US" sz="3000" i="1" dirty="0">
                <a:solidFill>
                  <a:srgbClr val="F0BF0A"/>
                </a:solidFill>
                <a:latin typeface="Proxima Nova"/>
              </a:rPr>
              <a:t> </a:t>
            </a:r>
            <a:r>
              <a:rPr lang="en-US" sz="3000" i="1" dirty="0" err="1">
                <a:solidFill>
                  <a:srgbClr val="F0BF0A"/>
                </a:solidFill>
                <a:latin typeface="Proxima Nova"/>
              </a:rPr>
              <a:t>neurona</a:t>
            </a:r>
            <a:r>
              <a:rPr lang="en-US" sz="3000" dirty="0">
                <a:solidFill>
                  <a:srgbClr val="F0BF0A"/>
                </a:solidFill>
                <a:latin typeface="Proxima Nova"/>
              </a:rPr>
              <a:t> infection in California sea lions</a:t>
            </a:r>
            <a:endParaRPr lang="en-US" sz="3000" dirty="0">
              <a:solidFill>
                <a:srgbClr val="F0BF0A"/>
              </a:solidFill>
            </a:endParaRPr>
          </a:p>
        </p:txBody>
      </p:sp>
      <p:pic>
        <p:nvPicPr>
          <p:cNvPr id="5" name="Picture 5" descr="A blue and white sign with yellow text&#10;&#10;Description automatically generated">
            <a:extLst>
              <a:ext uri="{FF2B5EF4-FFF2-40B4-BE49-F238E27FC236}">
                <a16:creationId xmlns:a16="http://schemas.microsoft.com/office/drawing/2014/main" id="{CE9A5638-302C-5419-E19B-DFE6DB7749D7}"/>
              </a:ext>
            </a:extLst>
          </p:cNvPr>
          <p:cNvPicPr>
            <a:picLocks noChangeAspect="1"/>
          </p:cNvPicPr>
          <p:nvPr/>
        </p:nvPicPr>
        <p:blipFill>
          <a:blip r:embed="rId3"/>
          <a:stretch>
            <a:fillRect/>
          </a:stretch>
        </p:blipFill>
        <p:spPr>
          <a:xfrm>
            <a:off x="8120246" y="5362639"/>
            <a:ext cx="4071754" cy="1294037"/>
          </a:xfrm>
          <a:prstGeom prst="rect">
            <a:avLst/>
          </a:prstGeom>
        </p:spPr>
      </p:pic>
      <p:sp>
        <p:nvSpPr>
          <p:cNvPr id="7" name="Subtitle 1">
            <a:extLst>
              <a:ext uri="{FF2B5EF4-FFF2-40B4-BE49-F238E27FC236}">
                <a16:creationId xmlns:a16="http://schemas.microsoft.com/office/drawing/2014/main" id="{BFAEAB7D-BE57-8290-E994-A45C16B3A061}"/>
              </a:ext>
            </a:extLst>
          </p:cNvPr>
          <p:cNvSpPr txBox="1">
            <a:spLocks/>
          </p:cNvSpPr>
          <p:nvPr/>
        </p:nvSpPr>
        <p:spPr>
          <a:xfrm>
            <a:off x="1169506" y="2072962"/>
            <a:ext cx="10117354" cy="6095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Medium"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Medium"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Medium"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Medium"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latin typeface="Proxima Nova"/>
              </a:rPr>
              <a:t>Amalie Luneng Solli, Cara Field, Pádraig Duignan, Andrea Packham, Magdalena Plancarte, Karen Shapiro, Devinn Sinnott, Woutrina Smith </a:t>
            </a:r>
            <a:endParaRPr lang="en-US" sz="2500" dirty="0"/>
          </a:p>
        </p:txBody>
      </p:sp>
      <p:cxnSp>
        <p:nvCxnSpPr>
          <p:cNvPr id="8" name="Straight Arrow Connector 7">
            <a:extLst>
              <a:ext uri="{FF2B5EF4-FFF2-40B4-BE49-F238E27FC236}">
                <a16:creationId xmlns:a16="http://schemas.microsoft.com/office/drawing/2014/main" id="{86540F99-9B8D-F1AF-70A3-7194D4681717}"/>
              </a:ext>
            </a:extLst>
          </p:cNvPr>
          <p:cNvCxnSpPr/>
          <p:nvPr/>
        </p:nvCxnSpPr>
        <p:spPr>
          <a:xfrm flipV="1">
            <a:off x="833535" y="1802363"/>
            <a:ext cx="10789297" cy="311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9" descr="A close up of a seal&#10;&#10;Description automatically generated">
            <a:extLst>
              <a:ext uri="{FF2B5EF4-FFF2-40B4-BE49-F238E27FC236}">
                <a16:creationId xmlns:a16="http://schemas.microsoft.com/office/drawing/2014/main" id="{9956D799-0826-5D93-6572-B57899C9EA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941" b="99850" l="10000" r="90000">
                        <a14:foregroundMark x1="14136" y1="91689" x2="22500" y2="99850"/>
                        <a14:foregroundMark x1="70400" y1="11044" x2="76600" y2="19159"/>
                        <a14:foregroundMark x1="69850" y1="11495" x2="70700" y2="11044"/>
                        <a14:foregroundMark x1="72100" y1="11946" x2="69850" y2="11044"/>
                        <a14:foregroundMark x1="72400" y1="11946" x2="76600" y2="19985"/>
                        <a14:foregroundMark x1="74650" y1="11946" x2="76600" y2="16980"/>
                        <a14:backgroundMark x1="11550" y1="91285" x2="11550" y2="91285"/>
                        <a14:backgroundMark x1="12500" y1="91961" x2="12500" y2="91961"/>
                        <a14:backgroundMark x1="11050" y1="89782" x2="12500" y2="89782"/>
                        <a14:backgroundMark x1="11550" y1="89106" x2="12000" y2="90533"/>
                        <a14:backgroundMark x1="11550" y1="88355" x2="12500" y2="87678"/>
                        <a14:backgroundMark x1="11050" y1="86251" x2="12950" y2="91961"/>
                        <a14:backgroundMark x1="12000" y1="86251" x2="13450" y2="90533"/>
                        <a14:backgroundMark x1="12950" y1="89106" x2="12950" y2="88355"/>
                        <a14:backgroundMark x1="12500" y1="90533" x2="11550" y2="87678"/>
                        <a14:backgroundMark x1="12500" y1="89782" x2="13450" y2="89106"/>
                        <a14:backgroundMark x1="11050" y1="87678" x2="11050" y2="84072"/>
                        <a14:backgroundMark x1="12500" y1="89782" x2="13900" y2="91961"/>
                        <a14:backgroundMark x1="12000" y1="88355" x2="12950" y2="88355"/>
                        <a14:backgroundMark x1="12950" y1="91961" x2="12950" y2="91961"/>
                        <a14:backgroundMark x1="12500" y1="91285" x2="12500" y2="91285"/>
                        <a14:backgroundMark x1="72650" y1="9767" x2="70100" y2="9767"/>
                      </a14:backgroundRemoval>
                    </a14:imgEffect>
                  </a14:imgLayer>
                </a14:imgProps>
              </a:ext>
            </a:extLst>
          </a:blip>
          <a:stretch>
            <a:fillRect/>
          </a:stretch>
        </p:blipFill>
        <p:spPr>
          <a:xfrm>
            <a:off x="-174504" y="2812343"/>
            <a:ext cx="6083814" cy="4048779"/>
          </a:xfrm>
          <a:prstGeom prst="rect">
            <a:avLst/>
          </a:prstGeom>
        </p:spPr>
      </p:pic>
      <p:sp>
        <p:nvSpPr>
          <p:cNvPr id="2" name="TextBox 1">
            <a:extLst>
              <a:ext uri="{FF2B5EF4-FFF2-40B4-BE49-F238E27FC236}">
                <a16:creationId xmlns:a16="http://schemas.microsoft.com/office/drawing/2014/main" id="{0249D4D5-7388-F935-6CD6-BB36376217A2}"/>
              </a:ext>
            </a:extLst>
          </p:cNvPr>
          <p:cNvSpPr txBox="1"/>
          <p:nvPr/>
        </p:nvSpPr>
        <p:spPr>
          <a:xfrm>
            <a:off x="4186238" y="6472010"/>
            <a:ext cx="1723072" cy="369332"/>
          </a:xfrm>
          <a:prstGeom prst="rect">
            <a:avLst/>
          </a:prstGeom>
          <a:noFill/>
        </p:spPr>
        <p:txBody>
          <a:bodyPr wrap="square" rtlCol="0">
            <a:spAutoFit/>
          </a:bodyPr>
          <a:lstStyle/>
          <a:p>
            <a:r>
              <a:rPr lang="en-US" dirty="0"/>
              <a:t>PC: Joel </a:t>
            </a:r>
            <a:r>
              <a:rPr lang="en-US" dirty="0" err="1"/>
              <a:t>Sartore</a:t>
            </a:r>
            <a:endParaRPr lang="en-US" dirty="0"/>
          </a:p>
        </p:txBody>
      </p:sp>
      <p:pic>
        <p:nvPicPr>
          <p:cNvPr id="3" name="Picture 2" descr="A black background with blue text&#10;&#10;Description automatically generated with low confidence">
            <a:extLst>
              <a:ext uri="{FF2B5EF4-FFF2-40B4-BE49-F238E27FC236}">
                <a16:creationId xmlns:a16="http://schemas.microsoft.com/office/drawing/2014/main" id="{39855CA8-AD87-25ED-2265-8637DBBEB440}"/>
              </a:ext>
            </a:extLst>
          </p:cNvPr>
          <p:cNvPicPr>
            <a:picLocks noChangeAspect="1"/>
          </p:cNvPicPr>
          <p:nvPr/>
        </p:nvPicPr>
        <p:blipFill>
          <a:blip r:embed="rId6"/>
          <a:stretch>
            <a:fillRect/>
          </a:stretch>
        </p:blipFill>
        <p:spPr>
          <a:xfrm>
            <a:off x="8385091" y="4037118"/>
            <a:ext cx="2530075" cy="1207008"/>
          </a:xfrm>
          <a:prstGeom prst="rect">
            <a:avLst/>
          </a:prstGeom>
        </p:spPr>
      </p:pic>
    </p:spTree>
    <p:extLst>
      <p:ext uri="{BB962C8B-B14F-4D97-AF65-F5344CB8AC3E}">
        <p14:creationId xmlns:p14="http://schemas.microsoft.com/office/powerpoint/2010/main" val="1544455428"/>
      </p:ext>
    </p:extLst>
  </p:cSld>
  <p:clrMapOvr>
    <a:masterClrMapping/>
  </p:clrMapOvr>
  <mc:AlternateContent xmlns:mc="http://schemas.openxmlformats.org/markup-compatibility/2006" xmlns:p14="http://schemas.microsoft.com/office/powerpoint/2010/main">
    <mc:Choice Requires="p14">
      <p:transition spd="slow" p14:dur="2000" advTm="9941"/>
    </mc:Choice>
    <mc:Fallback xmlns="">
      <p:transition spd="slow" advTm="994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9F4E-86A8-D971-3FAD-695160AEA059}"/>
              </a:ext>
            </a:extLst>
          </p:cNvPr>
          <p:cNvSpPr>
            <a:spLocks noGrp="1"/>
          </p:cNvSpPr>
          <p:nvPr>
            <p:ph type="title"/>
          </p:nvPr>
        </p:nvSpPr>
        <p:spPr/>
        <p:txBody>
          <a:bodyPr/>
          <a:lstStyle/>
          <a:p>
            <a:r>
              <a:rPr lang="en-US" dirty="0"/>
              <a:t>Discussion </a:t>
            </a:r>
          </a:p>
        </p:txBody>
      </p:sp>
      <p:sp>
        <p:nvSpPr>
          <p:cNvPr id="3" name="Content Placeholder 2">
            <a:extLst>
              <a:ext uri="{FF2B5EF4-FFF2-40B4-BE49-F238E27FC236}">
                <a16:creationId xmlns:a16="http://schemas.microsoft.com/office/drawing/2014/main" id="{9CA12B0C-0E8A-5D62-3836-F8CC5559E6F5}"/>
              </a:ext>
            </a:extLst>
          </p:cNvPr>
          <p:cNvSpPr>
            <a:spLocks noGrp="1"/>
          </p:cNvSpPr>
          <p:nvPr>
            <p:ph idx="1"/>
          </p:nvPr>
        </p:nvSpPr>
        <p:spPr>
          <a:xfrm>
            <a:off x="838201" y="1501428"/>
            <a:ext cx="7162800" cy="4351338"/>
          </a:xfrm>
        </p:spPr>
        <p:txBody>
          <a:bodyPr>
            <a:normAutofit fontScale="92500" lnSpcReduction="10000"/>
          </a:bodyPr>
          <a:lstStyle/>
          <a:p>
            <a:pPr marL="457200" indent="-457200" rtl="0" fontAlgn="base">
              <a:spcBef>
                <a:spcPts val="0"/>
              </a:spcBef>
              <a:spcAft>
                <a:spcPts val="0"/>
              </a:spcAft>
              <a:buFont typeface="Arial" panose="020B0604020202020204" pitchFamily="34" charset="0"/>
              <a:buChar char="•"/>
            </a:pPr>
            <a:r>
              <a:rPr lang="en-US" b="0" i="0" u="none" strike="noStrike" dirty="0">
                <a:solidFill>
                  <a:srgbClr val="FF0000"/>
                </a:solidFill>
                <a:effectLst/>
              </a:rPr>
              <a:t>Validation of the low-cost, ante-mortem IFAT diagnostic tool is important due to the increase of sarcocystosis cases in stranded CSL at The Marine Mammal Center (TMMC) and other stranded marine mammal facilities.</a:t>
            </a:r>
          </a:p>
          <a:p>
            <a:pPr marL="0" indent="0" rtl="0" fontAlgn="base">
              <a:spcBef>
                <a:spcPts val="0"/>
              </a:spcBef>
              <a:spcAft>
                <a:spcPts val="0"/>
              </a:spcAft>
              <a:buNone/>
            </a:pPr>
            <a:endParaRPr lang="en-US" b="0" i="0" u="none" strike="noStrike" dirty="0">
              <a:solidFill>
                <a:srgbClr val="022851"/>
              </a:solidFill>
              <a:effectLst/>
            </a:endParaRPr>
          </a:p>
          <a:p>
            <a:pPr marL="457200" indent="-457200" rtl="0" fontAlgn="base">
              <a:spcBef>
                <a:spcPts val="0"/>
              </a:spcBef>
              <a:spcAft>
                <a:spcPts val="0"/>
              </a:spcAft>
              <a:buFont typeface="Arial" panose="020B0604020202020204" pitchFamily="34" charset="0"/>
              <a:buChar char="•"/>
            </a:pPr>
            <a:r>
              <a:rPr lang="en-US" dirty="0">
                <a:solidFill>
                  <a:srgbClr val="022851"/>
                </a:solidFill>
              </a:rPr>
              <a:t>Postulated factors </a:t>
            </a:r>
            <a:r>
              <a:rPr lang="en-US" u="none" strike="noStrike" dirty="0">
                <a:solidFill>
                  <a:srgbClr val="022851"/>
                </a:solidFill>
                <a:effectLst/>
              </a:rPr>
              <a:t>contributing to increased </a:t>
            </a:r>
            <a:r>
              <a:rPr lang="en-US" b="0" i="1" u="none" strike="noStrike" dirty="0">
                <a:solidFill>
                  <a:srgbClr val="022851"/>
                </a:solidFill>
                <a:effectLst/>
              </a:rPr>
              <a:t>S. neurona</a:t>
            </a:r>
            <a:r>
              <a:rPr lang="en-US" b="0" i="0" u="none" strike="noStrike" dirty="0">
                <a:solidFill>
                  <a:srgbClr val="022851"/>
                </a:solidFill>
                <a:effectLst/>
              </a:rPr>
              <a:t> infections in CSL: </a:t>
            </a:r>
          </a:p>
          <a:p>
            <a:pPr marL="914400" lvl="1" indent="-457200" fontAlgn="base">
              <a:buFont typeface="Arial" panose="020B0604020202020204" pitchFamily="34" charset="0"/>
              <a:buChar char="•"/>
            </a:pPr>
            <a:r>
              <a:rPr lang="en-US" sz="2800" b="0" i="0" u="none" strike="noStrike" dirty="0">
                <a:solidFill>
                  <a:srgbClr val="022851"/>
                </a:solidFill>
                <a:effectLst/>
              </a:rPr>
              <a:t>Increase in parasite prevalence associated with changing environmental conditions</a:t>
            </a:r>
          </a:p>
          <a:p>
            <a:pPr marL="914400" lvl="1" indent="-457200" fontAlgn="base">
              <a:buFont typeface="Arial" panose="020B0604020202020204" pitchFamily="34" charset="0"/>
              <a:buChar char="•"/>
            </a:pPr>
            <a:r>
              <a:rPr lang="en-US" sz="2800" b="0" i="0" u="none" strike="noStrike" dirty="0">
                <a:solidFill>
                  <a:srgbClr val="022851"/>
                </a:solidFill>
                <a:effectLst/>
              </a:rPr>
              <a:t>Shift in prey </a:t>
            </a:r>
            <a:r>
              <a:rPr lang="en-US" sz="2800" dirty="0">
                <a:solidFill>
                  <a:srgbClr val="022851"/>
                </a:solidFill>
              </a:rPr>
              <a:t>consumption based on altered historic prey availability</a:t>
            </a:r>
            <a:endParaRPr lang="en-US" sz="2800" b="0" i="0" u="none" strike="noStrike" dirty="0">
              <a:solidFill>
                <a:srgbClr val="022851"/>
              </a:solidFill>
              <a:effectLst/>
            </a:endParaRPr>
          </a:p>
          <a:p>
            <a:endParaRPr lang="en-US" dirty="0"/>
          </a:p>
        </p:txBody>
      </p:sp>
      <p:pic>
        <p:nvPicPr>
          <p:cNvPr id="7" name="Picture 6" descr="A seal lying on a surface&#10;&#10;Description automatically generated">
            <a:extLst>
              <a:ext uri="{FF2B5EF4-FFF2-40B4-BE49-F238E27FC236}">
                <a16:creationId xmlns:a16="http://schemas.microsoft.com/office/drawing/2014/main" id="{1F8340AF-2AE3-AD4A-F2FE-296DFD87AECC}"/>
              </a:ext>
            </a:extLst>
          </p:cNvPr>
          <p:cNvPicPr>
            <a:picLocks noChangeAspect="1"/>
          </p:cNvPicPr>
          <p:nvPr/>
        </p:nvPicPr>
        <p:blipFill>
          <a:blip r:embed="rId2"/>
          <a:stretch>
            <a:fillRect/>
          </a:stretch>
        </p:blipFill>
        <p:spPr>
          <a:xfrm>
            <a:off x="8161866" y="1"/>
            <a:ext cx="4030134" cy="6045200"/>
          </a:xfrm>
          <a:prstGeom prst="rect">
            <a:avLst/>
          </a:prstGeom>
        </p:spPr>
      </p:pic>
      <p:sp>
        <p:nvSpPr>
          <p:cNvPr id="8" name="TextBox 7">
            <a:extLst>
              <a:ext uri="{FF2B5EF4-FFF2-40B4-BE49-F238E27FC236}">
                <a16:creationId xmlns:a16="http://schemas.microsoft.com/office/drawing/2014/main" id="{FB334A23-F416-66F9-0341-6B1A3D8E533F}"/>
              </a:ext>
            </a:extLst>
          </p:cNvPr>
          <p:cNvSpPr txBox="1"/>
          <p:nvPr/>
        </p:nvSpPr>
        <p:spPr>
          <a:xfrm>
            <a:off x="10828865" y="6045201"/>
            <a:ext cx="1524000" cy="323165"/>
          </a:xfrm>
          <a:prstGeom prst="rect">
            <a:avLst/>
          </a:prstGeom>
          <a:noFill/>
        </p:spPr>
        <p:txBody>
          <a:bodyPr wrap="square" rtlCol="0">
            <a:spAutoFit/>
          </a:bodyPr>
          <a:lstStyle/>
          <a:p>
            <a:r>
              <a:rPr lang="en-US" sz="1500" dirty="0">
                <a:solidFill>
                  <a:schemeClr val="bg1"/>
                </a:solidFill>
              </a:rPr>
              <a:t>PC: Cara Field</a:t>
            </a:r>
          </a:p>
        </p:txBody>
      </p:sp>
    </p:spTree>
    <p:extLst>
      <p:ext uri="{BB962C8B-B14F-4D97-AF65-F5344CB8AC3E}">
        <p14:creationId xmlns:p14="http://schemas.microsoft.com/office/powerpoint/2010/main" val="333618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809B3-5375-F54A-6C0C-A8FFE4BCC684}"/>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14BE2303-83CA-0085-77EF-94CAE6EDC616}"/>
              </a:ext>
            </a:extLst>
          </p:cNvPr>
          <p:cNvSpPr>
            <a:spLocks noGrp="1"/>
          </p:cNvSpPr>
          <p:nvPr>
            <p:ph type="body" idx="1"/>
          </p:nvPr>
        </p:nvSpPr>
        <p:spPr/>
        <p:txBody>
          <a:bodyPr/>
          <a:lstStyle/>
          <a:p>
            <a:r>
              <a:rPr lang="en-US" dirty="0"/>
              <a:t>Limitations</a:t>
            </a:r>
          </a:p>
        </p:txBody>
      </p:sp>
      <p:sp>
        <p:nvSpPr>
          <p:cNvPr id="4" name="Content Placeholder 3">
            <a:extLst>
              <a:ext uri="{FF2B5EF4-FFF2-40B4-BE49-F238E27FC236}">
                <a16:creationId xmlns:a16="http://schemas.microsoft.com/office/drawing/2014/main" id="{4B91BD55-1EC0-8D77-4058-442A35A5AFD6}"/>
              </a:ext>
            </a:extLst>
          </p:cNvPr>
          <p:cNvSpPr>
            <a:spLocks noGrp="1"/>
          </p:cNvSpPr>
          <p:nvPr>
            <p:ph sz="half" idx="2"/>
          </p:nvPr>
        </p:nvSpPr>
        <p:spPr>
          <a:xfrm>
            <a:off x="839788" y="2505075"/>
            <a:ext cx="5764212" cy="3684588"/>
          </a:xfrm>
        </p:spPr>
        <p:txBody>
          <a:bodyPr/>
          <a:lstStyle/>
          <a:p>
            <a:r>
              <a:rPr lang="en-US" dirty="0"/>
              <a:t>Serologic antibody titer does not equal active disease</a:t>
            </a:r>
          </a:p>
          <a:p>
            <a:r>
              <a:rPr lang="en-US" dirty="0"/>
              <a:t>Time constraints on TMMC and UCD labs with high-volume case loads</a:t>
            </a:r>
          </a:p>
          <a:p>
            <a:r>
              <a:rPr lang="en-US" dirty="0"/>
              <a:t>Financial restraints in studying wildlife diseases</a:t>
            </a:r>
          </a:p>
        </p:txBody>
      </p:sp>
      <p:pic>
        <p:nvPicPr>
          <p:cNvPr id="16" name="Picture 15" descr="A seal on a mat&#10;&#10;Description automatically generated">
            <a:extLst>
              <a:ext uri="{FF2B5EF4-FFF2-40B4-BE49-F238E27FC236}">
                <a16:creationId xmlns:a16="http://schemas.microsoft.com/office/drawing/2014/main" id="{3353621C-FFAE-6FFA-1D8E-32A26CB56B2A}"/>
              </a:ext>
            </a:extLst>
          </p:cNvPr>
          <p:cNvPicPr>
            <a:picLocks noChangeAspect="1"/>
          </p:cNvPicPr>
          <p:nvPr/>
        </p:nvPicPr>
        <p:blipFill rotWithShape="1">
          <a:blip r:embed="rId2"/>
          <a:srcRect l="14859" t="9746" r="8214" b="9746"/>
          <a:stretch/>
        </p:blipFill>
        <p:spPr>
          <a:xfrm>
            <a:off x="7728781" y="0"/>
            <a:ext cx="4463219" cy="6044812"/>
          </a:xfrm>
          <a:prstGeom prst="rect">
            <a:avLst/>
          </a:prstGeom>
        </p:spPr>
      </p:pic>
      <p:sp>
        <p:nvSpPr>
          <p:cNvPr id="17" name="TextBox 16">
            <a:extLst>
              <a:ext uri="{FF2B5EF4-FFF2-40B4-BE49-F238E27FC236}">
                <a16:creationId xmlns:a16="http://schemas.microsoft.com/office/drawing/2014/main" id="{B28733EA-FDCC-D09C-D025-B547DDC5EDCA}"/>
              </a:ext>
            </a:extLst>
          </p:cNvPr>
          <p:cNvSpPr txBox="1"/>
          <p:nvPr/>
        </p:nvSpPr>
        <p:spPr>
          <a:xfrm>
            <a:off x="10828865" y="6045201"/>
            <a:ext cx="1524000" cy="323165"/>
          </a:xfrm>
          <a:prstGeom prst="rect">
            <a:avLst/>
          </a:prstGeom>
          <a:noFill/>
        </p:spPr>
        <p:txBody>
          <a:bodyPr wrap="square" rtlCol="0">
            <a:spAutoFit/>
          </a:bodyPr>
          <a:lstStyle/>
          <a:p>
            <a:r>
              <a:rPr lang="en-US" sz="1500" dirty="0">
                <a:solidFill>
                  <a:schemeClr val="bg1"/>
                </a:solidFill>
              </a:rPr>
              <a:t>PC: Cara Field</a:t>
            </a:r>
          </a:p>
        </p:txBody>
      </p:sp>
    </p:spTree>
    <p:extLst>
      <p:ext uri="{BB962C8B-B14F-4D97-AF65-F5344CB8AC3E}">
        <p14:creationId xmlns:p14="http://schemas.microsoft.com/office/powerpoint/2010/main" val="372376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2FC4-8BD5-B7EC-2B07-BDC28CB6048E}"/>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DDAFCA6C-EE03-11D7-98DB-67DF4164356F}"/>
              </a:ext>
            </a:extLst>
          </p:cNvPr>
          <p:cNvSpPr>
            <a:spLocks noGrp="1"/>
          </p:cNvSpPr>
          <p:nvPr>
            <p:ph type="body" idx="1"/>
          </p:nvPr>
        </p:nvSpPr>
        <p:spPr/>
        <p:txBody>
          <a:bodyPr/>
          <a:lstStyle/>
          <a:p>
            <a:r>
              <a:rPr lang="en-US" dirty="0"/>
              <a:t>Future Directions</a:t>
            </a:r>
          </a:p>
        </p:txBody>
      </p:sp>
      <p:sp>
        <p:nvSpPr>
          <p:cNvPr id="4" name="Content Placeholder 3">
            <a:extLst>
              <a:ext uri="{FF2B5EF4-FFF2-40B4-BE49-F238E27FC236}">
                <a16:creationId xmlns:a16="http://schemas.microsoft.com/office/drawing/2014/main" id="{C1651837-88E8-2C58-8A3B-03B1DA54B8A0}"/>
              </a:ext>
            </a:extLst>
          </p:cNvPr>
          <p:cNvSpPr>
            <a:spLocks noGrp="1"/>
          </p:cNvSpPr>
          <p:nvPr>
            <p:ph sz="half" idx="2"/>
          </p:nvPr>
        </p:nvSpPr>
        <p:spPr>
          <a:xfrm>
            <a:off x="839788" y="2505075"/>
            <a:ext cx="6445432" cy="3684588"/>
          </a:xfrm>
        </p:spPr>
        <p:txBody>
          <a:bodyPr/>
          <a:lstStyle/>
          <a:p>
            <a:r>
              <a:rPr lang="en-US" dirty="0"/>
              <a:t>Risk factors associated with clinical disease and outcome</a:t>
            </a:r>
          </a:p>
          <a:p>
            <a:r>
              <a:rPr lang="en-US" dirty="0"/>
              <a:t>Environmental source of infection (e.g. food source, microplastics, etc.) and time until symptom onset in CSL</a:t>
            </a:r>
          </a:p>
          <a:p>
            <a:endParaRPr lang="en-US" dirty="0"/>
          </a:p>
        </p:txBody>
      </p:sp>
      <p:pic>
        <p:nvPicPr>
          <p:cNvPr id="8" name="Picture 7" descr="A person smiling next to a sea animal&#10;&#10;Description automatically generated">
            <a:extLst>
              <a:ext uri="{FF2B5EF4-FFF2-40B4-BE49-F238E27FC236}">
                <a16:creationId xmlns:a16="http://schemas.microsoft.com/office/drawing/2014/main" id="{45C4384C-4FC5-C9D5-3EA4-E9431CBA903E}"/>
              </a:ext>
            </a:extLst>
          </p:cNvPr>
          <p:cNvPicPr>
            <a:picLocks noChangeAspect="1"/>
          </p:cNvPicPr>
          <p:nvPr/>
        </p:nvPicPr>
        <p:blipFill>
          <a:blip r:embed="rId2"/>
          <a:stretch>
            <a:fillRect/>
          </a:stretch>
        </p:blipFill>
        <p:spPr>
          <a:xfrm>
            <a:off x="7660275" y="0"/>
            <a:ext cx="4531725" cy="6045200"/>
          </a:xfrm>
          <a:prstGeom prst="rect">
            <a:avLst/>
          </a:prstGeom>
        </p:spPr>
      </p:pic>
    </p:spTree>
    <p:extLst>
      <p:ext uri="{BB962C8B-B14F-4D97-AF65-F5344CB8AC3E}">
        <p14:creationId xmlns:p14="http://schemas.microsoft.com/office/powerpoint/2010/main" val="3381111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yellow logo&#10;&#10;Description automatically generated">
            <a:extLst>
              <a:ext uri="{FF2B5EF4-FFF2-40B4-BE49-F238E27FC236}">
                <a16:creationId xmlns:a16="http://schemas.microsoft.com/office/drawing/2014/main" id="{30559BC6-84A1-ECE7-ACB3-92672ACE3DD3}"/>
              </a:ext>
            </a:extLst>
          </p:cNvPr>
          <p:cNvPicPr>
            <a:picLocks noChangeAspect="1"/>
          </p:cNvPicPr>
          <p:nvPr/>
        </p:nvPicPr>
        <p:blipFill>
          <a:blip r:embed="rId2"/>
          <a:stretch>
            <a:fillRect/>
          </a:stretch>
        </p:blipFill>
        <p:spPr>
          <a:xfrm>
            <a:off x="9559636" y="412110"/>
            <a:ext cx="2491250" cy="827712"/>
          </a:xfrm>
          <a:prstGeom prst="rect">
            <a:avLst/>
          </a:prstGeom>
        </p:spPr>
      </p:pic>
      <p:pic>
        <p:nvPicPr>
          <p:cNvPr id="8" name="Picture 7" descr="A group of seals on a beach&#10;&#10;Description automatically generated">
            <a:extLst>
              <a:ext uri="{FF2B5EF4-FFF2-40B4-BE49-F238E27FC236}">
                <a16:creationId xmlns:a16="http://schemas.microsoft.com/office/drawing/2014/main" id="{D38E25B0-FEA0-C43D-3A34-13F3454D2B31}"/>
              </a:ext>
            </a:extLst>
          </p:cNvPr>
          <p:cNvPicPr>
            <a:picLocks noChangeAspect="1"/>
          </p:cNvPicPr>
          <p:nvPr/>
        </p:nvPicPr>
        <p:blipFill rotWithShape="1">
          <a:blip r:embed="rId3"/>
          <a:srcRect t="1018" b="33088"/>
          <a:stretch/>
        </p:blipFill>
        <p:spPr>
          <a:xfrm>
            <a:off x="0" y="1507331"/>
            <a:ext cx="12192000" cy="5350669"/>
          </a:xfrm>
          <a:prstGeom prst="rect">
            <a:avLst/>
          </a:prstGeom>
        </p:spPr>
      </p:pic>
      <p:pic>
        <p:nvPicPr>
          <p:cNvPr id="5" name="Picture 4" descr="A black background with blue text&#10;&#10;Description automatically generated with low confidence">
            <a:extLst>
              <a:ext uri="{FF2B5EF4-FFF2-40B4-BE49-F238E27FC236}">
                <a16:creationId xmlns:a16="http://schemas.microsoft.com/office/drawing/2014/main" id="{F793A9B7-8CB2-51C5-738F-A4FAACCA4418}"/>
              </a:ext>
            </a:extLst>
          </p:cNvPr>
          <p:cNvPicPr>
            <a:picLocks noChangeAspect="1"/>
          </p:cNvPicPr>
          <p:nvPr/>
        </p:nvPicPr>
        <p:blipFill>
          <a:blip r:embed="rId4"/>
          <a:stretch>
            <a:fillRect/>
          </a:stretch>
        </p:blipFill>
        <p:spPr>
          <a:xfrm>
            <a:off x="7165395" y="190046"/>
            <a:ext cx="2394241" cy="1142206"/>
          </a:xfrm>
          <a:prstGeom prst="rect">
            <a:avLst/>
          </a:prstGeom>
        </p:spPr>
      </p:pic>
      <p:sp>
        <p:nvSpPr>
          <p:cNvPr id="6" name="Title 1">
            <a:extLst>
              <a:ext uri="{FF2B5EF4-FFF2-40B4-BE49-F238E27FC236}">
                <a16:creationId xmlns:a16="http://schemas.microsoft.com/office/drawing/2014/main" id="{33084CD8-BB6A-718D-4005-71051EAC578D}"/>
              </a:ext>
            </a:extLst>
          </p:cNvPr>
          <p:cNvSpPr>
            <a:spLocks noGrp="1"/>
          </p:cNvSpPr>
          <p:nvPr>
            <p:ph type="title"/>
          </p:nvPr>
        </p:nvSpPr>
        <p:spPr>
          <a:xfrm>
            <a:off x="838200" y="365125"/>
            <a:ext cx="10515600" cy="1325563"/>
          </a:xfrm>
        </p:spPr>
        <p:txBody>
          <a:bodyPr/>
          <a:lstStyle/>
          <a:p>
            <a:r>
              <a:rPr lang="en-US" dirty="0"/>
              <a:t>Acknowledgements</a:t>
            </a:r>
          </a:p>
        </p:txBody>
      </p:sp>
      <p:sp>
        <p:nvSpPr>
          <p:cNvPr id="7" name="TextBox 6">
            <a:extLst>
              <a:ext uri="{FF2B5EF4-FFF2-40B4-BE49-F238E27FC236}">
                <a16:creationId xmlns:a16="http://schemas.microsoft.com/office/drawing/2014/main" id="{CE55DC7B-F131-F3FC-7FD3-7D75AD81DBB7}"/>
              </a:ext>
            </a:extLst>
          </p:cNvPr>
          <p:cNvSpPr txBox="1"/>
          <p:nvPr/>
        </p:nvSpPr>
        <p:spPr>
          <a:xfrm>
            <a:off x="838200" y="1875547"/>
            <a:ext cx="10224655" cy="1384995"/>
          </a:xfrm>
          <a:prstGeom prst="rect">
            <a:avLst/>
          </a:prstGeom>
          <a:solidFill>
            <a:schemeClr val="tx1"/>
          </a:solidFill>
        </p:spPr>
        <p:txBody>
          <a:bodyPr wrap="square" rtlCol="0">
            <a:spAutoFit/>
          </a:bodyPr>
          <a:lstStyle/>
          <a:p>
            <a:r>
              <a:rPr lang="en-US" sz="2800" dirty="0">
                <a:solidFill>
                  <a:srgbClr val="022851"/>
                </a:solidFill>
              </a:rPr>
              <a:t>A big thank you to The Marine Mammal Center for their continued collaboration with the UC Davis One Health Institute and to the SVM Endowment Fund for their support of the STAR Program.  </a:t>
            </a:r>
          </a:p>
        </p:txBody>
      </p:sp>
    </p:spTree>
    <p:extLst>
      <p:ext uri="{BB962C8B-B14F-4D97-AF65-F5344CB8AC3E}">
        <p14:creationId xmlns:p14="http://schemas.microsoft.com/office/powerpoint/2010/main" val="3797418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83DF-5E6D-C2C0-A5F3-087D89824B24}"/>
              </a:ext>
            </a:extLst>
          </p:cNvPr>
          <p:cNvSpPr>
            <a:spLocks noGrp="1"/>
          </p:cNvSpPr>
          <p:nvPr>
            <p:ph type="title"/>
          </p:nvPr>
        </p:nvSpPr>
        <p:spPr/>
        <p:txBody>
          <a:bodyPr>
            <a:normAutofit/>
          </a:bodyPr>
          <a:lstStyle/>
          <a:p>
            <a:r>
              <a:rPr lang="en-US" sz="3800" dirty="0"/>
              <a:t>Indirect Fluorescent Antibody Test (IFAT)</a:t>
            </a:r>
          </a:p>
        </p:txBody>
      </p:sp>
      <p:pic>
        <p:nvPicPr>
          <p:cNvPr id="8" name="Picture 7" descr="A close-up of a microscope&#10;&#10;Description automatically generated">
            <a:extLst>
              <a:ext uri="{FF2B5EF4-FFF2-40B4-BE49-F238E27FC236}">
                <a16:creationId xmlns:a16="http://schemas.microsoft.com/office/drawing/2014/main" id="{46FBF6C2-FF7C-C329-F997-38EF4DB7B192}"/>
              </a:ext>
            </a:extLst>
          </p:cNvPr>
          <p:cNvPicPr>
            <a:picLocks noChangeAspect="1"/>
          </p:cNvPicPr>
          <p:nvPr/>
        </p:nvPicPr>
        <p:blipFill>
          <a:blip r:embed="rId2"/>
          <a:stretch>
            <a:fillRect/>
          </a:stretch>
        </p:blipFill>
        <p:spPr>
          <a:xfrm>
            <a:off x="2111332" y="1875292"/>
            <a:ext cx="7969335" cy="3658610"/>
          </a:xfrm>
          <a:prstGeom prst="rect">
            <a:avLst/>
          </a:prstGeom>
        </p:spPr>
      </p:pic>
      <p:sp>
        <p:nvSpPr>
          <p:cNvPr id="11" name="TextBox 10">
            <a:extLst>
              <a:ext uri="{FF2B5EF4-FFF2-40B4-BE49-F238E27FC236}">
                <a16:creationId xmlns:a16="http://schemas.microsoft.com/office/drawing/2014/main" id="{7D92ADA1-ECD1-EDD3-2FF6-486B81118BE9}"/>
              </a:ext>
            </a:extLst>
          </p:cNvPr>
          <p:cNvSpPr txBox="1"/>
          <p:nvPr/>
        </p:nvSpPr>
        <p:spPr>
          <a:xfrm>
            <a:off x="7650399" y="4840741"/>
            <a:ext cx="2608426" cy="323165"/>
          </a:xfrm>
          <a:prstGeom prst="rect">
            <a:avLst/>
          </a:prstGeom>
          <a:noFill/>
        </p:spPr>
        <p:txBody>
          <a:bodyPr wrap="square" rtlCol="0">
            <a:spAutoFit/>
          </a:bodyPr>
          <a:lstStyle/>
          <a:p>
            <a:r>
              <a:rPr lang="en-US" sz="1500" dirty="0"/>
              <a:t>Packham 2023, unpublished</a:t>
            </a:r>
          </a:p>
        </p:txBody>
      </p:sp>
    </p:spTree>
    <p:extLst>
      <p:ext uri="{BB962C8B-B14F-4D97-AF65-F5344CB8AC3E}">
        <p14:creationId xmlns:p14="http://schemas.microsoft.com/office/powerpoint/2010/main" val="3591644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EED3-4A38-D4FC-E4FB-16C4EFB7A61D}"/>
              </a:ext>
            </a:extLst>
          </p:cNvPr>
          <p:cNvSpPr>
            <a:spLocks noGrp="1"/>
          </p:cNvSpPr>
          <p:nvPr>
            <p:ph type="title"/>
          </p:nvPr>
        </p:nvSpPr>
        <p:spPr/>
        <p:txBody>
          <a:bodyPr/>
          <a:lstStyle/>
          <a:p>
            <a:r>
              <a:rPr lang="en-US" dirty="0"/>
              <a:t>Objective</a:t>
            </a:r>
          </a:p>
        </p:txBody>
      </p:sp>
      <p:sp>
        <p:nvSpPr>
          <p:cNvPr id="3" name="Content Placeholder 2">
            <a:extLst>
              <a:ext uri="{FF2B5EF4-FFF2-40B4-BE49-F238E27FC236}">
                <a16:creationId xmlns:a16="http://schemas.microsoft.com/office/drawing/2014/main" id="{8B4BBCCF-1B25-3704-4ACD-B452A57A87A4}"/>
              </a:ext>
            </a:extLst>
          </p:cNvPr>
          <p:cNvSpPr>
            <a:spLocks noGrp="1"/>
          </p:cNvSpPr>
          <p:nvPr>
            <p:ph idx="1"/>
          </p:nvPr>
        </p:nvSpPr>
        <p:spPr>
          <a:xfrm>
            <a:off x="838200" y="1690688"/>
            <a:ext cx="6823975" cy="4351338"/>
          </a:xfrm>
        </p:spPr>
        <p:txBody>
          <a:bodyPr>
            <a:normAutofit/>
          </a:bodyPr>
          <a:lstStyle/>
          <a:p>
            <a:pPr marL="0" indent="0">
              <a:buNone/>
            </a:pPr>
            <a:r>
              <a:rPr lang="en-US" sz="3000" dirty="0"/>
              <a:t>Evaluate IFAT performance but how?   </a:t>
            </a:r>
          </a:p>
          <a:p>
            <a:pPr marL="0" indent="0">
              <a:buNone/>
            </a:pPr>
            <a:endParaRPr lang="en-US" dirty="0"/>
          </a:p>
          <a:p>
            <a:pPr marL="514350" indent="-514350">
              <a:buFont typeface="+mj-lt"/>
              <a:buAutoNum type="arabicPeriod"/>
            </a:pPr>
            <a:r>
              <a:rPr lang="en-US" b="1" dirty="0"/>
              <a:t>Identify</a:t>
            </a:r>
            <a:r>
              <a:rPr lang="en-US" dirty="0"/>
              <a:t> </a:t>
            </a:r>
            <a:r>
              <a:rPr lang="en-US" b="1" dirty="0"/>
              <a:t>cases and controls</a:t>
            </a:r>
            <a:r>
              <a:rPr lang="en-US" dirty="0"/>
              <a:t> based on the gold-standard testing approach (histopathology and molecular sequencing)  </a:t>
            </a:r>
          </a:p>
          <a:p>
            <a:pPr marL="514350" indent="-514350">
              <a:buFont typeface="+mj-lt"/>
              <a:buAutoNum type="arabicPeriod"/>
            </a:pPr>
            <a:endParaRPr lang="en-US" dirty="0"/>
          </a:p>
          <a:p>
            <a:pPr marL="514350" indent="-514350">
              <a:buFont typeface="+mj-lt"/>
              <a:buAutoNum type="arabicPeriod"/>
            </a:pPr>
            <a:r>
              <a:rPr lang="en-US" b="1" dirty="0"/>
              <a:t>Compare IFAT serology results </a:t>
            </a:r>
            <a:r>
              <a:rPr lang="en-US" dirty="0"/>
              <a:t>to confirmed cases and controls</a:t>
            </a:r>
            <a:r>
              <a:rPr lang="en-US" b="1" dirty="0"/>
              <a:t> </a:t>
            </a:r>
            <a:endParaRPr lang="en-US" dirty="0"/>
          </a:p>
        </p:txBody>
      </p:sp>
      <p:pic>
        <p:nvPicPr>
          <p:cNvPr id="6" name="Picture 5" descr="A seal in the water&#10;&#10;Description automatically generated">
            <a:extLst>
              <a:ext uri="{FF2B5EF4-FFF2-40B4-BE49-F238E27FC236}">
                <a16:creationId xmlns:a16="http://schemas.microsoft.com/office/drawing/2014/main" id="{EA3F2858-F4C1-53F8-289C-98199A62F283}"/>
              </a:ext>
            </a:extLst>
          </p:cNvPr>
          <p:cNvPicPr>
            <a:picLocks noChangeAspect="1"/>
          </p:cNvPicPr>
          <p:nvPr/>
        </p:nvPicPr>
        <p:blipFill>
          <a:blip r:embed="rId3"/>
          <a:stretch>
            <a:fillRect/>
          </a:stretch>
        </p:blipFill>
        <p:spPr>
          <a:xfrm>
            <a:off x="7662175" y="0"/>
            <a:ext cx="4529825" cy="6042026"/>
          </a:xfrm>
          <a:prstGeom prst="rect">
            <a:avLst/>
          </a:prstGeom>
        </p:spPr>
      </p:pic>
      <p:pic>
        <p:nvPicPr>
          <p:cNvPr id="1026" name="Picture 2" descr="Girl Detective Emoji [Free Download IOS Emojis] | Emoji Island">
            <a:extLst>
              <a:ext uri="{FF2B5EF4-FFF2-40B4-BE49-F238E27FC236}">
                <a16:creationId xmlns:a16="http://schemas.microsoft.com/office/drawing/2014/main" id="{5D8C7635-DFA6-9AF9-06B7-12BFD8F78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190" y="1359327"/>
            <a:ext cx="894686" cy="9628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68575D-E2F5-032A-9A9E-C7A5D75503DE}"/>
              </a:ext>
            </a:extLst>
          </p:cNvPr>
          <p:cNvSpPr txBox="1"/>
          <p:nvPr/>
        </p:nvSpPr>
        <p:spPr>
          <a:xfrm>
            <a:off x="10799299" y="6042026"/>
            <a:ext cx="1524000" cy="323165"/>
          </a:xfrm>
          <a:prstGeom prst="rect">
            <a:avLst/>
          </a:prstGeom>
          <a:noFill/>
        </p:spPr>
        <p:txBody>
          <a:bodyPr wrap="square" rtlCol="0">
            <a:spAutoFit/>
          </a:bodyPr>
          <a:lstStyle/>
          <a:p>
            <a:r>
              <a:rPr lang="en-US" sz="1500" dirty="0">
                <a:solidFill>
                  <a:schemeClr val="bg1"/>
                </a:solidFill>
              </a:rPr>
              <a:t>PC: Cara Field</a:t>
            </a:r>
          </a:p>
        </p:txBody>
      </p:sp>
    </p:spTree>
    <p:extLst>
      <p:ext uri="{BB962C8B-B14F-4D97-AF65-F5344CB8AC3E}">
        <p14:creationId xmlns:p14="http://schemas.microsoft.com/office/powerpoint/2010/main" val="3753493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DB00AF-099C-FA9B-5079-54852B77711D}"/>
              </a:ext>
            </a:extLst>
          </p:cNvPr>
          <p:cNvSpPr>
            <a:spLocks noGrp="1"/>
          </p:cNvSpPr>
          <p:nvPr>
            <p:ph type="title"/>
          </p:nvPr>
        </p:nvSpPr>
        <p:spPr/>
        <p:txBody>
          <a:bodyPr/>
          <a:lstStyle/>
          <a:p>
            <a:r>
              <a:rPr lang="en-US" dirty="0"/>
              <a:t>Rationale</a:t>
            </a:r>
          </a:p>
        </p:txBody>
      </p:sp>
      <p:pic>
        <p:nvPicPr>
          <p:cNvPr id="11" name="Graphic 10" descr="Comment Important outline">
            <a:extLst>
              <a:ext uri="{FF2B5EF4-FFF2-40B4-BE49-F238E27FC236}">
                <a16:creationId xmlns:a16="http://schemas.microsoft.com/office/drawing/2014/main" id="{A1EC11E8-1433-A6A0-8FCD-29583F9FBA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690688"/>
            <a:ext cx="914400" cy="914400"/>
          </a:xfrm>
          <a:prstGeom prst="rect">
            <a:avLst/>
          </a:prstGeom>
        </p:spPr>
      </p:pic>
      <p:sp>
        <p:nvSpPr>
          <p:cNvPr id="12" name="TextBox 11">
            <a:extLst>
              <a:ext uri="{FF2B5EF4-FFF2-40B4-BE49-F238E27FC236}">
                <a16:creationId xmlns:a16="http://schemas.microsoft.com/office/drawing/2014/main" id="{2D03A943-2A12-0BFC-82E1-9DA50DF0B456}"/>
              </a:ext>
            </a:extLst>
          </p:cNvPr>
          <p:cNvSpPr txBox="1"/>
          <p:nvPr/>
        </p:nvSpPr>
        <p:spPr>
          <a:xfrm>
            <a:off x="2128837" y="1690688"/>
            <a:ext cx="8872991" cy="954107"/>
          </a:xfrm>
          <a:prstGeom prst="rect">
            <a:avLst/>
          </a:prstGeom>
          <a:noFill/>
        </p:spPr>
        <p:txBody>
          <a:bodyPr wrap="square" rtlCol="0">
            <a:spAutoFit/>
          </a:bodyPr>
          <a:lstStyle/>
          <a:p>
            <a:r>
              <a:rPr lang="en-US" sz="2800" dirty="0"/>
              <a:t>Infection can result in polyphasic rhabdomyositis and death; prognosis is guarded even with treatment in CSL </a:t>
            </a:r>
          </a:p>
        </p:txBody>
      </p:sp>
      <p:pic>
        <p:nvPicPr>
          <p:cNvPr id="18" name="Picture 17" descr="A close-up of a body of a pig&#10;&#10;Description automatically generated">
            <a:extLst>
              <a:ext uri="{FF2B5EF4-FFF2-40B4-BE49-F238E27FC236}">
                <a16:creationId xmlns:a16="http://schemas.microsoft.com/office/drawing/2014/main" id="{8A3E0DD8-C5A6-AAB0-747A-1D65FD5E68D2}"/>
              </a:ext>
            </a:extLst>
          </p:cNvPr>
          <p:cNvPicPr>
            <a:picLocks noChangeAspect="1"/>
          </p:cNvPicPr>
          <p:nvPr/>
        </p:nvPicPr>
        <p:blipFill>
          <a:blip r:embed="rId5"/>
          <a:stretch>
            <a:fillRect/>
          </a:stretch>
        </p:blipFill>
        <p:spPr>
          <a:xfrm>
            <a:off x="6415088" y="2823381"/>
            <a:ext cx="4286250" cy="2831387"/>
          </a:xfrm>
          <a:prstGeom prst="rect">
            <a:avLst/>
          </a:prstGeom>
        </p:spPr>
      </p:pic>
      <p:pic>
        <p:nvPicPr>
          <p:cNvPr id="20" name="Picture 19" descr="A seal eating a fish in a container&#10;&#10;Description automatically generated">
            <a:extLst>
              <a:ext uri="{FF2B5EF4-FFF2-40B4-BE49-F238E27FC236}">
                <a16:creationId xmlns:a16="http://schemas.microsoft.com/office/drawing/2014/main" id="{6DF9072E-F3D7-FF06-8415-474167292846}"/>
              </a:ext>
            </a:extLst>
          </p:cNvPr>
          <p:cNvPicPr>
            <a:picLocks noChangeAspect="1"/>
          </p:cNvPicPr>
          <p:nvPr/>
        </p:nvPicPr>
        <p:blipFill>
          <a:blip r:embed="rId6"/>
          <a:stretch>
            <a:fillRect/>
          </a:stretch>
        </p:blipFill>
        <p:spPr>
          <a:xfrm>
            <a:off x="2052866" y="2823382"/>
            <a:ext cx="3724048" cy="2793036"/>
          </a:xfrm>
          <a:prstGeom prst="rect">
            <a:avLst/>
          </a:prstGeom>
        </p:spPr>
      </p:pic>
      <p:sp>
        <p:nvSpPr>
          <p:cNvPr id="21" name="TextBox 20">
            <a:extLst>
              <a:ext uri="{FF2B5EF4-FFF2-40B4-BE49-F238E27FC236}">
                <a16:creationId xmlns:a16="http://schemas.microsoft.com/office/drawing/2014/main" id="{268A4BF1-E18B-3E43-2787-4466906FA6C1}"/>
              </a:ext>
            </a:extLst>
          </p:cNvPr>
          <p:cNvSpPr txBox="1"/>
          <p:nvPr/>
        </p:nvSpPr>
        <p:spPr>
          <a:xfrm>
            <a:off x="4572000" y="5654767"/>
            <a:ext cx="1524000" cy="323165"/>
          </a:xfrm>
          <a:prstGeom prst="rect">
            <a:avLst/>
          </a:prstGeom>
          <a:noFill/>
        </p:spPr>
        <p:txBody>
          <a:bodyPr wrap="square" rtlCol="0">
            <a:spAutoFit/>
          </a:bodyPr>
          <a:lstStyle/>
          <a:p>
            <a:r>
              <a:rPr lang="en-US" sz="1500" dirty="0"/>
              <a:t>PC: Cara Field</a:t>
            </a:r>
          </a:p>
        </p:txBody>
      </p:sp>
      <p:sp>
        <p:nvSpPr>
          <p:cNvPr id="22" name="TextBox 21">
            <a:extLst>
              <a:ext uri="{FF2B5EF4-FFF2-40B4-BE49-F238E27FC236}">
                <a16:creationId xmlns:a16="http://schemas.microsoft.com/office/drawing/2014/main" id="{8766D32B-A62D-EA5D-93BA-21B167669FF0}"/>
              </a:ext>
            </a:extLst>
          </p:cNvPr>
          <p:cNvSpPr txBox="1"/>
          <p:nvPr/>
        </p:nvSpPr>
        <p:spPr>
          <a:xfrm>
            <a:off x="9119280" y="5654768"/>
            <a:ext cx="1882548" cy="323165"/>
          </a:xfrm>
          <a:prstGeom prst="rect">
            <a:avLst/>
          </a:prstGeom>
          <a:noFill/>
        </p:spPr>
        <p:txBody>
          <a:bodyPr wrap="square" rtlCol="0">
            <a:spAutoFit/>
          </a:bodyPr>
          <a:lstStyle/>
          <a:p>
            <a:r>
              <a:rPr lang="en-US" sz="1500" dirty="0"/>
              <a:t>Seguel et al. 2019</a:t>
            </a:r>
          </a:p>
        </p:txBody>
      </p:sp>
    </p:spTree>
    <p:extLst>
      <p:ext uri="{BB962C8B-B14F-4D97-AF65-F5344CB8AC3E}">
        <p14:creationId xmlns:p14="http://schemas.microsoft.com/office/powerpoint/2010/main" val="1651314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0271-EEF1-0054-92F7-EDA6F58CA26E}"/>
              </a:ext>
            </a:extLst>
          </p:cNvPr>
          <p:cNvSpPr>
            <a:spLocks noGrp="1"/>
          </p:cNvSpPr>
          <p:nvPr>
            <p:ph type="title"/>
          </p:nvPr>
        </p:nvSpPr>
        <p:spPr/>
        <p:txBody>
          <a:bodyPr/>
          <a:lstStyle/>
          <a:p>
            <a:r>
              <a:rPr lang="en-US" dirty="0"/>
              <a:t>Rationale</a:t>
            </a:r>
          </a:p>
        </p:txBody>
      </p:sp>
      <p:pic>
        <p:nvPicPr>
          <p:cNvPr id="6" name="Graphic 5" descr="Comment Important outline">
            <a:extLst>
              <a:ext uri="{FF2B5EF4-FFF2-40B4-BE49-F238E27FC236}">
                <a16:creationId xmlns:a16="http://schemas.microsoft.com/office/drawing/2014/main" id="{B813CD4F-04DD-C461-A993-26605BBB9C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690688"/>
            <a:ext cx="914400" cy="914400"/>
          </a:xfrm>
          <a:prstGeom prst="rect">
            <a:avLst/>
          </a:prstGeom>
        </p:spPr>
      </p:pic>
      <p:sp>
        <p:nvSpPr>
          <p:cNvPr id="7" name="TextBox 6">
            <a:extLst>
              <a:ext uri="{FF2B5EF4-FFF2-40B4-BE49-F238E27FC236}">
                <a16:creationId xmlns:a16="http://schemas.microsoft.com/office/drawing/2014/main" id="{BD35295F-B817-2527-1ACF-F7917C9B0D13}"/>
              </a:ext>
            </a:extLst>
          </p:cNvPr>
          <p:cNvSpPr txBox="1"/>
          <p:nvPr/>
        </p:nvSpPr>
        <p:spPr>
          <a:xfrm>
            <a:off x="2128837" y="1690688"/>
            <a:ext cx="8902019" cy="954107"/>
          </a:xfrm>
          <a:prstGeom prst="rect">
            <a:avLst/>
          </a:prstGeom>
          <a:noFill/>
        </p:spPr>
        <p:txBody>
          <a:bodyPr wrap="square" rtlCol="0">
            <a:spAutoFit/>
          </a:bodyPr>
          <a:lstStyle/>
          <a:p>
            <a:r>
              <a:rPr lang="en-US" sz="2800" dirty="0"/>
              <a:t>Seroprevalence in CSL has increased from 5-6% (1998-2009) to 14% (2010-2019)</a:t>
            </a:r>
          </a:p>
        </p:txBody>
      </p:sp>
      <p:pic>
        <p:nvPicPr>
          <p:cNvPr id="8" name="Picture 7" descr="A graph with green and blue lines&#10;&#10;Description automatically generated">
            <a:extLst>
              <a:ext uri="{FF2B5EF4-FFF2-40B4-BE49-F238E27FC236}">
                <a16:creationId xmlns:a16="http://schemas.microsoft.com/office/drawing/2014/main" id="{0626F27A-8698-FCAE-9BA1-70281FBBD72A}"/>
              </a:ext>
            </a:extLst>
          </p:cNvPr>
          <p:cNvPicPr>
            <a:picLocks noChangeAspect="1"/>
          </p:cNvPicPr>
          <p:nvPr/>
        </p:nvPicPr>
        <p:blipFill>
          <a:blip r:embed="rId5"/>
          <a:stretch>
            <a:fillRect/>
          </a:stretch>
        </p:blipFill>
        <p:spPr>
          <a:xfrm>
            <a:off x="3043238" y="2644795"/>
            <a:ext cx="5548085" cy="3285051"/>
          </a:xfrm>
          <a:prstGeom prst="rect">
            <a:avLst/>
          </a:prstGeom>
        </p:spPr>
      </p:pic>
      <p:sp>
        <p:nvSpPr>
          <p:cNvPr id="9" name="TextBox 8">
            <a:extLst>
              <a:ext uri="{FF2B5EF4-FFF2-40B4-BE49-F238E27FC236}">
                <a16:creationId xmlns:a16="http://schemas.microsoft.com/office/drawing/2014/main" id="{7CF43593-9792-99FB-B7DA-B330E9993832}"/>
              </a:ext>
            </a:extLst>
          </p:cNvPr>
          <p:cNvSpPr txBox="1"/>
          <p:nvPr/>
        </p:nvSpPr>
        <p:spPr>
          <a:xfrm>
            <a:off x="8761029" y="5454894"/>
            <a:ext cx="1770602" cy="369332"/>
          </a:xfrm>
          <a:prstGeom prst="rect">
            <a:avLst/>
          </a:prstGeom>
          <a:noFill/>
        </p:spPr>
        <p:txBody>
          <a:bodyPr wrap="square" rtlCol="0">
            <a:spAutoFit/>
          </a:bodyPr>
          <a:lstStyle/>
          <a:p>
            <a:r>
              <a:rPr lang="en-US" dirty="0"/>
              <a:t>Taylor et al. 2023 </a:t>
            </a:r>
          </a:p>
        </p:txBody>
      </p:sp>
    </p:spTree>
    <p:extLst>
      <p:ext uri="{BB962C8B-B14F-4D97-AF65-F5344CB8AC3E}">
        <p14:creationId xmlns:p14="http://schemas.microsoft.com/office/powerpoint/2010/main" val="244871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EE25-D354-9A06-544F-A8B68B940EFB}"/>
              </a:ext>
            </a:extLst>
          </p:cNvPr>
          <p:cNvSpPr>
            <a:spLocks noGrp="1"/>
          </p:cNvSpPr>
          <p:nvPr>
            <p:ph type="title"/>
          </p:nvPr>
        </p:nvSpPr>
        <p:spPr/>
        <p:txBody>
          <a:bodyPr/>
          <a:lstStyle/>
          <a:p>
            <a:r>
              <a:rPr lang="en-US" dirty="0"/>
              <a:t>Rationale</a:t>
            </a:r>
          </a:p>
        </p:txBody>
      </p:sp>
      <p:sp>
        <p:nvSpPr>
          <p:cNvPr id="5" name="TextBox 4">
            <a:extLst>
              <a:ext uri="{FF2B5EF4-FFF2-40B4-BE49-F238E27FC236}">
                <a16:creationId xmlns:a16="http://schemas.microsoft.com/office/drawing/2014/main" id="{00C93387-EA70-B074-665A-8C6F555265B1}"/>
              </a:ext>
            </a:extLst>
          </p:cNvPr>
          <p:cNvSpPr txBox="1"/>
          <p:nvPr/>
        </p:nvSpPr>
        <p:spPr>
          <a:xfrm>
            <a:off x="1939767" y="1733804"/>
            <a:ext cx="8572500" cy="954107"/>
          </a:xfrm>
          <a:prstGeom prst="rect">
            <a:avLst/>
          </a:prstGeom>
          <a:noFill/>
        </p:spPr>
        <p:txBody>
          <a:bodyPr wrap="square" rtlCol="0">
            <a:spAutoFit/>
          </a:bodyPr>
          <a:lstStyle/>
          <a:p>
            <a:r>
              <a:rPr lang="en-US" sz="2800" dirty="0"/>
              <a:t>IFAT diagnostic test advantages: low-cost, quick, better informs treatment plans but not yet validated in CSL</a:t>
            </a:r>
          </a:p>
        </p:txBody>
      </p:sp>
      <p:pic>
        <p:nvPicPr>
          <p:cNvPr id="7" name="Picture 6" descr="Two seals lying on a ledge of a pool&#10;&#10;Description automatically generated">
            <a:extLst>
              <a:ext uri="{FF2B5EF4-FFF2-40B4-BE49-F238E27FC236}">
                <a16:creationId xmlns:a16="http://schemas.microsoft.com/office/drawing/2014/main" id="{8A071AC4-6019-AB0F-A554-A0300D39D748}"/>
              </a:ext>
            </a:extLst>
          </p:cNvPr>
          <p:cNvPicPr>
            <a:picLocks noChangeAspect="1"/>
          </p:cNvPicPr>
          <p:nvPr/>
        </p:nvPicPr>
        <p:blipFill>
          <a:blip r:embed="rId3"/>
          <a:stretch>
            <a:fillRect/>
          </a:stretch>
        </p:blipFill>
        <p:spPr>
          <a:xfrm>
            <a:off x="2046515" y="2816203"/>
            <a:ext cx="3610365" cy="2707774"/>
          </a:xfrm>
          <a:prstGeom prst="rect">
            <a:avLst/>
          </a:prstGeom>
        </p:spPr>
      </p:pic>
      <p:pic>
        <p:nvPicPr>
          <p:cNvPr id="9" name="Picture 8" descr="A table with a few different types of test tubes&#10;&#10;Description automatically generated">
            <a:extLst>
              <a:ext uri="{FF2B5EF4-FFF2-40B4-BE49-F238E27FC236}">
                <a16:creationId xmlns:a16="http://schemas.microsoft.com/office/drawing/2014/main" id="{7BDE1187-FA47-F37C-DF05-AB01B7707E11}"/>
              </a:ext>
            </a:extLst>
          </p:cNvPr>
          <p:cNvPicPr>
            <a:picLocks noChangeAspect="1"/>
          </p:cNvPicPr>
          <p:nvPr/>
        </p:nvPicPr>
        <p:blipFill>
          <a:blip r:embed="rId4"/>
          <a:stretch>
            <a:fillRect/>
          </a:stretch>
        </p:blipFill>
        <p:spPr>
          <a:xfrm>
            <a:off x="6318023" y="2816203"/>
            <a:ext cx="3611781" cy="2707774"/>
          </a:xfrm>
          <a:prstGeom prst="rect">
            <a:avLst/>
          </a:prstGeom>
        </p:spPr>
      </p:pic>
      <p:sp>
        <p:nvSpPr>
          <p:cNvPr id="10" name="TextBox 9">
            <a:extLst>
              <a:ext uri="{FF2B5EF4-FFF2-40B4-BE49-F238E27FC236}">
                <a16:creationId xmlns:a16="http://schemas.microsoft.com/office/drawing/2014/main" id="{DD65D6C6-58EF-476D-BE30-9EF3DF119D27}"/>
              </a:ext>
            </a:extLst>
          </p:cNvPr>
          <p:cNvSpPr txBox="1"/>
          <p:nvPr/>
        </p:nvSpPr>
        <p:spPr>
          <a:xfrm>
            <a:off x="4440761" y="5523977"/>
            <a:ext cx="1524000" cy="323165"/>
          </a:xfrm>
          <a:prstGeom prst="rect">
            <a:avLst/>
          </a:prstGeom>
          <a:noFill/>
        </p:spPr>
        <p:txBody>
          <a:bodyPr wrap="square" rtlCol="0">
            <a:spAutoFit/>
          </a:bodyPr>
          <a:lstStyle/>
          <a:p>
            <a:r>
              <a:rPr lang="en-US" sz="1500" dirty="0"/>
              <a:t>PC: Cara Field</a:t>
            </a:r>
          </a:p>
        </p:txBody>
      </p:sp>
      <p:pic>
        <p:nvPicPr>
          <p:cNvPr id="3" name="Graphic 2" descr="Comment Important outline">
            <a:extLst>
              <a:ext uri="{FF2B5EF4-FFF2-40B4-BE49-F238E27FC236}">
                <a16:creationId xmlns:a16="http://schemas.microsoft.com/office/drawing/2014/main" id="{5DBA0FAC-06DB-B194-1775-2EAA2C2CA2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1690688"/>
            <a:ext cx="914400" cy="914400"/>
          </a:xfrm>
          <a:prstGeom prst="rect">
            <a:avLst/>
          </a:prstGeom>
        </p:spPr>
      </p:pic>
    </p:spTree>
    <p:extLst>
      <p:ext uri="{BB962C8B-B14F-4D97-AF65-F5344CB8AC3E}">
        <p14:creationId xmlns:p14="http://schemas.microsoft.com/office/powerpoint/2010/main" val="3196586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62BC-434B-D265-2E4F-A6501A147126}"/>
              </a:ext>
            </a:extLst>
          </p:cNvPr>
          <p:cNvSpPr>
            <a:spLocks noGrp="1"/>
          </p:cNvSpPr>
          <p:nvPr>
            <p:ph type="title"/>
          </p:nvPr>
        </p:nvSpPr>
        <p:spPr>
          <a:xfrm>
            <a:off x="839787" y="365125"/>
            <a:ext cx="11119983" cy="1325563"/>
          </a:xfrm>
        </p:spPr>
        <p:txBody>
          <a:bodyPr>
            <a:normAutofit/>
          </a:bodyPr>
          <a:lstStyle/>
          <a:p>
            <a:r>
              <a:rPr lang="en-US" sz="4000" dirty="0"/>
              <a:t>Gold-standard Testing Approach </a:t>
            </a:r>
          </a:p>
        </p:txBody>
      </p:sp>
      <p:sp>
        <p:nvSpPr>
          <p:cNvPr id="3" name="Text Placeholder 2">
            <a:extLst>
              <a:ext uri="{FF2B5EF4-FFF2-40B4-BE49-F238E27FC236}">
                <a16:creationId xmlns:a16="http://schemas.microsoft.com/office/drawing/2014/main" id="{4D0B126B-2731-E93C-6B14-8B8DF13DD3F5}"/>
              </a:ext>
            </a:extLst>
          </p:cNvPr>
          <p:cNvSpPr>
            <a:spLocks noGrp="1"/>
          </p:cNvSpPr>
          <p:nvPr>
            <p:ph type="body" idx="1"/>
          </p:nvPr>
        </p:nvSpPr>
        <p:spPr/>
        <p:txBody>
          <a:bodyPr>
            <a:normAutofit/>
          </a:bodyPr>
          <a:lstStyle/>
          <a:p>
            <a:pPr algn="ctr"/>
            <a:r>
              <a:rPr lang="en-US" sz="2800" b="0" dirty="0"/>
              <a:t>Histopathology</a:t>
            </a:r>
          </a:p>
        </p:txBody>
      </p:sp>
      <p:sp>
        <p:nvSpPr>
          <p:cNvPr id="5" name="Text Placeholder 4">
            <a:extLst>
              <a:ext uri="{FF2B5EF4-FFF2-40B4-BE49-F238E27FC236}">
                <a16:creationId xmlns:a16="http://schemas.microsoft.com/office/drawing/2014/main" id="{AA90CBAC-233F-A0BF-DE3E-CB5736FC3E10}"/>
              </a:ext>
            </a:extLst>
          </p:cNvPr>
          <p:cNvSpPr>
            <a:spLocks noGrp="1"/>
          </p:cNvSpPr>
          <p:nvPr>
            <p:ph type="body" sz="quarter" idx="3"/>
          </p:nvPr>
        </p:nvSpPr>
        <p:spPr/>
        <p:txBody>
          <a:bodyPr>
            <a:normAutofit/>
          </a:bodyPr>
          <a:lstStyle/>
          <a:p>
            <a:pPr algn="ctr"/>
            <a:r>
              <a:rPr lang="en-US" sz="2800" b="0" dirty="0"/>
              <a:t>Molecular Sequencing</a:t>
            </a:r>
          </a:p>
        </p:txBody>
      </p:sp>
      <p:pic>
        <p:nvPicPr>
          <p:cNvPr id="7" name="Picture 6" descr="A close-up of a cell&#10;&#10;Description automatically generated">
            <a:extLst>
              <a:ext uri="{FF2B5EF4-FFF2-40B4-BE49-F238E27FC236}">
                <a16:creationId xmlns:a16="http://schemas.microsoft.com/office/drawing/2014/main" id="{E24D1A81-C405-2CAB-F6FA-FA202925F27F}"/>
              </a:ext>
            </a:extLst>
          </p:cNvPr>
          <p:cNvPicPr>
            <a:picLocks noChangeAspect="1"/>
          </p:cNvPicPr>
          <p:nvPr/>
        </p:nvPicPr>
        <p:blipFill rotWithShape="1">
          <a:blip r:embed="rId3"/>
          <a:srcRect l="13427" r="14385"/>
          <a:stretch/>
        </p:blipFill>
        <p:spPr>
          <a:xfrm>
            <a:off x="839787" y="2683384"/>
            <a:ext cx="5157788" cy="2493453"/>
          </a:xfrm>
          <a:prstGeom prst="rect">
            <a:avLst/>
          </a:prstGeom>
        </p:spPr>
      </p:pic>
      <p:pic>
        <p:nvPicPr>
          <p:cNvPr id="8" name="Picture 7">
            <a:extLst>
              <a:ext uri="{FF2B5EF4-FFF2-40B4-BE49-F238E27FC236}">
                <a16:creationId xmlns:a16="http://schemas.microsoft.com/office/drawing/2014/main" id="{24A95C73-B082-9D5D-70A5-27A526D5AE4A}"/>
              </a:ext>
            </a:extLst>
          </p:cNvPr>
          <p:cNvPicPr>
            <a:picLocks noChangeAspect="1"/>
          </p:cNvPicPr>
          <p:nvPr/>
        </p:nvPicPr>
        <p:blipFill rotWithShape="1">
          <a:blip r:embed="rId4"/>
          <a:srcRect l="1" t="1" r="48031" b="-9471"/>
          <a:stretch/>
        </p:blipFill>
        <p:spPr>
          <a:xfrm>
            <a:off x="6301036" y="2937516"/>
            <a:ext cx="5658734" cy="883597"/>
          </a:xfrm>
          <a:prstGeom prst="rect">
            <a:avLst/>
          </a:prstGeom>
        </p:spPr>
      </p:pic>
      <p:pic>
        <p:nvPicPr>
          <p:cNvPr id="9" name="Picture 8">
            <a:extLst>
              <a:ext uri="{FF2B5EF4-FFF2-40B4-BE49-F238E27FC236}">
                <a16:creationId xmlns:a16="http://schemas.microsoft.com/office/drawing/2014/main" id="{49F745B3-0711-75A3-F598-81EF1260D861}"/>
              </a:ext>
            </a:extLst>
          </p:cNvPr>
          <p:cNvPicPr>
            <a:picLocks noChangeAspect="1"/>
          </p:cNvPicPr>
          <p:nvPr/>
        </p:nvPicPr>
        <p:blipFill rotWithShape="1">
          <a:blip r:embed="rId4"/>
          <a:srcRect l="52147" t="-2144" r="-1061" b="-7326"/>
          <a:stretch/>
        </p:blipFill>
        <p:spPr>
          <a:xfrm>
            <a:off x="6301036" y="3932041"/>
            <a:ext cx="5378346" cy="892245"/>
          </a:xfrm>
          <a:prstGeom prst="rect">
            <a:avLst/>
          </a:prstGeom>
        </p:spPr>
      </p:pic>
      <p:sp>
        <p:nvSpPr>
          <p:cNvPr id="10" name="TextBox 9">
            <a:extLst>
              <a:ext uri="{FF2B5EF4-FFF2-40B4-BE49-F238E27FC236}">
                <a16:creationId xmlns:a16="http://schemas.microsoft.com/office/drawing/2014/main" id="{298E332A-30E6-2228-2112-2412AB5DB882}"/>
              </a:ext>
            </a:extLst>
          </p:cNvPr>
          <p:cNvSpPr txBox="1"/>
          <p:nvPr/>
        </p:nvSpPr>
        <p:spPr>
          <a:xfrm>
            <a:off x="4517230" y="5176837"/>
            <a:ext cx="1882548" cy="323165"/>
          </a:xfrm>
          <a:prstGeom prst="rect">
            <a:avLst/>
          </a:prstGeom>
          <a:noFill/>
        </p:spPr>
        <p:txBody>
          <a:bodyPr wrap="square" rtlCol="0">
            <a:spAutoFit/>
          </a:bodyPr>
          <a:lstStyle/>
          <a:p>
            <a:r>
              <a:rPr lang="en-US" sz="1500" dirty="0"/>
              <a:t>Seguel et al. 2019</a:t>
            </a:r>
          </a:p>
        </p:txBody>
      </p:sp>
      <p:sp>
        <p:nvSpPr>
          <p:cNvPr id="11" name="TextBox 10">
            <a:extLst>
              <a:ext uri="{FF2B5EF4-FFF2-40B4-BE49-F238E27FC236}">
                <a16:creationId xmlns:a16="http://schemas.microsoft.com/office/drawing/2014/main" id="{1FA9D48E-5C91-EEE8-4991-7CE4FB7E9A4B}"/>
              </a:ext>
            </a:extLst>
          </p:cNvPr>
          <p:cNvSpPr txBox="1"/>
          <p:nvPr/>
        </p:nvSpPr>
        <p:spPr>
          <a:xfrm>
            <a:off x="9582386" y="5176836"/>
            <a:ext cx="2424288" cy="323165"/>
          </a:xfrm>
          <a:prstGeom prst="rect">
            <a:avLst/>
          </a:prstGeom>
          <a:noFill/>
        </p:spPr>
        <p:txBody>
          <a:bodyPr wrap="square" rtlCol="0">
            <a:spAutoFit/>
          </a:bodyPr>
          <a:lstStyle/>
          <a:p>
            <a:r>
              <a:rPr lang="en-US" sz="1500" dirty="0"/>
              <a:t>Sinnott 2023, unpublished</a:t>
            </a:r>
          </a:p>
        </p:txBody>
      </p:sp>
    </p:spTree>
    <p:extLst>
      <p:ext uri="{BB962C8B-B14F-4D97-AF65-F5344CB8AC3E}">
        <p14:creationId xmlns:p14="http://schemas.microsoft.com/office/powerpoint/2010/main" val="419207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84606-C600-50C6-1A8A-3C1426954BA9}"/>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9604E2C3-5ECE-9C69-AF48-23600DF8B384}"/>
              </a:ext>
            </a:extLst>
          </p:cNvPr>
          <p:cNvSpPr>
            <a:spLocks noGrp="1"/>
          </p:cNvSpPr>
          <p:nvPr>
            <p:ph idx="1"/>
          </p:nvPr>
        </p:nvSpPr>
        <p:spPr/>
        <p:txBody>
          <a:bodyPr/>
          <a:lstStyle/>
          <a:p>
            <a:r>
              <a:rPr lang="en-US" b="1" dirty="0"/>
              <a:t>20 sea lion cases </a:t>
            </a:r>
            <a:r>
              <a:rPr lang="en-US" dirty="0"/>
              <a:t>identified based on suspected myopathy confirmed by necropsy and evidence of </a:t>
            </a:r>
            <a:r>
              <a:rPr lang="en-US" i="1" dirty="0"/>
              <a:t>S. neurona </a:t>
            </a:r>
            <a:r>
              <a:rPr lang="en-US" dirty="0"/>
              <a:t>cysts on histopathology </a:t>
            </a:r>
          </a:p>
          <a:p>
            <a:r>
              <a:rPr lang="en-US" b="1" dirty="0"/>
              <a:t>31 sea lion controls </a:t>
            </a:r>
            <a:r>
              <a:rPr lang="en-US" dirty="0"/>
              <a:t>identified based on a non-protozoal cause of death and no evidence of cysts on histopathology</a:t>
            </a:r>
          </a:p>
          <a:p>
            <a:r>
              <a:rPr lang="en-US" dirty="0"/>
              <a:t>Target sample size: 40 cases and 80 controls </a:t>
            </a:r>
          </a:p>
          <a:p>
            <a:endParaRPr lang="en-US" dirty="0"/>
          </a:p>
          <a:p>
            <a:r>
              <a:rPr lang="en-US" dirty="0"/>
              <a:t>Kappa statistic on comparing test performance is </a:t>
            </a:r>
            <a:r>
              <a:rPr lang="en-US" b="1" dirty="0"/>
              <a:t>0.92</a:t>
            </a:r>
          </a:p>
        </p:txBody>
      </p:sp>
    </p:spTree>
    <p:extLst>
      <p:ext uri="{BB962C8B-B14F-4D97-AF65-F5344CB8AC3E}">
        <p14:creationId xmlns:p14="http://schemas.microsoft.com/office/powerpoint/2010/main" val="3283851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E172-98BA-642B-8747-E99FCB668946}"/>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90B0DF22-B742-6593-5D3A-34A98A019E31}"/>
              </a:ext>
            </a:extLst>
          </p:cNvPr>
          <p:cNvSpPr>
            <a:spLocks noGrp="1"/>
          </p:cNvSpPr>
          <p:nvPr>
            <p:ph idx="1"/>
          </p:nvPr>
        </p:nvSpPr>
        <p:spPr/>
        <p:txBody>
          <a:bodyPr/>
          <a:lstStyle/>
          <a:p>
            <a:r>
              <a:rPr lang="en-US" b="1" dirty="0"/>
              <a:t>1:320 IFAT titer</a:t>
            </a:r>
            <a:r>
              <a:rPr lang="en-US" dirty="0"/>
              <a:t> to call a sample positive </a:t>
            </a:r>
          </a:p>
          <a:p>
            <a:pPr lvl="1"/>
            <a:r>
              <a:rPr lang="en-US" dirty="0"/>
              <a:t>Sensitivity </a:t>
            </a:r>
            <a:r>
              <a:rPr lang="en-US" b="1" dirty="0"/>
              <a:t>95%</a:t>
            </a:r>
          </a:p>
          <a:p>
            <a:pPr lvl="1"/>
            <a:r>
              <a:rPr lang="en-US" dirty="0"/>
              <a:t>Specificity </a:t>
            </a:r>
            <a:r>
              <a:rPr lang="en-US" b="1" dirty="0"/>
              <a:t>96.8%</a:t>
            </a:r>
          </a:p>
          <a:p>
            <a:pPr lvl="1"/>
            <a:r>
              <a:rPr lang="en-US" dirty="0"/>
              <a:t>Area under the receiver-operating curve </a:t>
            </a:r>
            <a:r>
              <a:rPr lang="en-US" b="1" dirty="0"/>
              <a:t>0.98</a:t>
            </a:r>
          </a:p>
        </p:txBody>
      </p:sp>
      <p:pic>
        <p:nvPicPr>
          <p:cNvPr id="8" name="Picture 7" descr="A black and white circle with green circles&#10;&#10;Description automatically generated">
            <a:extLst>
              <a:ext uri="{FF2B5EF4-FFF2-40B4-BE49-F238E27FC236}">
                <a16:creationId xmlns:a16="http://schemas.microsoft.com/office/drawing/2014/main" id="{2316575D-41FB-BB45-BA81-BDB30A85F183}"/>
              </a:ext>
            </a:extLst>
          </p:cNvPr>
          <p:cNvPicPr>
            <a:picLocks noChangeAspect="1"/>
          </p:cNvPicPr>
          <p:nvPr/>
        </p:nvPicPr>
        <p:blipFill>
          <a:blip r:embed="rId3"/>
          <a:stretch>
            <a:fillRect/>
          </a:stretch>
        </p:blipFill>
        <p:spPr>
          <a:xfrm>
            <a:off x="1769918" y="3719945"/>
            <a:ext cx="4800600" cy="1752600"/>
          </a:xfrm>
          <a:prstGeom prst="rect">
            <a:avLst/>
          </a:prstGeom>
        </p:spPr>
      </p:pic>
      <p:pic>
        <p:nvPicPr>
          <p:cNvPr id="10" name="Picture 9" descr="A graph with a line going up&#10;&#10;Description automatically generated">
            <a:extLst>
              <a:ext uri="{FF2B5EF4-FFF2-40B4-BE49-F238E27FC236}">
                <a16:creationId xmlns:a16="http://schemas.microsoft.com/office/drawing/2014/main" id="{EF6A8479-A0BD-0890-5614-25E3C2AA428A}"/>
              </a:ext>
            </a:extLst>
          </p:cNvPr>
          <p:cNvPicPr>
            <a:picLocks noChangeAspect="1"/>
          </p:cNvPicPr>
          <p:nvPr/>
        </p:nvPicPr>
        <p:blipFill rotWithShape="1">
          <a:blip r:embed="rId4"/>
          <a:srcRect l="1890" r="2577" b="3226"/>
          <a:stretch/>
        </p:blipFill>
        <p:spPr>
          <a:xfrm>
            <a:off x="7502236" y="3429000"/>
            <a:ext cx="3851564" cy="2334491"/>
          </a:xfrm>
          <a:prstGeom prst="rect">
            <a:avLst/>
          </a:prstGeom>
        </p:spPr>
      </p:pic>
    </p:spTree>
    <p:extLst>
      <p:ext uri="{BB962C8B-B14F-4D97-AF65-F5344CB8AC3E}">
        <p14:creationId xmlns:p14="http://schemas.microsoft.com/office/powerpoint/2010/main" val="1545534773"/>
      </p:ext>
    </p:extLst>
  </p:cSld>
  <p:clrMapOvr>
    <a:masterClrMapping/>
  </p:clrMapOvr>
</p:sld>
</file>

<file path=ppt/theme/theme1.xml><?xml version="1.0" encoding="utf-8"?>
<a:theme xmlns:a="http://schemas.openxmlformats.org/drawingml/2006/main" name="Office Theme">
  <a:themeElements>
    <a:clrScheme name="Veterinary">
      <a:dk1>
        <a:srgbClr val="022751"/>
      </a:dk1>
      <a:lt1>
        <a:srgbClr val="FFFFFF"/>
      </a:lt1>
      <a:dk2>
        <a:srgbClr val="FFBF00"/>
      </a:dk2>
      <a:lt2>
        <a:srgbClr val="B2B2B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 Davis Veterinary Medicine - Powerpoint Template - V3" id="{43218E64-CD9B-0448-ADB1-D5AB57981FE7}" vid="{30070D07-EE8A-804B-B697-F85EF0BDF7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4088</TotalTime>
  <Words>752</Words>
  <Application>Microsoft Macintosh PowerPoint</Application>
  <PresentationFormat>Widescreen</PresentationFormat>
  <Paragraphs>76</Paragraphs>
  <Slides>13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Proxima Nova</vt:lpstr>
      <vt:lpstr>Proxima Nova Medium</vt:lpstr>
      <vt:lpstr>Office Theme</vt:lpstr>
      <vt:lpstr>Validation of an Indirect Fluorescent Antibody Test for Sarcocystis neurona infection in California sea lions</vt:lpstr>
      <vt:lpstr>Indirect Fluorescent Antibody Test (IFAT)</vt:lpstr>
      <vt:lpstr>Objective</vt:lpstr>
      <vt:lpstr>Rationale</vt:lpstr>
      <vt:lpstr>Rationale</vt:lpstr>
      <vt:lpstr>Rationale</vt:lpstr>
      <vt:lpstr>Gold-standard Testing Approach </vt:lpstr>
      <vt:lpstr>Results</vt:lpstr>
      <vt:lpstr>Results</vt:lpstr>
      <vt:lpstr>Discussion </vt:lpstr>
      <vt:lpstr>Discussion</vt:lpstr>
      <vt:lpstr>Discussion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Eunah Cho Preston</dc:creator>
  <cp:lastModifiedBy>Amalie Luneng Solli</cp:lastModifiedBy>
  <cp:revision>64</cp:revision>
  <dcterms:created xsi:type="dcterms:W3CDTF">2022-08-15T20:24:19Z</dcterms:created>
  <dcterms:modified xsi:type="dcterms:W3CDTF">2023-07-27T18:19:26Z</dcterms:modified>
</cp:coreProperties>
</file>