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sldIdLst>
    <p:sldId id="263" r:id="rId2"/>
    <p:sldId id="257" r:id="rId3"/>
    <p:sldId id="258" r:id="rId4"/>
    <p:sldId id="264" r:id="rId5"/>
    <p:sldId id="259" r:id="rId6"/>
    <p:sldId id="265" r:id="rId7"/>
    <p:sldId id="267" r:id="rId8"/>
    <p:sldId id="268" r:id="rId9"/>
    <p:sldId id="266" r:id="rId10"/>
    <p:sldId id="260" r:id="rId11"/>
    <p:sldId id="261" r:id="rId12"/>
    <p:sldId id="269" r:id="rId13"/>
    <p:sldId id="26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6"/>
    <p:restoredTop sz="94626"/>
  </p:normalViewPr>
  <p:slideViewPr>
    <p:cSldViewPr snapToGrid="0" snapToObjects="1">
      <p:cViewPr varScale="1">
        <p:scale>
          <a:sx n="112" d="100"/>
          <a:sy n="112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221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49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45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0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5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9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3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4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6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5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0276-539F-4741-BF8C-59B2D534C260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592FB1-6932-5044-83E5-952B6301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9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074" name="Picture 2" descr="p53 - Wikipedia">
            <a:extLst>
              <a:ext uri="{FF2B5EF4-FFF2-40B4-BE49-F238E27FC236}">
                <a16:creationId xmlns:a16="http://schemas.microsoft.com/office/drawing/2014/main" id="{98739211-2A0C-DA4D-B24B-D53E4BF6E9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3339" r="2" b="6261"/>
          <a:stretch/>
        </p:blipFill>
        <p:spPr bwMode="auto">
          <a:xfrm>
            <a:off x="4269855" y="-1"/>
            <a:ext cx="7922145" cy="685800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39E977-B71D-0543-924E-AB74C9F7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10" y="901109"/>
            <a:ext cx="4088190" cy="34690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/>
              <a:t>A Comprehensive Review of p53 Mutations and Cancer Incidence in Companion Animals</a:t>
            </a:r>
            <a:br>
              <a:rPr lang="en-US" sz="2600" dirty="0"/>
            </a:br>
            <a:endParaRPr lang="en-US" sz="2600" dirty="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80" name="Picture 8" descr="Veterinary Oncology">
            <a:extLst>
              <a:ext uri="{FF2B5EF4-FFF2-40B4-BE49-F238E27FC236}">
                <a16:creationId xmlns:a16="http://schemas.microsoft.com/office/drawing/2014/main" id="{03523247-75F9-FD47-BD8A-B22853FE6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50" y="3891202"/>
            <a:ext cx="1584537" cy="9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5BEF15-59DD-6741-BF57-78AD34FC5327}"/>
              </a:ext>
            </a:extLst>
          </p:cNvPr>
          <p:cNvSpPr txBox="1"/>
          <p:nvPr/>
        </p:nvSpPr>
        <p:spPr>
          <a:xfrm>
            <a:off x="642785" y="4346770"/>
            <a:ext cx="39292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by: </a:t>
            </a:r>
          </a:p>
          <a:p>
            <a:r>
              <a:rPr lang="en-US" b="1" dirty="0"/>
              <a:t>Amit Levi</a:t>
            </a:r>
          </a:p>
          <a:p>
            <a:r>
              <a:rPr lang="en-US" dirty="0"/>
              <a:t>Class of 2022</a:t>
            </a:r>
          </a:p>
          <a:p>
            <a:endParaRPr lang="en-US" dirty="0"/>
          </a:p>
          <a:p>
            <a:r>
              <a:rPr lang="en-US" dirty="0"/>
              <a:t>Mentor:</a:t>
            </a:r>
          </a:p>
          <a:p>
            <a:r>
              <a:rPr lang="en-US" b="1" dirty="0"/>
              <a:t>Dr. </a:t>
            </a:r>
            <a:r>
              <a:rPr lang="en-US" b="1" dirty="0" err="1"/>
              <a:t>Xinbin</a:t>
            </a:r>
            <a:r>
              <a:rPr lang="en-US" b="1" dirty="0"/>
              <a:t> Chen</a:t>
            </a:r>
          </a:p>
          <a:p>
            <a:r>
              <a:rPr lang="en-US" dirty="0"/>
              <a:t>Department of Surgical &amp; Radiological Sciences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2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5D2797-BC3C-884F-BBFD-B0D15C65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Summary of Significant Findings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D88450-7986-B742-BA9D-969D781BB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/>
              <a:t>Many p53 mutations in dogs have corresponding mutations in humans</a:t>
            </a:r>
          </a:p>
          <a:p>
            <a:pPr lvl="1"/>
            <a:r>
              <a:rPr lang="en-US" dirty="0"/>
              <a:t>Veterinary cancer research can be influential to human research and vise versa</a:t>
            </a:r>
          </a:p>
          <a:p>
            <a:pPr lvl="1"/>
            <a:r>
              <a:rPr lang="en-US" dirty="0"/>
              <a:t>Potential therapeutics discovered to be efficacious in dogs may be considered for treatment in human cancers.</a:t>
            </a:r>
          </a:p>
          <a:p>
            <a:r>
              <a:rPr lang="en-US" dirty="0"/>
              <a:t>Where differences are identified, therapeutics can be adjusted accordingly</a:t>
            </a:r>
          </a:p>
          <a:p>
            <a:pPr lvl="1"/>
            <a:r>
              <a:rPr lang="en-US" dirty="0"/>
              <a:t>For example, mutational frequencies in the different functional domains of p53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8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F2022F-27E7-7848-BFFC-6248F2AF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E74C35-7563-874B-A30D-8B4B27676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/>
              <a:t>Identification of driver mutations where multiple p53 mutations are discovered in one tumor – could direct targeted therapies</a:t>
            </a:r>
          </a:p>
          <a:p>
            <a:r>
              <a:rPr lang="en-US" dirty="0"/>
              <a:t>Comparative analysis of other p53 family proteins and the roles they play in cancer development – p63, p73…</a:t>
            </a:r>
          </a:p>
          <a:p>
            <a:r>
              <a:rPr lang="en-US" dirty="0"/>
              <a:t>Can p53 germline mutations indicate dog breed cancer susceptibility? – further research necessary</a:t>
            </a:r>
          </a:p>
        </p:txBody>
      </p:sp>
    </p:spTree>
    <p:extLst>
      <p:ext uri="{BB962C8B-B14F-4D97-AF65-F5344CB8AC3E}">
        <p14:creationId xmlns:p14="http://schemas.microsoft.com/office/powerpoint/2010/main" val="363788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1060D-4B46-D443-83FB-A0D54D0F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19" y="515533"/>
            <a:ext cx="8596668" cy="1320800"/>
          </a:xfrm>
        </p:spPr>
        <p:txBody>
          <a:bodyPr/>
          <a:lstStyle/>
          <a:p>
            <a:r>
              <a:rPr lang="en-US" dirty="0"/>
              <a:t>Acknowledgments: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040C2-0D38-8148-BECC-3211EA8E6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5423"/>
            <a:ext cx="8596668" cy="11739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Financial support was provided by the Students Training in Advanced Research (STAR) Program.</a:t>
            </a:r>
          </a:p>
          <a:p>
            <a:r>
              <a:rPr lang="en-US" dirty="0"/>
              <a:t>Research Grant: RO1 CA250338-01</a:t>
            </a:r>
          </a:p>
          <a:p>
            <a:r>
              <a:rPr lang="en-US" dirty="0"/>
              <a:t>Student Support: National Institutes of Health T35 OD010956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86B33B-F2F2-1242-836C-2B3534E6F707}"/>
              </a:ext>
            </a:extLst>
          </p:cNvPr>
          <p:cNvSpPr txBox="1">
            <a:spLocks/>
          </p:cNvSpPr>
          <p:nvPr/>
        </p:nvSpPr>
        <p:spPr>
          <a:xfrm>
            <a:off x="547332" y="329967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Thanks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2C8011-81B8-E04D-80D4-A417AFCE160F}"/>
              </a:ext>
            </a:extLst>
          </p:cNvPr>
          <p:cNvSpPr txBox="1">
            <a:spLocks/>
          </p:cNvSpPr>
          <p:nvPr/>
        </p:nvSpPr>
        <p:spPr>
          <a:xfrm>
            <a:off x="677334" y="4534841"/>
            <a:ext cx="8596668" cy="117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EDDF8-23E2-D44D-9048-B0F92245DD0F}"/>
              </a:ext>
            </a:extLst>
          </p:cNvPr>
          <p:cNvSpPr txBox="1"/>
          <p:nvPr/>
        </p:nvSpPr>
        <p:spPr>
          <a:xfrm>
            <a:off x="1743456" y="4901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E7BD3D-54D0-2649-BAE2-55695D481127}"/>
              </a:ext>
            </a:extLst>
          </p:cNvPr>
          <p:cNvSpPr txBox="1">
            <a:spLocks/>
          </p:cNvSpPr>
          <p:nvPr/>
        </p:nvSpPr>
        <p:spPr>
          <a:xfrm>
            <a:off x="660219" y="4151662"/>
            <a:ext cx="8596668" cy="117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Thank you to Dr. </a:t>
            </a:r>
            <a:r>
              <a:rPr lang="en-US" dirty="0" err="1"/>
              <a:t>Xinbin</a:t>
            </a:r>
            <a:r>
              <a:rPr lang="en-US" dirty="0"/>
              <a:t> Chen for mentoring me through the grant writing, research process and paper writeup.</a:t>
            </a:r>
          </a:p>
          <a:p>
            <a:r>
              <a:rPr lang="en-US" dirty="0"/>
              <a:t>Thank you to my family and friends who support me in my passions every day.</a:t>
            </a:r>
          </a:p>
          <a:p>
            <a:endParaRPr lang="en-US" dirty="0"/>
          </a:p>
        </p:txBody>
      </p:sp>
      <p:pic>
        <p:nvPicPr>
          <p:cNvPr id="4098" name="Picture 2" descr="Get to the heart of congestive heart failure | DVM 360">
            <a:extLst>
              <a:ext uri="{FF2B5EF4-FFF2-40B4-BE49-F238E27FC236}">
                <a16:creationId xmlns:a16="http://schemas.microsoft.com/office/drawing/2014/main" id="{757AC952-B720-2441-9592-9E2ACE8B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96" y="5457416"/>
            <a:ext cx="2027904" cy="125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2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EE8C1DB-E8D4-AD47-8465-32801458E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19" y="515533"/>
            <a:ext cx="8596668" cy="13208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32B5EC-BA0A-F046-9AB6-44230C8C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5423"/>
            <a:ext cx="8596668" cy="492704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Vousden</a:t>
            </a:r>
            <a:r>
              <a:rPr lang="en-US" dirty="0"/>
              <a:t> KH, </a:t>
            </a:r>
            <a:r>
              <a:rPr lang="en-US" dirty="0" err="1"/>
              <a:t>Prives</a:t>
            </a:r>
            <a:r>
              <a:rPr lang="en-US" dirty="0"/>
              <a:t> C. Blinded by the Light: The Growing Complexity of p53. </a:t>
            </a:r>
            <a:r>
              <a:rPr lang="en-US" i="1" dirty="0"/>
              <a:t>Cell</a:t>
            </a:r>
            <a:r>
              <a:rPr lang="en-US" dirty="0"/>
              <a:t>. 2009;137(3):413-431. doi:10.1016/j.cell.2009.04.037</a:t>
            </a:r>
          </a:p>
          <a:p>
            <a:r>
              <a:rPr lang="en-US" dirty="0" err="1"/>
              <a:t>Marfe</a:t>
            </a:r>
            <a:r>
              <a:rPr lang="en-US" dirty="0"/>
              <a:t> G, De Martino L, </a:t>
            </a:r>
            <a:r>
              <a:rPr lang="en-US" dirty="0" err="1"/>
              <a:t>Tafani</a:t>
            </a:r>
            <a:r>
              <a:rPr lang="en-US" dirty="0"/>
              <a:t> M, et al. A multicancer-like syndrome in a dog characterized by p53 and cell cycle-checkpoint kinase 2 (CHK2) mutations and </a:t>
            </a:r>
            <a:r>
              <a:rPr lang="en-US" dirty="0" err="1"/>
              <a:t>sirtuin</a:t>
            </a:r>
            <a:r>
              <a:rPr lang="en-US" dirty="0"/>
              <a:t> gene (SIRT1) down-regulation. </a:t>
            </a:r>
            <a:r>
              <a:rPr lang="en-US" i="1" dirty="0"/>
              <a:t>Res Vet Sci</a:t>
            </a:r>
            <a:r>
              <a:rPr lang="en-US" dirty="0"/>
              <a:t>. 2012;93(1):240-245. doi:10.1016/j.rvsc.2011.07.030</a:t>
            </a:r>
          </a:p>
          <a:p>
            <a:r>
              <a:rPr lang="en-US" dirty="0" err="1"/>
              <a:t>Veldhoen</a:t>
            </a:r>
            <a:r>
              <a:rPr lang="en-US" dirty="0"/>
              <a:t> N, Watterson J, Brash M, Milner J. Identification of </a:t>
            </a:r>
            <a:r>
              <a:rPr lang="en-US" dirty="0" err="1"/>
              <a:t>tumour</a:t>
            </a:r>
            <a:r>
              <a:rPr lang="en-US" dirty="0"/>
              <a:t>-associated and germ line p53 mutations in canine mammary cancer. </a:t>
            </a:r>
            <a:r>
              <a:rPr lang="en-US" i="1" dirty="0"/>
              <a:t>British Journal of Cancer</a:t>
            </a:r>
            <a:r>
              <a:rPr lang="en-US" dirty="0"/>
              <a:t>. 1999;81(3):409-415. doi:10.1038/sj.bjc.6690709</a:t>
            </a:r>
          </a:p>
          <a:p>
            <a:r>
              <a:rPr lang="en-US" dirty="0"/>
              <a:t>Baugh EH, </a:t>
            </a:r>
            <a:r>
              <a:rPr lang="en-US" dirty="0" err="1"/>
              <a:t>Ke</a:t>
            </a:r>
            <a:r>
              <a:rPr lang="en-US" dirty="0"/>
              <a:t> H, Levine AJ, Bonneau RA, Chan CS. Why are there hotspot mutations in the TP53 gene in human cancers? </a:t>
            </a:r>
            <a:r>
              <a:rPr lang="en-US" i="1" dirty="0"/>
              <a:t>Cell Death and Differentiation</a:t>
            </a:r>
            <a:r>
              <a:rPr lang="en-US" dirty="0"/>
              <a:t>. 2018;25(1):154-160. doi:10.1038/cdd.2017.180</a:t>
            </a:r>
          </a:p>
          <a:p>
            <a:r>
              <a:rPr lang="en-US" dirty="0" err="1"/>
              <a:t>Chène</a:t>
            </a:r>
            <a:r>
              <a:rPr lang="en-US" dirty="0"/>
              <a:t> P. The role of tetramerization in p53 function. </a:t>
            </a:r>
            <a:r>
              <a:rPr lang="en-US" i="1" dirty="0"/>
              <a:t>Oncogene</a:t>
            </a:r>
            <a:r>
              <a:rPr lang="en-US" dirty="0"/>
              <a:t>. 2001;20(21):2611-2617. doi:10.1038/sj.onc.1204373</a:t>
            </a:r>
          </a:p>
          <a:p>
            <a:r>
              <a:rPr lang="en-US" dirty="0"/>
              <a:t>Rivlin N, </a:t>
            </a:r>
            <a:r>
              <a:rPr lang="en-US" dirty="0" err="1"/>
              <a:t>Brosh</a:t>
            </a:r>
            <a:r>
              <a:rPr lang="en-US" dirty="0"/>
              <a:t> R, Oren M, Rotter V. Mutations in the p53 Tumor Suppressor Gene: Important Milestones at the Various Steps of Tumorigenesis. </a:t>
            </a:r>
            <a:r>
              <a:rPr lang="en-US" i="1" dirty="0"/>
              <a:t>Genes Cancer</a:t>
            </a:r>
            <a:r>
              <a:rPr lang="en-US" dirty="0"/>
              <a:t>. 2011;2(4):466-474. doi:10.1177/1947601911408889</a:t>
            </a:r>
          </a:p>
          <a:p>
            <a:r>
              <a:rPr lang="en-US" dirty="0"/>
              <a:t>Haupt S, Haupt Y. P53 at the start of the 21st century: Lessons from elephants. </a:t>
            </a:r>
            <a:r>
              <a:rPr lang="en-US" i="1" dirty="0"/>
              <a:t>F1000Research</a:t>
            </a:r>
            <a:r>
              <a:rPr lang="en-US" dirty="0"/>
              <a:t>. 2017;6(0):1-8. doi:10.12688/f1000research.12682.1</a:t>
            </a:r>
          </a:p>
          <a:p>
            <a:r>
              <a:rPr lang="en-US" dirty="0" err="1"/>
              <a:t>Sulak</a:t>
            </a:r>
            <a:r>
              <a:rPr lang="en-US" dirty="0"/>
              <a:t> M, Fong L, Mika K, et al. TP53 copy number expansion is associated with the evolution of increased body size and an enhanced DNA damage response in elephants. </a:t>
            </a:r>
            <a:r>
              <a:rPr lang="en-US" i="1" dirty="0" err="1"/>
              <a:t>eLife</a:t>
            </a:r>
            <a:r>
              <a:rPr lang="en-US" dirty="0"/>
              <a:t>. 2016;5. doi:10.7554/eLife.11994</a:t>
            </a:r>
          </a:p>
          <a:p>
            <a:r>
              <a:rPr lang="en-US" dirty="0"/>
              <a:t>Puente XS, Velasco G, Gutiérrez-Fernández A, </a:t>
            </a:r>
            <a:r>
              <a:rPr lang="en-US" dirty="0" err="1"/>
              <a:t>Bertranpetit</a:t>
            </a:r>
            <a:r>
              <a:rPr lang="en-US" dirty="0"/>
              <a:t> J, King MC, López-</a:t>
            </a:r>
            <a:r>
              <a:rPr lang="en-US" dirty="0" err="1"/>
              <a:t>Otín</a:t>
            </a:r>
            <a:r>
              <a:rPr lang="en-US" dirty="0"/>
              <a:t> C. Comparative analysis of cancer genes in the human and chimpanzee genomes. </a:t>
            </a:r>
            <a:r>
              <a:rPr lang="en-US" i="1" dirty="0"/>
              <a:t>BMC Genomics</a:t>
            </a:r>
            <a:r>
              <a:rPr lang="en-US" dirty="0"/>
              <a:t>. 2006;7:1-9. doi:10.1186/1471-2164-7-15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5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4E9F-B907-6A40-844C-2F829501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691" y="2768600"/>
            <a:ext cx="4062617" cy="1320800"/>
          </a:xfrm>
        </p:spPr>
        <p:txBody>
          <a:bodyPr>
            <a:normAutofit/>
          </a:bodyPr>
          <a:lstStyle/>
          <a:p>
            <a:r>
              <a:rPr lang="en-US" sz="4800" b="1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1FBE7-7F26-4E45-9BB2-9180EFCFE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78" y="3429000"/>
            <a:ext cx="2919835" cy="3158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82B67E-FDFD-3045-A5A0-5F730E774BA3}"/>
              </a:ext>
            </a:extLst>
          </p:cNvPr>
          <p:cNvSpPr txBox="1"/>
          <p:nvPr/>
        </p:nvSpPr>
        <p:spPr>
          <a:xfrm>
            <a:off x="1908663" y="2640322"/>
            <a:ext cx="354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12940-57A5-C844-B442-3FA0BC8EFFA0}"/>
              </a:ext>
            </a:extLst>
          </p:cNvPr>
          <p:cNvSpPr txBox="1"/>
          <p:nvPr/>
        </p:nvSpPr>
        <p:spPr>
          <a:xfrm>
            <a:off x="1679315" y="2066109"/>
            <a:ext cx="354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EA9EC-38C6-7F48-BF98-0DE3F3200798}"/>
              </a:ext>
            </a:extLst>
          </p:cNvPr>
          <p:cNvSpPr txBox="1"/>
          <p:nvPr/>
        </p:nvSpPr>
        <p:spPr>
          <a:xfrm>
            <a:off x="1108634" y="2317156"/>
            <a:ext cx="354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7F467-3F93-C242-91C4-C0602FABCBF1}"/>
              </a:ext>
            </a:extLst>
          </p:cNvPr>
          <p:cNvSpPr txBox="1"/>
          <p:nvPr/>
        </p:nvSpPr>
        <p:spPr>
          <a:xfrm>
            <a:off x="591762" y="1727930"/>
            <a:ext cx="354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7D08E6-4276-3F49-8522-6D525CEDB9BB}"/>
              </a:ext>
            </a:extLst>
          </p:cNvPr>
          <p:cNvSpPr txBox="1"/>
          <p:nvPr/>
        </p:nvSpPr>
        <p:spPr>
          <a:xfrm>
            <a:off x="448746" y="2768600"/>
            <a:ext cx="354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6A947-6CE6-BA4F-AB06-BFCD4185C468}"/>
              </a:ext>
            </a:extLst>
          </p:cNvPr>
          <p:cNvSpPr txBox="1"/>
          <p:nvPr/>
        </p:nvSpPr>
        <p:spPr>
          <a:xfrm>
            <a:off x="2492595" y="2711244"/>
            <a:ext cx="354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1A9F33-145C-5444-B942-66DB33DAAEAE}"/>
              </a:ext>
            </a:extLst>
          </p:cNvPr>
          <p:cNvSpPr txBox="1"/>
          <p:nvPr/>
        </p:nvSpPr>
        <p:spPr>
          <a:xfrm>
            <a:off x="2315303" y="1508991"/>
            <a:ext cx="354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796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BE9723-42BD-2249-A207-2C6D911BE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/>
              <a:t>P53 is a major tumor suppressor known as the “guardian of the genome”.</a:t>
            </a:r>
          </a:p>
          <a:p>
            <a:r>
              <a:rPr lang="en-US" dirty="0"/>
              <a:t>P53 mutations often lead to loss of important regulatory functions and were found to be involved in many cancer processes.</a:t>
            </a:r>
          </a:p>
          <a:p>
            <a:r>
              <a:rPr lang="en-US" dirty="0"/>
              <a:t>Somatic p53 mutations occur in almost every type of human cancer.</a:t>
            </a:r>
          </a:p>
          <a:p>
            <a:r>
              <a:rPr lang="en-US" dirty="0"/>
              <a:t>P53 mutations have been discovered in many species and are important in veterinary medicine just as they are in human medicine.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45156E-5693-8544-8955-2A05CB75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8435802" cy="1325563"/>
          </a:xfrm>
        </p:spPr>
        <p:txBody>
          <a:bodyPr>
            <a:normAutofit/>
          </a:bodyPr>
          <a:lstStyle/>
          <a:p>
            <a:r>
              <a:rPr lang="en-US" dirty="0"/>
              <a:t>Background on P53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6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7B47A6-9132-AE4E-8285-7AB36E659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Focus was primarily on dog (</a:t>
            </a:r>
            <a:r>
              <a:rPr lang="en-US" i="1" dirty="0"/>
              <a:t>canis lupus </a:t>
            </a:r>
            <a:r>
              <a:rPr lang="en-US" i="1" dirty="0" err="1"/>
              <a:t>familiaris</a:t>
            </a:r>
            <a:r>
              <a:rPr lang="en-US" dirty="0"/>
              <a:t>) and cat (</a:t>
            </a:r>
            <a:r>
              <a:rPr lang="en-US" i="1" dirty="0" err="1"/>
              <a:t>felis</a:t>
            </a:r>
            <a:r>
              <a:rPr lang="en-US" i="1" dirty="0"/>
              <a:t> </a:t>
            </a:r>
            <a:r>
              <a:rPr lang="en-US" i="1" dirty="0" err="1"/>
              <a:t>catus</a:t>
            </a:r>
            <a:r>
              <a:rPr lang="en-US" i="1" dirty="0"/>
              <a:t>)</a:t>
            </a:r>
            <a:r>
              <a:rPr lang="en-US" dirty="0"/>
              <a:t> p53 mutations.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Comparative sequence alignment between canine to human and feline to human p53 gene via “Blast”.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Searched through all known literature on p53 in these species and organized the known data.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Compiled into cohesive figures for both dogs and cats, germline and somatic.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Analyzed mutational data - observation of associations.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9FC7C2-82E6-7347-AE4C-E52D63DD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67" y="487870"/>
            <a:ext cx="8435802" cy="1325563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BLAST: Basic Local Alignment Search Tool">
            <a:extLst>
              <a:ext uri="{FF2B5EF4-FFF2-40B4-BE49-F238E27FC236}">
                <a16:creationId xmlns:a16="http://schemas.microsoft.com/office/drawing/2014/main" id="{7E51CCC7-CA15-6C4B-8B26-1CFD394C9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64" y="5546003"/>
            <a:ext cx="1908048" cy="9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2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6C3B-5F27-0247-9121-4B0321B6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Figure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20C06E-1378-874D-B407-6BFC351EA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8" b="5556"/>
          <a:stretch/>
        </p:blipFill>
        <p:spPr>
          <a:xfrm>
            <a:off x="1954871" y="0"/>
            <a:ext cx="10009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63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104A07-7FFF-4E41-9919-F6A1BDB3C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5625"/>
            <a:ext cx="8596668" cy="388077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249 canine somatic mutations overall, 175 different mutations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47 feline somatic mutations overall, 41 different mutations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6 canine germline mutations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No feline germline mutations!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438C43-6A9B-5444-9A4C-704A5930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8435802" cy="1325563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2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C902-8770-7F41-B3C9-96337C321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interesting human and animal findings/associations - </a:t>
            </a:r>
            <a:r>
              <a:rPr lang="en-US" u="sng" dirty="0"/>
              <a:t>Germline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C76D3-73B9-E345-A485-E86790ECE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Li-Fraumeni syndrome in people – a multi-cancer heritable syndrome.</a:t>
            </a:r>
          </a:p>
          <a:p>
            <a:pPr lvl="1"/>
            <a:r>
              <a:rPr lang="en-US" dirty="0"/>
              <a:t>13-year-old English Setter multi-cancer like syndrome – found germline mutation in a melanoma, Arg236Gln. </a:t>
            </a:r>
          </a:p>
          <a:p>
            <a:pPr lvl="1"/>
            <a:r>
              <a:rPr lang="en-US" dirty="0"/>
              <a:t>The human equivalent mutation is located at codon 248 which is one of the most frequently mutated p53 hotspots in humans.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Same mutation in people is associated with Li-Fraumeni syndrome.</a:t>
            </a:r>
          </a:p>
          <a:p>
            <a:r>
              <a:rPr lang="en-US" dirty="0"/>
              <a:t>Two germline mutations discovered in one canine mammary adenoma tumor -  deletion of exons 3-7 + Pro69Leu.</a:t>
            </a:r>
          </a:p>
          <a:p>
            <a:pPr lvl="1"/>
            <a:r>
              <a:rPr lang="en-US" dirty="0"/>
              <a:t>Both mutations observed in human breast cancers. </a:t>
            </a:r>
          </a:p>
          <a:p>
            <a:pPr lvl="1"/>
            <a:r>
              <a:rPr lang="en-US" dirty="0"/>
              <a:t>Interesting </a:t>
            </a:r>
            <a:r>
              <a:rPr lang="en-US" dirty="0">
                <a:solidFill>
                  <a:srgbClr val="FF0000"/>
                </a:solidFill>
              </a:rPr>
              <a:t>association between canine mammary tumors and human breast cancer </a:t>
            </a:r>
            <a:r>
              <a:rPr lang="en-US" dirty="0"/>
              <a:t>has been noted before.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6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7BC0-A04B-F54D-B0E8-2BA61EB8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Somatic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97F47-7F25-A445-A25A-E6D947EB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473275"/>
          </a:xfrm>
        </p:spPr>
        <p:txBody>
          <a:bodyPr>
            <a:normAutofit/>
          </a:bodyPr>
          <a:lstStyle/>
          <a:p>
            <a:r>
              <a:rPr lang="en-US" dirty="0"/>
              <a:t>Similar frequency of canine hotspots and corresponding human hotspots – both ~30% mutational frequencies of total mutations.</a:t>
            </a:r>
          </a:p>
          <a:p>
            <a:r>
              <a:rPr lang="en-US" dirty="0"/>
              <a:t>P53 mutations in all 3 species - dogs, cats and humans – most commonly occur in the DNA binding domain.</a:t>
            </a:r>
          </a:p>
          <a:p>
            <a:r>
              <a:rPr lang="en-US" dirty="0"/>
              <a:t>Compared to humans, dogs seem to have a much greater frequency of mutations in the tetramerization domain.</a:t>
            </a:r>
          </a:p>
          <a:p>
            <a:pPr lvl="1"/>
            <a:r>
              <a:rPr lang="en-US" dirty="0"/>
              <a:t>Essential for several p53 functions: DNA binding, protein–protein interactions, post-translational modifications, and p53 degradation. </a:t>
            </a:r>
          </a:p>
          <a:p>
            <a:pPr lvl="1"/>
            <a:r>
              <a:rPr lang="en-US" dirty="0"/>
              <a:t>Mutations in this domain can inactivate protein function.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Less then 3% mutational frequency in humans.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We found close to 10% of all p53 mutations in dogs.</a:t>
            </a:r>
          </a:p>
        </p:txBody>
      </p:sp>
    </p:spTree>
    <p:extLst>
      <p:ext uri="{BB962C8B-B14F-4D97-AF65-F5344CB8AC3E}">
        <p14:creationId xmlns:p14="http://schemas.microsoft.com/office/powerpoint/2010/main" val="24023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15B8EC-6B3E-814D-AB60-963AAD791CC5}"/>
              </a:ext>
            </a:extLst>
          </p:cNvPr>
          <p:cNvSpPr txBox="1"/>
          <p:nvPr/>
        </p:nvSpPr>
        <p:spPr>
          <a:xfrm>
            <a:off x="658368" y="5803392"/>
            <a:ext cx="89539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†The 50 most common somatic mutations in TP53 from IARC R18: most of the common mutations in p53 are predicted to disrupt protein structure, having highly deleterious VIPUR scores (&gt;0.5) taken from https://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www.nature.com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/articles/cdd2017180/tables/1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Bold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= positions of methylated CpG transitions due to mutation of 5’-methylated cytosine</a:t>
            </a:r>
          </a:p>
          <a:p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Italicized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= likely influenced by environment mutagens</a:t>
            </a:r>
          </a:p>
          <a:p>
            <a:endParaRPr lang="en-US" sz="9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977AE5-4A7A-5F49-9239-9636E05E7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41869"/>
              </p:ext>
            </p:extLst>
          </p:nvPr>
        </p:nvGraphicFramePr>
        <p:xfrm>
          <a:off x="658368" y="568020"/>
          <a:ext cx="8302753" cy="5032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752">
                  <a:extLst>
                    <a:ext uri="{9D8B030D-6E8A-4147-A177-3AD203B41FA5}">
                      <a16:colId xmlns:a16="http://schemas.microsoft.com/office/drawing/2014/main" val="2071763691"/>
                    </a:ext>
                  </a:extLst>
                </a:gridCol>
                <a:gridCol w="406998">
                  <a:extLst>
                    <a:ext uri="{9D8B030D-6E8A-4147-A177-3AD203B41FA5}">
                      <a16:colId xmlns:a16="http://schemas.microsoft.com/office/drawing/2014/main" val="445852726"/>
                    </a:ext>
                  </a:extLst>
                </a:gridCol>
                <a:gridCol w="749962">
                  <a:extLst>
                    <a:ext uri="{9D8B030D-6E8A-4147-A177-3AD203B41FA5}">
                      <a16:colId xmlns:a16="http://schemas.microsoft.com/office/drawing/2014/main" val="3622514080"/>
                    </a:ext>
                  </a:extLst>
                </a:gridCol>
                <a:gridCol w="1317587">
                  <a:extLst>
                    <a:ext uri="{9D8B030D-6E8A-4147-A177-3AD203B41FA5}">
                      <a16:colId xmlns:a16="http://schemas.microsoft.com/office/drawing/2014/main" val="376538929"/>
                    </a:ext>
                  </a:extLst>
                </a:gridCol>
                <a:gridCol w="980592">
                  <a:extLst>
                    <a:ext uri="{9D8B030D-6E8A-4147-A177-3AD203B41FA5}">
                      <a16:colId xmlns:a16="http://schemas.microsoft.com/office/drawing/2014/main" val="3949331664"/>
                    </a:ext>
                  </a:extLst>
                </a:gridCol>
                <a:gridCol w="675616">
                  <a:extLst>
                    <a:ext uri="{9D8B030D-6E8A-4147-A177-3AD203B41FA5}">
                      <a16:colId xmlns:a16="http://schemas.microsoft.com/office/drawing/2014/main" val="1447026912"/>
                    </a:ext>
                  </a:extLst>
                </a:gridCol>
                <a:gridCol w="806941">
                  <a:extLst>
                    <a:ext uri="{9D8B030D-6E8A-4147-A177-3AD203B41FA5}">
                      <a16:colId xmlns:a16="http://schemas.microsoft.com/office/drawing/2014/main" val="3376263772"/>
                    </a:ext>
                  </a:extLst>
                </a:gridCol>
                <a:gridCol w="1249754">
                  <a:extLst>
                    <a:ext uri="{9D8B030D-6E8A-4147-A177-3AD203B41FA5}">
                      <a16:colId xmlns:a16="http://schemas.microsoft.com/office/drawing/2014/main" val="342002163"/>
                    </a:ext>
                  </a:extLst>
                </a:gridCol>
                <a:gridCol w="977879">
                  <a:extLst>
                    <a:ext uri="{9D8B030D-6E8A-4147-A177-3AD203B41FA5}">
                      <a16:colId xmlns:a16="http://schemas.microsoft.com/office/drawing/2014/main" val="3789470195"/>
                    </a:ext>
                  </a:extLst>
                </a:gridCol>
                <a:gridCol w="682672">
                  <a:extLst>
                    <a:ext uri="{9D8B030D-6E8A-4147-A177-3AD203B41FA5}">
                      <a16:colId xmlns:a16="http://schemas.microsoft.com/office/drawing/2014/main" val="3188505495"/>
                    </a:ext>
                  </a:extLst>
                </a:gridCol>
              </a:tblGrid>
              <a:tr h="1228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CANINE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HUMAN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129458"/>
                  </a:ext>
                </a:extLst>
              </a:tr>
              <a:tr h="6805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Exon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Canine mutation amino acid codon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of canine cases containing mutation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of cases out of 250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 (%)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Overall canine mutations found in codon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Human mutation amino acid codon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of human cases containing mutation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of cases out of 21,700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 (%)†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Overall human mutations found†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extLst>
                  <a:ext uri="{0D108BD9-81ED-4DB2-BD59-A6C34878D82A}">
                    <a16:rowId xmlns:a16="http://schemas.microsoft.com/office/drawing/2014/main" val="354973865"/>
                  </a:ext>
                </a:extLst>
              </a:tr>
              <a:tr h="408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800">
                          <a:effectLst/>
                        </a:rPr>
                        <a:t>1)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800">
                          <a:effectLst/>
                        </a:rPr>
                        <a:t>145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Arg145His </a:t>
                      </a:r>
                      <a:r>
                        <a:rPr lang="en-US" sz="800">
                          <a:effectLst/>
                        </a:rPr>
                        <a:t>= 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Arg145Cys =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800">
                          <a:effectLst/>
                        </a:rPr>
                        <a:t>3 (</a:t>
                      </a:r>
                      <a:r>
                        <a:rPr lang="en-US" sz="800" u="sng" kern="1800">
                          <a:effectLst/>
                        </a:rPr>
                        <a:t>1.20%</a:t>
                      </a:r>
                      <a:r>
                        <a:rPr lang="en-US" sz="800" kern="1800">
                          <a:effectLst/>
                        </a:rPr>
                        <a:t>)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800">
                          <a:effectLst/>
                        </a:rPr>
                        <a:t>2 (0.80%)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Arg158His</a:t>
                      </a:r>
                      <a:r>
                        <a:rPr lang="en-US" sz="800">
                          <a:effectLst/>
                        </a:rPr>
                        <a:t> = 113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Arg158Leu = 103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113 (</a:t>
                      </a:r>
                      <a:r>
                        <a:rPr lang="en-US" sz="800" u="sng">
                          <a:effectLst/>
                        </a:rPr>
                        <a:t>0.52%</a:t>
                      </a:r>
                      <a:r>
                        <a:rPr lang="en-US" sz="800">
                          <a:effectLst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103 (0.47%)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extLst>
                  <a:ext uri="{0D108BD9-81ED-4DB2-BD59-A6C34878D82A}">
                    <a16:rowId xmlns:a16="http://schemas.microsoft.com/office/drawing/2014/main" val="4030702188"/>
                  </a:ext>
                </a:extLst>
              </a:tr>
              <a:tr h="408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Tyr150SerfsX8 = 26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Tyr150Ser =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Tyr150Cys</a:t>
                      </a:r>
                      <a:r>
                        <a:rPr lang="en-US" sz="800">
                          <a:effectLst/>
                        </a:rPr>
                        <a:t> = 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 (10.4%)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(0.40%)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(</a:t>
                      </a:r>
                      <a:r>
                        <a:rPr lang="en-US" sz="800" u="sng">
                          <a:effectLst/>
                        </a:rPr>
                        <a:t>0.40%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Tyr163Cys</a:t>
                      </a:r>
                      <a:r>
                        <a:rPr lang="en-US" sz="800">
                          <a:effectLst/>
                        </a:rPr>
                        <a:t> = 168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168 (</a:t>
                      </a:r>
                      <a:r>
                        <a:rPr lang="en-US" sz="800" u="sng">
                          <a:effectLst/>
                        </a:rPr>
                        <a:t>0.77%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extLst>
                  <a:ext uri="{0D108BD9-81ED-4DB2-BD59-A6C34878D82A}">
                    <a16:rowId xmlns:a16="http://schemas.microsoft.com/office/drawing/2014/main" val="275752590"/>
                  </a:ext>
                </a:extLst>
              </a:tr>
              <a:tr h="282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Arg162His</a:t>
                      </a:r>
                      <a:r>
                        <a:rPr lang="en-US" sz="800">
                          <a:effectLst/>
                        </a:rPr>
                        <a:t> = 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Arg162fs = 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 (2.0</a:t>
                      </a:r>
                      <a:r>
                        <a:rPr lang="en-US" sz="800" u="sng">
                          <a:effectLst/>
                        </a:rPr>
                        <a:t>%</a:t>
                      </a:r>
                      <a:r>
                        <a:rPr lang="en-US" sz="800">
                          <a:effectLst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(0.40%)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Arg175His</a:t>
                      </a:r>
                      <a:r>
                        <a:rPr lang="en-US" sz="800">
                          <a:effectLst/>
                        </a:rPr>
                        <a:t> = 1215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1215 (</a:t>
                      </a:r>
                      <a:r>
                        <a:rPr lang="en-US" sz="800" u="sng">
                          <a:effectLst/>
                        </a:rPr>
                        <a:t>5.6%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1215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extLst>
                  <a:ext uri="{0D108BD9-81ED-4DB2-BD59-A6C34878D82A}">
                    <a16:rowId xmlns:a16="http://schemas.microsoft.com/office/drawing/2014/main" val="4272883332"/>
                  </a:ext>
                </a:extLst>
              </a:tr>
              <a:tr h="408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Ser229Phe</a:t>
                      </a:r>
                      <a:r>
                        <a:rPr lang="en-US" sz="800">
                          <a:effectLst/>
                        </a:rPr>
                        <a:t> = 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Ser229fs =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Ser229Tyr = 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(</a:t>
                      </a:r>
                      <a:r>
                        <a:rPr lang="en-US" sz="800" u="sng">
                          <a:effectLst/>
                        </a:rPr>
                        <a:t>1.60%</a:t>
                      </a:r>
                      <a:r>
                        <a:rPr lang="en-US" sz="800">
                          <a:effectLst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(0.40%)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(0.40%)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Ser241Phe</a:t>
                      </a:r>
                      <a:r>
                        <a:rPr lang="en-US" sz="800">
                          <a:effectLst/>
                        </a:rPr>
                        <a:t> = 120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120 (</a:t>
                      </a:r>
                      <a:r>
                        <a:rPr lang="en-US" sz="800" u="sng">
                          <a:effectLst/>
                        </a:rPr>
                        <a:t>0.55%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extLst>
                  <a:ext uri="{0D108BD9-81ED-4DB2-BD59-A6C34878D82A}">
                    <a16:rowId xmlns:a16="http://schemas.microsoft.com/office/drawing/2014/main" val="3232214997"/>
                  </a:ext>
                </a:extLst>
              </a:tr>
              <a:tr h="8166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Gly233Asp</a:t>
                      </a:r>
                      <a:r>
                        <a:rPr lang="en-US" sz="800">
                          <a:effectLst/>
                        </a:rPr>
                        <a:t> = 3 (1 CL)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Gly233Ala = 2 (1 CL)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Gly233Val</a:t>
                      </a:r>
                      <a:r>
                        <a:rPr lang="en-US" sz="800">
                          <a:effectLst/>
                        </a:rPr>
                        <a:t> =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800">
                          <a:effectLst/>
                        </a:rPr>
                        <a:t>3 (</a:t>
                      </a:r>
                      <a:r>
                        <a:rPr lang="en-US" sz="800" u="sng" kern="1800">
                          <a:effectLst/>
                        </a:rPr>
                        <a:t>1.20%</a:t>
                      </a:r>
                      <a:r>
                        <a:rPr lang="en-US" sz="800" kern="1800">
                          <a:effectLst/>
                        </a:rPr>
                        <a:t>)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800">
                          <a:effectLst/>
                        </a:rPr>
                        <a:t>2 (0.80%)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(</a:t>
                      </a:r>
                      <a:r>
                        <a:rPr lang="en-US" sz="800" u="sng">
                          <a:effectLst/>
                        </a:rPr>
                        <a:t>0.40%</a:t>
                      </a:r>
                      <a:r>
                        <a:rPr lang="en-US" sz="800">
                          <a:effectLst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Gly245Ser = 457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Gly245Asp</a:t>
                      </a:r>
                      <a:r>
                        <a:rPr lang="en-US" sz="800">
                          <a:effectLst/>
                        </a:rPr>
                        <a:t> = 163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Gly245Cys = 92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Gly245Val</a:t>
                      </a:r>
                      <a:r>
                        <a:rPr lang="en-US" sz="800">
                          <a:effectLst/>
                        </a:rPr>
                        <a:t> = 87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457 (2.11%)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163 (</a:t>
                      </a:r>
                      <a:r>
                        <a:rPr lang="en-US" sz="800" u="sng">
                          <a:effectLst/>
                        </a:rPr>
                        <a:t>0.75%</a:t>
                      </a:r>
                      <a:r>
                        <a:rPr lang="en-US" sz="800">
                          <a:effectLst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92 (0.42%)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87 (</a:t>
                      </a:r>
                      <a:r>
                        <a:rPr lang="en-US" sz="800" u="sng">
                          <a:effectLst/>
                        </a:rPr>
                        <a:t>0.4%)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799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extLst>
                  <a:ext uri="{0D108BD9-81ED-4DB2-BD59-A6C34878D82A}">
                    <a16:rowId xmlns:a16="http://schemas.microsoft.com/office/drawing/2014/main" val="1197966825"/>
                  </a:ext>
                </a:extLst>
              </a:tr>
              <a:tr h="5444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Arg236Gln</a:t>
                      </a:r>
                      <a:r>
                        <a:rPr lang="en-US" sz="800">
                          <a:effectLst/>
                        </a:rPr>
                        <a:t> = 4 (1 CL)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Arg236Trp</a:t>
                      </a:r>
                      <a:r>
                        <a:rPr lang="en-US" sz="800">
                          <a:effectLst/>
                        </a:rPr>
                        <a:t> =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(</a:t>
                      </a:r>
                      <a:r>
                        <a:rPr lang="en-US" sz="800" u="sng">
                          <a:effectLst/>
                        </a:rPr>
                        <a:t>1.60%</a:t>
                      </a:r>
                      <a:r>
                        <a:rPr lang="en-US" sz="800">
                          <a:effectLst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(</a:t>
                      </a:r>
                      <a:r>
                        <a:rPr lang="en-US" sz="800" u="sng">
                          <a:effectLst/>
                        </a:rPr>
                        <a:t>0.40%</a:t>
                      </a:r>
                      <a:r>
                        <a:rPr lang="en-US" sz="800">
                          <a:effectLst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Arg248Gln</a:t>
                      </a:r>
                      <a:r>
                        <a:rPr lang="en-US" sz="800">
                          <a:effectLst/>
                        </a:rPr>
                        <a:t> = 949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Arg248Trp</a:t>
                      </a:r>
                      <a:r>
                        <a:rPr lang="en-US" sz="800">
                          <a:effectLst/>
                        </a:rPr>
                        <a:t> = 765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B-Arg248Leu = 130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949 (</a:t>
                      </a:r>
                      <a:r>
                        <a:rPr lang="en-US" sz="800" u="sng">
                          <a:effectLst/>
                        </a:rPr>
                        <a:t>4.37%)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765 (</a:t>
                      </a:r>
                      <a:r>
                        <a:rPr lang="en-US" sz="800" u="sng">
                          <a:effectLst/>
                        </a:rPr>
                        <a:t>3.53%</a:t>
                      </a:r>
                      <a:r>
                        <a:rPr lang="en-US" sz="800">
                          <a:effectLst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130 (0.6%)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1844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extLst>
                  <a:ext uri="{0D108BD9-81ED-4DB2-BD59-A6C34878D82A}">
                    <a16:rowId xmlns:a16="http://schemas.microsoft.com/office/drawing/2014/main" val="1501727462"/>
                  </a:ext>
                </a:extLst>
              </a:tr>
              <a:tr h="5444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Arg237Trp = 9 (1 CL)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Arg237Leu =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Arg237Pro = 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 (3.60%)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800">
                          <a:effectLst/>
                        </a:rPr>
                        <a:t>2 (0.80%)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(0.40%)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Arg249Ser = 442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442 (2.04%)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442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extLst>
                  <a:ext uri="{0D108BD9-81ED-4DB2-BD59-A6C34878D82A}">
                    <a16:rowId xmlns:a16="http://schemas.microsoft.com/office/drawing/2014/main" val="1148456357"/>
                  </a:ext>
                </a:extLst>
              </a:tr>
              <a:tr h="6805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Arg261Cys</a:t>
                      </a:r>
                      <a:r>
                        <a:rPr lang="en-US" sz="800">
                          <a:effectLst/>
                        </a:rPr>
                        <a:t> = 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Arg261Ser =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Arg261His</a:t>
                      </a:r>
                      <a:r>
                        <a:rPr lang="en-US" sz="800">
                          <a:effectLst/>
                        </a:rPr>
                        <a:t> = 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Arg261Gln = 2 (1 CL)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800">
                          <a:effectLst/>
                        </a:rPr>
                        <a:t>3 (</a:t>
                      </a:r>
                      <a:r>
                        <a:rPr lang="en-US" sz="800" u="sng" kern="1800">
                          <a:effectLst/>
                        </a:rPr>
                        <a:t>1.20%</a:t>
                      </a:r>
                      <a:r>
                        <a:rPr lang="en-US" sz="800" kern="1800">
                          <a:effectLst/>
                        </a:rPr>
                        <a:t>)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(0.40%)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 (</a:t>
                      </a:r>
                      <a:r>
                        <a:rPr lang="en-US" sz="800" u="sng">
                          <a:effectLst/>
                        </a:rPr>
                        <a:t>1.20%)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800">
                          <a:effectLst/>
                        </a:rPr>
                        <a:t>2 (0.80%)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273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Arg273His</a:t>
                      </a:r>
                      <a:r>
                        <a:rPr lang="en-US" sz="800">
                          <a:effectLst/>
                        </a:rPr>
                        <a:t> = 856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Arg273Cys</a:t>
                      </a:r>
                      <a:r>
                        <a:rPr lang="en-US" sz="800">
                          <a:effectLst/>
                        </a:rPr>
                        <a:t> = 717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B-Arg273Leu = 155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856 (</a:t>
                      </a:r>
                      <a:r>
                        <a:rPr lang="en-US" sz="800" u="sng">
                          <a:effectLst/>
                        </a:rPr>
                        <a:t>3.95%)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717 (</a:t>
                      </a:r>
                      <a:r>
                        <a:rPr lang="en-US" sz="800" u="sng">
                          <a:effectLst/>
                        </a:rPr>
                        <a:t>3.31%)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155 (0.71%)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1728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extLst>
                  <a:ext uri="{0D108BD9-81ED-4DB2-BD59-A6C34878D82A}">
                    <a16:rowId xmlns:a16="http://schemas.microsoft.com/office/drawing/2014/main" val="548569110"/>
                  </a:ext>
                </a:extLst>
              </a:tr>
              <a:tr h="1361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Total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77 (</a:t>
                      </a:r>
                      <a:r>
                        <a:rPr lang="en-US" sz="800">
                          <a:effectLst/>
                          <a:highlight>
                            <a:srgbClr val="FFFF00"/>
                          </a:highlight>
                        </a:rPr>
                        <a:t>30.8%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6532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6532 (</a:t>
                      </a:r>
                      <a:r>
                        <a:rPr lang="en-US" sz="800">
                          <a:effectLst/>
                          <a:highlight>
                            <a:srgbClr val="FFFF00"/>
                          </a:highlight>
                        </a:rPr>
                        <a:t>30.1%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6532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71" marR="44671" marT="0" marB="0"/>
                </a:tc>
                <a:extLst>
                  <a:ext uri="{0D108BD9-81ED-4DB2-BD59-A6C34878D82A}">
                    <a16:rowId xmlns:a16="http://schemas.microsoft.com/office/drawing/2014/main" val="116303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22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CDB9-D2BD-C847-97B9-5003738A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the Animal 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5C5D4-E436-554B-8B51-C1853F743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Elephants:</a:t>
            </a:r>
          </a:p>
          <a:p>
            <a:pPr lvl="1"/>
            <a:r>
              <a:rPr lang="en-US" dirty="0"/>
              <a:t>'</a:t>
            </a:r>
            <a:r>
              <a:rPr lang="en-US" dirty="0" err="1"/>
              <a:t>Peto's</a:t>
            </a:r>
            <a:r>
              <a:rPr lang="en-US" dirty="0"/>
              <a:t> Paradox: high BMI high cancer risk, but elephants are unique.</a:t>
            </a:r>
          </a:p>
          <a:p>
            <a:pPr lvl="1"/>
            <a:r>
              <a:rPr lang="en-US" dirty="0"/>
              <a:t>Only very rarely develop cancer.</a:t>
            </a:r>
          </a:p>
          <a:p>
            <a:pPr lvl="1"/>
            <a:r>
              <a:rPr lang="en-US" dirty="0"/>
              <a:t>Have 19 additional p53 copies known as retrogenes.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979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7322</TotalTime>
  <Words>1524</Words>
  <Application>Microsoft Macintosh PowerPoint</Application>
  <PresentationFormat>Widescreen</PresentationFormat>
  <Paragraphs>245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Trebuchet MS</vt:lpstr>
      <vt:lpstr>Wingdings</vt:lpstr>
      <vt:lpstr>Wingdings 3</vt:lpstr>
      <vt:lpstr>Facet</vt:lpstr>
      <vt:lpstr>A Comprehensive Review of p53 Mutations and Cancer Incidence in Companion Animals </vt:lpstr>
      <vt:lpstr>Background on P53 </vt:lpstr>
      <vt:lpstr>Methods </vt:lpstr>
      <vt:lpstr>Figure</vt:lpstr>
      <vt:lpstr>Results </vt:lpstr>
      <vt:lpstr>Some interesting human and animal findings/associations - Germline </vt:lpstr>
      <vt:lpstr>Somatic </vt:lpstr>
      <vt:lpstr>PowerPoint Presentation</vt:lpstr>
      <vt:lpstr>Lessons from the Animal Kingdom</vt:lpstr>
      <vt:lpstr>Summary of Significant Findings</vt:lpstr>
      <vt:lpstr>Future Directions</vt:lpstr>
      <vt:lpstr>Acknowledgments: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Amit Levi</dc:creator>
  <cp:lastModifiedBy>Amit Levi</cp:lastModifiedBy>
  <cp:revision>30</cp:revision>
  <cp:lastPrinted>2020-08-05T17:11:50Z</cp:lastPrinted>
  <dcterms:created xsi:type="dcterms:W3CDTF">2020-07-21T20:36:25Z</dcterms:created>
  <dcterms:modified xsi:type="dcterms:W3CDTF">2020-08-05T19:59:48Z</dcterms:modified>
</cp:coreProperties>
</file>