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77" r:id="rId7"/>
    <p:sldId id="265" r:id="rId8"/>
    <p:sldId id="261" r:id="rId9"/>
    <p:sldId id="274" r:id="rId10"/>
    <p:sldId id="270" r:id="rId11"/>
    <p:sldId id="269" r:id="rId12"/>
    <p:sldId id="262" r:id="rId13"/>
    <p:sldId id="263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0"/>
    <p:restoredTop sz="95794"/>
  </p:normalViewPr>
  <p:slideViewPr>
    <p:cSldViewPr snapToGrid="0" snapToObjects="1">
      <p:cViewPr>
        <p:scale>
          <a:sx n="66" d="100"/>
          <a:sy n="66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DD05F-2DFD-A24C-8F11-931384E79C01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3D278-1224-8D4A-80F1-7FE57EA3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0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0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9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7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7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1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40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3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did we pick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41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 axis: arg1 positive microglia</a:t>
            </a:r>
          </a:p>
          <a:p>
            <a:r>
              <a:rPr lang="en-US" dirty="0"/>
              <a:t>mention median values</a:t>
            </a:r>
          </a:p>
          <a:p>
            <a:r>
              <a:rPr lang="en-US" dirty="0"/>
              <a:t>vast majority of cells did not express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3D278-1224-8D4A-80F1-7FE57EA36F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1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A2FB-A185-894F-868A-A400B24D6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25951-DF43-D04B-882F-C3FD925D6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0E59D-0D41-BA40-B814-2E965828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DF101-323B-9A4E-9AD7-6BB569CB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706DE-92FD-3946-ADB4-B6DABF8C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FF70-F2C3-4349-880E-9ACBAB43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E11C4-C6CD-2842-92A3-061004780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7B5B3-FCB2-4B42-8EC1-F65B1C8A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6C4EF-59B0-FA47-88D8-238E158B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6076E-E657-2D45-96BD-A24C0132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7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0F428-6F82-7C4E-B95D-104FACBAD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1DC80-675D-B044-988F-6FDF52396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55B55-8BFB-C341-B8CD-09A4AA924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0140B-B8D0-D147-8F99-85E19A71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E6BE-D1E5-2A4D-A5BE-766F5ECB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A1CD-8D1E-C84A-9363-393CCDAB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5E1AD-4871-0247-9E62-A3CAF9D21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2A67E-4523-6B4D-AB5D-887315D2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45E4A-1ACA-4043-AC75-64B202E3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4700-3E7C-A948-A205-69B76541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6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35CF-20D1-134B-A901-CC379A07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5BBE-7628-2448-9617-E8B806F59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FA493-72BE-F24E-9950-2A4D8EA2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6D789-6B97-8E4A-AF80-10070A0C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15795-49DF-0845-88F5-2646D76E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3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1DE7E-ABAF-5044-A591-262135D4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CAE80-FD68-E748-B636-F51709A71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545C9-DBE6-3846-8D73-895B7F63D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68745-555C-3149-8B77-39C88938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EE9AF-B766-1C40-8594-DB26BCF3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32E4C-7366-944D-929C-D8B1447C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1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2080-B61B-6B49-A79A-EC13F294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230F1-60DF-564A-A4E5-A49311841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BBD67-CCC2-114C-B376-A4805A879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B6CF2-09C7-F243-A793-6AD2986CE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819C9-DEB3-6643-878A-7F723C63E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0CE812-5FC2-964A-B404-01FDC837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96252E-CF24-4E42-9EAC-E261CC2C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12FFA-D5AC-0441-A0AF-4437836E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9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F564-A889-A242-9D83-10D35B60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EFFE7-DE2B-3246-8CC6-B6CF1756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26082-8186-2647-B761-D24368A9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592DC-1628-1148-B623-1E35D69C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4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631CE-4E72-B34B-96F7-2518C33E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364D5-B38C-764D-90C7-486968CA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32931-DD63-5D4B-A4F3-25ADFC92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3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5436-9B2D-AA42-833E-4A993C076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E0E92-CE9A-B34F-80ED-5B265451D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0D957-6AC7-714F-92E1-49478B4E4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3482F-4EC5-CA4B-9D45-2A3E09DC7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DE225-7862-F745-AC81-D9310F25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6C1CA-83C9-4846-B32B-80A5250D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6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4A34-8AE9-0A49-8EFA-B6BA443B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EDE62-CDB1-074E-9F4F-6C4891374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2946A-23A2-024E-ACC7-325AD8E53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3FA77-BCBD-6145-873D-A3BEE5A1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76CF6-0576-4A42-93DB-B8FFC1B2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5B2B-9077-054A-B228-6EE4ABBD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2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951E9D-CEDA-6745-B1BF-9E444CA7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19D53-F0E9-FD40-A811-32A323ACD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2F616-2683-5D4F-893B-3E6A56B17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874F5-79E8-BB48-B5C4-AFF86D8BCB8E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5348C-B9CA-3844-847A-10C0BC494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3889F-5026-AE4A-85B1-FE967347A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2C641-917C-6943-9BA1-AEF644F2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04AD5-4891-A049-B56B-00AB8278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Characterization of microglia in canine brain metastatic melanoma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FB5E8-CB83-6C48-846B-F426BAEFF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Blaire </a:t>
            </a:r>
            <a:r>
              <a:rPr lang="en-US" dirty="0" err="1"/>
              <a:t>Consales</a:t>
            </a:r>
            <a:r>
              <a:rPr lang="en-US" dirty="0"/>
              <a:t>, </a:t>
            </a:r>
            <a:r>
              <a:rPr lang="en-US" dirty="0" err="1"/>
              <a:t>Toedebusch</a:t>
            </a:r>
            <a:r>
              <a:rPr lang="en-US" dirty="0"/>
              <a:t> Laboratory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71A1-38F3-E548-9A17-5E8B5DAD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6" y="71964"/>
            <a:ext cx="10515600" cy="1325563"/>
          </a:xfrm>
        </p:spPr>
        <p:txBody>
          <a:bodyPr/>
          <a:lstStyle/>
          <a:p>
            <a:r>
              <a:rPr lang="en-US" dirty="0"/>
              <a:t>Tumor associated microglia demonstrate very low </a:t>
            </a:r>
            <a:r>
              <a:rPr lang="en-US" dirty="0" err="1"/>
              <a:t>iNOS</a:t>
            </a:r>
            <a:r>
              <a:rPr lang="en-US" dirty="0"/>
              <a:t> expression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25010D-6A2C-F544-AAA4-EC78E9BE5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89"/>
          <a:stretch/>
        </p:blipFill>
        <p:spPr>
          <a:xfrm>
            <a:off x="3335867" y="1213037"/>
            <a:ext cx="5874620" cy="50265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94F99B-48DE-3448-B893-9186720B0A98}"/>
                  </a:ext>
                </a:extLst>
              </p:cNvPr>
              <p:cNvSpPr txBox="1"/>
              <p:nvPr/>
            </p:nvSpPr>
            <p:spPr>
              <a:xfrm>
                <a:off x="8403846" y="965672"/>
                <a:ext cx="3676577" cy="882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iNO</a:t>
                </a:r>
                <a:r>
                  <a:rPr lang="en-US" sz="2000" dirty="0" err="1"/>
                  <a:t>S</a:t>
                </a:r>
                <a:r>
                  <a:rPr lang="en-US" sz="2000" dirty="0"/>
                  <a:t> Expression</a:t>
                </a:r>
              </a:p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𝑀𝑖𝑐𝑟𝑜𝑔𝑙𝑖𝑎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𝑒𝑥𝑝𝑟𝑒𝑠𝑠𝑖𝑛𝑔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𝑖𝑁𝑂𝑆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𝑚𝑖𝑐𝑟𝑜𝑔𝑙𝑖𝑎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x 100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94F99B-48DE-3448-B893-9186720B0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846" y="965672"/>
                <a:ext cx="3676577" cy="882999"/>
              </a:xfrm>
              <a:prstGeom prst="rect">
                <a:avLst/>
              </a:prstGeom>
              <a:blipFill>
                <a:blip r:embed="rId3"/>
                <a:stretch>
                  <a:fillRect l="-1718" t="-2817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81F8D38-F0B9-C945-B299-A5C1228CC909}"/>
              </a:ext>
            </a:extLst>
          </p:cNvPr>
          <p:cNvSpPr txBox="1"/>
          <p:nvPr/>
        </p:nvSpPr>
        <p:spPr>
          <a:xfrm>
            <a:off x="4177036" y="6266784"/>
            <a:ext cx="42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Comparison by Kruskal-Wallis with post-hoc Dunn’s</a:t>
            </a:r>
          </a:p>
          <a:p>
            <a:pPr algn="ctr"/>
            <a:r>
              <a:rPr lang="en-US" sz="1200" i="1" dirty="0"/>
              <a:t>*= p&lt;0.05, **=p&lt;0.005, ***=p&lt;0.0005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C2DBD-4FA9-8D43-A391-5DBD9C8F70AA}"/>
              </a:ext>
            </a:extLst>
          </p:cNvPr>
          <p:cNvSpPr txBox="1"/>
          <p:nvPr/>
        </p:nvSpPr>
        <p:spPr>
          <a:xfrm>
            <a:off x="9379021" y="2949806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Brain: 14.5%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38B2E-725D-3546-A965-11A274A7A732}"/>
              </a:ext>
            </a:extLst>
          </p:cNvPr>
          <p:cNvSpPr txBox="1"/>
          <p:nvPr/>
        </p:nvSpPr>
        <p:spPr>
          <a:xfrm>
            <a:off x="9379021" y="3336783"/>
            <a:ext cx="204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CNS MM High: 1.8%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E8AE7-AEF2-C345-B17B-AA4256E9B828}"/>
              </a:ext>
            </a:extLst>
          </p:cNvPr>
          <p:cNvSpPr txBox="1"/>
          <p:nvPr/>
        </p:nvSpPr>
        <p:spPr>
          <a:xfrm>
            <a:off x="9379020" y="3723760"/>
            <a:ext cx="204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CNS MM Low: 2.9%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21E39-13C7-E241-B43A-F572433CBF8F}"/>
              </a:ext>
            </a:extLst>
          </p:cNvPr>
          <p:cNvSpPr txBox="1"/>
          <p:nvPr/>
        </p:nvSpPr>
        <p:spPr>
          <a:xfrm>
            <a:off x="9379021" y="411128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nonCNS</a:t>
            </a:r>
            <a:r>
              <a:rPr lang="en-US" dirty="0"/>
              <a:t> MM: 4.3%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913C4-57E8-AA46-9FBE-1DA245DDB1BB}"/>
              </a:ext>
            </a:extLst>
          </p:cNvPr>
          <p:cNvSpPr txBox="1"/>
          <p:nvPr/>
        </p:nvSpPr>
        <p:spPr>
          <a:xfrm rot="16200000">
            <a:off x="1744478" y="2978395"/>
            <a:ext cx="272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iNOS</a:t>
            </a:r>
            <a:r>
              <a:rPr lang="en-US" sz="2400" b="1" dirty="0"/>
              <a:t> Expression (%)</a:t>
            </a:r>
          </a:p>
        </p:txBody>
      </p:sp>
    </p:spTree>
    <p:extLst>
      <p:ext uri="{BB962C8B-B14F-4D97-AF65-F5344CB8AC3E}">
        <p14:creationId xmlns:p14="http://schemas.microsoft.com/office/powerpoint/2010/main" val="422887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3065-94C5-DD49-A78C-548136A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15" y="90099"/>
            <a:ext cx="10515600" cy="1325563"/>
          </a:xfrm>
        </p:spPr>
        <p:txBody>
          <a:bodyPr/>
          <a:lstStyle/>
          <a:p>
            <a:r>
              <a:rPr lang="en-US" dirty="0"/>
              <a:t>Tumor associated microglia demonstrate very low Arg-1 expression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9AB336-A01F-AE48-8D0F-EE8E67F2E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42"/>
          <a:stretch/>
        </p:blipFill>
        <p:spPr>
          <a:xfrm>
            <a:off x="3369733" y="1273729"/>
            <a:ext cx="5827217" cy="477783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AD9A21-46FD-D642-BA05-9058657254D1}"/>
                  </a:ext>
                </a:extLst>
              </p:cNvPr>
              <p:cNvSpPr txBox="1"/>
              <p:nvPr/>
            </p:nvSpPr>
            <p:spPr>
              <a:xfrm>
                <a:off x="8363023" y="1178298"/>
                <a:ext cx="3676577" cy="882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Arg-1 Expression</a:t>
                </a:r>
              </a:p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𝑀𝑖𝑐𝑟𝑜𝑔𝑙𝑖𝑎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𝑒𝑥𝑝𝑟𝑒𝑠𝑠𝑖𝑛𝑔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𝐴𝑟𝑔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𝑚𝑖𝑐𝑟𝑜𝑔𝑙𝑖𝑎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x 100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AD9A21-46FD-D642-BA05-905865725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023" y="1178298"/>
                <a:ext cx="3676577" cy="882999"/>
              </a:xfrm>
              <a:prstGeom prst="rect">
                <a:avLst/>
              </a:prstGeom>
              <a:blipFill>
                <a:blip r:embed="rId4"/>
                <a:stretch>
                  <a:fillRect l="-1718" t="-2817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BD2A532-B51C-5049-A6A8-92702355A601}"/>
              </a:ext>
            </a:extLst>
          </p:cNvPr>
          <p:cNvSpPr txBox="1"/>
          <p:nvPr/>
        </p:nvSpPr>
        <p:spPr>
          <a:xfrm rot="16200000">
            <a:off x="1758358" y="2853646"/>
            <a:ext cx="282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Arg-1 Expression (%)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9A762-9F5A-504B-878F-8FD6E7BEF213}"/>
              </a:ext>
            </a:extLst>
          </p:cNvPr>
          <p:cNvSpPr txBox="1"/>
          <p:nvPr/>
        </p:nvSpPr>
        <p:spPr>
          <a:xfrm>
            <a:off x="4177036" y="6266784"/>
            <a:ext cx="42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Comparison by Kruskal-Wallis with post-hoc Dunn’s</a:t>
            </a:r>
          </a:p>
          <a:p>
            <a:pPr algn="ctr"/>
            <a:r>
              <a:rPr lang="en-US" sz="1200" i="1" dirty="0"/>
              <a:t>*= p&lt;0.05, **=p&lt;0.005, ***=p&lt;0.0005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FA3F6-AC13-B840-9C2A-EA22F1B728FD}"/>
              </a:ext>
            </a:extLst>
          </p:cNvPr>
          <p:cNvSpPr txBox="1"/>
          <p:nvPr/>
        </p:nvSpPr>
        <p:spPr>
          <a:xfrm>
            <a:off x="9379021" y="2949806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Brain: 22.7%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40896-E50E-D441-B986-A7AB67F6F89E}"/>
              </a:ext>
            </a:extLst>
          </p:cNvPr>
          <p:cNvSpPr txBox="1"/>
          <p:nvPr/>
        </p:nvSpPr>
        <p:spPr>
          <a:xfrm>
            <a:off x="9379021" y="3336783"/>
            <a:ext cx="204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CNS MM High: 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014332-E225-2D46-8779-ED8659FC5051}"/>
              </a:ext>
            </a:extLst>
          </p:cNvPr>
          <p:cNvSpPr txBox="1"/>
          <p:nvPr/>
        </p:nvSpPr>
        <p:spPr>
          <a:xfrm>
            <a:off x="9379021" y="3723760"/>
            <a:ext cx="192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CNS MM Low: 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31A68-44B2-8E4C-9F27-B7229D8B4189}"/>
              </a:ext>
            </a:extLst>
          </p:cNvPr>
          <p:cNvSpPr txBox="1"/>
          <p:nvPr/>
        </p:nvSpPr>
        <p:spPr>
          <a:xfrm>
            <a:off x="9379021" y="4111280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nonCNS</a:t>
            </a:r>
            <a:r>
              <a:rPr lang="en-US" dirty="0"/>
              <a:t> MM: 12.1%</a:t>
            </a:r>
          </a:p>
        </p:txBody>
      </p:sp>
    </p:spTree>
    <p:extLst>
      <p:ext uri="{BB962C8B-B14F-4D97-AF65-F5344CB8AC3E}">
        <p14:creationId xmlns:p14="http://schemas.microsoft.com/office/powerpoint/2010/main" val="188828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F9C4-8135-8843-AD50-836A77DB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505C-D8C8-4C4C-ABCC-6B1BBF47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dirty="0"/>
              <a:t>Heterogenous infiltration of microglia into the metastatic melanoma foci</a:t>
            </a:r>
          </a:p>
          <a:p>
            <a:r>
              <a:rPr lang="en-US" dirty="0"/>
              <a:t>While no statistical difference was observed, Arg-1 and </a:t>
            </a:r>
            <a:r>
              <a:rPr lang="en-US" dirty="0" err="1"/>
              <a:t>iNOS</a:t>
            </a:r>
            <a:r>
              <a:rPr lang="en-US" dirty="0"/>
              <a:t> expression within the tumor was negligible compared to the other groups</a:t>
            </a:r>
          </a:p>
        </p:txBody>
      </p:sp>
    </p:spTree>
    <p:extLst>
      <p:ext uri="{BB962C8B-B14F-4D97-AF65-F5344CB8AC3E}">
        <p14:creationId xmlns:p14="http://schemas.microsoft.com/office/powerpoint/2010/main" val="31565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3BAA-B4D3-7D45-9D3E-662B18AC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0B41D-9323-9C44-A2E5-84779927F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dirty="0"/>
              <a:t>Microglia </a:t>
            </a:r>
            <a:r>
              <a:rPr lang="en-US" b="1" dirty="0"/>
              <a:t>do</a:t>
            </a:r>
            <a:r>
              <a:rPr lang="en-US" dirty="0"/>
              <a:t> infiltrate the brain metastatic melanoma foci</a:t>
            </a:r>
          </a:p>
          <a:p>
            <a:r>
              <a:rPr lang="en-US" dirty="0"/>
              <a:t>Tumor associated microglia do not appear to express Arg-1 or </a:t>
            </a:r>
            <a:r>
              <a:rPr lang="en-US" dirty="0" err="1"/>
              <a:t>iNOS</a:t>
            </a:r>
            <a:endParaRPr lang="en-US" dirty="0"/>
          </a:p>
          <a:p>
            <a:endParaRPr lang="en-US" dirty="0"/>
          </a:p>
          <a:p>
            <a:r>
              <a:rPr lang="en-US" dirty="0"/>
              <a:t>A more comprehensive study needs to be done in order to elucidate the function of these tumor associated microglia</a:t>
            </a:r>
          </a:p>
        </p:txBody>
      </p:sp>
    </p:spTree>
    <p:extLst>
      <p:ext uri="{BB962C8B-B14F-4D97-AF65-F5344CB8AC3E}">
        <p14:creationId xmlns:p14="http://schemas.microsoft.com/office/powerpoint/2010/main" val="32809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B79A-F568-1E46-9C86-9980A4D1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262" y="376379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1DA5B-42F4-ED44-89C6-8BF8BA6ED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36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Toedebusch</a:t>
            </a:r>
            <a:r>
              <a:rPr lang="en-US" dirty="0"/>
              <a:t> Laboratory</a:t>
            </a:r>
          </a:p>
          <a:p>
            <a:pPr lvl="1"/>
            <a:r>
              <a:rPr lang="en-US" dirty="0"/>
              <a:t>Christine M. </a:t>
            </a:r>
            <a:r>
              <a:rPr lang="en-US" dirty="0" err="1"/>
              <a:t>Toedebusch</a:t>
            </a:r>
            <a:r>
              <a:rPr lang="en-US" dirty="0"/>
              <a:t>, DVM, PhD, DACVIM</a:t>
            </a:r>
          </a:p>
          <a:p>
            <a:pPr lvl="1"/>
            <a:r>
              <a:rPr lang="en-US" dirty="0"/>
              <a:t>Ryan G. </a:t>
            </a:r>
            <a:r>
              <a:rPr lang="en-US" dirty="0" err="1"/>
              <a:t>Toedebusch</a:t>
            </a:r>
            <a:r>
              <a:rPr lang="en-US" dirty="0"/>
              <a:t>, PhD</a:t>
            </a:r>
          </a:p>
          <a:p>
            <a:pPr lvl="1"/>
            <a:r>
              <a:rPr lang="en-US" dirty="0"/>
              <a:t>Lynsey Petersen, VMIII</a:t>
            </a:r>
          </a:p>
          <a:p>
            <a:pPr lvl="1"/>
            <a:r>
              <a:rPr lang="en-US" dirty="0"/>
              <a:t>Eshetu </a:t>
            </a:r>
            <a:r>
              <a:rPr lang="en-US" dirty="0" err="1"/>
              <a:t>Debebe</a:t>
            </a:r>
            <a:r>
              <a:rPr lang="en-US" dirty="0"/>
              <a:t>, UC Davis</a:t>
            </a:r>
          </a:p>
          <a:p>
            <a:r>
              <a:rPr lang="en-US" dirty="0"/>
              <a:t>Health Sciences District Advanced Imaging Facility</a:t>
            </a:r>
          </a:p>
          <a:p>
            <a:pPr lvl="1"/>
            <a:r>
              <a:rPr lang="en-US" dirty="0"/>
              <a:t>Ingrid Brust-</a:t>
            </a:r>
            <a:r>
              <a:rPr lang="en-US" dirty="0" err="1"/>
              <a:t>Mascher</a:t>
            </a:r>
            <a:r>
              <a:rPr lang="en-US" dirty="0"/>
              <a:t>, PhD</a:t>
            </a:r>
          </a:p>
          <a:p>
            <a:r>
              <a:rPr lang="en-US" dirty="0"/>
              <a:t>Funding Support</a:t>
            </a:r>
          </a:p>
          <a:p>
            <a:pPr lvl="1"/>
            <a:r>
              <a:rPr lang="en-US" dirty="0"/>
              <a:t>Student Training in Advanced Research (STAR) Program</a:t>
            </a:r>
          </a:p>
          <a:p>
            <a:pPr lvl="1"/>
            <a:r>
              <a:rPr lang="en-US" dirty="0"/>
              <a:t>NIH T35 Grant 5T35OD010956-22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100F7-CE88-8D4F-B21D-95BF5569C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" y="75547"/>
            <a:ext cx="1216584" cy="1210979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FED1F828-5E6A-884B-880A-3457F19362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652" y="228036"/>
            <a:ext cx="5208210" cy="934807"/>
          </a:xfrm>
          <a:prstGeom prst="rect">
            <a:avLst/>
          </a:prstGeom>
        </p:spPr>
      </p:pic>
      <p:pic>
        <p:nvPicPr>
          <p:cNvPr id="1026" name="Picture 2" descr="Associate Professor Erkin Şeker Receives NIH Trailblazer Award to Develop  Novel Neural Devices">
            <a:extLst>
              <a:ext uri="{FF2B5EF4-FFF2-40B4-BE49-F238E27FC236}">
                <a16:creationId xmlns:a16="http://schemas.microsoft.com/office/drawing/2014/main" id="{94E2E79E-49B1-AB47-94BF-3EA278F57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r="20413"/>
          <a:stretch/>
        </p:blipFill>
        <p:spPr bwMode="auto">
          <a:xfrm>
            <a:off x="9741029" y="4662432"/>
            <a:ext cx="2450971" cy="217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09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B8CE-5779-004B-8095-B4297921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23" y="195849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Microglia may aid in melanoma metastasis to the brain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736A-03F7-4343-B104-B03F69A0A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35" y="1501667"/>
            <a:ext cx="10996483" cy="4336197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Melanoma: tumor of melanocytes that accounts for 7% of all malignant tumors and is the most common oral tumor in canines</a:t>
            </a:r>
          </a:p>
          <a:p>
            <a:pPr lvl="1"/>
            <a:r>
              <a:rPr lang="en-US" sz="2600" dirty="0"/>
              <a:t>High propensity to metastasize to the brain</a:t>
            </a:r>
          </a:p>
          <a:p>
            <a:pPr lvl="1"/>
            <a:r>
              <a:rPr lang="en-US" sz="2600" dirty="0"/>
              <a:t>1/3 of all human and canine patients</a:t>
            </a:r>
          </a:p>
          <a:p>
            <a:r>
              <a:rPr lang="en-US" dirty="0"/>
              <a:t>Microglia help maintain homeostasis in the brain</a:t>
            </a:r>
          </a:p>
          <a:p>
            <a:pPr lvl="1"/>
            <a:r>
              <a:rPr lang="en-US" sz="2600" dirty="0"/>
              <a:t>Cytotoxic- fight foreign invaders</a:t>
            </a:r>
          </a:p>
          <a:p>
            <a:pPr lvl="1"/>
            <a:r>
              <a:rPr lang="en-US" sz="2600" dirty="0"/>
              <a:t>Neurotrophic- support neurons</a:t>
            </a:r>
          </a:p>
          <a:p>
            <a:pPr lvl="1"/>
            <a:r>
              <a:rPr lang="en-US" sz="2600" dirty="0"/>
              <a:t>Dynamic cells with multiple morphologies</a:t>
            </a:r>
          </a:p>
          <a:p>
            <a:r>
              <a:rPr lang="en-US" sz="3000" dirty="0"/>
              <a:t>Pro-tumorigenic role in human metastatic melanoma</a:t>
            </a:r>
          </a:p>
          <a:p>
            <a:pPr lvl="1"/>
            <a:r>
              <a:rPr lang="en-US" sz="2600" dirty="0"/>
              <a:t>Also canine astrocytoma</a:t>
            </a:r>
          </a:p>
          <a:p>
            <a:pPr marL="0" indent="0">
              <a:buNone/>
            </a:pPr>
            <a:r>
              <a:rPr lang="en-US" sz="3200" b="1" dirty="0"/>
              <a:t>What is the role of microglia in canine brain metastatic melanoma?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DE8BA-4133-714F-A9FB-521FAD0117AC}"/>
              </a:ext>
            </a:extLst>
          </p:cNvPr>
          <p:cNvSpPr txBox="1"/>
          <p:nvPr/>
        </p:nvSpPr>
        <p:spPr>
          <a:xfrm>
            <a:off x="10346266" y="602863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Izraely</a:t>
            </a:r>
            <a:r>
              <a:rPr lang="en-US" sz="1200" dirty="0"/>
              <a:t> et al., 2019</a:t>
            </a:r>
          </a:p>
          <a:p>
            <a:r>
              <a:rPr lang="en-US" sz="1200" dirty="0"/>
              <a:t>Razmara et al., unpublished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889A9-0A76-3941-8D94-13495EF3FBE0}"/>
              </a:ext>
            </a:extLst>
          </p:cNvPr>
          <p:cNvSpPr txBox="1"/>
          <p:nvPr/>
        </p:nvSpPr>
        <p:spPr>
          <a:xfrm>
            <a:off x="10346266" y="6377672"/>
            <a:ext cx="1613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Qiao</a:t>
            </a:r>
            <a:r>
              <a:rPr lang="en-US" sz="1200" dirty="0"/>
              <a:t> et al., 2019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C9EF4-ECA8-5345-BBB6-06ABDCD62282}"/>
              </a:ext>
            </a:extLst>
          </p:cNvPr>
          <p:cNvSpPr txBox="1"/>
          <p:nvPr/>
        </p:nvSpPr>
        <p:spPr>
          <a:xfrm>
            <a:off x="10346266" y="6551815"/>
            <a:ext cx="1845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Toedebusch</a:t>
            </a:r>
            <a:r>
              <a:rPr lang="en-US" sz="1200" dirty="0"/>
              <a:t>, et al., 2021</a:t>
            </a:r>
          </a:p>
        </p:txBody>
      </p:sp>
      <p:pic>
        <p:nvPicPr>
          <p:cNvPr id="9" name="Picture 8" descr="A picture containing text, tree, ocean floor&#10;&#10;Description automatically generated">
            <a:extLst>
              <a:ext uri="{FF2B5EF4-FFF2-40B4-BE49-F238E27FC236}">
                <a16:creationId xmlns:a16="http://schemas.microsoft.com/office/drawing/2014/main" id="{165E4892-2605-9C40-A586-4784F2413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778" y="2782217"/>
            <a:ext cx="1759416" cy="16366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236503BF-1980-E94A-B185-7F2B9DCA9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479" y="2782217"/>
            <a:ext cx="1990280" cy="16228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7D3177-25D6-234A-8386-7CF2DE85B81F}"/>
              </a:ext>
            </a:extLst>
          </p:cNvPr>
          <p:cNvSpPr txBox="1"/>
          <p:nvPr/>
        </p:nvSpPr>
        <p:spPr>
          <a:xfrm>
            <a:off x="10346266" y="4389697"/>
            <a:ext cx="1845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Toedebusch</a:t>
            </a:r>
            <a:r>
              <a:rPr lang="en-US" sz="1200" dirty="0"/>
              <a:t>, et al.,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1F8D3-2FAE-CF4B-B6C1-6459A48B7C02}"/>
              </a:ext>
            </a:extLst>
          </p:cNvPr>
          <p:cNvSpPr txBox="1"/>
          <p:nvPr/>
        </p:nvSpPr>
        <p:spPr>
          <a:xfrm>
            <a:off x="10346266" y="5828614"/>
            <a:ext cx="1313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Smith et al. 2002</a:t>
            </a:r>
          </a:p>
        </p:txBody>
      </p:sp>
    </p:spTree>
    <p:extLst>
      <p:ext uri="{BB962C8B-B14F-4D97-AF65-F5344CB8AC3E}">
        <p14:creationId xmlns:p14="http://schemas.microsoft.com/office/powerpoint/2010/main" val="1200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E179-B54D-4644-B2A9-95600DF6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Hypothesize that microglia play a role in canine brain metastatic melanoma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BABBB-64A9-A349-AD5C-85B97AC1A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dirty="0"/>
              <a:t>Increased density of microglia within the metastatic melanoma foci</a:t>
            </a:r>
          </a:p>
          <a:p>
            <a:r>
              <a:rPr lang="en-US" dirty="0"/>
              <a:t>Infiltrating microglia will demonstrate a pro-tumorigenic phenotype</a:t>
            </a:r>
          </a:p>
        </p:txBody>
      </p:sp>
    </p:spTree>
    <p:extLst>
      <p:ext uri="{BB962C8B-B14F-4D97-AF65-F5344CB8AC3E}">
        <p14:creationId xmlns:p14="http://schemas.microsoft.com/office/powerpoint/2010/main" val="22511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D5B-6C63-B14B-BE77-08C675BD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88"/>
            <a:ext cx="10515600" cy="1325563"/>
          </a:xfrm>
        </p:spPr>
        <p:txBody>
          <a:bodyPr/>
          <a:lstStyle/>
          <a:p>
            <a:r>
              <a:rPr lang="en-US" dirty="0"/>
              <a:t>Specific Aims and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00B3-639E-0C47-9816-FE320B6F0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457"/>
            <a:ext cx="10515600" cy="435133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Define the microglial response in canine brain metastatic melanoma.</a:t>
            </a:r>
          </a:p>
          <a:p>
            <a:pPr marL="914400" lvl="1" indent="-457200">
              <a:buAutoNum type="alphaLcPeriod"/>
            </a:pPr>
            <a:r>
              <a:rPr lang="en-US" sz="2000" dirty="0"/>
              <a:t>Determine the density of microglia associated with 1) metastatic melanoma foci </a:t>
            </a:r>
            <a:r>
              <a:rPr lang="en-US" sz="1200" dirty="0"/>
              <a:t>(n=5)</a:t>
            </a:r>
            <a:r>
              <a:rPr lang="en-US" sz="1600" dirty="0"/>
              <a:t>,</a:t>
            </a:r>
            <a:r>
              <a:rPr lang="en-US" sz="1200" dirty="0"/>
              <a:t> </a:t>
            </a:r>
            <a:r>
              <a:rPr lang="en-US" sz="2000" dirty="0"/>
              <a:t>2) non-tumor bearing brain from dogs with metastatic disease </a:t>
            </a:r>
            <a:r>
              <a:rPr lang="en-US" sz="1200" dirty="0"/>
              <a:t>(n=6)</a:t>
            </a:r>
            <a:r>
              <a:rPr lang="en-US" sz="2000" dirty="0"/>
              <a:t> and 3) normal canine brain </a:t>
            </a:r>
            <a:r>
              <a:rPr lang="en-US" sz="1200" dirty="0"/>
              <a:t>(n=4).</a:t>
            </a:r>
          </a:p>
          <a:p>
            <a:pPr marL="914400" lvl="1" indent="-457200">
              <a:buAutoNum type="alphaLcPeriod"/>
            </a:pPr>
            <a:r>
              <a:rPr lang="en-US" sz="2000" dirty="0"/>
              <a:t>Determine the phenotype of microglia within the tumor microenvironment.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6A836C-AEA9-C941-AD9E-F5762C2DB0AF}"/>
              </a:ext>
            </a:extLst>
          </p:cNvPr>
          <p:cNvCxnSpPr>
            <a:cxnSpLocks/>
          </p:cNvCxnSpPr>
          <p:nvPr/>
        </p:nvCxnSpPr>
        <p:spPr>
          <a:xfrm>
            <a:off x="7363812" y="6254189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348D36-3861-6247-B3D7-C7EF1605ADB0}"/>
              </a:ext>
            </a:extLst>
          </p:cNvPr>
          <p:cNvCxnSpPr>
            <a:cxnSpLocks/>
          </p:cNvCxnSpPr>
          <p:nvPr/>
        </p:nvCxnSpPr>
        <p:spPr>
          <a:xfrm>
            <a:off x="11273439" y="6249488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microscope&#10;&#10;Description automatically generated">
            <a:extLst>
              <a:ext uri="{FF2B5EF4-FFF2-40B4-BE49-F238E27FC236}">
                <a16:creationId xmlns:a16="http://schemas.microsoft.com/office/drawing/2014/main" id="{AD369169-4971-F844-BA7D-5D7DFC25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79" y="3108471"/>
            <a:ext cx="1823240" cy="3646479"/>
          </a:xfrm>
          <a:prstGeom prst="rect">
            <a:avLst/>
          </a:prstGeom>
        </p:spPr>
      </p:pic>
      <p:pic>
        <p:nvPicPr>
          <p:cNvPr id="14" name="Content Placeholder 4" descr="A picture containing indoor, night sky&#10;&#10;Description automatically generated">
            <a:extLst>
              <a:ext uri="{FF2B5EF4-FFF2-40B4-BE49-F238E27FC236}">
                <a16:creationId xmlns:a16="http://schemas.microsoft.com/office/drawing/2014/main" id="{D5BCAA5B-A9CA-4F40-A046-2EC924EE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47" y="2988383"/>
            <a:ext cx="3543075" cy="3543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1C3495A-B510-2047-823C-B9CDE8F38B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06" t="5049" r="8933" b="8163"/>
          <a:stretch/>
        </p:blipFill>
        <p:spPr>
          <a:xfrm>
            <a:off x="9268899" y="3555105"/>
            <a:ext cx="2531514" cy="22601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0C9286-875D-814B-B2C8-E3F4244EF8C1}"/>
              </a:ext>
            </a:extLst>
          </p:cNvPr>
          <p:cNvCxnSpPr>
            <a:cxnSpLocks/>
          </p:cNvCxnSpPr>
          <p:nvPr/>
        </p:nvCxnSpPr>
        <p:spPr>
          <a:xfrm>
            <a:off x="8143293" y="6261230"/>
            <a:ext cx="29590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A7860E8-6F82-D744-8723-6FAA516B5656}"/>
              </a:ext>
            </a:extLst>
          </p:cNvPr>
          <p:cNvSpPr txBox="1"/>
          <p:nvPr/>
        </p:nvSpPr>
        <p:spPr>
          <a:xfrm>
            <a:off x="8004160" y="6297131"/>
            <a:ext cx="700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 µM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A75C32-6384-2946-9A43-9DF680479829}"/>
              </a:ext>
            </a:extLst>
          </p:cNvPr>
          <p:cNvCxnSpPr>
            <a:cxnSpLocks/>
          </p:cNvCxnSpPr>
          <p:nvPr/>
        </p:nvCxnSpPr>
        <p:spPr>
          <a:xfrm>
            <a:off x="11273439" y="5544772"/>
            <a:ext cx="4414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0C93648-2340-3945-B37D-C62B1788F39B}"/>
              </a:ext>
            </a:extLst>
          </p:cNvPr>
          <p:cNvSpPr txBox="1"/>
          <p:nvPr/>
        </p:nvSpPr>
        <p:spPr>
          <a:xfrm>
            <a:off x="11299392" y="5544771"/>
            <a:ext cx="67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5 µM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AED16D-9F3F-F348-9A7C-D49B95871BAF}"/>
              </a:ext>
            </a:extLst>
          </p:cNvPr>
          <p:cNvCxnSpPr/>
          <p:nvPr/>
        </p:nvCxnSpPr>
        <p:spPr>
          <a:xfrm flipV="1">
            <a:off x="7650760" y="3555105"/>
            <a:ext cx="1618139" cy="113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D9E456-10F8-504E-9DD5-954A834E2E51}"/>
              </a:ext>
            </a:extLst>
          </p:cNvPr>
          <p:cNvCxnSpPr/>
          <p:nvPr/>
        </p:nvCxnSpPr>
        <p:spPr>
          <a:xfrm>
            <a:off x="7650760" y="4759920"/>
            <a:ext cx="1677798" cy="1061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B3C9878-3319-BA45-AB88-703EB057DD0A}"/>
              </a:ext>
            </a:extLst>
          </p:cNvPr>
          <p:cNvSpPr/>
          <p:nvPr/>
        </p:nvSpPr>
        <p:spPr>
          <a:xfrm rot="20030343">
            <a:off x="2547829" y="5198636"/>
            <a:ext cx="2203679" cy="716162"/>
          </a:xfrm>
          <a:prstGeom prst="rightArrow">
            <a:avLst/>
          </a:prstGeom>
          <a:solidFill>
            <a:srgbClr val="DAE3F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6C9559-995D-6A45-B66F-0A324327797F}"/>
              </a:ext>
            </a:extLst>
          </p:cNvPr>
          <p:cNvSpPr txBox="1"/>
          <p:nvPr/>
        </p:nvSpPr>
        <p:spPr>
          <a:xfrm>
            <a:off x="3397004" y="3282592"/>
            <a:ext cx="1589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representative fields of view per dog, per condition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CCC3D9-F6BA-4C4C-8CEA-210167667175}"/>
              </a:ext>
            </a:extLst>
          </p:cNvPr>
          <p:cNvSpPr txBox="1"/>
          <p:nvPr/>
        </p:nvSpPr>
        <p:spPr>
          <a:xfrm>
            <a:off x="5117895" y="3030818"/>
            <a:ext cx="1143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Dapi</a:t>
            </a:r>
            <a:r>
              <a:rPr lang="en-US" b="1" dirty="0"/>
              <a:t>/</a:t>
            </a:r>
            <a:r>
              <a:rPr lang="en-US" b="1" dirty="0">
                <a:solidFill>
                  <a:schemeClr val="accent6"/>
                </a:solidFill>
              </a:rPr>
              <a:t>Iba1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C60E39-DE92-304C-AEE9-9A0897190E7A}"/>
              </a:ext>
            </a:extLst>
          </p:cNvPr>
          <p:cNvSpPr txBox="1"/>
          <p:nvPr/>
        </p:nvSpPr>
        <p:spPr>
          <a:xfrm>
            <a:off x="3397004" y="5977679"/>
            <a:ext cx="12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Manually count cells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1B572E-2FAE-B644-AD64-F62194C9DCD0}"/>
              </a:ext>
            </a:extLst>
          </p:cNvPr>
          <p:cNvSpPr txBox="1"/>
          <p:nvPr/>
        </p:nvSpPr>
        <p:spPr>
          <a:xfrm>
            <a:off x="5863937" y="6522470"/>
            <a:ext cx="195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field of view</a:t>
            </a:r>
          </a:p>
        </p:txBody>
      </p:sp>
    </p:spTree>
    <p:extLst>
      <p:ext uri="{BB962C8B-B14F-4D97-AF65-F5344CB8AC3E}">
        <p14:creationId xmlns:p14="http://schemas.microsoft.com/office/powerpoint/2010/main" val="28420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 animBg="1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55EC-E936-7945-B894-A2274B8B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Microglial morphology is distinctly different from normal to metastatic melanoma</a:t>
            </a:r>
          </a:p>
        </p:txBody>
      </p:sp>
      <p:pic>
        <p:nvPicPr>
          <p:cNvPr id="15" name="Content Placeholder 1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0D07B563-A429-6744-96E6-CCB94F87B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6767" y="1798478"/>
            <a:ext cx="4351336" cy="4351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picture containing computer, ocean floor&#10;&#10;Description automatically generated">
            <a:extLst>
              <a:ext uri="{FF2B5EF4-FFF2-40B4-BE49-F238E27FC236}">
                <a16:creationId xmlns:a16="http://schemas.microsoft.com/office/drawing/2014/main" id="{F57CA092-4D89-A545-8B16-BAEE2396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7" y="1798478"/>
            <a:ext cx="4351338" cy="4351338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DDEDEC-33FE-724A-A6F1-EF1EBDA57268}"/>
              </a:ext>
            </a:extLst>
          </p:cNvPr>
          <p:cNvCxnSpPr>
            <a:cxnSpLocks/>
          </p:cNvCxnSpPr>
          <p:nvPr/>
        </p:nvCxnSpPr>
        <p:spPr>
          <a:xfrm>
            <a:off x="5156268" y="5862647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5AB579-BAA9-9D47-B56C-F7B31334439B}"/>
              </a:ext>
            </a:extLst>
          </p:cNvPr>
          <p:cNvSpPr txBox="1"/>
          <p:nvPr/>
        </p:nvSpPr>
        <p:spPr>
          <a:xfrm>
            <a:off x="5018722" y="5847944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A8009-71DF-DB46-B114-503CA4F52716}"/>
              </a:ext>
            </a:extLst>
          </p:cNvPr>
          <p:cNvSpPr txBox="1"/>
          <p:nvPr/>
        </p:nvSpPr>
        <p:spPr>
          <a:xfrm>
            <a:off x="1343897" y="1792573"/>
            <a:ext cx="1677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Normal Brain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495547-B2B5-EE4F-8103-DC6729783655}"/>
              </a:ext>
            </a:extLst>
          </p:cNvPr>
          <p:cNvSpPr txBox="1"/>
          <p:nvPr/>
        </p:nvSpPr>
        <p:spPr>
          <a:xfrm>
            <a:off x="10171591" y="5862647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C1ADA5-986F-5745-9B9B-3E193D81A142}"/>
              </a:ext>
            </a:extLst>
          </p:cNvPr>
          <p:cNvCxnSpPr>
            <a:cxnSpLocks/>
          </p:cNvCxnSpPr>
          <p:nvPr/>
        </p:nvCxnSpPr>
        <p:spPr>
          <a:xfrm>
            <a:off x="10293700" y="5862647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B696F7-5FC2-8745-8620-DD1DAA3FD06F}"/>
              </a:ext>
            </a:extLst>
          </p:cNvPr>
          <p:cNvSpPr txBox="1"/>
          <p:nvPr/>
        </p:nvSpPr>
        <p:spPr>
          <a:xfrm>
            <a:off x="6496767" y="1787124"/>
            <a:ext cx="12159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CNS MM</a:t>
            </a:r>
          </a:p>
        </p:txBody>
      </p:sp>
    </p:spTree>
    <p:extLst>
      <p:ext uri="{BB962C8B-B14F-4D97-AF65-F5344CB8AC3E}">
        <p14:creationId xmlns:p14="http://schemas.microsoft.com/office/powerpoint/2010/main" val="38207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55EC-E936-7945-B894-A2274B8B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Heterogenous infiltration of microglia into the metastatic melanoma foci</a:t>
            </a:r>
          </a:p>
        </p:txBody>
      </p:sp>
      <p:pic>
        <p:nvPicPr>
          <p:cNvPr id="29" name="Content Placeholder 1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0A5A1613-5877-2940-9194-BCE42467E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6767" y="1787123"/>
            <a:ext cx="4351336" cy="4351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picture containing computer, ocean floor&#10;&#10;Description automatically generated">
            <a:extLst>
              <a:ext uri="{FF2B5EF4-FFF2-40B4-BE49-F238E27FC236}">
                <a16:creationId xmlns:a16="http://schemas.microsoft.com/office/drawing/2014/main" id="{F57CA092-4D89-A545-8B16-BAEE2396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7" y="1798478"/>
            <a:ext cx="4351338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DDEDEC-33FE-724A-A6F1-EF1EBDA57268}"/>
              </a:ext>
            </a:extLst>
          </p:cNvPr>
          <p:cNvCxnSpPr>
            <a:cxnSpLocks/>
          </p:cNvCxnSpPr>
          <p:nvPr/>
        </p:nvCxnSpPr>
        <p:spPr>
          <a:xfrm>
            <a:off x="5156268" y="5862647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5AB579-BAA9-9D47-B56C-F7B31334439B}"/>
              </a:ext>
            </a:extLst>
          </p:cNvPr>
          <p:cNvSpPr txBox="1"/>
          <p:nvPr/>
        </p:nvSpPr>
        <p:spPr>
          <a:xfrm>
            <a:off x="5018722" y="5847944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A8009-71DF-DB46-B114-503CA4F52716}"/>
              </a:ext>
            </a:extLst>
          </p:cNvPr>
          <p:cNvSpPr txBox="1"/>
          <p:nvPr/>
        </p:nvSpPr>
        <p:spPr>
          <a:xfrm>
            <a:off x="1343897" y="1792573"/>
            <a:ext cx="1677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Normal Brain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C1ADA5-986F-5745-9B9B-3E193D81A142}"/>
              </a:ext>
            </a:extLst>
          </p:cNvPr>
          <p:cNvCxnSpPr>
            <a:cxnSpLocks/>
          </p:cNvCxnSpPr>
          <p:nvPr/>
        </p:nvCxnSpPr>
        <p:spPr>
          <a:xfrm>
            <a:off x="10293700" y="5862647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B696F7-5FC2-8745-8620-DD1DAA3FD06F}"/>
              </a:ext>
            </a:extLst>
          </p:cNvPr>
          <p:cNvSpPr txBox="1"/>
          <p:nvPr/>
        </p:nvSpPr>
        <p:spPr>
          <a:xfrm>
            <a:off x="6496766" y="1787124"/>
            <a:ext cx="1677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CNS MM High</a:t>
            </a:r>
          </a:p>
        </p:txBody>
      </p:sp>
      <p:pic>
        <p:nvPicPr>
          <p:cNvPr id="25" name="Picture 24" descr="A picture containing blue, close, night sky&#10;&#10;Description automatically generated">
            <a:extLst>
              <a:ext uri="{FF2B5EF4-FFF2-40B4-BE49-F238E27FC236}">
                <a16:creationId xmlns:a16="http://schemas.microsoft.com/office/drawing/2014/main" id="{E740AD92-3500-9D4A-982E-4CCB57CA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3" b="54287"/>
          <a:stretch/>
        </p:blipFill>
        <p:spPr>
          <a:xfrm>
            <a:off x="6473447" y="4161960"/>
            <a:ext cx="4374656" cy="19764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D2F00C-3AAA-2543-88D1-67AAF36FC0D4}"/>
              </a:ext>
            </a:extLst>
          </p:cNvPr>
          <p:cNvCxnSpPr>
            <a:cxnSpLocks/>
          </p:cNvCxnSpPr>
          <p:nvPr/>
        </p:nvCxnSpPr>
        <p:spPr>
          <a:xfrm>
            <a:off x="10382961" y="5862951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76257B3-F253-E243-8412-1589B8C8196D}"/>
              </a:ext>
            </a:extLst>
          </p:cNvPr>
          <p:cNvSpPr txBox="1"/>
          <p:nvPr/>
        </p:nvSpPr>
        <p:spPr>
          <a:xfrm>
            <a:off x="6458174" y="4123850"/>
            <a:ext cx="1677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CNS MM 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495547-B2B5-EE4F-8103-DC6729783655}"/>
              </a:ext>
            </a:extLst>
          </p:cNvPr>
          <p:cNvSpPr txBox="1"/>
          <p:nvPr/>
        </p:nvSpPr>
        <p:spPr>
          <a:xfrm>
            <a:off x="10171591" y="5862647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751DC3-1A0F-0344-A702-D39D1916B996}"/>
              </a:ext>
            </a:extLst>
          </p:cNvPr>
          <p:cNvCxnSpPr>
            <a:cxnSpLocks/>
          </p:cNvCxnSpPr>
          <p:nvPr/>
        </p:nvCxnSpPr>
        <p:spPr>
          <a:xfrm>
            <a:off x="6301047" y="4057350"/>
            <a:ext cx="4738255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50ECC-AA76-5944-B49B-5BA960C9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45" y="69443"/>
            <a:ext cx="10515600" cy="1325563"/>
          </a:xfrm>
        </p:spPr>
        <p:txBody>
          <a:bodyPr>
            <a:noAutofit/>
          </a:bodyPr>
          <a:lstStyle/>
          <a:p>
            <a:r>
              <a:rPr lang="en-US" sz="3400" dirty="0"/>
              <a:t>Low density areas of microglia show significantly fewer microglia when compared to high density and </a:t>
            </a:r>
            <a:r>
              <a:rPr lang="en-US" sz="3400" dirty="0" err="1"/>
              <a:t>nonCNS</a:t>
            </a:r>
            <a:r>
              <a:rPr lang="en-US" sz="3400" dirty="0"/>
              <a:t> MM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7EFA60-EC05-DC4E-8D89-5D5E23466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56"/>
          <a:stretch/>
        </p:blipFill>
        <p:spPr>
          <a:xfrm>
            <a:off x="3443377" y="1297027"/>
            <a:ext cx="5694128" cy="48042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86D09-9D9F-4C4C-89D8-83BFA3C51F50}"/>
              </a:ext>
            </a:extLst>
          </p:cNvPr>
          <p:cNvSpPr txBox="1"/>
          <p:nvPr/>
        </p:nvSpPr>
        <p:spPr>
          <a:xfrm>
            <a:off x="4177036" y="6266784"/>
            <a:ext cx="42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Comparison by  Kruskal-Wallis with post-hoc Dunn’s</a:t>
            </a:r>
          </a:p>
          <a:p>
            <a:pPr algn="ctr"/>
            <a:r>
              <a:rPr lang="en-US" sz="1200" i="1" dirty="0"/>
              <a:t>*= p&lt;0.05, **=p&lt;0.005, ***=p&lt;0.0005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6BFA1B2-E7FD-7042-BDB5-0421A6CF2DF5}"/>
              </a:ext>
            </a:extLst>
          </p:cNvPr>
          <p:cNvSpPr/>
          <p:nvPr/>
        </p:nvSpPr>
        <p:spPr>
          <a:xfrm>
            <a:off x="5155324" y="3294993"/>
            <a:ext cx="1135117" cy="2837793"/>
          </a:xfrm>
          <a:custGeom>
            <a:avLst/>
            <a:gdLst>
              <a:gd name="connsiteX0" fmla="*/ 0 w 1135117"/>
              <a:gd name="connsiteY0" fmla="*/ 0 h 2837793"/>
              <a:gd name="connsiteX1" fmla="*/ 1135117 w 1135117"/>
              <a:gd name="connsiteY1" fmla="*/ 15766 h 2837793"/>
              <a:gd name="connsiteX2" fmla="*/ 1103586 w 1135117"/>
              <a:gd name="connsiteY2" fmla="*/ 2822028 h 2837793"/>
              <a:gd name="connsiteX3" fmla="*/ 0 w 1135117"/>
              <a:gd name="connsiteY3" fmla="*/ 2837793 h 2837793"/>
              <a:gd name="connsiteX4" fmla="*/ 0 w 1135117"/>
              <a:gd name="connsiteY4" fmla="*/ 0 h 283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117" h="2837793">
                <a:moveTo>
                  <a:pt x="0" y="0"/>
                </a:moveTo>
                <a:lnTo>
                  <a:pt x="1135117" y="15766"/>
                </a:lnTo>
                <a:lnTo>
                  <a:pt x="1103586" y="2822028"/>
                </a:lnTo>
                <a:lnTo>
                  <a:pt x="0" y="28377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0F60114-B01C-5E4E-8102-472D5962D9AE}"/>
              </a:ext>
            </a:extLst>
          </p:cNvPr>
          <p:cNvSpPr/>
          <p:nvPr/>
        </p:nvSpPr>
        <p:spPr>
          <a:xfrm>
            <a:off x="6211614" y="4934607"/>
            <a:ext cx="1198179" cy="1166648"/>
          </a:xfrm>
          <a:custGeom>
            <a:avLst/>
            <a:gdLst>
              <a:gd name="connsiteX0" fmla="*/ 47296 w 1198179"/>
              <a:gd name="connsiteY0" fmla="*/ 0 h 1166648"/>
              <a:gd name="connsiteX1" fmla="*/ 1198179 w 1198179"/>
              <a:gd name="connsiteY1" fmla="*/ 15765 h 1166648"/>
              <a:gd name="connsiteX2" fmla="*/ 1198179 w 1198179"/>
              <a:gd name="connsiteY2" fmla="*/ 1166648 h 1166648"/>
              <a:gd name="connsiteX3" fmla="*/ 0 w 1198179"/>
              <a:gd name="connsiteY3" fmla="*/ 1150883 h 1166648"/>
              <a:gd name="connsiteX4" fmla="*/ 47296 w 1198179"/>
              <a:gd name="connsiteY4" fmla="*/ 0 h 11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179" h="1166648">
                <a:moveTo>
                  <a:pt x="47296" y="0"/>
                </a:moveTo>
                <a:lnTo>
                  <a:pt x="1198179" y="15765"/>
                </a:lnTo>
                <a:lnTo>
                  <a:pt x="1198179" y="1166648"/>
                </a:lnTo>
                <a:lnTo>
                  <a:pt x="0" y="1150883"/>
                </a:lnTo>
                <a:lnTo>
                  <a:pt x="472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BAE5B7-1E24-F94C-8950-7E7B29A41871}"/>
              </a:ext>
            </a:extLst>
          </p:cNvPr>
          <p:cNvSpPr/>
          <p:nvPr/>
        </p:nvSpPr>
        <p:spPr>
          <a:xfrm>
            <a:off x="7346731" y="3610303"/>
            <a:ext cx="1418897" cy="2506718"/>
          </a:xfrm>
          <a:custGeom>
            <a:avLst/>
            <a:gdLst>
              <a:gd name="connsiteX0" fmla="*/ 0 w 1355835"/>
              <a:gd name="connsiteY0" fmla="*/ 0 h 2506718"/>
              <a:gd name="connsiteX1" fmla="*/ 1324304 w 1355835"/>
              <a:gd name="connsiteY1" fmla="*/ 0 h 2506718"/>
              <a:gd name="connsiteX2" fmla="*/ 1355835 w 1355835"/>
              <a:gd name="connsiteY2" fmla="*/ 2506718 h 2506718"/>
              <a:gd name="connsiteX3" fmla="*/ 47297 w 1355835"/>
              <a:gd name="connsiteY3" fmla="*/ 2490952 h 2506718"/>
              <a:gd name="connsiteX4" fmla="*/ 0 w 1355835"/>
              <a:gd name="connsiteY4" fmla="*/ 0 h 250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5835" h="2506718">
                <a:moveTo>
                  <a:pt x="0" y="0"/>
                </a:moveTo>
                <a:lnTo>
                  <a:pt x="1324304" y="0"/>
                </a:lnTo>
                <a:lnTo>
                  <a:pt x="1355835" y="2506718"/>
                </a:lnTo>
                <a:lnTo>
                  <a:pt x="47297" y="24909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20429-7135-8640-99F7-A6849F1D6D22}"/>
              </a:ext>
            </a:extLst>
          </p:cNvPr>
          <p:cNvSpPr txBox="1"/>
          <p:nvPr/>
        </p:nvSpPr>
        <p:spPr>
          <a:xfrm>
            <a:off x="4354286" y="14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ADB6FD-CB99-9941-9FD2-F352C1A15608}"/>
                  </a:ext>
                </a:extLst>
              </p:cNvPr>
              <p:cNvSpPr txBox="1"/>
              <p:nvPr/>
            </p:nvSpPr>
            <p:spPr>
              <a:xfrm>
                <a:off x="9351334" y="1592772"/>
                <a:ext cx="2400523" cy="1034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Microglial Density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𝑀𝑖𝑐𝑟𝑜𝑔𝑙𝑖𝑎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𝑐𝑒𝑙𝑙𝑠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i="1" dirty="0"/>
                  <a:t>x 100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ADB6FD-CB99-9941-9FD2-F352C1A15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334" y="1592772"/>
                <a:ext cx="2400523" cy="1034194"/>
              </a:xfrm>
              <a:prstGeom prst="rect">
                <a:avLst/>
              </a:prstGeom>
              <a:blipFill>
                <a:blip r:embed="rId4"/>
                <a:stretch>
                  <a:fillRect l="-4211" t="-4878" r="-6316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8778515-BA7C-DD45-BB9A-4DAA6C7ED49E}"/>
              </a:ext>
            </a:extLst>
          </p:cNvPr>
          <p:cNvSpPr txBox="1"/>
          <p:nvPr/>
        </p:nvSpPr>
        <p:spPr>
          <a:xfrm rot="16200000">
            <a:off x="1677561" y="3064160"/>
            <a:ext cx="300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Microglial Density (%)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C1CC4-0427-FC42-A110-84B4537EAC5E}"/>
              </a:ext>
            </a:extLst>
          </p:cNvPr>
          <p:cNvSpPr txBox="1"/>
          <p:nvPr/>
        </p:nvSpPr>
        <p:spPr>
          <a:xfrm>
            <a:off x="9373863" y="3217942"/>
            <a:ext cx="204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Brain: 3.4%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C2B49-9146-134D-A747-9A21948A6D9F}"/>
              </a:ext>
            </a:extLst>
          </p:cNvPr>
          <p:cNvSpPr txBox="1"/>
          <p:nvPr/>
        </p:nvSpPr>
        <p:spPr>
          <a:xfrm>
            <a:off x="9363689" y="3623994"/>
            <a:ext cx="205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CNS MM High: 7.8%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A8FAD-7B03-5E46-B386-7D960E3917C2}"/>
              </a:ext>
            </a:extLst>
          </p:cNvPr>
          <p:cNvSpPr txBox="1"/>
          <p:nvPr/>
        </p:nvSpPr>
        <p:spPr>
          <a:xfrm>
            <a:off x="9363690" y="4030046"/>
            <a:ext cx="205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CNS MM Low: 2.6%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D06ED-BE04-C541-9D5B-EE3ACE458474}"/>
              </a:ext>
            </a:extLst>
          </p:cNvPr>
          <p:cNvSpPr txBox="1"/>
          <p:nvPr/>
        </p:nvSpPr>
        <p:spPr>
          <a:xfrm>
            <a:off x="9363690" y="4436098"/>
            <a:ext cx="195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nonCNS</a:t>
            </a:r>
            <a:r>
              <a:rPr lang="en-US" dirty="0"/>
              <a:t> MM: 7.3%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350C19-B6D9-1B48-BCD1-E10D0031D86A}"/>
              </a:ext>
            </a:extLst>
          </p:cNvPr>
          <p:cNvSpPr/>
          <p:nvPr/>
        </p:nvSpPr>
        <p:spPr>
          <a:xfrm>
            <a:off x="5592278" y="2858703"/>
            <a:ext cx="1232034" cy="2098308"/>
          </a:xfrm>
          <a:custGeom>
            <a:avLst/>
            <a:gdLst>
              <a:gd name="connsiteX0" fmla="*/ 0 w 1232034"/>
              <a:gd name="connsiteY0" fmla="*/ 0 h 2098308"/>
              <a:gd name="connsiteX1" fmla="*/ 1193533 w 1232034"/>
              <a:gd name="connsiteY1" fmla="*/ 28876 h 2098308"/>
              <a:gd name="connsiteX2" fmla="*/ 1232034 w 1232034"/>
              <a:gd name="connsiteY2" fmla="*/ 231006 h 2098308"/>
              <a:gd name="connsiteX3" fmla="*/ 1232034 w 1232034"/>
              <a:gd name="connsiteY3" fmla="*/ 2098308 h 2098308"/>
              <a:gd name="connsiteX4" fmla="*/ 1135781 w 1232034"/>
              <a:gd name="connsiteY4" fmla="*/ 2098308 h 2098308"/>
              <a:gd name="connsiteX5" fmla="*/ 1116530 w 1232034"/>
              <a:gd name="connsiteY5" fmla="*/ 356135 h 2098308"/>
              <a:gd name="connsiteX6" fmla="*/ 163629 w 1232034"/>
              <a:gd name="connsiteY6" fmla="*/ 346510 h 2098308"/>
              <a:gd name="connsiteX7" fmla="*/ 163629 w 1232034"/>
              <a:gd name="connsiteY7" fmla="*/ 394636 h 2098308"/>
              <a:gd name="connsiteX8" fmla="*/ 48126 w 1232034"/>
              <a:gd name="connsiteY8" fmla="*/ 404261 h 2098308"/>
              <a:gd name="connsiteX9" fmla="*/ 0 w 1232034"/>
              <a:gd name="connsiteY9" fmla="*/ 0 h 209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2034" h="2098308">
                <a:moveTo>
                  <a:pt x="0" y="0"/>
                </a:moveTo>
                <a:lnTo>
                  <a:pt x="1193533" y="28876"/>
                </a:lnTo>
                <a:lnTo>
                  <a:pt x="1232034" y="231006"/>
                </a:lnTo>
                <a:lnTo>
                  <a:pt x="1232034" y="2098308"/>
                </a:lnTo>
                <a:lnTo>
                  <a:pt x="1135781" y="2098308"/>
                </a:lnTo>
                <a:lnTo>
                  <a:pt x="1116530" y="356135"/>
                </a:lnTo>
                <a:lnTo>
                  <a:pt x="163629" y="346510"/>
                </a:lnTo>
                <a:lnTo>
                  <a:pt x="163629" y="394636"/>
                </a:lnTo>
                <a:lnTo>
                  <a:pt x="48126" y="4042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C8B3692-869F-A84B-8222-59BA64C933BF}"/>
              </a:ext>
            </a:extLst>
          </p:cNvPr>
          <p:cNvSpPr/>
          <p:nvPr/>
        </p:nvSpPr>
        <p:spPr>
          <a:xfrm>
            <a:off x="6820607" y="2820202"/>
            <a:ext cx="1216488" cy="2117558"/>
          </a:xfrm>
          <a:custGeom>
            <a:avLst/>
            <a:gdLst>
              <a:gd name="connsiteX0" fmla="*/ 3705 w 1216488"/>
              <a:gd name="connsiteY0" fmla="*/ 0 h 2117558"/>
              <a:gd name="connsiteX1" fmla="*/ 1216488 w 1216488"/>
              <a:gd name="connsiteY1" fmla="*/ 19251 h 2117558"/>
              <a:gd name="connsiteX2" fmla="*/ 1216488 w 1216488"/>
              <a:gd name="connsiteY2" fmla="*/ 789272 h 2117558"/>
              <a:gd name="connsiteX3" fmla="*/ 1072109 w 1216488"/>
              <a:gd name="connsiteY3" fmla="*/ 789272 h 2117558"/>
              <a:gd name="connsiteX4" fmla="*/ 1052858 w 1216488"/>
              <a:gd name="connsiteY4" fmla="*/ 404261 h 2117558"/>
              <a:gd name="connsiteX5" fmla="*/ 196210 w 1216488"/>
              <a:gd name="connsiteY5" fmla="*/ 385011 h 2117558"/>
              <a:gd name="connsiteX6" fmla="*/ 138458 w 1216488"/>
              <a:gd name="connsiteY6" fmla="*/ 2117558 h 2117558"/>
              <a:gd name="connsiteX7" fmla="*/ 3705 w 1216488"/>
              <a:gd name="connsiteY7" fmla="*/ 2117558 h 2117558"/>
              <a:gd name="connsiteX8" fmla="*/ 3705 w 1216488"/>
              <a:gd name="connsiteY8" fmla="*/ 0 h 21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488" h="2117558">
                <a:moveTo>
                  <a:pt x="3705" y="0"/>
                </a:moveTo>
                <a:lnTo>
                  <a:pt x="1216488" y="19251"/>
                </a:lnTo>
                <a:lnTo>
                  <a:pt x="1216488" y="789272"/>
                </a:lnTo>
                <a:lnTo>
                  <a:pt x="1072109" y="789272"/>
                </a:lnTo>
                <a:lnTo>
                  <a:pt x="1052858" y="404261"/>
                </a:lnTo>
                <a:lnTo>
                  <a:pt x="196210" y="385011"/>
                </a:lnTo>
                <a:lnTo>
                  <a:pt x="138458" y="2117558"/>
                </a:lnTo>
                <a:lnTo>
                  <a:pt x="3705" y="2117558"/>
                </a:lnTo>
                <a:cubicBezTo>
                  <a:pt x="496" y="1418122"/>
                  <a:pt x="-2712" y="718687"/>
                  <a:pt x="370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9" grpId="0"/>
      <p:bldP spid="14" grpId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BC24-3FEC-B84B-8A20-307AA929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dirty="0"/>
              <a:t>Quantification of microglial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30FC-ED21-CA45-AB17-84153608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dirty="0"/>
              <a:t>Quantify expression of</a:t>
            </a:r>
          </a:p>
          <a:p>
            <a:pPr lvl="1"/>
            <a:r>
              <a:rPr lang="en-US" sz="2800" b="1" dirty="0"/>
              <a:t>Arg-1</a:t>
            </a:r>
            <a:r>
              <a:rPr lang="en-US" sz="2800" dirty="0"/>
              <a:t> </a:t>
            </a:r>
            <a:r>
              <a:rPr lang="en-US" sz="2000" dirty="0"/>
              <a:t>(arginase-1)</a:t>
            </a:r>
            <a:r>
              <a:rPr lang="en-US" sz="2800" dirty="0"/>
              <a:t>: </a:t>
            </a:r>
            <a:r>
              <a:rPr lang="en-US" sz="2800" b="1" dirty="0"/>
              <a:t>pro-tumorigenic</a:t>
            </a:r>
          </a:p>
          <a:p>
            <a:pPr lvl="1"/>
            <a:r>
              <a:rPr lang="en-US" sz="2800" b="1" dirty="0" err="1"/>
              <a:t>iNOS</a:t>
            </a:r>
            <a:r>
              <a:rPr lang="en-US" sz="2800" dirty="0"/>
              <a:t> </a:t>
            </a:r>
            <a:r>
              <a:rPr lang="en-US" sz="2000" dirty="0"/>
              <a:t>(inducible nitric oxide synthase)</a:t>
            </a:r>
            <a:r>
              <a:rPr lang="en-US" sz="2800" dirty="0"/>
              <a:t>: </a:t>
            </a:r>
            <a:r>
              <a:rPr lang="en-US" sz="2800" b="1" dirty="0"/>
              <a:t>cytotoxic</a:t>
            </a:r>
          </a:p>
          <a:p>
            <a:pPr lvl="2"/>
            <a:r>
              <a:rPr lang="en-US" sz="2400" dirty="0"/>
              <a:t>Previously published markers of microglial phenotype in humans and canines </a:t>
            </a:r>
          </a:p>
          <a:p>
            <a:endParaRPr lang="en-US" dirty="0"/>
          </a:p>
          <a:p>
            <a:r>
              <a:rPr lang="en-US" dirty="0"/>
              <a:t>Calculated as a percentage of </a:t>
            </a:r>
            <a:r>
              <a:rPr lang="en-US" i="1" dirty="0"/>
              <a:t>total microglia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F9C85-764D-1943-A23D-154B17B7AA43}"/>
              </a:ext>
            </a:extLst>
          </p:cNvPr>
          <p:cNvSpPr txBox="1"/>
          <p:nvPr/>
        </p:nvSpPr>
        <p:spPr>
          <a:xfrm>
            <a:off x="9350147" y="6396335"/>
            <a:ext cx="303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Domanskyi</a:t>
            </a:r>
            <a:r>
              <a:rPr lang="en-US" sz="1200" dirty="0"/>
              <a:t> &amp; </a:t>
            </a:r>
            <a:r>
              <a:rPr lang="en-US" sz="1200" dirty="0" err="1"/>
              <a:t>Regnier-Vigouroux</a:t>
            </a:r>
            <a:r>
              <a:rPr lang="en-US" sz="1200" dirty="0"/>
              <a:t> et al., 2020</a:t>
            </a:r>
          </a:p>
          <a:p>
            <a:r>
              <a:rPr lang="en-US" sz="1200" dirty="0" err="1"/>
              <a:t>Toedebusch</a:t>
            </a:r>
            <a:r>
              <a:rPr lang="en-US" sz="1200" dirty="0"/>
              <a:t> et al., 2018 </a:t>
            </a:r>
          </a:p>
        </p:txBody>
      </p:sp>
    </p:spTree>
    <p:extLst>
      <p:ext uri="{BB962C8B-B14F-4D97-AF65-F5344CB8AC3E}">
        <p14:creationId xmlns:p14="http://schemas.microsoft.com/office/powerpoint/2010/main" val="164448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ECDD8-F33B-A74F-8246-053DEE79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images of colocalization of </a:t>
            </a:r>
            <a:r>
              <a:rPr lang="en-US" dirty="0" err="1"/>
              <a:t>iNOS</a:t>
            </a:r>
            <a:r>
              <a:rPr lang="en-US" dirty="0"/>
              <a:t> with microglia</a:t>
            </a:r>
            <a:endParaRPr lang="en-US" sz="2000" dirty="0"/>
          </a:p>
        </p:txBody>
      </p:sp>
      <p:pic>
        <p:nvPicPr>
          <p:cNvPr id="5" name="Content Placeholder 4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E2AE97C0-05FB-4D41-ABA7-071D9B373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5909" y="2107433"/>
            <a:ext cx="3784216" cy="3784216"/>
          </a:xfrm>
          <a:ln w="12700">
            <a:solidFill>
              <a:schemeClr val="tx1"/>
            </a:solidFill>
          </a:ln>
        </p:spPr>
      </p:pic>
      <p:pic>
        <p:nvPicPr>
          <p:cNvPr id="7" name="Picture 6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156639DF-3667-8D44-BC72-ECBC07C4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77" y="2107433"/>
            <a:ext cx="3784216" cy="378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picture containing blue, night sky, ocean floor&#10;&#10;Description automatically generated">
            <a:extLst>
              <a:ext uri="{FF2B5EF4-FFF2-40B4-BE49-F238E27FC236}">
                <a16:creationId xmlns:a16="http://schemas.microsoft.com/office/drawing/2014/main" id="{0B04F2E8-1530-3043-9101-F74068462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893" y="2107433"/>
            <a:ext cx="3784216" cy="3784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A picture containing invertebrate, outdoor object&#10;&#10;Description automatically generated">
            <a:extLst>
              <a:ext uri="{FF2B5EF4-FFF2-40B4-BE49-F238E27FC236}">
                <a16:creationId xmlns:a16="http://schemas.microsoft.com/office/drawing/2014/main" id="{FE3DAA0C-0C0B-F34B-B253-2F18E57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909" y="4880288"/>
            <a:ext cx="893589" cy="1011361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1BAFEC-2254-6843-94FC-A3ED8155FF0B}"/>
              </a:ext>
            </a:extLst>
          </p:cNvPr>
          <p:cNvCxnSpPr>
            <a:cxnSpLocks/>
          </p:cNvCxnSpPr>
          <p:nvPr/>
        </p:nvCxnSpPr>
        <p:spPr>
          <a:xfrm>
            <a:off x="3453416" y="5583870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7153B1-4CD8-2146-84B1-A6B21C2261B7}"/>
              </a:ext>
            </a:extLst>
          </p:cNvPr>
          <p:cNvCxnSpPr>
            <a:cxnSpLocks/>
          </p:cNvCxnSpPr>
          <p:nvPr/>
        </p:nvCxnSpPr>
        <p:spPr>
          <a:xfrm>
            <a:off x="7467748" y="5583870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1A3ED-D59F-CC4C-B571-9D0C946D4D68}"/>
              </a:ext>
            </a:extLst>
          </p:cNvPr>
          <p:cNvCxnSpPr>
            <a:cxnSpLocks/>
          </p:cNvCxnSpPr>
          <p:nvPr/>
        </p:nvCxnSpPr>
        <p:spPr>
          <a:xfrm>
            <a:off x="11529762" y="5583870"/>
            <a:ext cx="3642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5A802B-56C8-F14D-8E1E-CF5B83649694}"/>
              </a:ext>
            </a:extLst>
          </p:cNvPr>
          <p:cNvSpPr txBox="1"/>
          <p:nvPr/>
        </p:nvSpPr>
        <p:spPr>
          <a:xfrm>
            <a:off x="3297265" y="5583872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F02E77-51EB-FD47-9BA0-F359C05982CF}"/>
              </a:ext>
            </a:extLst>
          </p:cNvPr>
          <p:cNvSpPr txBox="1"/>
          <p:nvPr/>
        </p:nvSpPr>
        <p:spPr>
          <a:xfrm>
            <a:off x="7311597" y="5583871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93C63-9938-A74D-B2A2-5FE3FC6AB5E0}"/>
              </a:ext>
            </a:extLst>
          </p:cNvPr>
          <p:cNvSpPr txBox="1"/>
          <p:nvPr/>
        </p:nvSpPr>
        <p:spPr>
          <a:xfrm>
            <a:off x="11373611" y="5583870"/>
            <a:ext cx="67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C9F65-C9AA-124F-848F-2822FB461ACC}"/>
              </a:ext>
            </a:extLst>
          </p:cNvPr>
          <p:cNvSpPr txBox="1"/>
          <p:nvPr/>
        </p:nvSpPr>
        <p:spPr>
          <a:xfrm>
            <a:off x="141875" y="2107433"/>
            <a:ext cx="1208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Dapi</a:t>
            </a:r>
            <a:r>
              <a:rPr lang="en-US" b="1" dirty="0"/>
              <a:t>/</a:t>
            </a:r>
            <a:r>
              <a:rPr lang="en-US" b="1" dirty="0">
                <a:solidFill>
                  <a:srgbClr val="00B050"/>
                </a:solidFill>
              </a:rPr>
              <a:t>Iba1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98559-835E-934E-A2D0-12EB44228FFA}"/>
              </a:ext>
            </a:extLst>
          </p:cNvPr>
          <p:cNvSpPr txBox="1"/>
          <p:nvPr/>
        </p:nvSpPr>
        <p:spPr>
          <a:xfrm>
            <a:off x="4203893" y="2104562"/>
            <a:ext cx="12297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Dapi</a:t>
            </a:r>
            <a:r>
              <a:rPr lang="en-US" b="1" dirty="0"/>
              <a:t>/</a:t>
            </a:r>
            <a:r>
              <a:rPr lang="en-US" b="1" dirty="0" err="1">
                <a:solidFill>
                  <a:srgbClr val="FF0000"/>
                </a:solidFill>
              </a:rPr>
              <a:t>iNOS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F35AD-1567-8E4A-98C0-9FB87272846E}"/>
              </a:ext>
            </a:extLst>
          </p:cNvPr>
          <p:cNvSpPr txBox="1"/>
          <p:nvPr/>
        </p:nvSpPr>
        <p:spPr>
          <a:xfrm>
            <a:off x="8265909" y="2103748"/>
            <a:ext cx="867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Merge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6016F2-10EA-8E46-93AD-ED0074AFF95E}"/>
              </a:ext>
            </a:extLst>
          </p:cNvPr>
          <p:cNvCxnSpPr/>
          <p:nvPr/>
        </p:nvCxnSpPr>
        <p:spPr>
          <a:xfrm flipH="1" flipV="1">
            <a:off x="9159498" y="4880288"/>
            <a:ext cx="1305302" cy="7035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FE08D-3518-774C-97FC-62B93C25136D}"/>
              </a:ext>
            </a:extLst>
          </p:cNvPr>
          <p:cNvCxnSpPr/>
          <p:nvPr/>
        </p:nvCxnSpPr>
        <p:spPr>
          <a:xfrm flipH="1">
            <a:off x="9133013" y="5737758"/>
            <a:ext cx="1297920" cy="15388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5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5679</TotalTime>
  <Words>698</Words>
  <Application>Microsoft Macintosh PowerPoint</Application>
  <PresentationFormat>Widescreen</PresentationFormat>
  <Paragraphs>121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Characterization of microglia in canine brain metastatic melanoma</vt:lpstr>
      <vt:lpstr>Microglia may aid in melanoma metastasis to the brain </vt:lpstr>
      <vt:lpstr>Hypothesize that microglia play a role in canine brain metastatic melanoma</vt:lpstr>
      <vt:lpstr>Specific Aims and Methodology</vt:lpstr>
      <vt:lpstr>Microglial morphology is distinctly different from normal to metastatic melanoma</vt:lpstr>
      <vt:lpstr>Heterogenous infiltration of microglia into the metastatic melanoma foci</vt:lpstr>
      <vt:lpstr>Low density areas of microglia show significantly fewer microglia when compared to high density and nonCNS MM</vt:lpstr>
      <vt:lpstr>Quantification of microglial phenotype</vt:lpstr>
      <vt:lpstr>Representative images of colocalization of iNOS with microglia</vt:lpstr>
      <vt:lpstr>Tumor associated microglia demonstrate very low iNOS expression</vt:lpstr>
      <vt:lpstr>Tumor associated microglia demonstrate very low Arg-1 expression</vt:lpstr>
      <vt:lpstr>Summary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microglia in canine brain metastatic melanoma</dc:title>
  <dc:creator>Blaire Amy Consales</dc:creator>
  <cp:lastModifiedBy>Blaire Amy Consales</cp:lastModifiedBy>
  <cp:revision>70</cp:revision>
  <dcterms:created xsi:type="dcterms:W3CDTF">2021-07-25T17:01:25Z</dcterms:created>
  <dcterms:modified xsi:type="dcterms:W3CDTF">2021-07-30T19:44:30Z</dcterms:modified>
</cp:coreProperties>
</file>