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716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aKo548pGrkzZmTLyuSZsLrQSf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A48C2-EAFC-49F7-BFC4-62C6192A1B6B}">
  <a:tblStyle styleId="{BC8A48C2-EAFC-49F7-BFC4-62C6192A1B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728"/>
        <p:guide pos="2880"/>
        <p:guide orient="horz" pos="17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838d2b14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Alizarin red - intercellular stain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EdU - incorporated into newly synthesized DNA → glows green in fluorescent light</a:t>
            </a:r>
            <a:endParaRPr/>
          </a:p>
        </p:txBody>
      </p:sp>
      <p:sp>
        <p:nvSpPr>
          <p:cNvPr id="173" name="Google Shape;173;gb838d2b14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310dd9dd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ge310dd9dd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636273ad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ge636273ad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636273ad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ge636273ad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636273ad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e636273ad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838d2b141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gb838d2b141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b838d2b141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gb838d2b141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838d2b141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gb838d2b141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310dd9dd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e310dd9dd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310dd9dd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ge310dd9dd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Castro, Nileyma &amp; Gillespie, Stephanie &amp; Bernstein, Audrey. (2019). Ex Vivo Corneal Organ Culture Model for Wound Healing Studies. Journal of Visualized Experiments. 10.3791/58562. </a:t>
            </a: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6784a388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6784a388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5fa8fe43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FECD affects 4% of the US population over 40 years of age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Corneal transplantation is the only current treatment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Hallmarks of FECD include loss of corneal endothelial cells (CEC), softening of Descemet’s membrane (DM), and guttae formation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Disruption of the endothelium results in fluid accumulation in the corneal stroma over time and loss of corneal transparency</a:t>
            </a:r>
            <a:endParaRPr sz="3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Corneal transplantation - donor shortage, invasive procedure, risk of graft rejection</a:t>
            </a:r>
            <a:endParaRPr sz="12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Guttae, Latin for "drops," are </a:t>
            </a:r>
            <a:r>
              <a:rPr lang="en-US" sz="1200" b="1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excrescences of collagen produced by stressed corneal endothelial cells</a:t>
            </a: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  <p:sp>
        <p:nvSpPr>
          <p:cNvPr id="98" name="Google Shape;98;ge5fa8fe43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838d2b141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TAZ mechanotransducer </a:t>
            </a:r>
            <a:endParaRPr/>
          </a:p>
        </p:txBody>
      </p:sp>
      <p:sp>
        <p:nvSpPr>
          <p:cNvPr id="106" name="Google Shape;106;gb838d2b14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838d2b14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114" name="Google Shape;114;gb838d2b14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310dd9dd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ge310dd9dd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838d2b14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OCT - uses similar technology to ultrasound, but using light instead of sound waves to produce a higher resolution image of the cornea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Confocal - laser microscopy to image cell layers of the cornea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Slit Lamp - uses different beams of light to analyze cornea surface, transparency, and anterior chamber</a:t>
            </a:r>
            <a:endParaRPr/>
          </a:p>
        </p:txBody>
      </p:sp>
      <p:sp>
        <p:nvSpPr>
          <p:cNvPr id="131" name="Google Shape;131;gb838d2b14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5fa8fe43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Steel probe dipped in liquid nitrogen</a:t>
            </a:r>
            <a:endParaRPr/>
          </a:p>
        </p:txBody>
      </p:sp>
      <p:sp>
        <p:nvSpPr>
          <p:cNvPr id="146" name="Google Shape;146;ge5fa8fe43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838d2b14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838d2b14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REY UCD_seal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62362" cy="45562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685800" y="1256238"/>
            <a:ext cx="7772400" cy="26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60" b="1">
                <a:solidFill>
                  <a:schemeClr val="dk2"/>
                </a:solidFill>
              </a:rPr>
              <a:t>The impact of netarsudil on endothelial regeneration in a murine model of Fuch’s endothelial corneal dystrophy</a:t>
            </a:r>
            <a:endParaRPr sz="2560" b="1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endParaRPr sz="3959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685800" y="3023700"/>
            <a:ext cx="81696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100">
                <a:solidFill>
                  <a:schemeClr val="dk1"/>
                </a:solidFill>
              </a:rPr>
              <a:t>Madeline C Bradford, Sangwan Park, Sara M Thomasy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2100">
                <a:solidFill>
                  <a:schemeClr val="dk1"/>
                </a:solidFill>
              </a:rPr>
              <a:t>UC Davis School of Veterinary Medicine STAR 2021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87" name="Google Shape;87;p1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56310"/>
            <a:ext cx="9144000" cy="58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838d2b141_0_7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Day 1, 3, 7, 14 Imaging</a:t>
            </a:r>
            <a:endParaRPr sz="3400"/>
          </a:p>
        </p:txBody>
      </p:sp>
      <p:pic>
        <p:nvPicPr>
          <p:cNvPr id="176" name="Google Shape;176;gb838d2b141_0_75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gb838d2b141_0_75"/>
          <p:cNvGrpSpPr/>
          <p:nvPr/>
        </p:nvGrpSpPr>
        <p:grpSpPr>
          <a:xfrm>
            <a:off x="1601575" y="2469063"/>
            <a:ext cx="2771100" cy="1857500"/>
            <a:chOff x="1601575" y="2469063"/>
            <a:chExt cx="2771100" cy="1857500"/>
          </a:xfrm>
        </p:grpSpPr>
        <p:pic>
          <p:nvPicPr>
            <p:cNvPr id="178" name="Google Shape;178;gb838d2b141_0_75"/>
            <p:cNvPicPr preferRelativeResize="0"/>
            <p:nvPr/>
          </p:nvPicPr>
          <p:blipFill rotWithShape="1">
            <a:blip r:embed="rId4">
              <a:alphaModFix/>
            </a:blip>
            <a:srcRect l="6031" r="6172"/>
            <a:stretch/>
          </p:blipFill>
          <p:spPr>
            <a:xfrm>
              <a:off x="1601575" y="2796025"/>
              <a:ext cx="1546200" cy="151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gb838d2b141_0_75"/>
            <p:cNvPicPr preferRelativeResize="0"/>
            <p:nvPr/>
          </p:nvPicPr>
          <p:blipFill rotWithShape="1">
            <a:blip r:embed="rId5">
              <a:alphaModFix/>
            </a:blip>
            <a:srcRect r="28387" b="5006"/>
            <a:stretch/>
          </p:blipFill>
          <p:spPr>
            <a:xfrm>
              <a:off x="3228499" y="2783938"/>
              <a:ext cx="1144100" cy="1542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gb838d2b141_0_75"/>
            <p:cNvSpPr txBox="1"/>
            <p:nvPr/>
          </p:nvSpPr>
          <p:spPr>
            <a:xfrm>
              <a:off x="1601575" y="2469063"/>
              <a:ext cx="2771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Alizarin Red Staining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gb838d2b141_0_75"/>
          <p:cNvGrpSpPr/>
          <p:nvPr/>
        </p:nvGrpSpPr>
        <p:grpSpPr>
          <a:xfrm>
            <a:off x="4556750" y="2469063"/>
            <a:ext cx="2969700" cy="1857504"/>
            <a:chOff x="4556750" y="2469063"/>
            <a:chExt cx="2969700" cy="1857504"/>
          </a:xfrm>
        </p:grpSpPr>
        <p:pic>
          <p:nvPicPr>
            <p:cNvPr id="182" name="Google Shape;182;gb838d2b141_0_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31030" y="2783938"/>
              <a:ext cx="1295170" cy="154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gb838d2b141_0_7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556762" y="2783937"/>
              <a:ext cx="1597575" cy="1542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gb838d2b141_0_75"/>
            <p:cNvSpPr txBox="1"/>
            <p:nvPr/>
          </p:nvSpPr>
          <p:spPr>
            <a:xfrm>
              <a:off x="4556750" y="2469063"/>
              <a:ext cx="2969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EdU Cell Proliferation Assay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gb838d2b141_0_75"/>
          <p:cNvGrpSpPr/>
          <p:nvPr/>
        </p:nvGrpSpPr>
        <p:grpSpPr>
          <a:xfrm>
            <a:off x="1601575" y="1007638"/>
            <a:ext cx="5940850" cy="1479899"/>
            <a:chOff x="1601575" y="1007638"/>
            <a:chExt cx="5940850" cy="1479899"/>
          </a:xfrm>
        </p:grpSpPr>
        <p:sp>
          <p:nvSpPr>
            <p:cNvPr id="186" name="Google Shape;186;gb838d2b141_0_75"/>
            <p:cNvSpPr txBox="1"/>
            <p:nvPr/>
          </p:nvSpPr>
          <p:spPr>
            <a:xfrm>
              <a:off x="4139988" y="1007638"/>
              <a:ext cx="1804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1">
                  <a:latin typeface="Calibri"/>
                  <a:ea typeface="Calibri"/>
                  <a:cs typeface="Calibri"/>
                  <a:sym typeface="Calibri"/>
                </a:rPr>
                <a:t>in vivo</a:t>
              </a: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 Confocal Microscopy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87;gb838d2b141_0_75"/>
            <p:cNvGrpSpPr/>
            <p:nvPr/>
          </p:nvGrpSpPr>
          <p:grpSpPr>
            <a:xfrm>
              <a:off x="1601575" y="1007638"/>
              <a:ext cx="5940850" cy="1479899"/>
              <a:chOff x="1601575" y="1007638"/>
              <a:chExt cx="5940850" cy="1479899"/>
            </a:xfrm>
          </p:grpSpPr>
          <p:pic>
            <p:nvPicPr>
              <p:cNvPr id="188" name="Google Shape;188;gb838d2b141_0_75"/>
              <p:cNvPicPr preferRelativeResize="0"/>
              <p:nvPr/>
            </p:nvPicPr>
            <p:blipFill rotWithShape="1">
              <a:blip r:embed="rId8">
                <a:alphaModFix/>
              </a:blip>
              <a:srcRect l="1405" t="8184" r="7328" b="51575"/>
              <a:stretch/>
            </p:blipFill>
            <p:spPr>
              <a:xfrm>
                <a:off x="1601575" y="1297537"/>
                <a:ext cx="2538400" cy="11715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gb838d2b141_0_75"/>
              <p:cNvPicPr preferRelativeResize="0"/>
              <p:nvPr/>
            </p:nvPicPr>
            <p:blipFill rotWithShape="1">
              <a:blip r:embed="rId9">
                <a:alphaModFix/>
              </a:blip>
              <a:srcRect l="27403" t="41485" r="35655" b="32274"/>
              <a:stretch/>
            </p:blipFill>
            <p:spPr>
              <a:xfrm>
                <a:off x="4207850" y="1298108"/>
                <a:ext cx="1652351" cy="11835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0" name="Google Shape;190;gb838d2b141_0_75"/>
              <p:cNvSpPr txBox="1"/>
              <p:nvPr/>
            </p:nvSpPr>
            <p:spPr>
              <a:xfrm>
                <a:off x="1887375" y="1007638"/>
                <a:ext cx="19668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latin typeface="Calibri"/>
                    <a:ea typeface="Calibri"/>
                    <a:cs typeface="Calibri"/>
                    <a:sym typeface="Calibri"/>
                  </a:rPr>
                  <a:t>Ocular Coherence Tomography</a:t>
                </a:r>
                <a:endParaRPr sz="11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gb838d2b141_0_75"/>
              <p:cNvSpPr txBox="1"/>
              <p:nvPr/>
            </p:nvSpPr>
            <p:spPr>
              <a:xfrm>
                <a:off x="5991500" y="1007638"/>
                <a:ext cx="1488000" cy="3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1">
                    <a:latin typeface="Calibri"/>
                    <a:ea typeface="Calibri"/>
                    <a:cs typeface="Calibri"/>
                    <a:sym typeface="Calibri"/>
                  </a:rPr>
                  <a:t>Slit Lamp Photography</a:t>
                </a:r>
                <a:endParaRPr sz="11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2" name="Google Shape;192;gb838d2b141_0_75"/>
              <p:cNvPicPr preferRelativeResize="0"/>
              <p:nvPr/>
            </p:nvPicPr>
            <p:blipFill rotWithShape="1">
              <a:blip r:embed="rId10">
                <a:alphaModFix/>
              </a:blip>
              <a:srcRect l="6864" b="10482"/>
              <a:stretch/>
            </p:blipFill>
            <p:spPr>
              <a:xfrm>
                <a:off x="5944825" y="1292188"/>
                <a:ext cx="1597600" cy="11953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310dd9ddb_0_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Results</a:t>
            </a:r>
            <a:endParaRPr sz="3400"/>
          </a:p>
        </p:txBody>
      </p:sp>
      <p:pic>
        <p:nvPicPr>
          <p:cNvPr id="198" name="Google Shape;198;ge310dd9ddb_0_30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310dd9ddb_0_30" descr="Agematc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6400" y="1939100"/>
            <a:ext cx="2534653" cy="245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e310dd9ddb_0_30" descr="ECD_contro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0475" y="1939104"/>
            <a:ext cx="2706475" cy="245982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e310dd9ddb_0_30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7996500" cy="101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spcBef>
                <a:spcPts val="36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n=24 mice, 6-9 months old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No significant difference in age or baseline ECD between groups</a:t>
            </a:r>
            <a:endParaRPr sz="2200"/>
          </a:p>
        </p:txBody>
      </p:sp>
      <p:graphicFrame>
        <p:nvGraphicFramePr>
          <p:cNvPr id="202" name="Google Shape;202;ge310dd9ddb_0_30"/>
          <p:cNvGraphicFramePr/>
          <p:nvPr/>
        </p:nvGraphicFramePr>
        <p:xfrm>
          <a:off x="899925" y="1989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{BC8A48C2-EAFC-49F7-BFC4-62C6192A1B6B}</a:tableStyleId>
              </a:tblPr>
              <a:tblGrid>
                <a:gridCol w="96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Rhopressa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Control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Male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6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Female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Mean Age +/- SD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7.8 +/- 1.5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8.2 +/- 1.2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Mean Baseline ECD +/- SD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2293.5   +/- 82.4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2364.8       +/- 87.3</a:t>
                      </a:r>
                      <a:endParaRPr sz="11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636273add_0_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Slit Lamp</a:t>
            </a:r>
            <a:endParaRPr sz="3400"/>
          </a:p>
        </p:txBody>
      </p:sp>
      <p:pic>
        <p:nvPicPr>
          <p:cNvPr id="208" name="Google Shape;208;ge636273add_0_26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e636273add_0_26" descr="SL_rep.png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0303" y="334875"/>
            <a:ext cx="4398371" cy="4078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ge636273add_0_26"/>
          <p:cNvGrpSpPr/>
          <p:nvPr/>
        </p:nvGrpSpPr>
        <p:grpSpPr>
          <a:xfrm>
            <a:off x="1379675" y="1354450"/>
            <a:ext cx="2333400" cy="515700"/>
            <a:chOff x="1379675" y="1354450"/>
            <a:chExt cx="2333400" cy="515700"/>
          </a:xfrm>
        </p:grpSpPr>
        <p:sp>
          <p:nvSpPr>
            <p:cNvPr id="211" name="Google Shape;211;ge636273add_0_26"/>
            <p:cNvSpPr/>
            <p:nvPr/>
          </p:nvSpPr>
          <p:spPr>
            <a:xfrm>
              <a:off x="1379675" y="1354450"/>
              <a:ext cx="2333400" cy="515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66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ge636273add_0_26"/>
            <p:cNvSpPr txBox="1"/>
            <p:nvPr/>
          </p:nvSpPr>
          <p:spPr>
            <a:xfrm>
              <a:off x="1558750" y="1412200"/>
              <a:ext cx="1340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CRYOINJURY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636273add_0_38"/>
          <p:cNvSpPr/>
          <p:nvPr/>
        </p:nvSpPr>
        <p:spPr>
          <a:xfrm>
            <a:off x="3860725" y="531700"/>
            <a:ext cx="464700" cy="46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ge636273add_0_38" descr="CCT_figure.jpg"/>
          <p:cNvPicPr preferRelativeResize="0"/>
          <p:nvPr/>
        </p:nvPicPr>
        <p:blipFill rotWithShape="1">
          <a:blip r:embed="rId3">
            <a:alphaModFix/>
          </a:blip>
          <a:srcRect b="48903"/>
          <a:stretch/>
        </p:blipFill>
        <p:spPr>
          <a:xfrm>
            <a:off x="590575" y="579338"/>
            <a:ext cx="5386723" cy="398482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e636273add_0_38"/>
          <p:cNvSpPr/>
          <p:nvPr/>
        </p:nvSpPr>
        <p:spPr>
          <a:xfrm>
            <a:off x="590575" y="531700"/>
            <a:ext cx="1253100" cy="46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ge636273add_0_38" descr="CC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375" y="1528300"/>
            <a:ext cx="3026848" cy="224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e636273add_0_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OCT</a:t>
            </a:r>
            <a:endParaRPr sz="3400"/>
          </a:p>
        </p:txBody>
      </p:sp>
      <p:pic>
        <p:nvPicPr>
          <p:cNvPr id="222" name="Google Shape;222;ge636273add_0_38" descr="lower banner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ge636273add_0_38"/>
          <p:cNvGrpSpPr/>
          <p:nvPr/>
        </p:nvGrpSpPr>
        <p:grpSpPr>
          <a:xfrm>
            <a:off x="2623050" y="3748100"/>
            <a:ext cx="2296200" cy="381625"/>
            <a:chOff x="2623050" y="3748100"/>
            <a:chExt cx="2296200" cy="381625"/>
          </a:xfrm>
        </p:grpSpPr>
        <p:sp>
          <p:nvSpPr>
            <p:cNvPr id="224" name="Google Shape;224;ge636273add_0_38"/>
            <p:cNvSpPr txBox="1"/>
            <p:nvPr/>
          </p:nvSpPr>
          <p:spPr>
            <a:xfrm>
              <a:off x="2623050" y="3748100"/>
              <a:ext cx="252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[</a:t>
              </a:r>
              <a:endParaRPr sz="11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e636273add_0_38"/>
            <p:cNvSpPr txBox="1"/>
            <p:nvPr/>
          </p:nvSpPr>
          <p:spPr>
            <a:xfrm>
              <a:off x="4477050" y="3775725"/>
              <a:ext cx="442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[</a:t>
              </a:r>
              <a:endParaRPr sz="11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ge636273add_0_38"/>
          <p:cNvGrpSpPr/>
          <p:nvPr/>
        </p:nvGrpSpPr>
        <p:grpSpPr>
          <a:xfrm>
            <a:off x="2623050" y="1760675"/>
            <a:ext cx="2172675" cy="354000"/>
            <a:chOff x="2623050" y="1760675"/>
            <a:chExt cx="2172675" cy="354000"/>
          </a:xfrm>
        </p:grpSpPr>
        <p:sp>
          <p:nvSpPr>
            <p:cNvPr id="227" name="Google Shape;227;ge636273add_0_38"/>
            <p:cNvSpPr txBox="1"/>
            <p:nvPr/>
          </p:nvSpPr>
          <p:spPr>
            <a:xfrm>
              <a:off x="2623050" y="1760675"/>
              <a:ext cx="252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[</a:t>
              </a:r>
              <a:endParaRPr sz="11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e636273add_0_38"/>
            <p:cNvSpPr txBox="1"/>
            <p:nvPr/>
          </p:nvSpPr>
          <p:spPr>
            <a:xfrm>
              <a:off x="4543425" y="1760675"/>
              <a:ext cx="252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[</a:t>
              </a:r>
              <a:endParaRPr sz="1100" b="1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ge636273add_0_38"/>
          <p:cNvGrpSpPr/>
          <p:nvPr/>
        </p:nvGrpSpPr>
        <p:grpSpPr>
          <a:xfrm>
            <a:off x="193750" y="1508568"/>
            <a:ext cx="1766150" cy="464697"/>
            <a:chOff x="1379675" y="1354450"/>
            <a:chExt cx="2333400" cy="515700"/>
          </a:xfrm>
        </p:grpSpPr>
        <p:sp>
          <p:nvSpPr>
            <p:cNvPr id="230" name="Google Shape;230;ge636273add_0_38"/>
            <p:cNvSpPr/>
            <p:nvPr/>
          </p:nvSpPr>
          <p:spPr>
            <a:xfrm>
              <a:off x="1379675" y="1354450"/>
              <a:ext cx="2333400" cy="515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66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ge636273add_0_38"/>
            <p:cNvSpPr txBox="1"/>
            <p:nvPr/>
          </p:nvSpPr>
          <p:spPr>
            <a:xfrm>
              <a:off x="1558748" y="1390310"/>
              <a:ext cx="1489800" cy="44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CRYOINJURY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636273add_0_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 i="1"/>
              <a:t>in vivo </a:t>
            </a:r>
            <a:r>
              <a:rPr lang="en-US" sz="3400"/>
              <a:t>Confocal Microscopy (HRT3)</a:t>
            </a:r>
            <a:endParaRPr sz="3400"/>
          </a:p>
        </p:txBody>
      </p:sp>
      <p:pic>
        <p:nvPicPr>
          <p:cNvPr id="237" name="Google Shape;237;ge636273add_0_5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e636273add_0_5" descr="HRT_re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50" y="890375"/>
            <a:ext cx="7535972" cy="354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e636273add_0_5"/>
          <p:cNvSpPr/>
          <p:nvPr/>
        </p:nvSpPr>
        <p:spPr>
          <a:xfrm>
            <a:off x="1701925" y="929050"/>
            <a:ext cx="1546800" cy="35457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e636273add_0_5"/>
          <p:cNvSpPr/>
          <p:nvPr/>
        </p:nvSpPr>
        <p:spPr>
          <a:xfrm>
            <a:off x="3326325" y="929050"/>
            <a:ext cx="3171000" cy="35457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e636273add_0_5"/>
          <p:cNvSpPr/>
          <p:nvPr/>
        </p:nvSpPr>
        <p:spPr>
          <a:xfrm>
            <a:off x="6574925" y="929050"/>
            <a:ext cx="1546800" cy="35457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838d2b141_0_2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Alizarin Red</a:t>
            </a:r>
            <a:endParaRPr sz="3400"/>
          </a:p>
        </p:txBody>
      </p:sp>
      <p:pic>
        <p:nvPicPr>
          <p:cNvPr id="247" name="Google Shape;247;gb838d2b141_0_237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b838d2b141_0_237" descr="Denuded are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4675" y="205976"/>
            <a:ext cx="2364400" cy="2209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gb838d2b141_0_237"/>
          <p:cNvGrpSpPr/>
          <p:nvPr/>
        </p:nvGrpSpPr>
        <p:grpSpPr>
          <a:xfrm>
            <a:off x="3277013" y="2406738"/>
            <a:ext cx="4982488" cy="2161460"/>
            <a:chOff x="3277013" y="2406738"/>
            <a:chExt cx="4982488" cy="2161460"/>
          </a:xfrm>
        </p:grpSpPr>
        <p:pic>
          <p:nvPicPr>
            <p:cNvPr id="250" name="Google Shape;250;gb838d2b141_0_237" descr="ECD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54250" y="2415748"/>
              <a:ext cx="2305251" cy="215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gb838d2b141_0_2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7013" y="2406738"/>
              <a:ext cx="2248225" cy="2091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2" name="Google Shape;252;gb838d2b141_0_2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7025" y="119301"/>
            <a:ext cx="2248200" cy="2229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b838d2b141_0_2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EdU Cell Proliferation Assay</a:t>
            </a:r>
            <a:endParaRPr sz="3400"/>
          </a:p>
        </p:txBody>
      </p:sp>
      <p:pic>
        <p:nvPicPr>
          <p:cNvPr id="258" name="Google Shape;258;gb838d2b141_0_247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b838d2b141_0_247" descr="Ed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3995" y="1381600"/>
            <a:ext cx="2694730" cy="25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b838d2b141_0_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250" y="1380150"/>
            <a:ext cx="2694724" cy="251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b838d2b141_0_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4426" y="1381588"/>
            <a:ext cx="2768124" cy="251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b838d2b141_0_247"/>
          <p:cNvSpPr/>
          <p:nvPr/>
        </p:nvSpPr>
        <p:spPr>
          <a:xfrm>
            <a:off x="6974350" y="1934550"/>
            <a:ext cx="1327800" cy="19647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b838d2b141_0_229" descr="GREY UCD_seal-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022" y="2454196"/>
            <a:ext cx="2082977" cy="21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b838d2b141_0_2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Summary</a:t>
            </a:r>
            <a:endParaRPr sz="3400"/>
          </a:p>
        </p:txBody>
      </p:sp>
      <p:sp>
        <p:nvSpPr>
          <p:cNvPr id="269" name="Google Shape;269;gb838d2b141_0_2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Mice were age-matched with no significant difference in endothelial cell density between groups prior to cryoinjury 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No significant difference in CEC density, CCT, denuded area, or cell proliferation between Rhopressa treated and control mice</a:t>
            </a:r>
            <a:endParaRPr sz="2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200"/>
          </a:p>
        </p:txBody>
      </p:sp>
      <p:pic>
        <p:nvPicPr>
          <p:cNvPr id="270" name="Google Shape;270;gb838d2b141_0_229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e310dd9ddb_0_37" descr="GREY UCD_seal-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022" y="2454196"/>
            <a:ext cx="2082977" cy="21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e310dd9ddb_0_3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Conclusion</a:t>
            </a:r>
            <a:endParaRPr sz="3400"/>
          </a:p>
        </p:txBody>
      </p:sp>
      <p:sp>
        <p:nvSpPr>
          <p:cNvPr id="277" name="Google Shape;277;ge310dd9ddb_0_3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Netarsudil (Rhopressa</a:t>
            </a:r>
            <a:r>
              <a:rPr lang="en-US" sz="2100"/>
              <a:t>®</a:t>
            </a:r>
            <a:r>
              <a:rPr lang="en-US" sz="2200"/>
              <a:t>) did not have an effect on endothelial cell regeneration following cryoinjury in TAZ deficient mice </a:t>
            </a:r>
            <a:endParaRPr sz="2200"/>
          </a:p>
        </p:txBody>
      </p:sp>
      <p:pic>
        <p:nvPicPr>
          <p:cNvPr id="278" name="Google Shape;278;ge310dd9ddb_0_37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e310dd9ddb_0_44" descr="GREY UCD_seal-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022" y="2454196"/>
            <a:ext cx="2082977" cy="21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e310dd9ddb_0_4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Future Directions</a:t>
            </a:r>
            <a:endParaRPr sz="3400"/>
          </a:p>
        </p:txBody>
      </p:sp>
      <p:sp>
        <p:nvSpPr>
          <p:cNvPr id="285" name="Google Shape;285;ge310dd9ddb_0_4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Increase sample size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Attempt alternative, less inflammatory method of corneal injury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Incorporate Day 2 time-point to catch early healing (EdU assay)</a:t>
            </a:r>
            <a:endParaRPr sz="220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Explore other FECD disease models including </a:t>
            </a:r>
            <a:r>
              <a:rPr lang="en-US" sz="2200" i="1"/>
              <a:t>Col8a2</a:t>
            </a:r>
            <a:r>
              <a:rPr lang="en-US" sz="2200"/>
              <a:t> mice</a:t>
            </a:r>
            <a:endParaRPr sz="2200"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200"/>
          </a:p>
        </p:txBody>
      </p:sp>
      <p:pic>
        <p:nvPicPr>
          <p:cNvPr id="286" name="Google Shape;286;ge310dd9ddb_0_44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Introduction</a:t>
            </a:r>
            <a:endParaRPr sz="3400">
              <a:solidFill>
                <a:schemeClr val="dk2"/>
              </a:solidFill>
            </a:endParaRPr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463" y="1010413"/>
            <a:ext cx="6601074" cy="34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 txBox="1">
            <a:spLocks noGrp="1"/>
          </p:cNvSpPr>
          <p:nvPr>
            <p:ph type="body" idx="1"/>
          </p:nvPr>
        </p:nvSpPr>
        <p:spPr>
          <a:xfrm>
            <a:off x="1166700" y="1063225"/>
            <a:ext cx="13335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03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500">
                <a:solidFill>
                  <a:schemeClr val="lt1"/>
                </a:solidFill>
              </a:rPr>
              <a:t>Cornea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95" name="Google Shape;95;p3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"/>
          <p:cNvSpPr txBox="1">
            <a:spLocks noGrp="1"/>
          </p:cNvSpPr>
          <p:nvPr>
            <p:ph type="title"/>
          </p:nvPr>
        </p:nvSpPr>
        <p:spPr>
          <a:xfrm>
            <a:off x="457200" y="1904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/>
              <a:t>Funding and Support</a:t>
            </a:r>
            <a:endParaRPr sz="3400"/>
          </a:p>
        </p:txBody>
      </p:sp>
      <p:sp>
        <p:nvSpPr>
          <p:cNvPr id="292" name="Google Shape;292;p2"/>
          <p:cNvSpPr txBox="1">
            <a:spLocks noGrp="1"/>
          </p:cNvSpPr>
          <p:nvPr>
            <p:ph type="body" idx="1"/>
          </p:nvPr>
        </p:nvSpPr>
        <p:spPr>
          <a:xfrm>
            <a:off x="4268775" y="1582525"/>
            <a:ext cx="4018200" cy="29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1350">
                <a:latin typeface="Arial"/>
                <a:ea typeface="Arial"/>
                <a:cs typeface="Arial"/>
                <a:sym typeface="Arial"/>
              </a:rPr>
              <a:t>UC Davis School of Veterinary Medicine Students Training in Advanced Research (STAR) Program</a:t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1350">
                <a:latin typeface="Arial"/>
                <a:ea typeface="Arial"/>
                <a:cs typeface="Arial"/>
                <a:sym typeface="Arial"/>
              </a:rPr>
              <a:t>NIH T35 Training grant 5T35OD010956-22, R01EY01634 (SMT) and P30EY12576</a:t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 sz="1350">
                <a:latin typeface="Arial"/>
                <a:ea typeface="Arial"/>
                <a:cs typeface="Arial"/>
                <a:sym typeface="Arial"/>
              </a:rPr>
              <a:t>MRLT Animal Team</a:t>
            </a:r>
            <a:endParaRPr sz="13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3997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" descr="Screenshot 2021-07-25 13104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084688"/>
            <a:ext cx="3560050" cy="29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5fa8fe43c_0_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Introduction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01" name="Google Shape;101;ge5fa8fe43c_0_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390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Fuch’s endothelial corneal dystrophy (FECD) is a degenerative disease of the cornea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Corneal transplantation is the only current treatment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102" name="Google Shape;102;ge5fa8fe43c_0_14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e5fa8fe43c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5700" y="1184192"/>
            <a:ext cx="3734100" cy="2775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838d2b141_0_1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Introduction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09" name="Google Shape;109;gb838d2b141_0_1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5925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Netarsudil (Rhopressa®) is a topical ROCK inhibitor FDA approved for treating glaucoma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ROCK inhibition has been associated with corneal endothelial cell (CEC) proliferation and migration in </a:t>
            </a:r>
            <a:r>
              <a:rPr lang="en-US" sz="2100" i="1"/>
              <a:t>healthy animal injury models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There is a lack of studies evaluating ROCK inhibition in </a:t>
            </a:r>
            <a:r>
              <a:rPr lang="en-US" sz="2100" i="1"/>
              <a:t>diseased animal injury models </a:t>
            </a:r>
            <a:endParaRPr sz="2100"/>
          </a:p>
        </p:txBody>
      </p:sp>
      <p:pic>
        <p:nvPicPr>
          <p:cNvPr id="110" name="Google Shape;110;gb838d2b141_0_185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b838d2b141_0_185"/>
          <p:cNvPicPr preferRelativeResize="0"/>
          <p:nvPr/>
        </p:nvPicPr>
        <p:blipFill rotWithShape="1">
          <a:blip r:embed="rId4">
            <a:alphaModFix/>
          </a:blip>
          <a:srcRect l="14885" t="26359" r="14097" b="10429"/>
          <a:stretch/>
        </p:blipFill>
        <p:spPr>
          <a:xfrm>
            <a:off x="6383150" y="773600"/>
            <a:ext cx="2303651" cy="325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838d2b141_0_19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Introduction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17" name="Google Shape;117;gb838d2b141_0_19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118" name="Google Shape;118;gb838d2b141_0_192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b838d2b141_0_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0" y="2264475"/>
            <a:ext cx="43434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b838d2b141_0_192"/>
          <p:cNvSpPr txBox="1"/>
          <p:nvPr/>
        </p:nvSpPr>
        <p:spPr>
          <a:xfrm>
            <a:off x="457200" y="1011600"/>
            <a:ext cx="78192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Mice deficient in TAZ, encoded by </a:t>
            </a:r>
            <a:r>
              <a:rPr lang="en-US" sz="2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Wwtr1,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express the clinical phenotype of late-onset FECD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guttae formation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corneal endothelial cell loss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-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softening of Descemet’s membrane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e310dd9ddb_0_16" descr="GREY UCD_seal-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022" y="2454196"/>
            <a:ext cx="2082977" cy="21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e310dd9ddb_0_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Aim and Hypothesis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27" name="Google Shape;127;ge310dd9ddb_0_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200"/>
              <a:t>SA 1:  Determine the effect of netarsudil on CEC regeneration following cryoinjury in TAZ deficient mice.</a:t>
            </a:r>
            <a:endParaRPr sz="220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20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20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200"/>
              <a:t>Hypothesis: Netarsudil treatment will increase CEC density, proliferation, and migration over the wound center, following cryoinjury in </a:t>
            </a:r>
            <a:r>
              <a:rPr lang="en-US" sz="2200" i="1"/>
              <a:t>Wwtr1</a:t>
            </a:r>
            <a:r>
              <a:rPr lang="en-US" sz="2200" i="1" baseline="30000"/>
              <a:t>+/-</a:t>
            </a:r>
            <a:r>
              <a:rPr lang="en-US" sz="2200" i="1"/>
              <a:t> </a:t>
            </a:r>
            <a:r>
              <a:rPr lang="en-US" sz="2200"/>
              <a:t>mice.</a:t>
            </a:r>
            <a:endParaRPr sz="2200"/>
          </a:p>
        </p:txBody>
      </p:sp>
      <p:pic>
        <p:nvPicPr>
          <p:cNvPr id="128" name="Google Shape;128;ge310dd9ddb_0_16" descr="lower banner-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838d2b141_0_69"/>
          <p:cNvSpPr txBox="1">
            <a:spLocks noGrp="1"/>
          </p:cNvSpPr>
          <p:nvPr>
            <p:ph type="title"/>
          </p:nvPr>
        </p:nvSpPr>
        <p:spPr>
          <a:xfrm>
            <a:off x="457200" y="18530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Methods - Baseline Imaging</a:t>
            </a:r>
            <a:endParaRPr sz="3400">
              <a:solidFill>
                <a:schemeClr val="dk2"/>
              </a:solidFill>
            </a:endParaRPr>
          </a:p>
        </p:txBody>
      </p:sp>
      <p:pic>
        <p:nvPicPr>
          <p:cNvPr id="134" name="Google Shape;134;gb838d2b141_0_69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gb838d2b141_0_69"/>
          <p:cNvGrpSpPr/>
          <p:nvPr/>
        </p:nvGrpSpPr>
        <p:grpSpPr>
          <a:xfrm>
            <a:off x="4140175" y="1462088"/>
            <a:ext cx="2081228" cy="2082950"/>
            <a:chOff x="4140175" y="1462088"/>
            <a:chExt cx="2081228" cy="2082950"/>
          </a:xfrm>
        </p:grpSpPr>
        <p:pic>
          <p:nvPicPr>
            <p:cNvPr id="136" name="Google Shape;136;gb838d2b141_0_69"/>
            <p:cNvPicPr preferRelativeResize="0"/>
            <p:nvPr/>
          </p:nvPicPr>
          <p:blipFill rotWithShape="1">
            <a:blip r:embed="rId4">
              <a:alphaModFix/>
            </a:blip>
            <a:srcRect l="27403" t="41485" r="35655" b="32274"/>
            <a:stretch/>
          </p:blipFill>
          <p:spPr>
            <a:xfrm>
              <a:off x="4140267" y="2054413"/>
              <a:ext cx="2081136" cy="1490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gb838d2b141_0_69"/>
            <p:cNvSpPr txBox="1"/>
            <p:nvPr/>
          </p:nvSpPr>
          <p:spPr>
            <a:xfrm>
              <a:off x="4140175" y="1462088"/>
              <a:ext cx="20811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1">
                  <a:latin typeface="Calibri"/>
                  <a:ea typeface="Calibri"/>
                  <a:cs typeface="Calibri"/>
                  <a:sym typeface="Calibri"/>
                </a:rPr>
                <a:t>in vivo</a:t>
              </a:r>
              <a:r>
                <a:rPr lang="en-US" sz="1600" b="1">
                  <a:latin typeface="Calibri"/>
                  <a:ea typeface="Calibri"/>
                  <a:cs typeface="Calibri"/>
                  <a:sym typeface="Calibri"/>
                </a:rPr>
                <a:t> Confocal Microscopy</a:t>
              </a:r>
              <a:endParaRPr sz="16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gb838d2b141_0_69"/>
          <p:cNvGrpSpPr/>
          <p:nvPr/>
        </p:nvGrpSpPr>
        <p:grpSpPr>
          <a:xfrm>
            <a:off x="723928" y="1585088"/>
            <a:ext cx="3229824" cy="1921726"/>
            <a:chOff x="723928" y="1585088"/>
            <a:chExt cx="3229824" cy="1921726"/>
          </a:xfrm>
        </p:grpSpPr>
        <p:pic>
          <p:nvPicPr>
            <p:cNvPr id="139" name="Google Shape;139;gb838d2b141_0_69" descr="Baseline_OD_6-30-21_21018 TAZ-Cryo MCB star June 2021_1201_21018 TAZ-Het Cryo MCB July 2021_1201__7962_CS - Line_OD_2021-06-30_10-28-57_F_2020-09-21_Main Report.jpg"/>
            <p:cNvPicPr preferRelativeResize="0"/>
            <p:nvPr/>
          </p:nvPicPr>
          <p:blipFill rotWithShape="1">
            <a:blip r:embed="rId5">
              <a:alphaModFix/>
            </a:blip>
            <a:srcRect l="1457" t="8355" r="7468" b="50607"/>
            <a:stretch/>
          </p:blipFill>
          <p:spPr>
            <a:xfrm>
              <a:off x="723928" y="2016188"/>
              <a:ext cx="3229824" cy="1490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gb838d2b141_0_69"/>
            <p:cNvSpPr txBox="1"/>
            <p:nvPr/>
          </p:nvSpPr>
          <p:spPr>
            <a:xfrm>
              <a:off x="723937" y="1585088"/>
              <a:ext cx="3229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Calibri"/>
                  <a:ea typeface="Calibri"/>
                  <a:cs typeface="Calibri"/>
                  <a:sym typeface="Calibri"/>
                </a:rPr>
                <a:t>Ocular Coherence Tomography</a:t>
              </a:r>
              <a:endParaRPr sz="16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gb838d2b141_0_69"/>
          <p:cNvGrpSpPr/>
          <p:nvPr/>
        </p:nvGrpSpPr>
        <p:grpSpPr>
          <a:xfrm>
            <a:off x="6360550" y="1462088"/>
            <a:ext cx="2059516" cy="2082949"/>
            <a:chOff x="6360550" y="1462088"/>
            <a:chExt cx="2059516" cy="2082949"/>
          </a:xfrm>
        </p:grpSpPr>
        <p:pic>
          <p:nvPicPr>
            <p:cNvPr id="142" name="Google Shape;142;gb838d2b141_0_69"/>
            <p:cNvPicPr preferRelativeResize="0"/>
            <p:nvPr/>
          </p:nvPicPr>
          <p:blipFill rotWithShape="1">
            <a:blip r:embed="rId6">
              <a:alphaModFix/>
            </a:blip>
            <a:srcRect b="8113"/>
            <a:stretch/>
          </p:blipFill>
          <p:spPr>
            <a:xfrm>
              <a:off x="6407926" y="2054413"/>
              <a:ext cx="2012140" cy="149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gb838d2b141_0_69"/>
            <p:cNvSpPr txBox="1"/>
            <p:nvPr/>
          </p:nvSpPr>
          <p:spPr>
            <a:xfrm>
              <a:off x="6360550" y="1462088"/>
              <a:ext cx="20121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Calibri"/>
                  <a:ea typeface="Calibri"/>
                  <a:cs typeface="Calibri"/>
                  <a:sym typeface="Calibri"/>
                </a:rPr>
                <a:t>Slit Lamp Photography</a:t>
              </a:r>
              <a:endParaRPr sz="16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5fa8fe43c_0_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>
                <a:solidFill>
                  <a:schemeClr val="dk2"/>
                </a:solidFill>
              </a:rPr>
              <a:t>Cryoinjury Procedure</a:t>
            </a:r>
            <a:endParaRPr sz="3400">
              <a:solidFill>
                <a:schemeClr val="dk2"/>
              </a:solidFill>
            </a:endParaRPr>
          </a:p>
        </p:txBody>
      </p:sp>
      <p:pic>
        <p:nvPicPr>
          <p:cNvPr id="149" name="Google Shape;149;ge5fa8fe43c_0_6" descr="lower banner-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56760"/>
            <a:ext cx="9144000" cy="586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ge5fa8fe43c_0_6"/>
          <p:cNvGrpSpPr/>
          <p:nvPr/>
        </p:nvGrpSpPr>
        <p:grpSpPr>
          <a:xfrm>
            <a:off x="401413" y="1126322"/>
            <a:ext cx="3429725" cy="3047003"/>
            <a:chOff x="457200" y="1663622"/>
            <a:chExt cx="3429725" cy="3047003"/>
          </a:xfrm>
        </p:grpSpPr>
        <p:pic>
          <p:nvPicPr>
            <p:cNvPr id="151" name="Google Shape;151;ge5fa8fe43c_0_6" descr="Free photo Blue Snowflake Ice Crystal Crystal Winter - Max Pixel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00225" y="1663622"/>
              <a:ext cx="902200" cy="9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ge5fa8fe43c_0_6" descr="Mouse Rat Rodent - Free vector graphic on Pixabay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200" y="2792462"/>
              <a:ext cx="2631826" cy="1425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ge5fa8fe43c_0_6" descr="Three rods,he believed in the no,pepper products,pepper the triple ...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2657424" y="1949050"/>
              <a:ext cx="1229501" cy="1339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ge5fa8fe43c_0_6"/>
            <p:cNvSpPr txBox="1"/>
            <p:nvPr/>
          </p:nvSpPr>
          <p:spPr>
            <a:xfrm>
              <a:off x="635450" y="4218025"/>
              <a:ext cx="2903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Calibri"/>
                  <a:ea typeface="Calibri"/>
                  <a:cs typeface="Calibri"/>
                  <a:sym typeface="Calibri"/>
                </a:rPr>
                <a:t>Cryoinjury 10s per cornea</a:t>
              </a:r>
              <a:endParaRPr sz="20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ge5fa8fe43c_0_6"/>
          <p:cNvGrpSpPr/>
          <p:nvPr/>
        </p:nvGrpSpPr>
        <p:grpSpPr>
          <a:xfrm>
            <a:off x="3646988" y="433776"/>
            <a:ext cx="5128473" cy="4047349"/>
            <a:chOff x="3646988" y="433776"/>
            <a:chExt cx="5128473" cy="4047349"/>
          </a:xfrm>
        </p:grpSpPr>
        <p:grpSp>
          <p:nvGrpSpPr>
            <p:cNvPr id="156" name="Google Shape;156;ge5fa8fe43c_0_6"/>
            <p:cNvGrpSpPr/>
            <p:nvPr/>
          </p:nvGrpSpPr>
          <p:grpSpPr>
            <a:xfrm>
              <a:off x="3646988" y="433776"/>
              <a:ext cx="5128473" cy="4047349"/>
              <a:chOff x="3614113" y="433776"/>
              <a:chExt cx="5128473" cy="4047349"/>
            </a:xfrm>
          </p:grpSpPr>
          <p:pic>
            <p:nvPicPr>
              <p:cNvPr id="157" name="Google Shape;157;ge5fa8fe43c_0_6" descr="Mouse Rat Rodent - Free vector graphic on Pixabay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723163" y="2255163"/>
                <a:ext cx="2631826" cy="142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158;ge5fa8fe43c_0_6"/>
              <p:cNvSpPr/>
              <p:nvPr/>
            </p:nvSpPr>
            <p:spPr>
              <a:xfrm>
                <a:off x="3614113" y="2753600"/>
                <a:ext cx="902100" cy="4287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59" name="Google Shape;159;ge5fa8fe43c_0_6" descr="Eppendorf automatic pipette | Free SVG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 rot="2104997">
                <a:off x="6606723" y="784605"/>
                <a:ext cx="1785026" cy="17850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ge5fa8fe43c_0_6"/>
              <p:cNvPicPr preferRelativeResize="0"/>
              <p:nvPr/>
            </p:nvPicPr>
            <p:blipFill rotWithShape="1">
              <a:blip r:embed="rId8">
                <a:alphaModFix/>
              </a:blip>
              <a:srcRect l="23488" t="27398" r="20667" b="11852"/>
              <a:stretch/>
            </p:blipFill>
            <p:spPr>
              <a:xfrm>
                <a:off x="6335038" y="894650"/>
                <a:ext cx="704850" cy="12158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ge5fa8fe43c_0_6"/>
              <p:cNvSpPr txBox="1"/>
              <p:nvPr/>
            </p:nvSpPr>
            <p:spPr>
              <a:xfrm>
                <a:off x="4913538" y="3680725"/>
                <a:ext cx="2903100" cy="80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latin typeface="Calibri"/>
                    <a:ea typeface="Calibri"/>
                    <a:cs typeface="Calibri"/>
                    <a:sym typeface="Calibri"/>
                  </a:rPr>
                  <a:t>Topical Rhopressa or vehicle applied 2x daily</a:t>
                </a:r>
                <a:endParaRPr sz="20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62" name="Google Shape;162;ge5fa8fe43c_0_6" descr="Free photo Water Droplet Water Liquid Droplet Water Droplets - Max ...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927762" y="2446275"/>
              <a:ext cx="194675" cy="2571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b838d2b141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7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b838d2b141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b838d2b141_0_92"/>
          <p:cNvSpPr/>
          <p:nvPr/>
        </p:nvSpPr>
        <p:spPr>
          <a:xfrm>
            <a:off x="812475" y="580975"/>
            <a:ext cx="773400" cy="7734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b838d2b141_0_92"/>
          <p:cNvSpPr/>
          <p:nvPr/>
        </p:nvSpPr>
        <p:spPr>
          <a:xfrm>
            <a:off x="5309125" y="784925"/>
            <a:ext cx="773400" cy="7734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Office PowerPoint</Application>
  <PresentationFormat>On-screen Show (16:9)</PresentationFormat>
  <Paragraphs>95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Roboto</vt:lpstr>
      <vt:lpstr>Office Theme</vt:lpstr>
      <vt:lpstr>The impact of netarsudil on endothelial regeneration in a murine model of Fuch’s endothelial corneal dystrophy </vt:lpstr>
      <vt:lpstr>Introduction</vt:lpstr>
      <vt:lpstr>Introduction</vt:lpstr>
      <vt:lpstr>Introduction</vt:lpstr>
      <vt:lpstr>Introduction</vt:lpstr>
      <vt:lpstr>Aim and Hypothesis</vt:lpstr>
      <vt:lpstr>Methods - Baseline Imaging</vt:lpstr>
      <vt:lpstr>Cryoinjury Procedure</vt:lpstr>
      <vt:lpstr>PowerPoint Presentation</vt:lpstr>
      <vt:lpstr>Day 1, 3, 7, 14 Imaging</vt:lpstr>
      <vt:lpstr>Results</vt:lpstr>
      <vt:lpstr>Slit Lamp</vt:lpstr>
      <vt:lpstr>OCT</vt:lpstr>
      <vt:lpstr>in vivo Confocal Microscopy (HRT3)</vt:lpstr>
      <vt:lpstr>Alizarin Red</vt:lpstr>
      <vt:lpstr>EdU Cell Proliferation Assay</vt:lpstr>
      <vt:lpstr>Summary</vt:lpstr>
      <vt:lpstr>Conclusion</vt:lpstr>
      <vt:lpstr>Future Directions</vt:lpstr>
      <vt:lpstr>Funding and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netarsudil on endothelial regeneration in a murine model of Fuch’s endothelial corneal dystrophy </dc:title>
  <dc:creator>Chrisoula Skouritakis</dc:creator>
  <cp:lastModifiedBy>Munsterman, Christine M.</cp:lastModifiedBy>
  <cp:revision>1</cp:revision>
  <dcterms:created xsi:type="dcterms:W3CDTF">2019-10-10T18:16:17Z</dcterms:created>
  <dcterms:modified xsi:type="dcterms:W3CDTF">2021-10-21T17:46:42Z</dcterms:modified>
</cp:coreProperties>
</file>