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77" r:id="rId5"/>
    <p:sldId id="259" r:id="rId6"/>
    <p:sldId id="260" r:id="rId7"/>
    <p:sldId id="261" r:id="rId8"/>
    <p:sldId id="262" r:id="rId9"/>
    <p:sldId id="263" r:id="rId10"/>
    <p:sldId id="265" r:id="rId11"/>
    <p:sldId id="267" r:id="rId12"/>
    <p:sldId id="268" r:id="rId13"/>
    <p:sldId id="278" r:id="rId14"/>
    <p:sldId id="279" r:id="rId15"/>
    <p:sldId id="280" r:id="rId16"/>
    <p:sldId id="269" r:id="rId17"/>
    <p:sldId id="281" r:id="rId18"/>
    <p:sldId id="282" r:id="rId19"/>
    <p:sldId id="272" r:id="rId20"/>
    <p:sldId id="273" r:id="rId21"/>
    <p:sldId id="274" r:id="rId22"/>
    <p:sldId id="275" r:id="rId23"/>
    <p:sldId id="276"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513"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1lao\Desktop\230703_CanineCellLines_mTORC1InhibitorsDoseDependent96hou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1lao\Desktop\230703_CanineCellLines_mTORC1InhibitorsDoseDependent96hou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1lao\Desktop\230703_CanineCellLines_mTORC1InhibitorsDoseDependent96hour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b1lao\Desktop\230703_CanineCellLines_mTORC1InhibitorsDoseDependent96hours.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1lao\Desktop\230703_CanineCellLines_mTORC1InhibitorsDoseDependent96hours.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1lao\Desktop\230703_CanineCellLines_mTORC1InhibitorsDoseDependent96hour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1lao\Desktop\230703_CanineCellLines_mTORC1InhibitorsDoseDependent96hour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'05A29Fit (2)'!$A$146</c:f>
              <c:strCache>
                <c:ptCount val="1"/>
                <c:pt idx="0">
                  <c:v>Rapamycin</c:v>
                </c:pt>
              </c:strCache>
            </c:strRef>
          </c:tx>
          <c:spPr>
            <a:ln w="28575">
              <a:noFill/>
            </a:ln>
          </c:spPr>
          <c:marker>
            <c:symbol val="circle"/>
            <c:size val="7"/>
            <c:spPr>
              <a:noFill/>
              <a:ln w="12700">
                <a:solidFill>
                  <a:sysClr val="windowText" lastClr="000000"/>
                </a:solidFill>
              </a:ln>
            </c:spPr>
          </c:marker>
          <c:xVal>
            <c:numRef>
              <c:f>'05A29Fit (2)'!$B$146:$B$169</c:f>
              <c:numCache>
                <c:formatCode>0.0E+00</c:formatCode>
                <c:ptCount val="24"/>
                <c:pt idx="0">
                  <c:v>8.9104788095323705E-10</c:v>
                </c:pt>
                <c:pt idx="1">
                  <c:v>1.3365718214298556E-9</c:v>
                </c:pt>
                <c:pt idx="2">
                  <c:v>2.0048577321447834E-9</c:v>
                </c:pt>
                <c:pt idx="3">
                  <c:v>3.0072865982171752E-9</c:v>
                </c:pt>
                <c:pt idx="4">
                  <c:v>4.5109298973257629E-9</c:v>
                </c:pt>
                <c:pt idx="5">
                  <c:v>6.766394845988644E-9</c:v>
                </c:pt>
                <c:pt idx="6">
                  <c:v>1.0149592268982966E-8</c:v>
                </c:pt>
                <c:pt idx="7">
                  <c:v>1.5224388403474449E-8</c:v>
                </c:pt>
                <c:pt idx="8">
                  <c:v>2.2836582605211672E-8</c:v>
                </c:pt>
                <c:pt idx="9">
                  <c:v>3.4254873907817508E-8</c:v>
                </c:pt>
                <c:pt idx="10">
                  <c:v>5.1382310861726265E-8</c:v>
                </c:pt>
                <c:pt idx="11">
                  <c:v>7.7073466292589401E-8</c:v>
                </c:pt>
                <c:pt idx="12">
                  <c:v>1.1561019943888409E-7</c:v>
                </c:pt>
                <c:pt idx="13">
                  <c:v>1.7341529915832615E-7</c:v>
                </c:pt>
                <c:pt idx="14">
                  <c:v>2.6012294873748922E-7</c:v>
                </c:pt>
                <c:pt idx="15">
                  <c:v>3.9018442310623383E-7</c:v>
                </c:pt>
                <c:pt idx="16">
                  <c:v>5.8527663465935075E-7</c:v>
                </c:pt>
                <c:pt idx="17">
                  <c:v>8.7791495198902607E-7</c:v>
                </c:pt>
                <c:pt idx="18">
                  <c:v>1.3168724279835392E-6</c:v>
                </c:pt>
                <c:pt idx="19">
                  <c:v>1.9753086419753087E-6</c:v>
                </c:pt>
                <c:pt idx="20">
                  <c:v>2.9629629629629633E-6</c:v>
                </c:pt>
                <c:pt idx="21">
                  <c:v>4.444444444444445E-6</c:v>
                </c:pt>
                <c:pt idx="22">
                  <c:v>6.6666666666666675E-6</c:v>
                </c:pt>
                <c:pt idx="23">
                  <c:v>1.0000000000000001E-5</c:v>
                </c:pt>
              </c:numCache>
            </c:numRef>
          </c:xVal>
          <c:yVal>
            <c:numRef>
              <c:f>'05A29Fit (2)'!$D$146:$D$169</c:f>
              <c:numCache>
                <c:formatCode>0.00</c:formatCode>
                <c:ptCount val="24"/>
                <c:pt idx="0">
                  <c:v>97.773393254461823</c:v>
                </c:pt>
                <c:pt idx="1">
                  <c:v>104.20339662393059</c:v>
                </c:pt>
                <c:pt idx="2">
                  <c:v>100.42400233627538</c:v>
                </c:pt>
                <c:pt idx="3">
                  <c:v>98.128042468082626</c:v>
                </c:pt>
                <c:pt idx="4">
                  <c:v>98.943917851049676</c:v>
                </c:pt>
                <c:pt idx="5">
                  <c:v>99.40024590284159</c:v>
                </c:pt>
                <c:pt idx="6">
                  <c:v>100.70763480724662</c:v>
                </c:pt>
                <c:pt idx="7">
                  <c:v>99.343887949027859</c:v>
                </c:pt>
                <c:pt idx="8">
                  <c:v>98.719159227742878</c:v>
                </c:pt>
                <c:pt idx="9">
                  <c:v>99.480654412039854</c:v>
                </c:pt>
                <c:pt idx="10">
                  <c:v>99.954097014244553</c:v>
                </c:pt>
                <c:pt idx="11">
                  <c:v>99.742809329341242</c:v>
                </c:pt>
                <c:pt idx="12">
                  <c:v>99.030469903973966</c:v>
                </c:pt>
                <c:pt idx="13">
                  <c:v>98.267596272262139</c:v>
                </c:pt>
                <c:pt idx="14">
                  <c:v>96.609718389247718</c:v>
                </c:pt>
                <c:pt idx="15">
                  <c:v>96.966492715199678</c:v>
                </c:pt>
                <c:pt idx="16">
                  <c:v>98.526696492909323</c:v>
                </c:pt>
                <c:pt idx="17">
                  <c:v>97.850808460817177</c:v>
                </c:pt>
                <c:pt idx="18">
                  <c:v>96.052840601831178</c:v>
                </c:pt>
                <c:pt idx="19">
                  <c:v>94.221039112023448</c:v>
                </c:pt>
                <c:pt idx="20">
                  <c:v>94.033050109958097</c:v>
                </c:pt>
                <c:pt idx="21">
                  <c:v>92.477858563806123</c:v>
                </c:pt>
                <c:pt idx="22">
                  <c:v>94.472807193212972</c:v>
                </c:pt>
                <c:pt idx="23">
                  <c:v>91.759344012559325</c:v>
                </c:pt>
              </c:numCache>
            </c:numRef>
          </c:yVal>
          <c:smooth val="0"/>
          <c:extLst>
            <c:ext xmlns:c16="http://schemas.microsoft.com/office/drawing/2014/chart" uri="{C3380CC4-5D6E-409C-BE32-E72D297353CC}">
              <c16:uniqueId val="{00000000-E4D8-4DB4-B9EF-2135104E422A}"/>
            </c:ext>
          </c:extLst>
        </c:ser>
        <c:ser>
          <c:idx val="1"/>
          <c:order val="1"/>
          <c:tx>
            <c:strRef>
              <c:f>'05A29Fit (2)'!$E$1</c:f>
              <c:strCache>
                <c:ptCount val="1"/>
                <c:pt idx="0">
                  <c:v>Calculated</c:v>
                </c:pt>
              </c:strCache>
            </c:strRef>
          </c:tx>
          <c:spPr>
            <a:ln w="28575">
              <a:solidFill>
                <a:srgbClr val="FF0000"/>
              </a:solidFill>
            </a:ln>
          </c:spPr>
          <c:marker>
            <c:symbol val="none"/>
          </c:marker>
          <c:xVal>
            <c:numRef>
              <c:f>'05A29Fit (2)'!$B$146:$B$169</c:f>
              <c:numCache>
                <c:formatCode>0.0E+00</c:formatCode>
                <c:ptCount val="24"/>
                <c:pt idx="0">
                  <c:v>8.9104788095323705E-10</c:v>
                </c:pt>
                <c:pt idx="1">
                  <c:v>1.3365718214298556E-9</c:v>
                </c:pt>
                <c:pt idx="2">
                  <c:v>2.0048577321447834E-9</c:v>
                </c:pt>
                <c:pt idx="3">
                  <c:v>3.0072865982171752E-9</c:v>
                </c:pt>
                <c:pt idx="4">
                  <c:v>4.5109298973257629E-9</c:v>
                </c:pt>
                <c:pt idx="5">
                  <c:v>6.766394845988644E-9</c:v>
                </c:pt>
                <c:pt idx="6">
                  <c:v>1.0149592268982966E-8</c:v>
                </c:pt>
                <c:pt idx="7">
                  <c:v>1.5224388403474449E-8</c:v>
                </c:pt>
                <c:pt idx="8">
                  <c:v>2.2836582605211672E-8</c:v>
                </c:pt>
                <c:pt idx="9">
                  <c:v>3.4254873907817508E-8</c:v>
                </c:pt>
                <c:pt idx="10">
                  <c:v>5.1382310861726265E-8</c:v>
                </c:pt>
                <c:pt idx="11">
                  <c:v>7.7073466292589401E-8</c:v>
                </c:pt>
                <c:pt idx="12">
                  <c:v>1.1561019943888409E-7</c:v>
                </c:pt>
                <c:pt idx="13">
                  <c:v>1.7341529915832615E-7</c:v>
                </c:pt>
                <c:pt idx="14">
                  <c:v>2.6012294873748922E-7</c:v>
                </c:pt>
                <c:pt idx="15">
                  <c:v>3.9018442310623383E-7</c:v>
                </c:pt>
                <c:pt idx="16">
                  <c:v>5.8527663465935075E-7</c:v>
                </c:pt>
                <c:pt idx="17">
                  <c:v>8.7791495198902607E-7</c:v>
                </c:pt>
                <c:pt idx="18">
                  <c:v>1.3168724279835392E-6</c:v>
                </c:pt>
                <c:pt idx="19">
                  <c:v>1.9753086419753087E-6</c:v>
                </c:pt>
                <c:pt idx="20">
                  <c:v>2.9629629629629633E-6</c:v>
                </c:pt>
                <c:pt idx="21">
                  <c:v>4.444444444444445E-6</c:v>
                </c:pt>
                <c:pt idx="22">
                  <c:v>6.6666666666666675E-6</c:v>
                </c:pt>
                <c:pt idx="23">
                  <c:v>1.0000000000000001E-5</c:v>
                </c:pt>
              </c:numCache>
            </c:numRef>
          </c:xVal>
          <c:yVal>
            <c:numRef>
              <c:f>'05A29Fit (2)'!$E$146:$E$169</c:f>
              <c:numCache>
                <c:formatCode>0.000</c:formatCode>
                <c:ptCount val="24"/>
                <c:pt idx="0">
                  <c:v>99.950108953546277</c:v>
                </c:pt>
                <c:pt idx="1">
                  <c:v>99.934687022348641</c:v>
                </c:pt>
                <c:pt idx="2">
                  <c:v>99.914537878894265</c:v>
                </c:pt>
                <c:pt idx="3">
                  <c:v>99.888238126165817</c:v>
                </c:pt>
                <c:pt idx="4">
                  <c:v>99.853953846767808</c:v>
                </c:pt>
                <c:pt idx="5">
                  <c:v>99.809334900511644</c:v>
                </c:pt>
                <c:pt idx="6">
                  <c:v>99.751390964663102</c:v>
                </c:pt>
                <c:pt idx="7">
                  <c:v>99.676352825842415</c:v>
                </c:pt>
                <c:pt idx="8">
                  <c:v>99.57952864843827</c:v>
                </c:pt>
                <c:pt idx="9">
                  <c:v>99.455175194522155</c:v>
                </c:pt>
                <c:pt idx="10">
                  <c:v>99.296419482888382</c:v>
                </c:pt>
                <c:pt idx="11">
                  <c:v>99.095287518729975</c:v>
                </c:pt>
                <c:pt idx="12">
                  <c:v>98.842921314581758</c:v>
                </c:pt>
                <c:pt idx="13">
                  <c:v>98.530085947367326</c:v>
                </c:pt>
                <c:pt idx="14">
                  <c:v>98.148068831290317</c:v>
                </c:pt>
                <c:pt idx="15">
                  <c:v>97.690028321332633</c:v>
                </c:pt>
                <c:pt idx="16">
                  <c:v>97.152730635702255</c:v>
                </c:pt>
                <c:pt idx="17">
                  <c:v>96.538415199835214</c:v>
                </c:pt>
                <c:pt idx="18">
                  <c:v>95.856295905159513</c:v>
                </c:pt>
                <c:pt idx="19">
                  <c:v>95.123063527481506</c:v>
                </c:pt>
                <c:pt idx="20">
                  <c:v>94.361865101684629</c:v>
                </c:pt>
                <c:pt idx="21">
                  <c:v>93.599676420588523</c:v>
                </c:pt>
                <c:pt idx="22">
                  <c:v>92.863612677352407</c:v>
                </c:pt>
                <c:pt idx="23">
                  <c:v>92.177199031716825</c:v>
                </c:pt>
              </c:numCache>
            </c:numRef>
          </c:yVal>
          <c:smooth val="1"/>
          <c:extLst>
            <c:ext xmlns:c16="http://schemas.microsoft.com/office/drawing/2014/chart" uri="{C3380CC4-5D6E-409C-BE32-E72D297353CC}">
              <c16:uniqueId val="{00000001-E4D8-4DB4-B9EF-2135104E422A}"/>
            </c:ext>
          </c:extLst>
        </c:ser>
        <c:dLbls>
          <c:showLegendKey val="0"/>
          <c:showVal val="0"/>
          <c:showCatName val="0"/>
          <c:showSerName val="0"/>
          <c:showPercent val="0"/>
          <c:showBubbleSize val="0"/>
        </c:dLbls>
        <c:axId val="303331584"/>
        <c:axId val="303341952"/>
      </c:scatterChart>
      <c:valAx>
        <c:axId val="303331584"/>
        <c:scaling>
          <c:logBase val="10"/>
          <c:orientation val="minMax"/>
          <c:max val="1.0000000000000004E-5"/>
          <c:min val="5.0000000000000024E-10"/>
        </c:scaling>
        <c:delete val="0"/>
        <c:axPos val="b"/>
        <c:title>
          <c:tx>
            <c:rich>
              <a:bodyPr/>
              <a:lstStyle/>
              <a:p>
                <a:pPr>
                  <a:defRPr/>
                </a:pPr>
                <a:r>
                  <a:rPr lang="en-US"/>
                  <a:t>Log</a:t>
                </a:r>
                <a:r>
                  <a:rPr lang="en-US" baseline="0"/>
                  <a:t> Concentration (M)</a:t>
                </a:r>
                <a:endParaRPr lang="en-US"/>
              </a:p>
            </c:rich>
          </c:tx>
          <c:overlay val="0"/>
        </c:title>
        <c:numFmt formatCode="0.E+00" sourceLinked="0"/>
        <c:majorTickMark val="out"/>
        <c:minorTickMark val="out"/>
        <c:tickLblPos val="nextTo"/>
        <c:spPr>
          <a:ln w="12700">
            <a:solidFill>
              <a:schemeClr val="tx1"/>
            </a:solidFill>
          </a:ln>
        </c:spPr>
        <c:txPr>
          <a:bodyPr rot="0" vert="horz"/>
          <a:lstStyle/>
          <a:p>
            <a:pPr>
              <a:defRPr/>
            </a:pPr>
            <a:endParaRPr lang="en-US"/>
          </a:p>
        </c:txPr>
        <c:crossAx val="303341952"/>
        <c:crosses val="autoZero"/>
        <c:crossBetween val="midCat"/>
      </c:valAx>
      <c:valAx>
        <c:axId val="303341952"/>
        <c:scaling>
          <c:orientation val="minMax"/>
        </c:scaling>
        <c:delete val="0"/>
        <c:axPos val="l"/>
        <c:title>
          <c:tx>
            <c:rich>
              <a:bodyPr/>
              <a:lstStyle/>
              <a:p>
                <a:pPr>
                  <a:defRPr/>
                </a:pPr>
                <a:r>
                  <a:rPr lang="en-US"/>
                  <a:t>%</a:t>
                </a:r>
                <a:r>
                  <a:rPr lang="en-US" baseline="0"/>
                  <a:t> Vehichle Control</a:t>
                </a:r>
              </a:p>
            </c:rich>
          </c:tx>
          <c:overlay val="0"/>
        </c:title>
        <c:numFmt formatCode="0" sourceLinked="0"/>
        <c:majorTickMark val="out"/>
        <c:minorTickMark val="none"/>
        <c:tickLblPos val="nextTo"/>
        <c:spPr>
          <a:ln w="12700">
            <a:solidFill>
              <a:sysClr val="windowText" lastClr="000000"/>
            </a:solidFill>
          </a:ln>
        </c:spPr>
        <c:txPr>
          <a:bodyPr rot="0" vert="horz"/>
          <a:lstStyle/>
          <a:p>
            <a:pPr>
              <a:defRPr/>
            </a:pPr>
            <a:endParaRPr lang="en-US"/>
          </a:p>
        </c:txPr>
        <c:crossAx val="303331584"/>
        <c:crossesAt val="1.0000000000000007E-13"/>
        <c:crossBetween val="midCat"/>
      </c:valAx>
    </c:plotArea>
    <c:legend>
      <c:legendPos val="r"/>
      <c:legendEntry>
        <c:idx val="1"/>
        <c:delete val="1"/>
      </c:legendEntry>
      <c:layout>
        <c:manualLayout>
          <c:xMode val="edge"/>
          <c:yMode val="edge"/>
          <c:x val="0.47652685876941347"/>
          <c:y val="5.7830645077609232E-2"/>
          <c:w val="0.41736154855643043"/>
          <c:h val="8.4795716324933074E-2"/>
        </c:manualLayout>
      </c:layout>
      <c:overlay val="1"/>
      <c:txPr>
        <a:bodyPr/>
        <a:lstStyle/>
        <a:p>
          <a:pPr>
            <a:defRPr b="1"/>
          </a:pPr>
          <a:endParaRPr lang="en-US"/>
        </a:p>
      </c:txPr>
    </c:legend>
    <c:plotVisOnly val="1"/>
    <c:dispBlanksAs val="gap"/>
    <c:showDLblsOverMax val="0"/>
  </c:chart>
  <c:txPr>
    <a:bodyPr/>
    <a:lstStyle/>
    <a:p>
      <a:pPr>
        <a:defRPr sz="1200" b="0" i="0" u="none" strike="noStrike" baseline="0">
          <a:solidFill>
            <a:srgbClr val="000000"/>
          </a:solidFill>
          <a:latin typeface="Arial" pitchFamily="34" charset="0"/>
          <a:ea typeface="Calibri"/>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'05A29Fit (2)'!$A$146</c:f>
              <c:strCache>
                <c:ptCount val="1"/>
                <c:pt idx="0">
                  <c:v>Rapamycin</c:v>
                </c:pt>
              </c:strCache>
            </c:strRef>
          </c:tx>
          <c:spPr>
            <a:ln w="28575">
              <a:noFill/>
            </a:ln>
          </c:spPr>
          <c:marker>
            <c:symbol val="circle"/>
            <c:size val="7"/>
            <c:spPr>
              <a:noFill/>
              <a:ln w="12700">
                <a:solidFill>
                  <a:sysClr val="windowText" lastClr="000000"/>
                </a:solidFill>
              </a:ln>
            </c:spPr>
          </c:marker>
          <c:xVal>
            <c:numRef>
              <c:f>'05A29Fit (2)'!$B$146:$B$169</c:f>
              <c:numCache>
                <c:formatCode>0.0E+00</c:formatCode>
                <c:ptCount val="24"/>
                <c:pt idx="0">
                  <c:v>8.9104788095323705E-10</c:v>
                </c:pt>
                <c:pt idx="1">
                  <c:v>1.3365718214298556E-9</c:v>
                </c:pt>
                <c:pt idx="2">
                  <c:v>2.0048577321447834E-9</c:v>
                </c:pt>
                <c:pt idx="3">
                  <c:v>3.0072865982171752E-9</c:v>
                </c:pt>
                <c:pt idx="4">
                  <c:v>4.5109298973257629E-9</c:v>
                </c:pt>
                <c:pt idx="5">
                  <c:v>6.766394845988644E-9</c:v>
                </c:pt>
                <c:pt idx="6">
                  <c:v>1.0149592268982966E-8</c:v>
                </c:pt>
                <c:pt idx="7">
                  <c:v>1.5224388403474449E-8</c:v>
                </c:pt>
                <c:pt idx="8">
                  <c:v>2.2836582605211672E-8</c:v>
                </c:pt>
                <c:pt idx="9">
                  <c:v>3.4254873907817508E-8</c:v>
                </c:pt>
                <c:pt idx="10">
                  <c:v>5.1382310861726265E-8</c:v>
                </c:pt>
                <c:pt idx="11">
                  <c:v>7.7073466292589401E-8</c:v>
                </c:pt>
                <c:pt idx="12">
                  <c:v>1.1561019943888409E-7</c:v>
                </c:pt>
                <c:pt idx="13">
                  <c:v>1.7341529915832615E-7</c:v>
                </c:pt>
                <c:pt idx="14">
                  <c:v>2.6012294873748922E-7</c:v>
                </c:pt>
                <c:pt idx="15">
                  <c:v>3.9018442310623383E-7</c:v>
                </c:pt>
                <c:pt idx="16">
                  <c:v>5.8527663465935075E-7</c:v>
                </c:pt>
                <c:pt idx="17">
                  <c:v>8.7791495198902607E-7</c:v>
                </c:pt>
                <c:pt idx="18">
                  <c:v>1.3168724279835392E-6</c:v>
                </c:pt>
                <c:pt idx="19">
                  <c:v>1.9753086419753087E-6</c:v>
                </c:pt>
                <c:pt idx="20">
                  <c:v>2.9629629629629633E-6</c:v>
                </c:pt>
                <c:pt idx="21">
                  <c:v>4.444444444444445E-6</c:v>
                </c:pt>
                <c:pt idx="22">
                  <c:v>6.6666666666666675E-6</c:v>
                </c:pt>
                <c:pt idx="23">
                  <c:v>1.0000000000000001E-5</c:v>
                </c:pt>
              </c:numCache>
            </c:numRef>
          </c:xVal>
          <c:yVal>
            <c:numRef>
              <c:f>'05A29Fit (2)'!$D$146:$D$169</c:f>
              <c:numCache>
                <c:formatCode>0.00</c:formatCode>
                <c:ptCount val="24"/>
                <c:pt idx="0">
                  <c:v>97.773393254461823</c:v>
                </c:pt>
                <c:pt idx="1">
                  <c:v>104.20339662393059</c:v>
                </c:pt>
                <c:pt idx="2">
                  <c:v>100.42400233627538</c:v>
                </c:pt>
                <c:pt idx="3">
                  <c:v>98.128042468082626</c:v>
                </c:pt>
                <c:pt idx="4">
                  <c:v>98.943917851049676</c:v>
                </c:pt>
                <c:pt idx="5">
                  <c:v>99.40024590284159</c:v>
                </c:pt>
                <c:pt idx="6">
                  <c:v>100.70763480724662</c:v>
                </c:pt>
                <c:pt idx="7">
                  <c:v>99.343887949027859</c:v>
                </c:pt>
                <c:pt idx="8">
                  <c:v>98.719159227742878</c:v>
                </c:pt>
                <c:pt idx="9">
                  <c:v>99.480654412039854</c:v>
                </c:pt>
                <c:pt idx="10">
                  <c:v>99.954097014244553</c:v>
                </c:pt>
                <c:pt idx="11">
                  <c:v>99.742809329341242</c:v>
                </c:pt>
                <c:pt idx="12">
                  <c:v>99.030469903973966</c:v>
                </c:pt>
                <c:pt idx="13">
                  <c:v>98.267596272262139</c:v>
                </c:pt>
                <c:pt idx="14">
                  <c:v>96.609718389247718</c:v>
                </c:pt>
                <c:pt idx="15">
                  <c:v>96.966492715199678</c:v>
                </c:pt>
                <c:pt idx="16">
                  <c:v>98.526696492909323</c:v>
                </c:pt>
                <c:pt idx="17">
                  <c:v>97.850808460817177</c:v>
                </c:pt>
                <c:pt idx="18">
                  <c:v>96.052840601831178</c:v>
                </c:pt>
                <c:pt idx="19">
                  <c:v>94.221039112023448</c:v>
                </c:pt>
                <c:pt idx="20">
                  <c:v>94.033050109958097</c:v>
                </c:pt>
                <c:pt idx="21">
                  <c:v>92.477858563806123</c:v>
                </c:pt>
                <c:pt idx="22">
                  <c:v>94.472807193212972</c:v>
                </c:pt>
                <c:pt idx="23">
                  <c:v>91.759344012559325</c:v>
                </c:pt>
              </c:numCache>
            </c:numRef>
          </c:yVal>
          <c:smooth val="0"/>
          <c:extLst>
            <c:ext xmlns:c16="http://schemas.microsoft.com/office/drawing/2014/chart" uri="{C3380CC4-5D6E-409C-BE32-E72D297353CC}">
              <c16:uniqueId val="{00000000-54E5-43E4-A85A-D000733FF273}"/>
            </c:ext>
          </c:extLst>
        </c:ser>
        <c:dLbls>
          <c:showLegendKey val="0"/>
          <c:showVal val="0"/>
          <c:showCatName val="0"/>
          <c:showSerName val="0"/>
          <c:showPercent val="0"/>
          <c:showBubbleSize val="0"/>
        </c:dLbls>
        <c:axId val="303331584"/>
        <c:axId val="303341952"/>
      </c:scatterChart>
      <c:valAx>
        <c:axId val="303331584"/>
        <c:scaling>
          <c:logBase val="10"/>
          <c:orientation val="minMax"/>
          <c:max val="1.0000000000000004E-5"/>
          <c:min val="5.0000000000000024E-10"/>
        </c:scaling>
        <c:delete val="0"/>
        <c:axPos val="b"/>
        <c:title>
          <c:tx>
            <c:rich>
              <a:bodyPr/>
              <a:lstStyle/>
              <a:p>
                <a:pPr>
                  <a:defRPr/>
                </a:pPr>
                <a:r>
                  <a:rPr lang="en-US"/>
                  <a:t>Log</a:t>
                </a:r>
                <a:r>
                  <a:rPr lang="en-US" baseline="0"/>
                  <a:t> Concentration (M)</a:t>
                </a:r>
                <a:endParaRPr lang="en-US"/>
              </a:p>
            </c:rich>
          </c:tx>
          <c:overlay val="0"/>
        </c:title>
        <c:numFmt formatCode="0.E+00" sourceLinked="0"/>
        <c:majorTickMark val="out"/>
        <c:minorTickMark val="out"/>
        <c:tickLblPos val="nextTo"/>
        <c:spPr>
          <a:ln w="12700">
            <a:solidFill>
              <a:schemeClr val="tx1"/>
            </a:solidFill>
          </a:ln>
        </c:spPr>
        <c:txPr>
          <a:bodyPr rot="0" vert="horz"/>
          <a:lstStyle/>
          <a:p>
            <a:pPr>
              <a:defRPr/>
            </a:pPr>
            <a:endParaRPr lang="en-US"/>
          </a:p>
        </c:txPr>
        <c:crossAx val="303341952"/>
        <c:crosses val="autoZero"/>
        <c:crossBetween val="midCat"/>
      </c:valAx>
      <c:valAx>
        <c:axId val="303341952"/>
        <c:scaling>
          <c:orientation val="minMax"/>
        </c:scaling>
        <c:delete val="0"/>
        <c:axPos val="l"/>
        <c:title>
          <c:tx>
            <c:rich>
              <a:bodyPr/>
              <a:lstStyle/>
              <a:p>
                <a:pPr>
                  <a:defRPr/>
                </a:pPr>
                <a:r>
                  <a:rPr lang="en-US"/>
                  <a:t>%</a:t>
                </a:r>
                <a:r>
                  <a:rPr lang="en-US" baseline="0"/>
                  <a:t> Vehichle Control</a:t>
                </a:r>
              </a:p>
            </c:rich>
          </c:tx>
          <c:overlay val="0"/>
        </c:title>
        <c:numFmt formatCode="0" sourceLinked="0"/>
        <c:majorTickMark val="out"/>
        <c:minorTickMark val="none"/>
        <c:tickLblPos val="nextTo"/>
        <c:spPr>
          <a:ln w="12700">
            <a:solidFill>
              <a:sysClr val="windowText" lastClr="000000"/>
            </a:solidFill>
          </a:ln>
        </c:spPr>
        <c:txPr>
          <a:bodyPr rot="0" vert="horz"/>
          <a:lstStyle/>
          <a:p>
            <a:pPr>
              <a:defRPr/>
            </a:pPr>
            <a:endParaRPr lang="en-US"/>
          </a:p>
        </c:txPr>
        <c:crossAx val="303331584"/>
        <c:crossesAt val="1.0000000000000007E-13"/>
        <c:crossBetween val="midCat"/>
      </c:valAx>
    </c:plotArea>
    <c:legend>
      <c:legendPos val="r"/>
      <c:layout>
        <c:manualLayout>
          <c:xMode val="edge"/>
          <c:yMode val="edge"/>
          <c:x val="0.47652685876941347"/>
          <c:y val="5.7830645077609232E-2"/>
          <c:w val="0.41736154855643043"/>
          <c:h val="8.4795716324933074E-2"/>
        </c:manualLayout>
      </c:layout>
      <c:overlay val="1"/>
      <c:txPr>
        <a:bodyPr/>
        <a:lstStyle/>
        <a:p>
          <a:pPr>
            <a:defRPr b="1"/>
          </a:pPr>
          <a:endParaRPr lang="en-US"/>
        </a:p>
      </c:txPr>
    </c:legend>
    <c:plotVisOnly val="1"/>
    <c:dispBlanksAs val="gap"/>
    <c:showDLblsOverMax val="0"/>
  </c:chart>
  <c:txPr>
    <a:bodyPr/>
    <a:lstStyle/>
    <a:p>
      <a:pPr>
        <a:defRPr sz="1200" b="0" i="0" u="none" strike="noStrike" baseline="0">
          <a:solidFill>
            <a:srgbClr val="000000"/>
          </a:solidFill>
          <a:latin typeface="Arial" pitchFamily="34" charset="0"/>
          <a:ea typeface="Calibri"/>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'05A29Fit (2)'!$A$146</c:f>
              <c:strCache>
                <c:ptCount val="1"/>
                <c:pt idx="0">
                  <c:v>Rapamycin</c:v>
                </c:pt>
              </c:strCache>
            </c:strRef>
          </c:tx>
          <c:spPr>
            <a:ln w="28575">
              <a:noFill/>
            </a:ln>
          </c:spPr>
          <c:marker>
            <c:symbol val="circle"/>
            <c:size val="7"/>
            <c:spPr>
              <a:noFill/>
              <a:ln w="12700">
                <a:solidFill>
                  <a:sysClr val="windowText" lastClr="000000"/>
                </a:solidFill>
              </a:ln>
            </c:spPr>
          </c:marker>
          <c:xVal>
            <c:numRef>
              <c:f>'05A29Fit (2)'!$B$146:$B$169</c:f>
              <c:numCache>
                <c:formatCode>0.0E+00</c:formatCode>
                <c:ptCount val="24"/>
                <c:pt idx="0">
                  <c:v>8.9104788095323705E-10</c:v>
                </c:pt>
                <c:pt idx="1">
                  <c:v>1.3365718214298556E-9</c:v>
                </c:pt>
                <c:pt idx="2">
                  <c:v>2.0048577321447834E-9</c:v>
                </c:pt>
                <c:pt idx="3">
                  <c:v>3.0072865982171752E-9</c:v>
                </c:pt>
                <c:pt idx="4">
                  <c:v>4.5109298973257629E-9</c:v>
                </c:pt>
                <c:pt idx="5">
                  <c:v>6.766394845988644E-9</c:v>
                </c:pt>
                <c:pt idx="6">
                  <c:v>1.0149592268982966E-8</c:v>
                </c:pt>
                <c:pt idx="7">
                  <c:v>1.5224388403474449E-8</c:v>
                </c:pt>
                <c:pt idx="8">
                  <c:v>2.2836582605211672E-8</c:v>
                </c:pt>
                <c:pt idx="9">
                  <c:v>3.4254873907817508E-8</c:v>
                </c:pt>
                <c:pt idx="10">
                  <c:v>5.1382310861726265E-8</c:v>
                </c:pt>
                <c:pt idx="11">
                  <c:v>7.7073466292589401E-8</c:v>
                </c:pt>
                <c:pt idx="12">
                  <c:v>1.1561019943888409E-7</c:v>
                </c:pt>
                <c:pt idx="13">
                  <c:v>1.7341529915832615E-7</c:v>
                </c:pt>
                <c:pt idx="14">
                  <c:v>2.6012294873748922E-7</c:v>
                </c:pt>
                <c:pt idx="15">
                  <c:v>3.9018442310623383E-7</c:v>
                </c:pt>
                <c:pt idx="16">
                  <c:v>5.8527663465935075E-7</c:v>
                </c:pt>
                <c:pt idx="17">
                  <c:v>8.7791495198902607E-7</c:v>
                </c:pt>
                <c:pt idx="18">
                  <c:v>1.3168724279835392E-6</c:v>
                </c:pt>
                <c:pt idx="19">
                  <c:v>1.9753086419753087E-6</c:v>
                </c:pt>
                <c:pt idx="20">
                  <c:v>2.9629629629629633E-6</c:v>
                </c:pt>
                <c:pt idx="21">
                  <c:v>4.444444444444445E-6</c:v>
                </c:pt>
                <c:pt idx="22">
                  <c:v>6.6666666666666675E-6</c:v>
                </c:pt>
                <c:pt idx="23">
                  <c:v>1.0000000000000001E-5</c:v>
                </c:pt>
              </c:numCache>
            </c:numRef>
          </c:xVal>
          <c:yVal>
            <c:numRef>
              <c:f>'05A29Fit (2)'!$D$146:$D$169</c:f>
              <c:numCache>
                <c:formatCode>0.00</c:formatCode>
                <c:ptCount val="24"/>
                <c:pt idx="0">
                  <c:v>97.773393254461823</c:v>
                </c:pt>
                <c:pt idx="1">
                  <c:v>104.20339662393059</c:v>
                </c:pt>
                <c:pt idx="2">
                  <c:v>100.42400233627538</c:v>
                </c:pt>
                <c:pt idx="3">
                  <c:v>98.128042468082626</c:v>
                </c:pt>
                <c:pt idx="4">
                  <c:v>98.943917851049676</c:v>
                </c:pt>
                <c:pt idx="5">
                  <c:v>99.40024590284159</c:v>
                </c:pt>
                <c:pt idx="6">
                  <c:v>100.70763480724662</c:v>
                </c:pt>
                <c:pt idx="7">
                  <c:v>99.343887949027859</c:v>
                </c:pt>
                <c:pt idx="8">
                  <c:v>98.719159227742878</c:v>
                </c:pt>
                <c:pt idx="9">
                  <c:v>99.480654412039854</c:v>
                </c:pt>
                <c:pt idx="10">
                  <c:v>99.954097014244553</c:v>
                </c:pt>
                <c:pt idx="11">
                  <c:v>99.742809329341242</c:v>
                </c:pt>
                <c:pt idx="12">
                  <c:v>99.030469903973966</c:v>
                </c:pt>
                <c:pt idx="13">
                  <c:v>98.267596272262139</c:v>
                </c:pt>
                <c:pt idx="14">
                  <c:v>96.609718389247718</c:v>
                </c:pt>
                <c:pt idx="15">
                  <c:v>96.966492715199678</c:v>
                </c:pt>
                <c:pt idx="16">
                  <c:v>98.526696492909323</c:v>
                </c:pt>
                <c:pt idx="17">
                  <c:v>97.850808460817177</c:v>
                </c:pt>
                <c:pt idx="18">
                  <c:v>96.052840601831178</c:v>
                </c:pt>
                <c:pt idx="19">
                  <c:v>94.221039112023448</c:v>
                </c:pt>
                <c:pt idx="20">
                  <c:v>94.033050109958097</c:v>
                </c:pt>
                <c:pt idx="21">
                  <c:v>92.477858563806123</c:v>
                </c:pt>
                <c:pt idx="22">
                  <c:v>94.472807193212972</c:v>
                </c:pt>
                <c:pt idx="23">
                  <c:v>91.759344012559325</c:v>
                </c:pt>
              </c:numCache>
            </c:numRef>
          </c:yVal>
          <c:smooth val="0"/>
          <c:extLst>
            <c:ext xmlns:c16="http://schemas.microsoft.com/office/drawing/2014/chart" uri="{C3380CC4-5D6E-409C-BE32-E72D297353CC}">
              <c16:uniqueId val="{00000000-07CC-47B5-80AC-C6CCE24CC64B}"/>
            </c:ext>
          </c:extLst>
        </c:ser>
        <c:ser>
          <c:idx val="1"/>
          <c:order val="1"/>
          <c:tx>
            <c:strRef>
              <c:f>'05A29Fit (2)'!$E$1</c:f>
              <c:strCache>
                <c:ptCount val="1"/>
                <c:pt idx="0">
                  <c:v>Calculated</c:v>
                </c:pt>
              </c:strCache>
            </c:strRef>
          </c:tx>
          <c:spPr>
            <a:ln w="28575">
              <a:solidFill>
                <a:srgbClr val="FF0000"/>
              </a:solidFill>
            </a:ln>
          </c:spPr>
          <c:marker>
            <c:symbol val="none"/>
          </c:marker>
          <c:xVal>
            <c:numRef>
              <c:f>'05A29Fit (2)'!$B$146:$B$169</c:f>
              <c:numCache>
                <c:formatCode>0.0E+00</c:formatCode>
                <c:ptCount val="24"/>
                <c:pt idx="0">
                  <c:v>8.9104788095323705E-10</c:v>
                </c:pt>
                <c:pt idx="1">
                  <c:v>1.3365718214298556E-9</c:v>
                </c:pt>
                <c:pt idx="2">
                  <c:v>2.0048577321447834E-9</c:v>
                </c:pt>
                <c:pt idx="3">
                  <c:v>3.0072865982171752E-9</c:v>
                </c:pt>
                <c:pt idx="4">
                  <c:v>4.5109298973257629E-9</c:v>
                </c:pt>
                <c:pt idx="5">
                  <c:v>6.766394845988644E-9</c:v>
                </c:pt>
                <c:pt idx="6">
                  <c:v>1.0149592268982966E-8</c:v>
                </c:pt>
                <c:pt idx="7">
                  <c:v>1.5224388403474449E-8</c:v>
                </c:pt>
                <c:pt idx="8">
                  <c:v>2.2836582605211672E-8</c:v>
                </c:pt>
                <c:pt idx="9">
                  <c:v>3.4254873907817508E-8</c:v>
                </c:pt>
                <c:pt idx="10">
                  <c:v>5.1382310861726265E-8</c:v>
                </c:pt>
                <c:pt idx="11">
                  <c:v>7.7073466292589401E-8</c:v>
                </c:pt>
                <c:pt idx="12">
                  <c:v>1.1561019943888409E-7</c:v>
                </c:pt>
                <c:pt idx="13">
                  <c:v>1.7341529915832615E-7</c:v>
                </c:pt>
                <c:pt idx="14">
                  <c:v>2.6012294873748922E-7</c:v>
                </c:pt>
                <c:pt idx="15">
                  <c:v>3.9018442310623383E-7</c:v>
                </c:pt>
                <c:pt idx="16">
                  <c:v>5.8527663465935075E-7</c:v>
                </c:pt>
                <c:pt idx="17">
                  <c:v>8.7791495198902607E-7</c:v>
                </c:pt>
                <c:pt idx="18">
                  <c:v>1.3168724279835392E-6</c:v>
                </c:pt>
                <c:pt idx="19">
                  <c:v>1.9753086419753087E-6</c:v>
                </c:pt>
                <c:pt idx="20">
                  <c:v>2.9629629629629633E-6</c:v>
                </c:pt>
                <c:pt idx="21">
                  <c:v>4.444444444444445E-6</c:v>
                </c:pt>
                <c:pt idx="22">
                  <c:v>6.6666666666666675E-6</c:v>
                </c:pt>
                <c:pt idx="23">
                  <c:v>1.0000000000000001E-5</c:v>
                </c:pt>
              </c:numCache>
            </c:numRef>
          </c:xVal>
          <c:yVal>
            <c:numRef>
              <c:f>'05A29Fit (2)'!$E$146:$E$169</c:f>
              <c:numCache>
                <c:formatCode>0.000</c:formatCode>
                <c:ptCount val="24"/>
                <c:pt idx="0">
                  <c:v>99.950108953546277</c:v>
                </c:pt>
                <c:pt idx="1">
                  <c:v>99.934687022348641</c:v>
                </c:pt>
                <c:pt idx="2">
                  <c:v>99.914537878894265</c:v>
                </c:pt>
                <c:pt idx="3">
                  <c:v>99.888238126165817</c:v>
                </c:pt>
                <c:pt idx="4">
                  <c:v>99.853953846767808</c:v>
                </c:pt>
                <c:pt idx="5">
                  <c:v>99.809334900511644</c:v>
                </c:pt>
                <c:pt idx="6">
                  <c:v>99.751390964663102</c:v>
                </c:pt>
                <c:pt idx="7">
                  <c:v>99.676352825842415</c:v>
                </c:pt>
                <c:pt idx="8">
                  <c:v>99.57952864843827</c:v>
                </c:pt>
                <c:pt idx="9">
                  <c:v>99.455175194522155</c:v>
                </c:pt>
                <c:pt idx="10">
                  <c:v>99.296419482888382</c:v>
                </c:pt>
                <c:pt idx="11">
                  <c:v>99.095287518729975</c:v>
                </c:pt>
                <c:pt idx="12">
                  <c:v>98.842921314581758</c:v>
                </c:pt>
                <c:pt idx="13">
                  <c:v>98.530085947367326</c:v>
                </c:pt>
                <c:pt idx="14">
                  <c:v>98.148068831290317</c:v>
                </c:pt>
                <c:pt idx="15">
                  <c:v>97.690028321332633</c:v>
                </c:pt>
                <c:pt idx="16">
                  <c:v>97.152730635702255</c:v>
                </c:pt>
                <c:pt idx="17">
                  <c:v>96.538415199835214</c:v>
                </c:pt>
                <c:pt idx="18">
                  <c:v>95.856295905159513</c:v>
                </c:pt>
                <c:pt idx="19">
                  <c:v>95.123063527481506</c:v>
                </c:pt>
                <c:pt idx="20">
                  <c:v>94.361865101684629</c:v>
                </c:pt>
                <c:pt idx="21">
                  <c:v>93.599676420588523</c:v>
                </c:pt>
                <c:pt idx="22">
                  <c:v>92.863612677352407</c:v>
                </c:pt>
                <c:pt idx="23">
                  <c:v>92.177199031716825</c:v>
                </c:pt>
              </c:numCache>
            </c:numRef>
          </c:yVal>
          <c:smooth val="1"/>
          <c:extLst>
            <c:ext xmlns:c16="http://schemas.microsoft.com/office/drawing/2014/chart" uri="{C3380CC4-5D6E-409C-BE32-E72D297353CC}">
              <c16:uniqueId val="{00000001-07CC-47B5-80AC-C6CCE24CC64B}"/>
            </c:ext>
          </c:extLst>
        </c:ser>
        <c:dLbls>
          <c:showLegendKey val="0"/>
          <c:showVal val="0"/>
          <c:showCatName val="0"/>
          <c:showSerName val="0"/>
          <c:showPercent val="0"/>
          <c:showBubbleSize val="0"/>
        </c:dLbls>
        <c:axId val="303331584"/>
        <c:axId val="303341952"/>
      </c:scatterChart>
      <c:valAx>
        <c:axId val="303331584"/>
        <c:scaling>
          <c:logBase val="10"/>
          <c:orientation val="minMax"/>
          <c:max val="1.0000000000000004E-5"/>
          <c:min val="5.0000000000000024E-10"/>
        </c:scaling>
        <c:delete val="0"/>
        <c:axPos val="b"/>
        <c:title>
          <c:tx>
            <c:rich>
              <a:bodyPr/>
              <a:lstStyle/>
              <a:p>
                <a:pPr>
                  <a:defRPr/>
                </a:pPr>
                <a:r>
                  <a:rPr lang="en-US"/>
                  <a:t>Log</a:t>
                </a:r>
                <a:r>
                  <a:rPr lang="en-US" baseline="0"/>
                  <a:t> Concentration (M)</a:t>
                </a:r>
                <a:endParaRPr lang="en-US"/>
              </a:p>
            </c:rich>
          </c:tx>
          <c:overlay val="0"/>
        </c:title>
        <c:numFmt formatCode="0.E+00" sourceLinked="0"/>
        <c:majorTickMark val="out"/>
        <c:minorTickMark val="out"/>
        <c:tickLblPos val="nextTo"/>
        <c:spPr>
          <a:ln w="12700">
            <a:solidFill>
              <a:schemeClr val="tx1"/>
            </a:solidFill>
          </a:ln>
        </c:spPr>
        <c:txPr>
          <a:bodyPr rot="0" vert="horz"/>
          <a:lstStyle/>
          <a:p>
            <a:pPr>
              <a:defRPr/>
            </a:pPr>
            <a:endParaRPr lang="en-US"/>
          </a:p>
        </c:txPr>
        <c:crossAx val="303341952"/>
        <c:crosses val="autoZero"/>
        <c:crossBetween val="midCat"/>
      </c:valAx>
      <c:valAx>
        <c:axId val="303341952"/>
        <c:scaling>
          <c:orientation val="minMax"/>
        </c:scaling>
        <c:delete val="0"/>
        <c:axPos val="l"/>
        <c:title>
          <c:tx>
            <c:rich>
              <a:bodyPr/>
              <a:lstStyle/>
              <a:p>
                <a:pPr>
                  <a:defRPr/>
                </a:pPr>
                <a:r>
                  <a:rPr lang="en-US"/>
                  <a:t>%</a:t>
                </a:r>
                <a:r>
                  <a:rPr lang="en-US" baseline="0"/>
                  <a:t> Vehichle Control</a:t>
                </a:r>
              </a:p>
            </c:rich>
          </c:tx>
          <c:overlay val="0"/>
        </c:title>
        <c:numFmt formatCode="0" sourceLinked="0"/>
        <c:majorTickMark val="out"/>
        <c:minorTickMark val="none"/>
        <c:tickLblPos val="nextTo"/>
        <c:spPr>
          <a:ln w="12700">
            <a:solidFill>
              <a:sysClr val="windowText" lastClr="000000"/>
            </a:solidFill>
          </a:ln>
        </c:spPr>
        <c:txPr>
          <a:bodyPr rot="0" vert="horz"/>
          <a:lstStyle/>
          <a:p>
            <a:pPr>
              <a:defRPr/>
            </a:pPr>
            <a:endParaRPr lang="en-US"/>
          </a:p>
        </c:txPr>
        <c:crossAx val="303331584"/>
        <c:crossesAt val="1.0000000000000007E-13"/>
        <c:crossBetween val="midCat"/>
      </c:valAx>
    </c:plotArea>
    <c:legend>
      <c:legendPos val="r"/>
      <c:legendEntry>
        <c:idx val="1"/>
        <c:delete val="1"/>
      </c:legendEntry>
      <c:layout>
        <c:manualLayout>
          <c:xMode val="edge"/>
          <c:yMode val="edge"/>
          <c:x val="0.47652685876941347"/>
          <c:y val="5.7830645077609232E-2"/>
          <c:w val="0.41736154855643043"/>
          <c:h val="8.4795716324933074E-2"/>
        </c:manualLayout>
      </c:layout>
      <c:overlay val="1"/>
      <c:txPr>
        <a:bodyPr/>
        <a:lstStyle/>
        <a:p>
          <a:pPr>
            <a:defRPr b="1"/>
          </a:pPr>
          <a:endParaRPr lang="en-US"/>
        </a:p>
      </c:txPr>
    </c:legend>
    <c:plotVisOnly val="1"/>
    <c:dispBlanksAs val="gap"/>
    <c:showDLblsOverMax val="0"/>
  </c:chart>
  <c:txPr>
    <a:bodyPr/>
    <a:lstStyle/>
    <a:p>
      <a:pPr>
        <a:defRPr sz="1200" b="0" i="0" u="none" strike="noStrike" baseline="0">
          <a:solidFill>
            <a:srgbClr val="000000"/>
          </a:solidFill>
          <a:latin typeface="Arial" pitchFamily="34" charset="0"/>
          <a:ea typeface="Calibri"/>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OSA17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6159090920328"/>
          <c:y val="0.28507446411409526"/>
          <c:w val="0.81631215176642713"/>
          <c:h val="0.669577699301819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Summary!$B$2:$B$15</c:f>
              <c:strCache>
                <c:ptCount val="14"/>
                <c:pt idx="0">
                  <c:v>Rapamycin</c:v>
                </c:pt>
                <c:pt idx="1">
                  <c:v>RTX71850858</c:v>
                </c:pt>
                <c:pt idx="2">
                  <c:v>RTX54950187</c:v>
                </c:pt>
                <c:pt idx="3">
                  <c:v>RTX11479074</c:v>
                </c:pt>
                <c:pt idx="4">
                  <c:v>RTX62590399</c:v>
                </c:pt>
                <c:pt idx="5">
                  <c:v>RTX31267305</c:v>
                </c:pt>
                <c:pt idx="6">
                  <c:v>RTX69478483</c:v>
                </c:pt>
                <c:pt idx="7">
                  <c:v>RTX71846658</c:v>
                </c:pt>
                <c:pt idx="8">
                  <c:v>Meclizine</c:v>
                </c:pt>
                <c:pt idx="9">
                  <c:v>RTX33611539</c:v>
                </c:pt>
                <c:pt idx="10">
                  <c:v>RTX09315191</c:v>
                </c:pt>
                <c:pt idx="11">
                  <c:v>RTX97095856</c:v>
                </c:pt>
                <c:pt idx="12">
                  <c:v>RTX37397297</c:v>
                </c:pt>
                <c:pt idx="13">
                  <c:v>RTX04684035</c:v>
                </c:pt>
              </c:strCache>
            </c:strRef>
          </c:cat>
          <c:val>
            <c:numRef>
              <c:f>Summary!$C$2:$C$15</c:f>
              <c:numCache>
                <c:formatCode>0.0</c:formatCode>
                <c:ptCount val="14"/>
                <c:pt idx="0">
                  <c:v>1.5738056737722275</c:v>
                </c:pt>
                <c:pt idx="1">
                  <c:v>-2.4510307314180899</c:v>
                </c:pt>
                <c:pt idx="2">
                  <c:v>-3.08402187438038</c:v>
                </c:pt>
                <c:pt idx="3">
                  <c:v>-3.24217447305546</c:v>
                </c:pt>
                <c:pt idx="4">
                  <c:v>-3.56280257718758</c:v>
                </c:pt>
                <c:pt idx="5">
                  <c:v>-3.6431980494594902</c:v>
                </c:pt>
                <c:pt idx="6">
                  <c:v>-4.0521790191208904</c:v>
                </c:pt>
                <c:pt idx="7">
                  <c:v>-4.3843674458841804</c:v>
                </c:pt>
                <c:pt idx="8">
                  <c:v>-4.8062867290714903</c:v>
                </c:pt>
                <c:pt idx="9">
                  <c:v>-4.8897961459268497</c:v>
                </c:pt>
                <c:pt idx="10">
                  <c:v>-5.1950944356204296</c:v>
                </c:pt>
                <c:pt idx="11">
                  <c:v>-5.4950476890023996</c:v>
                </c:pt>
                <c:pt idx="12">
                  <c:v>-5.5816273494801898</c:v>
                </c:pt>
                <c:pt idx="13">
                  <c:v>-8</c:v>
                </c:pt>
              </c:numCache>
            </c:numRef>
          </c:val>
          <c:extLst>
            <c:ext xmlns:c16="http://schemas.microsoft.com/office/drawing/2014/chart" uri="{C3380CC4-5D6E-409C-BE32-E72D297353CC}">
              <c16:uniqueId val="{00000000-CAB3-4EAB-9904-4522B69F82CB}"/>
            </c:ext>
          </c:extLst>
        </c:ser>
        <c:dLbls>
          <c:dLblPos val="outEnd"/>
          <c:showLegendKey val="0"/>
          <c:showVal val="1"/>
          <c:showCatName val="0"/>
          <c:showSerName val="0"/>
          <c:showPercent val="0"/>
          <c:showBubbleSize val="0"/>
        </c:dLbls>
        <c:gapWidth val="219"/>
        <c:overlap val="-27"/>
        <c:axId val="300465536"/>
        <c:axId val="300759296"/>
      </c:barChart>
      <c:catAx>
        <c:axId val="300465536"/>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759296"/>
        <c:crosses val="autoZero"/>
        <c:auto val="1"/>
        <c:lblAlgn val="ctr"/>
        <c:lblOffset val="100"/>
        <c:noMultiLvlLbl val="0"/>
      </c:catAx>
      <c:valAx>
        <c:axId val="30075929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r>
                  <a:rPr lang="en-US" baseline="0"/>
                  <a:t> Toxicity</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465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OSA29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6159090920328"/>
          <c:y val="0.28507446411409526"/>
          <c:w val="0.81631215176642713"/>
          <c:h val="0.669577699301819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Summary!$B$16:$B$29</c:f>
              <c:strCache>
                <c:ptCount val="14"/>
                <c:pt idx="0">
                  <c:v>Rapamycin</c:v>
                </c:pt>
                <c:pt idx="1">
                  <c:v>RTX71850858</c:v>
                </c:pt>
                <c:pt idx="2">
                  <c:v>RTX62590399</c:v>
                </c:pt>
                <c:pt idx="3">
                  <c:v>RTX11479074</c:v>
                </c:pt>
                <c:pt idx="4">
                  <c:v>RTX69478483</c:v>
                </c:pt>
                <c:pt idx="5">
                  <c:v>RTX31267305</c:v>
                </c:pt>
                <c:pt idx="6">
                  <c:v>RTX33611539</c:v>
                </c:pt>
                <c:pt idx="7">
                  <c:v>RTX97095856</c:v>
                </c:pt>
                <c:pt idx="8">
                  <c:v>RTX54950187</c:v>
                </c:pt>
                <c:pt idx="9">
                  <c:v>RTX71846658</c:v>
                </c:pt>
                <c:pt idx="10">
                  <c:v>Meclizine</c:v>
                </c:pt>
                <c:pt idx="11">
                  <c:v>RTX09315191</c:v>
                </c:pt>
                <c:pt idx="12">
                  <c:v>RTX04684035</c:v>
                </c:pt>
                <c:pt idx="13">
                  <c:v>RTX37397297</c:v>
                </c:pt>
              </c:strCache>
            </c:strRef>
          </c:cat>
          <c:val>
            <c:numRef>
              <c:f>Summary!$C$16:$C$29</c:f>
              <c:numCache>
                <c:formatCode>0.0</c:formatCode>
                <c:ptCount val="14"/>
                <c:pt idx="0">
                  <c:v>11.331134476836212</c:v>
                </c:pt>
                <c:pt idx="1">
                  <c:v>6.100626553397845</c:v>
                </c:pt>
                <c:pt idx="2">
                  <c:v>5.5353515062471388</c:v>
                </c:pt>
                <c:pt idx="3">
                  <c:v>5.4944930141550827</c:v>
                </c:pt>
                <c:pt idx="4">
                  <c:v>4.5180608575603287</c:v>
                </c:pt>
                <c:pt idx="5">
                  <c:v>3.0132202697228649</c:v>
                </c:pt>
                <c:pt idx="6">
                  <c:v>2.7051173309065746</c:v>
                </c:pt>
                <c:pt idx="7">
                  <c:v>2.5206502071362564</c:v>
                </c:pt>
                <c:pt idx="8">
                  <c:v>2.3251296292450689</c:v>
                </c:pt>
                <c:pt idx="9">
                  <c:v>1.5144449243707214</c:v>
                </c:pt>
                <c:pt idx="10">
                  <c:v>1.3619891557322603</c:v>
                </c:pt>
                <c:pt idx="11">
                  <c:v>1.1404849204298415</c:v>
                </c:pt>
                <c:pt idx="12">
                  <c:v>1.0277354904259255</c:v>
                </c:pt>
                <c:pt idx="13">
                  <c:v>0.25696343204317884</c:v>
                </c:pt>
              </c:numCache>
            </c:numRef>
          </c:val>
          <c:extLst>
            <c:ext xmlns:c16="http://schemas.microsoft.com/office/drawing/2014/chart" uri="{C3380CC4-5D6E-409C-BE32-E72D297353CC}">
              <c16:uniqueId val="{00000000-E324-447A-A6BE-A103B0455AB7}"/>
            </c:ext>
          </c:extLst>
        </c:ser>
        <c:dLbls>
          <c:dLblPos val="outEnd"/>
          <c:showLegendKey val="0"/>
          <c:showVal val="1"/>
          <c:showCatName val="0"/>
          <c:showSerName val="0"/>
          <c:showPercent val="0"/>
          <c:showBubbleSize val="0"/>
        </c:dLbls>
        <c:gapWidth val="219"/>
        <c:overlap val="-27"/>
        <c:axId val="300775296"/>
        <c:axId val="300802816"/>
      </c:barChart>
      <c:catAx>
        <c:axId val="300775296"/>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802816"/>
        <c:crosses val="autoZero"/>
        <c:auto val="1"/>
        <c:lblAlgn val="ctr"/>
        <c:lblOffset val="100"/>
        <c:noMultiLvlLbl val="0"/>
      </c:catAx>
      <c:valAx>
        <c:axId val="30080281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r>
                  <a:rPr lang="en-US" baseline="0"/>
                  <a:t> Toxicity</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77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OSA484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6159090920328"/>
          <c:y val="0.28507446411409526"/>
          <c:w val="0.81631215176642713"/>
          <c:h val="0.669577699301819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Summary!$B$30:$B$43</c:f>
              <c:strCache>
                <c:ptCount val="14"/>
                <c:pt idx="0">
                  <c:v>RTX11479074</c:v>
                </c:pt>
                <c:pt idx="1">
                  <c:v>Rapamycin</c:v>
                </c:pt>
                <c:pt idx="2">
                  <c:v>RTX62590399</c:v>
                </c:pt>
                <c:pt idx="3">
                  <c:v>Meclizine</c:v>
                </c:pt>
                <c:pt idx="4">
                  <c:v>RTX54950187</c:v>
                </c:pt>
                <c:pt idx="5">
                  <c:v>RTX71850858</c:v>
                </c:pt>
                <c:pt idx="6">
                  <c:v>RTX33611539</c:v>
                </c:pt>
                <c:pt idx="7">
                  <c:v>RTX69478483</c:v>
                </c:pt>
                <c:pt idx="8">
                  <c:v>RTX97095856</c:v>
                </c:pt>
                <c:pt idx="9">
                  <c:v>RTX31267305</c:v>
                </c:pt>
                <c:pt idx="10">
                  <c:v>RTX37397297</c:v>
                </c:pt>
                <c:pt idx="11">
                  <c:v>RTX09315191</c:v>
                </c:pt>
                <c:pt idx="12">
                  <c:v>RTX71846658</c:v>
                </c:pt>
                <c:pt idx="13">
                  <c:v>RTX04684035</c:v>
                </c:pt>
              </c:strCache>
            </c:strRef>
          </c:cat>
          <c:val>
            <c:numRef>
              <c:f>Summary!$C$30:$C$43</c:f>
              <c:numCache>
                <c:formatCode>0.0</c:formatCode>
                <c:ptCount val="14"/>
                <c:pt idx="0">
                  <c:v>10</c:v>
                </c:pt>
                <c:pt idx="1">
                  <c:v>9.8506863311041712</c:v>
                </c:pt>
                <c:pt idx="2">
                  <c:v>9.6768330510940501</c:v>
                </c:pt>
                <c:pt idx="3">
                  <c:v>8.1</c:v>
                </c:pt>
                <c:pt idx="4">
                  <c:v>7.7875225972989455</c:v>
                </c:pt>
                <c:pt idx="5">
                  <c:v>6.8055007671446788</c:v>
                </c:pt>
                <c:pt idx="6">
                  <c:v>6.7488461529187589</c:v>
                </c:pt>
                <c:pt idx="7">
                  <c:v>6.0748887040755619</c:v>
                </c:pt>
                <c:pt idx="8">
                  <c:v>5.1878496089244663</c:v>
                </c:pt>
                <c:pt idx="9">
                  <c:v>4.119932169808834</c:v>
                </c:pt>
                <c:pt idx="10">
                  <c:v>3.6716205490287734</c:v>
                </c:pt>
                <c:pt idx="11">
                  <c:v>2.4825871526325329</c:v>
                </c:pt>
                <c:pt idx="12">
                  <c:v>2.3371941782663299</c:v>
                </c:pt>
                <c:pt idx="13">
                  <c:v>2.0389698568915406</c:v>
                </c:pt>
              </c:numCache>
            </c:numRef>
          </c:val>
          <c:extLst>
            <c:ext xmlns:c16="http://schemas.microsoft.com/office/drawing/2014/chart" uri="{C3380CC4-5D6E-409C-BE32-E72D297353CC}">
              <c16:uniqueId val="{00000000-A72E-4A13-8ECD-43110E10A1C8}"/>
            </c:ext>
          </c:extLst>
        </c:ser>
        <c:dLbls>
          <c:dLblPos val="outEnd"/>
          <c:showLegendKey val="0"/>
          <c:showVal val="1"/>
          <c:showCatName val="0"/>
          <c:showSerName val="0"/>
          <c:showPercent val="0"/>
          <c:showBubbleSize val="0"/>
        </c:dLbls>
        <c:gapWidth val="219"/>
        <c:overlap val="-27"/>
        <c:axId val="300642688"/>
        <c:axId val="300645376"/>
      </c:barChart>
      <c:catAx>
        <c:axId val="300642688"/>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645376"/>
        <c:crosses val="autoZero"/>
        <c:auto val="1"/>
        <c:lblAlgn val="ctr"/>
        <c:lblOffset val="100"/>
        <c:noMultiLvlLbl val="0"/>
      </c:catAx>
      <c:valAx>
        <c:axId val="30064537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r>
                  <a:rPr lang="en-US" baseline="0"/>
                  <a:t> Toxicity</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642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FL83B</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6159090920328"/>
          <c:y val="0.28507446411409526"/>
          <c:w val="0.81631215176642713"/>
          <c:h val="0.669577699301819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Summary!$B$44:$B$57</c:f>
              <c:strCache>
                <c:ptCount val="14"/>
                <c:pt idx="0">
                  <c:v>RTX04684035</c:v>
                </c:pt>
                <c:pt idx="1">
                  <c:v>RTX71846658</c:v>
                </c:pt>
                <c:pt idx="2">
                  <c:v>RTX09315191</c:v>
                </c:pt>
                <c:pt idx="3">
                  <c:v>RTX11479074</c:v>
                </c:pt>
                <c:pt idx="4">
                  <c:v>Meclizine</c:v>
                </c:pt>
                <c:pt idx="5">
                  <c:v>Rapamycin</c:v>
                </c:pt>
                <c:pt idx="6">
                  <c:v>RTX69478483</c:v>
                </c:pt>
                <c:pt idx="7">
                  <c:v>RTX31267305</c:v>
                </c:pt>
                <c:pt idx="8">
                  <c:v>RTX54950187</c:v>
                </c:pt>
                <c:pt idx="9">
                  <c:v>RTX97095856</c:v>
                </c:pt>
                <c:pt idx="10">
                  <c:v>RTX33611539</c:v>
                </c:pt>
                <c:pt idx="11">
                  <c:v>RTX71850858</c:v>
                </c:pt>
                <c:pt idx="12">
                  <c:v>RTX37397297</c:v>
                </c:pt>
                <c:pt idx="13">
                  <c:v>RTX62590399</c:v>
                </c:pt>
              </c:strCache>
            </c:strRef>
          </c:cat>
          <c:val>
            <c:numRef>
              <c:f>Summary!$C$44:$C$57</c:f>
              <c:numCache>
                <c:formatCode>0.0</c:formatCode>
                <c:ptCount val="14"/>
                <c:pt idx="0">
                  <c:v>-2.30393196384752</c:v>
                </c:pt>
                <c:pt idx="1">
                  <c:v>-2.81251611354811</c:v>
                </c:pt>
                <c:pt idx="2">
                  <c:v>-4.76427219441379</c:v>
                </c:pt>
                <c:pt idx="3">
                  <c:v>-7.0705561633425704</c:v>
                </c:pt>
                <c:pt idx="4">
                  <c:v>-7.8709980013353196</c:v>
                </c:pt>
                <c:pt idx="5">
                  <c:v>-8.7015433766990196</c:v>
                </c:pt>
                <c:pt idx="6">
                  <c:v>-10.022541748150299</c:v>
                </c:pt>
                <c:pt idx="7">
                  <c:v>-10.0601009032261</c:v>
                </c:pt>
                <c:pt idx="8">
                  <c:v>-10.9652240434897</c:v>
                </c:pt>
                <c:pt idx="9">
                  <c:v>-11.0110823211908</c:v>
                </c:pt>
                <c:pt idx="10">
                  <c:v>-11.287353470102699</c:v>
                </c:pt>
                <c:pt idx="11">
                  <c:v>-11.9166001175424</c:v>
                </c:pt>
                <c:pt idx="12">
                  <c:v>-11.9455489846444</c:v>
                </c:pt>
                <c:pt idx="13">
                  <c:v>-13.112187824686099</c:v>
                </c:pt>
              </c:numCache>
            </c:numRef>
          </c:val>
          <c:extLst>
            <c:ext xmlns:c16="http://schemas.microsoft.com/office/drawing/2014/chart" uri="{C3380CC4-5D6E-409C-BE32-E72D297353CC}">
              <c16:uniqueId val="{00000000-0A34-47A5-A56C-87B679680993}"/>
            </c:ext>
          </c:extLst>
        </c:ser>
        <c:dLbls>
          <c:dLblPos val="outEnd"/>
          <c:showLegendKey val="0"/>
          <c:showVal val="1"/>
          <c:showCatName val="0"/>
          <c:showSerName val="0"/>
          <c:showPercent val="0"/>
          <c:showBubbleSize val="0"/>
        </c:dLbls>
        <c:gapWidth val="219"/>
        <c:overlap val="-27"/>
        <c:axId val="300812928"/>
        <c:axId val="300815872"/>
      </c:barChart>
      <c:catAx>
        <c:axId val="300812928"/>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815872"/>
        <c:crosses val="autoZero"/>
        <c:auto val="1"/>
        <c:lblAlgn val="ctr"/>
        <c:lblOffset val="100"/>
        <c:noMultiLvlLbl val="0"/>
      </c:catAx>
      <c:valAx>
        <c:axId val="30081587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r>
                  <a:rPr lang="en-US" baseline="0"/>
                  <a:t> Toxicity</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81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4T16:38:33.261"/>
    </inkml:context>
    <inkml:brush xml:id="br0">
      <inkml:brushProperty name="width" value="0.05" units="cm"/>
      <inkml:brushProperty name="height" value="0.05" units="cm"/>
      <inkml:brushProperty name="color" value="#FFFFFF"/>
    </inkml:brush>
  </inkml:definitions>
  <inkml:trace contextRef="#ctx0" brushRef="#br0">248 127 24575,'0'28'0,"-1"0"0,-7 42 0,1-26 0,1 46 0,4-57 0,2-32 0,0 0 0,0 0 0,-1 0 0,1 0 0,0 0 0,0 0 0,-1 0 0,1 0 0,0 0 0,-1 0 0,1 0 0,-1 0 0,1 0 0,-1 0 0,0 0 0,-5-1 0,1-9 0,-8-29 0,8 20 0,-1 1 0,-10-21 0,3 15 0,2 0 0,-10-29 0,19 44 0,0-1 0,1 16 0,-4 128 0,0-66 0,4-43 0,1-24 0,1-16 0,-1-289 0,6 389 0,0-5 0,-2-169 0,15-52 0,-35 227 0,-2 7 0,18-88 0,0-4 0,0-1 0,0 1 0,0 0 0,-1-1 0,1 1 0,0 0 0,-1 0 0,1-1 0,-1 1 0,0-1 0,1 1 0,-1 0 0,-1 1 0,2-4 0,0 1 0,-1 0 0,1 0 0,0 0 0,0 0 0,0 0 0,-1 0 0,1 0 0,0 0 0,0 0 0,0 0 0,0-1 0,-1 1 0,1 0 0,0 0 0,0 0 0,0 0 0,0 0 0,0-1 0,-1 1 0,1 0 0,0 0 0,0 0 0,0 0 0,0-1 0,0 1 0,0 0 0,0 0 0,0 0 0,0-1 0,0 1 0,0 0 0,0 0 0,0 0 0,0-1 0,0 1 0,0 0 0,-2-12 0,2 11 0,-10-100 0,3 14 0,6 83 0,1 0 0,-1 1 0,0-1 0,0 1 0,0-1 0,-3-5 0,3 8 0,1 1 0,0 0 0,0-1 0,0 1 0,-1 0 0,1-1 0,0 1 0,-1 0 0,1-1 0,0 1 0,-1 0 0,1 0 0,0-1 0,-1 1 0,1 0 0,-1 0 0,1 0 0,0 0 0,-1-1 0,1 1 0,-1 0 0,1 0 0,0 0 0,-1 0 0,0 0 0,0 0 0,0 1 0,0-1 0,0 1 0,0-1 0,0 1 0,1 0 0,-1-1 0,0 1 0,0 0 0,0-1 0,1 1 0,-1 0 0,0 0 0,1 0 0,-2 1 0,-2 6 0,0-1 0,0 1 0,0 0 0,1 0 0,1 0 0,-1 0 0,-1 10 0,-5 63 0,4-36 0,3-28 0,2-15 0,0-3 0,7-31 0,3 0 0,1-1 0,2 2 0,1 0 0,27-45 0,-39 74 0,0-1 0,0 0 0,0 1 0,0-1 0,0 1 0,5-4 0,-6 6 0,-1 0 0,1-1 0,0 1 0,0 0 0,-1-1 0,1 1 0,0 0 0,0 0 0,-1 0 0,1-1 0,0 1 0,0 0 0,0 0 0,-1 0 0,1 1 0,0-1 0,0 0 0,-1 0 0,1 0 0,0 0 0,0 1 0,-1-1 0,1 0 0,0 1 0,0-1 0,-1 1 0,1-1 0,-1 1 0,1-1 0,0 1 0,-1-1 0,1 1 0,0 1 0,2 2 0,0 0 0,0 0 0,0 1 0,0-1 0,-1 1 0,0 0 0,0 0 0,2 9 0,8 45 0,-11-52 0,9 147 0,-8-109 0,0-33 0,1-20 0,1-18 0,-3-75 0,1 93 0,2 13 0,5 16 0,12 111 0,-22-407 0,1 270 0,0 0 0,0 0 0,0-1 0,-1 1 0,0 0 0,0 0 0,-1 0 0,1 0 0,-4-5 0,5 10 0,0-1 0,0 1 0,0 0 0,0 0 0,0 0 0,0 0 0,0 0 0,0-1 0,0 1 0,0 0 0,0 0 0,0 0 0,-1 0 0,1 0 0,0-1 0,0 1 0,0 0 0,0 0 0,0 0 0,0 0 0,-1 0 0,1 0 0,0 0 0,0 0 0,0 0 0,0 0 0,0 0 0,-1-1 0,1 1 0,0 0 0,0 0 0,0 0 0,0 0 0,-1 0 0,1 0 0,0 0 0,0 0 0,0 0 0,0 0 0,0 1 0,-1-1 0,1 0 0,0 0 0,0 0 0,0 0 0,0 0 0,0 0 0,-1 0 0,1 0 0,-4 11 0,2 13 0,3 146 0,-2 31 0,-1-191 0,0 0 0,0 0 0,-1-1 0,0 1 0,0-1 0,-6 9 0,4-7 0,1 0 0,0 0 0,-5 19 0,7-15 0,-8 32 0,8-80 0,9-22 0,2 1 0,26-80 0,-14 55 0,-8 0 0,-10 53 0,8-29 0,5-9-1365,-13 53-5461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4T16:39:00.994"/>
    </inkml:context>
    <inkml:brush xml:id="br0">
      <inkml:brushProperty name="width" value="0.2" units="cm"/>
      <inkml:brushProperty name="height" value="0.2" units="cm"/>
      <inkml:brushProperty name="color" value="#FFFFFF"/>
    </inkml:brush>
  </inkml:definitions>
  <inkml:trace contextRef="#ctx0" brushRef="#br0">1 270 24575,'44'-1'0,"50"2"0,-89 0 0,1-1 0,-1 2 0,1-1 0,-1 1 0,0-1 0,0 1 0,0 1 0,0-1 0,0 1 0,0 0 0,0 0 0,4 4 0,-2-2 0,1-1 0,0 0 0,0-1 0,0 0 0,10 2 0,-1 1 0,-16-6 0,-1 1 0,1-1 0,0 0 0,0 0 0,-1 0 0,1 0 0,0 1 0,0-1 0,-1 0 0,1 0 0,0 0 0,0-1 0,-1 1 0,1 0 0,0 0 0,0 0 0,-1 0 0,1-1 0,0 1 0,-1 0 0,1-1 0,0 1 0,-1-1 0,1 1 0,0 0 0,-1-1 0,1 0 0,-1 1 0,1-1 0,-1 1 0,1-1 0,-1 1 0,0-1 0,1 0 0,-1 1 0,0-1 0,1 0 0,-1 0 0,0 1 0,0-1 0,0 0 0,1 0 0,-1-1 0,0 0 0,0 0 0,1-1 0,-1 1 0,0 0 0,0-1 0,-1 1 0,1 0 0,0-1 0,-1 1 0,0 0 0,1-1 0,-1 1 0,-2-3 0,-8-14 0,1 0 0,-10-24 0,17 38 0,1 1 0,-1-1 0,0 1 0,-1 0 0,-5-6 0,2 2 0,7 7 0,0 1 0,-1-1 0,1 1 0,0 0 0,-1-1 0,1 1 0,-1-1 0,1 1 0,0 0 0,-1 0 0,1-1 0,-1 1 0,1 0 0,-1 0 0,1-1 0,-1 1 0,1 0 0,-1 0 0,1 0 0,-1 0 0,1 0 0,-1 0 0,0 0 0,1 0 0,-1 0 0,1 0 0,-1 0 0,1 0 0,-1 0 0,0 1 0,-1 0 0,1-1 0,0 1 0,0 0 0,0 0 0,1 0 0,-1 0 0,0 0 0,0 0 0,0 0 0,1 0 0,-2 1 0,0 3 0,0 0 0,0 0 0,0 1 0,-2 9 0,2 1 0,1 0 0,1 29 0,0-75 0,1 14 0,-1 1 0,-3-19 0,2 30 0,1 0 0,-1 0 0,0 0 0,0 0 0,-1 0 0,0 0 0,1 0 0,-1 0 0,0 1 0,-1-1 0,1 1 0,-1-1 0,-3-3 0,-4-2 0,-12-11 0,2-1 0,-21-26 0,52 52 0,8 6 0,-6-2 0,-1 0 0,1 1 0,-2 1 0,1 0 0,10 13 0,-17-18 0,1-1 0,0-1 0,0 1 0,0-1 0,0 0 0,1 0 0,-1-1 0,1 0 0,11 4 0,-9-4 0,-1 0 0,1 1 0,-1 0 0,0 1 0,11 8 0,-11-6 0,0-1 0,1 1 0,-1-1 0,2-1 0,16 8 0,-20-10 0,1 1 0,0 0 0,-1 0 0,0 0 0,7 8 0,-6-7 0,0 1 0,14 8 0,-21-14 0,1 0 0,-1 1 0,1-1 0,-1 0 0,1 1 0,-1-1 0,1 0 0,-1 0 0,1 0 0,0 1 0,-1-1 0,1 0 0,-1 0 0,1 0 0,-1 0 0,1 0 0,0 0 0,-1 0 0,1 0 0,-1 0 0,1 0 0,-1 0 0,2-1 0,-2 1 0,0-1 0,1 1 0,-1-1 0,0 1 0,0-1 0,0 1 0,0-1 0,0 1 0,1-1 0,-1 1 0,0-1 0,0 1 0,0-1 0,0 1 0,-1-1 0,1 1 0,0-1 0,0 1 0,0-1 0,0 0 0,-13-27 0,9 23 0,0-1 0,1 0 0,0 0 0,0-1 0,-3-11 0,5 15 0,1-1 0,0 1 0,-1-1 0,1 0 0,1 0 0,-1 1 0,0-1 0,1 0 0,0 1 0,0-1 0,0 1 0,2-6 0,1 0 0,1 0 0,0 0 0,1 0 0,0 1 0,0 0 0,1 0 0,0 0 0,0 1 0,1 0 0,13-9 0,-6 6 0,0 0 0,1 2 0,0 0 0,0 0 0,22-6 0,-37 14 0,0-1 0,0 1 0,-1 0 0,1 0 0,0-1 0,0 1 0,0 0 0,0 0 0,0 0 0,-1 0 0,1 0 0,0 0 0,0 0 0,0 0 0,0 0 0,0 0 0,-1 1 0,1-1 0,0 0 0,0 1 0,0-1 0,-1 0 0,1 1 0,0-1 0,0 1 0,-1-1 0,1 1 0,0-1 0,-1 1 0,1 0 0,-1-1 0,1 1 0,-1 0 0,1 0 0,-1-1 0,1 1 0,-1 0 0,0 0 0,1 0 0,-1-1 0,0 1 0,1 2 0,-1 3 0,1 1 0,-1-1 0,1 1 0,-3 12 0,1-6 0,1 45 0,1-31 0,-2 0 0,-5 36 0,5-58 0,-1 0 0,1 1 0,-1-1 0,-1 0 0,1 0 0,-7 9 0,-22 27 0,26-35 0,1-1 0,-1 0 0,1 0 0,-1-1 0,0 0 0,0 0 0,0 0 0,-7 4 0,11-8 0,0 1 0,0 0 0,-1-1 0,1 1 0,0-1 0,0 1 0,-1-1 0,1 0 0,0 0 0,-1 1 0,1-1 0,0 0 0,-1 0 0,1 0 0,0 0 0,-1-1 0,1 1 0,0 0 0,-1 0 0,1-1 0,0 1 0,0-1 0,0 1 0,-1-1 0,1 0 0,0 1 0,0-1 0,0 0 0,0 0 0,0 0 0,0 0 0,0 0 0,0 0 0,0 0 0,1 0 0,-1 0 0,0 0 0,1 0 0,-1-1 0,0 0 0,-27-47 0,7 13 0,19 34 0,1 0 0,0 0 0,1 0 0,-1 0 0,0 0 0,0 0 0,1 0 0,-1 0 0,1 0 0,0 0 0,0 0 0,0 0 0,0-1 0,0 1 0,0 0 0,0 0 0,1 0 0,-1 0 0,1 0 0,0 0 0,-1 0 0,2-2 0,2-2 0,0 1 0,0 0 0,0 0 0,0 0 0,10-7 0,-7 5 0,0 1 0,-1 0 0,1 0 0,-1 1 0,2 0 0,-1 0 0,0 1 0,1 0 0,0 0 0,0 1 0,0 0 0,1 0 0,-1 1 0,0 0 0,1 0 0,0 1 0,13 0 0,-1 0 0,21-3 0,18-1 0,-52 4 0,-1 1 0,0 0 0,0 0 0,-1 1 0,1-1 0,12 4 0,-18-3 0,0-1 0,1 1 0,-1-1 0,0 1 0,0 0 0,0 0 0,1-1 0,-1 1 0,0 0 0,0 0 0,0 0 0,0 0 0,-1 0 0,1 0 0,0 0 0,0 1 0,-1-1 0,1 0 0,0 0 0,-1 0 0,1 1 0,-1-1 0,0 0 0,1 1 0,-1-1 0,0 1 0,0-1 0,0 0 0,0 1 0,0-1 0,0 0 0,0 1 0,-1-1 0,0 3 0,-8 33 0,6-27 0,0 1 0,1 0 0,-1 17 0,2 17 0,2-29 0,-2 0 0,1 0 0,-2 0 0,0-1 0,-9 32 0,5-35 0,6-12 0,0 1 0,0-1 0,0 0 0,0 0 0,0 0 0,0 0 0,0 0 0,0 0 0,-1 0 0,1 0 0,0 0 0,0 0 0,0 0 0,0 0 0,0 0 0,0 0 0,0 0 0,0 0 0,0 0 0,-1 0 0,1 0 0,0-1 0,0 1 0,0 0 0,0 0 0,0 0 0,0 0 0,0 0 0,0 0 0,0 0 0,0 0 0,0 0 0,0 0 0,0 0 0,0 0 0,-1 0 0,1 0 0,0-1 0,0 1 0,0 0 0,0 0 0,0 0 0,0 0 0,0 0 0,0 0 0,0 0 0,0 0 0,0 0 0,0-1 0,0 1 0,0 0 0,0 0 0,0 0 0,0 0 0,0 0 0,0 0 0,1 0 0,-2-27 0,1 20 0,0-1 0,1 1 0,0 0 0,0-1 0,0 1 0,1 0 0,0 0 0,0 0 0,0 0 0,1 1 0,0-1 0,1 1 0,0-1 0,0 1 0,0 0 0,0 0 0,1 1 0,11-10 0,5-12 0,-18 23 0,1-1 0,-1 1 0,0 0 0,1 0 0,0 0 0,0 0 0,0 0 0,1 1 0,7-5 0,-11 7 0,0 1 0,1 0 0,-1-1 0,0 1 0,0-1 0,1 1 0,-1 0 0,0 0 0,1 0 0,-1 0 0,0 0 0,1 0 0,-1 0 0,0 1 0,1-1 0,-1 0 0,0 1 0,0-1 0,1 0 0,-1 1 0,2 1 0,-2-1 0,1 0 0,-1 1 0,1-1 0,-1 1 0,0 0 0,1-1 0,-1 1 0,0 0 0,0 0 0,0 0 0,-1 0 0,2 2 0,0 4 0,0 1 0,-1-1 0,1 0 0,-2 1 0,1 12 0,-3 57 0,-7-112 0,6-20-1365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3edc4cec0d_0_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13edc4cec0d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Our next aim after obtaining and analyzing the killing/viability data would be to analyze how meclizine would affect the phosphorylation of mTOR and its downstream effectors utilizing Western Blot Analysis. Since some of the cell lines seem to be resistant to meclizine or mTOR inhibition in general, we decided to perform a western blot analysis on the most resistant cell line comparing meclizine, rapamycin, and DMSO at varying concentrations. We are still in the process of running and analyzing the westerns.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Verifying that meclizine is in fact inhibiting mTORC-1 in our cells is important as it provides us insight in relation to our cell killing data. If there is or is not any mTORC-1 inhibition then we can proceed to determining why whether it’s a cell type or species difference as mTOR itself has never been shown to be mutated.</a:t>
            </a:r>
            <a:endParaRPr dirty="0"/>
          </a:p>
        </p:txBody>
      </p:sp>
      <p:sp>
        <p:nvSpPr>
          <p:cNvPr id="242" name="Google Shape;242;g13edc4cec0d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3ee301cfaa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13ee301cfaa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g13ee301cfaa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3ee73959c5_0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13ee73959c5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addition to rapamycin and meclizine, we also assayed 12 other small molecules that have been shown to bind and interact with raptor/mTORC-1. P-values highlighted in red are significant.</a:t>
            </a:r>
            <a:endParaRPr dirty="0"/>
          </a:p>
        </p:txBody>
      </p:sp>
      <p:sp>
        <p:nvSpPr>
          <p:cNvPr id="301" name="Google Shape;301;g13ee73959c5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3ee73959c5_0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13ee73959c5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addition to rapamycin and meclizine, we also assayed 12 other small molecules that have been shown to bind and interact with raptor/mTORC-1. </a:t>
            </a:r>
            <a:endParaRPr dirty="0"/>
          </a:p>
        </p:txBody>
      </p:sp>
      <p:sp>
        <p:nvSpPr>
          <p:cNvPr id="301" name="Google Shape;301;g13ee73959c5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086770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3ee73959c5_0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13ee73959c5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addition to rapamycin and meclizine, we also assayed 12 other small molecules that have been shown to bind and interact with raptor/mTORC-1. </a:t>
            </a:r>
            <a:endParaRPr dirty="0"/>
          </a:p>
        </p:txBody>
      </p:sp>
      <p:sp>
        <p:nvSpPr>
          <p:cNvPr id="301" name="Google Shape;301;g13ee73959c5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000543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3ee73959c5_0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13ee73959c5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addition to rapamycin and meclizine, we also assayed 12 other small molecules that have been shown to bind and interact with raptor/mTORC-1. </a:t>
            </a:r>
            <a:endParaRPr dirty="0"/>
          </a:p>
        </p:txBody>
      </p:sp>
      <p:sp>
        <p:nvSpPr>
          <p:cNvPr id="301" name="Google Shape;301;g13ee73959c5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160673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3ee73959c5_0_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13ee73959c5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For this cell line which is recognized as the most resistant at 96 hours for all drugs toxicity decreases over the course of 96 hours</a:t>
            </a:r>
            <a:endParaRPr dirty="0"/>
          </a:p>
        </p:txBody>
      </p:sp>
      <p:sp>
        <p:nvSpPr>
          <p:cNvPr id="319" name="Google Shape;319;g13ee73959c5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3ee73959c5_0_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13ee73959c5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For this cell line which is intermediately affected, majority of the drugs did not have much change or increased at drug exposure for 96 hours. Meclizine in particular stayed the same and was less toxic than rapamycin with rapamycin becoming more toxic at 96 hours.</a:t>
            </a:r>
            <a:endParaRPr dirty="0"/>
          </a:p>
        </p:txBody>
      </p:sp>
      <p:sp>
        <p:nvSpPr>
          <p:cNvPr id="319" name="Google Shape;319;g13ee73959c5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720565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3ee73959c5_0_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13ee73959c5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Most susceptible cell line. Drug toxicity either stayed close to the same or increased toxicity after drug exposure for 96 hours. Meclizine increased in toxicity from not being toxic to toxic while rapamycin stayed relatively similar.</a:t>
            </a:r>
            <a:endParaRPr dirty="0"/>
          </a:p>
        </p:txBody>
      </p:sp>
      <p:sp>
        <p:nvSpPr>
          <p:cNvPr id="319" name="Google Shape;319;g13ee73959c5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174256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3ee301cfaa_0_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13ee301cfaa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Although this summer we were unable to show a substantial amount of killing of canine osteosarcoma cells with meclizine, further studies need to be performed. Meclizine is far less toxic of a drug than rapamycin and even though it may be less effective at killing osteosarcoma cells, their difference in terms of toxicity is also an important factor.</a:t>
            </a:r>
          </a:p>
          <a:p>
            <a:pPr marL="0" lvl="0" indent="0" algn="l" rtl="0">
              <a:spcBef>
                <a:spcPts val="0"/>
              </a:spcBef>
              <a:spcAft>
                <a:spcPts val="0"/>
              </a:spcAft>
              <a:buNone/>
            </a:pPr>
            <a:r>
              <a:rPr lang="en-US" dirty="0"/>
              <a:t>Results from our western blot assays will dictate our plans moving forward, this is an ongoing process.</a:t>
            </a:r>
            <a:endParaRPr dirty="0"/>
          </a:p>
          <a:p>
            <a:pPr marL="0" lvl="0" indent="0" algn="l" rtl="0">
              <a:spcBef>
                <a:spcPts val="0"/>
              </a:spcBef>
              <a:spcAft>
                <a:spcPts val="0"/>
              </a:spcAft>
              <a:buNone/>
            </a:pPr>
            <a:endParaRPr dirty="0"/>
          </a:p>
        </p:txBody>
      </p:sp>
      <p:sp>
        <p:nvSpPr>
          <p:cNvPr id="366" name="Google Shape;366;g13ee301cfaa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3a4c1e0969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13a4c1e096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latin typeface="Arial"/>
                <a:ea typeface="Arial"/>
                <a:cs typeface="Arial"/>
                <a:sym typeface="Arial"/>
              </a:rPr>
              <a:t>Although development of chemotherapy has improved the survival rates across many cancer types, mortality rates for OSA is still high and especially poor for dogs. 1 and 2 year survival rates with only amputation have been published to be ~11% and 2%. Addition of chemotherapy increases the 2 years rate to around 20%</a:t>
            </a:r>
          </a:p>
        </p:txBody>
      </p:sp>
      <p:sp>
        <p:nvSpPr>
          <p:cNvPr id="100" name="Google Shape;100;g13a4c1e096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All in all, depending on the results of our westerns there are various directions that we can take.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81" name="Google Shape;3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3ee301cfaa_0_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13ee301cfaa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These studies will provide functional and biochemical readouts in which to later evaluate the efficacy of therapies.</a:t>
            </a:r>
          </a:p>
          <a:p>
            <a:pPr marL="0" lvl="0" indent="0" algn="l" rtl="0">
              <a:spcBef>
                <a:spcPts val="0"/>
              </a:spcBef>
              <a:spcAft>
                <a:spcPts val="0"/>
              </a:spcAft>
              <a:buClr>
                <a:schemeClr val="dk1"/>
              </a:buClr>
              <a:buSzPts val="1100"/>
              <a:buFont typeface="Arial"/>
              <a:buNone/>
            </a:pPr>
            <a:endParaRPr lang="en-US" sz="1100" dirty="0">
              <a:latin typeface="Arial"/>
              <a:cs typeface="Arial"/>
              <a:sym typeface="Arial"/>
            </a:endParaRPr>
          </a:p>
          <a:p>
            <a:pPr marL="0" lvl="0" indent="0" algn="l" rtl="0">
              <a:spcBef>
                <a:spcPts val="0"/>
              </a:spcBef>
              <a:spcAft>
                <a:spcPts val="0"/>
              </a:spcAft>
              <a:buClr>
                <a:schemeClr val="dk1"/>
              </a:buClr>
              <a:buSzPts val="1100"/>
              <a:buFont typeface="Arial"/>
              <a:buNone/>
            </a:pPr>
            <a:r>
              <a:rPr lang="en-US" sz="1100" dirty="0">
                <a:latin typeface="Arial"/>
                <a:cs typeface="Arial"/>
                <a:sym typeface="Arial"/>
              </a:rPr>
              <a:t>We can investigate further in a variety of ways depending on the results of the westerns that we should get on Wednesday later this week. In addition to all this, we can also test meclizine on canine glioblastoma cells to have a same cancer cell type comparison to the human glioblastoma study.</a:t>
            </a:r>
            <a:endParaRPr dirty="0"/>
          </a:p>
        </p:txBody>
      </p:sp>
      <p:sp>
        <p:nvSpPr>
          <p:cNvPr id="397" name="Google Shape;397;g13ee301cfaa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10" name="Google Shape;41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3fb5ac9c51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13fb5ac9c51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32" name="Google Shape;432;g13fb5ac9c51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3a4c1e0969_0_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13a4c1e0969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Meclizine specifically inhibits mTORC-1 (Mammalian/mechanistic target of rapamycin complex 1 by binding onto raptor)</a:t>
            </a:r>
            <a:endParaRPr sz="1100" dirty="0">
              <a:latin typeface="Arial"/>
              <a:ea typeface="Arial"/>
              <a:cs typeface="Arial"/>
              <a:sym typeface="Arial"/>
            </a:endParaRPr>
          </a:p>
        </p:txBody>
      </p:sp>
      <p:sp>
        <p:nvSpPr>
          <p:cNvPr id="118" name="Google Shape;118;g13a4c1e0969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3a4c1e0969_0_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13a4c1e0969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Osteosarcoma is a genomically heterogenous which tend to converge in terms of pathways but not a genomic locus. Genomic studies have shown that alterations in TP53/RB, PI3K/AKT, and MAPK pathways. In a study comprising of OSA tumors from 59 dogs alteration frequency was 37% PI3K, 71% TP53, and 17% MAPK.</a:t>
            </a:r>
          </a:p>
          <a:p>
            <a:pPr marL="0" lvl="0" indent="0" algn="l" rtl="0">
              <a:spcBef>
                <a:spcPts val="0"/>
              </a:spcBef>
              <a:spcAft>
                <a:spcPts val="0"/>
              </a:spcAft>
              <a:buClr>
                <a:schemeClr val="dk1"/>
              </a:buClr>
              <a:buSzPts val="1100"/>
              <a:buFont typeface="Arial"/>
              <a:buNone/>
            </a:pPr>
            <a:endParaRPr lang="en-US"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Preclinical and clinical studies on osteosarcoma have demonstrated that the PI3K (phosphatidylinositol 3-kinase) is constitutively active. PTEN a tumor suppressor that regulates the PI3K pathway has been shown to be loss in a large majority of canine osteosarcomas.</a:t>
            </a:r>
            <a:endParaRPr sz="1100" dirty="0">
              <a:latin typeface="Arial"/>
              <a:ea typeface="Arial"/>
              <a:cs typeface="Arial"/>
              <a:sym typeface="Arial"/>
            </a:endParaRPr>
          </a:p>
        </p:txBody>
      </p:sp>
      <p:sp>
        <p:nvSpPr>
          <p:cNvPr id="118" name="Google Shape;118;g13a4c1e0969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423044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3ec040a411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13ec040a41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p:txBody>
      </p:sp>
      <p:sp>
        <p:nvSpPr>
          <p:cNvPr id="142" name="Google Shape;142;g13ec040a411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3a4c1e0969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3a4c1e0969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dirty="0"/>
          </a:p>
        </p:txBody>
      </p:sp>
      <p:sp>
        <p:nvSpPr>
          <p:cNvPr id="158" name="Google Shape;158;g13a4c1e0969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Optimal cell number is the number of cells that must be seeded to ensure that the cells will be in the logarithmic growth phase for the actual experiment as cells in the plateau phase will die due out growing the monolayer affecting killing results.</a:t>
            </a:r>
            <a:endParaRPr sz="1100" dirty="0">
              <a:latin typeface="Arial"/>
              <a:ea typeface="Arial"/>
              <a:cs typeface="Arial"/>
              <a:sym typeface="Arial"/>
            </a:endParaRPr>
          </a:p>
        </p:txBody>
      </p:sp>
      <p:sp>
        <p:nvSpPr>
          <p:cNvPr id="175" name="Google Shape;17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3edc4cec0d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13edc4cec0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Cells were seeded into 384 well plates. There were 2 plates for each cell line, one plate where the cells were treated with titration of drugs and another with DMSO concentration equivalent to that contained drug solution. There needs to be a comparison to be able to account for the effects DMSO has on cell growth as the drugs come in a lyophilized powder that are dissolved using DMSO as a solvent.</a:t>
            </a:r>
          </a:p>
          <a:p>
            <a:pPr marL="0" lvl="0" indent="0" algn="l" rtl="0">
              <a:spcBef>
                <a:spcPts val="0"/>
              </a:spcBef>
              <a:spcAft>
                <a:spcPts val="0"/>
              </a:spcAft>
              <a:buNone/>
            </a:pPr>
            <a:r>
              <a:rPr lang="en-US" dirty="0"/>
              <a:t>After incubation, media will be aspirated with a robotic aspirator and a lysing buffer will be added. And the reagent will be added and then the plates will be read using a luminometer. The reagent is luciferin which will take ATP from the lysed cells cause this reaction which will provide a luminescence signal. Luminescence reading is proportional to the number of viable cells as the viable cells produce ATP to drive cellular functions whereas dead cells would not contain or produce ATP.</a:t>
            </a:r>
          </a:p>
          <a:p>
            <a:pPr marL="0" lvl="0" indent="0" algn="l" rtl="0">
              <a:spcBef>
                <a:spcPts val="0"/>
              </a:spcBef>
              <a:spcAft>
                <a:spcPts val="0"/>
              </a:spcAft>
              <a:buNone/>
            </a:pPr>
            <a:r>
              <a:rPr lang="en-US" dirty="0"/>
              <a:t>We first obtained data for 48 hour drug treatments analyzed the data and repeated the assays for a 96 hour drug treatment.</a:t>
            </a:r>
            <a:endParaRPr dirty="0"/>
          </a:p>
        </p:txBody>
      </p:sp>
      <p:sp>
        <p:nvSpPr>
          <p:cNvPr id="190" name="Google Shape;190;g13edc4cec0d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a4c1e0969_0_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13a4c1e0969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Datapoints were calculated taking the drug luminescence as a % of DMSO control plate luminescence. We performed a regression using a software solver tool where we calculated p-values, </a:t>
            </a:r>
            <a:r>
              <a:rPr lang="en-US" dirty="0" err="1"/>
              <a:t>rsquared</a:t>
            </a:r>
            <a:r>
              <a:rPr lang="en-US" dirty="0"/>
              <a:t>, etc. % Toxicity was calculated as the difference between the </a:t>
            </a:r>
            <a:r>
              <a:rPr lang="en-US" dirty="0" err="1"/>
              <a:t>Rmin</a:t>
            </a:r>
            <a:r>
              <a:rPr lang="en-US" dirty="0"/>
              <a:t> and </a:t>
            </a:r>
            <a:r>
              <a:rPr lang="en-US" dirty="0" err="1"/>
              <a:t>Rmax</a:t>
            </a:r>
            <a:endParaRPr dirty="0"/>
          </a:p>
        </p:txBody>
      </p:sp>
      <p:sp>
        <p:nvSpPr>
          <p:cNvPr id="208" name="Google Shape;208;g13a4c1e0969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p:nvPr/>
        </p:nvSpPr>
        <p:spPr>
          <a:xfrm>
            <a:off x="89250" y="390700"/>
            <a:ext cx="8965500" cy="175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3600" dirty="0">
                <a:solidFill>
                  <a:schemeClr val="dk1"/>
                </a:solidFill>
                <a:latin typeface="Calibri"/>
                <a:ea typeface="Calibri"/>
                <a:cs typeface="Calibri"/>
                <a:sym typeface="Calibri"/>
              </a:rPr>
              <a:t>Effects of MTORC-1 Inhibition by Meclizine on Canine Osteosarcoma Cells</a:t>
            </a:r>
            <a:endParaRPr sz="3600" dirty="0">
              <a:solidFill>
                <a:schemeClr val="dk1"/>
              </a:solidFill>
              <a:latin typeface="Calibri"/>
              <a:ea typeface="Calibri"/>
              <a:cs typeface="Calibri"/>
              <a:sym typeface="Calibri"/>
            </a:endParaRPr>
          </a:p>
        </p:txBody>
      </p:sp>
      <p:grpSp>
        <p:nvGrpSpPr>
          <p:cNvPr id="91" name="Google Shape;91;p13"/>
          <p:cNvGrpSpPr/>
          <p:nvPr/>
        </p:nvGrpSpPr>
        <p:grpSpPr>
          <a:xfrm>
            <a:off x="0" y="6025116"/>
            <a:ext cx="9144000" cy="832884"/>
            <a:chOff x="0" y="6025116"/>
            <a:chExt cx="9144000" cy="832884"/>
          </a:xfrm>
        </p:grpSpPr>
        <p:sp>
          <p:nvSpPr>
            <p:cNvPr id="92" name="Google Shape;92;p13"/>
            <p:cNvSpPr/>
            <p:nvPr/>
          </p:nvSpPr>
          <p:spPr>
            <a:xfrm>
              <a:off x="0" y="6025116"/>
              <a:ext cx="9144000" cy="832884"/>
            </a:xfrm>
            <a:prstGeom prst="rect">
              <a:avLst/>
            </a:prstGeom>
            <a:solidFill>
              <a:srgbClr val="0027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3" name="Google Shape;93;p13"/>
            <p:cNvPicPr preferRelativeResize="0"/>
            <p:nvPr/>
          </p:nvPicPr>
          <p:blipFill rotWithShape="1">
            <a:blip r:embed="rId3">
              <a:alphaModFix/>
            </a:blip>
            <a:srcRect/>
            <a:stretch/>
          </p:blipFill>
          <p:spPr>
            <a:xfrm>
              <a:off x="135890" y="6206608"/>
              <a:ext cx="2654300" cy="469900"/>
            </a:xfrm>
            <a:prstGeom prst="rect">
              <a:avLst/>
            </a:prstGeom>
            <a:noFill/>
            <a:ln>
              <a:noFill/>
            </a:ln>
          </p:spPr>
        </p:pic>
      </p:grpSp>
      <p:pic>
        <p:nvPicPr>
          <p:cNvPr id="95" name="Google Shape;95;p13"/>
          <p:cNvPicPr preferRelativeResize="0"/>
          <p:nvPr/>
        </p:nvPicPr>
        <p:blipFill>
          <a:blip r:embed="rId4">
            <a:alphaModFix/>
          </a:blip>
          <a:stretch>
            <a:fillRect/>
          </a:stretch>
        </p:blipFill>
        <p:spPr>
          <a:xfrm>
            <a:off x="0" y="1504325"/>
            <a:ext cx="9144000" cy="320425"/>
          </a:xfrm>
          <a:prstGeom prst="rect">
            <a:avLst/>
          </a:prstGeom>
          <a:noFill/>
          <a:ln>
            <a:noFill/>
          </a:ln>
        </p:spPr>
      </p:pic>
      <p:sp>
        <p:nvSpPr>
          <p:cNvPr id="2" name="TextBox 1">
            <a:extLst>
              <a:ext uri="{FF2B5EF4-FFF2-40B4-BE49-F238E27FC236}">
                <a16:creationId xmlns:a16="http://schemas.microsoft.com/office/drawing/2014/main" id="{91D85052-7F34-E0DC-A5AE-02D244F14A6D}"/>
              </a:ext>
            </a:extLst>
          </p:cNvPr>
          <p:cNvSpPr txBox="1"/>
          <p:nvPr/>
        </p:nvSpPr>
        <p:spPr>
          <a:xfrm>
            <a:off x="89250" y="4303154"/>
            <a:ext cx="8072167" cy="1631216"/>
          </a:xfrm>
          <a:prstGeom prst="rect">
            <a:avLst/>
          </a:prstGeom>
          <a:noFill/>
        </p:spPr>
        <p:txBody>
          <a:bodyPr wrap="square" rtlCol="0">
            <a:spAutoFit/>
          </a:bodyPr>
          <a:lstStyle/>
          <a:p>
            <a:r>
              <a:rPr lang="en-US" sz="2000" b="1" dirty="0">
                <a:solidFill>
                  <a:srgbClr val="262626"/>
                </a:solidFill>
                <a:latin typeface="Avenir Book" panose="02000503020000020003" pitchFamily="2" charset="0"/>
                <a:sym typeface="Limelight"/>
              </a:rPr>
              <a:t>Student: </a:t>
            </a:r>
          </a:p>
          <a:p>
            <a:r>
              <a:rPr lang="en-US" sz="2000" dirty="0">
                <a:solidFill>
                  <a:srgbClr val="262626"/>
                </a:solidFill>
                <a:latin typeface="Avenir Book" panose="02000503020000020003" pitchFamily="2" charset="0"/>
                <a:sym typeface="Limelight"/>
              </a:rPr>
              <a:t>Brandon Lao</a:t>
            </a:r>
          </a:p>
          <a:p>
            <a:r>
              <a:rPr lang="en-US" sz="2000" b="1" dirty="0">
                <a:solidFill>
                  <a:srgbClr val="262626"/>
                </a:solidFill>
                <a:latin typeface="Avenir Book" panose="02000503020000020003" pitchFamily="2" charset="0"/>
                <a:sym typeface="Limelight"/>
              </a:rPr>
              <a:t>Mentors:</a:t>
            </a:r>
            <a:r>
              <a:rPr lang="en-US" sz="2000" dirty="0">
                <a:solidFill>
                  <a:srgbClr val="262626"/>
                </a:solidFill>
                <a:latin typeface="Avenir Book" panose="02000503020000020003" pitchFamily="2" charset="0"/>
                <a:sym typeface="Limelight"/>
              </a:rPr>
              <a:t> </a:t>
            </a:r>
          </a:p>
          <a:p>
            <a:r>
              <a:rPr lang="en-US" sz="2000" dirty="0">
                <a:solidFill>
                  <a:srgbClr val="262626"/>
                </a:solidFill>
                <a:latin typeface="Avenir Book" panose="02000503020000020003" pitchFamily="2" charset="0"/>
                <a:sym typeface="Limelight"/>
              </a:rPr>
              <a:t>Dr. Michael S Kent, DVM, DACVIM (Oncology), DACVR (Radiation Oncology)</a:t>
            </a:r>
          </a:p>
          <a:p>
            <a:r>
              <a:rPr lang="en-US" sz="2000" dirty="0">
                <a:solidFill>
                  <a:srgbClr val="262626"/>
                </a:solidFill>
                <a:latin typeface="Avenir Book" panose="02000503020000020003" pitchFamily="2" charset="0"/>
                <a:sym typeface="Limelight"/>
              </a:rPr>
              <a:t>Dr. Gino A </a:t>
            </a:r>
            <a:r>
              <a:rPr lang="en-US" sz="2000" dirty="0" err="1">
                <a:solidFill>
                  <a:srgbClr val="262626"/>
                </a:solidFill>
                <a:latin typeface="Avenir Book" panose="02000503020000020003" pitchFamily="2" charset="0"/>
                <a:sym typeface="Limelight"/>
              </a:rPr>
              <a:t>Cortopassi</a:t>
            </a:r>
            <a:r>
              <a:rPr lang="en-US" sz="2000" dirty="0">
                <a:solidFill>
                  <a:srgbClr val="262626"/>
                </a:solidFill>
                <a:latin typeface="Avenir Book" panose="02000503020000020003" pitchFamily="2" charset="0"/>
                <a:sym typeface="Limelight"/>
              </a:rPr>
              <a:t>, PhD (Biochemistry)</a:t>
            </a:r>
          </a:p>
        </p:txBody>
      </p:sp>
      <p:pic>
        <p:nvPicPr>
          <p:cNvPr id="1026" name="Picture 2" descr="Canine Osteosarcoma Cell Line (OSCA-8) - Kerafast">
            <a:extLst>
              <a:ext uri="{FF2B5EF4-FFF2-40B4-BE49-F238E27FC236}">
                <a16:creationId xmlns:a16="http://schemas.microsoft.com/office/drawing/2014/main" id="{4F047B4B-BF9F-D373-5764-C38CA00E81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90" y="2040765"/>
            <a:ext cx="2204517" cy="22045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rmo Scientific Nunclon Sphera Flasks T75 Cell Culture Flask, Culture |  Fisher Scientific">
            <a:extLst>
              <a:ext uri="{FF2B5EF4-FFF2-40B4-BE49-F238E27FC236}">
                <a16:creationId xmlns:a16="http://schemas.microsoft.com/office/drawing/2014/main" id="{98257F24-2FF2-A163-96FF-962D478E3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456" y="2006242"/>
            <a:ext cx="2957312" cy="22969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ramamine® Less Drowsy Chewable">
            <a:extLst>
              <a:ext uri="{FF2B5EF4-FFF2-40B4-BE49-F238E27FC236}">
                <a16:creationId xmlns:a16="http://schemas.microsoft.com/office/drawing/2014/main" id="{22CC1AF4-51A1-8655-8B41-7EF265D657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2972" y="1778498"/>
            <a:ext cx="2800830" cy="2800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pSp>
        <p:nvGrpSpPr>
          <p:cNvPr id="244" name="Google Shape;244;p22"/>
          <p:cNvGrpSpPr/>
          <p:nvPr/>
        </p:nvGrpSpPr>
        <p:grpSpPr>
          <a:xfrm>
            <a:off x="0" y="6025116"/>
            <a:ext cx="9144000" cy="832800"/>
            <a:chOff x="0" y="6025116"/>
            <a:chExt cx="9144000" cy="832800"/>
          </a:xfrm>
        </p:grpSpPr>
        <p:sp>
          <p:nvSpPr>
            <p:cNvPr id="245" name="Google Shape;245;p22"/>
            <p:cNvSpPr/>
            <p:nvPr/>
          </p:nvSpPr>
          <p:spPr>
            <a:xfrm>
              <a:off x="0" y="6025116"/>
              <a:ext cx="9144000" cy="8328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6" name="Google Shape;246;p22"/>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247" name="Google Shape;247;p22"/>
          <p:cNvGrpSpPr/>
          <p:nvPr/>
        </p:nvGrpSpPr>
        <p:grpSpPr>
          <a:xfrm>
            <a:off x="0" y="1026800"/>
            <a:ext cx="9144000" cy="507900"/>
            <a:chOff x="-12451" y="1704723"/>
            <a:chExt cx="9144000" cy="507900"/>
          </a:xfrm>
        </p:grpSpPr>
        <p:sp>
          <p:nvSpPr>
            <p:cNvPr id="248" name="Google Shape;248;p22"/>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22"/>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rgbClr val="DBAA01"/>
                  </a:solidFill>
                  <a:latin typeface="Calibri"/>
                  <a:ea typeface="Calibri"/>
                  <a:cs typeface="Calibri"/>
                  <a:sym typeface="Calibri"/>
                </a:rPr>
                <a:t>Methods </a:t>
              </a:r>
              <a:r>
                <a:rPr lang="en-US" sz="2700">
                  <a:solidFill>
                    <a:srgbClr val="F2F2F2"/>
                  </a:solidFill>
                  <a:latin typeface="Calibri"/>
                  <a:ea typeface="Calibri"/>
                  <a:cs typeface="Calibri"/>
                  <a:sym typeface="Calibri"/>
                </a:rPr>
                <a:t>    Results     Discussion     Conclusion</a:t>
              </a:r>
              <a:endParaRPr/>
            </a:p>
          </p:txBody>
        </p:sp>
      </p:grpSp>
      <p:sp>
        <p:nvSpPr>
          <p:cNvPr id="250" name="Google Shape;250;p22"/>
          <p:cNvSpPr txBox="1">
            <a:spLocks noGrp="1"/>
          </p:cNvSpPr>
          <p:nvPr>
            <p:ph type="title"/>
          </p:nvPr>
        </p:nvSpPr>
        <p:spPr>
          <a:xfrm>
            <a:off x="0" y="1467725"/>
            <a:ext cx="9144000" cy="930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US" sz="1900" dirty="0"/>
              <a:t>Verification of mTORC-1 inhibition by meclizine in our cell lines</a:t>
            </a:r>
            <a:endParaRPr sz="1900" dirty="0"/>
          </a:p>
        </p:txBody>
      </p:sp>
      <p:sp>
        <p:nvSpPr>
          <p:cNvPr id="251" name="Google Shape;251;p22"/>
          <p:cNvSpPr txBox="1"/>
          <p:nvPr/>
        </p:nvSpPr>
        <p:spPr>
          <a:xfrm>
            <a:off x="0" y="411725"/>
            <a:ext cx="9144000" cy="98793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US" sz="2800" dirty="0">
                <a:solidFill>
                  <a:schemeClr val="dk1"/>
                </a:solidFill>
                <a:latin typeface="Calibri"/>
                <a:ea typeface="Calibri"/>
                <a:cs typeface="Calibri"/>
                <a:sym typeface="Calibri"/>
              </a:rPr>
              <a:t>Aim 2: Determine meclizine’s Effects on P-mTOR and P-70S6K</a:t>
            </a:r>
            <a:endParaRPr sz="1100" dirty="0">
              <a:solidFill>
                <a:schemeClr val="dk1"/>
              </a:solidFill>
            </a:endParaRPr>
          </a:p>
        </p:txBody>
      </p:sp>
      <p:pic>
        <p:nvPicPr>
          <p:cNvPr id="7170" name="Picture 2">
            <a:extLst>
              <a:ext uri="{FF2B5EF4-FFF2-40B4-BE49-F238E27FC236}">
                <a16:creationId xmlns:a16="http://schemas.microsoft.com/office/drawing/2014/main" id="{10DD9A93-84F0-B2F1-DEE8-B4768C1B1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568" y="2466393"/>
            <a:ext cx="4509910" cy="3440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8B17A4-FED1-CE61-A5C8-BFFF2E0FAA21}"/>
              </a:ext>
            </a:extLst>
          </p:cNvPr>
          <p:cNvSpPr txBox="1"/>
          <p:nvPr/>
        </p:nvSpPr>
        <p:spPr>
          <a:xfrm>
            <a:off x="2790191" y="6025116"/>
            <a:ext cx="4655820" cy="738664"/>
          </a:xfrm>
          <a:prstGeom prst="rect">
            <a:avLst/>
          </a:prstGeom>
          <a:noFill/>
        </p:spPr>
        <p:txBody>
          <a:bodyPr wrap="square">
            <a:spAutoFit/>
          </a:bodyPr>
          <a:lstStyle/>
          <a:p>
            <a:r>
              <a:rPr lang="en-US" sz="1400" dirty="0">
                <a:solidFill>
                  <a:schemeClr val="bg1"/>
                </a:solidFill>
              </a:rPr>
              <a:t>Sandoval JA, </a:t>
            </a:r>
            <a:r>
              <a:rPr lang="en-US" sz="1400" dirty="0" err="1">
                <a:solidFill>
                  <a:schemeClr val="bg1"/>
                </a:solidFill>
              </a:rPr>
              <a:t>Tomilov</a:t>
            </a:r>
            <a:r>
              <a:rPr lang="en-US" sz="1400" dirty="0">
                <a:solidFill>
                  <a:schemeClr val="bg1"/>
                </a:solidFill>
              </a:rPr>
              <a:t> A, Datta S, et al. Novel mTORC1 Inhibitors Kill Glioblastoma Stem Cells. </a:t>
            </a:r>
            <a:r>
              <a:rPr lang="en-US" sz="1400" i="1" dirty="0">
                <a:solidFill>
                  <a:schemeClr val="bg1"/>
                </a:solidFill>
              </a:rPr>
              <a:t>Pharmaceuticals (Basel)</a:t>
            </a:r>
            <a:r>
              <a:rPr lang="en-US" sz="1400" dirty="0">
                <a:solidFill>
                  <a:schemeClr val="bg1"/>
                </a:solidFill>
              </a:rPr>
              <a:t>. 2020;13(12). doi:10.3390/ph13120419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4"/>
          <p:cNvSpPr txBox="1"/>
          <p:nvPr/>
        </p:nvSpPr>
        <p:spPr>
          <a:xfrm>
            <a:off x="-12451" y="-15483"/>
            <a:ext cx="918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00"/>
              <a:buFont typeface="Calibri"/>
              <a:buNone/>
            </a:pPr>
            <a:endParaRPr sz="4800">
              <a:solidFill>
                <a:srgbClr val="44484B"/>
              </a:solidFill>
              <a:latin typeface="Calibri"/>
              <a:ea typeface="Calibri"/>
              <a:cs typeface="Calibri"/>
              <a:sym typeface="Calibri"/>
            </a:endParaRPr>
          </a:p>
        </p:txBody>
      </p:sp>
      <p:grpSp>
        <p:nvGrpSpPr>
          <p:cNvPr id="287" name="Google Shape;287;p24"/>
          <p:cNvGrpSpPr/>
          <p:nvPr/>
        </p:nvGrpSpPr>
        <p:grpSpPr>
          <a:xfrm>
            <a:off x="0" y="6025116"/>
            <a:ext cx="9144000" cy="832800"/>
            <a:chOff x="0" y="6025116"/>
            <a:chExt cx="9144000" cy="832800"/>
          </a:xfrm>
        </p:grpSpPr>
        <p:sp>
          <p:nvSpPr>
            <p:cNvPr id="288" name="Google Shape;288;p24"/>
            <p:cNvSpPr/>
            <p:nvPr/>
          </p:nvSpPr>
          <p:spPr>
            <a:xfrm>
              <a:off x="0" y="6025116"/>
              <a:ext cx="9144000" cy="8328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9" name="Google Shape;289;p24"/>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290" name="Google Shape;290;p24"/>
          <p:cNvGrpSpPr/>
          <p:nvPr/>
        </p:nvGrpSpPr>
        <p:grpSpPr>
          <a:xfrm>
            <a:off x="0" y="1026800"/>
            <a:ext cx="9144000" cy="507900"/>
            <a:chOff x="-12451" y="1704723"/>
            <a:chExt cx="9144000" cy="507900"/>
          </a:xfrm>
        </p:grpSpPr>
        <p:sp>
          <p:nvSpPr>
            <p:cNvPr id="291" name="Google Shape;291;p24"/>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24"/>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chemeClr val="lt1"/>
                  </a:solidFill>
                  <a:latin typeface="Calibri"/>
                  <a:ea typeface="Calibri"/>
                  <a:cs typeface="Calibri"/>
                  <a:sym typeface="Calibri"/>
                </a:rPr>
                <a:t>Methods</a:t>
              </a:r>
              <a:r>
                <a:rPr lang="en-US" sz="2700">
                  <a:solidFill>
                    <a:srgbClr val="DBAA01"/>
                  </a:solidFill>
                  <a:latin typeface="Calibri"/>
                  <a:ea typeface="Calibri"/>
                  <a:cs typeface="Calibri"/>
                  <a:sym typeface="Calibri"/>
                </a:rPr>
                <a:t> </a:t>
              </a:r>
              <a:r>
                <a:rPr lang="en-US" sz="2700">
                  <a:solidFill>
                    <a:srgbClr val="F2F2F2"/>
                  </a:solidFill>
                  <a:latin typeface="Calibri"/>
                  <a:ea typeface="Calibri"/>
                  <a:cs typeface="Calibri"/>
                  <a:sym typeface="Calibri"/>
                </a:rPr>
                <a:t>    </a:t>
              </a:r>
              <a:r>
                <a:rPr lang="en-US" sz="2700">
                  <a:solidFill>
                    <a:srgbClr val="DBAA01"/>
                  </a:solidFill>
                  <a:latin typeface="Calibri"/>
                  <a:ea typeface="Calibri"/>
                  <a:cs typeface="Calibri"/>
                  <a:sym typeface="Calibri"/>
                </a:rPr>
                <a:t>Results</a:t>
              </a:r>
              <a:r>
                <a:rPr lang="en-US" sz="2700">
                  <a:solidFill>
                    <a:srgbClr val="F2F2F2"/>
                  </a:solidFill>
                  <a:latin typeface="Calibri"/>
                  <a:ea typeface="Calibri"/>
                  <a:cs typeface="Calibri"/>
                  <a:sym typeface="Calibri"/>
                </a:rPr>
                <a:t>     Discussion     Conclusion</a:t>
              </a:r>
              <a:endParaRPr/>
            </a:p>
          </p:txBody>
        </p:sp>
      </p:grpSp>
      <p:sp>
        <p:nvSpPr>
          <p:cNvPr id="293" name="Google Shape;293;p24"/>
          <p:cNvSpPr txBox="1">
            <a:spLocks noGrp="1"/>
          </p:cNvSpPr>
          <p:nvPr>
            <p:ph type="title"/>
          </p:nvPr>
        </p:nvSpPr>
        <p:spPr>
          <a:xfrm>
            <a:off x="636141" y="113794"/>
            <a:ext cx="7886700" cy="930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4484B"/>
              </a:buClr>
              <a:buSzPts val="4800"/>
              <a:buFont typeface="Calibri"/>
              <a:buNone/>
            </a:pPr>
            <a:r>
              <a:rPr lang="en-US" sz="4000" dirty="0"/>
              <a:t>Cell Viability Meclizine vs Rapamycin</a:t>
            </a:r>
            <a:endParaRPr sz="3600" dirty="0"/>
          </a:p>
        </p:txBody>
      </p:sp>
      <p:pic>
        <p:nvPicPr>
          <p:cNvPr id="7" name="Picture 6">
            <a:extLst>
              <a:ext uri="{FF2B5EF4-FFF2-40B4-BE49-F238E27FC236}">
                <a16:creationId xmlns:a16="http://schemas.microsoft.com/office/drawing/2014/main" id="{97595CAF-9EC6-9F3E-2FC1-4284E249086C}"/>
              </a:ext>
            </a:extLst>
          </p:cNvPr>
          <p:cNvPicPr>
            <a:picLocks noChangeAspect="1"/>
          </p:cNvPicPr>
          <p:nvPr/>
        </p:nvPicPr>
        <p:blipFill>
          <a:blip r:embed="rId4"/>
          <a:stretch>
            <a:fillRect/>
          </a:stretch>
        </p:blipFill>
        <p:spPr>
          <a:xfrm>
            <a:off x="5954233" y="1570151"/>
            <a:ext cx="3176802" cy="2891270"/>
          </a:xfrm>
          <a:prstGeom prst="rect">
            <a:avLst/>
          </a:prstGeom>
        </p:spPr>
      </p:pic>
      <p:pic>
        <p:nvPicPr>
          <p:cNvPr id="9" name="Picture 8">
            <a:extLst>
              <a:ext uri="{FF2B5EF4-FFF2-40B4-BE49-F238E27FC236}">
                <a16:creationId xmlns:a16="http://schemas.microsoft.com/office/drawing/2014/main" id="{5A31239E-CA16-D35D-36F4-773F4C8BDCD2}"/>
              </a:ext>
            </a:extLst>
          </p:cNvPr>
          <p:cNvPicPr>
            <a:picLocks noChangeAspect="1"/>
          </p:cNvPicPr>
          <p:nvPr/>
        </p:nvPicPr>
        <p:blipFill>
          <a:blip r:embed="rId5"/>
          <a:stretch>
            <a:fillRect/>
          </a:stretch>
        </p:blipFill>
        <p:spPr>
          <a:xfrm>
            <a:off x="12773" y="1534700"/>
            <a:ext cx="3054278" cy="2858673"/>
          </a:xfrm>
          <a:prstGeom prst="rect">
            <a:avLst/>
          </a:prstGeom>
        </p:spPr>
      </p:pic>
      <p:pic>
        <p:nvPicPr>
          <p:cNvPr id="11" name="Picture 10">
            <a:extLst>
              <a:ext uri="{FF2B5EF4-FFF2-40B4-BE49-F238E27FC236}">
                <a16:creationId xmlns:a16="http://schemas.microsoft.com/office/drawing/2014/main" id="{FC184FDE-4A0A-70B2-6330-CF31D28A6FEB}"/>
              </a:ext>
            </a:extLst>
          </p:cNvPr>
          <p:cNvPicPr>
            <a:picLocks noChangeAspect="1"/>
          </p:cNvPicPr>
          <p:nvPr/>
        </p:nvPicPr>
        <p:blipFill>
          <a:blip r:embed="rId6"/>
          <a:stretch>
            <a:fillRect/>
          </a:stretch>
        </p:blipFill>
        <p:spPr>
          <a:xfrm>
            <a:off x="3067051" y="1528169"/>
            <a:ext cx="2942471" cy="2971441"/>
          </a:xfrm>
          <a:prstGeom prst="rect">
            <a:avLst/>
          </a:prstGeom>
        </p:spPr>
      </p:pic>
      <p:sp>
        <p:nvSpPr>
          <p:cNvPr id="12" name="Google Shape;221;p20">
            <a:extLst>
              <a:ext uri="{FF2B5EF4-FFF2-40B4-BE49-F238E27FC236}">
                <a16:creationId xmlns:a16="http://schemas.microsoft.com/office/drawing/2014/main" id="{89EEF660-3167-DAF6-4163-6A1986A1905A}"/>
              </a:ext>
            </a:extLst>
          </p:cNvPr>
          <p:cNvSpPr txBox="1"/>
          <p:nvPr/>
        </p:nvSpPr>
        <p:spPr>
          <a:xfrm>
            <a:off x="202775" y="4461421"/>
            <a:ext cx="2691600" cy="70785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dirty="0">
                <a:solidFill>
                  <a:schemeClr val="dk1"/>
                </a:solidFill>
                <a:latin typeface="Calibri"/>
                <a:ea typeface="Calibri"/>
                <a:cs typeface="Calibri"/>
                <a:sym typeface="Calibri"/>
              </a:rPr>
              <a:t>OSA17</a:t>
            </a:r>
          </a:p>
          <a:p>
            <a:pPr marL="0" lvl="0" indent="0" algn="ctr" rtl="0">
              <a:spcBef>
                <a:spcPts val="0"/>
              </a:spcBef>
              <a:spcAft>
                <a:spcPts val="0"/>
              </a:spcAft>
              <a:buNone/>
            </a:pPr>
            <a:r>
              <a:rPr lang="en-US" sz="1700" b="1" dirty="0">
                <a:solidFill>
                  <a:schemeClr val="dk1"/>
                </a:solidFill>
                <a:latin typeface="Calibri"/>
                <a:ea typeface="Calibri"/>
                <a:cs typeface="Calibri"/>
                <a:sym typeface="Calibri"/>
              </a:rPr>
              <a:t>Most resistant</a:t>
            </a:r>
            <a:endParaRPr sz="1700" b="1" dirty="0">
              <a:solidFill>
                <a:schemeClr val="dk1"/>
              </a:solidFill>
              <a:latin typeface="Calibri"/>
              <a:ea typeface="Calibri"/>
              <a:cs typeface="Calibri"/>
              <a:sym typeface="Calibri"/>
            </a:endParaRPr>
          </a:p>
        </p:txBody>
      </p:sp>
      <p:sp>
        <p:nvSpPr>
          <p:cNvPr id="13" name="Google Shape;221;p20">
            <a:extLst>
              <a:ext uri="{FF2B5EF4-FFF2-40B4-BE49-F238E27FC236}">
                <a16:creationId xmlns:a16="http://schemas.microsoft.com/office/drawing/2014/main" id="{957DF4EA-7EE7-3994-3AC6-E0CD7D4091DF}"/>
              </a:ext>
            </a:extLst>
          </p:cNvPr>
          <p:cNvSpPr txBox="1"/>
          <p:nvPr/>
        </p:nvSpPr>
        <p:spPr>
          <a:xfrm>
            <a:off x="3226200" y="4461421"/>
            <a:ext cx="2691600" cy="70785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dirty="0">
                <a:solidFill>
                  <a:schemeClr val="dk1"/>
                </a:solidFill>
                <a:latin typeface="Calibri"/>
                <a:ea typeface="Calibri"/>
                <a:cs typeface="Calibri"/>
                <a:sym typeface="Calibri"/>
              </a:rPr>
              <a:t>OSA29</a:t>
            </a:r>
          </a:p>
          <a:p>
            <a:pPr marL="0" lvl="0" indent="0" algn="ctr" rtl="0">
              <a:spcBef>
                <a:spcPts val="0"/>
              </a:spcBef>
              <a:spcAft>
                <a:spcPts val="0"/>
              </a:spcAft>
              <a:buNone/>
            </a:pPr>
            <a:r>
              <a:rPr lang="en-US" sz="1700" b="1" dirty="0">
                <a:solidFill>
                  <a:schemeClr val="dk1"/>
                </a:solidFill>
                <a:latin typeface="Calibri"/>
                <a:ea typeface="Calibri"/>
                <a:cs typeface="Calibri"/>
                <a:sym typeface="Calibri"/>
              </a:rPr>
              <a:t>Intermediate</a:t>
            </a:r>
            <a:endParaRPr sz="1700" b="1" dirty="0">
              <a:solidFill>
                <a:schemeClr val="dk1"/>
              </a:solidFill>
              <a:latin typeface="Calibri"/>
              <a:ea typeface="Calibri"/>
              <a:cs typeface="Calibri"/>
              <a:sym typeface="Calibri"/>
            </a:endParaRPr>
          </a:p>
        </p:txBody>
      </p:sp>
      <p:sp>
        <p:nvSpPr>
          <p:cNvPr id="14" name="Google Shape;221;p20">
            <a:extLst>
              <a:ext uri="{FF2B5EF4-FFF2-40B4-BE49-F238E27FC236}">
                <a16:creationId xmlns:a16="http://schemas.microsoft.com/office/drawing/2014/main" id="{BC3F234C-5D3E-3B9E-DE8B-527BD32C2FB4}"/>
              </a:ext>
            </a:extLst>
          </p:cNvPr>
          <p:cNvSpPr txBox="1"/>
          <p:nvPr/>
        </p:nvSpPr>
        <p:spPr>
          <a:xfrm>
            <a:off x="6341347" y="4461421"/>
            <a:ext cx="2691600" cy="70785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dirty="0">
                <a:solidFill>
                  <a:schemeClr val="dk1"/>
                </a:solidFill>
                <a:latin typeface="Calibri"/>
                <a:ea typeface="Calibri"/>
                <a:cs typeface="Calibri"/>
                <a:sym typeface="Calibri"/>
              </a:rPr>
              <a:t>OSA484</a:t>
            </a:r>
          </a:p>
          <a:p>
            <a:pPr marL="0" lvl="0" indent="0" algn="ctr" rtl="0">
              <a:spcBef>
                <a:spcPts val="0"/>
              </a:spcBef>
              <a:spcAft>
                <a:spcPts val="0"/>
              </a:spcAft>
              <a:buNone/>
            </a:pPr>
            <a:r>
              <a:rPr lang="en-US" sz="1700" b="1" dirty="0">
                <a:solidFill>
                  <a:schemeClr val="dk1"/>
                </a:solidFill>
                <a:latin typeface="Calibri"/>
                <a:ea typeface="Calibri"/>
                <a:cs typeface="Calibri"/>
                <a:sym typeface="Calibri"/>
              </a:rPr>
              <a:t>Most Susceptible</a:t>
            </a:r>
            <a:endParaRPr sz="1700" b="1"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5"/>
          <p:cNvSpPr txBox="1"/>
          <p:nvPr/>
        </p:nvSpPr>
        <p:spPr>
          <a:xfrm>
            <a:off x="-12451" y="-15483"/>
            <a:ext cx="918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00"/>
              <a:buFont typeface="Calibri"/>
              <a:buNone/>
            </a:pPr>
            <a:endParaRPr sz="4800">
              <a:solidFill>
                <a:srgbClr val="44484B"/>
              </a:solidFill>
              <a:latin typeface="Calibri"/>
              <a:ea typeface="Calibri"/>
              <a:cs typeface="Calibri"/>
              <a:sym typeface="Calibri"/>
            </a:endParaRPr>
          </a:p>
        </p:txBody>
      </p:sp>
      <p:grpSp>
        <p:nvGrpSpPr>
          <p:cNvPr id="304" name="Google Shape;304;p25"/>
          <p:cNvGrpSpPr/>
          <p:nvPr/>
        </p:nvGrpSpPr>
        <p:grpSpPr>
          <a:xfrm>
            <a:off x="0" y="6025116"/>
            <a:ext cx="9144000" cy="832800"/>
            <a:chOff x="0" y="6025116"/>
            <a:chExt cx="9144000" cy="832800"/>
          </a:xfrm>
        </p:grpSpPr>
        <p:sp>
          <p:nvSpPr>
            <p:cNvPr id="305" name="Google Shape;305;p25"/>
            <p:cNvSpPr/>
            <p:nvPr/>
          </p:nvSpPr>
          <p:spPr>
            <a:xfrm>
              <a:off x="0" y="6025116"/>
              <a:ext cx="9144000" cy="8328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6" name="Google Shape;306;p25"/>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307" name="Google Shape;307;p25"/>
          <p:cNvGrpSpPr/>
          <p:nvPr/>
        </p:nvGrpSpPr>
        <p:grpSpPr>
          <a:xfrm>
            <a:off x="0" y="1026800"/>
            <a:ext cx="9144000" cy="507900"/>
            <a:chOff x="-12451" y="1704723"/>
            <a:chExt cx="9144000" cy="507900"/>
          </a:xfrm>
        </p:grpSpPr>
        <p:sp>
          <p:nvSpPr>
            <p:cNvPr id="308" name="Google Shape;308;p25"/>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5"/>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chemeClr val="lt1"/>
                  </a:solidFill>
                  <a:latin typeface="Calibri"/>
                  <a:ea typeface="Calibri"/>
                  <a:cs typeface="Calibri"/>
                  <a:sym typeface="Calibri"/>
                </a:rPr>
                <a:t>Methods</a:t>
              </a:r>
              <a:r>
                <a:rPr lang="en-US" sz="2700">
                  <a:solidFill>
                    <a:srgbClr val="DBAA01"/>
                  </a:solidFill>
                  <a:latin typeface="Calibri"/>
                  <a:ea typeface="Calibri"/>
                  <a:cs typeface="Calibri"/>
                  <a:sym typeface="Calibri"/>
                </a:rPr>
                <a:t> </a:t>
              </a:r>
              <a:r>
                <a:rPr lang="en-US" sz="2700">
                  <a:solidFill>
                    <a:srgbClr val="F2F2F2"/>
                  </a:solidFill>
                  <a:latin typeface="Calibri"/>
                  <a:ea typeface="Calibri"/>
                  <a:cs typeface="Calibri"/>
                  <a:sym typeface="Calibri"/>
                </a:rPr>
                <a:t>    </a:t>
              </a:r>
              <a:r>
                <a:rPr lang="en-US" sz="2700">
                  <a:solidFill>
                    <a:srgbClr val="DBAA01"/>
                  </a:solidFill>
                  <a:latin typeface="Calibri"/>
                  <a:ea typeface="Calibri"/>
                  <a:cs typeface="Calibri"/>
                  <a:sym typeface="Calibri"/>
                </a:rPr>
                <a:t>Results</a:t>
              </a:r>
              <a:r>
                <a:rPr lang="en-US" sz="2700">
                  <a:solidFill>
                    <a:srgbClr val="F2F2F2"/>
                  </a:solidFill>
                  <a:latin typeface="Calibri"/>
                  <a:ea typeface="Calibri"/>
                  <a:cs typeface="Calibri"/>
                  <a:sym typeface="Calibri"/>
                </a:rPr>
                <a:t>     Discussion     Conclusion</a:t>
              </a:r>
              <a:endParaRPr/>
            </a:p>
          </p:txBody>
        </p:sp>
      </p:grpSp>
      <p:sp>
        <p:nvSpPr>
          <p:cNvPr id="310" name="Google Shape;310;p25"/>
          <p:cNvSpPr txBox="1">
            <a:spLocks noGrp="1"/>
          </p:cNvSpPr>
          <p:nvPr>
            <p:ph type="title"/>
          </p:nvPr>
        </p:nvSpPr>
        <p:spPr>
          <a:xfrm>
            <a:off x="636141" y="113794"/>
            <a:ext cx="7886700" cy="930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4484B"/>
              </a:buClr>
              <a:buSzPts val="4800"/>
              <a:buFont typeface="Calibri"/>
              <a:buNone/>
            </a:pPr>
            <a:r>
              <a:rPr lang="en-US" sz="4800" dirty="0"/>
              <a:t>% Toxicity OSA17 96 hours</a:t>
            </a:r>
            <a:endParaRPr dirty="0"/>
          </a:p>
        </p:txBody>
      </p:sp>
      <p:pic>
        <p:nvPicPr>
          <p:cNvPr id="5" name="Picture 4">
            <a:extLst>
              <a:ext uri="{FF2B5EF4-FFF2-40B4-BE49-F238E27FC236}">
                <a16:creationId xmlns:a16="http://schemas.microsoft.com/office/drawing/2014/main" id="{1E228739-8224-F5D0-44DD-33C4489D7829}"/>
              </a:ext>
            </a:extLst>
          </p:cNvPr>
          <p:cNvPicPr>
            <a:picLocks noChangeAspect="1"/>
          </p:cNvPicPr>
          <p:nvPr/>
        </p:nvPicPr>
        <p:blipFill>
          <a:blip r:embed="rId4"/>
          <a:stretch>
            <a:fillRect/>
          </a:stretch>
        </p:blipFill>
        <p:spPr>
          <a:xfrm>
            <a:off x="2491740" y="4506248"/>
            <a:ext cx="3844290" cy="1493119"/>
          </a:xfrm>
          <a:prstGeom prst="rect">
            <a:avLst/>
          </a:prstGeom>
        </p:spPr>
      </p:pic>
      <p:graphicFrame>
        <p:nvGraphicFramePr>
          <p:cNvPr id="6" name="Chart 5">
            <a:extLst>
              <a:ext uri="{FF2B5EF4-FFF2-40B4-BE49-F238E27FC236}">
                <a16:creationId xmlns:a16="http://schemas.microsoft.com/office/drawing/2014/main" id="{DB0E332E-0EBD-C0B6-A080-3FA9E266F052}"/>
              </a:ext>
            </a:extLst>
          </p:cNvPr>
          <p:cNvGraphicFramePr>
            <a:graphicFrameLocks/>
          </p:cNvGraphicFramePr>
          <p:nvPr>
            <p:extLst>
              <p:ext uri="{D42A27DB-BD31-4B8C-83A1-F6EECF244321}">
                <p14:modId xmlns:p14="http://schemas.microsoft.com/office/powerpoint/2010/main" val="1234856393"/>
              </p:ext>
            </p:extLst>
          </p:nvPr>
        </p:nvGraphicFramePr>
        <p:xfrm>
          <a:off x="1550552" y="1526808"/>
          <a:ext cx="6057877" cy="364598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5"/>
          <p:cNvSpPr txBox="1"/>
          <p:nvPr/>
        </p:nvSpPr>
        <p:spPr>
          <a:xfrm>
            <a:off x="-12451" y="-15483"/>
            <a:ext cx="918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00"/>
              <a:buFont typeface="Calibri"/>
              <a:buNone/>
            </a:pPr>
            <a:endParaRPr sz="4800">
              <a:solidFill>
                <a:srgbClr val="44484B"/>
              </a:solidFill>
              <a:latin typeface="Calibri"/>
              <a:ea typeface="Calibri"/>
              <a:cs typeface="Calibri"/>
              <a:sym typeface="Calibri"/>
            </a:endParaRPr>
          </a:p>
        </p:txBody>
      </p:sp>
      <p:grpSp>
        <p:nvGrpSpPr>
          <p:cNvPr id="304" name="Google Shape;304;p25"/>
          <p:cNvGrpSpPr/>
          <p:nvPr/>
        </p:nvGrpSpPr>
        <p:grpSpPr>
          <a:xfrm>
            <a:off x="0" y="6025116"/>
            <a:ext cx="9144000" cy="832800"/>
            <a:chOff x="0" y="6025116"/>
            <a:chExt cx="9144000" cy="832800"/>
          </a:xfrm>
        </p:grpSpPr>
        <p:sp>
          <p:nvSpPr>
            <p:cNvPr id="305" name="Google Shape;305;p25"/>
            <p:cNvSpPr/>
            <p:nvPr/>
          </p:nvSpPr>
          <p:spPr>
            <a:xfrm>
              <a:off x="0" y="6025116"/>
              <a:ext cx="9144000" cy="8328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6" name="Google Shape;306;p25"/>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307" name="Google Shape;307;p25"/>
          <p:cNvGrpSpPr/>
          <p:nvPr/>
        </p:nvGrpSpPr>
        <p:grpSpPr>
          <a:xfrm>
            <a:off x="0" y="1026800"/>
            <a:ext cx="9144000" cy="507900"/>
            <a:chOff x="-12451" y="1704723"/>
            <a:chExt cx="9144000" cy="507900"/>
          </a:xfrm>
        </p:grpSpPr>
        <p:sp>
          <p:nvSpPr>
            <p:cNvPr id="308" name="Google Shape;308;p25"/>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5"/>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chemeClr val="lt1"/>
                  </a:solidFill>
                  <a:latin typeface="Calibri"/>
                  <a:ea typeface="Calibri"/>
                  <a:cs typeface="Calibri"/>
                  <a:sym typeface="Calibri"/>
                </a:rPr>
                <a:t>Methods</a:t>
              </a:r>
              <a:r>
                <a:rPr lang="en-US" sz="2700">
                  <a:solidFill>
                    <a:srgbClr val="DBAA01"/>
                  </a:solidFill>
                  <a:latin typeface="Calibri"/>
                  <a:ea typeface="Calibri"/>
                  <a:cs typeface="Calibri"/>
                  <a:sym typeface="Calibri"/>
                </a:rPr>
                <a:t> </a:t>
              </a:r>
              <a:r>
                <a:rPr lang="en-US" sz="2700">
                  <a:solidFill>
                    <a:srgbClr val="F2F2F2"/>
                  </a:solidFill>
                  <a:latin typeface="Calibri"/>
                  <a:ea typeface="Calibri"/>
                  <a:cs typeface="Calibri"/>
                  <a:sym typeface="Calibri"/>
                </a:rPr>
                <a:t>    </a:t>
              </a:r>
              <a:r>
                <a:rPr lang="en-US" sz="2700">
                  <a:solidFill>
                    <a:srgbClr val="DBAA01"/>
                  </a:solidFill>
                  <a:latin typeface="Calibri"/>
                  <a:ea typeface="Calibri"/>
                  <a:cs typeface="Calibri"/>
                  <a:sym typeface="Calibri"/>
                </a:rPr>
                <a:t>Results</a:t>
              </a:r>
              <a:r>
                <a:rPr lang="en-US" sz="2700">
                  <a:solidFill>
                    <a:srgbClr val="F2F2F2"/>
                  </a:solidFill>
                  <a:latin typeface="Calibri"/>
                  <a:ea typeface="Calibri"/>
                  <a:cs typeface="Calibri"/>
                  <a:sym typeface="Calibri"/>
                </a:rPr>
                <a:t>     Discussion     Conclusion</a:t>
              </a:r>
              <a:endParaRPr/>
            </a:p>
          </p:txBody>
        </p:sp>
      </p:grpSp>
      <p:sp>
        <p:nvSpPr>
          <p:cNvPr id="310" name="Google Shape;310;p25"/>
          <p:cNvSpPr txBox="1">
            <a:spLocks noGrp="1"/>
          </p:cNvSpPr>
          <p:nvPr>
            <p:ph type="title"/>
          </p:nvPr>
        </p:nvSpPr>
        <p:spPr>
          <a:xfrm>
            <a:off x="636141" y="113794"/>
            <a:ext cx="7886700" cy="930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4484B"/>
              </a:buClr>
              <a:buSzPts val="4800"/>
              <a:buFont typeface="Calibri"/>
              <a:buNone/>
            </a:pPr>
            <a:r>
              <a:rPr lang="en-US" sz="4800" dirty="0"/>
              <a:t>% Toxicity OSA29 96 hours</a:t>
            </a:r>
            <a:endParaRPr dirty="0"/>
          </a:p>
        </p:txBody>
      </p:sp>
      <p:graphicFrame>
        <p:nvGraphicFramePr>
          <p:cNvPr id="2" name="Chart 1">
            <a:extLst>
              <a:ext uri="{FF2B5EF4-FFF2-40B4-BE49-F238E27FC236}">
                <a16:creationId xmlns:a16="http://schemas.microsoft.com/office/drawing/2014/main" id="{2BAC0952-0691-48ED-AE27-847380CFF0B5}"/>
              </a:ext>
            </a:extLst>
          </p:cNvPr>
          <p:cNvGraphicFramePr>
            <a:graphicFrameLocks/>
          </p:cNvGraphicFramePr>
          <p:nvPr>
            <p:extLst>
              <p:ext uri="{D42A27DB-BD31-4B8C-83A1-F6EECF244321}">
                <p14:modId xmlns:p14="http://schemas.microsoft.com/office/powerpoint/2010/main" val="623361846"/>
              </p:ext>
            </p:extLst>
          </p:nvPr>
        </p:nvGraphicFramePr>
        <p:xfrm>
          <a:off x="1162050" y="1416453"/>
          <a:ext cx="6739889" cy="4582914"/>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79DF8BD4-7DE3-48B7-5ADB-4D244C2BEEB9}"/>
              </a:ext>
            </a:extLst>
          </p:cNvPr>
          <p:cNvPicPr>
            <a:picLocks noChangeAspect="1"/>
          </p:cNvPicPr>
          <p:nvPr/>
        </p:nvPicPr>
        <p:blipFill>
          <a:blip r:embed="rId5"/>
          <a:stretch>
            <a:fillRect/>
          </a:stretch>
        </p:blipFill>
        <p:spPr>
          <a:xfrm>
            <a:off x="4335779" y="2858136"/>
            <a:ext cx="4579621" cy="1706243"/>
          </a:xfrm>
          <a:prstGeom prst="rect">
            <a:avLst/>
          </a:prstGeom>
        </p:spPr>
      </p:pic>
    </p:spTree>
    <p:extLst>
      <p:ext uri="{BB962C8B-B14F-4D97-AF65-F5344CB8AC3E}">
        <p14:creationId xmlns:p14="http://schemas.microsoft.com/office/powerpoint/2010/main" val="1104438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5"/>
          <p:cNvSpPr txBox="1"/>
          <p:nvPr/>
        </p:nvSpPr>
        <p:spPr>
          <a:xfrm>
            <a:off x="-12451" y="-15483"/>
            <a:ext cx="918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00"/>
              <a:buFont typeface="Calibri"/>
              <a:buNone/>
            </a:pPr>
            <a:endParaRPr sz="4800">
              <a:solidFill>
                <a:srgbClr val="44484B"/>
              </a:solidFill>
              <a:latin typeface="Calibri"/>
              <a:ea typeface="Calibri"/>
              <a:cs typeface="Calibri"/>
              <a:sym typeface="Calibri"/>
            </a:endParaRPr>
          </a:p>
        </p:txBody>
      </p:sp>
      <p:grpSp>
        <p:nvGrpSpPr>
          <p:cNvPr id="304" name="Google Shape;304;p25"/>
          <p:cNvGrpSpPr/>
          <p:nvPr/>
        </p:nvGrpSpPr>
        <p:grpSpPr>
          <a:xfrm>
            <a:off x="0" y="6025116"/>
            <a:ext cx="9144000" cy="832800"/>
            <a:chOff x="0" y="6025116"/>
            <a:chExt cx="9144000" cy="832800"/>
          </a:xfrm>
        </p:grpSpPr>
        <p:sp>
          <p:nvSpPr>
            <p:cNvPr id="305" name="Google Shape;305;p25"/>
            <p:cNvSpPr/>
            <p:nvPr/>
          </p:nvSpPr>
          <p:spPr>
            <a:xfrm>
              <a:off x="0" y="6025116"/>
              <a:ext cx="9144000" cy="8328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6" name="Google Shape;306;p25"/>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307" name="Google Shape;307;p25"/>
          <p:cNvGrpSpPr/>
          <p:nvPr/>
        </p:nvGrpSpPr>
        <p:grpSpPr>
          <a:xfrm>
            <a:off x="0" y="1026800"/>
            <a:ext cx="9144000" cy="507900"/>
            <a:chOff x="-12451" y="1704723"/>
            <a:chExt cx="9144000" cy="507900"/>
          </a:xfrm>
        </p:grpSpPr>
        <p:sp>
          <p:nvSpPr>
            <p:cNvPr id="308" name="Google Shape;308;p25"/>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5"/>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chemeClr val="lt1"/>
                  </a:solidFill>
                  <a:latin typeface="Calibri"/>
                  <a:ea typeface="Calibri"/>
                  <a:cs typeface="Calibri"/>
                  <a:sym typeface="Calibri"/>
                </a:rPr>
                <a:t>Methods</a:t>
              </a:r>
              <a:r>
                <a:rPr lang="en-US" sz="2700">
                  <a:solidFill>
                    <a:srgbClr val="DBAA01"/>
                  </a:solidFill>
                  <a:latin typeface="Calibri"/>
                  <a:ea typeface="Calibri"/>
                  <a:cs typeface="Calibri"/>
                  <a:sym typeface="Calibri"/>
                </a:rPr>
                <a:t> </a:t>
              </a:r>
              <a:r>
                <a:rPr lang="en-US" sz="2700">
                  <a:solidFill>
                    <a:srgbClr val="F2F2F2"/>
                  </a:solidFill>
                  <a:latin typeface="Calibri"/>
                  <a:ea typeface="Calibri"/>
                  <a:cs typeface="Calibri"/>
                  <a:sym typeface="Calibri"/>
                </a:rPr>
                <a:t>    </a:t>
              </a:r>
              <a:r>
                <a:rPr lang="en-US" sz="2700">
                  <a:solidFill>
                    <a:srgbClr val="DBAA01"/>
                  </a:solidFill>
                  <a:latin typeface="Calibri"/>
                  <a:ea typeface="Calibri"/>
                  <a:cs typeface="Calibri"/>
                  <a:sym typeface="Calibri"/>
                </a:rPr>
                <a:t>Results</a:t>
              </a:r>
              <a:r>
                <a:rPr lang="en-US" sz="2700">
                  <a:solidFill>
                    <a:srgbClr val="F2F2F2"/>
                  </a:solidFill>
                  <a:latin typeface="Calibri"/>
                  <a:ea typeface="Calibri"/>
                  <a:cs typeface="Calibri"/>
                  <a:sym typeface="Calibri"/>
                </a:rPr>
                <a:t>     Discussion     Conclusion</a:t>
              </a:r>
              <a:endParaRPr/>
            </a:p>
          </p:txBody>
        </p:sp>
      </p:grpSp>
      <p:sp>
        <p:nvSpPr>
          <p:cNvPr id="310" name="Google Shape;310;p25"/>
          <p:cNvSpPr txBox="1">
            <a:spLocks noGrp="1"/>
          </p:cNvSpPr>
          <p:nvPr>
            <p:ph type="title"/>
          </p:nvPr>
        </p:nvSpPr>
        <p:spPr>
          <a:xfrm>
            <a:off x="636141" y="113794"/>
            <a:ext cx="7886700" cy="930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4484B"/>
              </a:buClr>
              <a:buSzPts val="4800"/>
              <a:buFont typeface="Calibri"/>
              <a:buNone/>
            </a:pPr>
            <a:r>
              <a:rPr lang="en-US" sz="4800" dirty="0"/>
              <a:t>% Toxicity OSA484 96 hours</a:t>
            </a:r>
            <a:endParaRPr dirty="0"/>
          </a:p>
        </p:txBody>
      </p:sp>
      <p:graphicFrame>
        <p:nvGraphicFramePr>
          <p:cNvPr id="3" name="Chart 2">
            <a:extLst>
              <a:ext uri="{FF2B5EF4-FFF2-40B4-BE49-F238E27FC236}">
                <a16:creationId xmlns:a16="http://schemas.microsoft.com/office/drawing/2014/main" id="{2A74ADC8-9085-4BD5-96F4-93EE9E0827CA}"/>
              </a:ext>
            </a:extLst>
          </p:cNvPr>
          <p:cNvGraphicFramePr>
            <a:graphicFrameLocks/>
          </p:cNvGraphicFramePr>
          <p:nvPr>
            <p:extLst>
              <p:ext uri="{D42A27DB-BD31-4B8C-83A1-F6EECF244321}">
                <p14:modId xmlns:p14="http://schemas.microsoft.com/office/powerpoint/2010/main" val="3907795437"/>
              </p:ext>
            </p:extLst>
          </p:nvPr>
        </p:nvGraphicFramePr>
        <p:xfrm>
          <a:off x="1085851" y="1386840"/>
          <a:ext cx="6640830" cy="4645896"/>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8425A1AE-FAE5-1C6A-F5D3-8140AE9CC594}"/>
              </a:ext>
            </a:extLst>
          </p:cNvPr>
          <p:cNvPicPr>
            <a:picLocks noChangeAspect="1"/>
          </p:cNvPicPr>
          <p:nvPr/>
        </p:nvPicPr>
        <p:blipFill>
          <a:blip r:embed="rId5"/>
          <a:stretch>
            <a:fillRect/>
          </a:stretch>
        </p:blipFill>
        <p:spPr>
          <a:xfrm>
            <a:off x="4705325" y="2667000"/>
            <a:ext cx="4438650" cy="1357510"/>
          </a:xfrm>
          <a:prstGeom prst="rect">
            <a:avLst/>
          </a:prstGeom>
        </p:spPr>
      </p:pic>
    </p:spTree>
    <p:extLst>
      <p:ext uri="{BB962C8B-B14F-4D97-AF65-F5344CB8AC3E}">
        <p14:creationId xmlns:p14="http://schemas.microsoft.com/office/powerpoint/2010/main" val="309423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5"/>
          <p:cNvSpPr txBox="1"/>
          <p:nvPr/>
        </p:nvSpPr>
        <p:spPr>
          <a:xfrm>
            <a:off x="-12451" y="-15483"/>
            <a:ext cx="918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00"/>
              <a:buFont typeface="Calibri"/>
              <a:buNone/>
            </a:pPr>
            <a:endParaRPr sz="4800">
              <a:solidFill>
                <a:srgbClr val="44484B"/>
              </a:solidFill>
              <a:latin typeface="Calibri"/>
              <a:ea typeface="Calibri"/>
              <a:cs typeface="Calibri"/>
              <a:sym typeface="Calibri"/>
            </a:endParaRPr>
          </a:p>
        </p:txBody>
      </p:sp>
      <p:grpSp>
        <p:nvGrpSpPr>
          <p:cNvPr id="304" name="Google Shape;304;p25"/>
          <p:cNvGrpSpPr/>
          <p:nvPr/>
        </p:nvGrpSpPr>
        <p:grpSpPr>
          <a:xfrm>
            <a:off x="0" y="6025116"/>
            <a:ext cx="9144000" cy="832800"/>
            <a:chOff x="0" y="6025116"/>
            <a:chExt cx="9144000" cy="832800"/>
          </a:xfrm>
        </p:grpSpPr>
        <p:sp>
          <p:nvSpPr>
            <p:cNvPr id="305" name="Google Shape;305;p25"/>
            <p:cNvSpPr/>
            <p:nvPr/>
          </p:nvSpPr>
          <p:spPr>
            <a:xfrm>
              <a:off x="0" y="6025116"/>
              <a:ext cx="9144000" cy="8328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6" name="Google Shape;306;p25"/>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307" name="Google Shape;307;p25"/>
          <p:cNvGrpSpPr/>
          <p:nvPr/>
        </p:nvGrpSpPr>
        <p:grpSpPr>
          <a:xfrm>
            <a:off x="0" y="1026800"/>
            <a:ext cx="9144000" cy="507900"/>
            <a:chOff x="-12451" y="1704723"/>
            <a:chExt cx="9144000" cy="507900"/>
          </a:xfrm>
        </p:grpSpPr>
        <p:sp>
          <p:nvSpPr>
            <p:cNvPr id="308" name="Google Shape;308;p25"/>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5"/>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chemeClr val="lt1"/>
                  </a:solidFill>
                  <a:latin typeface="Calibri"/>
                  <a:ea typeface="Calibri"/>
                  <a:cs typeface="Calibri"/>
                  <a:sym typeface="Calibri"/>
                </a:rPr>
                <a:t>Methods</a:t>
              </a:r>
              <a:r>
                <a:rPr lang="en-US" sz="2700">
                  <a:solidFill>
                    <a:srgbClr val="DBAA01"/>
                  </a:solidFill>
                  <a:latin typeface="Calibri"/>
                  <a:ea typeface="Calibri"/>
                  <a:cs typeface="Calibri"/>
                  <a:sym typeface="Calibri"/>
                </a:rPr>
                <a:t> </a:t>
              </a:r>
              <a:r>
                <a:rPr lang="en-US" sz="2700">
                  <a:solidFill>
                    <a:srgbClr val="F2F2F2"/>
                  </a:solidFill>
                  <a:latin typeface="Calibri"/>
                  <a:ea typeface="Calibri"/>
                  <a:cs typeface="Calibri"/>
                  <a:sym typeface="Calibri"/>
                </a:rPr>
                <a:t>    </a:t>
              </a:r>
              <a:r>
                <a:rPr lang="en-US" sz="2700">
                  <a:solidFill>
                    <a:srgbClr val="DBAA01"/>
                  </a:solidFill>
                  <a:latin typeface="Calibri"/>
                  <a:ea typeface="Calibri"/>
                  <a:cs typeface="Calibri"/>
                  <a:sym typeface="Calibri"/>
                </a:rPr>
                <a:t>Results</a:t>
              </a:r>
              <a:r>
                <a:rPr lang="en-US" sz="2700">
                  <a:solidFill>
                    <a:srgbClr val="F2F2F2"/>
                  </a:solidFill>
                  <a:latin typeface="Calibri"/>
                  <a:ea typeface="Calibri"/>
                  <a:cs typeface="Calibri"/>
                  <a:sym typeface="Calibri"/>
                </a:rPr>
                <a:t>     Discussion     Conclusion</a:t>
              </a:r>
              <a:endParaRPr/>
            </a:p>
          </p:txBody>
        </p:sp>
      </p:grpSp>
      <p:sp>
        <p:nvSpPr>
          <p:cNvPr id="310" name="Google Shape;310;p25"/>
          <p:cNvSpPr txBox="1">
            <a:spLocks noGrp="1"/>
          </p:cNvSpPr>
          <p:nvPr>
            <p:ph type="title"/>
          </p:nvPr>
        </p:nvSpPr>
        <p:spPr>
          <a:xfrm>
            <a:off x="636141" y="113794"/>
            <a:ext cx="7886700" cy="930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4484B"/>
              </a:buClr>
              <a:buSzPts val="4800"/>
              <a:buFont typeface="Calibri"/>
              <a:buNone/>
            </a:pPr>
            <a:r>
              <a:rPr lang="en-US" sz="4800" dirty="0"/>
              <a:t>% Toxicity FL83B (NC) 96 hours</a:t>
            </a:r>
            <a:endParaRPr dirty="0"/>
          </a:p>
        </p:txBody>
      </p:sp>
      <p:graphicFrame>
        <p:nvGraphicFramePr>
          <p:cNvPr id="2" name="Chart 1">
            <a:extLst>
              <a:ext uri="{FF2B5EF4-FFF2-40B4-BE49-F238E27FC236}">
                <a16:creationId xmlns:a16="http://schemas.microsoft.com/office/drawing/2014/main" id="{E1020B58-87A9-4AB6-A7A9-A5A112BC565B}"/>
              </a:ext>
            </a:extLst>
          </p:cNvPr>
          <p:cNvGraphicFramePr>
            <a:graphicFrameLocks/>
          </p:cNvGraphicFramePr>
          <p:nvPr>
            <p:extLst>
              <p:ext uri="{D42A27DB-BD31-4B8C-83A1-F6EECF244321}">
                <p14:modId xmlns:p14="http://schemas.microsoft.com/office/powerpoint/2010/main" val="2485706767"/>
              </p:ext>
            </p:extLst>
          </p:nvPr>
        </p:nvGraphicFramePr>
        <p:xfrm>
          <a:off x="-163829" y="1401213"/>
          <a:ext cx="6518898" cy="4598153"/>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62F3E07D-22AC-6E27-5197-38BA5345CCDF}"/>
              </a:ext>
            </a:extLst>
          </p:cNvPr>
          <p:cNvPicPr>
            <a:picLocks noChangeAspect="1"/>
          </p:cNvPicPr>
          <p:nvPr/>
        </p:nvPicPr>
        <p:blipFill>
          <a:blip r:embed="rId5"/>
          <a:stretch>
            <a:fillRect/>
          </a:stretch>
        </p:blipFill>
        <p:spPr>
          <a:xfrm>
            <a:off x="5817870" y="2814868"/>
            <a:ext cx="3303269" cy="2680921"/>
          </a:xfrm>
          <a:prstGeom prst="rect">
            <a:avLst/>
          </a:prstGeom>
        </p:spPr>
      </p:pic>
    </p:spTree>
    <p:extLst>
      <p:ext uri="{BB962C8B-B14F-4D97-AF65-F5344CB8AC3E}">
        <p14:creationId xmlns:p14="http://schemas.microsoft.com/office/powerpoint/2010/main" val="419343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6"/>
          <p:cNvSpPr txBox="1"/>
          <p:nvPr/>
        </p:nvSpPr>
        <p:spPr>
          <a:xfrm>
            <a:off x="-12451" y="-15483"/>
            <a:ext cx="918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00"/>
              <a:buFont typeface="Calibri"/>
              <a:buNone/>
            </a:pPr>
            <a:endParaRPr sz="4800">
              <a:solidFill>
                <a:srgbClr val="44484B"/>
              </a:solidFill>
              <a:latin typeface="Calibri"/>
              <a:ea typeface="Calibri"/>
              <a:cs typeface="Calibri"/>
              <a:sym typeface="Calibri"/>
            </a:endParaRPr>
          </a:p>
        </p:txBody>
      </p:sp>
      <p:grpSp>
        <p:nvGrpSpPr>
          <p:cNvPr id="322" name="Google Shape;322;p26"/>
          <p:cNvGrpSpPr/>
          <p:nvPr/>
        </p:nvGrpSpPr>
        <p:grpSpPr>
          <a:xfrm>
            <a:off x="0" y="6025116"/>
            <a:ext cx="9144000" cy="832800"/>
            <a:chOff x="0" y="6025116"/>
            <a:chExt cx="9144000" cy="832800"/>
          </a:xfrm>
        </p:grpSpPr>
        <p:sp>
          <p:nvSpPr>
            <p:cNvPr id="323" name="Google Shape;323;p26"/>
            <p:cNvSpPr/>
            <p:nvPr/>
          </p:nvSpPr>
          <p:spPr>
            <a:xfrm>
              <a:off x="0" y="6025116"/>
              <a:ext cx="9144000" cy="8328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4" name="Google Shape;324;p26"/>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325" name="Google Shape;325;p26"/>
          <p:cNvGrpSpPr/>
          <p:nvPr/>
        </p:nvGrpSpPr>
        <p:grpSpPr>
          <a:xfrm>
            <a:off x="0" y="1026800"/>
            <a:ext cx="9144000" cy="507900"/>
            <a:chOff x="-12451" y="1704723"/>
            <a:chExt cx="9144000" cy="507900"/>
          </a:xfrm>
        </p:grpSpPr>
        <p:sp>
          <p:nvSpPr>
            <p:cNvPr id="326" name="Google Shape;326;p26"/>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26"/>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chemeClr val="lt1"/>
                  </a:solidFill>
                  <a:latin typeface="Calibri"/>
                  <a:ea typeface="Calibri"/>
                  <a:cs typeface="Calibri"/>
                  <a:sym typeface="Calibri"/>
                </a:rPr>
                <a:t>Methods</a:t>
              </a:r>
              <a:r>
                <a:rPr lang="en-US" sz="2700">
                  <a:solidFill>
                    <a:srgbClr val="DBAA01"/>
                  </a:solidFill>
                  <a:latin typeface="Calibri"/>
                  <a:ea typeface="Calibri"/>
                  <a:cs typeface="Calibri"/>
                  <a:sym typeface="Calibri"/>
                </a:rPr>
                <a:t> </a:t>
              </a:r>
              <a:r>
                <a:rPr lang="en-US" sz="2700">
                  <a:solidFill>
                    <a:srgbClr val="F2F2F2"/>
                  </a:solidFill>
                  <a:latin typeface="Calibri"/>
                  <a:ea typeface="Calibri"/>
                  <a:cs typeface="Calibri"/>
                  <a:sym typeface="Calibri"/>
                </a:rPr>
                <a:t>    </a:t>
              </a:r>
              <a:r>
                <a:rPr lang="en-US" sz="2700">
                  <a:solidFill>
                    <a:srgbClr val="DBAA01"/>
                  </a:solidFill>
                  <a:latin typeface="Calibri"/>
                  <a:ea typeface="Calibri"/>
                  <a:cs typeface="Calibri"/>
                  <a:sym typeface="Calibri"/>
                </a:rPr>
                <a:t>Results</a:t>
              </a:r>
              <a:r>
                <a:rPr lang="en-US" sz="2700">
                  <a:solidFill>
                    <a:srgbClr val="F2F2F2"/>
                  </a:solidFill>
                  <a:latin typeface="Calibri"/>
                  <a:ea typeface="Calibri"/>
                  <a:cs typeface="Calibri"/>
                  <a:sym typeface="Calibri"/>
                </a:rPr>
                <a:t>     Discussion     Conclusion</a:t>
              </a:r>
              <a:endParaRPr/>
            </a:p>
          </p:txBody>
        </p:sp>
      </p:grpSp>
      <p:sp>
        <p:nvSpPr>
          <p:cNvPr id="328" name="Google Shape;328;p26"/>
          <p:cNvSpPr txBox="1">
            <a:spLocks noGrp="1"/>
          </p:cNvSpPr>
          <p:nvPr>
            <p:ph type="title"/>
          </p:nvPr>
        </p:nvSpPr>
        <p:spPr>
          <a:xfrm>
            <a:off x="636141" y="113794"/>
            <a:ext cx="7886700" cy="930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44484B"/>
              </a:buClr>
              <a:buSzPts val="4800"/>
              <a:buFont typeface="Calibri"/>
              <a:buNone/>
            </a:pPr>
            <a:r>
              <a:rPr lang="en-US" sz="4800" dirty="0"/>
              <a:t>Comparing Toxicity 48 vs 96 hours</a:t>
            </a:r>
            <a:endParaRPr dirty="0"/>
          </a:p>
        </p:txBody>
      </p:sp>
      <p:pic>
        <p:nvPicPr>
          <p:cNvPr id="3" name="Picture 2">
            <a:extLst>
              <a:ext uri="{FF2B5EF4-FFF2-40B4-BE49-F238E27FC236}">
                <a16:creationId xmlns:a16="http://schemas.microsoft.com/office/drawing/2014/main" id="{E162439D-4C0F-B212-EC64-B207DC2A9B20}"/>
              </a:ext>
            </a:extLst>
          </p:cNvPr>
          <p:cNvPicPr>
            <a:picLocks noChangeAspect="1"/>
          </p:cNvPicPr>
          <p:nvPr/>
        </p:nvPicPr>
        <p:blipFill>
          <a:blip r:embed="rId4"/>
          <a:stretch>
            <a:fillRect/>
          </a:stretch>
        </p:blipFill>
        <p:spPr>
          <a:xfrm>
            <a:off x="636141" y="1767840"/>
            <a:ext cx="7619871" cy="4215017"/>
          </a:xfrm>
          <a:prstGeom prst="rect">
            <a:avLst/>
          </a:prstGeom>
        </p:spPr>
      </p:pic>
      <p:sp>
        <p:nvSpPr>
          <p:cNvPr id="4" name="Google Shape;221;p20">
            <a:extLst>
              <a:ext uri="{FF2B5EF4-FFF2-40B4-BE49-F238E27FC236}">
                <a16:creationId xmlns:a16="http://schemas.microsoft.com/office/drawing/2014/main" id="{8475EE5C-4B02-FD95-4451-6A2CA2B62DA1}"/>
              </a:ext>
            </a:extLst>
          </p:cNvPr>
          <p:cNvSpPr txBox="1"/>
          <p:nvPr/>
        </p:nvSpPr>
        <p:spPr>
          <a:xfrm>
            <a:off x="2332564" y="1428147"/>
            <a:ext cx="5279815" cy="44624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dirty="0">
                <a:solidFill>
                  <a:schemeClr val="dk1"/>
                </a:solidFill>
                <a:latin typeface="Calibri"/>
                <a:ea typeface="Calibri"/>
                <a:cs typeface="Calibri"/>
                <a:sym typeface="Calibri"/>
              </a:rPr>
              <a:t>OSA17 (Circles are 48 hours Squares are 96 hours)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6"/>
          <p:cNvSpPr txBox="1"/>
          <p:nvPr/>
        </p:nvSpPr>
        <p:spPr>
          <a:xfrm>
            <a:off x="-12451" y="-15483"/>
            <a:ext cx="918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00"/>
              <a:buFont typeface="Calibri"/>
              <a:buNone/>
            </a:pPr>
            <a:endParaRPr sz="4800">
              <a:solidFill>
                <a:srgbClr val="44484B"/>
              </a:solidFill>
              <a:latin typeface="Calibri"/>
              <a:ea typeface="Calibri"/>
              <a:cs typeface="Calibri"/>
              <a:sym typeface="Calibri"/>
            </a:endParaRPr>
          </a:p>
        </p:txBody>
      </p:sp>
      <p:grpSp>
        <p:nvGrpSpPr>
          <p:cNvPr id="322" name="Google Shape;322;p26"/>
          <p:cNvGrpSpPr/>
          <p:nvPr/>
        </p:nvGrpSpPr>
        <p:grpSpPr>
          <a:xfrm>
            <a:off x="0" y="6025116"/>
            <a:ext cx="9144000" cy="832800"/>
            <a:chOff x="0" y="6025116"/>
            <a:chExt cx="9144000" cy="832800"/>
          </a:xfrm>
        </p:grpSpPr>
        <p:sp>
          <p:nvSpPr>
            <p:cNvPr id="323" name="Google Shape;323;p26"/>
            <p:cNvSpPr/>
            <p:nvPr/>
          </p:nvSpPr>
          <p:spPr>
            <a:xfrm>
              <a:off x="0" y="6025116"/>
              <a:ext cx="9144000" cy="8328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4" name="Google Shape;324;p26"/>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325" name="Google Shape;325;p26"/>
          <p:cNvGrpSpPr/>
          <p:nvPr/>
        </p:nvGrpSpPr>
        <p:grpSpPr>
          <a:xfrm>
            <a:off x="0" y="1026800"/>
            <a:ext cx="9144000" cy="507900"/>
            <a:chOff x="-12451" y="1704723"/>
            <a:chExt cx="9144000" cy="507900"/>
          </a:xfrm>
        </p:grpSpPr>
        <p:sp>
          <p:nvSpPr>
            <p:cNvPr id="326" name="Google Shape;326;p26"/>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26"/>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chemeClr val="lt1"/>
                  </a:solidFill>
                  <a:latin typeface="Calibri"/>
                  <a:ea typeface="Calibri"/>
                  <a:cs typeface="Calibri"/>
                  <a:sym typeface="Calibri"/>
                </a:rPr>
                <a:t>Methods</a:t>
              </a:r>
              <a:r>
                <a:rPr lang="en-US" sz="2700">
                  <a:solidFill>
                    <a:srgbClr val="DBAA01"/>
                  </a:solidFill>
                  <a:latin typeface="Calibri"/>
                  <a:ea typeface="Calibri"/>
                  <a:cs typeface="Calibri"/>
                  <a:sym typeface="Calibri"/>
                </a:rPr>
                <a:t> </a:t>
              </a:r>
              <a:r>
                <a:rPr lang="en-US" sz="2700">
                  <a:solidFill>
                    <a:srgbClr val="F2F2F2"/>
                  </a:solidFill>
                  <a:latin typeface="Calibri"/>
                  <a:ea typeface="Calibri"/>
                  <a:cs typeface="Calibri"/>
                  <a:sym typeface="Calibri"/>
                </a:rPr>
                <a:t>    </a:t>
              </a:r>
              <a:r>
                <a:rPr lang="en-US" sz="2700">
                  <a:solidFill>
                    <a:srgbClr val="DBAA01"/>
                  </a:solidFill>
                  <a:latin typeface="Calibri"/>
                  <a:ea typeface="Calibri"/>
                  <a:cs typeface="Calibri"/>
                  <a:sym typeface="Calibri"/>
                </a:rPr>
                <a:t>Results</a:t>
              </a:r>
              <a:r>
                <a:rPr lang="en-US" sz="2700">
                  <a:solidFill>
                    <a:srgbClr val="F2F2F2"/>
                  </a:solidFill>
                  <a:latin typeface="Calibri"/>
                  <a:ea typeface="Calibri"/>
                  <a:cs typeface="Calibri"/>
                  <a:sym typeface="Calibri"/>
                </a:rPr>
                <a:t>     Discussion     Conclusion</a:t>
              </a:r>
              <a:endParaRPr/>
            </a:p>
          </p:txBody>
        </p:sp>
      </p:grpSp>
      <p:sp>
        <p:nvSpPr>
          <p:cNvPr id="328" name="Google Shape;328;p26"/>
          <p:cNvSpPr txBox="1">
            <a:spLocks noGrp="1"/>
          </p:cNvSpPr>
          <p:nvPr>
            <p:ph type="title"/>
          </p:nvPr>
        </p:nvSpPr>
        <p:spPr>
          <a:xfrm>
            <a:off x="636141" y="113794"/>
            <a:ext cx="7886700" cy="930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44484B"/>
              </a:buClr>
              <a:buSzPts val="4800"/>
              <a:buFont typeface="Calibri"/>
              <a:buNone/>
            </a:pPr>
            <a:r>
              <a:rPr lang="en-US" sz="4800" dirty="0"/>
              <a:t>Comparing Toxicity 48 vs 96 hours</a:t>
            </a:r>
            <a:endParaRPr dirty="0"/>
          </a:p>
        </p:txBody>
      </p:sp>
      <p:sp>
        <p:nvSpPr>
          <p:cNvPr id="4" name="Google Shape;221;p20">
            <a:extLst>
              <a:ext uri="{FF2B5EF4-FFF2-40B4-BE49-F238E27FC236}">
                <a16:creationId xmlns:a16="http://schemas.microsoft.com/office/drawing/2014/main" id="{8475EE5C-4B02-FD95-4451-6A2CA2B62DA1}"/>
              </a:ext>
            </a:extLst>
          </p:cNvPr>
          <p:cNvSpPr txBox="1"/>
          <p:nvPr/>
        </p:nvSpPr>
        <p:spPr>
          <a:xfrm>
            <a:off x="2332564" y="1428147"/>
            <a:ext cx="5279815" cy="44624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dirty="0">
                <a:solidFill>
                  <a:schemeClr val="dk1"/>
                </a:solidFill>
                <a:latin typeface="Calibri"/>
                <a:ea typeface="Calibri"/>
                <a:cs typeface="Calibri"/>
                <a:sym typeface="Calibri"/>
              </a:rPr>
              <a:t>OSA29 (Circles are 48 hours Squares are 96 hours)</a:t>
            </a:r>
          </a:p>
        </p:txBody>
      </p:sp>
      <p:pic>
        <p:nvPicPr>
          <p:cNvPr id="5" name="Picture 4">
            <a:extLst>
              <a:ext uri="{FF2B5EF4-FFF2-40B4-BE49-F238E27FC236}">
                <a16:creationId xmlns:a16="http://schemas.microsoft.com/office/drawing/2014/main" id="{37CF49C0-4836-52D6-B329-2E3B02E10676}"/>
              </a:ext>
            </a:extLst>
          </p:cNvPr>
          <p:cNvPicPr>
            <a:picLocks noChangeAspect="1"/>
          </p:cNvPicPr>
          <p:nvPr/>
        </p:nvPicPr>
        <p:blipFill>
          <a:blip r:embed="rId4"/>
          <a:stretch>
            <a:fillRect/>
          </a:stretch>
        </p:blipFill>
        <p:spPr>
          <a:xfrm>
            <a:off x="960120" y="1778056"/>
            <a:ext cx="6869430" cy="4221311"/>
          </a:xfrm>
          <a:prstGeom prst="rect">
            <a:avLst/>
          </a:prstGeom>
        </p:spPr>
      </p:pic>
    </p:spTree>
    <p:extLst>
      <p:ext uri="{BB962C8B-B14F-4D97-AF65-F5344CB8AC3E}">
        <p14:creationId xmlns:p14="http://schemas.microsoft.com/office/powerpoint/2010/main" val="92285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6"/>
          <p:cNvSpPr txBox="1"/>
          <p:nvPr/>
        </p:nvSpPr>
        <p:spPr>
          <a:xfrm>
            <a:off x="-12451" y="-15483"/>
            <a:ext cx="918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00"/>
              <a:buFont typeface="Calibri"/>
              <a:buNone/>
            </a:pPr>
            <a:endParaRPr sz="4800">
              <a:solidFill>
                <a:srgbClr val="44484B"/>
              </a:solidFill>
              <a:latin typeface="Calibri"/>
              <a:ea typeface="Calibri"/>
              <a:cs typeface="Calibri"/>
              <a:sym typeface="Calibri"/>
            </a:endParaRPr>
          </a:p>
        </p:txBody>
      </p:sp>
      <p:grpSp>
        <p:nvGrpSpPr>
          <p:cNvPr id="322" name="Google Shape;322;p26"/>
          <p:cNvGrpSpPr/>
          <p:nvPr/>
        </p:nvGrpSpPr>
        <p:grpSpPr>
          <a:xfrm>
            <a:off x="0" y="6025116"/>
            <a:ext cx="9144000" cy="832800"/>
            <a:chOff x="0" y="6025116"/>
            <a:chExt cx="9144000" cy="832800"/>
          </a:xfrm>
        </p:grpSpPr>
        <p:sp>
          <p:nvSpPr>
            <p:cNvPr id="323" name="Google Shape;323;p26"/>
            <p:cNvSpPr/>
            <p:nvPr/>
          </p:nvSpPr>
          <p:spPr>
            <a:xfrm>
              <a:off x="0" y="6025116"/>
              <a:ext cx="9144000" cy="8328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4" name="Google Shape;324;p26"/>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325" name="Google Shape;325;p26"/>
          <p:cNvGrpSpPr/>
          <p:nvPr/>
        </p:nvGrpSpPr>
        <p:grpSpPr>
          <a:xfrm>
            <a:off x="0" y="1026800"/>
            <a:ext cx="9144000" cy="507900"/>
            <a:chOff x="-12451" y="1704723"/>
            <a:chExt cx="9144000" cy="507900"/>
          </a:xfrm>
        </p:grpSpPr>
        <p:sp>
          <p:nvSpPr>
            <p:cNvPr id="326" name="Google Shape;326;p26"/>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26"/>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chemeClr val="lt1"/>
                  </a:solidFill>
                  <a:latin typeface="Calibri"/>
                  <a:ea typeface="Calibri"/>
                  <a:cs typeface="Calibri"/>
                  <a:sym typeface="Calibri"/>
                </a:rPr>
                <a:t>Methods</a:t>
              </a:r>
              <a:r>
                <a:rPr lang="en-US" sz="2700">
                  <a:solidFill>
                    <a:srgbClr val="DBAA01"/>
                  </a:solidFill>
                  <a:latin typeface="Calibri"/>
                  <a:ea typeface="Calibri"/>
                  <a:cs typeface="Calibri"/>
                  <a:sym typeface="Calibri"/>
                </a:rPr>
                <a:t> </a:t>
              </a:r>
              <a:r>
                <a:rPr lang="en-US" sz="2700">
                  <a:solidFill>
                    <a:srgbClr val="F2F2F2"/>
                  </a:solidFill>
                  <a:latin typeface="Calibri"/>
                  <a:ea typeface="Calibri"/>
                  <a:cs typeface="Calibri"/>
                  <a:sym typeface="Calibri"/>
                </a:rPr>
                <a:t>    </a:t>
              </a:r>
              <a:r>
                <a:rPr lang="en-US" sz="2700">
                  <a:solidFill>
                    <a:srgbClr val="DBAA01"/>
                  </a:solidFill>
                  <a:latin typeface="Calibri"/>
                  <a:ea typeface="Calibri"/>
                  <a:cs typeface="Calibri"/>
                  <a:sym typeface="Calibri"/>
                </a:rPr>
                <a:t>Results</a:t>
              </a:r>
              <a:r>
                <a:rPr lang="en-US" sz="2700">
                  <a:solidFill>
                    <a:srgbClr val="F2F2F2"/>
                  </a:solidFill>
                  <a:latin typeface="Calibri"/>
                  <a:ea typeface="Calibri"/>
                  <a:cs typeface="Calibri"/>
                  <a:sym typeface="Calibri"/>
                </a:rPr>
                <a:t>     Discussion     Conclusion</a:t>
              </a:r>
              <a:endParaRPr/>
            </a:p>
          </p:txBody>
        </p:sp>
      </p:grpSp>
      <p:sp>
        <p:nvSpPr>
          <p:cNvPr id="328" name="Google Shape;328;p26"/>
          <p:cNvSpPr txBox="1">
            <a:spLocks noGrp="1"/>
          </p:cNvSpPr>
          <p:nvPr>
            <p:ph type="title"/>
          </p:nvPr>
        </p:nvSpPr>
        <p:spPr>
          <a:xfrm>
            <a:off x="636141" y="113794"/>
            <a:ext cx="7886700" cy="930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44484B"/>
              </a:buClr>
              <a:buSzPts val="4800"/>
              <a:buFont typeface="Calibri"/>
              <a:buNone/>
            </a:pPr>
            <a:r>
              <a:rPr lang="en-US" sz="4800" dirty="0"/>
              <a:t>Comparing Toxicity 48 vs 96 hours</a:t>
            </a:r>
            <a:endParaRPr dirty="0"/>
          </a:p>
        </p:txBody>
      </p:sp>
      <p:sp>
        <p:nvSpPr>
          <p:cNvPr id="4" name="Google Shape;221;p20">
            <a:extLst>
              <a:ext uri="{FF2B5EF4-FFF2-40B4-BE49-F238E27FC236}">
                <a16:creationId xmlns:a16="http://schemas.microsoft.com/office/drawing/2014/main" id="{8475EE5C-4B02-FD95-4451-6A2CA2B62DA1}"/>
              </a:ext>
            </a:extLst>
          </p:cNvPr>
          <p:cNvSpPr txBox="1"/>
          <p:nvPr/>
        </p:nvSpPr>
        <p:spPr>
          <a:xfrm>
            <a:off x="2332564" y="1428147"/>
            <a:ext cx="5279815" cy="44624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dirty="0">
                <a:solidFill>
                  <a:schemeClr val="dk1"/>
                </a:solidFill>
                <a:latin typeface="Calibri"/>
                <a:ea typeface="Calibri"/>
                <a:cs typeface="Calibri"/>
                <a:sym typeface="Calibri"/>
              </a:rPr>
              <a:t>OSA484 (Circles are 48 hours Squares are 96 hours)</a:t>
            </a:r>
          </a:p>
        </p:txBody>
      </p:sp>
      <p:pic>
        <p:nvPicPr>
          <p:cNvPr id="5" name="Picture 4">
            <a:extLst>
              <a:ext uri="{FF2B5EF4-FFF2-40B4-BE49-F238E27FC236}">
                <a16:creationId xmlns:a16="http://schemas.microsoft.com/office/drawing/2014/main" id="{F10BEB19-EC3B-D4AA-743E-9E5AADB210ED}"/>
              </a:ext>
            </a:extLst>
          </p:cNvPr>
          <p:cNvPicPr>
            <a:picLocks noChangeAspect="1"/>
          </p:cNvPicPr>
          <p:nvPr/>
        </p:nvPicPr>
        <p:blipFill>
          <a:blip r:embed="rId4"/>
          <a:stretch>
            <a:fillRect/>
          </a:stretch>
        </p:blipFill>
        <p:spPr>
          <a:xfrm>
            <a:off x="956310" y="1761187"/>
            <a:ext cx="6976110" cy="4263929"/>
          </a:xfrm>
          <a:prstGeom prst="rect">
            <a:avLst/>
          </a:prstGeom>
        </p:spPr>
      </p:pic>
    </p:spTree>
    <p:extLst>
      <p:ext uri="{BB962C8B-B14F-4D97-AF65-F5344CB8AC3E}">
        <p14:creationId xmlns:p14="http://schemas.microsoft.com/office/powerpoint/2010/main" val="46097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pSp>
        <p:nvGrpSpPr>
          <p:cNvPr id="368" name="Google Shape;368;p29"/>
          <p:cNvGrpSpPr/>
          <p:nvPr/>
        </p:nvGrpSpPr>
        <p:grpSpPr>
          <a:xfrm>
            <a:off x="0" y="6025116"/>
            <a:ext cx="9144000" cy="832800"/>
            <a:chOff x="0" y="6025116"/>
            <a:chExt cx="9144000" cy="832800"/>
          </a:xfrm>
        </p:grpSpPr>
        <p:sp>
          <p:nvSpPr>
            <p:cNvPr id="369" name="Google Shape;369;p29"/>
            <p:cNvSpPr/>
            <p:nvPr/>
          </p:nvSpPr>
          <p:spPr>
            <a:xfrm>
              <a:off x="0" y="6025116"/>
              <a:ext cx="9144000" cy="8328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0" name="Google Shape;370;p29"/>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371" name="Google Shape;371;p29"/>
          <p:cNvGrpSpPr/>
          <p:nvPr/>
        </p:nvGrpSpPr>
        <p:grpSpPr>
          <a:xfrm>
            <a:off x="0" y="1026800"/>
            <a:ext cx="9144000" cy="507900"/>
            <a:chOff x="-12451" y="1704723"/>
            <a:chExt cx="9144000" cy="507900"/>
          </a:xfrm>
        </p:grpSpPr>
        <p:sp>
          <p:nvSpPr>
            <p:cNvPr id="372" name="Google Shape;372;p29"/>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29"/>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chemeClr val="lt1"/>
                  </a:solidFill>
                  <a:latin typeface="Calibri"/>
                  <a:ea typeface="Calibri"/>
                  <a:cs typeface="Calibri"/>
                  <a:sym typeface="Calibri"/>
                </a:rPr>
                <a:t>Methods</a:t>
              </a:r>
              <a:r>
                <a:rPr lang="en-US" sz="2700">
                  <a:solidFill>
                    <a:srgbClr val="DBAA01"/>
                  </a:solidFill>
                  <a:latin typeface="Calibri"/>
                  <a:ea typeface="Calibri"/>
                  <a:cs typeface="Calibri"/>
                  <a:sym typeface="Calibri"/>
                </a:rPr>
                <a:t> </a:t>
              </a:r>
              <a:r>
                <a:rPr lang="en-US" sz="2700">
                  <a:solidFill>
                    <a:srgbClr val="F2F2F2"/>
                  </a:solidFill>
                  <a:latin typeface="Calibri"/>
                  <a:ea typeface="Calibri"/>
                  <a:cs typeface="Calibri"/>
                  <a:sym typeface="Calibri"/>
                </a:rPr>
                <a:t>    Results    </a:t>
              </a:r>
              <a:r>
                <a:rPr lang="en-US" sz="2700">
                  <a:solidFill>
                    <a:schemeClr val="lt1"/>
                  </a:solidFill>
                  <a:latin typeface="Calibri"/>
                  <a:ea typeface="Calibri"/>
                  <a:cs typeface="Calibri"/>
                  <a:sym typeface="Calibri"/>
                </a:rPr>
                <a:t> </a:t>
              </a:r>
              <a:r>
                <a:rPr lang="en-US" sz="2700">
                  <a:solidFill>
                    <a:srgbClr val="DBAA01"/>
                  </a:solidFill>
                  <a:latin typeface="Calibri"/>
                  <a:ea typeface="Calibri"/>
                  <a:cs typeface="Calibri"/>
                  <a:sym typeface="Calibri"/>
                </a:rPr>
                <a:t>Discussion</a:t>
              </a:r>
              <a:r>
                <a:rPr lang="en-US" sz="2700">
                  <a:solidFill>
                    <a:schemeClr val="lt1"/>
                  </a:solidFill>
                  <a:latin typeface="Calibri"/>
                  <a:ea typeface="Calibri"/>
                  <a:cs typeface="Calibri"/>
                  <a:sym typeface="Calibri"/>
                </a:rPr>
                <a:t>     Conclusion</a:t>
              </a:r>
              <a:endParaRPr/>
            </a:p>
          </p:txBody>
        </p:sp>
      </p:grpSp>
      <p:sp>
        <p:nvSpPr>
          <p:cNvPr id="374" name="Google Shape;374;p29"/>
          <p:cNvSpPr/>
          <p:nvPr/>
        </p:nvSpPr>
        <p:spPr>
          <a:xfrm>
            <a:off x="6740778" y="6050917"/>
            <a:ext cx="2403300"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375" name="Google Shape;375;p29"/>
          <p:cNvSpPr txBox="1"/>
          <p:nvPr/>
        </p:nvSpPr>
        <p:spPr>
          <a:xfrm>
            <a:off x="202775" y="2315470"/>
            <a:ext cx="8478520" cy="3877954"/>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Font typeface="Arial" panose="020B0604020202020204" pitchFamily="34" charset="0"/>
              <a:buChar char="•"/>
            </a:pPr>
            <a:r>
              <a:rPr lang="en-US" sz="2000" dirty="0">
                <a:solidFill>
                  <a:schemeClr val="dk1"/>
                </a:solidFill>
                <a:latin typeface="Calibri"/>
                <a:ea typeface="Calibri"/>
                <a:cs typeface="Calibri"/>
                <a:sym typeface="Calibri"/>
              </a:rPr>
              <a:t>Although our cell viability data showed that meclizine seemed to kill osteosarcoma cells less than rapamycin,  further investigation must be done before ruling it out completely as an anti-neoplastic.</a:t>
            </a:r>
          </a:p>
          <a:p>
            <a:pPr marL="342900" lvl="0" indent="-342900" algn="l" rtl="0">
              <a:spcBef>
                <a:spcPts val="0"/>
              </a:spcBef>
              <a:spcAft>
                <a:spcPts val="0"/>
              </a:spcAft>
              <a:buFont typeface="Arial" panose="020B0604020202020204" pitchFamily="34" charset="0"/>
              <a:buChar char="•"/>
            </a:pPr>
            <a:r>
              <a:rPr lang="en-US" sz="2000" dirty="0">
                <a:solidFill>
                  <a:schemeClr val="dk1"/>
                </a:solidFill>
                <a:latin typeface="Calibri"/>
                <a:ea typeface="Calibri"/>
                <a:cs typeface="Calibri"/>
                <a:sym typeface="Calibri"/>
              </a:rPr>
              <a:t>Western blot analysis can give further insight as to what is going on biochemically in our drug assays.</a:t>
            </a:r>
          </a:p>
          <a:p>
            <a:pPr marL="342900" lvl="0" indent="-342900" algn="l" rtl="0">
              <a:spcBef>
                <a:spcPts val="0"/>
              </a:spcBef>
              <a:spcAft>
                <a:spcPts val="0"/>
              </a:spcAft>
              <a:buFont typeface="Arial" panose="020B0604020202020204" pitchFamily="34" charset="0"/>
              <a:buChar char="•"/>
            </a:pPr>
            <a:r>
              <a:rPr lang="en-US" sz="2000" dirty="0">
                <a:solidFill>
                  <a:schemeClr val="dk1"/>
                </a:solidFill>
                <a:latin typeface="Calibri"/>
                <a:ea typeface="Calibri"/>
                <a:cs typeface="Calibri"/>
                <a:sym typeface="Calibri"/>
              </a:rPr>
              <a:t>Past studies have produced mixed results with rapamycin killing canine osteosarcoma cells: may reduce colony growth but not necessarily kill cells, reduced negative feedback of p-70S6K on AKT, </a:t>
            </a:r>
            <a:r>
              <a:rPr lang="en-US" sz="2000" dirty="0" err="1">
                <a:solidFill>
                  <a:schemeClr val="dk1"/>
                </a:solidFill>
                <a:latin typeface="Calibri"/>
                <a:ea typeface="Calibri"/>
                <a:cs typeface="Calibri"/>
                <a:sym typeface="Calibri"/>
              </a:rPr>
              <a:t>etc</a:t>
            </a:r>
            <a:endParaRPr lang="en-US" sz="2000" dirty="0">
              <a:solidFill>
                <a:schemeClr val="dk1"/>
              </a:solidFill>
              <a:latin typeface="Calibri"/>
              <a:ea typeface="Calibri"/>
              <a:cs typeface="Calibri"/>
              <a:sym typeface="Calibri"/>
            </a:endParaRPr>
          </a:p>
          <a:p>
            <a:pPr marL="342900" lvl="0" indent="-342900" algn="l" rtl="0">
              <a:spcBef>
                <a:spcPts val="0"/>
              </a:spcBef>
              <a:spcAft>
                <a:spcPts val="0"/>
              </a:spcAft>
              <a:buFont typeface="Arial" panose="020B0604020202020204" pitchFamily="34" charset="0"/>
              <a:buChar char="•"/>
            </a:pPr>
            <a:endParaRPr lang="en-US" sz="200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2000" dirty="0">
              <a:solidFill>
                <a:schemeClr val="dk1"/>
              </a:solidFill>
              <a:latin typeface="Calibri"/>
              <a:ea typeface="Calibri"/>
              <a:cs typeface="Calibri"/>
              <a:sym typeface="Calibri"/>
            </a:endParaRPr>
          </a:p>
          <a:p>
            <a:pPr marL="0" lvl="0" indent="0" algn="l" rtl="0">
              <a:spcBef>
                <a:spcPts val="0"/>
              </a:spcBef>
              <a:spcAft>
                <a:spcPts val="0"/>
              </a:spcAft>
              <a:buNone/>
            </a:pPr>
            <a:endParaRPr sz="2000" dirty="0">
              <a:solidFill>
                <a:schemeClr val="dk1"/>
              </a:solidFill>
              <a:latin typeface="Calibri"/>
              <a:ea typeface="Calibri"/>
              <a:cs typeface="Calibri"/>
              <a:sym typeface="Calibri"/>
            </a:endParaRPr>
          </a:p>
          <a:p>
            <a:pPr marL="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376" name="Google Shape;376;p29"/>
          <p:cNvSpPr txBox="1"/>
          <p:nvPr/>
        </p:nvSpPr>
        <p:spPr>
          <a:xfrm>
            <a:off x="0" y="0"/>
            <a:ext cx="91440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800" dirty="0">
                <a:solidFill>
                  <a:schemeClr val="dk1"/>
                </a:solidFill>
                <a:latin typeface="Calibri"/>
                <a:cs typeface="Calibri"/>
                <a:sym typeface="Calibri"/>
              </a:rPr>
              <a:t>Is meclizine promising?</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p:nvPr/>
        </p:nvSpPr>
        <p:spPr>
          <a:xfrm>
            <a:off x="-12451" y="-15483"/>
            <a:ext cx="918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44484B"/>
              </a:buClr>
              <a:buSzPts val="4800"/>
              <a:buFont typeface="Calibri"/>
              <a:buNone/>
            </a:pPr>
            <a:r>
              <a:rPr lang="en-US" sz="4800" dirty="0">
                <a:solidFill>
                  <a:schemeClr val="dk1"/>
                </a:solidFill>
                <a:latin typeface="Calibri"/>
                <a:cs typeface="Calibri"/>
                <a:sym typeface="Calibri"/>
              </a:rPr>
              <a:t>Canine Osteosarcoma</a:t>
            </a:r>
            <a:endParaRPr dirty="0">
              <a:solidFill>
                <a:schemeClr val="dk1"/>
              </a:solidFill>
            </a:endParaRPr>
          </a:p>
        </p:txBody>
      </p:sp>
      <p:grpSp>
        <p:nvGrpSpPr>
          <p:cNvPr id="103" name="Google Shape;103;p14"/>
          <p:cNvGrpSpPr/>
          <p:nvPr/>
        </p:nvGrpSpPr>
        <p:grpSpPr>
          <a:xfrm>
            <a:off x="0" y="6025116"/>
            <a:ext cx="9144000" cy="832800"/>
            <a:chOff x="0" y="6025116"/>
            <a:chExt cx="9144000" cy="832800"/>
          </a:xfrm>
        </p:grpSpPr>
        <p:sp>
          <p:nvSpPr>
            <p:cNvPr id="104" name="Google Shape;104;p14"/>
            <p:cNvSpPr/>
            <p:nvPr/>
          </p:nvSpPr>
          <p:spPr>
            <a:xfrm>
              <a:off x="0" y="6025116"/>
              <a:ext cx="9144000" cy="832800"/>
            </a:xfrm>
            <a:prstGeom prst="rect">
              <a:avLst/>
            </a:prstGeom>
            <a:solidFill>
              <a:srgbClr val="0027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5" name="Google Shape;105;p14"/>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106" name="Google Shape;106;p14"/>
          <p:cNvGrpSpPr/>
          <p:nvPr/>
        </p:nvGrpSpPr>
        <p:grpSpPr>
          <a:xfrm>
            <a:off x="0" y="1026800"/>
            <a:ext cx="9144000" cy="507900"/>
            <a:chOff x="-12451" y="1704723"/>
            <a:chExt cx="9144000" cy="507900"/>
          </a:xfrm>
        </p:grpSpPr>
        <p:sp>
          <p:nvSpPr>
            <p:cNvPr id="107" name="Google Shape;107;p14"/>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4"/>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rgbClr val="DBAA01"/>
                  </a:solidFill>
                  <a:latin typeface="Calibri"/>
                  <a:ea typeface="Calibri"/>
                  <a:cs typeface="Calibri"/>
                  <a:sym typeface="Calibri"/>
                </a:rPr>
                <a:t>Introduction</a:t>
              </a:r>
              <a:r>
                <a:rPr lang="en-US" sz="2700">
                  <a:solidFill>
                    <a:srgbClr val="F2F2F2"/>
                  </a:solidFill>
                  <a:latin typeface="Calibri"/>
                  <a:ea typeface="Calibri"/>
                  <a:cs typeface="Calibri"/>
                  <a:sym typeface="Calibri"/>
                </a:rPr>
                <a:t>     Methods     Results     Discussion     Conclusion</a:t>
              </a:r>
              <a:endParaRPr/>
            </a:p>
          </p:txBody>
        </p:sp>
      </p:grpSp>
      <p:sp>
        <p:nvSpPr>
          <p:cNvPr id="109" name="Google Shape;109;p14"/>
          <p:cNvSpPr txBox="1"/>
          <p:nvPr/>
        </p:nvSpPr>
        <p:spPr>
          <a:xfrm>
            <a:off x="6637867" y="6190473"/>
            <a:ext cx="2387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110" name="Google Shape;110;p14"/>
          <p:cNvSpPr txBox="1"/>
          <p:nvPr/>
        </p:nvSpPr>
        <p:spPr>
          <a:xfrm>
            <a:off x="25" y="1686550"/>
            <a:ext cx="9144000" cy="21236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dk1"/>
                </a:solidFill>
              </a:rPr>
              <a:t>Affects canines and humans as a bimodal occurrence with a difference in dogs being that it is more prominent in older dogs age &gt;7 years.</a:t>
            </a:r>
          </a:p>
          <a:p>
            <a:pPr marL="0" lvl="0" indent="0" algn="l" rtl="0">
              <a:spcBef>
                <a:spcPts val="0"/>
              </a:spcBef>
              <a:spcAft>
                <a:spcPts val="0"/>
              </a:spcAft>
              <a:buNone/>
            </a:pPr>
            <a:endParaRPr lang="en-US"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Osteosarcoma accounts for &gt;80% of primary bone tumors in dogs. Dogs have a higher incidence of osteosarcoma than humans in addition to breed influence.</a:t>
            </a:r>
          </a:p>
          <a:p>
            <a:pPr marL="0" lvl="0" indent="0" algn="l" rtl="0">
              <a:spcBef>
                <a:spcPts val="0"/>
              </a:spcBef>
              <a:spcAft>
                <a:spcPts val="0"/>
              </a:spcAft>
              <a:buNone/>
            </a:pPr>
            <a:endParaRPr lang="en-US" sz="2000" dirty="0">
              <a:solidFill>
                <a:schemeClr val="dk1"/>
              </a:solidFill>
            </a:endParaRPr>
          </a:p>
        </p:txBody>
      </p:sp>
      <p:pic>
        <p:nvPicPr>
          <p:cNvPr id="112" name="Google Shape;112;p14"/>
          <p:cNvPicPr preferRelativeResize="0"/>
          <p:nvPr/>
        </p:nvPicPr>
        <p:blipFill>
          <a:blip r:embed="rId4">
            <a:alphaModFix/>
          </a:blip>
          <a:stretch>
            <a:fillRect/>
          </a:stretch>
        </p:blipFill>
        <p:spPr>
          <a:xfrm>
            <a:off x="840321" y="4478503"/>
            <a:ext cx="561053" cy="751647"/>
          </a:xfrm>
          <a:prstGeom prst="rect">
            <a:avLst/>
          </a:prstGeom>
          <a:noFill/>
          <a:ln>
            <a:noFill/>
          </a:ln>
        </p:spPr>
      </p:pic>
      <p:sp>
        <p:nvSpPr>
          <p:cNvPr id="114" name="Google Shape;114;p14"/>
          <p:cNvSpPr txBox="1"/>
          <p:nvPr/>
        </p:nvSpPr>
        <p:spPr>
          <a:xfrm>
            <a:off x="2658676" y="5979825"/>
            <a:ext cx="6512774" cy="1046410"/>
          </a:xfrm>
          <a:prstGeom prst="rect">
            <a:avLst/>
          </a:prstGeom>
          <a:noFill/>
          <a:ln>
            <a:noFill/>
          </a:ln>
        </p:spPr>
        <p:txBody>
          <a:bodyPr spcFirstLastPara="1" wrap="square" lIns="91425" tIns="91425" rIns="91425" bIns="91425" anchor="t" anchorCtr="0">
            <a:spAutoFit/>
          </a:bodyPr>
          <a:lstStyle/>
          <a:p>
            <a:r>
              <a:rPr lang="en-US" dirty="0">
                <a:solidFill>
                  <a:schemeClr val="bg1"/>
                </a:solidFill>
              </a:rPr>
              <a:t>Simpson S, </a:t>
            </a:r>
            <a:r>
              <a:rPr lang="en-US" dirty="0" err="1">
                <a:solidFill>
                  <a:schemeClr val="bg1"/>
                </a:solidFill>
              </a:rPr>
              <a:t>Rizvanov</a:t>
            </a:r>
            <a:r>
              <a:rPr lang="en-US" dirty="0">
                <a:solidFill>
                  <a:schemeClr val="bg1"/>
                </a:solidFill>
              </a:rPr>
              <a:t> AA, Jeyapalan JN, de </a:t>
            </a:r>
            <a:r>
              <a:rPr lang="en-US" dirty="0" err="1">
                <a:solidFill>
                  <a:schemeClr val="bg1"/>
                </a:solidFill>
              </a:rPr>
              <a:t>Brot</a:t>
            </a:r>
            <a:r>
              <a:rPr lang="en-US" dirty="0">
                <a:solidFill>
                  <a:schemeClr val="bg1"/>
                </a:solidFill>
              </a:rPr>
              <a:t> S, Rutland CS. Canine osteosarcoma in comparative oncology: Molecular mechanisms through to treatment discovery. </a:t>
            </a:r>
            <a:r>
              <a:rPr lang="en-US" i="1" dirty="0">
                <a:solidFill>
                  <a:schemeClr val="bg1"/>
                </a:solidFill>
              </a:rPr>
              <a:t>Front Vet Sci</a:t>
            </a:r>
            <a:r>
              <a:rPr lang="en-US" dirty="0">
                <a:solidFill>
                  <a:schemeClr val="bg1"/>
                </a:solidFill>
              </a:rPr>
              <a:t>. 2022;9:965391. doi:10.3389/fvets.2022.965391</a:t>
            </a:r>
          </a:p>
        </p:txBody>
      </p:sp>
      <p:pic>
        <p:nvPicPr>
          <p:cNvPr id="2050" name="Picture 2" descr="Canine osteosarcoma - Fitzpatrick Referrals">
            <a:extLst>
              <a:ext uri="{FF2B5EF4-FFF2-40B4-BE49-F238E27FC236}">
                <a16:creationId xmlns:a16="http://schemas.microsoft.com/office/drawing/2014/main" id="{719E2D00-5251-B795-D329-D8B4DA9082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671" y="3855469"/>
            <a:ext cx="2765292" cy="18435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nadian researchers team up to fight canine osteosarcoma - Veterinary  Practice News">
            <a:extLst>
              <a:ext uri="{FF2B5EF4-FFF2-40B4-BE49-F238E27FC236}">
                <a16:creationId xmlns:a16="http://schemas.microsoft.com/office/drawing/2014/main" id="{5013F445-8BFF-2FBF-967E-1DD2713991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0729" y="3787193"/>
            <a:ext cx="2765292" cy="19564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Devastating Truth About Osteosarcoma In Dogs | Kingsdale Animal Hospital">
            <a:extLst>
              <a:ext uri="{FF2B5EF4-FFF2-40B4-BE49-F238E27FC236}">
                <a16:creationId xmlns:a16="http://schemas.microsoft.com/office/drawing/2014/main" id="{F101DA36-1FFB-7C6D-AD1C-FB2C723B6A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5716" y="3749638"/>
            <a:ext cx="2462613" cy="1993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0"/>
          <p:cNvSpPr txBox="1"/>
          <p:nvPr/>
        </p:nvSpPr>
        <p:spPr>
          <a:xfrm>
            <a:off x="-12451" y="-15483"/>
            <a:ext cx="9183884"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44484B"/>
              </a:buClr>
              <a:buSzPts val="4800"/>
              <a:buFont typeface="Calibri"/>
              <a:buNone/>
            </a:pPr>
            <a:r>
              <a:rPr lang="en-US" sz="4800">
                <a:solidFill>
                  <a:schemeClr val="dk1"/>
                </a:solidFill>
                <a:latin typeface="Calibri"/>
                <a:ea typeface="Calibri"/>
                <a:cs typeface="Calibri"/>
                <a:sym typeface="Calibri"/>
              </a:rPr>
              <a:t>Plans Moving Forward</a:t>
            </a:r>
            <a:endParaRPr>
              <a:solidFill>
                <a:schemeClr val="dk1"/>
              </a:solidFill>
            </a:endParaRPr>
          </a:p>
        </p:txBody>
      </p:sp>
      <p:grpSp>
        <p:nvGrpSpPr>
          <p:cNvPr id="384" name="Google Shape;384;p30"/>
          <p:cNvGrpSpPr/>
          <p:nvPr/>
        </p:nvGrpSpPr>
        <p:grpSpPr>
          <a:xfrm>
            <a:off x="0" y="6025116"/>
            <a:ext cx="9144000" cy="832884"/>
            <a:chOff x="0" y="6025116"/>
            <a:chExt cx="9144000" cy="832884"/>
          </a:xfrm>
        </p:grpSpPr>
        <p:sp>
          <p:nvSpPr>
            <p:cNvPr id="385" name="Google Shape;385;p30"/>
            <p:cNvSpPr/>
            <p:nvPr/>
          </p:nvSpPr>
          <p:spPr>
            <a:xfrm>
              <a:off x="0" y="6025116"/>
              <a:ext cx="9144000" cy="832884"/>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6" name="Google Shape;386;p30"/>
            <p:cNvPicPr preferRelativeResize="0"/>
            <p:nvPr/>
          </p:nvPicPr>
          <p:blipFill rotWithShape="1">
            <a:blip r:embed="rId3">
              <a:alphaModFix/>
            </a:blip>
            <a:srcRect/>
            <a:stretch/>
          </p:blipFill>
          <p:spPr>
            <a:xfrm>
              <a:off x="135890" y="6206608"/>
              <a:ext cx="2654300" cy="469900"/>
            </a:xfrm>
            <a:prstGeom prst="rect">
              <a:avLst/>
            </a:prstGeom>
            <a:noFill/>
            <a:ln>
              <a:noFill/>
            </a:ln>
          </p:spPr>
        </p:pic>
      </p:grpSp>
      <p:grpSp>
        <p:nvGrpSpPr>
          <p:cNvPr id="387" name="Google Shape;387;p30"/>
          <p:cNvGrpSpPr/>
          <p:nvPr/>
        </p:nvGrpSpPr>
        <p:grpSpPr>
          <a:xfrm>
            <a:off x="0" y="1026800"/>
            <a:ext cx="9144000" cy="507900"/>
            <a:chOff x="-12451" y="1704723"/>
            <a:chExt cx="9144000" cy="507900"/>
          </a:xfrm>
        </p:grpSpPr>
        <p:sp>
          <p:nvSpPr>
            <p:cNvPr id="388" name="Google Shape;388;p30"/>
            <p:cNvSpPr/>
            <p:nvPr/>
          </p:nvSpPr>
          <p:spPr>
            <a:xfrm>
              <a:off x="-12451" y="1740174"/>
              <a:ext cx="9144000" cy="446572"/>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30"/>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chemeClr val="lt1"/>
                  </a:solidFill>
                  <a:latin typeface="Calibri"/>
                  <a:ea typeface="Calibri"/>
                  <a:cs typeface="Calibri"/>
                  <a:sym typeface="Calibri"/>
                </a:rPr>
                <a:t>Methods</a:t>
              </a:r>
              <a:r>
                <a:rPr lang="en-US" sz="2700">
                  <a:solidFill>
                    <a:srgbClr val="DBAA01"/>
                  </a:solidFill>
                  <a:latin typeface="Calibri"/>
                  <a:ea typeface="Calibri"/>
                  <a:cs typeface="Calibri"/>
                  <a:sym typeface="Calibri"/>
                </a:rPr>
                <a:t> </a:t>
              </a:r>
              <a:r>
                <a:rPr lang="en-US" sz="2700">
                  <a:solidFill>
                    <a:srgbClr val="F2F2F2"/>
                  </a:solidFill>
                  <a:latin typeface="Calibri"/>
                  <a:ea typeface="Calibri"/>
                  <a:cs typeface="Calibri"/>
                  <a:sym typeface="Calibri"/>
                </a:rPr>
                <a:t>    Results    </a:t>
              </a:r>
              <a:r>
                <a:rPr lang="en-US" sz="2700">
                  <a:solidFill>
                    <a:schemeClr val="lt1"/>
                  </a:solidFill>
                  <a:latin typeface="Calibri"/>
                  <a:ea typeface="Calibri"/>
                  <a:cs typeface="Calibri"/>
                  <a:sym typeface="Calibri"/>
                </a:rPr>
                <a:t> Discussion     </a:t>
              </a:r>
              <a:r>
                <a:rPr lang="en-US" sz="2700">
                  <a:solidFill>
                    <a:srgbClr val="DBAA01"/>
                  </a:solidFill>
                  <a:latin typeface="Calibri"/>
                  <a:ea typeface="Calibri"/>
                  <a:cs typeface="Calibri"/>
                  <a:sym typeface="Calibri"/>
                </a:rPr>
                <a:t>Conclusion</a:t>
              </a:r>
              <a:endParaRPr/>
            </a:p>
          </p:txBody>
        </p:sp>
      </p:grpSp>
      <p:sp>
        <p:nvSpPr>
          <p:cNvPr id="390" name="Google Shape;390;p30"/>
          <p:cNvSpPr txBox="1"/>
          <p:nvPr/>
        </p:nvSpPr>
        <p:spPr>
          <a:xfrm>
            <a:off x="212100" y="1993950"/>
            <a:ext cx="8719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391" name="Google Shape;391;p30"/>
          <p:cNvSpPr txBox="1"/>
          <p:nvPr/>
        </p:nvSpPr>
        <p:spPr>
          <a:xfrm>
            <a:off x="212100" y="1993959"/>
            <a:ext cx="8641800" cy="1723518"/>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Font typeface="Calibri"/>
              <a:buAutoNum type="arabicPeriod"/>
            </a:pPr>
            <a:r>
              <a:rPr lang="en-US" sz="2000" dirty="0">
                <a:solidFill>
                  <a:schemeClr val="dk1"/>
                </a:solidFill>
                <a:latin typeface="Calibri"/>
                <a:ea typeface="Calibri"/>
                <a:cs typeface="Calibri"/>
                <a:sym typeface="Calibri"/>
              </a:rPr>
              <a:t>Await results from western assays.</a:t>
            </a:r>
          </a:p>
          <a:p>
            <a:pPr marL="457200" lvl="0" indent="-355600" algn="l" rtl="0">
              <a:spcBef>
                <a:spcPts val="0"/>
              </a:spcBef>
              <a:spcAft>
                <a:spcPts val="0"/>
              </a:spcAft>
              <a:buClr>
                <a:schemeClr val="dk1"/>
              </a:buClr>
              <a:buSzPts val="2000"/>
              <a:buFont typeface="Calibri"/>
              <a:buAutoNum type="arabicPeriod"/>
            </a:pPr>
            <a:endParaRPr lang="en-US" sz="2000" dirty="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AutoNum type="arabicPeriod"/>
            </a:pPr>
            <a:r>
              <a:rPr lang="en-US" sz="2000" dirty="0">
                <a:solidFill>
                  <a:schemeClr val="dk1"/>
                </a:solidFill>
                <a:latin typeface="Calibri"/>
                <a:ea typeface="Calibri"/>
                <a:cs typeface="Calibri"/>
                <a:sym typeface="Calibri"/>
              </a:rPr>
              <a:t>Analyze the western results and determine if meclizine is inhibiting mTORC-1 and 70S6K.</a:t>
            </a:r>
          </a:p>
          <a:p>
            <a:pPr marL="457200" lvl="0" indent="-355600" algn="l" rtl="0">
              <a:spcBef>
                <a:spcPts val="0"/>
              </a:spcBef>
              <a:spcAft>
                <a:spcPts val="0"/>
              </a:spcAft>
              <a:buClr>
                <a:schemeClr val="dk1"/>
              </a:buClr>
              <a:buSzPts val="2000"/>
              <a:buFont typeface="Calibri"/>
              <a:buAutoNum type="arabicPeriod"/>
            </a:pPr>
            <a:endParaRPr lang="en-US" sz="2000" dirty="0">
              <a:solidFill>
                <a:schemeClr val="dk1"/>
              </a:solidFill>
              <a:latin typeface="Calibri"/>
              <a:ea typeface="Calibri"/>
              <a:cs typeface="Calibri"/>
              <a:sym typeface="Calibri"/>
            </a:endParaRPr>
          </a:p>
        </p:txBody>
      </p:sp>
      <p:sp>
        <p:nvSpPr>
          <p:cNvPr id="392" name="Google Shape;392;p30"/>
          <p:cNvSpPr txBox="1"/>
          <p:nvPr/>
        </p:nvSpPr>
        <p:spPr>
          <a:xfrm>
            <a:off x="212100" y="3762650"/>
            <a:ext cx="8719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393" name="Google Shape;393;p30"/>
          <p:cNvSpPr txBox="1"/>
          <p:nvPr/>
        </p:nvSpPr>
        <p:spPr>
          <a:xfrm>
            <a:off x="212100" y="3762659"/>
            <a:ext cx="86418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dk1"/>
                </a:solidFill>
                <a:latin typeface="Calibri"/>
                <a:ea typeface="Calibri"/>
                <a:cs typeface="Calibri"/>
                <a:sym typeface="Calibri"/>
              </a:rPr>
              <a:t>Ultimately, this will likely help us understand if our drugs are truly working the way we think they are. Additionally, if rapamycin does not show to inhibit mTOR in our cell lines like it should, then we can investigate why.</a:t>
            </a:r>
            <a:endParaRPr sz="20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1"/>
          <p:cNvSpPr txBox="1"/>
          <p:nvPr/>
        </p:nvSpPr>
        <p:spPr>
          <a:xfrm>
            <a:off x="-12451" y="-15483"/>
            <a:ext cx="918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44484B"/>
              </a:buClr>
              <a:buSzPts val="4800"/>
              <a:buFont typeface="Calibri"/>
              <a:buNone/>
            </a:pPr>
            <a:r>
              <a:rPr lang="en-US" sz="4800">
                <a:solidFill>
                  <a:schemeClr val="dk1"/>
                </a:solidFill>
                <a:latin typeface="Calibri"/>
                <a:ea typeface="Calibri"/>
                <a:cs typeface="Calibri"/>
                <a:sym typeface="Calibri"/>
              </a:rPr>
              <a:t>Potential Future Directions</a:t>
            </a:r>
            <a:endParaRPr>
              <a:solidFill>
                <a:schemeClr val="dk1"/>
              </a:solidFill>
            </a:endParaRPr>
          </a:p>
        </p:txBody>
      </p:sp>
      <p:grpSp>
        <p:nvGrpSpPr>
          <p:cNvPr id="400" name="Google Shape;400;p31"/>
          <p:cNvGrpSpPr/>
          <p:nvPr/>
        </p:nvGrpSpPr>
        <p:grpSpPr>
          <a:xfrm>
            <a:off x="0" y="6025116"/>
            <a:ext cx="9144000" cy="832800"/>
            <a:chOff x="0" y="6025116"/>
            <a:chExt cx="9144000" cy="832800"/>
          </a:xfrm>
        </p:grpSpPr>
        <p:sp>
          <p:nvSpPr>
            <p:cNvPr id="401" name="Google Shape;401;p31"/>
            <p:cNvSpPr/>
            <p:nvPr/>
          </p:nvSpPr>
          <p:spPr>
            <a:xfrm>
              <a:off x="0" y="6025116"/>
              <a:ext cx="9144000" cy="8328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2" name="Google Shape;402;p31"/>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403" name="Google Shape;403;p31"/>
          <p:cNvGrpSpPr/>
          <p:nvPr/>
        </p:nvGrpSpPr>
        <p:grpSpPr>
          <a:xfrm>
            <a:off x="0" y="1026800"/>
            <a:ext cx="9144000" cy="507900"/>
            <a:chOff x="-12451" y="1704723"/>
            <a:chExt cx="9144000" cy="507900"/>
          </a:xfrm>
        </p:grpSpPr>
        <p:sp>
          <p:nvSpPr>
            <p:cNvPr id="404" name="Google Shape;404;p31"/>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31"/>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chemeClr val="lt1"/>
                  </a:solidFill>
                  <a:latin typeface="Calibri"/>
                  <a:ea typeface="Calibri"/>
                  <a:cs typeface="Calibri"/>
                  <a:sym typeface="Calibri"/>
                </a:rPr>
                <a:t>Methods</a:t>
              </a:r>
              <a:r>
                <a:rPr lang="en-US" sz="2700">
                  <a:solidFill>
                    <a:srgbClr val="DBAA01"/>
                  </a:solidFill>
                  <a:latin typeface="Calibri"/>
                  <a:ea typeface="Calibri"/>
                  <a:cs typeface="Calibri"/>
                  <a:sym typeface="Calibri"/>
                </a:rPr>
                <a:t> </a:t>
              </a:r>
              <a:r>
                <a:rPr lang="en-US" sz="2700">
                  <a:solidFill>
                    <a:srgbClr val="F2F2F2"/>
                  </a:solidFill>
                  <a:latin typeface="Calibri"/>
                  <a:ea typeface="Calibri"/>
                  <a:cs typeface="Calibri"/>
                  <a:sym typeface="Calibri"/>
                </a:rPr>
                <a:t>    Results    </a:t>
              </a:r>
              <a:r>
                <a:rPr lang="en-US" sz="2700">
                  <a:solidFill>
                    <a:schemeClr val="lt1"/>
                  </a:solidFill>
                  <a:latin typeface="Calibri"/>
                  <a:ea typeface="Calibri"/>
                  <a:cs typeface="Calibri"/>
                  <a:sym typeface="Calibri"/>
                </a:rPr>
                <a:t> Discussion     </a:t>
              </a:r>
              <a:r>
                <a:rPr lang="en-US" sz="2700">
                  <a:solidFill>
                    <a:srgbClr val="DBAA01"/>
                  </a:solidFill>
                  <a:latin typeface="Calibri"/>
                  <a:ea typeface="Calibri"/>
                  <a:cs typeface="Calibri"/>
                  <a:sym typeface="Calibri"/>
                </a:rPr>
                <a:t>Conclusion</a:t>
              </a:r>
              <a:endParaRPr/>
            </a:p>
          </p:txBody>
        </p:sp>
      </p:grpSp>
      <p:sp>
        <p:nvSpPr>
          <p:cNvPr id="11" name="Flowchart: Decision 10">
            <a:extLst>
              <a:ext uri="{FF2B5EF4-FFF2-40B4-BE49-F238E27FC236}">
                <a16:creationId xmlns:a16="http://schemas.microsoft.com/office/drawing/2014/main" id="{43BF8D6E-7B21-CA71-FD7A-C27E49BA0C4E}"/>
              </a:ext>
            </a:extLst>
          </p:cNvPr>
          <p:cNvSpPr/>
          <p:nvPr/>
        </p:nvSpPr>
        <p:spPr>
          <a:xfrm>
            <a:off x="3415192" y="2277687"/>
            <a:ext cx="1078139" cy="744279"/>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Kill?</a:t>
            </a:r>
          </a:p>
        </p:txBody>
      </p:sp>
      <p:sp>
        <p:nvSpPr>
          <p:cNvPr id="14" name="TextBox 13">
            <a:extLst>
              <a:ext uri="{FF2B5EF4-FFF2-40B4-BE49-F238E27FC236}">
                <a16:creationId xmlns:a16="http://schemas.microsoft.com/office/drawing/2014/main" id="{75F21785-7054-D494-6456-E2A442D817B8}"/>
              </a:ext>
            </a:extLst>
          </p:cNvPr>
          <p:cNvSpPr txBox="1"/>
          <p:nvPr/>
        </p:nvSpPr>
        <p:spPr>
          <a:xfrm>
            <a:off x="4493331" y="2304334"/>
            <a:ext cx="576285" cy="307777"/>
          </a:xfrm>
          <a:prstGeom prst="rect">
            <a:avLst/>
          </a:prstGeom>
          <a:noFill/>
        </p:spPr>
        <p:txBody>
          <a:bodyPr wrap="square" rtlCol="0">
            <a:spAutoFit/>
          </a:bodyPr>
          <a:lstStyle/>
          <a:p>
            <a:r>
              <a:rPr lang="en-US" dirty="0"/>
              <a:t>Yes</a:t>
            </a:r>
          </a:p>
        </p:txBody>
      </p:sp>
      <p:pic>
        <p:nvPicPr>
          <p:cNvPr id="1028" name="Picture 4" descr="Green Tick Checkmark Vector Icon For Checkbox Marker Symbol Stock  Illustration - Download Image Now - iStock">
            <a:extLst>
              <a:ext uri="{FF2B5EF4-FFF2-40B4-BE49-F238E27FC236}">
                <a16:creationId xmlns:a16="http://schemas.microsoft.com/office/drawing/2014/main" id="{13BB5824-A776-7CCF-DF8B-F3E7C5F43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396" y="2813640"/>
            <a:ext cx="908642" cy="908642"/>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Bent 15">
            <a:extLst>
              <a:ext uri="{FF2B5EF4-FFF2-40B4-BE49-F238E27FC236}">
                <a16:creationId xmlns:a16="http://schemas.microsoft.com/office/drawing/2014/main" id="{D2B140EB-836B-4E84-833F-D848F33787A7}"/>
              </a:ext>
            </a:extLst>
          </p:cNvPr>
          <p:cNvSpPr/>
          <p:nvPr/>
        </p:nvSpPr>
        <p:spPr>
          <a:xfrm rot="5400000" flipV="1">
            <a:off x="3015857" y="2639071"/>
            <a:ext cx="451249" cy="356061"/>
          </a:xfrm>
          <a:prstGeom prst="bentArrow">
            <a:avLst>
              <a:gd name="adj1" fmla="val 25000"/>
              <a:gd name="adj2" fmla="val 34443"/>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Bent 16">
            <a:extLst>
              <a:ext uri="{FF2B5EF4-FFF2-40B4-BE49-F238E27FC236}">
                <a16:creationId xmlns:a16="http://schemas.microsoft.com/office/drawing/2014/main" id="{165DAF13-45B3-92D4-883D-440BF301ED5A}"/>
              </a:ext>
            </a:extLst>
          </p:cNvPr>
          <p:cNvSpPr/>
          <p:nvPr/>
        </p:nvSpPr>
        <p:spPr>
          <a:xfrm rot="5400000">
            <a:off x="4437097" y="2644958"/>
            <a:ext cx="451249" cy="356061"/>
          </a:xfrm>
          <a:prstGeom prst="bentArrow">
            <a:avLst>
              <a:gd name="adj1" fmla="val 25000"/>
              <a:gd name="adj2" fmla="val 34443"/>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0F191BF2-3260-62A2-09D6-01FAD3D0EC8B}"/>
              </a:ext>
            </a:extLst>
          </p:cNvPr>
          <p:cNvSpPr txBox="1"/>
          <p:nvPr/>
        </p:nvSpPr>
        <p:spPr>
          <a:xfrm>
            <a:off x="2951179" y="2289587"/>
            <a:ext cx="576285" cy="307777"/>
          </a:xfrm>
          <a:prstGeom prst="rect">
            <a:avLst/>
          </a:prstGeom>
          <a:noFill/>
        </p:spPr>
        <p:txBody>
          <a:bodyPr wrap="square" rtlCol="0">
            <a:spAutoFit/>
          </a:bodyPr>
          <a:lstStyle/>
          <a:p>
            <a:r>
              <a:rPr lang="en-US" dirty="0"/>
              <a:t>No</a:t>
            </a:r>
          </a:p>
        </p:txBody>
      </p:sp>
      <p:sp>
        <p:nvSpPr>
          <p:cNvPr id="24" name="Flowchart: Decision 23">
            <a:extLst>
              <a:ext uri="{FF2B5EF4-FFF2-40B4-BE49-F238E27FC236}">
                <a16:creationId xmlns:a16="http://schemas.microsoft.com/office/drawing/2014/main" id="{78F09B82-FC5E-A820-1B87-F47638445331}"/>
              </a:ext>
            </a:extLst>
          </p:cNvPr>
          <p:cNvSpPr/>
          <p:nvPr/>
        </p:nvSpPr>
        <p:spPr>
          <a:xfrm>
            <a:off x="2445505" y="3068037"/>
            <a:ext cx="1470203" cy="942564"/>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PS6K Inhibited?</a:t>
            </a:r>
          </a:p>
        </p:txBody>
      </p:sp>
      <p:sp>
        <p:nvSpPr>
          <p:cNvPr id="25" name="TextBox 24">
            <a:extLst>
              <a:ext uri="{FF2B5EF4-FFF2-40B4-BE49-F238E27FC236}">
                <a16:creationId xmlns:a16="http://schemas.microsoft.com/office/drawing/2014/main" id="{F052A3AE-BC34-FCA2-19A8-B9E7E4C429EE}"/>
              </a:ext>
            </a:extLst>
          </p:cNvPr>
          <p:cNvSpPr txBox="1"/>
          <p:nvPr/>
        </p:nvSpPr>
        <p:spPr>
          <a:xfrm>
            <a:off x="3718577" y="3073419"/>
            <a:ext cx="576285" cy="307777"/>
          </a:xfrm>
          <a:prstGeom prst="rect">
            <a:avLst/>
          </a:prstGeom>
          <a:noFill/>
        </p:spPr>
        <p:txBody>
          <a:bodyPr wrap="square" rtlCol="0">
            <a:spAutoFit/>
          </a:bodyPr>
          <a:lstStyle/>
          <a:p>
            <a:r>
              <a:rPr lang="en-US" dirty="0"/>
              <a:t>Yes</a:t>
            </a:r>
          </a:p>
        </p:txBody>
      </p:sp>
      <p:sp>
        <p:nvSpPr>
          <p:cNvPr id="26" name="Arrow: Bent 25">
            <a:extLst>
              <a:ext uri="{FF2B5EF4-FFF2-40B4-BE49-F238E27FC236}">
                <a16:creationId xmlns:a16="http://schemas.microsoft.com/office/drawing/2014/main" id="{5CC46997-B728-1502-4503-986DBBF70520}"/>
              </a:ext>
            </a:extLst>
          </p:cNvPr>
          <p:cNvSpPr/>
          <p:nvPr/>
        </p:nvSpPr>
        <p:spPr>
          <a:xfrm rot="5400000" flipV="1">
            <a:off x="2190067" y="3548505"/>
            <a:ext cx="451249" cy="356061"/>
          </a:xfrm>
          <a:prstGeom prst="bentArrow">
            <a:avLst>
              <a:gd name="adj1" fmla="val 25000"/>
              <a:gd name="adj2" fmla="val 34443"/>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Bent 26">
            <a:extLst>
              <a:ext uri="{FF2B5EF4-FFF2-40B4-BE49-F238E27FC236}">
                <a16:creationId xmlns:a16="http://schemas.microsoft.com/office/drawing/2014/main" id="{7BB4CC22-FEB1-DF05-459D-0937CEB5E397}"/>
              </a:ext>
            </a:extLst>
          </p:cNvPr>
          <p:cNvSpPr/>
          <p:nvPr/>
        </p:nvSpPr>
        <p:spPr>
          <a:xfrm rot="5400000">
            <a:off x="3721885" y="3537380"/>
            <a:ext cx="451249" cy="356061"/>
          </a:xfrm>
          <a:prstGeom prst="bentArrow">
            <a:avLst>
              <a:gd name="adj1" fmla="val 25000"/>
              <a:gd name="adj2" fmla="val 34443"/>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4D442606-E1FD-84A0-4450-99C29E24A92E}"/>
              </a:ext>
            </a:extLst>
          </p:cNvPr>
          <p:cNvSpPr txBox="1"/>
          <p:nvPr/>
        </p:nvSpPr>
        <p:spPr>
          <a:xfrm>
            <a:off x="2176425" y="3058672"/>
            <a:ext cx="576285" cy="307777"/>
          </a:xfrm>
          <a:prstGeom prst="rect">
            <a:avLst/>
          </a:prstGeom>
          <a:noFill/>
        </p:spPr>
        <p:txBody>
          <a:bodyPr wrap="square" rtlCol="0">
            <a:spAutoFit/>
          </a:bodyPr>
          <a:lstStyle/>
          <a:p>
            <a:r>
              <a:rPr lang="en-US" dirty="0"/>
              <a:t>No</a:t>
            </a:r>
          </a:p>
        </p:txBody>
      </p:sp>
      <p:sp>
        <p:nvSpPr>
          <p:cNvPr id="29" name="Flowchart: Alternate Process 28">
            <a:extLst>
              <a:ext uri="{FF2B5EF4-FFF2-40B4-BE49-F238E27FC236}">
                <a16:creationId xmlns:a16="http://schemas.microsoft.com/office/drawing/2014/main" id="{3D86C1E7-22DD-F41E-725A-986DEA4AEF94}"/>
              </a:ext>
            </a:extLst>
          </p:cNvPr>
          <p:cNvSpPr/>
          <p:nvPr/>
        </p:nvSpPr>
        <p:spPr>
          <a:xfrm>
            <a:off x="3323837" y="4015482"/>
            <a:ext cx="1858201" cy="190241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Combination therapy study rapamycin vs meclizine in combination with standard of care (carboplatin, doxorubicin)</a:t>
            </a:r>
          </a:p>
        </p:txBody>
      </p:sp>
      <p:sp>
        <p:nvSpPr>
          <p:cNvPr id="31" name="Flowchart: Alternate Process 30">
            <a:extLst>
              <a:ext uri="{FF2B5EF4-FFF2-40B4-BE49-F238E27FC236}">
                <a16:creationId xmlns:a16="http://schemas.microsoft.com/office/drawing/2014/main" id="{8C5E872C-9D50-D3EF-E442-0DCD73D047B9}"/>
              </a:ext>
            </a:extLst>
          </p:cNvPr>
          <p:cNvSpPr/>
          <p:nvPr/>
        </p:nvSpPr>
        <p:spPr>
          <a:xfrm>
            <a:off x="897408" y="4031865"/>
            <a:ext cx="1858201" cy="190241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Why S6K is not being inhibited when mTOR is being inhibited</a:t>
            </a:r>
          </a:p>
        </p:txBody>
      </p:sp>
      <p:sp>
        <p:nvSpPr>
          <p:cNvPr id="1024" name="Flowchart: Decision 1023">
            <a:extLst>
              <a:ext uri="{FF2B5EF4-FFF2-40B4-BE49-F238E27FC236}">
                <a16:creationId xmlns:a16="http://schemas.microsoft.com/office/drawing/2014/main" id="{DA8C249F-8E49-A810-CECF-09CEC2652668}"/>
              </a:ext>
            </a:extLst>
          </p:cNvPr>
          <p:cNvSpPr/>
          <p:nvPr/>
        </p:nvSpPr>
        <p:spPr>
          <a:xfrm>
            <a:off x="4137494" y="1379596"/>
            <a:ext cx="2071920" cy="1042978"/>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mTOR Inhibited?</a:t>
            </a:r>
          </a:p>
        </p:txBody>
      </p:sp>
      <p:sp>
        <p:nvSpPr>
          <p:cNvPr id="1025" name="Arrow: Bent 1024">
            <a:extLst>
              <a:ext uri="{FF2B5EF4-FFF2-40B4-BE49-F238E27FC236}">
                <a16:creationId xmlns:a16="http://schemas.microsoft.com/office/drawing/2014/main" id="{D12FF7FD-8B88-020C-EDFB-FA4127CA9276}"/>
              </a:ext>
            </a:extLst>
          </p:cNvPr>
          <p:cNvSpPr/>
          <p:nvPr/>
        </p:nvSpPr>
        <p:spPr>
          <a:xfrm rot="5400000" flipV="1">
            <a:off x="3784942" y="1898341"/>
            <a:ext cx="451249" cy="356061"/>
          </a:xfrm>
          <a:prstGeom prst="bentArrow">
            <a:avLst>
              <a:gd name="adj1" fmla="val 25000"/>
              <a:gd name="adj2" fmla="val 34443"/>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7" name="Arrow: Bent 1026">
            <a:extLst>
              <a:ext uri="{FF2B5EF4-FFF2-40B4-BE49-F238E27FC236}">
                <a16:creationId xmlns:a16="http://schemas.microsoft.com/office/drawing/2014/main" id="{5A9A18D2-0C62-357D-9214-0DA70761020C}"/>
              </a:ext>
            </a:extLst>
          </p:cNvPr>
          <p:cNvSpPr/>
          <p:nvPr/>
        </p:nvSpPr>
        <p:spPr>
          <a:xfrm rot="5400000">
            <a:off x="6637341" y="1357693"/>
            <a:ext cx="544676" cy="1534054"/>
          </a:xfrm>
          <a:prstGeom prst="bentArrow">
            <a:avLst>
              <a:gd name="adj1" fmla="val 25000"/>
              <a:gd name="adj2" fmla="val 34443"/>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9" name="TextBox 1028">
            <a:extLst>
              <a:ext uri="{FF2B5EF4-FFF2-40B4-BE49-F238E27FC236}">
                <a16:creationId xmlns:a16="http://schemas.microsoft.com/office/drawing/2014/main" id="{80489B28-8222-46BD-9836-EF2DE0234076}"/>
              </a:ext>
            </a:extLst>
          </p:cNvPr>
          <p:cNvSpPr txBox="1"/>
          <p:nvPr/>
        </p:nvSpPr>
        <p:spPr>
          <a:xfrm>
            <a:off x="3756732" y="1571947"/>
            <a:ext cx="576285" cy="307777"/>
          </a:xfrm>
          <a:prstGeom prst="rect">
            <a:avLst/>
          </a:prstGeom>
          <a:noFill/>
        </p:spPr>
        <p:txBody>
          <a:bodyPr wrap="square" rtlCol="0">
            <a:spAutoFit/>
          </a:bodyPr>
          <a:lstStyle/>
          <a:p>
            <a:r>
              <a:rPr lang="en-US" dirty="0"/>
              <a:t>Yes</a:t>
            </a:r>
          </a:p>
        </p:txBody>
      </p:sp>
      <p:sp>
        <p:nvSpPr>
          <p:cNvPr id="1030" name="TextBox 1029">
            <a:extLst>
              <a:ext uri="{FF2B5EF4-FFF2-40B4-BE49-F238E27FC236}">
                <a16:creationId xmlns:a16="http://schemas.microsoft.com/office/drawing/2014/main" id="{AA63E681-D17D-2A4F-2A59-3E1729F17645}"/>
              </a:ext>
            </a:extLst>
          </p:cNvPr>
          <p:cNvSpPr txBox="1"/>
          <p:nvPr/>
        </p:nvSpPr>
        <p:spPr>
          <a:xfrm>
            <a:off x="6106197" y="1612652"/>
            <a:ext cx="576285" cy="307777"/>
          </a:xfrm>
          <a:prstGeom prst="rect">
            <a:avLst/>
          </a:prstGeom>
          <a:noFill/>
        </p:spPr>
        <p:txBody>
          <a:bodyPr wrap="square" rtlCol="0">
            <a:spAutoFit/>
          </a:bodyPr>
          <a:lstStyle/>
          <a:p>
            <a:r>
              <a:rPr lang="en-US" dirty="0"/>
              <a:t>No</a:t>
            </a:r>
          </a:p>
        </p:txBody>
      </p:sp>
      <p:sp>
        <p:nvSpPr>
          <p:cNvPr id="1031" name="Flowchart: Alternate Process 1030">
            <a:extLst>
              <a:ext uri="{FF2B5EF4-FFF2-40B4-BE49-F238E27FC236}">
                <a16:creationId xmlns:a16="http://schemas.microsoft.com/office/drawing/2014/main" id="{F9F1C11E-7BEC-B077-CC4F-E7D58594B4EF}"/>
              </a:ext>
            </a:extLst>
          </p:cNvPr>
          <p:cNvSpPr/>
          <p:nvPr/>
        </p:nvSpPr>
        <p:spPr>
          <a:xfrm>
            <a:off x="6572421" y="2504959"/>
            <a:ext cx="1858201" cy="3326241"/>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Possibilities: 1.Study as to why meclizine does not inhibit mTORC-1 in Canine osteosarcoma</a:t>
            </a:r>
          </a:p>
          <a:p>
            <a:pPr algn="ctr"/>
            <a:endParaRPr lang="en-US" dirty="0"/>
          </a:p>
          <a:p>
            <a:pPr algn="ctr"/>
            <a:r>
              <a:rPr lang="en-US" dirty="0"/>
              <a:t>2. Screen drugs that will bind to canine osteosarcoma mTOR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2"/>
          <p:cNvSpPr txBox="1"/>
          <p:nvPr/>
        </p:nvSpPr>
        <p:spPr>
          <a:xfrm>
            <a:off x="-12451" y="-15483"/>
            <a:ext cx="9183884"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44484B"/>
              </a:buClr>
              <a:buSzPts val="4800"/>
              <a:buFont typeface="Calibri"/>
              <a:buNone/>
            </a:pPr>
            <a:r>
              <a:rPr lang="en-US" sz="4800">
                <a:solidFill>
                  <a:schemeClr val="dk1"/>
                </a:solidFill>
                <a:latin typeface="Calibri"/>
                <a:ea typeface="Calibri"/>
                <a:cs typeface="Calibri"/>
                <a:sym typeface="Calibri"/>
              </a:rPr>
              <a:t>Acknowledgements</a:t>
            </a:r>
            <a:endParaRPr>
              <a:solidFill>
                <a:schemeClr val="dk1"/>
              </a:solidFill>
            </a:endParaRPr>
          </a:p>
        </p:txBody>
      </p:sp>
      <p:sp>
        <p:nvSpPr>
          <p:cNvPr id="413" name="Google Shape;413;p32"/>
          <p:cNvSpPr txBox="1"/>
          <p:nvPr/>
        </p:nvSpPr>
        <p:spPr>
          <a:xfrm>
            <a:off x="3613422" y="3581345"/>
            <a:ext cx="202735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u="sng" dirty="0">
                <a:solidFill>
                  <a:schemeClr val="dk1"/>
                </a:solidFill>
                <a:latin typeface="Calibri"/>
                <a:ea typeface="Calibri"/>
                <a:cs typeface="Calibri"/>
                <a:sym typeface="Calibri"/>
              </a:rPr>
              <a:t>Student Funding: </a:t>
            </a:r>
            <a:endParaRPr dirty="0"/>
          </a:p>
        </p:txBody>
      </p:sp>
      <p:grpSp>
        <p:nvGrpSpPr>
          <p:cNvPr id="415" name="Google Shape;415;p32"/>
          <p:cNvGrpSpPr/>
          <p:nvPr/>
        </p:nvGrpSpPr>
        <p:grpSpPr>
          <a:xfrm>
            <a:off x="0" y="6025116"/>
            <a:ext cx="9144000" cy="832884"/>
            <a:chOff x="0" y="6025116"/>
            <a:chExt cx="9144000" cy="832884"/>
          </a:xfrm>
        </p:grpSpPr>
        <p:sp>
          <p:nvSpPr>
            <p:cNvPr id="416" name="Google Shape;416;p32"/>
            <p:cNvSpPr/>
            <p:nvPr/>
          </p:nvSpPr>
          <p:spPr>
            <a:xfrm>
              <a:off x="0" y="6025116"/>
              <a:ext cx="9144000" cy="832884"/>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7" name="Google Shape;417;p32"/>
            <p:cNvPicPr preferRelativeResize="0"/>
            <p:nvPr/>
          </p:nvPicPr>
          <p:blipFill rotWithShape="1">
            <a:blip r:embed="rId3">
              <a:alphaModFix/>
            </a:blip>
            <a:srcRect/>
            <a:stretch/>
          </p:blipFill>
          <p:spPr>
            <a:xfrm>
              <a:off x="135890" y="6206608"/>
              <a:ext cx="2654300" cy="469900"/>
            </a:xfrm>
            <a:prstGeom prst="rect">
              <a:avLst/>
            </a:prstGeom>
            <a:noFill/>
            <a:ln>
              <a:noFill/>
            </a:ln>
          </p:spPr>
        </p:pic>
      </p:grpSp>
      <p:grpSp>
        <p:nvGrpSpPr>
          <p:cNvPr id="418" name="Google Shape;418;p32"/>
          <p:cNvGrpSpPr/>
          <p:nvPr/>
        </p:nvGrpSpPr>
        <p:grpSpPr>
          <a:xfrm>
            <a:off x="0" y="1026800"/>
            <a:ext cx="9144000" cy="507900"/>
            <a:chOff x="-12451" y="1704723"/>
            <a:chExt cx="9144000" cy="507900"/>
          </a:xfrm>
        </p:grpSpPr>
        <p:sp>
          <p:nvSpPr>
            <p:cNvPr id="419" name="Google Shape;419;p32"/>
            <p:cNvSpPr/>
            <p:nvPr/>
          </p:nvSpPr>
          <p:spPr>
            <a:xfrm>
              <a:off x="-12451" y="1740174"/>
              <a:ext cx="9144000" cy="446572"/>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32"/>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chemeClr val="lt1"/>
                  </a:solidFill>
                  <a:latin typeface="Calibri"/>
                  <a:ea typeface="Calibri"/>
                  <a:cs typeface="Calibri"/>
                  <a:sym typeface="Calibri"/>
                </a:rPr>
                <a:t>Methods</a:t>
              </a:r>
              <a:r>
                <a:rPr lang="en-US" sz="2700">
                  <a:solidFill>
                    <a:srgbClr val="DBAA01"/>
                  </a:solidFill>
                  <a:latin typeface="Calibri"/>
                  <a:ea typeface="Calibri"/>
                  <a:cs typeface="Calibri"/>
                  <a:sym typeface="Calibri"/>
                </a:rPr>
                <a:t> </a:t>
              </a:r>
              <a:r>
                <a:rPr lang="en-US" sz="2700">
                  <a:solidFill>
                    <a:srgbClr val="F2F2F2"/>
                  </a:solidFill>
                  <a:latin typeface="Calibri"/>
                  <a:ea typeface="Calibri"/>
                  <a:cs typeface="Calibri"/>
                  <a:sym typeface="Calibri"/>
                </a:rPr>
                <a:t>    Results    </a:t>
              </a:r>
              <a:r>
                <a:rPr lang="en-US" sz="2700">
                  <a:solidFill>
                    <a:schemeClr val="lt1"/>
                  </a:solidFill>
                  <a:latin typeface="Calibri"/>
                  <a:ea typeface="Calibri"/>
                  <a:cs typeface="Calibri"/>
                  <a:sym typeface="Calibri"/>
                </a:rPr>
                <a:t> Discussion     </a:t>
              </a:r>
              <a:r>
                <a:rPr lang="en-US" sz="2700">
                  <a:solidFill>
                    <a:srgbClr val="DBAA01"/>
                  </a:solidFill>
                  <a:latin typeface="Calibri"/>
                  <a:ea typeface="Calibri"/>
                  <a:cs typeface="Calibri"/>
                  <a:sym typeface="Calibri"/>
                </a:rPr>
                <a:t>Conclusion</a:t>
              </a:r>
              <a:endParaRPr/>
            </a:p>
          </p:txBody>
        </p:sp>
      </p:grpSp>
      <p:sp>
        <p:nvSpPr>
          <p:cNvPr id="421" name="Google Shape;421;p32"/>
          <p:cNvSpPr txBox="1"/>
          <p:nvPr/>
        </p:nvSpPr>
        <p:spPr>
          <a:xfrm>
            <a:off x="2705823" y="1466019"/>
            <a:ext cx="4953871" cy="1785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u="sng" dirty="0">
                <a:solidFill>
                  <a:schemeClr val="dk1"/>
                </a:solidFill>
                <a:latin typeface="Calibri"/>
                <a:ea typeface="Calibri"/>
                <a:cs typeface="Calibri"/>
                <a:sym typeface="Calibri"/>
              </a:rPr>
              <a:t>Special Thanks To:</a:t>
            </a:r>
            <a:endParaRPr dirty="0"/>
          </a:p>
          <a:p>
            <a:pPr marL="285750" indent="-285750">
              <a:buFont typeface="Arial" panose="020B0604020202020204" pitchFamily="34" charset="0"/>
              <a:buChar char="•"/>
            </a:pPr>
            <a:r>
              <a:rPr lang="en-US" sz="1800" dirty="0">
                <a:solidFill>
                  <a:srgbClr val="262626"/>
                </a:solidFill>
                <a:latin typeface="Avenir Book" panose="02000503020000020003" pitchFamily="2" charset="0"/>
                <a:sym typeface="Limelight"/>
              </a:rPr>
              <a:t>Dr. Michael S Kent, DVM, DACVIM, DACVR</a:t>
            </a:r>
          </a:p>
          <a:p>
            <a:pPr marL="285750" indent="-285750">
              <a:buFont typeface="Arial" panose="020B0604020202020204" pitchFamily="34" charset="0"/>
              <a:buChar char="•"/>
            </a:pPr>
            <a:r>
              <a:rPr lang="en-US" sz="1800" dirty="0">
                <a:solidFill>
                  <a:srgbClr val="262626"/>
                </a:solidFill>
                <a:latin typeface="Avenir Book" panose="02000503020000020003" pitchFamily="2" charset="0"/>
                <a:sym typeface="Limelight"/>
              </a:rPr>
              <a:t>Dr. Gino A </a:t>
            </a:r>
            <a:r>
              <a:rPr lang="en-US" sz="1800" dirty="0" err="1">
                <a:solidFill>
                  <a:srgbClr val="262626"/>
                </a:solidFill>
                <a:latin typeface="Avenir Book" panose="02000503020000020003" pitchFamily="2" charset="0"/>
                <a:sym typeface="Limelight"/>
              </a:rPr>
              <a:t>Cortopassi</a:t>
            </a:r>
            <a:r>
              <a:rPr lang="en-US" sz="1800" dirty="0">
                <a:solidFill>
                  <a:srgbClr val="262626"/>
                </a:solidFill>
                <a:latin typeface="Avenir Book" panose="02000503020000020003" pitchFamily="2" charset="0"/>
                <a:sym typeface="Limelight"/>
              </a:rPr>
              <a:t>, PhD</a:t>
            </a:r>
          </a:p>
          <a:p>
            <a:pPr marL="285750" indent="-285750">
              <a:buFont typeface="Arial" panose="020B0604020202020204" pitchFamily="34" charset="0"/>
              <a:buChar char="•"/>
            </a:pPr>
            <a:r>
              <a:rPr lang="en-US" sz="1800" dirty="0">
                <a:solidFill>
                  <a:srgbClr val="262626"/>
                </a:solidFill>
                <a:latin typeface="Avenir Book" panose="02000503020000020003" pitchFamily="2" charset="0"/>
                <a:ea typeface="Calibri"/>
                <a:cs typeface="Calibri"/>
                <a:sym typeface="Limelight"/>
              </a:rPr>
              <a:t>Alexey A </a:t>
            </a:r>
            <a:r>
              <a:rPr lang="en-US" sz="1800" dirty="0" err="1">
                <a:solidFill>
                  <a:srgbClr val="262626"/>
                </a:solidFill>
                <a:latin typeface="Avenir Book" panose="02000503020000020003" pitchFamily="2" charset="0"/>
                <a:ea typeface="Calibri"/>
                <a:cs typeface="Calibri"/>
                <a:sym typeface="Limelight"/>
              </a:rPr>
              <a:t>Tomilov</a:t>
            </a:r>
            <a:r>
              <a:rPr lang="en-US" sz="1800" dirty="0">
                <a:solidFill>
                  <a:srgbClr val="262626"/>
                </a:solidFill>
                <a:latin typeface="Avenir Book" panose="02000503020000020003" pitchFamily="2" charset="0"/>
                <a:ea typeface="Calibri"/>
                <a:cs typeface="Calibri"/>
                <a:sym typeface="Limelight"/>
              </a:rPr>
              <a:t>, PhD, Project Scientist</a:t>
            </a:r>
          </a:p>
          <a:p>
            <a:pPr marL="285750" indent="-285750">
              <a:buFont typeface="Arial" panose="020B0604020202020204" pitchFamily="34" charset="0"/>
              <a:buChar char="•"/>
            </a:pPr>
            <a:r>
              <a:rPr lang="en-US" sz="1800" dirty="0">
                <a:solidFill>
                  <a:srgbClr val="262626"/>
                </a:solidFill>
                <a:latin typeface="Avenir Book" panose="02000503020000020003" pitchFamily="2" charset="0"/>
                <a:ea typeface="Calibri"/>
                <a:cs typeface="Calibri"/>
                <a:sym typeface="Limelight"/>
              </a:rPr>
              <a:t>Chase Alejandro Garcia, DVM/PhD Candidate</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422" name="Google Shape;422;p32"/>
          <p:cNvGrpSpPr/>
          <p:nvPr/>
        </p:nvGrpSpPr>
        <p:grpSpPr>
          <a:xfrm>
            <a:off x="2166122" y="4087971"/>
            <a:ext cx="1617124" cy="1448384"/>
            <a:chOff x="6791836" y="2350113"/>
            <a:chExt cx="1617124" cy="1448384"/>
          </a:xfrm>
        </p:grpSpPr>
        <p:pic>
          <p:nvPicPr>
            <p:cNvPr id="423" name="Google Shape;423;p32"/>
            <p:cNvPicPr preferRelativeResize="0"/>
            <p:nvPr/>
          </p:nvPicPr>
          <p:blipFill rotWithShape="1">
            <a:blip r:embed="rId4">
              <a:alphaModFix/>
            </a:blip>
            <a:srcRect/>
            <a:stretch/>
          </p:blipFill>
          <p:spPr>
            <a:xfrm>
              <a:off x="6996950" y="2350113"/>
              <a:ext cx="1206897" cy="1206897"/>
            </a:xfrm>
            <a:prstGeom prst="rect">
              <a:avLst/>
            </a:prstGeom>
            <a:noFill/>
            <a:ln>
              <a:noFill/>
            </a:ln>
          </p:spPr>
        </p:pic>
        <p:sp>
          <p:nvSpPr>
            <p:cNvPr id="424" name="Google Shape;424;p32"/>
            <p:cNvSpPr txBox="1"/>
            <p:nvPr/>
          </p:nvSpPr>
          <p:spPr>
            <a:xfrm>
              <a:off x="6791836" y="3490720"/>
              <a:ext cx="161712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rgbClr val="65666A"/>
                  </a:solidFill>
                  <a:latin typeface="Calibri"/>
                  <a:ea typeface="Calibri"/>
                  <a:cs typeface="Calibri"/>
                  <a:sym typeface="Calibri"/>
                </a:rPr>
                <a:t>T35 OD010956</a:t>
              </a:r>
              <a:endParaRPr dirty="0"/>
            </a:p>
          </p:txBody>
        </p:sp>
      </p:grpSp>
      <p:grpSp>
        <p:nvGrpSpPr>
          <p:cNvPr id="425" name="Google Shape;425;p32"/>
          <p:cNvGrpSpPr/>
          <p:nvPr/>
        </p:nvGrpSpPr>
        <p:grpSpPr>
          <a:xfrm>
            <a:off x="3959022" y="4254221"/>
            <a:ext cx="3587473" cy="1167364"/>
            <a:chOff x="5556526" y="2534476"/>
            <a:chExt cx="3587473" cy="1167364"/>
          </a:xfrm>
        </p:grpSpPr>
        <p:pic>
          <p:nvPicPr>
            <p:cNvPr id="426" name="Google Shape;426;p32"/>
            <p:cNvPicPr preferRelativeResize="0"/>
            <p:nvPr/>
          </p:nvPicPr>
          <p:blipFill rotWithShape="1">
            <a:blip r:embed="rId5">
              <a:alphaModFix/>
            </a:blip>
            <a:srcRect/>
            <a:stretch/>
          </p:blipFill>
          <p:spPr>
            <a:xfrm>
              <a:off x="6192707" y="2534476"/>
              <a:ext cx="2315112" cy="557942"/>
            </a:xfrm>
            <a:prstGeom prst="rect">
              <a:avLst/>
            </a:prstGeom>
            <a:noFill/>
            <a:ln>
              <a:noFill/>
            </a:ln>
          </p:spPr>
        </p:pic>
        <p:sp>
          <p:nvSpPr>
            <p:cNvPr id="427" name="Google Shape;427;p32"/>
            <p:cNvSpPr txBox="1"/>
            <p:nvPr/>
          </p:nvSpPr>
          <p:spPr>
            <a:xfrm>
              <a:off x="5556526" y="3117065"/>
              <a:ext cx="358747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Students Training in Advanced Research (STAR) Program</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3"/>
          <p:cNvSpPr txBox="1"/>
          <p:nvPr/>
        </p:nvSpPr>
        <p:spPr>
          <a:xfrm>
            <a:off x="-12451" y="-15483"/>
            <a:ext cx="918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44484B"/>
              </a:buClr>
              <a:buSzPts val="4800"/>
              <a:buFont typeface="Calibri"/>
              <a:buNone/>
            </a:pPr>
            <a:r>
              <a:rPr lang="en-US" sz="4800">
                <a:solidFill>
                  <a:schemeClr val="dk1"/>
                </a:solidFill>
                <a:latin typeface="Calibri"/>
                <a:ea typeface="Calibri"/>
                <a:cs typeface="Calibri"/>
                <a:sym typeface="Calibri"/>
              </a:rPr>
              <a:t>Questions?</a:t>
            </a:r>
            <a:endParaRPr>
              <a:solidFill>
                <a:schemeClr val="dk1"/>
              </a:solidFill>
            </a:endParaRPr>
          </a:p>
        </p:txBody>
      </p:sp>
      <p:grpSp>
        <p:nvGrpSpPr>
          <p:cNvPr id="435" name="Google Shape;435;p33"/>
          <p:cNvGrpSpPr/>
          <p:nvPr/>
        </p:nvGrpSpPr>
        <p:grpSpPr>
          <a:xfrm>
            <a:off x="0" y="6025116"/>
            <a:ext cx="9144000" cy="832800"/>
            <a:chOff x="0" y="6025116"/>
            <a:chExt cx="9144000" cy="832800"/>
          </a:xfrm>
        </p:grpSpPr>
        <p:sp>
          <p:nvSpPr>
            <p:cNvPr id="436" name="Google Shape;436;p33"/>
            <p:cNvSpPr/>
            <p:nvPr/>
          </p:nvSpPr>
          <p:spPr>
            <a:xfrm>
              <a:off x="0" y="6025116"/>
              <a:ext cx="9144000" cy="8328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7" name="Google Shape;437;p33"/>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438" name="Google Shape;438;p33"/>
          <p:cNvGrpSpPr/>
          <p:nvPr/>
        </p:nvGrpSpPr>
        <p:grpSpPr>
          <a:xfrm>
            <a:off x="0" y="1026800"/>
            <a:ext cx="9144000" cy="507900"/>
            <a:chOff x="-12451" y="1704723"/>
            <a:chExt cx="9144000" cy="507900"/>
          </a:xfrm>
        </p:grpSpPr>
        <p:sp>
          <p:nvSpPr>
            <p:cNvPr id="439" name="Google Shape;439;p33"/>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33"/>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chemeClr val="lt1"/>
                  </a:solidFill>
                  <a:latin typeface="Calibri"/>
                  <a:ea typeface="Calibri"/>
                  <a:cs typeface="Calibri"/>
                  <a:sym typeface="Calibri"/>
                </a:rPr>
                <a:t>Methods</a:t>
              </a:r>
              <a:r>
                <a:rPr lang="en-US" sz="2700">
                  <a:solidFill>
                    <a:srgbClr val="DBAA01"/>
                  </a:solidFill>
                  <a:latin typeface="Calibri"/>
                  <a:ea typeface="Calibri"/>
                  <a:cs typeface="Calibri"/>
                  <a:sym typeface="Calibri"/>
                </a:rPr>
                <a:t> </a:t>
              </a:r>
              <a:r>
                <a:rPr lang="en-US" sz="2700">
                  <a:solidFill>
                    <a:srgbClr val="F2F2F2"/>
                  </a:solidFill>
                  <a:latin typeface="Calibri"/>
                  <a:ea typeface="Calibri"/>
                  <a:cs typeface="Calibri"/>
                  <a:sym typeface="Calibri"/>
                </a:rPr>
                <a:t>    Results    </a:t>
              </a:r>
              <a:r>
                <a:rPr lang="en-US" sz="2700">
                  <a:solidFill>
                    <a:schemeClr val="lt1"/>
                  </a:solidFill>
                  <a:latin typeface="Calibri"/>
                  <a:ea typeface="Calibri"/>
                  <a:cs typeface="Calibri"/>
                  <a:sym typeface="Calibri"/>
                </a:rPr>
                <a:t> Discussion     </a:t>
              </a:r>
              <a:r>
                <a:rPr lang="en-US" sz="2700">
                  <a:solidFill>
                    <a:srgbClr val="DBAA01"/>
                  </a:solidFill>
                  <a:latin typeface="Calibri"/>
                  <a:ea typeface="Calibri"/>
                  <a:cs typeface="Calibri"/>
                  <a:sym typeface="Calibri"/>
                </a:rPr>
                <a:t>Conclusion</a:t>
              </a:r>
              <a:endParaRPr/>
            </a:p>
          </p:txBody>
        </p:sp>
      </p:grpSp>
      <p:pic>
        <p:nvPicPr>
          <p:cNvPr id="442" name="Google Shape;442;p33"/>
          <p:cNvPicPr preferRelativeResize="0"/>
          <p:nvPr/>
        </p:nvPicPr>
        <p:blipFill>
          <a:blip r:embed="rId4">
            <a:alphaModFix/>
          </a:blip>
          <a:stretch>
            <a:fillRect/>
          </a:stretch>
        </p:blipFill>
        <p:spPr>
          <a:xfrm>
            <a:off x="3777934" y="1604788"/>
            <a:ext cx="1588129" cy="1286387"/>
          </a:xfrm>
          <a:prstGeom prst="rect">
            <a:avLst/>
          </a:prstGeom>
          <a:noFill/>
          <a:ln>
            <a:noFill/>
          </a:ln>
        </p:spPr>
      </p:pic>
      <p:pic>
        <p:nvPicPr>
          <p:cNvPr id="2050" name="Picture 2" descr="Cell Culture is so Cute &quot; Poster for Sale by BonitaAcademia | Redbubble">
            <a:extLst>
              <a:ext uri="{FF2B5EF4-FFF2-40B4-BE49-F238E27FC236}">
                <a16:creationId xmlns:a16="http://schemas.microsoft.com/office/drawing/2014/main" id="{A152ED09-D05A-706A-53F0-3EEA4B891C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1672" y="2929449"/>
            <a:ext cx="3057392" cy="3057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p:nvPr/>
        </p:nvSpPr>
        <p:spPr>
          <a:xfrm>
            <a:off x="-12451" y="-15483"/>
            <a:ext cx="918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44484B"/>
              </a:buClr>
              <a:buSzPts val="4800"/>
              <a:buFont typeface="Calibri"/>
              <a:buNone/>
            </a:pPr>
            <a:r>
              <a:rPr lang="en-US" sz="4800" dirty="0">
                <a:latin typeface="Calibri"/>
                <a:ea typeface="Calibri"/>
                <a:cs typeface="Calibri"/>
                <a:sym typeface="Calibri"/>
              </a:rPr>
              <a:t>Mechanism</a:t>
            </a:r>
            <a:endParaRPr sz="4800" dirty="0">
              <a:latin typeface="Calibri"/>
              <a:ea typeface="Calibri"/>
              <a:cs typeface="Calibri"/>
              <a:sym typeface="Calibri"/>
            </a:endParaRPr>
          </a:p>
        </p:txBody>
      </p:sp>
      <p:grpSp>
        <p:nvGrpSpPr>
          <p:cNvPr id="121" name="Google Shape;121;p15"/>
          <p:cNvGrpSpPr/>
          <p:nvPr/>
        </p:nvGrpSpPr>
        <p:grpSpPr>
          <a:xfrm>
            <a:off x="0" y="6025116"/>
            <a:ext cx="9144000" cy="832800"/>
            <a:chOff x="0" y="6025116"/>
            <a:chExt cx="9144000" cy="832800"/>
          </a:xfrm>
        </p:grpSpPr>
        <p:sp>
          <p:nvSpPr>
            <p:cNvPr id="122" name="Google Shape;122;p15"/>
            <p:cNvSpPr/>
            <p:nvPr/>
          </p:nvSpPr>
          <p:spPr>
            <a:xfrm>
              <a:off x="0" y="6025116"/>
              <a:ext cx="9144000" cy="832800"/>
            </a:xfrm>
            <a:prstGeom prst="rect">
              <a:avLst/>
            </a:prstGeom>
            <a:solidFill>
              <a:srgbClr val="0027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3" name="Google Shape;123;p15"/>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124" name="Google Shape;124;p15"/>
          <p:cNvGrpSpPr/>
          <p:nvPr/>
        </p:nvGrpSpPr>
        <p:grpSpPr>
          <a:xfrm>
            <a:off x="0" y="1026800"/>
            <a:ext cx="9144000" cy="507900"/>
            <a:chOff x="-12451" y="1704723"/>
            <a:chExt cx="9144000" cy="507900"/>
          </a:xfrm>
        </p:grpSpPr>
        <p:sp>
          <p:nvSpPr>
            <p:cNvPr id="125" name="Google Shape;125;p15"/>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15"/>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rgbClr val="DBAA01"/>
                  </a:solidFill>
                  <a:latin typeface="Calibri"/>
                  <a:ea typeface="Calibri"/>
                  <a:cs typeface="Calibri"/>
                  <a:sym typeface="Calibri"/>
                </a:rPr>
                <a:t>Introduction</a:t>
              </a:r>
              <a:r>
                <a:rPr lang="en-US" sz="2700">
                  <a:solidFill>
                    <a:srgbClr val="F2F2F2"/>
                  </a:solidFill>
                  <a:latin typeface="Calibri"/>
                  <a:ea typeface="Calibri"/>
                  <a:cs typeface="Calibri"/>
                  <a:sym typeface="Calibri"/>
                </a:rPr>
                <a:t>     Methods     Results     Discussion     Conclusion</a:t>
              </a:r>
              <a:endParaRPr/>
            </a:p>
          </p:txBody>
        </p:sp>
      </p:grpSp>
      <p:sp>
        <p:nvSpPr>
          <p:cNvPr id="127" name="Google Shape;127;p15"/>
          <p:cNvSpPr txBox="1"/>
          <p:nvPr/>
        </p:nvSpPr>
        <p:spPr>
          <a:xfrm>
            <a:off x="6637867" y="6190473"/>
            <a:ext cx="2387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3076" name="Picture 4" descr="mTOR inhibitors in cancer therapy. | Semantic Scholar">
            <a:extLst>
              <a:ext uri="{FF2B5EF4-FFF2-40B4-BE49-F238E27FC236}">
                <a16:creationId xmlns:a16="http://schemas.microsoft.com/office/drawing/2014/main" id="{F24DB0B1-08B1-29FC-6D70-000085440D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4" y="1643795"/>
            <a:ext cx="8483894" cy="41999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35E2CB6-F4B7-B40C-EBF2-FD08DDCBC121}"/>
              </a:ext>
            </a:extLst>
          </p:cNvPr>
          <p:cNvSpPr txBox="1"/>
          <p:nvPr/>
        </p:nvSpPr>
        <p:spPr>
          <a:xfrm>
            <a:off x="97820" y="4525217"/>
            <a:ext cx="1007966" cy="307777"/>
          </a:xfrm>
          <a:prstGeom prst="rect">
            <a:avLst/>
          </a:prstGeom>
          <a:noFill/>
        </p:spPr>
        <p:txBody>
          <a:bodyPr wrap="square" rtlCol="0">
            <a:spAutoFit/>
          </a:bodyPr>
          <a:lstStyle/>
          <a:p>
            <a:r>
              <a:rPr lang="en-US" b="1" dirty="0"/>
              <a:t>Meclizine</a:t>
            </a:r>
          </a:p>
        </p:txBody>
      </p:sp>
      <p:pic>
        <p:nvPicPr>
          <p:cNvPr id="4" name="Picture 3">
            <a:extLst>
              <a:ext uri="{FF2B5EF4-FFF2-40B4-BE49-F238E27FC236}">
                <a16:creationId xmlns:a16="http://schemas.microsoft.com/office/drawing/2014/main" id="{F970690C-5729-0193-FC28-A85FAEE5A2A1}"/>
              </a:ext>
            </a:extLst>
          </p:cNvPr>
          <p:cNvPicPr>
            <a:picLocks noChangeAspect="1"/>
          </p:cNvPicPr>
          <p:nvPr/>
        </p:nvPicPr>
        <p:blipFill>
          <a:blip r:embed="rId5"/>
          <a:stretch>
            <a:fillRect/>
          </a:stretch>
        </p:blipFill>
        <p:spPr>
          <a:xfrm rot="3048461">
            <a:off x="432928" y="4275187"/>
            <a:ext cx="332693" cy="225207"/>
          </a:xfrm>
          <a:prstGeom prst="rect">
            <a:avLst/>
          </a:prstGeom>
        </p:spPr>
      </p:pic>
      <p:sp>
        <p:nvSpPr>
          <p:cNvPr id="5" name="Flowchart: Connector 4">
            <a:extLst>
              <a:ext uri="{FF2B5EF4-FFF2-40B4-BE49-F238E27FC236}">
                <a16:creationId xmlns:a16="http://schemas.microsoft.com/office/drawing/2014/main" id="{620D59F8-5316-893A-73A3-DD65AAA64273}"/>
              </a:ext>
            </a:extLst>
          </p:cNvPr>
          <p:cNvSpPr/>
          <p:nvPr/>
        </p:nvSpPr>
        <p:spPr>
          <a:xfrm>
            <a:off x="97820" y="4187710"/>
            <a:ext cx="1007966" cy="79258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484E190C-0D38-818A-098D-2AE18AE0B6AE}"/>
              </a:ext>
            </a:extLst>
          </p:cNvPr>
          <p:cNvSpPr/>
          <p:nvPr/>
        </p:nvSpPr>
        <p:spPr>
          <a:xfrm>
            <a:off x="238169" y="5167423"/>
            <a:ext cx="523122" cy="45051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p:nvPr/>
        </p:nvSpPr>
        <p:spPr>
          <a:xfrm>
            <a:off x="-12451" y="-15483"/>
            <a:ext cx="918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44484B"/>
              </a:buClr>
              <a:buSzPts val="4800"/>
              <a:buFont typeface="Calibri"/>
              <a:buNone/>
            </a:pPr>
            <a:r>
              <a:rPr lang="en-US" sz="4800">
                <a:latin typeface="Calibri"/>
                <a:ea typeface="Calibri"/>
                <a:cs typeface="Calibri"/>
                <a:sym typeface="Calibri"/>
              </a:rPr>
              <a:t>Mechanism</a:t>
            </a:r>
            <a:endParaRPr sz="4800">
              <a:latin typeface="Calibri"/>
              <a:ea typeface="Calibri"/>
              <a:cs typeface="Calibri"/>
              <a:sym typeface="Calibri"/>
            </a:endParaRPr>
          </a:p>
        </p:txBody>
      </p:sp>
      <p:grpSp>
        <p:nvGrpSpPr>
          <p:cNvPr id="121" name="Google Shape;121;p15"/>
          <p:cNvGrpSpPr/>
          <p:nvPr/>
        </p:nvGrpSpPr>
        <p:grpSpPr>
          <a:xfrm>
            <a:off x="0" y="6025116"/>
            <a:ext cx="9144000" cy="832800"/>
            <a:chOff x="0" y="6025116"/>
            <a:chExt cx="9144000" cy="832800"/>
          </a:xfrm>
        </p:grpSpPr>
        <p:sp>
          <p:nvSpPr>
            <p:cNvPr id="122" name="Google Shape;122;p15"/>
            <p:cNvSpPr/>
            <p:nvPr/>
          </p:nvSpPr>
          <p:spPr>
            <a:xfrm>
              <a:off x="0" y="6025116"/>
              <a:ext cx="9144000" cy="832800"/>
            </a:xfrm>
            <a:prstGeom prst="rect">
              <a:avLst/>
            </a:prstGeom>
            <a:solidFill>
              <a:srgbClr val="0027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3" name="Google Shape;123;p15"/>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124" name="Google Shape;124;p15"/>
          <p:cNvGrpSpPr/>
          <p:nvPr/>
        </p:nvGrpSpPr>
        <p:grpSpPr>
          <a:xfrm>
            <a:off x="0" y="1026800"/>
            <a:ext cx="9144000" cy="507900"/>
            <a:chOff x="-12451" y="1704723"/>
            <a:chExt cx="9144000" cy="507900"/>
          </a:xfrm>
        </p:grpSpPr>
        <p:sp>
          <p:nvSpPr>
            <p:cNvPr id="125" name="Google Shape;125;p15"/>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15"/>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rgbClr val="DBAA01"/>
                  </a:solidFill>
                  <a:latin typeface="Calibri"/>
                  <a:ea typeface="Calibri"/>
                  <a:cs typeface="Calibri"/>
                  <a:sym typeface="Calibri"/>
                </a:rPr>
                <a:t>Introduction</a:t>
              </a:r>
              <a:r>
                <a:rPr lang="en-US" sz="2700">
                  <a:solidFill>
                    <a:srgbClr val="F2F2F2"/>
                  </a:solidFill>
                  <a:latin typeface="Calibri"/>
                  <a:ea typeface="Calibri"/>
                  <a:cs typeface="Calibri"/>
                  <a:sym typeface="Calibri"/>
                </a:rPr>
                <a:t>     Methods     Results     Discussion     Conclusion</a:t>
              </a:r>
              <a:endParaRPr/>
            </a:p>
          </p:txBody>
        </p:sp>
      </p:grpSp>
      <p:sp>
        <p:nvSpPr>
          <p:cNvPr id="127" name="Google Shape;127;p15"/>
          <p:cNvSpPr txBox="1"/>
          <p:nvPr/>
        </p:nvSpPr>
        <p:spPr>
          <a:xfrm>
            <a:off x="6637867" y="6190473"/>
            <a:ext cx="2387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3074" name="Picture 2" descr="Cancers | Free Full-Text | A Comprehensive Review on MAPK: A Promising  Therapeutic Target in Cancer">
            <a:extLst>
              <a:ext uri="{FF2B5EF4-FFF2-40B4-BE49-F238E27FC236}">
                <a16:creationId xmlns:a16="http://schemas.microsoft.com/office/drawing/2014/main" id="{FE013F89-F05A-F86A-C892-505388064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97256"/>
            <a:ext cx="9025567" cy="452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1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p:nvPr/>
        </p:nvSpPr>
        <p:spPr>
          <a:xfrm>
            <a:off x="-12451" y="-15483"/>
            <a:ext cx="918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44484B"/>
              </a:buClr>
              <a:buSzPts val="4800"/>
              <a:buFont typeface="Calibri"/>
              <a:buNone/>
            </a:pPr>
            <a:r>
              <a:rPr lang="en-US" sz="4800">
                <a:latin typeface="Calibri"/>
                <a:ea typeface="Calibri"/>
                <a:cs typeface="Calibri"/>
                <a:sym typeface="Calibri"/>
              </a:rPr>
              <a:t>Past Research Findings</a:t>
            </a:r>
            <a:endParaRPr sz="4800">
              <a:latin typeface="Calibri"/>
              <a:ea typeface="Calibri"/>
              <a:cs typeface="Calibri"/>
              <a:sym typeface="Calibri"/>
            </a:endParaRPr>
          </a:p>
        </p:txBody>
      </p:sp>
      <p:grpSp>
        <p:nvGrpSpPr>
          <p:cNvPr id="145" name="Google Shape;145;p16"/>
          <p:cNvGrpSpPr/>
          <p:nvPr/>
        </p:nvGrpSpPr>
        <p:grpSpPr>
          <a:xfrm>
            <a:off x="0" y="6025116"/>
            <a:ext cx="9144000" cy="832800"/>
            <a:chOff x="0" y="6025116"/>
            <a:chExt cx="9144000" cy="832800"/>
          </a:xfrm>
        </p:grpSpPr>
        <p:sp>
          <p:nvSpPr>
            <p:cNvPr id="146" name="Google Shape;146;p16"/>
            <p:cNvSpPr/>
            <p:nvPr/>
          </p:nvSpPr>
          <p:spPr>
            <a:xfrm>
              <a:off x="0" y="6025116"/>
              <a:ext cx="9144000" cy="832800"/>
            </a:xfrm>
            <a:prstGeom prst="rect">
              <a:avLst/>
            </a:prstGeom>
            <a:solidFill>
              <a:srgbClr val="0027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7" name="Google Shape;147;p16"/>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148" name="Google Shape;148;p16"/>
          <p:cNvGrpSpPr/>
          <p:nvPr/>
        </p:nvGrpSpPr>
        <p:grpSpPr>
          <a:xfrm>
            <a:off x="0" y="1026800"/>
            <a:ext cx="9144000" cy="507900"/>
            <a:chOff x="-12451" y="1704723"/>
            <a:chExt cx="9144000" cy="507900"/>
          </a:xfrm>
        </p:grpSpPr>
        <p:sp>
          <p:nvSpPr>
            <p:cNvPr id="149" name="Google Shape;149;p16"/>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16"/>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rgbClr val="DBAA01"/>
                  </a:solidFill>
                  <a:latin typeface="Calibri"/>
                  <a:ea typeface="Calibri"/>
                  <a:cs typeface="Calibri"/>
                  <a:sym typeface="Calibri"/>
                </a:rPr>
                <a:t>Introduction</a:t>
              </a:r>
              <a:r>
                <a:rPr lang="en-US" sz="2700">
                  <a:solidFill>
                    <a:srgbClr val="F2F2F2"/>
                  </a:solidFill>
                  <a:latin typeface="Calibri"/>
                  <a:ea typeface="Calibri"/>
                  <a:cs typeface="Calibri"/>
                  <a:sym typeface="Calibri"/>
                </a:rPr>
                <a:t>     Methods     Results     Discussion     Conclusion</a:t>
              </a:r>
              <a:endParaRPr/>
            </a:p>
          </p:txBody>
        </p:sp>
      </p:grpSp>
      <p:sp>
        <p:nvSpPr>
          <p:cNvPr id="151" name="Google Shape;151;p16"/>
          <p:cNvSpPr txBox="1"/>
          <p:nvPr/>
        </p:nvSpPr>
        <p:spPr>
          <a:xfrm>
            <a:off x="6637867" y="6190473"/>
            <a:ext cx="2387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152" name="Google Shape;152;p16"/>
          <p:cNvSpPr txBox="1"/>
          <p:nvPr/>
        </p:nvSpPr>
        <p:spPr>
          <a:xfrm>
            <a:off x="176449" y="1451326"/>
            <a:ext cx="4613400" cy="396259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700" dirty="0">
                <a:solidFill>
                  <a:srgbClr val="333333"/>
                </a:solidFill>
                <a:highlight>
                  <a:schemeClr val="lt1"/>
                </a:highlight>
                <a:latin typeface="Calibri"/>
                <a:ea typeface="Calibri"/>
                <a:cs typeface="Calibri"/>
                <a:sym typeface="Calibri"/>
              </a:rPr>
              <a:t>Discovery of existing drugs that dose-dependently bind to mTOR one of those being Meclizine</a:t>
            </a:r>
            <a:endParaRPr sz="1700" dirty="0">
              <a:solidFill>
                <a:srgbClr val="333333"/>
              </a:solidFill>
              <a:highlight>
                <a:schemeClr val="lt1"/>
              </a:highlight>
              <a:latin typeface="Calibri"/>
              <a:ea typeface="Calibri"/>
              <a:cs typeface="Calibri"/>
              <a:sym typeface="Calibri"/>
            </a:endParaRPr>
          </a:p>
          <a:p>
            <a:pPr marL="0" lvl="0" indent="0" algn="l" rtl="0">
              <a:lnSpc>
                <a:spcPct val="115000"/>
              </a:lnSpc>
              <a:spcBef>
                <a:spcPts val="1200"/>
              </a:spcBef>
              <a:spcAft>
                <a:spcPts val="0"/>
              </a:spcAft>
              <a:buNone/>
            </a:pPr>
            <a:r>
              <a:rPr lang="en-US" sz="1700" dirty="0">
                <a:solidFill>
                  <a:srgbClr val="333333"/>
                </a:solidFill>
                <a:highlight>
                  <a:schemeClr val="lt1"/>
                </a:highlight>
                <a:latin typeface="Calibri"/>
                <a:ea typeface="Calibri"/>
                <a:cs typeface="Calibri"/>
                <a:sym typeface="Calibri"/>
              </a:rPr>
              <a:t>Meclizine has been shown to dose-dependently kill human glioblastoma cells (which also have been shown to have PI3K/mTOR pathway upregulated) better than rapamycin </a:t>
            </a:r>
          </a:p>
          <a:p>
            <a:pPr marL="0" lvl="0" indent="0" algn="l" rtl="0">
              <a:lnSpc>
                <a:spcPct val="115000"/>
              </a:lnSpc>
              <a:spcBef>
                <a:spcPts val="1200"/>
              </a:spcBef>
              <a:spcAft>
                <a:spcPts val="0"/>
              </a:spcAft>
              <a:buNone/>
            </a:pPr>
            <a:r>
              <a:rPr lang="en-US" sz="1700" dirty="0">
                <a:solidFill>
                  <a:srgbClr val="333333"/>
                </a:solidFill>
                <a:highlight>
                  <a:schemeClr val="lt1"/>
                </a:highlight>
                <a:latin typeface="Calibri"/>
                <a:ea typeface="Calibri"/>
                <a:cs typeface="Calibri"/>
                <a:sym typeface="Calibri"/>
              </a:rPr>
              <a:t>Preclinical studies of osteosarcoma cell lines have shown that rapamycin decreased colony growth</a:t>
            </a:r>
            <a:endParaRPr sz="1700" dirty="0">
              <a:solidFill>
                <a:srgbClr val="333333"/>
              </a:solidFill>
              <a:highlight>
                <a:schemeClr val="lt1"/>
              </a:highlight>
              <a:latin typeface="Calibri"/>
              <a:ea typeface="Calibri"/>
              <a:cs typeface="Calibri"/>
              <a:sym typeface="Calibri"/>
            </a:endParaRPr>
          </a:p>
          <a:p>
            <a:pPr marL="0" lvl="0" indent="0" algn="l" rtl="0">
              <a:lnSpc>
                <a:spcPct val="115000"/>
              </a:lnSpc>
              <a:spcBef>
                <a:spcPts val="1200"/>
              </a:spcBef>
              <a:spcAft>
                <a:spcPts val="1200"/>
              </a:spcAft>
              <a:buNone/>
            </a:pPr>
            <a:r>
              <a:rPr lang="en-US" sz="1700" dirty="0">
                <a:solidFill>
                  <a:srgbClr val="333333"/>
                </a:solidFill>
                <a:highlight>
                  <a:schemeClr val="lt1"/>
                </a:highlight>
                <a:latin typeface="Calibri"/>
                <a:ea typeface="Calibri"/>
                <a:cs typeface="Calibri"/>
                <a:sym typeface="Calibri"/>
              </a:rPr>
              <a:t>Rapamycin has shown severe toxicity resulting in ulcers, diarrhea, death, </a:t>
            </a:r>
            <a:r>
              <a:rPr lang="en-US" sz="1700" dirty="0" err="1">
                <a:solidFill>
                  <a:srgbClr val="333333"/>
                </a:solidFill>
                <a:highlight>
                  <a:schemeClr val="lt1"/>
                </a:highlight>
                <a:latin typeface="Calibri"/>
                <a:ea typeface="Calibri"/>
                <a:cs typeface="Calibri"/>
                <a:sym typeface="Calibri"/>
              </a:rPr>
              <a:t>etc</a:t>
            </a:r>
            <a:endParaRPr sz="1700" dirty="0">
              <a:solidFill>
                <a:srgbClr val="333333"/>
              </a:solidFill>
              <a:highlight>
                <a:schemeClr val="lt1"/>
              </a:highlight>
              <a:latin typeface="Calibri"/>
              <a:ea typeface="Calibri"/>
              <a:cs typeface="Calibri"/>
              <a:sym typeface="Calibri"/>
            </a:endParaRPr>
          </a:p>
        </p:txBody>
      </p:sp>
      <p:sp>
        <p:nvSpPr>
          <p:cNvPr id="154" name="Google Shape;154;p16"/>
          <p:cNvSpPr txBox="1"/>
          <p:nvPr/>
        </p:nvSpPr>
        <p:spPr>
          <a:xfrm>
            <a:off x="3225450" y="5979825"/>
            <a:ext cx="5946000" cy="923400"/>
          </a:xfrm>
          <a:prstGeom prst="rect">
            <a:avLst/>
          </a:prstGeom>
          <a:noFill/>
          <a:ln>
            <a:noFill/>
          </a:ln>
        </p:spPr>
        <p:txBody>
          <a:bodyPr spcFirstLastPara="1" wrap="square" lIns="91425" tIns="91425" rIns="91425" bIns="91425" anchor="t" anchorCtr="0">
            <a:spAutoFit/>
          </a:bodyPr>
          <a:lstStyle/>
          <a:p>
            <a:r>
              <a:rPr lang="en-US" sz="1600" dirty="0">
                <a:solidFill>
                  <a:schemeClr val="bg1"/>
                </a:solidFill>
              </a:rPr>
              <a:t>Sandoval JA, </a:t>
            </a:r>
            <a:r>
              <a:rPr lang="en-US" sz="1600" dirty="0" err="1">
                <a:solidFill>
                  <a:schemeClr val="bg1"/>
                </a:solidFill>
              </a:rPr>
              <a:t>Tomilov</a:t>
            </a:r>
            <a:r>
              <a:rPr lang="en-US" sz="1600" dirty="0">
                <a:solidFill>
                  <a:schemeClr val="bg1"/>
                </a:solidFill>
              </a:rPr>
              <a:t> A, Datta S, et al. Novel mTORC1 Inhibitors Kill Glioblastoma Stem Cells. </a:t>
            </a:r>
            <a:r>
              <a:rPr lang="en-US" sz="1600" i="1" dirty="0">
                <a:solidFill>
                  <a:schemeClr val="bg1"/>
                </a:solidFill>
              </a:rPr>
              <a:t>Pharmaceuticals (Basel)</a:t>
            </a:r>
            <a:r>
              <a:rPr lang="en-US" sz="1600" dirty="0">
                <a:solidFill>
                  <a:schemeClr val="bg1"/>
                </a:solidFill>
              </a:rPr>
              <a:t>. 2020;13(12). doi:10.3390/ph13120419</a:t>
            </a:r>
          </a:p>
        </p:txBody>
      </p:sp>
      <p:pic>
        <p:nvPicPr>
          <p:cNvPr id="4098" name="Picture 2" descr="Small molecules bind human mTOR protein and inhibit mTORC1 specifically |  Semantic Scholar">
            <a:extLst>
              <a:ext uri="{FF2B5EF4-FFF2-40B4-BE49-F238E27FC236}">
                <a16:creationId xmlns:a16="http://schemas.microsoft.com/office/drawing/2014/main" id="{914913A1-0529-C8A4-E225-F91263D02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701" y="1501287"/>
            <a:ext cx="3610013" cy="24327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eclizine and flunarizine dose-dependently kill patient-derived GBMSC better than rapamycin. Experiments were completed used Trypan Blue Exclusion. Values are cell viability at 1 µM (−6.0) and 10 µM (−5.0) of rapamycin, meclizine, and flunarizine. Error bars are the standard error of the mean. A significant difference for meclizine v. rapamycin and flunarizine v. rapamycin at 10 µM p &lt; 0.05 was observed, this is represented by *. p-values were calculated using the two-tailed t-test. Lines are nonlinear sigmoidal dose-response curves fitted by the three-parameter model. n = 6 for vehicle, n = 4 for each concentration rapamycin, n = 6 for each concentration of meclizine, and n = 3 for each concentration of flunarizine. The total number of measurements was 6, 8, 12, and 6 for vehicle, rapamycin, meclizine, and flunarizine, respectively.">
            <a:extLst>
              <a:ext uri="{FF2B5EF4-FFF2-40B4-BE49-F238E27FC236}">
                <a16:creationId xmlns:a16="http://schemas.microsoft.com/office/drawing/2014/main" id="{813AF795-11B3-543B-AF37-3FF1459B92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849" y="3927456"/>
            <a:ext cx="4235717" cy="21234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p:nvPr/>
        </p:nvSpPr>
        <p:spPr>
          <a:xfrm>
            <a:off x="-12451" y="-15483"/>
            <a:ext cx="918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44484B"/>
              </a:buClr>
              <a:buSzPts val="4800"/>
              <a:buFont typeface="Calibri"/>
              <a:buNone/>
            </a:pPr>
            <a:r>
              <a:rPr lang="en-US" sz="4800">
                <a:solidFill>
                  <a:schemeClr val="dk1"/>
                </a:solidFill>
                <a:latin typeface="Calibri"/>
                <a:ea typeface="Calibri"/>
                <a:cs typeface="Calibri"/>
                <a:sym typeface="Calibri"/>
              </a:rPr>
              <a:t>Hypothesis</a:t>
            </a:r>
            <a:endParaRPr>
              <a:solidFill>
                <a:schemeClr val="dk1"/>
              </a:solidFill>
            </a:endParaRPr>
          </a:p>
        </p:txBody>
      </p:sp>
      <p:grpSp>
        <p:nvGrpSpPr>
          <p:cNvPr id="161" name="Google Shape;161;p17"/>
          <p:cNvGrpSpPr/>
          <p:nvPr/>
        </p:nvGrpSpPr>
        <p:grpSpPr>
          <a:xfrm>
            <a:off x="0" y="6025116"/>
            <a:ext cx="9144000" cy="832800"/>
            <a:chOff x="0" y="6025116"/>
            <a:chExt cx="9144000" cy="832800"/>
          </a:xfrm>
        </p:grpSpPr>
        <p:sp>
          <p:nvSpPr>
            <p:cNvPr id="162" name="Google Shape;162;p17"/>
            <p:cNvSpPr/>
            <p:nvPr/>
          </p:nvSpPr>
          <p:spPr>
            <a:xfrm>
              <a:off x="0" y="6025116"/>
              <a:ext cx="9144000" cy="832800"/>
            </a:xfrm>
            <a:prstGeom prst="rect">
              <a:avLst/>
            </a:prstGeom>
            <a:solidFill>
              <a:srgbClr val="0027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3" name="Google Shape;163;p17"/>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164" name="Google Shape;164;p17"/>
          <p:cNvGrpSpPr/>
          <p:nvPr/>
        </p:nvGrpSpPr>
        <p:grpSpPr>
          <a:xfrm>
            <a:off x="0" y="1026800"/>
            <a:ext cx="9144000" cy="507900"/>
            <a:chOff x="-12451" y="1704723"/>
            <a:chExt cx="9144000" cy="507900"/>
          </a:xfrm>
        </p:grpSpPr>
        <p:sp>
          <p:nvSpPr>
            <p:cNvPr id="165" name="Google Shape;165;p17"/>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17"/>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rgbClr val="DBAA01"/>
                  </a:solidFill>
                  <a:latin typeface="Calibri"/>
                  <a:ea typeface="Calibri"/>
                  <a:cs typeface="Calibri"/>
                  <a:sym typeface="Calibri"/>
                </a:rPr>
                <a:t>Introduction</a:t>
              </a:r>
              <a:r>
                <a:rPr lang="en-US" sz="2700">
                  <a:solidFill>
                    <a:srgbClr val="F2F2F2"/>
                  </a:solidFill>
                  <a:latin typeface="Calibri"/>
                  <a:ea typeface="Calibri"/>
                  <a:cs typeface="Calibri"/>
                  <a:sym typeface="Calibri"/>
                </a:rPr>
                <a:t>     Methods     Results     Discussion     Conclusion</a:t>
              </a:r>
              <a:endParaRPr/>
            </a:p>
          </p:txBody>
        </p:sp>
      </p:grpSp>
      <p:sp>
        <p:nvSpPr>
          <p:cNvPr id="167" name="Google Shape;167;p17"/>
          <p:cNvSpPr txBox="1"/>
          <p:nvPr/>
        </p:nvSpPr>
        <p:spPr>
          <a:xfrm>
            <a:off x="6637867" y="6190473"/>
            <a:ext cx="2387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168" name="Google Shape;168;p17"/>
          <p:cNvSpPr txBox="1"/>
          <p:nvPr/>
        </p:nvSpPr>
        <p:spPr>
          <a:xfrm>
            <a:off x="230467" y="1888156"/>
            <a:ext cx="8795100" cy="292384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2000" dirty="0">
                <a:solidFill>
                  <a:schemeClr val="dk1"/>
                </a:solidFill>
                <a:highlight>
                  <a:srgbClr val="FFFFFF"/>
                </a:highlight>
                <a:latin typeface="Calibri"/>
                <a:ea typeface="Calibri"/>
                <a:cs typeface="Calibri"/>
                <a:sym typeface="Calibri"/>
              </a:rPr>
              <a:t>Inhibition of mTORC-1 by meclizine will result in a decrease in phosphorylated mTORC-1 and phosphorylated 70S6K. Meclizine in a dose-dependent manner will decrease canine osteosarcoma cell viability.</a:t>
            </a:r>
          </a:p>
          <a:p>
            <a:pPr marL="0" lvl="0" indent="0" algn="l" rtl="0">
              <a:lnSpc>
                <a:spcPct val="115000"/>
              </a:lnSpc>
              <a:spcBef>
                <a:spcPts val="1200"/>
              </a:spcBef>
              <a:spcAft>
                <a:spcPts val="1200"/>
              </a:spcAft>
              <a:buNone/>
            </a:pPr>
            <a:r>
              <a:rPr lang="en-US" sz="2000" dirty="0">
                <a:solidFill>
                  <a:schemeClr val="dk1"/>
                </a:solidFill>
                <a:highlight>
                  <a:srgbClr val="FFFFFF"/>
                </a:highlight>
                <a:latin typeface="Calibri"/>
                <a:ea typeface="Calibri"/>
                <a:cs typeface="Calibri"/>
                <a:sym typeface="Calibri"/>
              </a:rPr>
              <a:t>These findings will hopefully mimic that observed in the experiment done with human glioblastoma cells and support further investigation for the usage of meclizine as an anti-neoplastic drug for the treatment of osteosarcoma.</a:t>
            </a:r>
            <a:endParaRPr lang="en-US" sz="20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18"/>
          <p:cNvGrpSpPr/>
          <p:nvPr/>
        </p:nvGrpSpPr>
        <p:grpSpPr>
          <a:xfrm>
            <a:off x="0" y="6025116"/>
            <a:ext cx="9144000" cy="832884"/>
            <a:chOff x="0" y="6025116"/>
            <a:chExt cx="9144000" cy="832884"/>
          </a:xfrm>
        </p:grpSpPr>
        <p:sp>
          <p:nvSpPr>
            <p:cNvPr id="178" name="Google Shape;178;p18"/>
            <p:cNvSpPr/>
            <p:nvPr/>
          </p:nvSpPr>
          <p:spPr>
            <a:xfrm>
              <a:off x="0" y="6025116"/>
              <a:ext cx="9144000" cy="832884"/>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9" name="Google Shape;179;p18"/>
            <p:cNvPicPr preferRelativeResize="0"/>
            <p:nvPr/>
          </p:nvPicPr>
          <p:blipFill rotWithShape="1">
            <a:blip r:embed="rId3">
              <a:alphaModFix/>
            </a:blip>
            <a:srcRect/>
            <a:stretch/>
          </p:blipFill>
          <p:spPr>
            <a:xfrm>
              <a:off x="135890" y="6206608"/>
              <a:ext cx="2654300" cy="469900"/>
            </a:xfrm>
            <a:prstGeom prst="rect">
              <a:avLst/>
            </a:prstGeom>
            <a:noFill/>
            <a:ln>
              <a:noFill/>
            </a:ln>
          </p:spPr>
        </p:pic>
      </p:grpSp>
      <p:grpSp>
        <p:nvGrpSpPr>
          <p:cNvPr id="180" name="Google Shape;180;p18"/>
          <p:cNvGrpSpPr/>
          <p:nvPr/>
        </p:nvGrpSpPr>
        <p:grpSpPr>
          <a:xfrm>
            <a:off x="0" y="1026800"/>
            <a:ext cx="9144000" cy="507900"/>
            <a:chOff x="-12451" y="1704723"/>
            <a:chExt cx="9144000" cy="507900"/>
          </a:xfrm>
        </p:grpSpPr>
        <p:sp>
          <p:nvSpPr>
            <p:cNvPr id="181" name="Google Shape;181;p18"/>
            <p:cNvSpPr/>
            <p:nvPr/>
          </p:nvSpPr>
          <p:spPr>
            <a:xfrm>
              <a:off x="-12451" y="1740174"/>
              <a:ext cx="9144000" cy="446572"/>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18"/>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rgbClr val="DBAA01"/>
                  </a:solidFill>
                  <a:latin typeface="Calibri"/>
                  <a:ea typeface="Calibri"/>
                  <a:cs typeface="Calibri"/>
                  <a:sym typeface="Calibri"/>
                </a:rPr>
                <a:t>Methods </a:t>
              </a:r>
              <a:r>
                <a:rPr lang="en-US" sz="2700">
                  <a:solidFill>
                    <a:srgbClr val="F2F2F2"/>
                  </a:solidFill>
                  <a:latin typeface="Calibri"/>
                  <a:ea typeface="Calibri"/>
                  <a:cs typeface="Calibri"/>
                  <a:sym typeface="Calibri"/>
                </a:rPr>
                <a:t>    Results     Discussion     Conclusion</a:t>
              </a:r>
              <a:endParaRPr/>
            </a:p>
          </p:txBody>
        </p:sp>
      </p:grpSp>
      <p:sp>
        <p:nvSpPr>
          <p:cNvPr id="183" name="Google Shape;183;p18"/>
          <p:cNvSpPr txBox="1">
            <a:spLocks noGrp="1"/>
          </p:cNvSpPr>
          <p:nvPr>
            <p:ph type="title"/>
          </p:nvPr>
        </p:nvSpPr>
        <p:spPr>
          <a:xfrm>
            <a:off x="0" y="99892"/>
            <a:ext cx="9144000" cy="926908"/>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Clr>
                <a:schemeClr val="dk1"/>
              </a:buClr>
              <a:buSzPts val="990"/>
              <a:buFont typeface="Arial"/>
              <a:buNone/>
            </a:pPr>
            <a:r>
              <a:rPr lang="en-US" sz="3020" dirty="0"/>
              <a:t>Aim 1: Determine the effects of meclizine on canine osteosarcoma cell survival</a:t>
            </a:r>
            <a:endParaRPr sz="2660" dirty="0"/>
          </a:p>
        </p:txBody>
      </p:sp>
      <p:sp>
        <p:nvSpPr>
          <p:cNvPr id="184" name="Google Shape;184;p18"/>
          <p:cNvSpPr txBox="1"/>
          <p:nvPr/>
        </p:nvSpPr>
        <p:spPr>
          <a:xfrm>
            <a:off x="114150" y="3687641"/>
            <a:ext cx="89157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latin typeface="Calibri"/>
                <a:ea typeface="Calibri"/>
                <a:cs typeface="Calibri"/>
                <a:sym typeface="Calibri"/>
              </a:rPr>
              <a:t>Received 3 canine osteosarcoma cell lines derived from patients at the VMTH from Dr. Kent’s lab.</a:t>
            </a:r>
            <a:endParaRPr sz="2000" dirty="0">
              <a:latin typeface="Calibri"/>
              <a:ea typeface="Calibri"/>
              <a:cs typeface="Calibri"/>
              <a:sym typeface="Calibri"/>
            </a:endParaRPr>
          </a:p>
          <a:p>
            <a:pPr marL="0" marR="0" lvl="0" indent="0" algn="l" rtl="0">
              <a:spcBef>
                <a:spcPts val="0"/>
              </a:spcBef>
              <a:spcAft>
                <a:spcPts val="0"/>
              </a:spcAft>
              <a:buNone/>
            </a:pPr>
            <a:endParaRPr sz="2000" dirty="0">
              <a:latin typeface="Calibri"/>
              <a:ea typeface="Calibri"/>
              <a:cs typeface="Calibri"/>
              <a:sym typeface="Calibri"/>
            </a:endParaRPr>
          </a:p>
          <a:p>
            <a:pPr marL="0" marR="0" lvl="0" indent="0" algn="l" rtl="0">
              <a:spcBef>
                <a:spcPts val="0"/>
              </a:spcBef>
              <a:spcAft>
                <a:spcPts val="0"/>
              </a:spcAft>
              <a:buNone/>
            </a:pPr>
            <a:r>
              <a:rPr lang="en-US" sz="2000" dirty="0">
                <a:latin typeface="Calibri"/>
                <a:ea typeface="Calibri"/>
                <a:cs typeface="Calibri"/>
                <a:sym typeface="Calibri"/>
              </a:rPr>
              <a:t>Cells were thawed, cultured in t-75 flasks, and tested for mycoplasma. </a:t>
            </a:r>
          </a:p>
          <a:p>
            <a:pPr marL="0" marR="0" lvl="0" indent="0" algn="l" rtl="0">
              <a:spcBef>
                <a:spcPts val="0"/>
              </a:spcBef>
              <a:spcAft>
                <a:spcPts val="0"/>
              </a:spcAft>
              <a:buNone/>
            </a:pPr>
            <a:r>
              <a:rPr lang="en-US" sz="2000" dirty="0">
                <a:latin typeface="Calibri"/>
                <a:ea typeface="Calibri"/>
                <a:cs typeface="Calibri"/>
                <a:sym typeface="Calibri"/>
              </a:rPr>
              <a:t>Optimal cell number was determined utilizing cell titration with control killing drug.</a:t>
            </a:r>
            <a:endParaRPr sz="2000" dirty="0">
              <a:latin typeface="Calibri"/>
              <a:ea typeface="Calibri"/>
              <a:cs typeface="Calibri"/>
              <a:sym typeface="Calibri"/>
            </a:endParaRPr>
          </a:p>
          <a:p>
            <a:pPr marL="0" marR="0" lvl="0" indent="0" algn="l" rtl="0">
              <a:spcBef>
                <a:spcPts val="0"/>
              </a:spcBef>
              <a:spcAft>
                <a:spcPts val="0"/>
              </a:spcAft>
              <a:buNone/>
            </a:pPr>
            <a:endParaRPr sz="2000" dirty="0">
              <a:latin typeface="Calibri"/>
              <a:ea typeface="Calibri"/>
              <a:cs typeface="Calibri"/>
              <a:sym typeface="Calibri"/>
            </a:endParaRPr>
          </a:p>
        </p:txBody>
      </p:sp>
      <p:pic>
        <p:nvPicPr>
          <p:cNvPr id="5122" name="Picture 2" descr="Tissue Culture Plastic (Polystyrene) - Harrick Plasma">
            <a:extLst>
              <a:ext uri="{FF2B5EF4-FFF2-40B4-BE49-F238E27FC236}">
                <a16:creationId xmlns:a16="http://schemas.microsoft.com/office/drawing/2014/main" id="{1CFD3F5D-648B-D795-CDF9-951767A1A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04" y="1544275"/>
            <a:ext cx="3149568" cy="209861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84;p18">
            <a:extLst>
              <a:ext uri="{FF2B5EF4-FFF2-40B4-BE49-F238E27FC236}">
                <a16:creationId xmlns:a16="http://schemas.microsoft.com/office/drawing/2014/main" id="{BE479535-2F26-07AA-A6E1-4F7069D734E9}"/>
              </a:ext>
            </a:extLst>
          </p:cNvPr>
          <p:cNvSpPr txBox="1"/>
          <p:nvPr/>
        </p:nvSpPr>
        <p:spPr>
          <a:xfrm>
            <a:off x="3334872" y="1579448"/>
            <a:ext cx="5694978"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latin typeface="Calibri"/>
                <a:ea typeface="Calibri"/>
                <a:cs typeface="Calibri"/>
                <a:sym typeface="Calibri"/>
              </a:rPr>
              <a:t>3 Osteosarcoma Cell Lines:</a:t>
            </a:r>
          </a:p>
          <a:p>
            <a:pPr marL="457200" marR="0" lvl="0" indent="-457200" algn="l" rtl="0">
              <a:spcBef>
                <a:spcPts val="0"/>
              </a:spcBef>
              <a:spcAft>
                <a:spcPts val="0"/>
              </a:spcAft>
              <a:buAutoNum type="arabicPeriod"/>
            </a:pPr>
            <a:r>
              <a:rPr lang="en-US" sz="1600" dirty="0">
                <a:latin typeface="Calibri"/>
                <a:ea typeface="Calibri"/>
                <a:cs typeface="Calibri"/>
                <a:sym typeface="Calibri"/>
              </a:rPr>
              <a:t>OSA17</a:t>
            </a:r>
          </a:p>
          <a:p>
            <a:pPr marL="457200" marR="0" lvl="0" indent="-457200" algn="l" rtl="0">
              <a:spcBef>
                <a:spcPts val="0"/>
              </a:spcBef>
              <a:spcAft>
                <a:spcPts val="0"/>
              </a:spcAft>
              <a:buAutoNum type="arabicPeriod"/>
            </a:pPr>
            <a:r>
              <a:rPr lang="en-US" sz="1600" dirty="0">
                <a:latin typeface="Calibri"/>
                <a:ea typeface="Calibri"/>
                <a:cs typeface="Calibri"/>
                <a:sym typeface="Calibri"/>
              </a:rPr>
              <a:t>OSA29</a:t>
            </a:r>
          </a:p>
          <a:p>
            <a:pPr marL="457200" marR="0" lvl="0" indent="-457200" algn="l" rtl="0">
              <a:spcBef>
                <a:spcPts val="0"/>
              </a:spcBef>
              <a:spcAft>
                <a:spcPts val="0"/>
              </a:spcAft>
              <a:buAutoNum type="arabicPeriod"/>
            </a:pPr>
            <a:r>
              <a:rPr lang="en-US" sz="1600" dirty="0">
                <a:latin typeface="Calibri"/>
                <a:ea typeface="Calibri"/>
                <a:cs typeface="Calibri"/>
                <a:sym typeface="Calibri"/>
              </a:rPr>
              <a:t>OSA484</a:t>
            </a:r>
          </a:p>
          <a:p>
            <a:pPr marR="0" lvl="0" algn="l" rtl="0">
              <a:spcBef>
                <a:spcPts val="0"/>
              </a:spcBef>
              <a:spcAft>
                <a:spcPts val="0"/>
              </a:spcAft>
            </a:pPr>
            <a:r>
              <a:rPr lang="en-US" sz="1600" dirty="0">
                <a:latin typeface="Calibri"/>
                <a:ea typeface="Calibri"/>
                <a:cs typeface="Calibri"/>
                <a:sym typeface="Calibri"/>
              </a:rPr>
              <a:t>1 Negative Control:</a:t>
            </a:r>
          </a:p>
          <a:p>
            <a:pPr marL="457200" marR="0" lvl="0" indent="-457200" algn="l" rtl="0">
              <a:spcBef>
                <a:spcPts val="0"/>
              </a:spcBef>
              <a:spcAft>
                <a:spcPts val="0"/>
              </a:spcAft>
              <a:buAutoNum type="arabicPeriod"/>
            </a:pPr>
            <a:r>
              <a:rPr lang="en-US" sz="1600" dirty="0">
                <a:latin typeface="Calibri"/>
                <a:ea typeface="Calibri"/>
                <a:cs typeface="Calibri"/>
                <a:sym typeface="Calibri"/>
              </a:rPr>
              <a:t>FL83B (Mouse Hepatocyte </a:t>
            </a:r>
            <a:r>
              <a:rPr lang="en-US" sz="1600" dirty="0" err="1">
                <a:latin typeface="Calibri"/>
                <a:ea typeface="Calibri"/>
                <a:cs typeface="Calibri"/>
                <a:sym typeface="Calibri"/>
              </a:rPr>
              <a:t>mTORC</a:t>
            </a:r>
            <a:r>
              <a:rPr lang="en-US" sz="1600" dirty="0">
                <a:latin typeface="Calibri"/>
                <a:ea typeface="Calibri"/>
                <a:cs typeface="Calibri"/>
                <a:sym typeface="Calibri"/>
              </a:rPr>
              <a:t> inhibition resistant)</a:t>
            </a:r>
            <a:endParaRPr sz="1600"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19"/>
          <p:cNvGrpSpPr/>
          <p:nvPr/>
        </p:nvGrpSpPr>
        <p:grpSpPr>
          <a:xfrm>
            <a:off x="0" y="6025116"/>
            <a:ext cx="9144000" cy="832800"/>
            <a:chOff x="0" y="6025116"/>
            <a:chExt cx="9144000" cy="832800"/>
          </a:xfrm>
        </p:grpSpPr>
        <p:sp>
          <p:nvSpPr>
            <p:cNvPr id="193" name="Google Shape;193;p19"/>
            <p:cNvSpPr/>
            <p:nvPr/>
          </p:nvSpPr>
          <p:spPr>
            <a:xfrm>
              <a:off x="0" y="6025116"/>
              <a:ext cx="9144000" cy="8328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4" name="Google Shape;194;p19"/>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195" name="Google Shape;195;p19"/>
          <p:cNvGrpSpPr/>
          <p:nvPr/>
        </p:nvGrpSpPr>
        <p:grpSpPr>
          <a:xfrm>
            <a:off x="0" y="1026800"/>
            <a:ext cx="9144000" cy="507900"/>
            <a:chOff x="-12451" y="1704723"/>
            <a:chExt cx="9144000" cy="507900"/>
          </a:xfrm>
        </p:grpSpPr>
        <p:sp>
          <p:nvSpPr>
            <p:cNvPr id="196" name="Google Shape;196;p19"/>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9"/>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rgbClr val="DBAA01"/>
                  </a:solidFill>
                  <a:latin typeface="Calibri"/>
                  <a:ea typeface="Calibri"/>
                  <a:cs typeface="Calibri"/>
                  <a:sym typeface="Calibri"/>
                </a:rPr>
                <a:t>Methods </a:t>
              </a:r>
              <a:r>
                <a:rPr lang="en-US" sz="2700">
                  <a:solidFill>
                    <a:srgbClr val="F2F2F2"/>
                  </a:solidFill>
                  <a:latin typeface="Calibri"/>
                  <a:ea typeface="Calibri"/>
                  <a:cs typeface="Calibri"/>
                  <a:sym typeface="Calibri"/>
                </a:rPr>
                <a:t>    Results     Discussion     Conclusion</a:t>
              </a:r>
              <a:endParaRPr/>
            </a:p>
          </p:txBody>
        </p:sp>
      </p:grpSp>
      <p:sp>
        <p:nvSpPr>
          <p:cNvPr id="198" name="Google Shape;198;p19"/>
          <p:cNvSpPr txBox="1">
            <a:spLocks noGrp="1"/>
          </p:cNvSpPr>
          <p:nvPr>
            <p:ph type="title"/>
          </p:nvPr>
        </p:nvSpPr>
        <p:spPr>
          <a:xfrm>
            <a:off x="0" y="461900"/>
            <a:ext cx="9144000" cy="5649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Clr>
                <a:schemeClr val="dk1"/>
              </a:buClr>
              <a:buSzPts val="990"/>
              <a:buFont typeface="Arial"/>
              <a:buNone/>
            </a:pPr>
            <a:r>
              <a:rPr lang="en-US" sz="3020" dirty="0"/>
              <a:t>Preparation for Drug Assay</a:t>
            </a:r>
            <a:endParaRPr sz="2660" dirty="0"/>
          </a:p>
        </p:txBody>
      </p:sp>
      <p:sp>
        <p:nvSpPr>
          <p:cNvPr id="204" name="Google Shape;204;p19"/>
          <p:cNvSpPr txBox="1"/>
          <p:nvPr/>
        </p:nvSpPr>
        <p:spPr>
          <a:xfrm>
            <a:off x="5255516" y="1569753"/>
            <a:ext cx="2549400" cy="44624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dirty="0">
                <a:solidFill>
                  <a:schemeClr val="dk1"/>
                </a:solidFill>
                <a:latin typeface="Calibri"/>
                <a:ea typeface="Calibri"/>
                <a:cs typeface="Calibri"/>
                <a:sym typeface="Calibri"/>
              </a:rPr>
              <a:t>Cell Titer Glo</a:t>
            </a:r>
            <a:endParaRPr sz="1700" b="1" dirty="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644EDBBA-E1BF-31DC-4CEC-36C40CD7EAFC}"/>
              </a:ext>
            </a:extLst>
          </p:cNvPr>
          <p:cNvPicPr>
            <a:picLocks noChangeAspect="1"/>
          </p:cNvPicPr>
          <p:nvPr/>
        </p:nvPicPr>
        <p:blipFill>
          <a:blip r:embed="rId4"/>
          <a:stretch>
            <a:fillRect/>
          </a:stretch>
        </p:blipFill>
        <p:spPr>
          <a:xfrm>
            <a:off x="4170007" y="1999437"/>
            <a:ext cx="4720419" cy="3777821"/>
          </a:xfrm>
          <a:prstGeom prst="rect">
            <a:avLst/>
          </a:prstGeom>
        </p:spPr>
      </p:pic>
      <p:pic>
        <p:nvPicPr>
          <p:cNvPr id="6150" name="Picture 6" descr="Cell Proliferation Assay Service | CellTiter-Glo | Reaction Biology">
            <a:extLst>
              <a:ext uri="{FF2B5EF4-FFF2-40B4-BE49-F238E27FC236}">
                <a16:creationId xmlns:a16="http://schemas.microsoft.com/office/drawing/2014/main" id="{E84C3D5E-DACD-D481-3A9F-8DCA0F744C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1" y="2386648"/>
            <a:ext cx="4563429" cy="262379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1C446233-F4FC-B2BB-81BB-F2E5D59ED3C7}"/>
                  </a:ext>
                </a:extLst>
              </p14:cNvPr>
              <p14:cNvContentPartPr/>
              <p14:nvPr/>
            </p14:nvContentPartPr>
            <p14:xfrm>
              <a:off x="2007293" y="4139339"/>
              <a:ext cx="97560" cy="225000"/>
            </p14:xfrm>
          </p:contentPart>
        </mc:Choice>
        <mc:Fallback xmlns="">
          <p:pic>
            <p:nvPicPr>
              <p:cNvPr id="6" name="Ink 5">
                <a:extLst>
                  <a:ext uri="{FF2B5EF4-FFF2-40B4-BE49-F238E27FC236}">
                    <a16:creationId xmlns:a16="http://schemas.microsoft.com/office/drawing/2014/main" id="{1C446233-F4FC-B2BB-81BB-F2E5D59ED3C7}"/>
                  </a:ext>
                </a:extLst>
              </p:cNvPr>
              <p:cNvPicPr/>
              <p:nvPr/>
            </p:nvPicPr>
            <p:blipFill>
              <a:blip r:embed="rId7"/>
              <a:stretch>
                <a:fillRect/>
              </a:stretch>
            </p:blipFill>
            <p:spPr>
              <a:xfrm>
                <a:off x="1998653" y="4130339"/>
                <a:ext cx="1152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E5DB726-C14F-28DE-3708-BE5377DA03A8}"/>
                  </a:ext>
                </a:extLst>
              </p14:cNvPr>
              <p14:cNvContentPartPr/>
              <p14:nvPr/>
            </p14:nvContentPartPr>
            <p14:xfrm>
              <a:off x="2058053" y="4151579"/>
              <a:ext cx="358200" cy="159120"/>
            </p14:xfrm>
          </p:contentPart>
        </mc:Choice>
        <mc:Fallback xmlns="">
          <p:pic>
            <p:nvPicPr>
              <p:cNvPr id="7" name="Ink 6">
                <a:extLst>
                  <a:ext uri="{FF2B5EF4-FFF2-40B4-BE49-F238E27FC236}">
                    <a16:creationId xmlns:a16="http://schemas.microsoft.com/office/drawing/2014/main" id="{DE5DB726-C14F-28DE-3708-BE5377DA03A8}"/>
                  </a:ext>
                </a:extLst>
              </p:cNvPr>
              <p:cNvPicPr/>
              <p:nvPr/>
            </p:nvPicPr>
            <p:blipFill>
              <a:blip r:embed="rId9"/>
              <a:stretch>
                <a:fillRect/>
              </a:stretch>
            </p:blipFill>
            <p:spPr>
              <a:xfrm>
                <a:off x="2022413" y="4115939"/>
                <a:ext cx="429840" cy="23076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pSp>
        <p:nvGrpSpPr>
          <p:cNvPr id="210" name="Google Shape;210;p20"/>
          <p:cNvGrpSpPr/>
          <p:nvPr/>
        </p:nvGrpSpPr>
        <p:grpSpPr>
          <a:xfrm>
            <a:off x="0" y="6025116"/>
            <a:ext cx="9144000" cy="832800"/>
            <a:chOff x="0" y="6025116"/>
            <a:chExt cx="9144000" cy="832800"/>
          </a:xfrm>
        </p:grpSpPr>
        <p:sp>
          <p:nvSpPr>
            <p:cNvPr id="211" name="Google Shape;211;p20"/>
            <p:cNvSpPr/>
            <p:nvPr/>
          </p:nvSpPr>
          <p:spPr>
            <a:xfrm>
              <a:off x="0" y="6025116"/>
              <a:ext cx="9144000" cy="8328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2" name="Google Shape;212;p20"/>
            <p:cNvPicPr preferRelativeResize="0"/>
            <p:nvPr/>
          </p:nvPicPr>
          <p:blipFill rotWithShape="1">
            <a:blip r:embed="rId3">
              <a:alphaModFix/>
            </a:blip>
            <a:srcRect/>
            <a:stretch/>
          </p:blipFill>
          <p:spPr>
            <a:xfrm>
              <a:off x="135890" y="6206608"/>
              <a:ext cx="2654301" cy="469900"/>
            </a:xfrm>
            <a:prstGeom prst="rect">
              <a:avLst/>
            </a:prstGeom>
            <a:noFill/>
            <a:ln>
              <a:noFill/>
            </a:ln>
          </p:spPr>
        </p:pic>
      </p:grpSp>
      <p:grpSp>
        <p:nvGrpSpPr>
          <p:cNvPr id="213" name="Google Shape;213;p20"/>
          <p:cNvGrpSpPr/>
          <p:nvPr/>
        </p:nvGrpSpPr>
        <p:grpSpPr>
          <a:xfrm>
            <a:off x="0" y="1026800"/>
            <a:ext cx="9144000" cy="507900"/>
            <a:chOff x="-12451" y="1704723"/>
            <a:chExt cx="9144000" cy="507900"/>
          </a:xfrm>
        </p:grpSpPr>
        <p:sp>
          <p:nvSpPr>
            <p:cNvPr id="214" name="Google Shape;214;p20"/>
            <p:cNvSpPr/>
            <p:nvPr/>
          </p:nvSpPr>
          <p:spPr>
            <a:xfrm>
              <a:off x="-12451" y="1740174"/>
              <a:ext cx="9144000" cy="446700"/>
            </a:xfrm>
            <a:prstGeom prst="rect">
              <a:avLst/>
            </a:prstGeom>
            <a:solidFill>
              <a:srgbClr val="00275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20"/>
            <p:cNvSpPr txBox="1"/>
            <p:nvPr/>
          </p:nvSpPr>
          <p:spPr>
            <a:xfrm>
              <a:off x="190324" y="1704723"/>
              <a:ext cx="8941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Introduction</a:t>
              </a:r>
              <a:r>
                <a:rPr lang="en-US" sz="2700">
                  <a:solidFill>
                    <a:srgbClr val="F2F2F2"/>
                  </a:solidFill>
                  <a:latin typeface="Calibri"/>
                  <a:ea typeface="Calibri"/>
                  <a:cs typeface="Calibri"/>
                  <a:sym typeface="Calibri"/>
                </a:rPr>
                <a:t>     </a:t>
              </a:r>
              <a:r>
                <a:rPr lang="en-US" sz="2700">
                  <a:solidFill>
                    <a:srgbClr val="DBAA01"/>
                  </a:solidFill>
                  <a:latin typeface="Calibri"/>
                  <a:ea typeface="Calibri"/>
                  <a:cs typeface="Calibri"/>
                  <a:sym typeface="Calibri"/>
                </a:rPr>
                <a:t>Methods </a:t>
              </a:r>
              <a:r>
                <a:rPr lang="en-US" sz="2700">
                  <a:solidFill>
                    <a:srgbClr val="F2F2F2"/>
                  </a:solidFill>
                  <a:latin typeface="Calibri"/>
                  <a:ea typeface="Calibri"/>
                  <a:cs typeface="Calibri"/>
                  <a:sym typeface="Calibri"/>
                </a:rPr>
                <a:t>    Results     Discussion     Conclusion</a:t>
              </a:r>
              <a:endParaRPr/>
            </a:p>
          </p:txBody>
        </p:sp>
      </p:grpSp>
      <p:sp>
        <p:nvSpPr>
          <p:cNvPr id="216" name="Google Shape;216;p20"/>
          <p:cNvSpPr txBox="1">
            <a:spLocks noGrp="1"/>
          </p:cNvSpPr>
          <p:nvPr>
            <p:ph type="title"/>
          </p:nvPr>
        </p:nvSpPr>
        <p:spPr>
          <a:xfrm>
            <a:off x="0" y="461900"/>
            <a:ext cx="9144000" cy="5649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Clr>
                <a:schemeClr val="dk1"/>
              </a:buClr>
              <a:buSzPts val="990"/>
              <a:buFont typeface="Arial"/>
              <a:buNone/>
            </a:pPr>
            <a:r>
              <a:rPr lang="en-US" sz="3020" dirty="0"/>
              <a:t>Analyzing the Data</a:t>
            </a:r>
            <a:endParaRPr sz="2660" dirty="0"/>
          </a:p>
        </p:txBody>
      </p:sp>
      <p:sp>
        <p:nvSpPr>
          <p:cNvPr id="221" name="Google Shape;221;p20"/>
          <p:cNvSpPr txBox="1"/>
          <p:nvPr/>
        </p:nvSpPr>
        <p:spPr>
          <a:xfrm>
            <a:off x="3532359" y="3932166"/>
            <a:ext cx="26916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dirty="0">
                <a:solidFill>
                  <a:schemeClr val="dk1"/>
                </a:solidFill>
                <a:latin typeface="Calibri"/>
                <a:ea typeface="Calibri"/>
                <a:cs typeface="Calibri"/>
                <a:sym typeface="Calibri"/>
              </a:rPr>
              <a:t>Regression</a:t>
            </a:r>
            <a:endParaRPr sz="1700" b="1" dirty="0">
              <a:solidFill>
                <a:schemeClr val="dk1"/>
              </a:solidFill>
              <a:latin typeface="Calibri"/>
              <a:ea typeface="Calibri"/>
              <a:cs typeface="Calibri"/>
              <a:sym typeface="Calibri"/>
            </a:endParaRPr>
          </a:p>
        </p:txBody>
      </p:sp>
      <p:sp>
        <p:nvSpPr>
          <p:cNvPr id="222" name="Google Shape;222;p20"/>
          <p:cNvSpPr txBox="1"/>
          <p:nvPr/>
        </p:nvSpPr>
        <p:spPr>
          <a:xfrm>
            <a:off x="6160164" y="3933700"/>
            <a:ext cx="26916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dirty="0">
                <a:solidFill>
                  <a:schemeClr val="dk1"/>
                </a:solidFill>
                <a:latin typeface="Calibri"/>
                <a:ea typeface="Calibri"/>
                <a:cs typeface="Calibri"/>
                <a:sym typeface="Calibri"/>
              </a:rPr>
              <a:t>% Toxicity</a:t>
            </a:r>
            <a:endParaRPr sz="1700" b="1" dirty="0">
              <a:solidFill>
                <a:schemeClr val="dk1"/>
              </a:solidFill>
              <a:latin typeface="Calibri"/>
              <a:ea typeface="Calibri"/>
              <a:cs typeface="Calibri"/>
              <a:sym typeface="Calibri"/>
            </a:endParaRPr>
          </a:p>
        </p:txBody>
      </p:sp>
      <p:sp>
        <p:nvSpPr>
          <p:cNvPr id="223" name="Google Shape;223;p20"/>
          <p:cNvSpPr txBox="1"/>
          <p:nvPr/>
        </p:nvSpPr>
        <p:spPr>
          <a:xfrm>
            <a:off x="228450" y="4694154"/>
            <a:ext cx="868710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dirty="0">
              <a:latin typeface="Calibri"/>
              <a:ea typeface="Calibri"/>
              <a:cs typeface="Calibri"/>
              <a:sym typeface="Calibri"/>
            </a:endParaRPr>
          </a:p>
          <a:p>
            <a:pPr marL="0" marR="0" lvl="0" indent="0" algn="l" rtl="0">
              <a:spcBef>
                <a:spcPts val="0"/>
              </a:spcBef>
              <a:spcAft>
                <a:spcPts val="0"/>
              </a:spcAft>
              <a:buNone/>
            </a:pPr>
            <a:endParaRPr sz="2000" dirty="0">
              <a:latin typeface="Calibri"/>
              <a:ea typeface="Calibri"/>
              <a:cs typeface="Calibri"/>
              <a:sym typeface="Calibri"/>
            </a:endParaRPr>
          </a:p>
          <a:p>
            <a:pPr marL="0" marR="0" lvl="0" indent="0" algn="l" rtl="0">
              <a:spcBef>
                <a:spcPts val="0"/>
              </a:spcBef>
              <a:spcAft>
                <a:spcPts val="0"/>
              </a:spcAft>
              <a:buNone/>
            </a:pPr>
            <a:r>
              <a:rPr lang="en-US" sz="2000" dirty="0">
                <a:latin typeface="Calibri"/>
                <a:ea typeface="Calibri"/>
                <a:cs typeface="Calibri"/>
                <a:sym typeface="Calibri"/>
              </a:rPr>
              <a:t>Above is an example of how luminescence data is analyzed with our positive control rapamycin.</a:t>
            </a:r>
            <a:endParaRPr sz="2000" dirty="0">
              <a:latin typeface="Calibri"/>
              <a:ea typeface="Calibri"/>
              <a:cs typeface="Calibri"/>
              <a:sym typeface="Calibri"/>
            </a:endParaRPr>
          </a:p>
          <a:p>
            <a:pPr marL="0" marR="0" lvl="0" indent="0" algn="l" rtl="0">
              <a:spcBef>
                <a:spcPts val="0"/>
              </a:spcBef>
              <a:spcAft>
                <a:spcPts val="0"/>
              </a:spcAft>
              <a:buNone/>
            </a:pPr>
            <a:endParaRPr sz="2000" dirty="0">
              <a:latin typeface="Calibri"/>
              <a:ea typeface="Calibri"/>
              <a:cs typeface="Calibri"/>
              <a:sym typeface="Calibri"/>
            </a:endParaRPr>
          </a:p>
          <a:p>
            <a:pPr marL="0" marR="0" lvl="0" indent="0" algn="l" rtl="0">
              <a:spcBef>
                <a:spcPts val="0"/>
              </a:spcBef>
              <a:spcAft>
                <a:spcPts val="0"/>
              </a:spcAft>
              <a:buNone/>
            </a:pPr>
            <a:endParaRPr sz="2000" dirty="0">
              <a:latin typeface="Calibri"/>
              <a:ea typeface="Calibri"/>
              <a:cs typeface="Calibri"/>
              <a:sym typeface="Calibri"/>
            </a:endParaRPr>
          </a:p>
          <a:p>
            <a:pPr marL="0" marR="0" lvl="0" indent="0" algn="l" rtl="0">
              <a:spcBef>
                <a:spcPts val="0"/>
              </a:spcBef>
              <a:spcAft>
                <a:spcPts val="0"/>
              </a:spcAft>
              <a:buNone/>
            </a:pPr>
            <a:endParaRPr sz="2000" dirty="0">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2E75A8FA-5DAE-4E7E-85E0-9AC54385717B}"/>
              </a:ext>
            </a:extLst>
          </p:cNvPr>
          <p:cNvGraphicFramePr>
            <a:graphicFrameLocks/>
          </p:cNvGraphicFramePr>
          <p:nvPr>
            <p:extLst>
              <p:ext uri="{D42A27DB-BD31-4B8C-83A1-F6EECF244321}">
                <p14:modId xmlns:p14="http://schemas.microsoft.com/office/powerpoint/2010/main" val="3934089378"/>
              </p:ext>
            </p:extLst>
          </p:nvPr>
        </p:nvGraphicFramePr>
        <p:xfrm>
          <a:off x="2974292" y="1445952"/>
          <a:ext cx="3398166" cy="24892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2E75A8FA-5DAE-4E7E-85E0-9AC54385717B}"/>
              </a:ext>
            </a:extLst>
          </p:cNvPr>
          <p:cNvGraphicFramePr>
            <a:graphicFrameLocks/>
          </p:cNvGraphicFramePr>
          <p:nvPr>
            <p:extLst>
              <p:ext uri="{D42A27DB-BD31-4B8C-83A1-F6EECF244321}">
                <p14:modId xmlns:p14="http://schemas.microsoft.com/office/powerpoint/2010/main" val="2792742591"/>
              </p:ext>
            </p:extLst>
          </p:nvPr>
        </p:nvGraphicFramePr>
        <p:xfrm>
          <a:off x="135889" y="1508951"/>
          <a:ext cx="2943299" cy="2229846"/>
        </p:xfrm>
        <a:graphic>
          <a:graphicData uri="http://schemas.openxmlformats.org/drawingml/2006/chart">
            <c:chart xmlns:c="http://schemas.openxmlformats.org/drawingml/2006/chart" xmlns:r="http://schemas.openxmlformats.org/officeDocument/2006/relationships" r:id="rId5"/>
          </a:graphicData>
        </a:graphic>
      </p:graphicFrame>
      <p:sp>
        <p:nvSpPr>
          <p:cNvPr id="4" name="Google Shape;221;p20">
            <a:extLst>
              <a:ext uri="{FF2B5EF4-FFF2-40B4-BE49-F238E27FC236}">
                <a16:creationId xmlns:a16="http://schemas.microsoft.com/office/drawing/2014/main" id="{7481526B-D33E-DF33-D033-20880E3EE709}"/>
              </a:ext>
            </a:extLst>
          </p:cNvPr>
          <p:cNvSpPr txBox="1"/>
          <p:nvPr/>
        </p:nvSpPr>
        <p:spPr>
          <a:xfrm>
            <a:off x="387588" y="3927202"/>
            <a:ext cx="26916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dirty="0">
                <a:solidFill>
                  <a:schemeClr val="dk1"/>
                </a:solidFill>
                <a:latin typeface="Calibri"/>
                <a:ea typeface="Calibri"/>
                <a:cs typeface="Calibri"/>
                <a:sym typeface="Calibri"/>
              </a:rPr>
              <a:t>Plot Datapoints</a:t>
            </a:r>
            <a:endParaRPr sz="1700" b="1" dirty="0">
              <a:solidFill>
                <a:schemeClr val="dk1"/>
              </a:solidFill>
              <a:latin typeface="Calibri"/>
              <a:ea typeface="Calibri"/>
              <a:cs typeface="Calibri"/>
              <a:sym typeface="Calibri"/>
            </a:endParaRPr>
          </a:p>
        </p:txBody>
      </p:sp>
      <p:graphicFrame>
        <p:nvGraphicFramePr>
          <p:cNvPr id="5" name="Chart 4">
            <a:extLst>
              <a:ext uri="{FF2B5EF4-FFF2-40B4-BE49-F238E27FC236}">
                <a16:creationId xmlns:a16="http://schemas.microsoft.com/office/drawing/2014/main" id="{E7D338EA-083C-5136-8EB3-592DFC125193}"/>
              </a:ext>
            </a:extLst>
          </p:cNvPr>
          <p:cNvGraphicFramePr>
            <a:graphicFrameLocks/>
          </p:cNvGraphicFramePr>
          <p:nvPr>
            <p:extLst>
              <p:ext uri="{D42A27DB-BD31-4B8C-83A1-F6EECF244321}">
                <p14:modId xmlns:p14="http://schemas.microsoft.com/office/powerpoint/2010/main" val="1030795184"/>
              </p:ext>
            </p:extLst>
          </p:nvPr>
        </p:nvGraphicFramePr>
        <p:xfrm>
          <a:off x="5987278" y="1553160"/>
          <a:ext cx="3398166" cy="2489281"/>
        </p:xfrm>
        <a:graphic>
          <a:graphicData uri="http://schemas.openxmlformats.org/drawingml/2006/chart">
            <c:chart xmlns:c="http://schemas.openxmlformats.org/drawingml/2006/chart" xmlns:r="http://schemas.openxmlformats.org/officeDocument/2006/relationships" r:id="rId6"/>
          </a:graphicData>
        </a:graphic>
      </p:graphicFrame>
      <p:cxnSp>
        <p:nvCxnSpPr>
          <p:cNvPr id="7" name="Straight Connector 6">
            <a:extLst>
              <a:ext uri="{FF2B5EF4-FFF2-40B4-BE49-F238E27FC236}">
                <a16:creationId xmlns:a16="http://schemas.microsoft.com/office/drawing/2014/main" id="{12A9EFE1-A774-4437-77D5-686E0EC1616B}"/>
              </a:ext>
            </a:extLst>
          </p:cNvPr>
          <p:cNvCxnSpPr/>
          <p:nvPr/>
        </p:nvCxnSpPr>
        <p:spPr>
          <a:xfrm>
            <a:off x="6830356" y="2357762"/>
            <a:ext cx="17437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A575B1-9D84-C1A2-C902-688B571161AE}"/>
              </a:ext>
            </a:extLst>
          </p:cNvPr>
          <p:cNvCxnSpPr/>
          <p:nvPr/>
        </p:nvCxnSpPr>
        <p:spPr>
          <a:xfrm flipH="1">
            <a:off x="6753801" y="3219539"/>
            <a:ext cx="23093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DB538C5-50C0-87B0-7709-53EED3FBD36C}"/>
              </a:ext>
            </a:extLst>
          </p:cNvPr>
          <p:cNvCxnSpPr/>
          <p:nvPr/>
        </p:nvCxnSpPr>
        <p:spPr>
          <a:xfrm flipH="1">
            <a:off x="6732536" y="2345003"/>
            <a:ext cx="23093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7DAD749B-417C-9913-D99F-63D7AABAD941}"/>
              </a:ext>
            </a:extLst>
          </p:cNvPr>
          <p:cNvCxnSpPr>
            <a:cxnSpLocks/>
          </p:cNvCxnSpPr>
          <p:nvPr/>
        </p:nvCxnSpPr>
        <p:spPr>
          <a:xfrm>
            <a:off x="7060019" y="2345003"/>
            <a:ext cx="0" cy="8745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TotalTime>
  <Words>2021</Words>
  <Application>Microsoft Office PowerPoint</Application>
  <PresentationFormat>On-screen Show (4:3)</PresentationFormat>
  <Paragraphs>186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Avenir Book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Aim 1: Determine the effects of meclizine on canine osteosarcoma cell survival</vt:lpstr>
      <vt:lpstr>Preparation for Drug Assay</vt:lpstr>
      <vt:lpstr>Analyzing the Data</vt:lpstr>
      <vt:lpstr>Verification of mTORC-1 inhibition by meclizine in our cell lines</vt:lpstr>
      <vt:lpstr>Cell Viability Meclizine vs Rapamycin</vt:lpstr>
      <vt:lpstr>% Toxicity OSA17 96 hours</vt:lpstr>
      <vt:lpstr>% Toxicity OSA29 96 hours</vt:lpstr>
      <vt:lpstr>% Toxicity OSA484 96 hours</vt:lpstr>
      <vt:lpstr>% Toxicity FL83B (NC) 96 hours</vt:lpstr>
      <vt:lpstr>Comparing Toxicity 48 vs 96 hours</vt:lpstr>
      <vt:lpstr>Comparing Toxicity 48 vs 96 hours</vt:lpstr>
      <vt:lpstr>Comparing Toxicity 48 vs 96 hours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Brandon Lao</cp:lastModifiedBy>
  <cp:revision>17</cp:revision>
  <dcterms:modified xsi:type="dcterms:W3CDTF">2023-07-25T01:02:58Z</dcterms:modified>
</cp:coreProperties>
</file>