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
  </p:notesMasterIdLst>
  <p:sldIdLst>
    <p:sldId id="256" r:id="rId2"/>
    <p:sldId id="257" r:id="rId3"/>
    <p:sldId id="274" r:id="rId4"/>
    <p:sldId id="280" r:id="rId5"/>
    <p:sldId id="275" r:id="rId6"/>
    <p:sldId id="276" r:id="rId7"/>
    <p:sldId id="278" r:id="rId8"/>
    <p:sldId id="279" r:id="rId9"/>
    <p:sldId id="283" r:id="rId10"/>
    <p:sldId id="282" r:id="rId11"/>
    <p:sldId id="284" r:id="rId12"/>
    <p:sldId id="285" r:id="rId13"/>
    <p:sldId id="286" r:id="rId14"/>
    <p:sldId id="288" r:id="rId15"/>
    <p:sldId id="287" r:id="rId16"/>
    <p:sldId id="277" r:id="rId1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4" roundtripDataSignature="AMtx7mgBEJcg/Rr1KpidPQmxvzUiKbDJN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09"/>
    <p:restoredTop sz="73290"/>
  </p:normalViewPr>
  <p:slideViewPr>
    <p:cSldViewPr snapToGrid="0">
      <p:cViewPr varScale="1">
        <p:scale>
          <a:sx n="85" d="100"/>
          <a:sy n="85" d="100"/>
        </p:scale>
        <p:origin x="2472" y="176"/>
      </p:cViewPr>
      <p:guideLst>
        <p:guide orient="horz" pos="2160"/>
        <p:guide pos="2880"/>
      </p:guideLst>
    </p:cSldViewPr>
  </p:slideViewPr>
  <p:notesTextViewPr>
    <p:cViewPr>
      <p:scale>
        <a:sx n="120" d="100"/>
        <a:sy n="12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effectLst/>
                <a:latin typeface="Calibri Light" panose="020F0302020204030204" pitchFamily="34" charset="0"/>
                <a:ea typeface="Calibri" panose="020F0502020204030204" pitchFamily="34" charset="0"/>
              </a:rPr>
              <a:t>In vivo testing results using commercial PRTT:</a:t>
            </a:r>
          </a:p>
          <a:p>
            <a:pPr marL="0" lvl="0" indent="0" algn="l" rtl="0">
              <a:spcBef>
                <a:spcPts val="0"/>
              </a:spcBef>
              <a:spcAft>
                <a:spcPts val="0"/>
              </a:spcAft>
              <a:buNone/>
            </a:pPr>
            <a:endParaRPr lang="en-US" sz="1800" dirty="0">
              <a:effectLst/>
              <a:latin typeface="Calibri Light" panose="020F0302020204030204" pitchFamily="34" charset="0"/>
              <a:ea typeface="Calibri" panose="020F0502020204030204" pitchFamily="34" charset="0"/>
            </a:endParaRPr>
          </a:p>
          <a:p>
            <a:pPr marL="0" lvl="0" indent="0" algn="l" rtl="0">
              <a:spcBef>
                <a:spcPts val="0"/>
              </a:spcBef>
              <a:spcAft>
                <a:spcPts val="0"/>
              </a:spcAft>
              <a:buNone/>
            </a:pPr>
            <a:r>
              <a:rPr lang="en-US" sz="1800" dirty="0">
                <a:effectLst/>
                <a:latin typeface="Calibri Light" panose="020F0302020204030204" pitchFamily="34" charset="0"/>
                <a:ea typeface="Calibri" panose="020F0502020204030204" pitchFamily="34" charset="0"/>
              </a:rPr>
              <a:t>For both graphs the </a:t>
            </a:r>
            <a:r>
              <a:rPr lang="en-US" sz="1800" b="1" dirty="0">
                <a:effectLst/>
                <a:latin typeface="Calibri Light" panose="020F0302020204030204" pitchFamily="34" charset="0"/>
                <a:ea typeface="Calibri" panose="020F0502020204030204" pitchFamily="34" charset="0"/>
              </a:rPr>
              <a:t>x axis is time as three different testing sessions </a:t>
            </a:r>
            <a:r>
              <a:rPr lang="en-US" sz="1800" dirty="0">
                <a:effectLst/>
                <a:latin typeface="Calibri Light" panose="020F0302020204030204" pitchFamily="34" charset="0"/>
                <a:ea typeface="Calibri" panose="020F0502020204030204" pitchFamily="34" charset="0"/>
              </a:rPr>
              <a:t>and on the </a:t>
            </a:r>
            <a:r>
              <a:rPr lang="en-US" sz="1800" b="1" dirty="0">
                <a:effectLst/>
                <a:latin typeface="Calibri Light" panose="020F0302020204030204" pitchFamily="34" charset="0"/>
                <a:ea typeface="Calibri" panose="020F0502020204030204" pitchFamily="34" charset="0"/>
              </a:rPr>
              <a:t>y axis are PRTT values </a:t>
            </a:r>
            <a:r>
              <a:rPr lang="en-US" sz="1800" dirty="0">
                <a:effectLst/>
                <a:latin typeface="Calibri Light" panose="020F0302020204030204" pitchFamily="34" charset="0"/>
                <a:ea typeface="Calibri" panose="020F0502020204030204" pitchFamily="34" charset="0"/>
              </a:rPr>
              <a:t>and the points represent the raw data that we collected in the 10 mice that were used. This data was not distributed normally so you are seeing median and interquartile ranges. </a:t>
            </a:r>
          </a:p>
          <a:p>
            <a:pPr marL="0" lvl="0" indent="0" algn="l" rtl="0">
              <a:spcBef>
                <a:spcPts val="0"/>
              </a:spcBef>
              <a:spcAft>
                <a:spcPts val="0"/>
              </a:spcAft>
              <a:buNone/>
            </a:pPr>
            <a:endParaRPr lang="en-US" sz="1800" dirty="0">
              <a:effectLst/>
              <a:latin typeface="Calibri Light" panose="020F0302020204030204" pitchFamily="34" charset="0"/>
              <a:ea typeface="Calibri" panose="020F0502020204030204" pitchFamily="34" charset="0"/>
            </a:endParaRPr>
          </a:p>
          <a:p>
            <a:pPr marL="0" lvl="0" indent="0" algn="l" rtl="0">
              <a:spcBef>
                <a:spcPts val="0"/>
              </a:spcBef>
              <a:spcAft>
                <a:spcPts val="0"/>
              </a:spcAft>
              <a:buNone/>
            </a:pPr>
            <a:r>
              <a:rPr lang="en-US" sz="1800" b="1" dirty="0">
                <a:effectLst/>
                <a:latin typeface="Calibri Light" panose="020F0302020204030204" pitchFamily="34" charset="0"/>
                <a:ea typeface="Calibri" panose="020F0502020204030204" pitchFamily="34" charset="0"/>
              </a:rPr>
              <a:t>We wanted to ask the question is there a significant difference in the PRTT values between eyes or between days- in this case  according to the thread type used (commercial vs self-prepared PRTT). </a:t>
            </a:r>
          </a:p>
          <a:p>
            <a:pPr marL="0" lvl="0" indent="0" algn="l" rtl="0">
              <a:spcBef>
                <a:spcPts val="0"/>
              </a:spcBef>
              <a:spcAft>
                <a:spcPts val="0"/>
              </a:spcAft>
              <a:buNone/>
            </a:pPr>
            <a:endParaRPr lang="en-US" sz="1800" dirty="0">
              <a:effectLst/>
              <a:latin typeface="Calibri Light" panose="020F0302020204030204" pitchFamily="34" charset="0"/>
              <a:ea typeface="Calibri" panose="020F0502020204030204" pitchFamily="34" charset="0"/>
            </a:endParaRPr>
          </a:p>
          <a:p>
            <a:pPr marL="0" lvl="0" indent="0" algn="l" rtl="0">
              <a:spcBef>
                <a:spcPts val="0"/>
              </a:spcBef>
              <a:spcAft>
                <a:spcPts val="0"/>
              </a:spcAft>
              <a:buNone/>
            </a:pPr>
            <a:r>
              <a:rPr lang="en-US" sz="1800" dirty="0">
                <a:effectLst/>
                <a:latin typeface="Calibri Light" panose="020F0302020204030204" pitchFamily="34" charset="0"/>
                <a:ea typeface="Calibri" panose="020F0502020204030204" pitchFamily="34" charset="0"/>
              </a:rPr>
              <a:t>A post-hoc Tukey test was performed, </a:t>
            </a:r>
            <a:r>
              <a:rPr lang="en-US" sz="1800" b="1" dirty="0">
                <a:effectLst/>
                <a:latin typeface="Calibri Light" panose="020F0302020204030204" pitchFamily="34" charset="0"/>
                <a:ea typeface="Calibri" panose="020F0502020204030204" pitchFamily="34" charset="0"/>
              </a:rPr>
              <a:t>which identified no significant differences </a:t>
            </a:r>
            <a:r>
              <a:rPr lang="en-US" sz="1800" b="1" u="sng" dirty="0">
                <a:effectLst/>
                <a:latin typeface="Calibri Light" panose="020F0302020204030204" pitchFamily="34" charset="0"/>
                <a:ea typeface="Calibri" panose="020F0502020204030204" pitchFamily="34" charset="0"/>
              </a:rPr>
              <a:t>between eyes </a:t>
            </a:r>
            <a:r>
              <a:rPr lang="en-US" sz="1800" b="1" dirty="0">
                <a:effectLst/>
                <a:latin typeface="Calibri Light" panose="020F0302020204030204" pitchFamily="34" charset="0"/>
                <a:ea typeface="Calibri" panose="020F0502020204030204" pitchFamily="34" charset="0"/>
              </a:rPr>
              <a:t>at each testing session (graph on the left) </a:t>
            </a:r>
            <a:endParaRPr lang="en-US" sz="1800" dirty="0">
              <a:effectLst/>
              <a:latin typeface="Calibri Light" panose="020F0302020204030204" pitchFamily="34" charset="0"/>
              <a:ea typeface="Calibri" panose="020F0502020204030204" pitchFamily="34" charset="0"/>
            </a:endParaRPr>
          </a:p>
          <a:p>
            <a:pPr marL="0" lvl="0" indent="0" algn="l" rtl="0">
              <a:spcBef>
                <a:spcPts val="0"/>
              </a:spcBef>
              <a:spcAft>
                <a:spcPts val="0"/>
              </a:spcAft>
              <a:buNone/>
            </a:pPr>
            <a:endParaRPr lang="en-US" sz="1800" dirty="0">
              <a:effectLst/>
              <a:latin typeface="Calibri Light" panose="020F0302020204030204" pitchFamily="34" charset="0"/>
              <a:ea typeface="Calibri" panose="020F0502020204030204" pitchFamily="34" charset="0"/>
            </a:endParaRPr>
          </a:p>
          <a:p>
            <a:pPr marL="0" lvl="0" indent="0" algn="l" rtl="0">
              <a:spcBef>
                <a:spcPts val="0"/>
              </a:spcBef>
              <a:spcAft>
                <a:spcPts val="0"/>
              </a:spcAft>
              <a:buNone/>
            </a:pPr>
            <a:r>
              <a:rPr lang="en-US" sz="1800" dirty="0">
                <a:effectLst/>
                <a:latin typeface="Calibri Light" panose="020F0302020204030204" pitchFamily="34" charset="0"/>
                <a:ea typeface="Calibri" panose="020F0502020204030204" pitchFamily="34" charset="0"/>
              </a:rPr>
              <a:t> However, </a:t>
            </a:r>
            <a:r>
              <a:rPr lang="en-US" sz="1800" b="1" dirty="0">
                <a:effectLst/>
                <a:latin typeface="Calibri Light" panose="020F0302020204030204" pitchFamily="34" charset="0"/>
                <a:ea typeface="Calibri" panose="020F0502020204030204" pitchFamily="34" charset="0"/>
              </a:rPr>
              <a:t>there was a significant difference </a:t>
            </a:r>
            <a:r>
              <a:rPr lang="en-US" sz="1800" b="1" u="sng" dirty="0">
                <a:effectLst/>
                <a:latin typeface="Calibri Light" panose="020F0302020204030204" pitchFamily="34" charset="0"/>
                <a:ea typeface="Calibri" panose="020F0502020204030204" pitchFamily="34" charset="0"/>
              </a:rPr>
              <a:t>between days 3 and 5 </a:t>
            </a:r>
            <a:r>
              <a:rPr lang="en-US" sz="1800" b="1" dirty="0">
                <a:effectLst/>
                <a:latin typeface="Calibri Light" panose="020F0302020204030204" pitchFamily="34" charset="0"/>
                <a:ea typeface="Calibri" panose="020F0502020204030204" pitchFamily="34" charset="0"/>
              </a:rPr>
              <a:t>for the right eye only identified (p=0.0144)  (graph on the right) </a:t>
            </a:r>
          </a:p>
          <a:p>
            <a:pPr marL="0" lvl="0" indent="0" algn="l" rtl="0">
              <a:spcBef>
                <a:spcPts val="0"/>
              </a:spcBef>
              <a:spcAft>
                <a:spcPts val="0"/>
              </a:spcAft>
              <a:buNone/>
            </a:pPr>
            <a:endParaRPr lang="en-US" sz="1800" dirty="0">
              <a:effectLst/>
              <a:latin typeface="Calibri Light" panose="020F0302020204030204" pitchFamily="34" charset="0"/>
            </a:endParaRPr>
          </a:p>
          <a:p>
            <a:pPr marL="0" lvl="0" indent="0" algn="l" rtl="0">
              <a:spcBef>
                <a:spcPts val="0"/>
              </a:spcBef>
              <a:spcAft>
                <a:spcPts val="0"/>
              </a:spcAft>
              <a:buNone/>
            </a:pPr>
            <a:r>
              <a:rPr lang="en-US" sz="1800" dirty="0">
                <a:effectLst/>
                <a:latin typeface="Calibri Light" panose="020F0302020204030204" pitchFamily="34" charset="0"/>
              </a:rPr>
              <a:t>And we think that can be explained by the presence of biological variation (specifically stress which is known to increase tear production) </a:t>
            </a:r>
          </a:p>
        </p:txBody>
      </p:sp>
      <p:sp>
        <p:nvSpPr>
          <p:cNvPr id="91" name="Google Shape;9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2462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effectLst/>
                <a:latin typeface="Calibri Light" panose="020F0302020204030204" pitchFamily="34" charset="0"/>
                <a:ea typeface="Calibri" panose="020F0502020204030204" pitchFamily="34" charset="0"/>
              </a:rPr>
              <a:t>In vivo testing results using our self-prepared PRTT</a:t>
            </a:r>
          </a:p>
          <a:p>
            <a:pPr marL="0" lvl="0" indent="0" algn="l" rtl="0">
              <a:spcBef>
                <a:spcPts val="0"/>
              </a:spcBef>
              <a:spcAft>
                <a:spcPts val="0"/>
              </a:spcAft>
              <a:buNone/>
            </a:pPr>
            <a:endParaRPr lang="en-US" sz="1800" dirty="0">
              <a:effectLst/>
              <a:latin typeface="Calibri Light" panose="020F0302020204030204" pitchFamily="34" charset="0"/>
              <a:ea typeface="Calibri" panose="020F0502020204030204" pitchFamily="34" charset="0"/>
            </a:endParaRPr>
          </a:p>
          <a:p>
            <a:pPr marL="0" lvl="0" indent="0" algn="l" rtl="0">
              <a:spcBef>
                <a:spcPts val="0"/>
              </a:spcBef>
              <a:spcAft>
                <a:spcPts val="0"/>
              </a:spcAft>
              <a:buNone/>
            </a:pPr>
            <a:r>
              <a:rPr lang="en-US" sz="1800" dirty="0">
                <a:effectLst/>
                <a:latin typeface="Calibri Light" panose="020F0302020204030204" pitchFamily="34" charset="0"/>
                <a:ea typeface="Calibri" panose="020F0502020204030204" pitchFamily="34" charset="0"/>
              </a:rPr>
              <a:t>Again, for both graphs we have </a:t>
            </a:r>
            <a:r>
              <a:rPr lang="en-US" sz="1800" b="1" dirty="0">
                <a:effectLst/>
                <a:latin typeface="Calibri Light" panose="020F0302020204030204" pitchFamily="34" charset="0"/>
                <a:ea typeface="Calibri" panose="020F0502020204030204" pitchFamily="34" charset="0"/>
              </a:rPr>
              <a:t>time as three different testing sessions on the x-axis </a:t>
            </a:r>
            <a:r>
              <a:rPr lang="en-US" sz="1800" dirty="0">
                <a:effectLst/>
                <a:latin typeface="Calibri Light" panose="020F0302020204030204" pitchFamily="34" charset="0"/>
                <a:ea typeface="Calibri" panose="020F0502020204030204" pitchFamily="34" charset="0"/>
              </a:rPr>
              <a:t>and </a:t>
            </a:r>
            <a:r>
              <a:rPr lang="en-US" sz="1800" b="1" dirty="0">
                <a:effectLst/>
                <a:latin typeface="Calibri Light" panose="020F0302020204030204" pitchFamily="34" charset="0"/>
                <a:ea typeface="Calibri" panose="020F0502020204030204" pitchFamily="34" charset="0"/>
              </a:rPr>
              <a:t>PRTT values on the y-axis </a:t>
            </a:r>
            <a:endParaRPr lang="en-US" sz="1800" dirty="0">
              <a:effectLst/>
              <a:latin typeface="Calibri Light" panose="020F0302020204030204" pitchFamily="34" charset="0"/>
              <a:ea typeface="Calibri" panose="020F0502020204030204" pitchFamily="34" charset="0"/>
            </a:endParaRPr>
          </a:p>
          <a:p>
            <a:pPr marL="0" lvl="0" indent="0" algn="l" rtl="0">
              <a:spcBef>
                <a:spcPts val="0"/>
              </a:spcBef>
              <a:spcAft>
                <a:spcPts val="0"/>
              </a:spcAft>
              <a:buNone/>
            </a:pPr>
            <a:endParaRPr lang="en-US" sz="1800" dirty="0">
              <a:effectLst/>
              <a:latin typeface="Calibri Light" panose="020F0302020204030204" pitchFamily="34" charset="0"/>
              <a:ea typeface="Calibri" panose="020F0502020204030204" pitchFamily="34" charset="0"/>
            </a:endParaRPr>
          </a:p>
          <a:p>
            <a:pPr marL="0" lvl="0" indent="0" algn="l" rtl="0">
              <a:spcBef>
                <a:spcPts val="0"/>
              </a:spcBef>
              <a:spcAft>
                <a:spcPts val="0"/>
              </a:spcAft>
              <a:buNone/>
            </a:pPr>
            <a:r>
              <a:rPr lang="en-US" sz="1800" dirty="0">
                <a:effectLst/>
                <a:latin typeface="Calibri Light" panose="020F0302020204030204" pitchFamily="34" charset="0"/>
                <a:ea typeface="Calibri" panose="020F0502020204030204" pitchFamily="34" charset="0"/>
              </a:rPr>
              <a:t>We wanted to ask the same question: if there is a significant difference in the PRTT values between eyes or between the 3 testing sessions according to the thread type used (commercial vs self-prepared PRTT) </a:t>
            </a:r>
          </a:p>
          <a:p>
            <a:pPr marL="0" lvl="0" indent="0" algn="l" rtl="0">
              <a:spcBef>
                <a:spcPts val="0"/>
              </a:spcBef>
              <a:spcAft>
                <a:spcPts val="0"/>
              </a:spcAft>
              <a:buNone/>
            </a:pPr>
            <a:endParaRPr lang="en-US" sz="1800" dirty="0">
              <a:effectLst/>
              <a:latin typeface="Calibri Light" panose="020F0302020204030204" pitchFamily="34" charset="0"/>
              <a:ea typeface="Calibri" panose="020F0502020204030204" pitchFamily="34" charset="0"/>
            </a:endParaRPr>
          </a:p>
          <a:p>
            <a:pPr marL="0" lvl="0" indent="0" algn="l" rtl="0">
              <a:spcBef>
                <a:spcPts val="0"/>
              </a:spcBef>
              <a:spcAft>
                <a:spcPts val="0"/>
              </a:spcAft>
              <a:buNone/>
            </a:pPr>
            <a:r>
              <a:rPr lang="en-US" sz="1800" dirty="0">
                <a:effectLst/>
                <a:latin typeface="Calibri Light" panose="020F0302020204030204" pitchFamily="34" charset="0"/>
                <a:ea typeface="Calibri" panose="020F0502020204030204" pitchFamily="34" charset="0"/>
              </a:rPr>
              <a:t>A post-hoc Tukey test was performed, </a:t>
            </a:r>
            <a:r>
              <a:rPr lang="en-US" sz="1800" b="1" dirty="0">
                <a:effectLst/>
                <a:latin typeface="Calibri Light" panose="020F0302020204030204" pitchFamily="34" charset="0"/>
                <a:ea typeface="Calibri" panose="020F0502020204030204" pitchFamily="34" charset="0"/>
              </a:rPr>
              <a:t>which identified no significant differences </a:t>
            </a:r>
            <a:r>
              <a:rPr lang="en-US" sz="1800" b="1" u="sng" dirty="0">
                <a:effectLst/>
                <a:latin typeface="Calibri Light" panose="020F0302020204030204" pitchFamily="34" charset="0"/>
                <a:ea typeface="Calibri" panose="020F0502020204030204" pitchFamily="34" charset="0"/>
              </a:rPr>
              <a:t>between eyes </a:t>
            </a:r>
            <a:r>
              <a:rPr lang="en-US" sz="1800" b="1" dirty="0">
                <a:effectLst/>
                <a:latin typeface="Calibri Light" panose="020F0302020204030204" pitchFamily="34" charset="0"/>
                <a:ea typeface="Calibri" panose="020F0502020204030204" pitchFamily="34" charset="0"/>
              </a:rPr>
              <a:t>at each testing session (graph on the left) </a:t>
            </a:r>
            <a:endParaRPr lang="en-US" sz="1800" dirty="0">
              <a:effectLst/>
              <a:latin typeface="Calibri Light" panose="020F0302020204030204" pitchFamily="34" charset="0"/>
              <a:ea typeface="Calibri" panose="020F0502020204030204" pitchFamily="34" charset="0"/>
            </a:endParaRPr>
          </a:p>
          <a:p>
            <a:pPr marL="0" lvl="0" indent="0" algn="l" rtl="0">
              <a:spcBef>
                <a:spcPts val="0"/>
              </a:spcBef>
              <a:spcAft>
                <a:spcPts val="0"/>
              </a:spcAft>
              <a:buNone/>
            </a:pPr>
            <a:endParaRPr lang="en-US" sz="1800" b="1" dirty="0">
              <a:effectLst/>
              <a:latin typeface="Calibri Light" panose="020F0302020204030204" pitchFamily="34" charset="0"/>
              <a:ea typeface="Calibri" panose="020F0502020204030204" pitchFamily="34" charset="0"/>
            </a:endParaRPr>
          </a:p>
          <a:p>
            <a:pPr marL="0" lvl="0" indent="0" algn="l" rtl="0">
              <a:spcBef>
                <a:spcPts val="0"/>
              </a:spcBef>
              <a:spcAft>
                <a:spcPts val="0"/>
              </a:spcAft>
              <a:buNone/>
            </a:pPr>
            <a:r>
              <a:rPr lang="en-US" sz="1800" b="1" dirty="0">
                <a:effectLst/>
                <a:latin typeface="Calibri Light" panose="020F0302020204030204" pitchFamily="34" charset="0"/>
                <a:ea typeface="Calibri" panose="020F0502020204030204" pitchFamily="34" charset="0"/>
              </a:rPr>
              <a:t>And no significant differences were identified </a:t>
            </a:r>
            <a:r>
              <a:rPr lang="en-US" sz="1800" b="1" u="sng" dirty="0">
                <a:effectLst/>
                <a:latin typeface="Calibri Light" panose="020F0302020204030204" pitchFamily="34" charset="0"/>
                <a:ea typeface="Calibri" panose="020F0502020204030204" pitchFamily="34" charset="0"/>
              </a:rPr>
              <a:t>between days  </a:t>
            </a:r>
            <a:r>
              <a:rPr lang="en-US" sz="1800" b="1" dirty="0">
                <a:effectLst/>
                <a:latin typeface="Calibri Light" panose="020F0302020204030204" pitchFamily="34" charset="0"/>
                <a:ea typeface="Calibri" panose="020F0502020204030204" pitchFamily="34" charset="0"/>
              </a:rPr>
              <a:t>for the same eye (graph on the right) </a:t>
            </a:r>
          </a:p>
          <a:p>
            <a:pPr marL="0" lvl="0" indent="0" algn="l" rtl="0">
              <a:spcBef>
                <a:spcPts val="0"/>
              </a:spcBef>
              <a:spcAft>
                <a:spcPts val="0"/>
              </a:spcAft>
              <a:buNone/>
            </a:pPr>
            <a:endParaRPr lang="en-US" sz="1800" dirty="0">
              <a:effectLst/>
              <a:latin typeface="Calibri Light" panose="020F0302020204030204" pitchFamily="34" charset="0"/>
              <a:ea typeface="Calibri" panose="020F0502020204030204" pitchFamily="34" charset="0"/>
            </a:endParaRPr>
          </a:p>
          <a:p>
            <a:pPr marL="0" lvl="0" indent="0" algn="l" rtl="0">
              <a:spcBef>
                <a:spcPts val="0"/>
              </a:spcBef>
              <a:spcAft>
                <a:spcPts val="0"/>
              </a:spcAft>
              <a:buNone/>
            </a:pPr>
            <a:endParaRPr lang="en-US" sz="1800" dirty="0">
              <a:effectLst/>
              <a:latin typeface="Calibri Light" panose="020F0302020204030204" pitchFamily="34" charset="0"/>
              <a:ea typeface="Calibri" panose="020F0502020204030204" pitchFamily="34" charset="0"/>
            </a:endParaRPr>
          </a:p>
          <a:p>
            <a:pPr marL="0" lvl="0" indent="0" algn="l" rtl="0">
              <a:spcBef>
                <a:spcPts val="0"/>
              </a:spcBef>
              <a:spcAft>
                <a:spcPts val="0"/>
              </a:spcAft>
              <a:buNone/>
            </a:pPr>
            <a:endParaRPr lang="en-US" sz="1800" dirty="0">
              <a:effectLst/>
              <a:latin typeface="Calibri Light" panose="020F0302020204030204" pitchFamily="34" charset="0"/>
              <a:ea typeface="Calibri" panose="020F0502020204030204" pitchFamily="34" charset="0"/>
            </a:endParaRPr>
          </a:p>
          <a:p>
            <a:pPr marL="0" lvl="0" indent="0" algn="l" rtl="0">
              <a:spcBef>
                <a:spcPts val="0"/>
              </a:spcBef>
              <a:spcAft>
                <a:spcPts val="0"/>
              </a:spcAft>
              <a:buNone/>
            </a:pPr>
            <a:endParaRPr lang="en-US" sz="1800" dirty="0">
              <a:effectLst/>
              <a:latin typeface="Calibri Light" panose="020F0302020204030204" pitchFamily="34" charset="0"/>
              <a:ea typeface="Calibri" panose="020F0502020204030204" pitchFamily="34" charset="0"/>
            </a:endParaRPr>
          </a:p>
          <a:p>
            <a:pPr marL="0" lvl="0" indent="0" algn="l" rtl="0">
              <a:spcBef>
                <a:spcPts val="0"/>
              </a:spcBef>
              <a:spcAft>
                <a:spcPts val="0"/>
              </a:spcAft>
              <a:buNone/>
            </a:pPr>
            <a:r>
              <a:rPr lang="en-US" sz="1800" dirty="0">
                <a:effectLst/>
                <a:latin typeface="Calibri Light" panose="020F0302020204030204" pitchFamily="34" charset="0"/>
                <a:ea typeface="Calibri" panose="020F0502020204030204" pitchFamily="34" charset="0"/>
              </a:rPr>
              <a:t>A post-hoc Tukey was performed on the self-prepared PRTT, which identified no significant differences between the right and left eyes at each testing session as well as no significant differences for the same eye across testing sessions. Median and interquartile ranges are shown. </a:t>
            </a:r>
            <a:endParaRPr dirty="0"/>
          </a:p>
        </p:txBody>
      </p:sp>
      <p:sp>
        <p:nvSpPr>
          <p:cNvPr id="91" name="Google Shape;9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8853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n-US" sz="1800" b="1" kern="100" dirty="0">
                <a:effectLst/>
                <a:latin typeface="Calibri Light" panose="020F0302020204030204" pitchFamily="34" charset="0"/>
                <a:ea typeface="Calibri" panose="020F0502020204030204" pitchFamily="34" charset="0"/>
                <a:cs typeface="Times New Roman" panose="02020603050405020304" pitchFamily="18" charset="0"/>
              </a:rPr>
              <a:t>We performed a Bland-Altman analysis which allows us compare two different diagnostic methods and see how they perform together </a:t>
            </a:r>
          </a:p>
          <a:p>
            <a:pPr marL="0" marR="0" indent="0">
              <a:spcBef>
                <a:spcPts val="0"/>
              </a:spcBef>
              <a:spcAft>
                <a:spcPts val="0"/>
              </a:spcAft>
              <a:buNone/>
            </a:pPr>
            <a:endParaRPr lang="en-US" sz="1800" b="0" kern="100"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We used this analysis to compare the PRTT measurements on the same eye on the same relative day (measurement from the first day using commercial vs measurement of first day using self-prepared). </a:t>
            </a:r>
            <a:endParaRPr lang="en-US" sz="1800" b="0" kern="100"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b="1" kern="100"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b="1" kern="100" dirty="0">
                <a:effectLst/>
                <a:latin typeface="Calibri Light" panose="020F0302020204030204" pitchFamily="34" charset="0"/>
                <a:ea typeface="Calibri" panose="020F0502020204030204" pitchFamily="34" charset="0"/>
                <a:cs typeface="Times New Roman" panose="02020603050405020304" pitchFamily="18" charset="0"/>
              </a:rPr>
              <a:t>On the x-axis we have the average of the two diagnostic methods and on the y-axis we have difference between the two diagnostic methods</a:t>
            </a:r>
          </a:p>
          <a:p>
            <a:pPr marL="0" marR="0" indent="0">
              <a:spcBef>
                <a:spcPts val="0"/>
              </a:spcBef>
              <a:spcAft>
                <a:spcPts val="0"/>
              </a:spcAft>
              <a:buNone/>
            </a:pPr>
            <a:endParaRPr lang="en-US" sz="1800" b="1" kern="100"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b="1" kern="100" dirty="0">
                <a:effectLst/>
                <a:latin typeface="Calibri Light" panose="020F0302020204030204" pitchFamily="34" charset="0"/>
                <a:ea typeface="Calibri" panose="020F0502020204030204" pitchFamily="34" charset="0"/>
                <a:cs typeface="Times New Roman" panose="02020603050405020304" pitchFamily="18" charset="0"/>
              </a:rPr>
              <a:t>Commercial PRTT measurements tended to have higher values compared with the self-prepared PRTT however, since majority of the data points are close a mean difference of 0, this suggests there is a good level of agreement between the diagnostic methods (meaning the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the commercial PRTT and our self-prepared PRTT can be used interchangeably)</a:t>
            </a:r>
          </a:p>
          <a:p>
            <a:pPr marL="0" marR="0" indent="0">
              <a:spcBef>
                <a:spcPts val="0"/>
              </a:spcBef>
              <a:spcAft>
                <a:spcPts val="0"/>
              </a:spcAft>
              <a:buNone/>
            </a:pPr>
            <a:endParaRPr lang="en-US" sz="1800" b="1" kern="100"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b="1" kern="100" dirty="0">
                <a:effectLst/>
                <a:latin typeface="Calibri Light" panose="020F0302020204030204" pitchFamily="34" charset="0"/>
                <a:ea typeface="Calibri" panose="020F0502020204030204" pitchFamily="34" charset="0"/>
                <a:cs typeface="Times New Roman" panose="02020603050405020304" pitchFamily="18" charset="0"/>
              </a:rPr>
              <a:t>Line of agreements= </a:t>
            </a:r>
            <a:r>
              <a:rPr lang="en-US" sz="3200" b="0" i="0" dirty="0">
                <a:solidFill>
                  <a:srgbClr val="000000"/>
                </a:solidFill>
                <a:effectLst/>
                <a:latin typeface="Arial" panose="020B0604020202020204" pitchFamily="34" charset="0"/>
              </a:rPr>
              <a:t>mean difference plus and minus 1.96 times the standard deviation of the differences.</a:t>
            </a:r>
            <a:endParaRPr lang="en-US" sz="1800" b="1" kern="100"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b="1" kern="100" dirty="0">
                <a:effectLst/>
                <a:latin typeface="Calibri Light" panose="020F0302020204030204" pitchFamily="34" charset="0"/>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Bias (average difference in the values, it’s the systematic error/variation related to a measurement) was 1.155</a:t>
            </a:r>
          </a:p>
          <a:p>
            <a:pPr marL="0" marR="0" indent="0">
              <a:spcBef>
                <a:spcPts val="0"/>
              </a:spcBef>
              <a:spcAft>
                <a:spcPts val="0"/>
              </a:spcAft>
              <a:buNone/>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SD of the bias was 1.739</a:t>
            </a:r>
          </a:p>
          <a:p>
            <a:pPr marL="0" marR="0" indent="0">
              <a:spcBef>
                <a:spcPts val="0"/>
              </a:spcBef>
              <a:spcAft>
                <a:spcPts val="0"/>
              </a:spcAft>
              <a:buNone/>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95% limits of agreement was between -2.253 to 4.564.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1" name="Google Shape;9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2087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were able to develop self-prepared thread that had the appropriate color after dyeing and appropriate color change after being used and show that it had no significant differences in the wicking kinetics across time and across pH solution</a:t>
            </a:r>
          </a:p>
        </p:txBody>
      </p:sp>
      <p:sp>
        <p:nvSpPr>
          <p:cNvPr id="91" name="Google Shape;9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0525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1" name="Google Shape;9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3939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1" name="Google Shape;9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5153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45e3c73f02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l">
              <a:spcBef>
                <a:spcPts val="0"/>
              </a:spcBef>
              <a:spcAft>
                <a:spcPts val="0"/>
              </a:spcAft>
              <a:buNone/>
            </a:pPr>
            <a:r>
              <a:rPr lang="en-US" sz="1100" dirty="0">
                <a:effectLst/>
                <a:latin typeface="Calibri Light" panose="020F0302020204030204" pitchFamily="34" charset="0"/>
                <a:ea typeface="Calibri" panose="020F0502020204030204" pitchFamily="34" charset="0"/>
                <a:cs typeface="Calibri Light" panose="020F0302020204030204" pitchFamily="34" charset="0"/>
              </a:rPr>
              <a:t>Thank you to the Students Training in Advanced Research (STAR) Program and National Institutes of Health (NIH) for providing funding for this project.</a:t>
            </a:r>
          </a:p>
          <a:p>
            <a:pPr marL="0" marR="0" indent="0" algn="l">
              <a:spcBef>
                <a:spcPts val="0"/>
              </a:spcBef>
              <a:spcAft>
                <a:spcPts val="0"/>
              </a:spcAft>
              <a:buNone/>
            </a:pPr>
            <a:endParaRPr lang="en-US" sz="1100" dirty="0">
              <a:latin typeface="Calibri Light" panose="020F0302020204030204" pitchFamily="34" charset="0"/>
              <a:ea typeface="Calibri" panose="020F0502020204030204" pitchFamily="34" charset="0"/>
              <a:cs typeface="Calibri Light" panose="020F0302020204030204" pitchFamily="34" charset="0"/>
            </a:endParaRPr>
          </a:p>
          <a:p>
            <a:pPr marL="0" marR="0" indent="0" algn="l">
              <a:spcBef>
                <a:spcPts val="0"/>
              </a:spcBef>
              <a:spcAft>
                <a:spcPts val="0"/>
              </a:spcAft>
              <a:buNone/>
            </a:pPr>
            <a:r>
              <a:rPr lang="en-US" sz="1100" dirty="0">
                <a:effectLst/>
                <a:latin typeface="Calibri Light" panose="020F0302020204030204" pitchFamily="34" charset="0"/>
                <a:ea typeface="Calibri" panose="020F0502020204030204" pitchFamily="34" charset="0"/>
                <a:cs typeface="Calibri Light" panose="020F0302020204030204" pitchFamily="34" charset="0"/>
              </a:rPr>
              <a:t> I would also like to thank the Comparative Ophthalmology and Vision Sciences Lab at UC Davis for providing immensely valuable training and support for this research. </a:t>
            </a:r>
          </a:p>
          <a:p>
            <a:pPr marL="0" marR="0" indent="0" algn="l">
              <a:spcBef>
                <a:spcPts val="0"/>
              </a:spcBef>
              <a:spcAft>
                <a:spcPts val="0"/>
              </a:spcAft>
              <a:buNone/>
            </a:pPr>
            <a:endParaRPr lang="en-US" sz="1100" dirty="0">
              <a:latin typeface="Calibri Light" panose="020F0302020204030204" pitchFamily="34" charset="0"/>
              <a:ea typeface="Calibri" panose="020F0502020204030204" pitchFamily="34" charset="0"/>
              <a:cs typeface="Calibri Light" panose="020F0302020204030204" pitchFamily="34" charset="0"/>
            </a:endParaRPr>
          </a:p>
          <a:p>
            <a:pPr marL="0" marR="0" indent="0" algn="l">
              <a:spcBef>
                <a:spcPts val="0"/>
              </a:spcBef>
              <a:spcAft>
                <a:spcPts val="0"/>
              </a:spcAft>
              <a:buNone/>
            </a:pPr>
            <a:r>
              <a:rPr lang="en-US" sz="1100" dirty="0">
                <a:effectLst/>
                <a:latin typeface="Calibri Light" panose="020F0302020204030204" pitchFamily="34" charset="0"/>
                <a:ea typeface="Calibri" panose="020F0502020204030204" pitchFamily="34" charset="0"/>
                <a:cs typeface="Calibri Light" panose="020F0302020204030204" pitchFamily="34" charset="0"/>
              </a:rPr>
              <a:t>My sincere gratitude to Erin </a:t>
            </a:r>
            <a:r>
              <a:rPr lang="en-US" sz="1100" dirty="0" err="1">
                <a:effectLst/>
                <a:latin typeface="Calibri Light" panose="020F0302020204030204" pitchFamily="34" charset="0"/>
                <a:ea typeface="Calibri" panose="020F0502020204030204" pitchFamily="34" charset="0"/>
                <a:cs typeface="Calibri Light" panose="020F0302020204030204" pitchFamily="34" charset="0"/>
              </a:rPr>
              <a:t>Hisey</a:t>
            </a:r>
            <a:r>
              <a:rPr lang="en-US" sz="1100" dirty="0">
                <a:effectLst/>
                <a:latin typeface="Calibri Light" panose="020F0302020204030204" pitchFamily="34" charset="0"/>
                <a:ea typeface="Calibri" panose="020F0502020204030204" pitchFamily="34" charset="0"/>
                <a:cs typeface="Calibri Light" panose="020F0302020204030204" pitchFamily="34" charset="0"/>
              </a:rPr>
              <a:t> and Brian Leonard for their invaluable mentorship.</a:t>
            </a:r>
            <a:endParaRPr lang="en-US" sz="1400" dirty="0">
              <a:solidFill>
                <a:srgbClr val="666666"/>
              </a:solidFill>
              <a:effectLst/>
              <a:latin typeface="Calibri Light" panose="020F0302020204030204" pitchFamily="34" charset="0"/>
              <a:ea typeface="Calibri" panose="020F0502020204030204" pitchFamily="34" charset="0"/>
              <a:cs typeface="Calibri Light" panose="020F0302020204030204" pitchFamily="34" charset="0"/>
            </a:endParaRPr>
          </a:p>
          <a:p>
            <a:pPr marL="0" lvl="0" indent="0" algn="l" rtl="0">
              <a:spcBef>
                <a:spcPts val="0"/>
              </a:spcBef>
              <a:spcAft>
                <a:spcPts val="0"/>
              </a:spcAft>
              <a:buNone/>
            </a:pPr>
            <a:endParaRPr dirty="0"/>
          </a:p>
        </p:txBody>
      </p:sp>
      <p:sp>
        <p:nvSpPr>
          <p:cNvPr id="99" name="Google Shape;99;g145e3c73f02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8808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For those of you do no know what that is, here we have an illustration of the PRTT being performed on human eye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 thread is impregnated with phenol red (a pH indicator) giving it a yellow looking appearance and when you place it at the lower eyelid margin there is a color change from yellow to pink/red when it wicks the alkaline tears. And by measuring this color change is how clinicians and researchers are able to quantify aqueous tear production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 phenol red thread test is the preferred diagnostic tool in veterinary ophthalmology to measure aqueous tear production in small mammals, birds, and reptiles.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Here it is being used on a green iguana, amazon parrot, guinea pig, a mouse, and a dog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lvl="0" indent="0" algn="l" rtl="0">
              <a:spcBef>
                <a:spcPts val="0"/>
              </a:spcBef>
              <a:spcAft>
                <a:spcPts val="0"/>
              </a:spcAft>
              <a:buNone/>
            </a:pPr>
            <a:endParaRPr dirty="0"/>
          </a:p>
        </p:txBody>
      </p:sp>
      <p:sp>
        <p:nvSpPr>
          <p:cNvPr id="91" name="Google Shape;9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Unfortunately, the once commercially-available PRTT has be discontinued for almost a year now. This obviously creates a void and a need for an alternative source for the PRTT.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 why not make our own using commercially available cotton thread and see if it holds up against the commercial PRTT.</a:t>
            </a:r>
          </a:p>
        </p:txBody>
      </p:sp>
      <p:sp>
        <p:nvSpPr>
          <p:cNvPr id="91" name="Google Shape;9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812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Aim 1 - will be carried out in vitro </a:t>
            </a:r>
          </a:p>
          <a:p>
            <a:pPr marL="0" lvl="0" indent="0" algn="l" rtl="0">
              <a:spcBef>
                <a:spcPts val="0"/>
              </a:spcBef>
              <a:spcAft>
                <a:spcPts val="0"/>
              </a:spcAft>
              <a:buNone/>
            </a:pPr>
            <a:r>
              <a:rPr lang="en-US" dirty="0"/>
              <a:t>Aim 2- will be carried out in vivo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Why varying pH? </a:t>
            </a:r>
          </a:p>
          <a:p>
            <a:pPr marL="0" lvl="0" indent="0" algn="l" rtl="0">
              <a:spcBef>
                <a:spcPts val="0"/>
              </a:spcBef>
              <a:spcAft>
                <a:spcPts val="0"/>
              </a:spcAft>
              <a:buNone/>
            </a:pPr>
            <a:r>
              <a:rPr lang="en-US" dirty="0"/>
              <a:t>Diurnal patterns of pH change- tears tend to be more acidic in the morning and </a:t>
            </a:r>
            <a:r>
              <a:rPr lang="en-US" dirty="0" err="1"/>
              <a:t>alcalize</a:t>
            </a:r>
            <a:r>
              <a:rPr lang="en-US" dirty="0"/>
              <a:t> as the day progresses; </a:t>
            </a:r>
            <a:r>
              <a:rPr lang="en-US" b="0" i="0" dirty="0">
                <a:solidFill>
                  <a:srgbClr val="333333"/>
                </a:solidFill>
                <a:effectLst/>
                <a:latin typeface="Guardian TextSans Web"/>
              </a:rPr>
              <a:t>acid byproducts associated with the relative anaerobic conditions during sleep increase the pH of the tear film during prolonged eyelid closure</a:t>
            </a:r>
            <a:endParaRPr lang="en-US" dirty="0"/>
          </a:p>
          <a:p>
            <a:pPr marL="0" lvl="0" indent="0" algn="l" rtl="0">
              <a:spcBef>
                <a:spcPts val="0"/>
              </a:spcBef>
              <a:spcAft>
                <a:spcPts val="0"/>
              </a:spcAft>
              <a:buNone/>
            </a:pPr>
            <a:r>
              <a:rPr lang="en-US" dirty="0"/>
              <a:t>pH can change in a diseased state </a:t>
            </a:r>
          </a:p>
          <a:p>
            <a:pPr marL="0" lvl="0" indent="0" algn="l" rtl="0">
              <a:spcBef>
                <a:spcPts val="0"/>
              </a:spcBef>
              <a:spcAft>
                <a:spcPts val="0"/>
              </a:spcAft>
              <a:buNone/>
            </a:pPr>
            <a:endParaRPr lang="en-US" dirty="0"/>
          </a:p>
          <a:p>
            <a:pPr marL="0" lvl="0" indent="0" algn="l" rtl="0">
              <a:spcBef>
                <a:spcPts val="0"/>
              </a:spcBef>
              <a:spcAft>
                <a:spcPts val="0"/>
              </a:spcAft>
              <a:buNone/>
            </a:pPr>
            <a:r>
              <a:rPr lang="en-US" sz="1100" kern="0" dirty="0">
                <a:solidFill>
                  <a:srgbClr val="000000"/>
                </a:solidFill>
                <a:effectLst/>
                <a:latin typeface="Arial" panose="020B0604020202020204" pitchFamily="34" charset="0"/>
                <a:ea typeface="Times New Roman" panose="02020603050405020304" pitchFamily="18" charset="0"/>
              </a:rPr>
              <a:t>C57BL/6</a:t>
            </a:r>
            <a:r>
              <a:rPr lang="en-US" sz="1800" kern="0" dirty="0">
                <a:solidFill>
                  <a:srgbClr val="000000"/>
                </a:solidFill>
                <a:effectLst/>
                <a:latin typeface="Arial" panose="020B0604020202020204" pitchFamily="34" charset="0"/>
                <a:ea typeface="Times New Roman" panose="02020603050405020304" pitchFamily="18" charset="0"/>
              </a:rPr>
              <a:t> mice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91" name="Google Shape;9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3269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latin typeface="Calibri" panose="020F0502020204030204" pitchFamily="34" charset="0"/>
                <a:cs typeface="Calibri" panose="020F0502020204030204" pitchFamily="34" charset="0"/>
              </a:rPr>
              <a:t>Methods </a:t>
            </a:r>
          </a:p>
          <a:p>
            <a:pPr marL="0" lvl="0" indent="0" algn="l" rtl="0">
              <a:spcBef>
                <a:spcPts val="0"/>
              </a:spcBef>
              <a:spcAft>
                <a:spcPts val="0"/>
              </a:spcAft>
              <a:buNone/>
            </a:pPr>
            <a:endParaRPr lang="en-US" sz="1800"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US" sz="1800" dirty="0">
                <a:latin typeface="Calibri" panose="020F0502020204030204" pitchFamily="34" charset="0"/>
                <a:cs typeface="Calibri" panose="020F0502020204030204" pitchFamily="34" charset="0"/>
              </a:rPr>
              <a:t>Here are the materials we used: </a:t>
            </a:r>
          </a:p>
          <a:p>
            <a:pPr marL="0" lvl="0" indent="0" algn="l" rtl="0">
              <a:spcBef>
                <a:spcPts val="0"/>
              </a:spcBef>
              <a:spcAft>
                <a:spcPts val="0"/>
              </a:spcAft>
              <a:buNone/>
            </a:pPr>
            <a:endParaRPr lang="en-US" sz="1800" dirty="0">
              <a:latin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tabLst/>
              <a:defRPr/>
            </a:pPr>
            <a:r>
              <a:rPr lang="en-US" sz="1800" dirty="0">
                <a:latin typeface="Calibri" panose="020F0502020204030204" pitchFamily="34" charset="0"/>
                <a:cs typeface="Calibri" panose="020F0502020204030204" pitchFamily="34" charset="0"/>
              </a:rPr>
              <a:t>All white, 100% </a:t>
            </a: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cotton thread – standard and commercially available on Amazon (measures 1,200 yards that has a diameter of 0.25 mm- Connecting Threads®, item model #20869)</a:t>
            </a:r>
          </a:p>
          <a:p>
            <a:pPr marL="0" lvl="0" indent="0" algn="l" rtl="0">
              <a:spcBef>
                <a:spcPts val="0"/>
              </a:spcBef>
              <a:spcAft>
                <a:spcPts val="0"/>
              </a:spcAft>
              <a:buNone/>
            </a:pPr>
            <a:endParaRPr lang="en-US" sz="1800" dirty="0">
              <a:latin typeface="Calibri" panose="020F0502020204030204" pitchFamily="34" charset="0"/>
              <a:cs typeface="Calibri" panose="020F0502020204030204" pitchFamily="34" charset="0"/>
            </a:endParaRPr>
          </a:p>
          <a:p>
            <a:pPr marL="285750" lvl="0" indent="-285750" algn="l" rtl="0">
              <a:spcBef>
                <a:spcPts val="0"/>
              </a:spcBef>
              <a:spcAft>
                <a:spcPts val="0"/>
              </a:spcAft>
            </a:pPr>
            <a:r>
              <a:rPr lang="en-US" sz="1800" dirty="0">
                <a:latin typeface="Calibri" panose="020F0502020204030204" pitchFamily="34" charset="0"/>
                <a:cs typeface="Calibri" panose="020F0502020204030204" pitchFamily="34" charset="0"/>
              </a:rPr>
              <a:t>We dyed the thread in a 1:10 dilution of the 1% phenol red </a:t>
            </a: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(Aldon Corp., 213000) and placed it a 1 L glass cylinder </a:t>
            </a:r>
          </a:p>
          <a:p>
            <a:pPr marL="0" lvl="0" indent="0" algn="l" rtl="0">
              <a:spcBef>
                <a:spcPts val="0"/>
              </a:spcBef>
              <a:spcAft>
                <a:spcPts val="0"/>
              </a:spcAft>
              <a:buNone/>
            </a:pP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p>
            <a:pPr marL="285750" lvl="0" indent="-285750" algn="l" rtl="0">
              <a:spcBef>
                <a:spcPts val="0"/>
              </a:spcBef>
              <a:spcAft>
                <a:spcPts val="0"/>
              </a:spcAft>
            </a:pPr>
            <a:r>
              <a:rPr lang="en-US" sz="1800" dirty="0">
                <a:latin typeface="Calibri" panose="020F0502020204030204" pitchFamily="34" charset="0"/>
                <a:cs typeface="Calibri" panose="020F0502020204030204" pitchFamily="34" charset="0"/>
              </a:rPr>
              <a:t>We cut the bottoms of 50ml conical tubes, stacked them together to make a tower comprising of 4 conical tubes, and wrapped the thread around them doing our best to have thread overlap with one another. We were able to wrap 110 m of string around the tubes. </a:t>
            </a:r>
          </a:p>
          <a:p>
            <a:pPr marL="285750" lvl="0" indent="-285750" algn="l" rtl="0">
              <a:spcBef>
                <a:spcPts val="0"/>
              </a:spcBef>
              <a:spcAft>
                <a:spcPts val="0"/>
              </a:spcAft>
            </a:pP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p>
            <a:pPr marL="285750" lvl="0" indent="-285750" algn="l" rtl="0">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submerged the thread in the cylinder containing the 0.1% phenol red solution for 48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hrs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285750" lvl="0" indent="-285750" algn="l" rtl="0">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gn="l" rtl="0">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
        <p:nvSpPr>
          <p:cNvPr id="91" name="Google Shape;9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4162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sz="1100" kern="100" dirty="0">
                <a:effectLst/>
                <a:latin typeface="Calibri Light" panose="020F0302020204030204" pitchFamily="34" charset="0"/>
                <a:ea typeface="Calibri" panose="020F0502020204030204" pitchFamily="34" charset="0"/>
                <a:cs typeface="Times New Roman" panose="02020603050405020304" pitchFamily="18" charset="0"/>
              </a:rPr>
              <a:t>We then removed the conical tower, unwound the thread, cut it more manageable lengths and laid it out to dry overnight (8hrs) at room temperature</a:t>
            </a:r>
          </a:p>
          <a:p>
            <a:pPr marL="171450" lvl="0" indent="-171450" algn="l" rtl="0">
              <a:spcBef>
                <a:spcPts val="0"/>
              </a:spcBef>
              <a:spcAft>
                <a:spcPts val="0"/>
              </a:spcAft>
            </a:pPr>
            <a:endParaRPr lang="en-US" sz="1100" kern="100" dirty="0">
              <a:effectLst/>
              <a:latin typeface="Calibri Light" panose="020F0302020204030204" pitchFamily="34" charset="0"/>
              <a:ea typeface="Calibri" panose="020F0502020204030204" pitchFamily="34" charset="0"/>
              <a:cs typeface="Times New Roman" panose="02020603050405020304" pitchFamily="18" charset="0"/>
            </a:endParaRPr>
          </a:p>
          <a:p>
            <a:pPr marL="171450" lvl="0" indent="-171450" algn="l" rtl="0">
              <a:spcBef>
                <a:spcPts val="0"/>
              </a:spcBef>
              <a:spcAft>
                <a:spcPts val="0"/>
              </a:spcAft>
            </a:pPr>
            <a:r>
              <a:rPr lang="en-US" sz="1100" kern="100" dirty="0">
                <a:effectLst/>
                <a:latin typeface="Calibri Light" panose="020F0302020204030204" pitchFamily="34" charset="0"/>
                <a:ea typeface="Calibri" panose="020F0502020204030204" pitchFamily="34" charset="0"/>
                <a:cs typeface="Times New Roman" panose="02020603050405020304" pitchFamily="18" charset="0"/>
              </a:rPr>
              <a:t>Once dried, we cut the phenol red infused thread into 75mm segments and sealed them in clear plastic baggies with a paper slip  </a:t>
            </a:r>
          </a:p>
          <a:p>
            <a:pPr marL="171450" lvl="0" indent="-171450" algn="l" rtl="0">
              <a:spcBef>
                <a:spcPts val="0"/>
              </a:spcBef>
              <a:spcAft>
                <a:spcPts val="0"/>
              </a:spcAft>
            </a:pPr>
            <a:endParaRPr lang="en-US" sz="1100" kern="100" dirty="0">
              <a:effectLst/>
              <a:latin typeface="Calibri Light" panose="020F0302020204030204" pitchFamily="34" charset="0"/>
              <a:ea typeface="Calibri" panose="020F0502020204030204" pitchFamily="34" charset="0"/>
              <a:cs typeface="Times New Roman" panose="02020603050405020304" pitchFamily="18" charset="0"/>
            </a:endParaRPr>
          </a:p>
          <a:p>
            <a:pPr marL="171450" lvl="0" indent="-171450" algn="l" rtl="0">
              <a:spcBef>
                <a:spcPts val="0"/>
              </a:spcBef>
              <a:spcAft>
                <a:spcPts val="0"/>
              </a:spcAft>
            </a:pPr>
            <a:r>
              <a:rPr lang="en-US" sz="1100" kern="100" dirty="0">
                <a:effectLst/>
                <a:latin typeface="Calibri Light" panose="020F0302020204030204" pitchFamily="34" charset="0"/>
                <a:ea typeface="Calibri" panose="020F0502020204030204" pitchFamily="34" charset="0"/>
                <a:cs typeface="Times New Roman" panose="02020603050405020304" pitchFamily="18" charset="0"/>
              </a:rPr>
              <a:t>We then UV sterilized them in the biosafety cabinet for 1 hr.</a:t>
            </a:r>
          </a:p>
          <a:p>
            <a:pPr marL="171450" lvl="0" indent="-171450" algn="l" rtl="0">
              <a:spcBef>
                <a:spcPts val="0"/>
              </a:spcBef>
              <a:spcAft>
                <a:spcPts val="0"/>
              </a:spcAft>
            </a:pPr>
            <a:endParaRPr lang="en-US" sz="1100" kern="100" dirty="0">
              <a:effectLst/>
              <a:latin typeface="Calibri Light" panose="020F0302020204030204" pitchFamily="34" charset="0"/>
              <a:ea typeface="Calibri" panose="020F0502020204030204" pitchFamily="34" charset="0"/>
              <a:cs typeface="Times New Roman" panose="02020603050405020304" pitchFamily="18" charset="0"/>
            </a:endParaRPr>
          </a:p>
          <a:p>
            <a:pPr marL="171450" lvl="0" indent="-171450" algn="l" rtl="0">
              <a:spcBef>
                <a:spcPts val="0"/>
              </a:spcBef>
              <a:spcAft>
                <a:spcPts val="0"/>
              </a:spcAft>
            </a:pPr>
            <a:r>
              <a:rPr lang="en-US" sz="1100" kern="100" dirty="0">
                <a:effectLst/>
                <a:latin typeface="Calibri Light" panose="020F0302020204030204" pitchFamily="34" charset="0"/>
                <a:ea typeface="Calibri" panose="020F0502020204030204" pitchFamily="34" charset="0"/>
                <a:cs typeface="Times New Roman" panose="02020603050405020304" pitchFamily="18" charset="0"/>
              </a:rPr>
              <a:t>After sterilization, they are ready for use</a:t>
            </a:r>
          </a:p>
          <a:p>
            <a:pPr marL="171450" lvl="0" indent="-171450" algn="l" rtl="0">
              <a:spcBef>
                <a:spcPts val="0"/>
              </a:spcBef>
              <a:spcAft>
                <a:spcPts val="0"/>
              </a:spcAft>
            </a:pPr>
            <a:endParaRPr lang="en-US" sz="1100" kern="100" dirty="0">
              <a:effectLst/>
              <a:latin typeface="Calibri Light" panose="020F0302020204030204" pitchFamily="34" charset="0"/>
              <a:ea typeface="Calibri" panose="020F0502020204030204" pitchFamily="34" charset="0"/>
              <a:cs typeface="Times New Roman" panose="02020603050405020304" pitchFamily="18" charset="0"/>
            </a:endParaRPr>
          </a:p>
          <a:p>
            <a:pPr marL="171450" lvl="0" indent="-171450" algn="l" rtl="0">
              <a:spcBef>
                <a:spcPts val="0"/>
              </a:spcBef>
              <a:spcAft>
                <a:spcPts val="0"/>
              </a:spcAft>
            </a:pPr>
            <a:r>
              <a:rPr lang="en-US" sz="1100" kern="100" dirty="0">
                <a:effectLst/>
                <a:latin typeface="Calibri Light" panose="020F0302020204030204" pitchFamily="34" charset="0"/>
                <a:ea typeface="Calibri" panose="020F0502020204030204" pitchFamily="34" charset="0"/>
                <a:cs typeface="Times New Roman" panose="02020603050405020304" pitchFamily="18" charset="0"/>
              </a:rPr>
              <a:t>You can see the distinct color change of the PRT after it was used. </a:t>
            </a:r>
          </a:p>
          <a:p>
            <a:pPr marL="171450" lvl="0" indent="-171450" algn="l" rtl="0">
              <a:spcBef>
                <a:spcPts val="0"/>
              </a:spcBef>
              <a:spcAft>
                <a:spcPts val="0"/>
              </a:spcAft>
            </a:pPr>
            <a:endParaRPr lang="en-US" sz="1100" kern="100" dirty="0">
              <a:effectLst/>
              <a:latin typeface="Calibri Light" panose="020F0302020204030204" pitchFamily="34" charset="0"/>
              <a:ea typeface="Calibri" panose="020F0502020204030204" pitchFamily="34" charset="0"/>
              <a:cs typeface="Times New Roman" panose="02020603050405020304" pitchFamily="18" charset="0"/>
            </a:endParaRPr>
          </a:p>
          <a:p>
            <a:pPr marL="171450" lvl="0" indent="-171450" algn="l" rtl="0">
              <a:spcBef>
                <a:spcPts val="0"/>
              </a:spcBef>
              <a:spcAft>
                <a:spcPts val="0"/>
              </a:spcAft>
            </a:pPr>
            <a:r>
              <a:rPr lang="en-US" sz="1100" kern="100" dirty="0">
                <a:effectLst/>
                <a:latin typeface="Calibri Light" panose="020F0302020204030204" pitchFamily="34" charset="0"/>
                <a:ea typeface="Calibri" panose="020F0502020204030204" pitchFamily="34" charset="0"/>
                <a:cs typeface="Times New Roman" panose="02020603050405020304" pitchFamily="18" charset="0"/>
              </a:rPr>
              <a:t>Batch 1: 122 bags x 10 tests in each x 3 tests per 75mm thread = roughly 3,600 tests </a:t>
            </a:r>
          </a:p>
        </p:txBody>
      </p:sp>
      <p:sp>
        <p:nvSpPr>
          <p:cNvPr id="91" name="Google Shape;9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6563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spcBef>
                <a:spcPts val="0"/>
              </a:spcBef>
              <a:spcAft>
                <a:spcPts val="0"/>
              </a:spcAft>
              <a:buNone/>
              <a:tabLst>
                <a:tab pos="457200" algn="l"/>
              </a:tabLst>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After generating our self-made PRT, we tested it in vitro by inserting the 3 mm tip of the thread into PBS solutions ranging from a pH of 7.2- 8.0 (5 total pH solutions) between 5 and 40 second time intervals (8 total time intervals)</a:t>
            </a:r>
          </a:p>
          <a:p>
            <a:pPr marL="285750" marR="0" lvl="0" indent="-285750">
              <a:spcBef>
                <a:spcPts val="0"/>
              </a:spcBef>
              <a:spcAft>
                <a:spcPts val="0"/>
              </a:spcAft>
              <a:tabLst>
                <a:tab pos="457200" algn="l"/>
              </a:tabLst>
            </a:pPr>
            <a:endParaRPr lang="en-US"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0"/>
              </a:spcAft>
              <a:tabLst>
                <a:tab pos="457200" algn="l"/>
              </a:tabLst>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We used digital calipers to measure the length of color change on the thread</a:t>
            </a:r>
          </a:p>
          <a:p>
            <a:pPr marL="285750" marR="0" lvl="0" indent="-285750">
              <a:spcBef>
                <a:spcPts val="0"/>
              </a:spcBef>
              <a:spcAft>
                <a:spcPts val="0"/>
              </a:spcAft>
              <a:tabLst>
                <a:tab pos="457200" algn="l"/>
              </a:tabLst>
            </a:pPr>
            <a:endParaRPr lang="en-US"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0"/>
              </a:spcAft>
              <a:tabLst>
                <a:tab pos="457200" algn="l"/>
              </a:tabLst>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10 trials were performed at each time interval for a total of 80 PRTTs per pH solution </a:t>
            </a:r>
          </a:p>
          <a:p>
            <a:pPr marL="0" marR="0" lvl="0" indent="0">
              <a:spcBef>
                <a:spcPts val="0"/>
              </a:spcBef>
              <a:spcAft>
                <a:spcPts val="0"/>
              </a:spcAft>
              <a:buFont typeface="Arial" panose="020B0604020202020204" pitchFamily="34" charset="0"/>
              <a:buNone/>
              <a:tabLst>
                <a:tab pos="457200" algn="l"/>
              </a:tabLst>
            </a:pPr>
            <a:endParaRPr lang="en-US"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Arial" panose="020B0604020202020204" pitchFamily="34" charset="0"/>
              <a:buNone/>
              <a:tabLst>
                <a:tab pos="457200" algn="l"/>
              </a:tabLst>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The goal for this part of the experiment was to assess the wicking properties of our thread and see if it gave us consistent measurements across time and across different pH solutions</a:t>
            </a:r>
          </a:p>
          <a:p>
            <a:pPr marL="0" marR="0" lvl="0" indent="0">
              <a:spcBef>
                <a:spcPts val="0"/>
              </a:spcBef>
              <a:spcAft>
                <a:spcPts val="0"/>
              </a:spcAft>
              <a:buFont typeface="Arial" panose="020B0604020202020204" pitchFamily="34" charset="0"/>
              <a:buNone/>
              <a:tabLst>
                <a:tab pos="457200" algn="l"/>
              </a:tabLst>
            </a:pPr>
            <a:endParaRPr lang="en-US"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Font typeface="Arial" panose="020B0604020202020204" pitchFamily="34" charset="0"/>
              <a:buNone/>
              <a:tabLst>
                <a:tab pos="457200" algn="l"/>
              </a:tabLst>
            </a:pPr>
            <a:endParaRPr lang="en-US"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91" name="Google Shape;9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3369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We performed PRTTs on 10 mice (</a:t>
            </a:r>
            <a:r>
              <a:rPr lang="en-US" sz="1800" kern="0" dirty="0">
                <a:solidFill>
                  <a:srgbClr val="000000"/>
                </a:solidFill>
                <a:effectLst/>
                <a:latin typeface="Arial" panose="020B0604020202020204" pitchFamily="34" charset="0"/>
                <a:ea typeface="Times New Roman" panose="02020603050405020304" pitchFamily="18" charset="0"/>
              </a:rPr>
              <a:t>strain: C57BL/6</a:t>
            </a:r>
            <a:r>
              <a:rPr lang="en-US" sz="3200" kern="0" dirty="0">
                <a:solidFill>
                  <a:srgbClr val="000000"/>
                </a:solidFill>
                <a:effectLst/>
                <a:latin typeface="Arial" panose="020B0604020202020204" pitchFamily="34" charset="0"/>
                <a:ea typeface="Times New Roman" panose="02020603050405020304" pitchFamily="18" charset="0"/>
              </a:rPr>
              <a:t>- </a:t>
            </a: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5 females, 5 males) at 8 weeks of age in both eyes 3x/week using the commercial PRT for one week, then using our own self-prepared PRT the subsequent week</a:t>
            </a:r>
          </a:p>
          <a:p>
            <a:pPr marL="0" marR="0" indent="0">
              <a:spcBef>
                <a:spcPts val="0"/>
              </a:spcBef>
              <a:spcAft>
                <a:spcPts val="0"/>
              </a:spcAft>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Mice were physically restrained without sedation</a:t>
            </a:r>
          </a:p>
          <a:p>
            <a:pPr marL="342900" marR="0" lvl="0" indent="-342900">
              <a:spcBef>
                <a:spcPts val="0"/>
              </a:spcBef>
              <a:spcAft>
                <a:spcPts val="0"/>
              </a:spcAft>
              <a:buFont typeface="Arial" panose="020B0604020202020204" pitchFamily="34" charset="0"/>
              <a:buChar char="•"/>
              <a:tabLst>
                <a:tab pos="457200" algn="l"/>
              </a:tabLst>
            </a:pPr>
            <a:endParaRPr lang="en-US"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0" dirty="0">
                <a:solidFill>
                  <a:srgbClr val="000000"/>
                </a:solidFill>
                <a:effectLst/>
                <a:latin typeface="Arial" panose="020B0604020202020204" pitchFamily="34" charset="0"/>
                <a:ea typeface="Times New Roman" panose="02020603050405020304" pitchFamily="18" charset="0"/>
              </a:rPr>
              <a:t>Inclusion in the study required normal eyelid and ocular surface phenotype so ocular exams were performed via slit lamp </a:t>
            </a:r>
            <a:r>
              <a:rPr lang="en-US" sz="1800" kern="0" dirty="0" err="1">
                <a:solidFill>
                  <a:srgbClr val="000000"/>
                </a:solidFill>
                <a:effectLst/>
                <a:latin typeface="Arial" panose="020B0604020202020204" pitchFamily="34" charset="0"/>
                <a:ea typeface="Times New Roman" panose="02020603050405020304" pitchFamily="18" charset="0"/>
              </a:rPr>
              <a:t>biomicroscopy</a:t>
            </a:r>
            <a:r>
              <a:rPr lang="en-US" sz="1800" kern="0" dirty="0">
                <a:solidFill>
                  <a:srgbClr val="000000"/>
                </a:solidFill>
                <a:effectLst/>
                <a:latin typeface="Arial" panose="020B0604020202020204" pitchFamily="34" charset="0"/>
                <a:ea typeface="Times New Roman" panose="02020603050405020304" pitchFamily="18" charset="0"/>
              </a:rPr>
              <a:t> </a:t>
            </a:r>
            <a:endParaRPr lang="en-US" sz="3200" dirty="0">
              <a:effectLst/>
            </a:endParaRPr>
          </a:p>
          <a:p>
            <a:pPr marL="342900" marR="0" lvl="0" indent="-342900">
              <a:spcBef>
                <a:spcPts val="0"/>
              </a:spcBef>
              <a:spcAft>
                <a:spcPts val="0"/>
              </a:spcAft>
              <a:buFont typeface="Arial" panose="020B0604020202020204" pitchFamily="34" charset="0"/>
              <a:buChar char="•"/>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Lower eyelid of each mouse was gently everted and the tip (1mm) of the PRTT was placed into the lateral aspect of lower eyelid margin with forceps and allowed to wick for 15s. </a:t>
            </a:r>
          </a:p>
          <a:p>
            <a:pPr marL="0" marR="0" lvl="0" indent="0">
              <a:spcBef>
                <a:spcPts val="0"/>
              </a:spcBef>
              <a:spcAft>
                <a:spcPts val="0"/>
              </a:spcAft>
              <a:buFont typeface="Arial" panose="020B0604020202020204" pitchFamily="34" charset="0"/>
              <a:buNone/>
              <a:tabLst>
                <a:tab pos="457200" algn="l"/>
              </a:tabLst>
            </a:pPr>
            <a:endParaRPr lang="en-US"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The color change on the thread was measured using digital calipers </a:t>
            </a:r>
          </a:p>
          <a:p>
            <a:pPr marL="342900" marR="0" lvl="0" indent="-342900">
              <a:spcBef>
                <a:spcPts val="0"/>
              </a:spcBef>
              <a:spcAft>
                <a:spcPts val="0"/>
              </a:spcAft>
              <a:buFont typeface="Arial" panose="020B0604020202020204" pitchFamily="34" charset="0"/>
              <a:buChar char="•"/>
              <a:tabLst>
                <a:tab pos="457200" algn="l"/>
              </a:tabLst>
            </a:pPr>
            <a:endParaRPr lang="en-US" sz="1800" kern="1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0" dirty="0">
                <a:solidFill>
                  <a:srgbClr val="000000"/>
                </a:solidFill>
                <a:effectLst/>
                <a:latin typeface="Arial" panose="020B0604020202020204" pitchFamily="34" charset="0"/>
                <a:ea typeface="Times New Roman" panose="02020603050405020304" pitchFamily="18" charset="0"/>
              </a:rPr>
              <a:t>All PRTTs were performed by the same examiner between the hours of 9-11am to minimize the effect of diurnal variations associated with aqueous tear production, and at a constant, ambient temperature (</a:t>
            </a:r>
            <a:r>
              <a:rPr lang="en-US" sz="1800" kern="0" dirty="0">
                <a:solidFill>
                  <a:srgbClr val="202122"/>
                </a:solidFill>
                <a:effectLst/>
                <a:latin typeface="Arial" panose="020B0604020202020204" pitchFamily="34" charset="0"/>
                <a:ea typeface="Times New Roman" panose="02020603050405020304" pitchFamily="18" charset="0"/>
              </a:rPr>
              <a:t>ranging from 68-73F) </a:t>
            </a:r>
            <a:r>
              <a:rPr lang="en-US" sz="1800" kern="0" dirty="0">
                <a:solidFill>
                  <a:srgbClr val="000000"/>
                </a:solidFill>
                <a:effectLst/>
                <a:latin typeface="Arial" panose="020B0604020202020204" pitchFamily="34" charset="0"/>
                <a:ea typeface="Times New Roman" panose="02020603050405020304" pitchFamily="18" charset="0"/>
              </a:rPr>
              <a:t> and humidity (55-</a:t>
            </a:r>
            <a:r>
              <a:rPr lang="en-US" sz="1800" kern="0" dirty="0">
                <a:solidFill>
                  <a:srgbClr val="202122"/>
                </a:solidFill>
                <a:effectLst/>
                <a:latin typeface="Arial" panose="020B0604020202020204" pitchFamily="34" charset="0"/>
                <a:ea typeface="Times New Roman" panose="02020603050405020304" pitchFamily="18" charset="0"/>
              </a:rPr>
              <a:t>60%) since large fluctuations in temperature and humidity can alter aqueous tear production ocular surface and wicking of the thread</a:t>
            </a:r>
            <a:r>
              <a:rPr lang="en-US" sz="1800" kern="0" dirty="0">
                <a:solidFill>
                  <a:srgbClr val="000000"/>
                </a:solidFill>
                <a:effectLst/>
                <a:latin typeface="Arial" panose="020B0604020202020204" pitchFamily="34" charset="0"/>
                <a:ea typeface="Times New Roman" panose="02020603050405020304" pitchFamily="18" charset="0"/>
              </a:rPr>
              <a:t>.</a:t>
            </a:r>
            <a:r>
              <a:rPr lang="en-US" sz="3200" dirty="0">
                <a:effectLst/>
              </a:rPr>
              <a:t> </a:t>
            </a:r>
            <a:endParaRPr lang="en-US"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endParaRPr lang="en-US"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endParaRPr dirty="0"/>
          </a:p>
        </p:txBody>
      </p:sp>
      <p:sp>
        <p:nvSpPr>
          <p:cNvPr id="91" name="Google Shape;9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2952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Results of in vitro testing of self-prepared PRTT</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kern="100" dirty="0">
                <a:effectLst/>
                <a:latin typeface="Calibri Light" panose="020F0302020204030204" pitchFamily="34" charset="0"/>
                <a:ea typeface="Calibri" panose="020F0502020204030204" pitchFamily="34" charset="0"/>
                <a:cs typeface="Times New Roman" panose="02020603050405020304" pitchFamily="18" charset="0"/>
              </a:rPr>
              <a:t>On the x-axis, we have time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kern="100" dirty="0">
                <a:effectLst/>
                <a:latin typeface="Calibri Light" panose="020F0302020204030204" pitchFamily="34" charset="0"/>
                <a:ea typeface="Calibri" panose="020F0502020204030204" pitchFamily="34" charset="0"/>
                <a:cs typeface="Times New Roman" panose="02020603050405020304" pitchFamily="18" charset="0"/>
              </a:rPr>
              <a:t>On the y-axis, we have PRTT measurement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kern="100" dirty="0">
                <a:effectLst/>
                <a:latin typeface="Calibri Light" panose="020F0302020204030204" pitchFamily="34" charset="0"/>
                <a:ea typeface="Calibri" panose="020F0502020204030204" pitchFamily="34" charset="0"/>
                <a:cs typeface="Times New Roman" panose="02020603050405020304" pitchFamily="18" charset="0"/>
              </a:rPr>
              <a:t>Mean and standard deviations for each time point are shown.</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kern="100" dirty="0">
                <a:effectLst/>
                <a:latin typeface="Calibri Light" panose="020F0302020204030204" pitchFamily="34" charset="0"/>
                <a:ea typeface="Calibri" panose="020F0502020204030204" pitchFamily="34" charset="0"/>
                <a:cs typeface="Times New Roman" panose="02020603050405020304" pitchFamily="18" charset="0"/>
              </a:rPr>
              <a:t>A one phase association regression was used to identify the best fit line for each pH value assessed.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kern="100" dirty="0">
              <a:effectLst/>
              <a:latin typeface="Calibri Light" panose="020F03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sz="1100" kern="100" dirty="0">
                <a:effectLst/>
                <a:latin typeface="Calibri Light" panose="020F0302020204030204" pitchFamily="34" charset="0"/>
                <a:ea typeface="Calibri" panose="020F0502020204030204" pitchFamily="34" charset="0"/>
                <a:cs typeface="Times New Roman" panose="02020603050405020304" pitchFamily="18" charset="0"/>
              </a:rPr>
              <a:t>The best fit line at each pH comes close to the all the data points (R</a:t>
            </a:r>
            <a:r>
              <a:rPr lang="en-US" sz="1100" kern="100" baseline="30000" dirty="0">
                <a:effectLst/>
                <a:latin typeface="Calibri Light" panose="020F0302020204030204" pitchFamily="34" charset="0"/>
                <a:ea typeface="Calibri" panose="020F0502020204030204" pitchFamily="34" charset="0"/>
                <a:cs typeface="Times New Roman" panose="02020603050405020304" pitchFamily="18" charset="0"/>
              </a:rPr>
              <a:t>2</a:t>
            </a:r>
            <a:r>
              <a:rPr lang="en-US" sz="1100" kern="100" baseline="0" dirty="0">
                <a:effectLst/>
                <a:latin typeface="Calibri Light" panose="020F0302020204030204" pitchFamily="34" charset="0"/>
                <a:ea typeface="Calibri" panose="020F0502020204030204" pitchFamily="34" charset="0"/>
                <a:cs typeface="Times New Roman" panose="02020603050405020304" pitchFamily="18" charset="0"/>
              </a:rPr>
              <a:t> value is substantial) and the curves look</a:t>
            </a:r>
            <a:r>
              <a:rPr lang="en-US" sz="1100" kern="100" dirty="0">
                <a:effectLst/>
                <a:latin typeface="Calibri Light" panose="020F0302020204030204" pitchFamily="34" charset="0"/>
                <a:ea typeface="Calibri" panose="020F0502020204030204" pitchFamily="34" charset="0"/>
                <a:cs typeface="Times New Roman" panose="02020603050405020304" pitchFamily="18" charset="0"/>
              </a:rPr>
              <a:t> pretty similar and follow the same trend in which the increase starts at time 0 and eventually plateau (reach equilibrium) at a certain time point </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endParaRPr lang="en-US" sz="1100" kern="100" dirty="0">
              <a:effectLst/>
              <a:latin typeface="Calibri Light" panose="020F03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en-US" sz="1100" kern="100" dirty="0">
                <a:effectLst/>
                <a:latin typeface="Calibri Light" panose="020F0302020204030204" pitchFamily="34" charset="0"/>
                <a:ea typeface="Calibri" panose="020F0502020204030204" pitchFamily="34" charset="0"/>
                <a:cs typeface="Times New Roman" panose="02020603050405020304" pitchFamily="18" charset="0"/>
              </a:rPr>
              <a:t>And this is even more evident when we place them all together</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kern="0" dirty="0">
                <a:effectLst/>
                <a:latin typeface="Arial"/>
                <a:ea typeface="Calibri" panose="020F0502020204030204" pitchFamily="34" charset="0"/>
                <a:cs typeface="Arial"/>
              </a:rPr>
              <a:t>Based on a mixed effect analysis (Tukey test), </a:t>
            </a:r>
            <a:r>
              <a:rPr lang="en-US" sz="1100" b="1" kern="0" dirty="0">
                <a:effectLst/>
                <a:latin typeface="Arial"/>
                <a:ea typeface="Calibri" panose="020F0502020204030204" pitchFamily="34" charset="0"/>
                <a:cs typeface="Arial"/>
              </a:rPr>
              <a:t>we found </a:t>
            </a:r>
            <a:r>
              <a:rPr lang="en-US" sz="1800" b="1" kern="100" dirty="0">
                <a:effectLst/>
                <a:latin typeface="Calibri Light" panose="020F0302020204030204" pitchFamily="34" charset="0"/>
                <a:ea typeface="Calibri" panose="020F0502020204030204" pitchFamily="34" charset="0"/>
                <a:cs typeface="Times New Roman" panose="02020603050405020304" pitchFamily="18" charset="0"/>
              </a:rPr>
              <a:t>no significant differences in the wicking kinetics of our self-prepared PRT </a:t>
            </a: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(p=0.2831).</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The coefficient of determination (R</a:t>
            </a:r>
            <a:r>
              <a:rPr lang="en-US" sz="1800" kern="100" baseline="30000" dirty="0">
                <a:effectLst/>
                <a:latin typeface="Calibri Light" panose="020F0302020204030204" pitchFamily="34" charset="0"/>
                <a:ea typeface="Calibri" panose="020F0502020204030204" pitchFamily="34" charset="0"/>
                <a:cs typeface="Times New Roman" panose="02020603050405020304" pitchFamily="18" charset="0"/>
              </a:rPr>
              <a:t>2</a:t>
            </a: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 for each data set indicates that the curves fit the data well.</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a:t>
            </a:r>
            <a:r>
              <a:rPr lang="en-US" sz="18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 </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determines the goodness of fit. If R</a:t>
            </a:r>
            <a:r>
              <a:rPr lang="en-US" sz="18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a:t>
            </a:r>
            <a:r>
              <a:rPr lang="en-US"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is greater than 0.9 in all cases, indicating a good fit to the equation, R squared values of &gt;0.8 required.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800" kern="100" dirty="0">
              <a:effectLst/>
              <a:latin typeface="Calibri Light" panose="020F03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kern="100" dirty="0">
                <a:effectLst/>
                <a:latin typeface="Calibri Light" panose="020F0302020204030204" pitchFamily="34" charset="0"/>
                <a:cs typeface="Times New Roman" panose="02020603050405020304" pitchFamily="18" charset="0"/>
              </a:rPr>
              <a:t>When we constrain the y intercept to 0, the fit of the curve to the data is worse. </a:t>
            </a:r>
            <a:endParaRPr dirty="0"/>
          </a:p>
        </p:txBody>
      </p:sp>
      <p:sp>
        <p:nvSpPr>
          <p:cNvPr id="91" name="Google Shape;9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7479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 name="Google Shape;14;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4"/>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6" name="Google Shape;2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2" name="Google Shape;32;p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3" name="Google Shape;33;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9" name="Google Shape;39;p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0" name="Google Shape;40;p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1" name="Google Shape;41;p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2" name="Google Shape;4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1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3"/>
          <p:cNvSpPr>
            <a:spLocks noGrp="1"/>
          </p:cNvSpPr>
          <p:nvPr>
            <p:ph type="pic" idx="2"/>
          </p:nvPr>
        </p:nvSpPr>
        <p:spPr>
          <a:xfrm>
            <a:off x="1792288" y="612775"/>
            <a:ext cx="5486400" cy="4114800"/>
          </a:xfrm>
          <a:prstGeom prst="rect">
            <a:avLst/>
          </a:prstGeom>
          <a:noFill/>
          <a:ln>
            <a:noFill/>
          </a:ln>
        </p:spPr>
      </p:sp>
      <p:sp>
        <p:nvSpPr>
          <p:cNvPr id="64" name="Google Shape;64;p1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9.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png"/><Relationship Id="rId5" Type="http://schemas.microsoft.com/office/2007/relationships/hdphoto" Target="../media/hdphoto8.wdp"/><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15.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7.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6.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descr="GREY UCD_seal-02.png"/>
          <p:cNvPicPr preferRelativeResize="0"/>
          <p:nvPr/>
        </p:nvPicPr>
        <p:blipFill rotWithShape="1">
          <a:blip r:embed="rId3">
            <a:alphaModFix/>
          </a:blip>
          <a:srcRect/>
          <a:stretch/>
        </p:blipFill>
        <p:spPr>
          <a:xfrm>
            <a:off x="0" y="0"/>
            <a:ext cx="3432006" cy="6350494"/>
          </a:xfrm>
          <a:prstGeom prst="rect">
            <a:avLst/>
          </a:prstGeom>
          <a:noFill/>
          <a:ln>
            <a:noFill/>
          </a:ln>
        </p:spPr>
      </p:pic>
      <p:sp>
        <p:nvSpPr>
          <p:cNvPr id="85" name="Google Shape;85;p1"/>
          <p:cNvSpPr txBox="1">
            <a:spLocks noGrp="1"/>
          </p:cNvSpPr>
          <p:nvPr>
            <p:ph type="ctrTitle"/>
          </p:nvPr>
        </p:nvSpPr>
        <p:spPr>
          <a:xfrm>
            <a:off x="139950" y="1314150"/>
            <a:ext cx="8864100" cy="2199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sz="3800" dirty="0">
                <a:latin typeface="Calibri Light" panose="020F0302020204030204" pitchFamily="34" charset="0"/>
                <a:cs typeface="Calibri Light" panose="020F0302020204030204" pitchFamily="34" charset="0"/>
              </a:rPr>
              <a:t>Development and validation of a self-prepared phenol red thread test </a:t>
            </a:r>
            <a:endParaRPr sz="3800" dirty="0">
              <a:latin typeface="Calibri Light" panose="020F0302020204030204" pitchFamily="34" charset="0"/>
              <a:cs typeface="Calibri Light" panose="020F0302020204030204" pitchFamily="34" charset="0"/>
            </a:endParaRPr>
          </a:p>
        </p:txBody>
      </p:sp>
      <p:sp>
        <p:nvSpPr>
          <p:cNvPr id="86" name="Google Shape;86;p1"/>
          <p:cNvSpPr txBox="1">
            <a:spLocks noGrp="1"/>
          </p:cNvSpPr>
          <p:nvPr>
            <p:ph type="subTitle" idx="1"/>
          </p:nvPr>
        </p:nvSpPr>
        <p:spPr>
          <a:xfrm>
            <a:off x="1371600" y="4046456"/>
            <a:ext cx="6400800" cy="1211700"/>
          </a:xfrm>
          <a:prstGeom prst="rect">
            <a:avLst/>
          </a:prstGeom>
          <a:noFill/>
          <a:ln>
            <a:noFill/>
          </a:ln>
        </p:spPr>
        <p:txBody>
          <a:bodyPr spcFirstLastPara="1" wrap="square" lIns="91425" tIns="45700" rIns="91425" bIns="45700" anchor="t" anchorCtr="0">
            <a:normAutofit fontScale="25000" lnSpcReduction="20000"/>
          </a:bodyPr>
          <a:lstStyle/>
          <a:p>
            <a:r>
              <a:rPr lang="en-US" sz="7200" b="1" dirty="0">
                <a:solidFill>
                  <a:schemeClr val="tx1"/>
                </a:solidFill>
                <a:latin typeface="Calibri Light" panose="020F0302020204030204" pitchFamily="34" charset="0"/>
                <a:cs typeface="Calibri Light" panose="020F0302020204030204" pitchFamily="34" charset="0"/>
              </a:rPr>
              <a:t>Bryan Puentes</a:t>
            </a:r>
          </a:p>
          <a:p>
            <a:r>
              <a:rPr lang="en-US" sz="7200" dirty="0">
                <a:solidFill>
                  <a:schemeClr val="tx1"/>
                </a:solidFill>
                <a:latin typeface="Calibri Light" panose="020F0302020204030204" pitchFamily="34" charset="0"/>
                <a:cs typeface="Calibri Light" panose="020F0302020204030204" pitchFamily="34" charset="0"/>
              </a:rPr>
              <a:t>Comparative Ophthalmology and Vision Sciences Lab </a:t>
            </a:r>
          </a:p>
          <a:p>
            <a:r>
              <a:rPr lang="en-US" sz="7200" dirty="0">
                <a:solidFill>
                  <a:schemeClr val="tx1"/>
                </a:solidFill>
                <a:latin typeface="Calibri Light" panose="020F0302020204030204" pitchFamily="34" charset="0"/>
                <a:cs typeface="Calibri Light" panose="020F0302020204030204" pitchFamily="34" charset="0"/>
              </a:rPr>
              <a:t>STAR Summer Research 2023</a:t>
            </a:r>
          </a:p>
          <a:p>
            <a:pPr marL="0" lvl="0" indent="0" algn="ctr" rtl="0">
              <a:spcBef>
                <a:spcPts val="0"/>
              </a:spcBef>
              <a:spcAft>
                <a:spcPts val="0"/>
              </a:spcAft>
              <a:buClr>
                <a:srgbClr val="888888"/>
              </a:buClr>
              <a:buSzPts val="3200"/>
              <a:buNone/>
            </a:pPr>
            <a:endParaRPr dirty="0"/>
          </a:p>
        </p:txBody>
      </p:sp>
      <p:pic>
        <p:nvPicPr>
          <p:cNvPr id="87" name="Google Shape;87;p1" descr="lower banner-12.png"/>
          <p:cNvPicPr preferRelativeResize="0"/>
          <p:nvPr/>
        </p:nvPicPr>
        <p:blipFill rotWithShape="1">
          <a:blip r:embed="rId4">
            <a:alphaModFix/>
          </a:blip>
          <a:srcRect/>
          <a:stretch/>
        </p:blipFill>
        <p:spPr>
          <a:xfrm>
            <a:off x="0" y="6271260"/>
            <a:ext cx="9144000" cy="58674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5" name="Google Shape;95;p3" descr="lower banner-12.png"/>
          <p:cNvPicPr preferRelativeResize="0"/>
          <p:nvPr/>
        </p:nvPicPr>
        <p:blipFill rotWithShape="1">
          <a:blip r:embed="rId3">
            <a:alphaModFix/>
          </a:blip>
          <a:srcRect/>
          <a:stretch/>
        </p:blipFill>
        <p:spPr>
          <a:xfrm>
            <a:off x="0" y="6271260"/>
            <a:ext cx="9144000" cy="586740"/>
          </a:xfrm>
          <a:prstGeom prst="rect">
            <a:avLst/>
          </a:prstGeom>
          <a:noFill/>
          <a:ln>
            <a:noFill/>
          </a:ln>
        </p:spPr>
      </p:pic>
      <p:sp>
        <p:nvSpPr>
          <p:cNvPr id="3" name="Title 2">
            <a:extLst>
              <a:ext uri="{FF2B5EF4-FFF2-40B4-BE49-F238E27FC236}">
                <a16:creationId xmlns:a16="http://schemas.microsoft.com/office/drawing/2014/main" id="{AB881B69-52B5-168F-8D25-B7FF38A2E4F4}"/>
              </a:ext>
            </a:extLst>
          </p:cNvPr>
          <p:cNvSpPr>
            <a:spLocks noGrp="1"/>
          </p:cNvSpPr>
          <p:nvPr>
            <p:ph type="title"/>
          </p:nvPr>
        </p:nvSpPr>
        <p:spPr>
          <a:xfrm>
            <a:off x="-339811" y="163003"/>
            <a:ext cx="9823621" cy="1143000"/>
          </a:xfrm>
        </p:spPr>
        <p:txBody>
          <a:bodyPr>
            <a:noAutofit/>
          </a:bodyPr>
          <a:lstStyle/>
          <a:p>
            <a:r>
              <a:rPr lang="en-US" sz="3200" dirty="0">
                <a:latin typeface="Calibri Light" panose="020F0302020204030204" pitchFamily="34" charset="0"/>
                <a:cs typeface="Calibri Light" panose="020F0302020204030204" pitchFamily="34" charset="0"/>
              </a:rPr>
              <a:t>Aim 2: Commercial PRTT</a:t>
            </a:r>
            <a:endParaRPr lang="en-US" sz="3200" i="1" dirty="0">
              <a:latin typeface="Calibri Light" panose="020F0302020204030204" pitchFamily="34" charset="0"/>
              <a:cs typeface="Calibri Light" panose="020F0302020204030204" pitchFamily="34" charset="0"/>
            </a:endParaRPr>
          </a:p>
        </p:txBody>
      </p:sp>
      <p:grpSp>
        <p:nvGrpSpPr>
          <p:cNvPr id="12" name="Google Shape;290;p24">
            <a:extLst>
              <a:ext uri="{FF2B5EF4-FFF2-40B4-BE49-F238E27FC236}">
                <a16:creationId xmlns:a16="http://schemas.microsoft.com/office/drawing/2014/main" id="{2DD82892-1606-986C-E21F-DAF77C52D2AE}"/>
              </a:ext>
            </a:extLst>
          </p:cNvPr>
          <p:cNvGrpSpPr/>
          <p:nvPr/>
        </p:nvGrpSpPr>
        <p:grpSpPr>
          <a:xfrm>
            <a:off x="0" y="1256576"/>
            <a:ext cx="9144000" cy="482151"/>
            <a:chOff x="-12451" y="1704723"/>
            <a:chExt cx="9144000" cy="482151"/>
          </a:xfrm>
        </p:grpSpPr>
        <p:sp>
          <p:nvSpPr>
            <p:cNvPr id="13" name="Google Shape;291;p24">
              <a:extLst>
                <a:ext uri="{FF2B5EF4-FFF2-40B4-BE49-F238E27FC236}">
                  <a16:creationId xmlns:a16="http://schemas.microsoft.com/office/drawing/2014/main" id="{67431CAE-575C-C56E-291F-150022A7EBF0}"/>
                </a:ext>
              </a:extLst>
            </p:cNvPr>
            <p:cNvSpPr/>
            <p:nvPr/>
          </p:nvSpPr>
          <p:spPr>
            <a:xfrm>
              <a:off x="-12451" y="1740174"/>
              <a:ext cx="9144000" cy="446700"/>
            </a:xfrm>
            <a:prstGeom prst="rect">
              <a:avLst/>
            </a:prstGeom>
            <a:solidFill>
              <a:srgbClr val="00275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 name="Google Shape;292;p24">
              <a:extLst>
                <a:ext uri="{FF2B5EF4-FFF2-40B4-BE49-F238E27FC236}">
                  <a16:creationId xmlns:a16="http://schemas.microsoft.com/office/drawing/2014/main" id="{24DCBDE5-F92D-F1B1-0AE7-11FB19A0A8D7}"/>
                </a:ext>
              </a:extLst>
            </p:cNvPr>
            <p:cNvSpPr txBox="1"/>
            <p:nvPr/>
          </p:nvSpPr>
          <p:spPr>
            <a:xfrm>
              <a:off x="190349" y="1704723"/>
              <a:ext cx="894120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Calibri"/>
                  <a:ea typeface="Calibri"/>
                  <a:cs typeface="Calibri"/>
                  <a:sym typeface="Calibri"/>
                </a:rPr>
                <a:t>Introduction</a:t>
              </a:r>
              <a:r>
                <a:rPr lang="en-US" sz="2400" dirty="0">
                  <a:solidFill>
                    <a:srgbClr val="F2F2F2"/>
                  </a:solidFill>
                  <a:latin typeface="Calibri"/>
                  <a:ea typeface="Calibri"/>
                  <a:cs typeface="Calibri"/>
                  <a:sym typeface="Calibri"/>
                </a:rPr>
                <a:t>     </a:t>
              </a:r>
              <a:r>
                <a:rPr lang="en-US" sz="2400" dirty="0">
                  <a:solidFill>
                    <a:schemeClr val="lt1"/>
                  </a:solidFill>
                  <a:latin typeface="Calibri"/>
                  <a:ea typeface="Calibri"/>
                  <a:cs typeface="Calibri"/>
                  <a:sym typeface="Calibri"/>
                </a:rPr>
                <a:t>Methods</a:t>
              </a:r>
              <a:r>
                <a:rPr lang="en-US" sz="2400" dirty="0">
                  <a:solidFill>
                    <a:srgbClr val="DBAA01"/>
                  </a:solidFill>
                  <a:latin typeface="Calibri"/>
                  <a:ea typeface="Calibri"/>
                  <a:cs typeface="Calibri"/>
                  <a:sym typeface="Calibri"/>
                </a:rPr>
                <a:t> </a:t>
              </a:r>
              <a:r>
                <a:rPr lang="en-US" sz="2400" dirty="0">
                  <a:solidFill>
                    <a:srgbClr val="F2F2F2"/>
                  </a:solidFill>
                  <a:latin typeface="Calibri"/>
                  <a:ea typeface="Calibri"/>
                  <a:cs typeface="Calibri"/>
                  <a:sym typeface="Calibri"/>
                </a:rPr>
                <a:t>    </a:t>
              </a:r>
              <a:r>
                <a:rPr lang="en-US" sz="2400" dirty="0">
                  <a:solidFill>
                    <a:srgbClr val="DBAA01"/>
                  </a:solidFill>
                  <a:latin typeface="Calibri"/>
                  <a:ea typeface="Calibri"/>
                  <a:cs typeface="Calibri"/>
                  <a:sym typeface="Calibri"/>
                </a:rPr>
                <a:t>Results</a:t>
              </a:r>
              <a:r>
                <a:rPr lang="en-US" sz="2400" dirty="0">
                  <a:solidFill>
                    <a:srgbClr val="F2F2F2"/>
                  </a:solidFill>
                  <a:latin typeface="Calibri"/>
                  <a:ea typeface="Calibri"/>
                  <a:cs typeface="Calibri"/>
                  <a:sym typeface="Calibri"/>
                </a:rPr>
                <a:t>     Conclusion     Future Directions</a:t>
              </a:r>
              <a:endParaRPr sz="2400" dirty="0"/>
            </a:p>
          </p:txBody>
        </p:sp>
      </p:grpSp>
      <p:grpSp>
        <p:nvGrpSpPr>
          <p:cNvPr id="42" name="Group 41">
            <a:extLst>
              <a:ext uri="{FF2B5EF4-FFF2-40B4-BE49-F238E27FC236}">
                <a16:creationId xmlns:a16="http://schemas.microsoft.com/office/drawing/2014/main" id="{16AADC9A-7768-A2F4-C58C-ACF40C655003}"/>
              </a:ext>
            </a:extLst>
          </p:cNvPr>
          <p:cNvGrpSpPr/>
          <p:nvPr/>
        </p:nvGrpSpPr>
        <p:grpSpPr>
          <a:xfrm>
            <a:off x="276410" y="1978635"/>
            <a:ext cx="8623036" cy="4084708"/>
            <a:chOff x="422195" y="1989215"/>
            <a:chExt cx="8623036" cy="4084708"/>
          </a:xfrm>
        </p:grpSpPr>
        <p:pic>
          <p:nvPicPr>
            <p:cNvPr id="37" name="Picture 36" descr="A graph showing different types of prtt&#10;&#10;Description automatically generated">
              <a:extLst>
                <a:ext uri="{FF2B5EF4-FFF2-40B4-BE49-F238E27FC236}">
                  <a16:creationId xmlns:a16="http://schemas.microsoft.com/office/drawing/2014/main" id="{EE934072-A971-FAA9-9247-5B149068A714}"/>
                </a:ext>
              </a:extLst>
            </p:cNvPr>
            <p:cNvPicPr>
              <a:picLocks noChangeAspect="1"/>
            </p:cNvPicPr>
            <p:nvPr/>
          </p:nvPicPr>
          <p:blipFill rotWithShape="1">
            <a:blip r:embed="rId4"/>
            <a:srcRect r="17147"/>
            <a:stretch/>
          </p:blipFill>
          <p:spPr>
            <a:xfrm>
              <a:off x="4977341" y="1989215"/>
              <a:ext cx="4067890" cy="4084708"/>
            </a:xfrm>
            <a:prstGeom prst="rect">
              <a:avLst/>
            </a:prstGeom>
          </p:spPr>
        </p:pic>
        <p:pic>
          <p:nvPicPr>
            <p:cNvPr id="41" name="Picture 40" descr="A diagram of different types of eye test&#10;&#10;Description automatically generated">
              <a:extLst>
                <a:ext uri="{FF2B5EF4-FFF2-40B4-BE49-F238E27FC236}">
                  <a16:creationId xmlns:a16="http://schemas.microsoft.com/office/drawing/2014/main" id="{21AF44D4-8C5F-D9C7-6F48-A37291FCB4DC}"/>
                </a:ext>
              </a:extLst>
            </p:cNvPr>
            <p:cNvPicPr>
              <a:picLocks noChangeAspect="1"/>
            </p:cNvPicPr>
            <p:nvPr/>
          </p:nvPicPr>
          <p:blipFill>
            <a:blip r:embed="rId5"/>
            <a:stretch>
              <a:fillRect/>
            </a:stretch>
          </p:blipFill>
          <p:spPr>
            <a:xfrm>
              <a:off x="422195" y="1989215"/>
              <a:ext cx="4428275" cy="3704540"/>
            </a:xfrm>
            <a:prstGeom prst="rect">
              <a:avLst/>
            </a:prstGeom>
          </p:spPr>
        </p:pic>
      </p:grpSp>
    </p:spTree>
    <p:extLst>
      <p:ext uri="{BB962C8B-B14F-4D97-AF65-F5344CB8AC3E}">
        <p14:creationId xmlns:p14="http://schemas.microsoft.com/office/powerpoint/2010/main" val="2275127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5" name="Google Shape;95;p3" descr="lower banner-12.png"/>
          <p:cNvPicPr preferRelativeResize="0"/>
          <p:nvPr/>
        </p:nvPicPr>
        <p:blipFill rotWithShape="1">
          <a:blip r:embed="rId3">
            <a:alphaModFix/>
          </a:blip>
          <a:srcRect/>
          <a:stretch/>
        </p:blipFill>
        <p:spPr>
          <a:xfrm>
            <a:off x="0" y="6271260"/>
            <a:ext cx="9144000" cy="586740"/>
          </a:xfrm>
          <a:prstGeom prst="rect">
            <a:avLst/>
          </a:prstGeom>
          <a:noFill/>
          <a:ln>
            <a:noFill/>
          </a:ln>
        </p:spPr>
      </p:pic>
      <p:sp>
        <p:nvSpPr>
          <p:cNvPr id="3" name="Title 2">
            <a:extLst>
              <a:ext uri="{FF2B5EF4-FFF2-40B4-BE49-F238E27FC236}">
                <a16:creationId xmlns:a16="http://schemas.microsoft.com/office/drawing/2014/main" id="{AB881B69-52B5-168F-8D25-B7FF38A2E4F4}"/>
              </a:ext>
            </a:extLst>
          </p:cNvPr>
          <p:cNvSpPr>
            <a:spLocks noGrp="1"/>
          </p:cNvSpPr>
          <p:nvPr>
            <p:ph type="title"/>
          </p:nvPr>
        </p:nvSpPr>
        <p:spPr>
          <a:xfrm>
            <a:off x="-339811" y="163003"/>
            <a:ext cx="9823621" cy="1143000"/>
          </a:xfrm>
        </p:spPr>
        <p:txBody>
          <a:bodyPr>
            <a:noAutofit/>
          </a:bodyPr>
          <a:lstStyle/>
          <a:p>
            <a:r>
              <a:rPr lang="en-US" sz="3200" dirty="0">
                <a:latin typeface="Calibri Light" panose="020F0302020204030204" pitchFamily="34" charset="0"/>
                <a:cs typeface="Calibri Light" panose="020F0302020204030204" pitchFamily="34" charset="0"/>
              </a:rPr>
              <a:t>Aim 2: Self-Prepared PRTT</a:t>
            </a:r>
          </a:p>
        </p:txBody>
      </p:sp>
      <p:grpSp>
        <p:nvGrpSpPr>
          <p:cNvPr id="12" name="Google Shape;290;p24">
            <a:extLst>
              <a:ext uri="{FF2B5EF4-FFF2-40B4-BE49-F238E27FC236}">
                <a16:creationId xmlns:a16="http://schemas.microsoft.com/office/drawing/2014/main" id="{2DD82892-1606-986C-E21F-DAF77C52D2AE}"/>
              </a:ext>
            </a:extLst>
          </p:cNvPr>
          <p:cNvGrpSpPr/>
          <p:nvPr/>
        </p:nvGrpSpPr>
        <p:grpSpPr>
          <a:xfrm>
            <a:off x="0" y="1256576"/>
            <a:ext cx="9144000" cy="482151"/>
            <a:chOff x="-12451" y="1704723"/>
            <a:chExt cx="9144000" cy="482151"/>
          </a:xfrm>
        </p:grpSpPr>
        <p:sp>
          <p:nvSpPr>
            <p:cNvPr id="13" name="Google Shape;291;p24">
              <a:extLst>
                <a:ext uri="{FF2B5EF4-FFF2-40B4-BE49-F238E27FC236}">
                  <a16:creationId xmlns:a16="http://schemas.microsoft.com/office/drawing/2014/main" id="{67431CAE-575C-C56E-291F-150022A7EBF0}"/>
                </a:ext>
              </a:extLst>
            </p:cNvPr>
            <p:cNvSpPr/>
            <p:nvPr/>
          </p:nvSpPr>
          <p:spPr>
            <a:xfrm>
              <a:off x="-12451" y="1740174"/>
              <a:ext cx="9144000" cy="446700"/>
            </a:xfrm>
            <a:prstGeom prst="rect">
              <a:avLst/>
            </a:prstGeom>
            <a:solidFill>
              <a:srgbClr val="00275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 name="Google Shape;292;p24">
              <a:extLst>
                <a:ext uri="{FF2B5EF4-FFF2-40B4-BE49-F238E27FC236}">
                  <a16:creationId xmlns:a16="http://schemas.microsoft.com/office/drawing/2014/main" id="{24DCBDE5-F92D-F1B1-0AE7-11FB19A0A8D7}"/>
                </a:ext>
              </a:extLst>
            </p:cNvPr>
            <p:cNvSpPr txBox="1"/>
            <p:nvPr/>
          </p:nvSpPr>
          <p:spPr>
            <a:xfrm>
              <a:off x="190349" y="1704723"/>
              <a:ext cx="894120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Calibri"/>
                  <a:ea typeface="Calibri"/>
                  <a:cs typeface="Calibri"/>
                  <a:sym typeface="Calibri"/>
                </a:rPr>
                <a:t>Introduction</a:t>
              </a:r>
              <a:r>
                <a:rPr lang="en-US" sz="2400" dirty="0">
                  <a:solidFill>
                    <a:srgbClr val="F2F2F2"/>
                  </a:solidFill>
                  <a:latin typeface="Calibri"/>
                  <a:ea typeface="Calibri"/>
                  <a:cs typeface="Calibri"/>
                  <a:sym typeface="Calibri"/>
                </a:rPr>
                <a:t>     </a:t>
              </a:r>
              <a:r>
                <a:rPr lang="en-US" sz="2400" dirty="0">
                  <a:solidFill>
                    <a:schemeClr val="lt1"/>
                  </a:solidFill>
                  <a:latin typeface="Calibri"/>
                  <a:ea typeface="Calibri"/>
                  <a:cs typeface="Calibri"/>
                  <a:sym typeface="Calibri"/>
                </a:rPr>
                <a:t>Methods</a:t>
              </a:r>
              <a:r>
                <a:rPr lang="en-US" sz="2400" dirty="0">
                  <a:solidFill>
                    <a:srgbClr val="DBAA01"/>
                  </a:solidFill>
                  <a:latin typeface="Calibri"/>
                  <a:ea typeface="Calibri"/>
                  <a:cs typeface="Calibri"/>
                  <a:sym typeface="Calibri"/>
                </a:rPr>
                <a:t> </a:t>
              </a:r>
              <a:r>
                <a:rPr lang="en-US" sz="2400" dirty="0">
                  <a:solidFill>
                    <a:srgbClr val="F2F2F2"/>
                  </a:solidFill>
                  <a:latin typeface="Calibri"/>
                  <a:ea typeface="Calibri"/>
                  <a:cs typeface="Calibri"/>
                  <a:sym typeface="Calibri"/>
                </a:rPr>
                <a:t>    </a:t>
              </a:r>
              <a:r>
                <a:rPr lang="en-US" sz="2400" dirty="0">
                  <a:solidFill>
                    <a:srgbClr val="DBAA01"/>
                  </a:solidFill>
                  <a:latin typeface="Calibri"/>
                  <a:ea typeface="Calibri"/>
                  <a:cs typeface="Calibri"/>
                  <a:sym typeface="Calibri"/>
                </a:rPr>
                <a:t>Results</a:t>
              </a:r>
              <a:r>
                <a:rPr lang="en-US" sz="2400" dirty="0">
                  <a:solidFill>
                    <a:srgbClr val="F2F2F2"/>
                  </a:solidFill>
                  <a:latin typeface="Calibri"/>
                  <a:ea typeface="Calibri"/>
                  <a:cs typeface="Calibri"/>
                  <a:sym typeface="Calibri"/>
                </a:rPr>
                <a:t>     Conclusion     Future Directions</a:t>
              </a:r>
              <a:endParaRPr sz="2400" dirty="0"/>
            </a:p>
          </p:txBody>
        </p:sp>
      </p:grpSp>
      <p:grpSp>
        <p:nvGrpSpPr>
          <p:cNvPr id="9" name="Group 8">
            <a:extLst>
              <a:ext uri="{FF2B5EF4-FFF2-40B4-BE49-F238E27FC236}">
                <a16:creationId xmlns:a16="http://schemas.microsoft.com/office/drawing/2014/main" id="{FB575F89-85A5-70D0-FC33-C947355AE36A}"/>
              </a:ext>
            </a:extLst>
          </p:cNvPr>
          <p:cNvGrpSpPr/>
          <p:nvPr/>
        </p:nvGrpSpPr>
        <p:grpSpPr>
          <a:xfrm>
            <a:off x="341436" y="1945945"/>
            <a:ext cx="8461126" cy="4169595"/>
            <a:chOff x="341437" y="1933070"/>
            <a:chExt cx="8461126" cy="4169595"/>
          </a:xfrm>
        </p:grpSpPr>
        <p:pic>
          <p:nvPicPr>
            <p:cNvPr id="4" name="Picture 3" descr="A diagram of different colored circles&#10;&#10;Description automatically generated">
              <a:extLst>
                <a:ext uri="{FF2B5EF4-FFF2-40B4-BE49-F238E27FC236}">
                  <a16:creationId xmlns:a16="http://schemas.microsoft.com/office/drawing/2014/main" id="{4266874D-16C2-25DB-4882-B920239011A9}"/>
                </a:ext>
              </a:extLst>
            </p:cNvPr>
            <p:cNvPicPr>
              <a:picLocks noChangeAspect="1"/>
            </p:cNvPicPr>
            <p:nvPr/>
          </p:nvPicPr>
          <p:blipFill rotWithShape="1">
            <a:blip r:embed="rId4"/>
            <a:srcRect r="18769"/>
            <a:stretch/>
          </p:blipFill>
          <p:spPr>
            <a:xfrm>
              <a:off x="341437" y="1933070"/>
              <a:ext cx="3969305" cy="3684663"/>
            </a:xfrm>
            <a:prstGeom prst="rect">
              <a:avLst/>
            </a:prstGeom>
          </p:spPr>
        </p:pic>
        <p:pic>
          <p:nvPicPr>
            <p:cNvPr id="6" name="Picture 5" descr="A graph of a number of patients&#10;&#10;Description automatically generated">
              <a:extLst>
                <a:ext uri="{FF2B5EF4-FFF2-40B4-BE49-F238E27FC236}">
                  <a16:creationId xmlns:a16="http://schemas.microsoft.com/office/drawing/2014/main" id="{445A99AB-DF6C-B912-E1BB-0E13180AE6EF}"/>
                </a:ext>
              </a:extLst>
            </p:cNvPr>
            <p:cNvPicPr>
              <a:picLocks noChangeAspect="1"/>
            </p:cNvPicPr>
            <p:nvPr/>
          </p:nvPicPr>
          <p:blipFill rotWithShape="1">
            <a:blip r:embed="rId5"/>
            <a:srcRect r="20035"/>
            <a:stretch/>
          </p:blipFill>
          <p:spPr>
            <a:xfrm>
              <a:off x="4673400" y="1933070"/>
              <a:ext cx="4129163" cy="4169595"/>
            </a:xfrm>
            <a:prstGeom prst="rect">
              <a:avLst/>
            </a:prstGeom>
          </p:spPr>
        </p:pic>
        <p:pic>
          <p:nvPicPr>
            <p:cNvPr id="8" name="Picture 7" descr="A black and blue dots&#10;&#10;Description automatically generated">
              <a:extLst>
                <a:ext uri="{FF2B5EF4-FFF2-40B4-BE49-F238E27FC236}">
                  <a16:creationId xmlns:a16="http://schemas.microsoft.com/office/drawing/2014/main" id="{12E57B1C-6366-63CD-7292-4001486AF5FB}"/>
                </a:ext>
              </a:extLst>
            </p:cNvPr>
            <p:cNvPicPr>
              <a:picLocks noChangeAspect="1"/>
            </p:cNvPicPr>
            <p:nvPr/>
          </p:nvPicPr>
          <p:blipFill>
            <a:blip r:embed="rId6"/>
            <a:stretch>
              <a:fillRect/>
            </a:stretch>
          </p:blipFill>
          <p:spPr>
            <a:xfrm>
              <a:off x="3832578" y="2746710"/>
              <a:ext cx="840822" cy="885600"/>
            </a:xfrm>
            <a:prstGeom prst="rect">
              <a:avLst/>
            </a:prstGeom>
          </p:spPr>
        </p:pic>
      </p:grpSp>
    </p:spTree>
    <p:extLst>
      <p:ext uri="{BB962C8B-B14F-4D97-AF65-F5344CB8AC3E}">
        <p14:creationId xmlns:p14="http://schemas.microsoft.com/office/powerpoint/2010/main" val="3862066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5" name="Google Shape;95;p3" descr="lower banner-12.png"/>
          <p:cNvPicPr preferRelativeResize="0"/>
          <p:nvPr/>
        </p:nvPicPr>
        <p:blipFill rotWithShape="1">
          <a:blip r:embed="rId3">
            <a:alphaModFix/>
          </a:blip>
          <a:srcRect/>
          <a:stretch/>
        </p:blipFill>
        <p:spPr>
          <a:xfrm>
            <a:off x="0" y="6271260"/>
            <a:ext cx="9144000" cy="586740"/>
          </a:xfrm>
          <a:prstGeom prst="rect">
            <a:avLst/>
          </a:prstGeom>
          <a:noFill/>
          <a:ln>
            <a:noFill/>
          </a:ln>
        </p:spPr>
      </p:pic>
      <p:sp>
        <p:nvSpPr>
          <p:cNvPr id="3" name="Title 2">
            <a:extLst>
              <a:ext uri="{FF2B5EF4-FFF2-40B4-BE49-F238E27FC236}">
                <a16:creationId xmlns:a16="http://schemas.microsoft.com/office/drawing/2014/main" id="{AB881B69-52B5-168F-8D25-B7FF38A2E4F4}"/>
              </a:ext>
            </a:extLst>
          </p:cNvPr>
          <p:cNvSpPr>
            <a:spLocks noGrp="1"/>
          </p:cNvSpPr>
          <p:nvPr>
            <p:ph type="title"/>
          </p:nvPr>
        </p:nvSpPr>
        <p:spPr>
          <a:xfrm>
            <a:off x="-339811" y="163003"/>
            <a:ext cx="9823621" cy="1143000"/>
          </a:xfrm>
        </p:spPr>
        <p:txBody>
          <a:bodyPr>
            <a:noAutofit/>
          </a:bodyPr>
          <a:lstStyle/>
          <a:p>
            <a:r>
              <a:rPr lang="en-US" sz="3200" dirty="0">
                <a:latin typeface="Calibri Light" panose="020F0302020204030204" pitchFamily="34" charset="0"/>
                <a:cs typeface="Calibri Light" panose="020F0302020204030204" pitchFamily="34" charset="0"/>
              </a:rPr>
              <a:t>Aim 2: Test Comparison </a:t>
            </a:r>
          </a:p>
        </p:txBody>
      </p:sp>
      <p:grpSp>
        <p:nvGrpSpPr>
          <p:cNvPr id="10" name="Google Shape;290;p24">
            <a:extLst>
              <a:ext uri="{FF2B5EF4-FFF2-40B4-BE49-F238E27FC236}">
                <a16:creationId xmlns:a16="http://schemas.microsoft.com/office/drawing/2014/main" id="{9CEB1AD0-9686-D292-F5D3-F4AA76D1CA1E}"/>
              </a:ext>
            </a:extLst>
          </p:cNvPr>
          <p:cNvGrpSpPr/>
          <p:nvPr/>
        </p:nvGrpSpPr>
        <p:grpSpPr>
          <a:xfrm>
            <a:off x="0" y="1256576"/>
            <a:ext cx="9144000" cy="482151"/>
            <a:chOff x="-12451" y="1704723"/>
            <a:chExt cx="9144000" cy="482151"/>
          </a:xfrm>
        </p:grpSpPr>
        <p:sp>
          <p:nvSpPr>
            <p:cNvPr id="11" name="Google Shape;291;p24">
              <a:extLst>
                <a:ext uri="{FF2B5EF4-FFF2-40B4-BE49-F238E27FC236}">
                  <a16:creationId xmlns:a16="http://schemas.microsoft.com/office/drawing/2014/main" id="{17C2B4CE-5568-6E19-CAF6-7AE5FA13E393}"/>
                </a:ext>
              </a:extLst>
            </p:cNvPr>
            <p:cNvSpPr/>
            <p:nvPr/>
          </p:nvSpPr>
          <p:spPr>
            <a:xfrm>
              <a:off x="-12451" y="1740174"/>
              <a:ext cx="9144000" cy="446700"/>
            </a:xfrm>
            <a:prstGeom prst="rect">
              <a:avLst/>
            </a:prstGeom>
            <a:solidFill>
              <a:srgbClr val="00275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 name="Google Shape;292;p24">
              <a:extLst>
                <a:ext uri="{FF2B5EF4-FFF2-40B4-BE49-F238E27FC236}">
                  <a16:creationId xmlns:a16="http://schemas.microsoft.com/office/drawing/2014/main" id="{9D685A48-3E6C-D313-7B50-89542AEE27C0}"/>
                </a:ext>
              </a:extLst>
            </p:cNvPr>
            <p:cNvSpPr txBox="1"/>
            <p:nvPr/>
          </p:nvSpPr>
          <p:spPr>
            <a:xfrm>
              <a:off x="190349" y="1704723"/>
              <a:ext cx="894120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Calibri"/>
                  <a:ea typeface="Calibri"/>
                  <a:cs typeface="Calibri"/>
                  <a:sym typeface="Calibri"/>
                </a:rPr>
                <a:t>Introduction</a:t>
              </a:r>
              <a:r>
                <a:rPr lang="en-US" sz="2400" dirty="0">
                  <a:solidFill>
                    <a:srgbClr val="F2F2F2"/>
                  </a:solidFill>
                  <a:latin typeface="Calibri"/>
                  <a:ea typeface="Calibri"/>
                  <a:cs typeface="Calibri"/>
                  <a:sym typeface="Calibri"/>
                </a:rPr>
                <a:t>     </a:t>
              </a:r>
              <a:r>
                <a:rPr lang="en-US" sz="2400" dirty="0">
                  <a:solidFill>
                    <a:schemeClr val="lt1"/>
                  </a:solidFill>
                  <a:latin typeface="Calibri"/>
                  <a:ea typeface="Calibri"/>
                  <a:cs typeface="Calibri"/>
                  <a:sym typeface="Calibri"/>
                </a:rPr>
                <a:t>Methods</a:t>
              </a:r>
              <a:r>
                <a:rPr lang="en-US" sz="2400" dirty="0">
                  <a:solidFill>
                    <a:srgbClr val="DBAA01"/>
                  </a:solidFill>
                  <a:latin typeface="Calibri"/>
                  <a:ea typeface="Calibri"/>
                  <a:cs typeface="Calibri"/>
                  <a:sym typeface="Calibri"/>
                </a:rPr>
                <a:t> </a:t>
              </a:r>
              <a:r>
                <a:rPr lang="en-US" sz="2400" dirty="0">
                  <a:solidFill>
                    <a:srgbClr val="F2F2F2"/>
                  </a:solidFill>
                  <a:latin typeface="Calibri"/>
                  <a:ea typeface="Calibri"/>
                  <a:cs typeface="Calibri"/>
                  <a:sym typeface="Calibri"/>
                </a:rPr>
                <a:t>    </a:t>
              </a:r>
              <a:r>
                <a:rPr lang="en-US" sz="2400" dirty="0">
                  <a:solidFill>
                    <a:srgbClr val="DBAA01"/>
                  </a:solidFill>
                  <a:latin typeface="Calibri"/>
                  <a:ea typeface="Calibri"/>
                  <a:cs typeface="Calibri"/>
                  <a:sym typeface="Calibri"/>
                </a:rPr>
                <a:t>Results</a:t>
              </a:r>
              <a:r>
                <a:rPr lang="en-US" sz="2400" dirty="0">
                  <a:solidFill>
                    <a:srgbClr val="F2F2F2"/>
                  </a:solidFill>
                  <a:latin typeface="Calibri"/>
                  <a:ea typeface="Calibri"/>
                  <a:cs typeface="Calibri"/>
                  <a:sym typeface="Calibri"/>
                </a:rPr>
                <a:t>     Conclusion     Future Directions</a:t>
              </a:r>
              <a:endParaRPr sz="2400" dirty="0"/>
            </a:p>
          </p:txBody>
        </p:sp>
      </p:grpSp>
      <p:pic>
        <p:nvPicPr>
          <p:cNvPr id="17" name="Picture 16" descr="A graph showing a comparison of commercial prtt&#10;&#10;Description automatically generated">
            <a:extLst>
              <a:ext uri="{FF2B5EF4-FFF2-40B4-BE49-F238E27FC236}">
                <a16:creationId xmlns:a16="http://schemas.microsoft.com/office/drawing/2014/main" id="{89F1BDD0-4DB7-2182-BE2C-2CED42859FB9}"/>
              </a:ext>
            </a:extLst>
          </p:cNvPr>
          <p:cNvPicPr>
            <a:picLocks noChangeAspect="1"/>
          </p:cNvPicPr>
          <p:nvPr/>
        </p:nvPicPr>
        <p:blipFill>
          <a:blip r:embed="rId4"/>
          <a:stretch>
            <a:fillRect/>
          </a:stretch>
        </p:blipFill>
        <p:spPr>
          <a:xfrm>
            <a:off x="202800" y="2224807"/>
            <a:ext cx="5183328" cy="3613729"/>
          </a:xfrm>
          <a:prstGeom prst="rect">
            <a:avLst/>
          </a:prstGeom>
        </p:spPr>
      </p:pic>
      <p:sp>
        <p:nvSpPr>
          <p:cNvPr id="2" name="TextBox 1">
            <a:extLst>
              <a:ext uri="{FF2B5EF4-FFF2-40B4-BE49-F238E27FC236}">
                <a16:creationId xmlns:a16="http://schemas.microsoft.com/office/drawing/2014/main" id="{D2CD3C06-56CA-A3AB-CA42-75DB3981FD13}"/>
              </a:ext>
            </a:extLst>
          </p:cNvPr>
          <p:cNvSpPr txBox="1"/>
          <p:nvPr/>
        </p:nvSpPr>
        <p:spPr>
          <a:xfrm>
            <a:off x="4997885" y="2691805"/>
            <a:ext cx="4058433" cy="2585323"/>
          </a:xfrm>
          <a:prstGeom prst="rect">
            <a:avLst/>
          </a:prstGeom>
          <a:noFill/>
        </p:spPr>
        <p:txBody>
          <a:bodyPr wrap="square" rtlCol="0">
            <a:spAutoFit/>
          </a:bodyPr>
          <a:lstStyle/>
          <a:p>
            <a:pPr marL="285750" indent="-285750">
              <a:buFontTx/>
              <a:buChar char="-"/>
            </a:pPr>
            <a:r>
              <a:rPr lang="en-US" sz="1800" kern="100" dirty="0">
                <a:effectLst/>
                <a:latin typeface="Calibri Light" panose="020F0302020204030204" pitchFamily="34" charset="0"/>
                <a:ea typeface="Calibri" panose="020F0502020204030204" pitchFamily="34" charset="0"/>
                <a:cs typeface="Calibri Light" panose="020F0302020204030204" pitchFamily="34" charset="0"/>
              </a:rPr>
              <a:t>Commercial PRTT measurements tended to have higher values compared with the self-prepared PRTT </a:t>
            </a:r>
          </a:p>
          <a:p>
            <a:pPr marL="285750" indent="-285750">
              <a:buFontTx/>
              <a:buChar char="-"/>
            </a:pPr>
            <a:endParaRPr lang="en-US" sz="1800" kern="100" dirty="0">
              <a:latin typeface="Calibri Light" panose="020F0302020204030204" pitchFamily="34" charset="0"/>
              <a:ea typeface="Calibri" panose="020F0502020204030204" pitchFamily="34" charset="0"/>
              <a:cs typeface="Calibri Light" panose="020F0302020204030204" pitchFamily="34" charset="0"/>
            </a:endParaRPr>
          </a:p>
          <a:p>
            <a:pPr marL="285750" indent="-285750">
              <a:buFontTx/>
              <a:buChar char="-"/>
            </a:pPr>
            <a:r>
              <a:rPr lang="en-US" sz="1800" kern="100" dirty="0">
                <a:latin typeface="Calibri Light" panose="020F0302020204030204" pitchFamily="34" charset="0"/>
                <a:ea typeface="Calibri" panose="020F0502020204030204" pitchFamily="34" charset="0"/>
                <a:cs typeface="Calibri Light" panose="020F0302020204030204" pitchFamily="34" charset="0"/>
              </a:rPr>
              <a:t>H</a:t>
            </a:r>
            <a:r>
              <a:rPr lang="en-US" sz="1800" kern="100" dirty="0">
                <a:effectLst/>
                <a:latin typeface="Calibri Light" panose="020F0302020204030204" pitchFamily="34" charset="0"/>
                <a:ea typeface="Calibri" panose="020F0502020204030204" pitchFamily="34" charset="0"/>
                <a:cs typeface="Calibri Light" panose="020F0302020204030204" pitchFamily="34" charset="0"/>
              </a:rPr>
              <a:t>owever, since majority of the data points are close a mean difference of 0, this suggests there is a good level of agreement between the two diagnostic methods</a:t>
            </a:r>
          </a:p>
        </p:txBody>
      </p:sp>
    </p:spTree>
    <p:extLst>
      <p:ext uri="{BB962C8B-B14F-4D97-AF65-F5344CB8AC3E}">
        <p14:creationId xmlns:p14="http://schemas.microsoft.com/office/powerpoint/2010/main" val="3746838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5" name="Google Shape;95;p3" descr="lower banner-12.png"/>
          <p:cNvPicPr preferRelativeResize="0"/>
          <p:nvPr/>
        </p:nvPicPr>
        <p:blipFill rotWithShape="1">
          <a:blip r:embed="rId3">
            <a:alphaModFix/>
          </a:blip>
          <a:srcRect/>
          <a:stretch/>
        </p:blipFill>
        <p:spPr>
          <a:xfrm>
            <a:off x="0" y="6271260"/>
            <a:ext cx="9144000" cy="586740"/>
          </a:xfrm>
          <a:prstGeom prst="rect">
            <a:avLst/>
          </a:prstGeom>
          <a:noFill/>
          <a:ln>
            <a:noFill/>
          </a:ln>
        </p:spPr>
      </p:pic>
      <p:sp>
        <p:nvSpPr>
          <p:cNvPr id="3" name="Title 2">
            <a:extLst>
              <a:ext uri="{FF2B5EF4-FFF2-40B4-BE49-F238E27FC236}">
                <a16:creationId xmlns:a16="http://schemas.microsoft.com/office/drawing/2014/main" id="{AB881B69-52B5-168F-8D25-B7FF38A2E4F4}"/>
              </a:ext>
            </a:extLst>
          </p:cNvPr>
          <p:cNvSpPr>
            <a:spLocks noGrp="1"/>
          </p:cNvSpPr>
          <p:nvPr>
            <p:ph type="title"/>
          </p:nvPr>
        </p:nvSpPr>
        <p:spPr>
          <a:xfrm>
            <a:off x="-339811" y="163003"/>
            <a:ext cx="9823621" cy="1143000"/>
          </a:xfrm>
        </p:spPr>
        <p:txBody>
          <a:bodyPr>
            <a:noAutofit/>
          </a:bodyPr>
          <a:lstStyle/>
          <a:p>
            <a:r>
              <a:rPr lang="en-US" sz="3000" dirty="0">
                <a:latin typeface="Calibri Light" panose="020F0302020204030204" pitchFamily="34" charset="0"/>
                <a:cs typeface="Calibri Light" panose="020F0302020204030204" pitchFamily="34" charset="0"/>
              </a:rPr>
              <a:t>Conclusion</a:t>
            </a:r>
            <a:endParaRPr lang="en-US" sz="3000" dirty="0"/>
          </a:p>
        </p:txBody>
      </p:sp>
      <p:grpSp>
        <p:nvGrpSpPr>
          <p:cNvPr id="2" name="Google Shape;357;p28">
            <a:extLst>
              <a:ext uri="{FF2B5EF4-FFF2-40B4-BE49-F238E27FC236}">
                <a16:creationId xmlns:a16="http://schemas.microsoft.com/office/drawing/2014/main" id="{79C47EAE-B915-8543-48E1-820726F04D98}"/>
              </a:ext>
            </a:extLst>
          </p:cNvPr>
          <p:cNvGrpSpPr/>
          <p:nvPr/>
        </p:nvGrpSpPr>
        <p:grpSpPr>
          <a:xfrm>
            <a:off x="0" y="1252419"/>
            <a:ext cx="9144000" cy="482023"/>
            <a:chOff x="-12451" y="1704723"/>
            <a:chExt cx="9144000" cy="482023"/>
          </a:xfrm>
        </p:grpSpPr>
        <p:sp>
          <p:nvSpPr>
            <p:cNvPr id="5" name="Google Shape;358;p28">
              <a:extLst>
                <a:ext uri="{FF2B5EF4-FFF2-40B4-BE49-F238E27FC236}">
                  <a16:creationId xmlns:a16="http://schemas.microsoft.com/office/drawing/2014/main" id="{1BBF47A9-D493-8790-6740-146AA8A09BE4}"/>
                </a:ext>
              </a:extLst>
            </p:cNvPr>
            <p:cNvSpPr/>
            <p:nvPr/>
          </p:nvSpPr>
          <p:spPr>
            <a:xfrm>
              <a:off x="-12451" y="1740174"/>
              <a:ext cx="9144000" cy="446572"/>
            </a:xfrm>
            <a:prstGeom prst="rect">
              <a:avLst/>
            </a:prstGeom>
            <a:solidFill>
              <a:srgbClr val="00275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359;p28">
              <a:extLst>
                <a:ext uri="{FF2B5EF4-FFF2-40B4-BE49-F238E27FC236}">
                  <a16:creationId xmlns:a16="http://schemas.microsoft.com/office/drawing/2014/main" id="{F29FC50E-4558-C751-4C81-578334D11411}"/>
                </a:ext>
              </a:extLst>
            </p:cNvPr>
            <p:cNvSpPr txBox="1"/>
            <p:nvPr/>
          </p:nvSpPr>
          <p:spPr>
            <a:xfrm>
              <a:off x="190324" y="1704723"/>
              <a:ext cx="894120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Calibri"/>
                  <a:ea typeface="Calibri"/>
                  <a:cs typeface="Calibri"/>
                  <a:sym typeface="Calibri"/>
                </a:rPr>
                <a:t>Introduction</a:t>
              </a:r>
              <a:r>
                <a:rPr lang="en-US" sz="2400" dirty="0">
                  <a:solidFill>
                    <a:srgbClr val="F2F2F2"/>
                  </a:solidFill>
                  <a:latin typeface="Calibri"/>
                  <a:ea typeface="Calibri"/>
                  <a:cs typeface="Calibri"/>
                  <a:sym typeface="Calibri"/>
                </a:rPr>
                <a:t>     </a:t>
              </a:r>
              <a:r>
                <a:rPr lang="en-US" sz="2400" dirty="0">
                  <a:solidFill>
                    <a:schemeClr val="lt1"/>
                  </a:solidFill>
                  <a:latin typeface="Calibri"/>
                  <a:ea typeface="Calibri"/>
                  <a:cs typeface="Calibri"/>
                  <a:sym typeface="Calibri"/>
                </a:rPr>
                <a:t>Methods</a:t>
              </a:r>
              <a:r>
                <a:rPr lang="en-US" sz="2400" dirty="0">
                  <a:solidFill>
                    <a:srgbClr val="DBAA01"/>
                  </a:solidFill>
                  <a:latin typeface="Calibri"/>
                  <a:ea typeface="Calibri"/>
                  <a:cs typeface="Calibri"/>
                  <a:sym typeface="Calibri"/>
                </a:rPr>
                <a:t> </a:t>
              </a:r>
              <a:r>
                <a:rPr lang="en-US" sz="2400" dirty="0">
                  <a:solidFill>
                    <a:srgbClr val="F2F2F2"/>
                  </a:solidFill>
                  <a:latin typeface="Calibri"/>
                  <a:ea typeface="Calibri"/>
                  <a:cs typeface="Calibri"/>
                  <a:sym typeface="Calibri"/>
                </a:rPr>
                <a:t>    Results    </a:t>
              </a:r>
              <a:r>
                <a:rPr lang="en-US" sz="2400" dirty="0">
                  <a:solidFill>
                    <a:schemeClr val="lt1"/>
                  </a:solidFill>
                  <a:latin typeface="Calibri"/>
                  <a:ea typeface="Calibri"/>
                  <a:cs typeface="Calibri"/>
                  <a:sym typeface="Calibri"/>
                </a:rPr>
                <a:t> </a:t>
              </a:r>
              <a:r>
                <a:rPr lang="en-US" sz="2400" dirty="0">
                  <a:solidFill>
                    <a:srgbClr val="DBAA01"/>
                  </a:solidFill>
                  <a:latin typeface="Calibri"/>
                  <a:ea typeface="Calibri"/>
                  <a:cs typeface="Calibri"/>
                  <a:sym typeface="Calibri"/>
                </a:rPr>
                <a:t>Conclusion</a:t>
              </a:r>
              <a:r>
                <a:rPr lang="en-US" sz="2400" dirty="0">
                  <a:solidFill>
                    <a:schemeClr val="lt1"/>
                  </a:solidFill>
                  <a:latin typeface="Calibri"/>
                  <a:ea typeface="Calibri"/>
                  <a:cs typeface="Calibri"/>
                  <a:sym typeface="Calibri"/>
                </a:rPr>
                <a:t>     Future Directions</a:t>
              </a:r>
              <a:endParaRPr sz="2400" dirty="0"/>
            </a:p>
          </p:txBody>
        </p:sp>
      </p:grpSp>
      <p:sp>
        <p:nvSpPr>
          <p:cNvPr id="6" name="TextBox 5">
            <a:extLst>
              <a:ext uri="{FF2B5EF4-FFF2-40B4-BE49-F238E27FC236}">
                <a16:creationId xmlns:a16="http://schemas.microsoft.com/office/drawing/2014/main" id="{49B0DE52-A54F-BF61-5364-81B2E22B57FF}"/>
              </a:ext>
            </a:extLst>
          </p:cNvPr>
          <p:cNvSpPr txBox="1"/>
          <p:nvPr/>
        </p:nvSpPr>
        <p:spPr>
          <a:xfrm>
            <a:off x="373802" y="2654782"/>
            <a:ext cx="8396393" cy="2031325"/>
          </a:xfrm>
          <a:prstGeom prst="rect">
            <a:avLst/>
          </a:prstGeom>
          <a:noFill/>
        </p:spPr>
        <p:txBody>
          <a:bodyPr wrap="square" rtlCol="0">
            <a:spAutoFit/>
          </a:bodyPr>
          <a:lstStyle/>
          <a:p>
            <a:r>
              <a:rPr lang="en-US" sz="1800" b="1" dirty="0">
                <a:latin typeface="Calibri Light" panose="020F0302020204030204" pitchFamily="34" charset="0"/>
                <a:cs typeface="Calibri Light" panose="020F0302020204030204" pitchFamily="34" charset="0"/>
              </a:rPr>
              <a:t>Aim 1: </a:t>
            </a:r>
            <a:r>
              <a:rPr lang="en-US" sz="1800" b="1" kern="100" dirty="0">
                <a:effectLst/>
                <a:latin typeface="Calibri Light" panose="020F0302020204030204" pitchFamily="34" charset="0"/>
                <a:ea typeface="Calibri" panose="020F0502020204030204" pitchFamily="34" charset="0"/>
                <a:cs typeface="Calibri Light" panose="020F0302020204030204" pitchFamily="34" charset="0"/>
              </a:rPr>
              <a:t>To develop and validate a self-prepared PRTT in solutions of varying pH</a:t>
            </a:r>
          </a:p>
          <a:p>
            <a:endParaRPr lang="en-US" sz="1800" kern="100" dirty="0">
              <a:effectLst/>
              <a:latin typeface="Calibri Light" panose="020F0302020204030204" pitchFamily="34" charset="0"/>
              <a:ea typeface="Calibri" panose="020F0502020204030204" pitchFamily="34" charset="0"/>
              <a:cs typeface="Calibri Light" panose="020F0302020204030204" pitchFamily="34" charset="0"/>
            </a:endParaRPr>
          </a:p>
          <a:p>
            <a:r>
              <a:rPr lang="en-US" sz="1800" kern="100" dirty="0">
                <a:latin typeface="Calibri Light" panose="020F0302020204030204" pitchFamily="34" charset="0"/>
                <a:cs typeface="Calibri Light" panose="020F0302020204030204" pitchFamily="34" charset="0"/>
              </a:rPr>
              <a:t>- Self-prepared thread had the appropriate color after dyeing and appropriate color change after being used. </a:t>
            </a:r>
          </a:p>
          <a:p>
            <a:endParaRPr lang="en-US" sz="1800" dirty="0">
              <a:latin typeface="Calibri Light" panose="020F0302020204030204" pitchFamily="34" charset="0"/>
              <a:cs typeface="Calibri Light" panose="020F0302020204030204" pitchFamily="34" charset="0"/>
            </a:endParaRPr>
          </a:p>
          <a:p>
            <a:r>
              <a:rPr lang="en-US" sz="1800" kern="100" dirty="0">
                <a:effectLst/>
                <a:latin typeface="Calibri Light" panose="020F0302020204030204" pitchFamily="34" charset="0"/>
                <a:ea typeface="Calibri" panose="020F0502020204030204" pitchFamily="34" charset="0"/>
                <a:cs typeface="Calibri Light" panose="020F0302020204030204" pitchFamily="34" charset="0"/>
              </a:rPr>
              <a:t>- No significant differences in the wicking kinetics of our self-prepared PRT were identified in vitro. </a:t>
            </a:r>
          </a:p>
        </p:txBody>
      </p:sp>
    </p:spTree>
    <p:extLst>
      <p:ext uri="{BB962C8B-B14F-4D97-AF65-F5344CB8AC3E}">
        <p14:creationId xmlns:p14="http://schemas.microsoft.com/office/powerpoint/2010/main" val="2284211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5" name="Google Shape;95;p3" descr="lower banner-12.png"/>
          <p:cNvPicPr preferRelativeResize="0"/>
          <p:nvPr/>
        </p:nvPicPr>
        <p:blipFill rotWithShape="1">
          <a:blip r:embed="rId3">
            <a:alphaModFix/>
          </a:blip>
          <a:srcRect/>
          <a:stretch/>
        </p:blipFill>
        <p:spPr>
          <a:xfrm>
            <a:off x="0" y="6271260"/>
            <a:ext cx="9144000" cy="586740"/>
          </a:xfrm>
          <a:prstGeom prst="rect">
            <a:avLst/>
          </a:prstGeom>
          <a:noFill/>
          <a:ln>
            <a:noFill/>
          </a:ln>
        </p:spPr>
      </p:pic>
      <p:sp>
        <p:nvSpPr>
          <p:cNvPr id="3" name="Title 2">
            <a:extLst>
              <a:ext uri="{FF2B5EF4-FFF2-40B4-BE49-F238E27FC236}">
                <a16:creationId xmlns:a16="http://schemas.microsoft.com/office/drawing/2014/main" id="{AB881B69-52B5-168F-8D25-B7FF38A2E4F4}"/>
              </a:ext>
            </a:extLst>
          </p:cNvPr>
          <p:cNvSpPr>
            <a:spLocks noGrp="1"/>
          </p:cNvSpPr>
          <p:nvPr>
            <p:ph type="title"/>
          </p:nvPr>
        </p:nvSpPr>
        <p:spPr>
          <a:xfrm>
            <a:off x="-339811" y="163003"/>
            <a:ext cx="9823621" cy="1143000"/>
          </a:xfrm>
        </p:spPr>
        <p:txBody>
          <a:bodyPr>
            <a:noAutofit/>
          </a:bodyPr>
          <a:lstStyle/>
          <a:p>
            <a:r>
              <a:rPr lang="en-US" sz="3200" dirty="0">
                <a:latin typeface="Calibri Light" panose="020F0302020204030204" pitchFamily="34" charset="0"/>
                <a:cs typeface="Calibri Light" panose="020F0302020204030204" pitchFamily="34" charset="0"/>
              </a:rPr>
              <a:t>Conclusion</a:t>
            </a:r>
            <a:r>
              <a:rPr lang="en-US" sz="3200" dirty="0"/>
              <a:t> </a:t>
            </a:r>
          </a:p>
        </p:txBody>
      </p:sp>
      <p:grpSp>
        <p:nvGrpSpPr>
          <p:cNvPr id="2" name="Google Shape;357;p28">
            <a:extLst>
              <a:ext uri="{FF2B5EF4-FFF2-40B4-BE49-F238E27FC236}">
                <a16:creationId xmlns:a16="http://schemas.microsoft.com/office/drawing/2014/main" id="{79C47EAE-B915-8543-48E1-820726F04D98}"/>
              </a:ext>
            </a:extLst>
          </p:cNvPr>
          <p:cNvGrpSpPr/>
          <p:nvPr/>
        </p:nvGrpSpPr>
        <p:grpSpPr>
          <a:xfrm>
            <a:off x="0" y="1252419"/>
            <a:ext cx="9144000" cy="482023"/>
            <a:chOff x="-12451" y="1704723"/>
            <a:chExt cx="9144000" cy="482023"/>
          </a:xfrm>
        </p:grpSpPr>
        <p:sp>
          <p:nvSpPr>
            <p:cNvPr id="5" name="Google Shape;358;p28">
              <a:extLst>
                <a:ext uri="{FF2B5EF4-FFF2-40B4-BE49-F238E27FC236}">
                  <a16:creationId xmlns:a16="http://schemas.microsoft.com/office/drawing/2014/main" id="{1BBF47A9-D493-8790-6740-146AA8A09BE4}"/>
                </a:ext>
              </a:extLst>
            </p:cNvPr>
            <p:cNvSpPr/>
            <p:nvPr/>
          </p:nvSpPr>
          <p:spPr>
            <a:xfrm>
              <a:off x="-12451" y="1740174"/>
              <a:ext cx="9144000" cy="446572"/>
            </a:xfrm>
            <a:prstGeom prst="rect">
              <a:avLst/>
            </a:prstGeom>
            <a:solidFill>
              <a:srgbClr val="00275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359;p28">
              <a:extLst>
                <a:ext uri="{FF2B5EF4-FFF2-40B4-BE49-F238E27FC236}">
                  <a16:creationId xmlns:a16="http://schemas.microsoft.com/office/drawing/2014/main" id="{F29FC50E-4558-C751-4C81-578334D11411}"/>
                </a:ext>
              </a:extLst>
            </p:cNvPr>
            <p:cNvSpPr txBox="1"/>
            <p:nvPr/>
          </p:nvSpPr>
          <p:spPr>
            <a:xfrm>
              <a:off x="190324" y="1704723"/>
              <a:ext cx="894120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Calibri"/>
                  <a:ea typeface="Calibri"/>
                  <a:cs typeface="Calibri"/>
                  <a:sym typeface="Calibri"/>
                </a:rPr>
                <a:t>Introduction</a:t>
              </a:r>
              <a:r>
                <a:rPr lang="en-US" sz="2400" dirty="0">
                  <a:solidFill>
                    <a:srgbClr val="F2F2F2"/>
                  </a:solidFill>
                  <a:latin typeface="Calibri"/>
                  <a:ea typeface="Calibri"/>
                  <a:cs typeface="Calibri"/>
                  <a:sym typeface="Calibri"/>
                </a:rPr>
                <a:t>     </a:t>
              </a:r>
              <a:r>
                <a:rPr lang="en-US" sz="2400" dirty="0">
                  <a:solidFill>
                    <a:schemeClr val="lt1"/>
                  </a:solidFill>
                  <a:latin typeface="Calibri"/>
                  <a:ea typeface="Calibri"/>
                  <a:cs typeface="Calibri"/>
                  <a:sym typeface="Calibri"/>
                </a:rPr>
                <a:t>Methods</a:t>
              </a:r>
              <a:r>
                <a:rPr lang="en-US" sz="2400" dirty="0">
                  <a:solidFill>
                    <a:srgbClr val="DBAA01"/>
                  </a:solidFill>
                  <a:latin typeface="Calibri"/>
                  <a:ea typeface="Calibri"/>
                  <a:cs typeface="Calibri"/>
                  <a:sym typeface="Calibri"/>
                </a:rPr>
                <a:t> </a:t>
              </a:r>
              <a:r>
                <a:rPr lang="en-US" sz="2400" dirty="0">
                  <a:solidFill>
                    <a:srgbClr val="F2F2F2"/>
                  </a:solidFill>
                  <a:latin typeface="Calibri"/>
                  <a:ea typeface="Calibri"/>
                  <a:cs typeface="Calibri"/>
                  <a:sym typeface="Calibri"/>
                </a:rPr>
                <a:t>    Results    </a:t>
              </a:r>
              <a:r>
                <a:rPr lang="en-US" sz="2400" dirty="0">
                  <a:solidFill>
                    <a:schemeClr val="lt1"/>
                  </a:solidFill>
                  <a:latin typeface="Calibri"/>
                  <a:ea typeface="Calibri"/>
                  <a:cs typeface="Calibri"/>
                  <a:sym typeface="Calibri"/>
                </a:rPr>
                <a:t> </a:t>
              </a:r>
              <a:r>
                <a:rPr lang="en-US" sz="2400" dirty="0">
                  <a:solidFill>
                    <a:srgbClr val="DBAA01"/>
                  </a:solidFill>
                  <a:latin typeface="Calibri"/>
                  <a:ea typeface="Calibri"/>
                  <a:cs typeface="Calibri"/>
                  <a:sym typeface="Calibri"/>
                </a:rPr>
                <a:t>Conclusion</a:t>
              </a:r>
              <a:r>
                <a:rPr lang="en-US" sz="2400" dirty="0">
                  <a:solidFill>
                    <a:schemeClr val="lt1"/>
                  </a:solidFill>
                  <a:latin typeface="Calibri"/>
                  <a:ea typeface="Calibri"/>
                  <a:cs typeface="Calibri"/>
                  <a:sym typeface="Calibri"/>
                </a:rPr>
                <a:t>     Future Directions</a:t>
              </a:r>
            </a:p>
          </p:txBody>
        </p:sp>
      </p:grpSp>
      <p:sp>
        <p:nvSpPr>
          <p:cNvPr id="6" name="TextBox 5">
            <a:extLst>
              <a:ext uri="{FF2B5EF4-FFF2-40B4-BE49-F238E27FC236}">
                <a16:creationId xmlns:a16="http://schemas.microsoft.com/office/drawing/2014/main" id="{49B0DE52-A54F-BF61-5364-81B2E22B57FF}"/>
              </a:ext>
            </a:extLst>
          </p:cNvPr>
          <p:cNvSpPr txBox="1"/>
          <p:nvPr/>
        </p:nvSpPr>
        <p:spPr>
          <a:xfrm>
            <a:off x="202775" y="1955238"/>
            <a:ext cx="8396393" cy="3631763"/>
          </a:xfrm>
          <a:prstGeom prst="rect">
            <a:avLst/>
          </a:prstGeom>
          <a:noFill/>
        </p:spPr>
        <p:txBody>
          <a:bodyPr wrap="square" rtlCol="0">
            <a:spAutoFit/>
          </a:bodyPr>
          <a:lstStyle/>
          <a:p>
            <a:endParaRPr lang="en-US" sz="1800" kern="100" dirty="0">
              <a:latin typeface="Calibri Light" panose="020F0302020204030204" pitchFamily="34" charset="0"/>
              <a:ea typeface="Calibri" panose="020F0502020204030204" pitchFamily="34" charset="0"/>
              <a:cs typeface="Calibri Light" panose="020F0302020204030204" pitchFamily="34" charset="0"/>
            </a:endParaRPr>
          </a:p>
          <a:p>
            <a:r>
              <a:rPr lang="en-US" sz="1800" b="1" kern="100" dirty="0">
                <a:latin typeface="Calibri Light" panose="020F0302020204030204" pitchFamily="34" charset="0"/>
                <a:ea typeface="Calibri" panose="020F0502020204030204" pitchFamily="34" charset="0"/>
                <a:cs typeface="Calibri Light" panose="020F0302020204030204" pitchFamily="34" charset="0"/>
              </a:rPr>
              <a:t>Aim 2: </a:t>
            </a:r>
            <a:r>
              <a:rPr lang="en-US" sz="1800" b="1" kern="100" dirty="0">
                <a:effectLst/>
                <a:latin typeface="Calibri Light" panose="020F0302020204030204" pitchFamily="34" charset="0"/>
                <a:ea typeface="Calibri" panose="020F0502020204030204" pitchFamily="34" charset="0"/>
                <a:cs typeface="Calibri Light" panose="020F0302020204030204" pitchFamily="34" charset="0"/>
              </a:rPr>
              <a:t>To compare the self-prepared PRTT with the commercial PRTT in wildtype mice</a:t>
            </a:r>
          </a:p>
          <a:p>
            <a:endParaRPr lang="en-US" sz="1800" kern="100" dirty="0">
              <a:effectLst/>
              <a:latin typeface="Calibri Light" panose="020F0302020204030204" pitchFamily="34" charset="0"/>
              <a:ea typeface="Calibri" panose="020F0502020204030204" pitchFamily="34" charset="0"/>
              <a:cs typeface="Calibri Light" panose="020F0302020204030204" pitchFamily="34" charset="0"/>
            </a:endParaRPr>
          </a:p>
          <a:p>
            <a:r>
              <a:rPr lang="en-US" sz="1800" kern="100" dirty="0">
                <a:latin typeface="Calibri Light" panose="020F0302020204030204" pitchFamily="34" charset="0"/>
                <a:ea typeface="Calibri" panose="020F0502020204030204" pitchFamily="34" charset="0"/>
                <a:cs typeface="Calibri Light" panose="020F0302020204030204" pitchFamily="34" charset="0"/>
              </a:rPr>
              <a:t>- Commercial PRTT results revealed </a:t>
            </a:r>
            <a:r>
              <a:rPr lang="en-US" sz="1800" dirty="0">
                <a:effectLst/>
                <a:latin typeface="Calibri Light" panose="020F0302020204030204" pitchFamily="34" charset="0"/>
                <a:ea typeface="Calibri" panose="020F0502020204030204" pitchFamily="34" charset="0"/>
              </a:rPr>
              <a:t>no significant differences </a:t>
            </a:r>
            <a:r>
              <a:rPr lang="en-US" sz="1800" u="sng" dirty="0">
                <a:effectLst/>
                <a:latin typeface="Calibri Light" panose="020F0302020204030204" pitchFamily="34" charset="0"/>
                <a:ea typeface="Calibri" panose="020F0502020204030204" pitchFamily="34" charset="0"/>
              </a:rPr>
              <a:t>between eyes </a:t>
            </a:r>
            <a:r>
              <a:rPr lang="en-US" sz="1800" dirty="0">
                <a:effectLst/>
                <a:latin typeface="Calibri Light" panose="020F0302020204030204" pitchFamily="34" charset="0"/>
                <a:ea typeface="Calibri" panose="020F0502020204030204" pitchFamily="34" charset="0"/>
              </a:rPr>
              <a:t>at each testing session. There was only one significant difference identified </a:t>
            </a:r>
            <a:r>
              <a:rPr lang="en-US" sz="1800" u="sng" dirty="0">
                <a:effectLst/>
                <a:latin typeface="Calibri Light" panose="020F0302020204030204" pitchFamily="34" charset="0"/>
                <a:ea typeface="Calibri" panose="020F0502020204030204" pitchFamily="34" charset="0"/>
              </a:rPr>
              <a:t>between day 3 and 5 </a:t>
            </a:r>
            <a:r>
              <a:rPr lang="en-US" sz="1800" dirty="0">
                <a:effectLst/>
                <a:latin typeface="Calibri Light" panose="020F0302020204030204" pitchFamily="34" charset="0"/>
                <a:ea typeface="Calibri" panose="020F0502020204030204" pitchFamily="34" charset="0"/>
              </a:rPr>
              <a:t>for the right eye (due to stress response)</a:t>
            </a:r>
          </a:p>
          <a:p>
            <a:endParaRPr lang="en-US" sz="1800" dirty="0">
              <a:effectLst/>
              <a:latin typeface="Calibri Light" panose="020F0302020204030204" pitchFamily="34" charset="0"/>
              <a:ea typeface="Calibri" panose="020F0502020204030204" pitchFamily="34" charset="0"/>
            </a:endParaRPr>
          </a:p>
          <a:p>
            <a:r>
              <a:rPr lang="en-US" sz="1800" kern="100" dirty="0">
                <a:latin typeface="Calibri Light" panose="020F0302020204030204" pitchFamily="34" charset="0"/>
                <a:ea typeface="Calibri" panose="020F0502020204030204" pitchFamily="34" charset="0"/>
                <a:cs typeface="Calibri Light" panose="020F0302020204030204" pitchFamily="34" charset="0"/>
              </a:rPr>
              <a:t>- Self-prepared PRTT values revealed no significant differences </a:t>
            </a:r>
            <a:r>
              <a:rPr lang="en-US" sz="1800" u="sng" kern="100" dirty="0">
                <a:latin typeface="Calibri Light" panose="020F0302020204030204" pitchFamily="34" charset="0"/>
                <a:ea typeface="Calibri" panose="020F0502020204030204" pitchFamily="34" charset="0"/>
                <a:cs typeface="Calibri Light" panose="020F0302020204030204" pitchFamily="34" charset="0"/>
              </a:rPr>
              <a:t>between eyes </a:t>
            </a:r>
            <a:r>
              <a:rPr lang="en-US" sz="1800" kern="100" dirty="0">
                <a:latin typeface="Calibri Light" panose="020F0302020204030204" pitchFamily="34" charset="0"/>
                <a:ea typeface="Calibri" panose="020F0502020204030204" pitchFamily="34" charset="0"/>
                <a:cs typeface="Calibri Light" panose="020F0302020204030204" pitchFamily="34" charset="0"/>
              </a:rPr>
              <a:t>at each testing session or the the same eye </a:t>
            </a:r>
            <a:r>
              <a:rPr lang="en-US" sz="1800" u="sng" kern="100" dirty="0">
                <a:latin typeface="Calibri Light" panose="020F0302020204030204" pitchFamily="34" charset="0"/>
                <a:ea typeface="Calibri" panose="020F0502020204030204" pitchFamily="34" charset="0"/>
                <a:cs typeface="Calibri Light" panose="020F0302020204030204" pitchFamily="34" charset="0"/>
              </a:rPr>
              <a:t>between days</a:t>
            </a:r>
            <a:r>
              <a:rPr lang="en-US" sz="1800" kern="100" dirty="0">
                <a:latin typeface="Calibri Light" panose="020F0302020204030204" pitchFamily="34" charset="0"/>
                <a:ea typeface="Calibri" panose="020F0502020204030204" pitchFamily="34" charset="0"/>
                <a:cs typeface="Calibri Light" panose="020F0302020204030204" pitchFamily="34" charset="0"/>
              </a:rPr>
              <a:t>. </a:t>
            </a:r>
          </a:p>
          <a:p>
            <a:endParaRPr lang="en-US" sz="1800" kern="100" dirty="0">
              <a:latin typeface="Calibri Light" panose="020F0302020204030204" pitchFamily="34" charset="0"/>
              <a:ea typeface="Calibri" panose="020F0502020204030204" pitchFamily="34" charset="0"/>
              <a:cs typeface="Calibri Light" panose="020F0302020204030204" pitchFamily="34" charset="0"/>
            </a:endParaRPr>
          </a:p>
          <a:p>
            <a:r>
              <a:rPr lang="en-US" sz="1800" kern="100" dirty="0">
                <a:latin typeface="Calibri Light" panose="020F0302020204030204" pitchFamily="34" charset="0"/>
                <a:ea typeface="Calibri" panose="020F0502020204030204" pitchFamily="34" charset="0"/>
                <a:cs typeface="Calibri Light" panose="020F0302020204030204" pitchFamily="34" charset="0"/>
              </a:rPr>
              <a:t>- Although commercial PRTT measurements tended to have higher values compared with the self-prepared PRTT, the data demonstrated a good agreement between the two tests.</a:t>
            </a:r>
            <a:endParaRPr lang="en-US" sz="1800" i="1" kern="100" dirty="0">
              <a:effectLst/>
              <a:latin typeface="Calibri Light" panose="020F0302020204030204" pitchFamily="34" charset="0"/>
              <a:ea typeface="Calibri" panose="020F0502020204030204" pitchFamily="34" charset="0"/>
              <a:cs typeface="Times New Roman" panose="02020603050405020304" pitchFamily="18" charset="0"/>
            </a:endParaRPr>
          </a:p>
          <a:p>
            <a:r>
              <a:rPr lang="en-US" dirty="0"/>
              <a:t> </a:t>
            </a:r>
          </a:p>
        </p:txBody>
      </p:sp>
    </p:spTree>
    <p:extLst>
      <p:ext uri="{BB962C8B-B14F-4D97-AF65-F5344CB8AC3E}">
        <p14:creationId xmlns:p14="http://schemas.microsoft.com/office/powerpoint/2010/main" val="3968778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5" name="Google Shape;95;p3" descr="lower banner-12.png"/>
          <p:cNvPicPr preferRelativeResize="0"/>
          <p:nvPr/>
        </p:nvPicPr>
        <p:blipFill rotWithShape="1">
          <a:blip r:embed="rId3">
            <a:alphaModFix/>
          </a:blip>
          <a:srcRect/>
          <a:stretch/>
        </p:blipFill>
        <p:spPr>
          <a:xfrm>
            <a:off x="0" y="6271260"/>
            <a:ext cx="9144000" cy="586740"/>
          </a:xfrm>
          <a:prstGeom prst="rect">
            <a:avLst/>
          </a:prstGeom>
          <a:noFill/>
          <a:ln>
            <a:noFill/>
          </a:ln>
        </p:spPr>
      </p:pic>
      <p:sp>
        <p:nvSpPr>
          <p:cNvPr id="3" name="Title 2">
            <a:extLst>
              <a:ext uri="{FF2B5EF4-FFF2-40B4-BE49-F238E27FC236}">
                <a16:creationId xmlns:a16="http://schemas.microsoft.com/office/drawing/2014/main" id="{AB881B69-52B5-168F-8D25-B7FF38A2E4F4}"/>
              </a:ext>
            </a:extLst>
          </p:cNvPr>
          <p:cNvSpPr>
            <a:spLocks noGrp="1"/>
          </p:cNvSpPr>
          <p:nvPr>
            <p:ph type="title"/>
          </p:nvPr>
        </p:nvSpPr>
        <p:spPr>
          <a:xfrm>
            <a:off x="-339811" y="163003"/>
            <a:ext cx="9823621" cy="1143000"/>
          </a:xfrm>
        </p:spPr>
        <p:txBody>
          <a:bodyPr>
            <a:noAutofit/>
          </a:bodyPr>
          <a:lstStyle/>
          <a:p>
            <a:r>
              <a:rPr lang="en-US" sz="3200" dirty="0">
                <a:latin typeface="Calibri Light" panose="020F0302020204030204" pitchFamily="34" charset="0"/>
                <a:cs typeface="Calibri Light" panose="020F0302020204030204" pitchFamily="34" charset="0"/>
              </a:rPr>
              <a:t>Future Directions</a:t>
            </a:r>
          </a:p>
        </p:txBody>
      </p:sp>
      <p:grpSp>
        <p:nvGrpSpPr>
          <p:cNvPr id="2" name="Google Shape;357;p28">
            <a:extLst>
              <a:ext uri="{FF2B5EF4-FFF2-40B4-BE49-F238E27FC236}">
                <a16:creationId xmlns:a16="http://schemas.microsoft.com/office/drawing/2014/main" id="{79C47EAE-B915-8543-48E1-820726F04D98}"/>
              </a:ext>
            </a:extLst>
          </p:cNvPr>
          <p:cNvGrpSpPr/>
          <p:nvPr/>
        </p:nvGrpSpPr>
        <p:grpSpPr>
          <a:xfrm>
            <a:off x="0" y="1252419"/>
            <a:ext cx="9144000" cy="507900"/>
            <a:chOff x="-12451" y="1704723"/>
            <a:chExt cx="9144000" cy="507900"/>
          </a:xfrm>
        </p:grpSpPr>
        <p:sp>
          <p:nvSpPr>
            <p:cNvPr id="5" name="Google Shape;358;p28">
              <a:extLst>
                <a:ext uri="{FF2B5EF4-FFF2-40B4-BE49-F238E27FC236}">
                  <a16:creationId xmlns:a16="http://schemas.microsoft.com/office/drawing/2014/main" id="{1BBF47A9-D493-8790-6740-146AA8A09BE4}"/>
                </a:ext>
              </a:extLst>
            </p:cNvPr>
            <p:cNvSpPr/>
            <p:nvPr/>
          </p:nvSpPr>
          <p:spPr>
            <a:xfrm>
              <a:off x="-12451" y="1740174"/>
              <a:ext cx="9144000" cy="446572"/>
            </a:xfrm>
            <a:prstGeom prst="rect">
              <a:avLst/>
            </a:prstGeom>
            <a:solidFill>
              <a:srgbClr val="00275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359;p28">
              <a:extLst>
                <a:ext uri="{FF2B5EF4-FFF2-40B4-BE49-F238E27FC236}">
                  <a16:creationId xmlns:a16="http://schemas.microsoft.com/office/drawing/2014/main" id="{F29FC50E-4558-C751-4C81-578334D11411}"/>
                </a:ext>
              </a:extLst>
            </p:cNvPr>
            <p:cNvSpPr txBox="1"/>
            <p:nvPr/>
          </p:nvSpPr>
          <p:spPr>
            <a:xfrm>
              <a:off x="190324" y="1704723"/>
              <a:ext cx="8941200" cy="507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dirty="0">
                  <a:solidFill>
                    <a:schemeClr val="lt1"/>
                  </a:solidFill>
                  <a:latin typeface="Calibri"/>
                  <a:ea typeface="Calibri"/>
                  <a:cs typeface="Calibri"/>
                  <a:sym typeface="Calibri"/>
                </a:rPr>
                <a:t>Introduction</a:t>
              </a:r>
              <a:r>
                <a:rPr lang="en-US" sz="2700" dirty="0">
                  <a:solidFill>
                    <a:srgbClr val="F2F2F2"/>
                  </a:solidFill>
                  <a:latin typeface="Calibri"/>
                  <a:ea typeface="Calibri"/>
                  <a:cs typeface="Calibri"/>
                  <a:sym typeface="Calibri"/>
                </a:rPr>
                <a:t>     </a:t>
              </a:r>
              <a:r>
                <a:rPr lang="en-US" sz="2700" dirty="0">
                  <a:solidFill>
                    <a:schemeClr val="lt1"/>
                  </a:solidFill>
                  <a:latin typeface="Calibri"/>
                  <a:ea typeface="Calibri"/>
                  <a:cs typeface="Calibri"/>
                  <a:sym typeface="Calibri"/>
                </a:rPr>
                <a:t>Methods</a:t>
              </a:r>
              <a:r>
                <a:rPr lang="en-US" sz="2700" dirty="0">
                  <a:solidFill>
                    <a:srgbClr val="DBAA01"/>
                  </a:solidFill>
                  <a:latin typeface="Calibri"/>
                  <a:ea typeface="Calibri"/>
                  <a:cs typeface="Calibri"/>
                  <a:sym typeface="Calibri"/>
                </a:rPr>
                <a:t> </a:t>
              </a:r>
              <a:r>
                <a:rPr lang="en-US" sz="2700" dirty="0">
                  <a:solidFill>
                    <a:srgbClr val="F2F2F2"/>
                  </a:solidFill>
                  <a:latin typeface="Calibri"/>
                  <a:ea typeface="Calibri"/>
                  <a:cs typeface="Calibri"/>
                  <a:sym typeface="Calibri"/>
                </a:rPr>
                <a:t>    Results    </a:t>
              </a:r>
              <a:r>
                <a:rPr lang="en-US" sz="2700" dirty="0">
                  <a:solidFill>
                    <a:schemeClr val="lt1"/>
                  </a:solidFill>
                  <a:latin typeface="Calibri"/>
                  <a:ea typeface="Calibri"/>
                  <a:cs typeface="Calibri"/>
                  <a:sym typeface="Calibri"/>
                </a:rPr>
                <a:t> </a:t>
              </a:r>
              <a:r>
                <a:rPr lang="en-US" sz="2700" dirty="0">
                  <a:solidFill>
                    <a:srgbClr val="DBAA01"/>
                  </a:solidFill>
                  <a:latin typeface="Calibri"/>
                  <a:ea typeface="Calibri"/>
                  <a:cs typeface="Calibri"/>
                  <a:sym typeface="Calibri"/>
                </a:rPr>
                <a:t>Discussion</a:t>
              </a:r>
              <a:r>
                <a:rPr lang="en-US" sz="2700" dirty="0">
                  <a:solidFill>
                    <a:schemeClr val="lt1"/>
                  </a:solidFill>
                  <a:latin typeface="Calibri"/>
                  <a:ea typeface="Calibri"/>
                  <a:cs typeface="Calibri"/>
                  <a:sym typeface="Calibri"/>
                </a:rPr>
                <a:t>     Conclusion</a:t>
              </a:r>
              <a:endParaRPr dirty="0"/>
            </a:p>
          </p:txBody>
        </p:sp>
      </p:grpSp>
      <p:grpSp>
        <p:nvGrpSpPr>
          <p:cNvPr id="4" name="Google Shape;387;p30">
            <a:extLst>
              <a:ext uri="{FF2B5EF4-FFF2-40B4-BE49-F238E27FC236}">
                <a16:creationId xmlns:a16="http://schemas.microsoft.com/office/drawing/2014/main" id="{964BFA36-9987-9B98-D282-111F09CD5688}"/>
              </a:ext>
            </a:extLst>
          </p:cNvPr>
          <p:cNvGrpSpPr/>
          <p:nvPr/>
        </p:nvGrpSpPr>
        <p:grpSpPr>
          <a:xfrm>
            <a:off x="0" y="1252419"/>
            <a:ext cx="9144000" cy="482023"/>
            <a:chOff x="-12451" y="1704723"/>
            <a:chExt cx="9144000" cy="482023"/>
          </a:xfrm>
        </p:grpSpPr>
        <p:sp>
          <p:nvSpPr>
            <p:cNvPr id="6" name="Google Shape;388;p30">
              <a:extLst>
                <a:ext uri="{FF2B5EF4-FFF2-40B4-BE49-F238E27FC236}">
                  <a16:creationId xmlns:a16="http://schemas.microsoft.com/office/drawing/2014/main" id="{8372833B-EDC1-F431-E8CE-BD8052ABBA66}"/>
                </a:ext>
              </a:extLst>
            </p:cNvPr>
            <p:cNvSpPr/>
            <p:nvPr/>
          </p:nvSpPr>
          <p:spPr>
            <a:xfrm>
              <a:off x="-12451" y="1740174"/>
              <a:ext cx="9144000" cy="446572"/>
            </a:xfrm>
            <a:prstGeom prst="rect">
              <a:avLst/>
            </a:prstGeom>
            <a:solidFill>
              <a:srgbClr val="00275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389;p30">
              <a:extLst>
                <a:ext uri="{FF2B5EF4-FFF2-40B4-BE49-F238E27FC236}">
                  <a16:creationId xmlns:a16="http://schemas.microsoft.com/office/drawing/2014/main" id="{F1416F4A-C54D-889D-35A1-07A5D615A090}"/>
                </a:ext>
              </a:extLst>
            </p:cNvPr>
            <p:cNvSpPr txBox="1"/>
            <p:nvPr/>
          </p:nvSpPr>
          <p:spPr>
            <a:xfrm>
              <a:off x="190324" y="1704723"/>
              <a:ext cx="894120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Calibri"/>
                  <a:ea typeface="Calibri"/>
                  <a:cs typeface="Calibri"/>
                  <a:sym typeface="Calibri"/>
                </a:rPr>
                <a:t>Introduction</a:t>
              </a:r>
              <a:r>
                <a:rPr lang="en-US" sz="2400" dirty="0">
                  <a:solidFill>
                    <a:srgbClr val="F2F2F2"/>
                  </a:solidFill>
                  <a:latin typeface="Calibri"/>
                  <a:ea typeface="Calibri"/>
                  <a:cs typeface="Calibri"/>
                  <a:sym typeface="Calibri"/>
                </a:rPr>
                <a:t>     </a:t>
              </a:r>
              <a:r>
                <a:rPr lang="en-US" sz="2400" dirty="0">
                  <a:solidFill>
                    <a:schemeClr val="lt1"/>
                  </a:solidFill>
                  <a:latin typeface="Calibri"/>
                  <a:ea typeface="Calibri"/>
                  <a:cs typeface="Calibri"/>
                  <a:sym typeface="Calibri"/>
                </a:rPr>
                <a:t>Methods</a:t>
              </a:r>
              <a:r>
                <a:rPr lang="en-US" sz="2400" dirty="0">
                  <a:solidFill>
                    <a:srgbClr val="DBAA01"/>
                  </a:solidFill>
                  <a:latin typeface="Calibri"/>
                  <a:ea typeface="Calibri"/>
                  <a:cs typeface="Calibri"/>
                  <a:sym typeface="Calibri"/>
                </a:rPr>
                <a:t> </a:t>
              </a:r>
              <a:r>
                <a:rPr lang="en-US" sz="2400" dirty="0">
                  <a:solidFill>
                    <a:srgbClr val="F2F2F2"/>
                  </a:solidFill>
                  <a:latin typeface="Calibri"/>
                  <a:ea typeface="Calibri"/>
                  <a:cs typeface="Calibri"/>
                  <a:sym typeface="Calibri"/>
                </a:rPr>
                <a:t>    Results    </a:t>
              </a:r>
              <a:r>
                <a:rPr lang="en-US" sz="2400" dirty="0">
                  <a:solidFill>
                    <a:schemeClr val="lt1"/>
                  </a:solidFill>
                  <a:latin typeface="Calibri"/>
                  <a:ea typeface="Calibri"/>
                  <a:cs typeface="Calibri"/>
                  <a:sym typeface="Calibri"/>
                </a:rPr>
                <a:t> Conclusion     </a:t>
              </a:r>
              <a:r>
                <a:rPr lang="en-US" sz="2400" dirty="0">
                  <a:solidFill>
                    <a:srgbClr val="DBAA01"/>
                  </a:solidFill>
                  <a:latin typeface="Calibri"/>
                  <a:ea typeface="Calibri"/>
                  <a:cs typeface="Calibri"/>
                  <a:sym typeface="Calibri"/>
                </a:rPr>
                <a:t>Future Directions</a:t>
              </a:r>
              <a:endParaRPr sz="2400" dirty="0"/>
            </a:p>
          </p:txBody>
        </p:sp>
      </p:grpSp>
      <p:sp>
        <p:nvSpPr>
          <p:cNvPr id="9" name="TextBox 8">
            <a:extLst>
              <a:ext uri="{FF2B5EF4-FFF2-40B4-BE49-F238E27FC236}">
                <a16:creationId xmlns:a16="http://schemas.microsoft.com/office/drawing/2014/main" id="{4B4826BC-17B8-6025-E3A0-B4215A00EA99}"/>
              </a:ext>
            </a:extLst>
          </p:cNvPr>
          <p:cNvSpPr txBox="1"/>
          <p:nvPr/>
        </p:nvSpPr>
        <p:spPr>
          <a:xfrm>
            <a:off x="430320" y="1926296"/>
            <a:ext cx="8283357" cy="1754326"/>
          </a:xfrm>
          <a:prstGeom prst="rect">
            <a:avLst/>
          </a:prstGeom>
          <a:noFill/>
        </p:spPr>
        <p:txBody>
          <a:bodyPr wrap="square" rtlCol="0">
            <a:spAutoFit/>
          </a:bodyPr>
          <a:lstStyle/>
          <a:p>
            <a:pPr marL="0" marR="0">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Determine whether our self-prepared PRTT can accurately discriminate between wildtype and mutant mice with known differences in aqueous tear production. </a:t>
            </a:r>
          </a:p>
          <a:p>
            <a:pPr marL="285750" marR="0" indent="-285750">
              <a:spcBef>
                <a:spcPts val="0"/>
              </a:spcBef>
              <a:spcAft>
                <a:spcPts val="0"/>
              </a:spcAft>
              <a:buFont typeface="Arial" panose="020B0604020202020204" pitchFamily="34" charset="0"/>
              <a:buChar char="•"/>
            </a:pPr>
            <a:endParaRPr lang="en-US" sz="1800" kern="100" dirty="0">
              <a:latin typeface="Calibri Light" panose="020F03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800" kern="100" dirty="0">
                <a:latin typeface="Calibri Light" panose="020F0302020204030204" pitchFamily="34" charset="0"/>
                <a:ea typeface="Calibri" panose="020F0502020204030204" pitchFamily="34" charset="0"/>
                <a:cs typeface="Times New Roman" panose="02020603050405020304" pitchFamily="18" charset="0"/>
              </a:rPr>
              <a:t>Determine whether there are any significant differences between batches of self-prepared PRT </a:t>
            </a:r>
            <a:endParaRPr lang="en-US" sz="1800" kern="100" dirty="0">
              <a:effectLst/>
              <a:latin typeface="Calibri Light" panose="020F0302020204030204" pitchFamily="34" charset="0"/>
              <a:ea typeface="Calibri" panose="020F0502020204030204" pitchFamily="34" charset="0"/>
              <a:cs typeface="Times New Roman" panose="02020603050405020304" pitchFamily="18" charset="0"/>
            </a:endParaRPr>
          </a:p>
        </p:txBody>
      </p:sp>
      <p:pic>
        <p:nvPicPr>
          <p:cNvPr id="11" name="Picture 10" descr="A close-up of hands in blue gloves&#10;&#10;Description automatically generated">
            <a:extLst>
              <a:ext uri="{FF2B5EF4-FFF2-40B4-BE49-F238E27FC236}">
                <a16:creationId xmlns:a16="http://schemas.microsoft.com/office/drawing/2014/main" id="{F88D713A-C60F-9CA3-40FF-536E47DB3F58}"/>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5118"/>
                    </a14:imgEffect>
                  </a14:imgLayer>
                </a14:imgProps>
              </a:ext>
            </a:extLst>
          </a:blip>
          <a:srcRect l="4324" t="31780" r="7425" b="29536"/>
          <a:stretch/>
        </p:blipFill>
        <p:spPr>
          <a:xfrm>
            <a:off x="430320" y="4103143"/>
            <a:ext cx="2976558" cy="1739678"/>
          </a:xfrm>
          <a:prstGeom prst="rect">
            <a:avLst/>
          </a:prstGeom>
        </p:spPr>
      </p:pic>
      <p:pic>
        <p:nvPicPr>
          <p:cNvPr id="15" name="Picture 14" descr="A group of plastic bags with orange hair threads&#10;&#10;Description automatically generated">
            <a:extLst>
              <a:ext uri="{FF2B5EF4-FFF2-40B4-BE49-F238E27FC236}">
                <a16:creationId xmlns:a16="http://schemas.microsoft.com/office/drawing/2014/main" id="{1FEF7445-240D-A5BE-C95B-FAC4A9348F3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70000"/>
                    </a14:imgEffect>
                    <a14:imgEffect>
                      <a14:colorTemperature colorTemp="6228"/>
                    </a14:imgEffect>
                    <a14:imgEffect>
                      <a14:brightnessContrast bright="11000"/>
                    </a14:imgEffect>
                  </a14:imgLayer>
                </a14:imgProps>
              </a:ext>
            </a:extLst>
          </a:blip>
          <a:stretch>
            <a:fillRect/>
          </a:stretch>
        </p:blipFill>
        <p:spPr>
          <a:xfrm>
            <a:off x="3795408" y="4076710"/>
            <a:ext cx="4918269" cy="1740234"/>
          </a:xfrm>
          <a:prstGeom prst="rect">
            <a:avLst/>
          </a:prstGeom>
        </p:spPr>
      </p:pic>
    </p:spTree>
    <p:extLst>
      <p:ext uri="{BB962C8B-B14F-4D97-AF65-F5344CB8AC3E}">
        <p14:creationId xmlns:p14="http://schemas.microsoft.com/office/powerpoint/2010/main" val="2586343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g145e3c73f02_0_19" descr="GREY UCD_seal-05.png"/>
          <p:cNvPicPr preferRelativeResize="0"/>
          <p:nvPr/>
        </p:nvPicPr>
        <p:blipFill rotWithShape="1">
          <a:blip r:embed="rId3">
            <a:alphaModFix/>
          </a:blip>
          <a:srcRect/>
          <a:stretch/>
        </p:blipFill>
        <p:spPr>
          <a:xfrm>
            <a:off x="6096265" y="3122319"/>
            <a:ext cx="2976528" cy="3003846"/>
          </a:xfrm>
          <a:prstGeom prst="rect">
            <a:avLst/>
          </a:prstGeom>
          <a:noFill/>
          <a:ln>
            <a:noFill/>
          </a:ln>
        </p:spPr>
      </p:pic>
      <p:pic>
        <p:nvPicPr>
          <p:cNvPr id="104" name="Google Shape;104;g145e3c73f02_0_19" descr="lower banner-12.png"/>
          <p:cNvPicPr preferRelativeResize="0"/>
          <p:nvPr/>
        </p:nvPicPr>
        <p:blipFill rotWithShape="1">
          <a:blip r:embed="rId4">
            <a:alphaModFix/>
          </a:blip>
          <a:srcRect/>
          <a:stretch/>
        </p:blipFill>
        <p:spPr>
          <a:xfrm>
            <a:off x="0" y="6271260"/>
            <a:ext cx="9143997" cy="586740"/>
          </a:xfrm>
          <a:prstGeom prst="rect">
            <a:avLst/>
          </a:prstGeom>
          <a:noFill/>
          <a:ln>
            <a:noFill/>
          </a:ln>
        </p:spPr>
      </p:pic>
      <p:sp>
        <p:nvSpPr>
          <p:cNvPr id="3" name="Title 2">
            <a:extLst>
              <a:ext uri="{FF2B5EF4-FFF2-40B4-BE49-F238E27FC236}">
                <a16:creationId xmlns:a16="http://schemas.microsoft.com/office/drawing/2014/main" id="{98871A95-8258-9ABD-F27E-57C4D5097D82}"/>
              </a:ext>
            </a:extLst>
          </p:cNvPr>
          <p:cNvSpPr>
            <a:spLocks noGrp="1"/>
          </p:cNvSpPr>
          <p:nvPr>
            <p:ph type="title"/>
          </p:nvPr>
        </p:nvSpPr>
        <p:spPr>
          <a:xfrm>
            <a:off x="457198" y="404849"/>
            <a:ext cx="8229600" cy="1143000"/>
          </a:xfrm>
        </p:spPr>
        <p:txBody>
          <a:bodyPr>
            <a:normAutofit/>
          </a:bodyPr>
          <a:lstStyle/>
          <a:p>
            <a:r>
              <a:rPr lang="en-US" sz="3600" dirty="0">
                <a:latin typeface="Calibri Light" panose="020F0302020204030204" pitchFamily="34" charset="0"/>
                <a:cs typeface="Calibri Light" panose="020F0302020204030204" pitchFamily="34" charset="0"/>
              </a:rPr>
              <a:t>Funding &amp; Acknowledgements</a:t>
            </a:r>
          </a:p>
        </p:txBody>
      </p:sp>
      <p:grpSp>
        <p:nvGrpSpPr>
          <p:cNvPr id="2" name="Google Shape;422;p32">
            <a:extLst>
              <a:ext uri="{FF2B5EF4-FFF2-40B4-BE49-F238E27FC236}">
                <a16:creationId xmlns:a16="http://schemas.microsoft.com/office/drawing/2014/main" id="{8C830387-448B-22AE-8135-856AE78BF1E7}"/>
              </a:ext>
            </a:extLst>
          </p:cNvPr>
          <p:cNvGrpSpPr/>
          <p:nvPr/>
        </p:nvGrpSpPr>
        <p:grpSpPr>
          <a:xfrm>
            <a:off x="6754816" y="1625823"/>
            <a:ext cx="1659426" cy="1374807"/>
            <a:chOff x="6791836" y="2350113"/>
            <a:chExt cx="1617124" cy="1413660"/>
          </a:xfrm>
        </p:grpSpPr>
        <p:pic>
          <p:nvPicPr>
            <p:cNvPr id="4" name="Google Shape;423;p32">
              <a:extLst>
                <a:ext uri="{FF2B5EF4-FFF2-40B4-BE49-F238E27FC236}">
                  <a16:creationId xmlns:a16="http://schemas.microsoft.com/office/drawing/2014/main" id="{AD924BEC-E5A9-C2C8-3751-2B0B4DFE29F5}"/>
                </a:ext>
              </a:extLst>
            </p:cNvPr>
            <p:cNvPicPr preferRelativeResize="0"/>
            <p:nvPr/>
          </p:nvPicPr>
          <p:blipFill rotWithShape="1">
            <a:blip r:embed="rId5">
              <a:alphaModFix/>
            </a:blip>
            <a:srcRect/>
            <a:stretch/>
          </p:blipFill>
          <p:spPr>
            <a:xfrm>
              <a:off x="6996950" y="2350113"/>
              <a:ext cx="1206897" cy="1206897"/>
            </a:xfrm>
            <a:prstGeom prst="rect">
              <a:avLst/>
            </a:prstGeom>
            <a:noFill/>
            <a:ln>
              <a:noFill/>
            </a:ln>
          </p:spPr>
        </p:pic>
        <p:sp>
          <p:nvSpPr>
            <p:cNvPr id="5" name="Google Shape;424;p32">
              <a:extLst>
                <a:ext uri="{FF2B5EF4-FFF2-40B4-BE49-F238E27FC236}">
                  <a16:creationId xmlns:a16="http://schemas.microsoft.com/office/drawing/2014/main" id="{6E2E7835-681E-2EB5-CF2C-A3C3120C8E8B}"/>
                </a:ext>
              </a:extLst>
            </p:cNvPr>
            <p:cNvSpPr txBox="1"/>
            <p:nvPr/>
          </p:nvSpPr>
          <p:spPr>
            <a:xfrm>
              <a:off x="6791836" y="3490720"/>
              <a:ext cx="1617124" cy="27305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rgbClr val="65666A"/>
                  </a:solidFill>
                  <a:latin typeface="Calibri"/>
                  <a:ea typeface="Calibri"/>
                  <a:cs typeface="Calibri"/>
                  <a:sym typeface="Calibri"/>
                </a:rPr>
                <a:t>T35 OD010956</a:t>
              </a:r>
              <a:endParaRPr sz="1200" dirty="0"/>
            </a:p>
          </p:txBody>
        </p:sp>
      </p:grpSp>
      <p:pic>
        <p:nvPicPr>
          <p:cNvPr id="8" name="Picture 7" descr="A logo for a medical company&#10;&#10;Description automatically generated">
            <a:extLst>
              <a:ext uri="{FF2B5EF4-FFF2-40B4-BE49-F238E27FC236}">
                <a16:creationId xmlns:a16="http://schemas.microsoft.com/office/drawing/2014/main" id="{CF25D21B-3ABE-1E11-7B43-32929C38B720}"/>
              </a:ext>
            </a:extLst>
          </p:cNvPr>
          <p:cNvPicPr>
            <a:picLocks noChangeAspect="1"/>
          </p:cNvPicPr>
          <p:nvPr/>
        </p:nvPicPr>
        <p:blipFill>
          <a:blip r:embed="rId6"/>
          <a:stretch>
            <a:fillRect/>
          </a:stretch>
        </p:blipFill>
        <p:spPr>
          <a:xfrm>
            <a:off x="4185409" y="1640837"/>
            <a:ext cx="2330764" cy="1442681"/>
          </a:xfrm>
          <a:prstGeom prst="rect">
            <a:avLst/>
          </a:prstGeom>
        </p:spPr>
      </p:pic>
      <p:pic>
        <p:nvPicPr>
          <p:cNvPr id="9" name="Picture 2" descr="Site Logo">
            <a:extLst>
              <a:ext uri="{FF2B5EF4-FFF2-40B4-BE49-F238E27FC236}">
                <a16:creationId xmlns:a16="http://schemas.microsoft.com/office/drawing/2014/main" id="{AD563DE8-231E-9F2E-B857-F79754959F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0927" y="4307161"/>
            <a:ext cx="2539540" cy="91000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E0DE83A-8880-298A-BE35-F987482C25D6}"/>
              </a:ext>
            </a:extLst>
          </p:cNvPr>
          <p:cNvSpPr txBox="1"/>
          <p:nvPr/>
        </p:nvSpPr>
        <p:spPr>
          <a:xfrm>
            <a:off x="71207" y="1668267"/>
            <a:ext cx="4037426" cy="1785104"/>
          </a:xfrm>
          <a:prstGeom prst="rect">
            <a:avLst/>
          </a:prstGeom>
          <a:noFill/>
        </p:spPr>
        <p:txBody>
          <a:bodyPr wrap="square" rtlCol="0">
            <a:spAutoFit/>
          </a:bodyPr>
          <a:lstStyle/>
          <a:p>
            <a:pPr algn="ctr"/>
            <a:r>
              <a:rPr lang="en-US" sz="1800" b="1" dirty="0">
                <a:latin typeface="Calibri Light" panose="020F0302020204030204" pitchFamily="34" charset="0"/>
                <a:cs typeface="Calibri Light" panose="020F0302020204030204" pitchFamily="34" charset="0"/>
              </a:rPr>
              <a:t>Financial support provided by: </a:t>
            </a:r>
          </a:p>
          <a:p>
            <a:pPr algn="ctr"/>
            <a:endParaRPr lang="en-US" sz="1000" dirty="0">
              <a:latin typeface="Calibri Light" panose="020F0302020204030204" pitchFamily="34" charset="0"/>
              <a:cs typeface="Calibri Light" panose="020F0302020204030204" pitchFamily="34" charset="0"/>
            </a:endParaRPr>
          </a:p>
          <a:p>
            <a:pPr algn="ctr"/>
            <a:r>
              <a:rPr lang="en-US" sz="1800" dirty="0">
                <a:effectLst/>
                <a:latin typeface="Calibri Light" panose="020F0302020204030204" pitchFamily="34" charset="0"/>
                <a:ea typeface="Calibri" panose="020F0502020204030204" pitchFamily="34" charset="0"/>
                <a:cs typeface="Calibri Light" panose="020F0302020204030204" pitchFamily="34" charset="0"/>
              </a:rPr>
              <a:t>Students Training in Advanced Research (STAR) Program </a:t>
            </a:r>
          </a:p>
          <a:p>
            <a:pPr algn="ctr"/>
            <a:endParaRPr lang="en-US" sz="1000" dirty="0">
              <a:effectLst/>
              <a:latin typeface="Calibri Light" panose="020F0302020204030204" pitchFamily="34" charset="0"/>
              <a:ea typeface="Calibri" panose="020F0502020204030204" pitchFamily="34" charset="0"/>
              <a:cs typeface="Calibri Light" panose="020F0302020204030204" pitchFamily="34" charset="0"/>
            </a:endParaRPr>
          </a:p>
          <a:p>
            <a:pPr algn="ctr"/>
            <a:r>
              <a:rPr lang="en-US" sz="1800" dirty="0">
                <a:effectLst/>
                <a:latin typeface="Calibri Light" panose="020F0302020204030204" pitchFamily="34" charset="0"/>
                <a:ea typeface="Calibri" panose="020F0502020204030204" pitchFamily="34" charset="0"/>
                <a:cs typeface="Calibri Light" panose="020F0302020204030204" pitchFamily="34" charset="0"/>
              </a:rPr>
              <a:t>National Institutes of Health (NIH) </a:t>
            </a:r>
          </a:p>
          <a:p>
            <a:pPr algn="ctr"/>
            <a:r>
              <a:rPr lang="en-US" sz="1800" dirty="0">
                <a:effectLst/>
                <a:latin typeface="Calibri Light" panose="020F0302020204030204" pitchFamily="34" charset="0"/>
                <a:ea typeface="Calibri" panose="020F0502020204030204" pitchFamily="34" charset="0"/>
                <a:cs typeface="Calibri Light" panose="020F0302020204030204" pitchFamily="34" charset="0"/>
              </a:rPr>
              <a:t>NIH </a:t>
            </a:r>
            <a:r>
              <a:rPr lang="en-US" sz="1800" dirty="0">
                <a:effectLst/>
                <a:latin typeface="Calibri Light" panose="020F0302020204030204" pitchFamily="34" charset="0"/>
                <a:cs typeface="Calibri Light" panose="020F0302020204030204" pitchFamily="34" charset="0"/>
              </a:rPr>
              <a:t>Training Grant (T35 OD010956) </a:t>
            </a:r>
            <a:endParaRPr lang="en-US" sz="1800" dirty="0">
              <a:latin typeface="Calibri Light" panose="020F0302020204030204" pitchFamily="34" charset="0"/>
              <a:cs typeface="Calibri Light" panose="020F0302020204030204" pitchFamily="34" charset="0"/>
            </a:endParaRPr>
          </a:p>
        </p:txBody>
      </p:sp>
      <p:sp>
        <p:nvSpPr>
          <p:cNvPr id="13" name="TextBox 12">
            <a:extLst>
              <a:ext uri="{FF2B5EF4-FFF2-40B4-BE49-F238E27FC236}">
                <a16:creationId xmlns:a16="http://schemas.microsoft.com/office/drawing/2014/main" id="{D889003D-A09E-D93A-7203-6B81A7E6B962}"/>
              </a:ext>
            </a:extLst>
          </p:cNvPr>
          <p:cNvSpPr txBox="1"/>
          <p:nvPr/>
        </p:nvSpPr>
        <p:spPr>
          <a:xfrm>
            <a:off x="128601" y="3855502"/>
            <a:ext cx="2976528" cy="1785104"/>
          </a:xfrm>
          <a:prstGeom prst="rect">
            <a:avLst/>
          </a:prstGeom>
          <a:noFill/>
        </p:spPr>
        <p:txBody>
          <a:bodyPr wrap="square" rtlCol="0">
            <a:spAutoFit/>
          </a:bodyPr>
          <a:lstStyle/>
          <a:p>
            <a:pPr algn="ctr"/>
            <a:r>
              <a:rPr lang="en-US" sz="1800" b="1" dirty="0">
                <a:latin typeface="Calibri Light" panose="020F0302020204030204" pitchFamily="34" charset="0"/>
                <a:cs typeface="Calibri Light" panose="020F0302020204030204" pitchFamily="34" charset="0"/>
              </a:rPr>
              <a:t>Special thanks to:</a:t>
            </a:r>
          </a:p>
          <a:p>
            <a:pPr algn="ctr"/>
            <a:endParaRPr lang="en-US" sz="1000" dirty="0">
              <a:latin typeface="Calibri Light" panose="020F0302020204030204" pitchFamily="34" charset="0"/>
              <a:cs typeface="Calibri Light" panose="020F0302020204030204" pitchFamily="34" charset="0"/>
            </a:endParaRPr>
          </a:p>
          <a:p>
            <a:pPr algn="ctr"/>
            <a:r>
              <a:rPr lang="en-US" sz="1800" dirty="0">
                <a:latin typeface="Calibri Light" panose="020F0302020204030204" pitchFamily="34" charset="0"/>
                <a:cs typeface="Calibri Light" panose="020F0302020204030204" pitchFamily="34" charset="0"/>
              </a:rPr>
              <a:t>Erin </a:t>
            </a:r>
            <a:r>
              <a:rPr lang="en-US" sz="1800" dirty="0" err="1">
                <a:latin typeface="Calibri Light" panose="020F0302020204030204" pitchFamily="34" charset="0"/>
                <a:cs typeface="Calibri Light" panose="020F0302020204030204" pitchFamily="34" charset="0"/>
              </a:rPr>
              <a:t>Hisey</a:t>
            </a:r>
            <a:endParaRPr lang="en-US" sz="1800" dirty="0">
              <a:latin typeface="Calibri Light" panose="020F0302020204030204" pitchFamily="34" charset="0"/>
              <a:cs typeface="Calibri Light" panose="020F0302020204030204" pitchFamily="34" charset="0"/>
            </a:endParaRPr>
          </a:p>
          <a:p>
            <a:pPr algn="ctr"/>
            <a:r>
              <a:rPr lang="en-US" sz="1800" dirty="0">
                <a:latin typeface="Calibri Light" panose="020F0302020204030204" pitchFamily="34" charset="0"/>
                <a:cs typeface="Calibri Light" panose="020F0302020204030204" pitchFamily="34" charset="0"/>
              </a:rPr>
              <a:t>Dr. Brian Leonard </a:t>
            </a:r>
          </a:p>
          <a:p>
            <a:pPr algn="ctr"/>
            <a:endParaRPr lang="en-US" sz="1000" dirty="0">
              <a:latin typeface="Calibri Light" panose="020F0302020204030204" pitchFamily="34" charset="0"/>
              <a:cs typeface="Calibri Light" panose="020F0302020204030204" pitchFamily="34" charset="0"/>
            </a:endParaRPr>
          </a:p>
          <a:p>
            <a:pPr algn="ctr"/>
            <a:r>
              <a:rPr lang="en-US" sz="1800" dirty="0">
                <a:latin typeface="Calibri Light" panose="020F0302020204030204" pitchFamily="34" charset="0"/>
                <a:cs typeface="Calibri Light" panose="020F0302020204030204" pitchFamily="34" charset="0"/>
              </a:rPr>
              <a:t>Comparative Ophthalmology and Vision Sciences Lab </a:t>
            </a:r>
          </a:p>
        </p:txBody>
      </p:sp>
    </p:spTree>
    <p:extLst>
      <p:ext uri="{BB962C8B-B14F-4D97-AF65-F5344CB8AC3E}">
        <p14:creationId xmlns:p14="http://schemas.microsoft.com/office/powerpoint/2010/main" val="1537590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alpha val="5010"/>
          </a:schemeClr>
        </a:solidFill>
        <a:effectLst/>
      </p:bgPr>
    </p:bg>
    <p:spTree>
      <p:nvGrpSpPr>
        <p:cNvPr id="1" name="Shape 92"/>
        <p:cNvGrpSpPr/>
        <p:nvPr/>
      </p:nvGrpSpPr>
      <p:grpSpPr>
        <a:xfrm>
          <a:off x="0" y="0"/>
          <a:ext cx="0" cy="0"/>
          <a:chOff x="0" y="0"/>
          <a:chExt cx="0" cy="0"/>
        </a:xfrm>
      </p:grpSpPr>
      <p:pic>
        <p:nvPicPr>
          <p:cNvPr id="95" name="Google Shape;95;p3" descr="lower banner-12.png"/>
          <p:cNvPicPr preferRelativeResize="0"/>
          <p:nvPr/>
        </p:nvPicPr>
        <p:blipFill rotWithShape="1">
          <a:blip r:embed="rId3">
            <a:alphaModFix/>
          </a:blip>
          <a:srcRect/>
          <a:stretch/>
        </p:blipFill>
        <p:spPr>
          <a:xfrm>
            <a:off x="0" y="6271260"/>
            <a:ext cx="9144000" cy="586740"/>
          </a:xfrm>
          <a:prstGeom prst="rect">
            <a:avLst/>
          </a:prstGeom>
          <a:noFill/>
          <a:ln>
            <a:noFill/>
          </a:ln>
        </p:spPr>
      </p:pic>
      <p:sp>
        <p:nvSpPr>
          <p:cNvPr id="3" name="Title 2">
            <a:extLst>
              <a:ext uri="{FF2B5EF4-FFF2-40B4-BE49-F238E27FC236}">
                <a16:creationId xmlns:a16="http://schemas.microsoft.com/office/drawing/2014/main" id="{AB881B69-52B5-168F-8D25-B7FF38A2E4F4}"/>
              </a:ext>
            </a:extLst>
          </p:cNvPr>
          <p:cNvSpPr>
            <a:spLocks noGrp="1"/>
          </p:cNvSpPr>
          <p:nvPr>
            <p:ph type="title"/>
          </p:nvPr>
        </p:nvSpPr>
        <p:spPr/>
        <p:txBody>
          <a:bodyPr>
            <a:normAutofit/>
          </a:bodyPr>
          <a:lstStyle/>
          <a:p>
            <a:r>
              <a:rPr lang="en-US" sz="3200" dirty="0">
                <a:latin typeface="Calibri Light" panose="020F0302020204030204" pitchFamily="34" charset="0"/>
                <a:cs typeface="Calibri Light" panose="020F0302020204030204" pitchFamily="34" charset="0"/>
              </a:rPr>
              <a:t>Phenol Red Thread Test (PRTT)</a:t>
            </a:r>
          </a:p>
        </p:txBody>
      </p:sp>
      <p:grpSp>
        <p:nvGrpSpPr>
          <p:cNvPr id="2" name="Google Shape;106;p14">
            <a:extLst>
              <a:ext uri="{FF2B5EF4-FFF2-40B4-BE49-F238E27FC236}">
                <a16:creationId xmlns:a16="http://schemas.microsoft.com/office/drawing/2014/main" id="{79E2668C-65DA-5641-163E-2CBCAE257173}"/>
              </a:ext>
            </a:extLst>
          </p:cNvPr>
          <p:cNvGrpSpPr/>
          <p:nvPr/>
        </p:nvGrpSpPr>
        <p:grpSpPr>
          <a:xfrm>
            <a:off x="0" y="1272127"/>
            <a:ext cx="9144000" cy="482151"/>
            <a:chOff x="-12451" y="1704723"/>
            <a:chExt cx="9144000" cy="482151"/>
          </a:xfrm>
        </p:grpSpPr>
        <p:sp>
          <p:nvSpPr>
            <p:cNvPr id="4" name="Google Shape;107;p14">
              <a:extLst>
                <a:ext uri="{FF2B5EF4-FFF2-40B4-BE49-F238E27FC236}">
                  <a16:creationId xmlns:a16="http://schemas.microsoft.com/office/drawing/2014/main" id="{6C64500E-6A4B-C5C7-767B-7049528BCE05}"/>
                </a:ext>
              </a:extLst>
            </p:cNvPr>
            <p:cNvSpPr/>
            <p:nvPr/>
          </p:nvSpPr>
          <p:spPr>
            <a:xfrm>
              <a:off x="-12451" y="1740174"/>
              <a:ext cx="9144000" cy="446700"/>
            </a:xfrm>
            <a:prstGeom prst="rect">
              <a:avLst/>
            </a:prstGeom>
            <a:solidFill>
              <a:srgbClr val="00275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Google Shape;108;p14">
              <a:extLst>
                <a:ext uri="{FF2B5EF4-FFF2-40B4-BE49-F238E27FC236}">
                  <a16:creationId xmlns:a16="http://schemas.microsoft.com/office/drawing/2014/main" id="{CB562935-6D07-F8A8-31E1-0374C1362605}"/>
                </a:ext>
              </a:extLst>
            </p:cNvPr>
            <p:cNvSpPr txBox="1"/>
            <p:nvPr/>
          </p:nvSpPr>
          <p:spPr>
            <a:xfrm>
              <a:off x="190324" y="1704723"/>
              <a:ext cx="894120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DBAA01"/>
                  </a:solidFill>
                  <a:latin typeface="Calibri"/>
                  <a:ea typeface="Calibri"/>
                  <a:cs typeface="Calibri"/>
                  <a:sym typeface="Calibri"/>
                </a:rPr>
                <a:t>Introduction</a:t>
              </a:r>
              <a:r>
                <a:rPr lang="en-US" sz="2400" dirty="0">
                  <a:solidFill>
                    <a:srgbClr val="F2F2F2"/>
                  </a:solidFill>
                  <a:latin typeface="Calibri"/>
                  <a:ea typeface="Calibri"/>
                  <a:cs typeface="Calibri"/>
                  <a:sym typeface="Calibri"/>
                </a:rPr>
                <a:t>     Methods     Results     Conclusion     Future Directions</a:t>
              </a:r>
              <a:endParaRPr sz="2400" dirty="0"/>
            </a:p>
          </p:txBody>
        </p:sp>
      </p:grpSp>
      <p:pic>
        <p:nvPicPr>
          <p:cNvPr id="8" name="Picture 7" descr="Close-up of an eye with a thread in the eye&#10;&#10;Description automatically generated">
            <a:extLst>
              <a:ext uri="{FF2B5EF4-FFF2-40B4-BE49-F238E27FC236}">
                <a16:creationId xmlns:a16="http://schemas.microsoft.com/office/drawing/2014/main" id="{191E7121-F0B2-3990-458B-4D57F5E8CAC2}"/>
              </a:ext>
            </a:extLst>
          </p:cNvPr>
          <p:cNvPicPr>
            <a:picLocks noChangeAspect="1"/>
          </p:cNvPicPr>
          <p:nvPr/>
        </p:nvPicPr>
        <p:blipFill>
          <a:blip r:embed="rId4"/>
          <a:stretch>
            <a:fillRect/>
          </a:stretch>
        </p:blipFill>
        <p:spPr>
          <a:xfrm>
            <a:off x="2910766" y="2815102"/>
            <a:ext cx="3525217" cy="2778700"/>
          </a:xfrm>
          <a:prstGeom prst="rect">
            <a:avLst/>
          </a:prstGeom>
        </p:spPr>
      </p:pic>
      <p:pic>
        <p:nvPicPr>
          <p:cNvPr id="10" name="Picture 9" descr="A hand holding a bird&#10;&#10;Description automatically generated">
            <a:extLst>
              <a:ext uri="{FF2B5EF4-FFF2-40B4-BE49-F238E27FC236}">
                <a16:creationId xmlns:a16="http://schemas.microsoft.com/office/drawing/2014/main" id="{1D648A70-4A74-D6B1-A28D-4FB28FE3BFD5}"/>
              </a:ext>
            </a:extLst>
          </p:cNvPr>
          <p:cNvPicPr>
            <a:picLocks noChangeAspect="1"/>
          </p:cNvPicPr>
          <p:nvPr/>
        </p:nvPicPr>
        <p:blipFill>
          <a:blip r:embed="rId5"/>
          <a:stretch>
            <a:fillRect/>
          </a:stretch>
        </p:blipFill>
        <p:spPr>
          <a:xfrm>
            <a:off x="355644" y="4009699"/>
            <a:ext cx="2306557" cy="1963530"/>
          </a:xfrm>
          <a:prstGeom prst="rect">
            <a:avLst/>
          </a:prstGeom>
          <a:effectLst>
            <a:softEdge rad="31750"/>
          </a:effectLst>
        </p:spPr>
      </p:pic>
      <p:pic>
        <p:nvPicPr>
          <p:cNvPr id="14" name="Picture 13" descr="A hand in a glove holding a white mouse&#10;&#10;Description automatically generated">
            <a:extLst>
              <a:ext uri="{FF2B5EF4-FFF2-40B4-BE49-F238E27FC236}">
                <a16:creationId xmlns:a16="http://schemas.microsoft.com/office/drawing/2014/main" id="{2AA0046E-A7F9-ACCF-2E3D-9EEF35B9DEEB}"/>
              </a:ext>
            </a:extLst>
          </p:cNvPr>
          <p:cNvPicPr>
            <a:picLocks noChangeAspect="1"/>
          </p:cNvPicPr>
          <p:nvPr/>
        </p:nvPicPr>
        <p:blipFill rotWithShape="1">
          <a:blip r:embed="rId6"/>
          <a:srcRect r="32696"/>
          <a:stretch/>
        </p:blipFill>
        <p:spPr>
          <a:xfrm>
            <a:off x="7293920" y="2383642"/>
            <a:ext cx="1812527" cy="2810469"/>
          </a:xfrm>
          <a:prstGeom prst="rect">
            <a:avLst/>
          </a:prstGeom>
          <a:effectLst>
            <a:softEdge rad="31750"/>
          </a:effectLst>
        </p:spPr>
      </p:pic>
      <p:pic>
        <p:nvPicPr>
          <p:cNvPr id="16" name="Picture 15" descr="A close up of a lizard's face&#10;&#10;Description automatically generated">
            <a:extLst>
              <a:ext uri="{FF2B5EF4-FFF2-40B4-BE49-F238E27FC236}">
                <a16:creationId xmlns:a16="http://schemas.microsoft.com/office/drawing/2014/main" id="{08C5DFC5-B566-CF9D-1793-F89B563FD2DB}"/>
              </a:ext>
            </a:extLst>
          </p:cNvPr>
          <p:cNvPicPr>
            <a:picLocks noChangeAspect="1"/>
          </p:cNvPicPr>
          <p:nvPr/>
        </p:nvPicPr>
        <p:blipFill>
          <a:blip r:embed="rId7"/>
          <a:stretch>
            <a:fillRect/>
          </a:stretch>
        </p:blipFill>
        <p:spPr>
          <a:xfrm>
            <a:off x="168825" y="1945243"/>
            <a:ext cx="2833867" cy="1651603"/>
          </a:xfrm>
          <a:prstGeom prst="rect">
            <a:avLst/>
          </a:prstGeom>
          <a:effectLst>
            <a:softEdge rad="31750"/>
          </a:effectLst>
        </p:spPr>
      </p:pic>
      <p:pic>
        <p:nvPicPr>
          <p:cNvPr id="18" name="Picture 17" descr="A close up of a guinea pig&#10;&#10;Description automatically generated">
            <a:extLst>
              <a:ext uri="{FF2B5EF4-FFF2-40B4-BE49-F238E27FC236}">
                <a16:creationId xmlns:a16="http://schemas.microsoft.com/office/drawing/2014/main" id="{B29189CB-958F-80C1-86C5-4060AF832FAD}"/>
              </a:ext>
            </a:extLst>
          </p:cNvPr>
          <p:cNvPicPr>
            <a:picLocks noChangeAspect="1"/>
          </p:cNvPicPr>
          <p:nvPr/>
        </p:nvPicPr>
        <p:blipFill>
          <a:blip r:embed="rId8"/>
          <a:stretch>
            <a:fillRect/>
          </a:stretch>
        </p:blipFill>
        <p:spPr>
          <a:xfrm>
            <a:off x="5584552" y="1866522"/>
            <a:ext cx="1702861" cy="1515228"/>
          </a:xfrm>
          <a:prstGeom prst="rect">
            <a:avLst/>
          </a:prstGeom>
          <a:effectLst>
            <a:softEdge rad="31750"/>
          </a:effectLst>
        </p:spPr>
      </p:pic>
      <p:pic>
        <p:nvPicPr>
          <p:cNvPr id="12" name="Picture 11" descr="A person's hand holding a thread on a dog's nose&#10;&#10;Description automatically generated">
            <a:extLst>
              <a:ext uri="{FF2B5EF4-FFF2-40B4-BE49-F238E27FC236}">
                <a16:creationId xmlns:a16="http://schemas.microsoft.com/office/drawing/2014/main" id="{29F708FE-4444-4F46-13B1-951147F6C039}"/>
              </a:ext>
            </a:extLst>
          </p:cNvPr>
          <p:cNvPicPr>
            <a:picLocks noChangeAspect="1"/>
          </p:cNvPicPr>
          <p:nvPr/>
        </p:nvPicPr>
        <p:blipFill>
          <a:blip r:embed="rId9"/>
          <a:stretch>
            <a:fillRect/>
          </a:stretch>
        </p:blipFill>
        <p:spPr>
          <a:xfrm>
            <a:off x="5481392" y="4643788"/>
            <a:ext cx="1812528" cy="1564984"/>
          </a:xfrm>
          <a:prstGeom prst="rect">
            <a:avLst/>
          </a:prstGeom>
          <a:effectLst>
            <a:softEdge rad="3175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5" name="Google Shape;95;p3" descr="lower banner-12.png"/>
          <p:cNvPicPr preferRelativeResize="0"/>
          <p:nvPr/>
        </p:nvPicPr>
        <p:blipFill rotWithShape="1">
          <a:blip r:embed="rId3">
            <a:alphaModFix/>
          </a:blip>
          <a:srcRect/>
          <a:stretch/>
        </p:blipFill>
        <p:spPr>
          <a:xfrm>
            <a:off x="0" y="6271260"/>
            <a:ext cx="9144000" cy="586740"/>
          </a:xfrm>
          <a:prstGeom prst="rect">
            <a:avLst/>
          </a:prstGeom>
          <a:noFill/>
          <a:ln>
            <a:noFill/>
          </a:ln>
        </p:spPr>
      </p:pic>
      <p:sp>
        <p:nvSpPr>
          <p:cNvPr id="3" name="Title 2">
            <a:extLst>
              <a:ext uri="{FF2B5EF4-FFF2-40B4-BE49-F238E27FC236}">
                <a16:creationId xmlns:a16="http://schemas.microsoft.com/office/drawing/2014/main" id="{AB881B69-52B5-168F-8D25-B7FF38A2E4F4}"/>
              </a:ext>
            </a:extLst>
          </p:cNvPr>
          <p:cNvSpPr>
            <a:spLocks noGrp="1"/>
          </p:cNvSpPr>
          <p:nvPr>
            <p:ph type="title"/>
          </p:nvPr>
        </p:nvSpPr>
        <p:spPr/>
        <p:txBody>
          <a:bodyPr>
            <a:normAutofit/>
          </a:bodyPr>
          <a:lstStyle/>
          <a:p>
            <a:r>
              <a:rPr lang="en-US" sz="3200" dirty="0">
                <a:latin typeface="Calibri Light" panose="020F0302020204030204" pitchFamily="34" charset="0"/>
                <a:cs typeface="Calibri Light" panose="020F0302020204030204" pitchFamily="34" charset="0"/>
              </a:rPr>
              <a:t>Phenol Red Thread Test (PRTT)</a:t>
            </a:r>
          </a:p>
        </p:txBody>
      </p:sp>
      <p:grpSp>
        <p:nvGrpSpPr>
          <p:cNvPr id="2" name="Google Shape;106;p14">
            <a:extLst>
              <a:ext uri="{FF2B5EF4-FFF2-40B4-BE49-F238E27FC236}">
                <a16:creationId xmlns:a16="http://schemas.microsoft.com/office/drawing/2014/main" id="{79E2668C-65DA-5641-163E-2CBCAE257173}"/>
              </a:ext>
            </a:extLst>
          </p:cNvPr>
          <p:cNvGrpSpPr/>
          <p:nvPr/>
        </p:nvGrpSpPr>
        <p:grpSpPr>
          <a:xfrm>
            <a:off x="0" y="1272127"/>
            <a:ext cx="9144000" cy="482151"/>
            <a:chOff x="-12451" y="1704723"/>
            <a:chExt cx="9144000" cy="482151"/>
          </a:xfrm>
        </p:grpSpPr>
        <p:sp>
          <p:nvSpPr>
            <p:cNvPr id="4" name="Google Shape;107;p14">
              <a:extLst>
                <a:ext uri="{FF2B5EF4-FFF2-40B4-BE49-F238E27FC236}">
                  <a16:creationId xmlns:a16="http://schemas.microsoft.com/office/drawing/2014/main" id="{6C64500E-6A4B-C5C7-767B-7049528BCE05}"/>
                </a:ext>
              </a:extLst>
            </p:cNvPr>
            <p:cNvSpPr/>
            <p:nvPr/>
          </p:nvSpPr>
          <p:spPr>
            <a:xfrm>
              <a:off x="-12451" y="1740174"/>
              <a:ext cx="9144000" cy="446700"/>
            </a:xfrm>
            <a:prstGeom prst="rect">
              <a:avLst/>
            </a:prstGeom>
            <a:solidFill>
              <a:srgbClr val="00275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Google Shape;108;p14">
              <a:extLst>
                <a:ext uri="{FF2B5EF4-FFF2-40B4-BE49-F238E27FC236}">
                  <a16:creationId xmlns:a16="http://schemas.microsoft.com/office/drawing/2014/main" id="{CB562935-6D07-F8A8-31E1-0374C1362605}"/>
                </a:ext>
              </a:extLst>
            </p:cNvPr>
            <p:cNvSpPr txBox="1"/>
            <p:nvPr/>
          </p:nvSpPr>
          <p:spPr>
            <a:xfrm>
              <a:off x="190324" y="1704723"/>
              <a:ext cx="894120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DBAA01"/>
                  </a:solidFill>
                  <a:latin typeface="Calibri"/>
                  <a:ea typeface="Calibri"/>
                  <a:cs typeface="Calibri"/>
                  <a:sym typeface="Calibri"/>
                </a:rPr>
                <a:t>Introduction</a:t>
              </a:r>
              <a:r>
                <a:rPr lang="en-US" sz="2400" dirty="0">
                  <a:solidFill>
                    <a:srgbClr val="F2F2F2"/>
                  </a:solidFill>
                  <a:latin typeface="Calibri"/>
                  <a:ea typeface="Calibri"/>
                  <a:cs typeface="Calibri"/>
                  <a:sym typeface="Calibri"/>
                </a:rPr>
                <a:t>     Methods     Results     Conclusion     Future Directions</a:t>
              </a:r>
              <a:endParaRPr sz="2400" dirty="0"/>
            </a:p>
          </p:txBody>
        </p:sp>
      </p:grpSp>
      <p:pic>
        <p:nvPicPr>
          <p:cNvPr id="7" name="Picture 6" descr="A box of medical needles&#10;&#10;Description automatically generated">
            <a:extLst>
              <a:ext uri="{FF2B5EF4-FFF2-40B4-BE49-F238E27FC236}">
                <a16:creationId xmlns:a16="http://schemas.microsoft.com/office/drawing/2014/main" id="{95EB8453-0FE5-50FF-E046-DBA9E6ED277E}"/>
              </a:ext>
            </a:extLst>
          </p:cNvPr>
          <p:cNvPicPr>
            <a:picLocks noChangeAspect="1"/>
          </p:cNvPicPr>
          <p:nvPr/>
        </p:nvPicPr>
        <p:blipFill>
          <a:blip r:embed="rId4"/>
          <a:stretch>
            <a:fillRect/>
          </a:stretch>
        </p:blipFill>
        <p:spPr>
          <a:xfrm>
            <a:off x="1526494" y="2477655"/>
            <a:ext cx="2170417" cy="2826866"/>
          </a:xfrm>
          <a:prstGeom prst="rect">
            <a:avLst/>
          </a:prstGeom>
        </p:spPr>
      </p:pic>
      <p:sp>
        <p:nvSpPr>
          <p:cNvPr id="8" name="&quot;No&quot; Symbol 7">
            <a:extLst>
              <a:ext uri="{FF2B5EF4-FFF2-40B4-BE49-F238E27FC236}">
                <a16:creationId xmlns:a16="http://schemas.microsoft.com/office/drawing/2014/main" id="{88E6F48D-7622-8292-CC08-2ADAEEE8831A}"/>
              </a:ext>
            </a:extLst>
          </p:cNvPr>
          <p:cNvSpPr/>
          <p:nvPr/>
        </p:nvSpPr>
        <p:spPr>
          <a:xfrm>
            <a:off x="996593" y="2415127"/>
            <a:ext cx="3230218" cy="2951922"/>
          </a:xfrm>
          <a:prstGeom prst="noSmoking">
            <a:avLst/>
          </a:prstGeom>
          <a:solidFill>
            <a:schemeClr val="accent2">
              <a:lumMod val="60000"/>
              <a:lumOff val="40000"/>
              <a:alpha val="6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ight Arrow 8">
            <a:extLst>
              <a:ext uri="{FF2B5EF4-FFF2-40B4-BE49-F238E27FC236}">
                <a16:creationId xmlns:a16="http://schemas.microsoft.com/office/drawing/2014/main" id="{75CCF460-392F-C4AB-AFCF-C187FDDD9E74}"/>
              </a:ext>
            </a:extLst>
          </p:cNvPr>
          <p:cNvSpPr/>
          <p:nvPr/>
        </p:nvSpPr>
        <p:spPr>
          <a:xfrm>
            <a:off x="4572000" y="3660830"/>
            <a:ext cx="1083365" cy="3776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spool of thread&#10;&#10;Description automatically generated">
            <a:extLst>
              <a:ext uri="{FF2B5EF4-FFF2-40B4-BE49-F238E27FC236}">
                <a16:creationId xmlns:a16="http://schemas.microsoft.com/office/drawing/2014/main" id="{4016AA05-8D04-68C9-7C42-1C0F96A218C5}"/>
              </a:ext>
            </a:extLst>
          </p:cNvPr>
          <p:cNvPicPr>
            <a:picLocks noChangeAspect="1"/>
          </p:cNvPicPr>
          <p:nvPr/>
        </p:nvPicPr>
        <p:blipFill>
          <a:blip r:embed="rId5"/>
          <a:stretch>
            <a:fillRect/>
          </a:stretch>
        </p:blipFill>
        <p:spPr>
          <a:xfrm>
            <a:off x="6353298" y="2415127"/>
            <a:ext cx="1350012" cy="2951922"/>
          </a:xfrm>
          <a:prstGeom prst="rect">
            <a:avLst/>
          </a:prstGeom>
        </p:spPr>
      </p:pic>
    </p:spTree>
    <p:extLst>
      <p:ext uri="{BB962C8B-B14F-4D97-AF65-F5344CB8AC3E}">
        <p14:creationId xmlns:p14="http://schemas.microsoft.com/office/powerpoint/2010/main" val="356338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5" name="Google Shape;95;p3" descr="lower banner-12.png"/>
          <p:cNvPicPr preferRelativeResize="0"/>
          <p:nvPr/>
        </p:nvPicPr>
        <p:blipFill rotWithShape="1">
          <a:blip r:embed="rId3">
            <a:alphaModFix/>
          </a:blip>
          <a:srcRect/>
          <a:stretch/>
        </p:blipFill>
        <p:spPr>
          <a:xfrm>
            <a:off x="0" y="6271260"/>
            <a:ext cx="9144000" cy="586740"/>
          </a:xfrm>
          <a:prstGeom prst="rect">
            <a:avLst/>
          </a:prstGeom>
          <a:noFill/>
          <a:ln>
            <a:noFill/>
          </a:ln>
        </p:spPr>
      </p:pic>
      <p:sp>
        <p:nvSpPr>
          <p:cNvPr id="3" name="Title 2">
            <a:extLst>
              <a:ext uri="{FF2B5EF4-FFF2-40B4-BE49-F238E27FC236}">
                <a16:creationId xmlns:a16="http://schemas.microsoft.com/office/drawing/2014/main" id="{AB881B69-52B5-168F-8D25-B7FF38A2E4F4}"/>
              </a:ext>
            </a:extLst>
          </p:cNvPr>
          <p:cNvSpPr>
            <a:spLocks noGrp="1"/>
          </p:cNvSpPr>
          <p:nvPr>
            <p:ph type="title"/>
          </p:nvPr>
        </p:nvSpPr>
        <p:spPr/>
        <p:txBody>
          <a:bodyPr>
            <a:normAutofit/>
          </a:bodyPr>
          <a:lstStyle/>
          <a:p>
            <a:r>
              <a:rPr lang="en-US" sz="3200" dirty="0">
                <a:latin typeface="Calibri Light" panose="020F0302020204030204" pitchFamily="34" charset="0"/>
                <a:cs typeface="Calibri Light" panose="020F0302020204030204" pitchFamily="34" charset="0"/>
              </a:rPr>
              <a:t>Hypothesis &amp; Aims </a:t>
            </a:r>
          </a:p>
        </p:txBody>
      </p:sp>
      <p:grpSp>
        <p:nvGrpSpPr>
          <p:cNvPr id="2" name="Google Shape;106;p14">
            <a:extLst>
              <a:ext uri="{FF2B5EF4-FFF2-40B4-BE49-F238E27FC236}">
                <a16:creationId xmlns:a16="http://schemas.microsoft.com/office/drawing/2014/main" id="{79E2668C-65DA-5641-163E-2CBCAE257173}"/>
              </a:ext>
            </a:extLst>
          </p:cNvPr>
          <p:cNvGrpSpPr/>
          <p:nvPr/>
        </p:nvGrpSpPr>
        <p:grpSpPr>
          <a:xfrm>
            <a:off x="0" y="1272127"/>
            <a:ext cx="9144000" cy="482151"/>
            <a:chOff x="-12451" y="1704723"/>
            <a:chExt cx="9144000" cy="482151"/>
          </a:xfrm>
        </p:grpSpPr>
        <p:sp>
          <p:nvSpPr>
            <p:cNvPr id="4" name="Google Shape;107;p14">
              <a:extLst>
                <a:ext uri="{FF2B5EF4-FFF2-40B4-BE49-F238E27FC236}">
                  <a16:creationId xmlns:a16="http://schemas.microsoft.com/office/drawing/2014/main" id="{6C64500E-6A4B-C5C7-767B-7049528BCE05}"/>
                </a:ext>
              </a:extLst>
            </p:cNvPr>
            <p:cNvSpPr/>
            <p:nvPr/>
          </p:nvSpPr>
          <p:spPr>
            <a:xfrm>
              <a:off x="-12451" y="1740174"/>
              <a:ext cx="9144000" cy="446700"/>
            </a:xfrm>
            <a:prstGeom prst="rect">
              <a:avLst/>
            </a:prstGeom>
            <a:solidFill>
              <a:srgbClr val="00275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Google Shape;108;p14">
              <a:extLst>
                <a:ext uri="{FF2B5EF4-FFF2-40B4-BE49-F238E27FC236}">
                  <a16:creationId xmlns:a16="http://schemas.microsoft.com/office/drawing/2014/main" id="{CB562935-6D07-F8A8-31E1-0374C1362605}"/>
                </a:ext>
              </a:extLst>
            </p:cNvPr>
            <p:cNvSpPr txBox="1"/>
            <p:nvPr/>
          </p:nvSpPr>
          <p:spPr>
            <a:xfrm>
              <a:off x="190324" y="1704723"/>
              <a:ext cx="894120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DBAA01"/>
                  </a:solidFill>
                  <a:latin typeface="Calibri"/>
                  <a:ea typeface="Calibri"/>
                  <a:cs typeface="Calibri"/>
                  <a:sym typeface="Calibri"/>
                </a:rPr>
                <a:t>Introduction</a:t>
              </a:r>
              <a:r>
                <a:rPr lang="en-US" sz="2400" dirty="0">
                  <a:solidFill>
                    <a:srgbClr val="F2F2F2"/>
                  </a:solidFill>
                  <a:latin typeface="Calibri"/>
                  <a:ea typeface="Calibri"/>
                  <a:cs typeface="Calibri"/>
                  <a:sym typeface="Calibri"/>
                </a:rPr>
                <a:t>     Methods     Results     Conclusion     Future Directions</a:t>
              </a:r>
              <a:endParaRPr sz="2400" dirty="0"/>
            </a:p>
          </p:txBody>
        </p:sp>
      </p:grpSp>
      <p:sp>
        <p:nvSpPr>
          <p:cNvPr id="10" name="TextBox 9">
            <a:extLst>
              <a:ext uri="{FF2B5EF4-FFF2-40B4-BE49-F238E27FC236}">
                <a16:creationId xmlns:a16="http://schemas.microsoft.com/office/drawing/2014/main" id="{4F76CD98-F5AB-F260-9944-501D5D0ADBBA}"/>
              </a:ext>
            </a:extLst>
          </p:cNvPr>
          <p:cNvSpPr txBox="1"/>
          <p:nvPr/>
        </p:nvSpPr>
        <p:spPr>
          <a:xfrm>
            <a:off x="457199" y="2568752"/>
            <a:ext cx="8065477" cy="646331"/>
          </a:xfrm>
          <a:prstGeom prst="rect">
            <a:avLst/>
          </a:prstGeom>
          <a:noFill/>
        </p:spPr>
        <p:txBody>
          <a:bodyPr wrap="square">
            <a:spAutoFit/>
          </a:bodyPr>
          <a:lstStyle/>
          <a:p>
            <a:pPr marL="0" marR="0">
              <a:spcBef>
                <a:spcPts val="0"/>
              </a:spcBef>
              <a:spcAft>
                <a:spcPts val="0"/>
              </a:spcAft>
            </a:pPr>
            <a:r>
              <a:rPr lang="en-US" sz="1800" kern="100" dirty="0">
                <a:effectLst/>
                <a:latin typeface="Calibri Light" panose="020F0302020204030204" pitchFamily="34" charset="0"/>
                <a:ea typeface="Calibri" panose="020F0502020204030204" pitchFamily="34" charset="0"/>
                <a:cs typeface="Calibri Light" panose="020F0302020204030204" pitchFamily="34" charset="0"/>
              </a:rPr>
              <a:t>Hypothesis: A self-prepared PRTT will measure aqueous tear production with high reproducibility and reliability, similar to the commercial PRTT.</a:t>
            </a:r>
          </a:p>
        </p:txBody>
      </p:sp>
      <p:sp>
        <p:nvSpPr>
          <p:cNvPr id="13" name="TextBox 12">
            <a:extLst>
              <a:ext uri="{FF2B5EF4-FFF2-40B4-BE49-F238E27FC236}">
                <a16:creationId xmlns:a16="http://schemas.microsoft.com/office/drawing/2014/main" id="{3A0BD5F3-F7E6-BB76-874D-6F1F25BCE52C}"/>
              </a:ext>
            </a:extLst>
          </p:cNvPr>
          <p:cNvSpPr txBox="1"/>
          <p:nvPr/>
        </p:nvSpPr>
        <p:spPr>
          <a:xfrm>
            <a:off x="457199" y="3752758"/>
            <a:ext cx="8152545" cy="923330"/>
          </a:xfrm>
          <a:prstGeom prst="rect">
            <a:avLst/>
          </a:prstGeom>
          <a:noFill/>
        </p:spPr>
        <p:txBody>
          <a:bodyPr wrap="square">
            <a:spAutoFit/>
          </a:bodyPr>
          <a:lstStyle/>
          <a:p>
            <a:pPr marL="0" marR="0">
              <a:spcBef>
                <a:spcPts val="0"/>
              </a:spcBef>
              <a:spcAft>
                <a:spcPts val="0"/>
              </a:spcAft>
            </a:pPr>
            <a:r>
              <a:rPr lang="en-US" sz="1800" b="1" kern="100" dirty="0">
                <a:effectLst/>
                <a:latin typeface="Calibri Light" panose="020F0302020204030204" pitchFamily="34" charset="0"/>
                <a:ea typeface="Calibri" panose="020F0502020204030204" pitchFamily="34" charset="0"/>
                <a:cs typeface="Times New Roman" panose="02020603050405020304" pitchFamily="18" charset="0"/>
              </a:rPr>
              <a:t>Aim 1: </a:t>
            </a: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To develop and validate a self-prepared PRTT in solutions of varying pH</a:t>
            </a:r>
          </a:p>
          <a:p>
            <a:pPr marL="0" marR="0">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Light" panose="020F0302020204030204" pitchFamily="34" charset="0"/>
                <a:ea typeface="Calibri" panose="020F0502020204030204" pitchFamily="34" charset="0"/>
                <a:cs typeface="Times New Roman" panose="02020603050405020304" pitchFamily="18" charset="0"/>
              </a:rPr>
              <a:t>Aim 2: </a:t>
            </a:r>
            <a:r>
              <a:rPr lang="en-US" sz="1800" kern="100" dirty="0">
                <a:effectLst/>
                <a:latin typeface="Calibri Light" panose="020F0302020204030204" pitchFamily="34" charset="0"/>
                <a:ea typeface="Calibri" panose="020F0502020204030204" pitchFamily="34" charset="0"/>
                <a:cs typeface="Times New Roman" panose="02020603050405020304" pitchFamily="18" charset="0"/>
              </a:rPr>
              <a:t>To compare the self-prepared PRTT with the commercial PRTT in wildtype mice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4391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5" name="Google Shape;95;p3" descr="lower banner-12.png"/>
          <p:cNvPicPr preferRelativeResize="0"/>
          <p:nvPr/>
        </p:nvPicPr>
        <p:blipFill rotWithShape="1">
          <a:blip r:embed="rId3">
            <a:alphaModFix/>
          </a:blip>
          <a:srcRect/>
          <a:stretch/>
        </p:blipFill>
        <p:spPr>
          <a:xfrm>
            <a:off x="0" y="6271260"/>
            <a:ext cx="9144000" cy="586740"/>
          </a:xfrm>
          <a:prstGeom prst="rect">
            <a:avLst/>
          </a:prstGeom>
          <a:noFill/>
          <a:ln>
            <a:noFill/>
          </a:ln>
        </p:spPr>
      </p:pic>
      <p:sp>
        <p:nvSpPr>
          <p:cNvPr id="3" name="Title 2">
            <a:extLst>
              <a:ext uri="{FF2B5EF4-FFF2-40B4-BE49-F238E27FC236}">
                <a16:creationId xmlns:a16="http://schemas.microsoft.com/office/drawing/2014/main" id="{AB881B69-52B5-168F-8D25-B7FF38A2E4F4}"/>
              </a:ext>
            </a:extLst>
          </p:cNvPr>
          <p:cNvSpPr>
            <a:spLocks noGrp="1"/>
          </p:cNvSpPr>
          <p:nvPr>
            <p:ph type="title"/>
          </p:nvPr>
        </p:nvSpPr>
        <p:spPr/>
        <p:txBody>
          <a:bodyPr>
            <a:normAutofit/>
          </a:bodyPr>
          <a:lstStyle/>
          <a:p>
            <a:r>
              <a:rPr lang="en-US" sz="3200" dirty="0">
                <a:latin typeface="Calibri Light" panose="020F0302020204030204" pitchFamily="34" charset="0"/>
                <a:cs typeface="Calibri Light" panose="020F0302020204030204" pitchFamily="34" charset="0"/>
              </a:rPr>
              <a:t>Fabricating the thread</a:t>
            </a:r>
          </a:p>
        </p:txBody>
      </p:sp>
      <p:grpSp>
        <p:nvGrpSpPr>
          <p:cNvPr id="6" name="Google Shape;180;p18">
            <a:extLst>
              <a:ext uri="{FF2B5EF4-FFF2-40B4-BE49-F238E27FC236}">
                <a16:creationId xmlns:a16="http://schemas.microsoft.com/office/drawing/2014/main" id="{9E64E0C3-8F36-9448-974E-337E36FB2D2C}"/>
              </a:ext>
            </a:extLst>
          </p:cNvPr>
          <p:cNvGrpSpPr/>
          <p:nvPr/>
        </p:nvGrpSpPr>
        <p:grpSpPr>
          <a:xfrm>
            <a:off x="0" y="1275278"/>
            <a:ext cx="9144000" cy="482023"/>
            <a:chOff x="-12451" y="1704723"/>
            <a:chExt cx="9144000" cy="482023"/>
          </a:xfrm>
        </p:grpSpPr>
        <p:sp>
          <p:nvSpPr>
            <p:cNvPr id="7" name="Google Shape;181;p18">
              <a:extLst>
                <a:ext uri="{FF2B5EF4-FFF2-40B4-BE49-F238E27FC236}">
                  <a16:creationId xmlns:a16="http://schemas.microsoft.com/office/drawing/2014/main" id="{676006E2-320A-8FE6-AFFE-066E62005718}"/>
                </a:ext>
              </a:extLst>
            </p:cNvPr>
            <p:cNvSpPr/>
            <p:nvPr/>
          </p:nvSpPr>
          <p:spPr>
            <a:xfrm>
              <a:off x="-12451" y="1740174"/>
              <a:ext cx="9144000" cy="446572"/>
            </a:xfrm>
            <a:prstGeom prst="rect">
              <a:avLst/>
            </a:prstGeom>
            <a:solidFill>
              <a:srgbClr val="00275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182;p18">
              <a:extLst>
                <a:ext uri="{FF2B5EF4-FFF2-40B4-BE49-F238E27FC236}">
                  <a16:creationId xmlns:a16="http://schemas.microsoft.com/office/drawing/2014/main" id="{9D23EA5B-0A52-4AA6-FAD3-B034B434E5BE}"/>
                </a:ext>
              </a:extLst>
            </p:cNvPr>
            <p:cNvSpPr txBox="1"/>
            <p:nvPr/>
          </p:nvSpPr>
          <p:spPr>
            <a:xfrm>
              <a:off x="190324" y="1704723"/>
              <a:ext cx="894120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Calibri"/>
                  <a:ea typeface="Calibri"/>
                  <a:cs typeface="Calibri"/>
                  <a:sym typeface="Calibri"/>
                </a:rPr>
                <a:t>Introduction</a:t>
              </a:r>
              <a:r>
                <a:rPr lang="en-US" sz="2400" dirty="0">
                  <a:solidFill>
                    <a:srgbClr val="F2F2F2"/>
                  </a:solidFill>
                  <a:latin typeface="Calibri"/>
                  <a:ea typeface="Calibri"/>
                  <a:cs typeface="Calibri"/>
                  <a:sym typeface="Calibri"/>
                </a:rPr>
                <a:t>     </a:t>
              </a:r>
              <a:r>
                <a:rPr lang="en-US" sz="2400" dirty="0">
                  <a:solidFill>
                    <a:srgbClr val="DBAA01"/>
                  </a:solidFill>
                  <a:latin typeface="Calibri"/>
                  <a:ea typeface="Calibri"/>
                  <a:cs typeface="Calibri"/>
                  <a:sym typeface="Calibri"/>
                </a:rPr>
                <a:t>Methods </a:t>
              </a:r>
              <a:r>
                <a:rPr lang="en-US" sz="2400" dirty="0">
                  <a:solidFill>
                    <a:srgbClr val="F2F2F2"/>
                  </a:solidFill>
                  <a:latin typeface="Calibri"/>
                  <a:ea typeface="Calibri"/>
                  <a:cs typeface="Calibri"/>
                  <a:sym typeface="Calibri"/>
                </a:rPr>
                <a:t>    Results     Conclusion     Future Directions</a:t>
              </a:r>
              <a:endParaRPr sz="2400" dirty="0"/>
            </a:p>
          </p:txBody>
        </p:sp>
      </p:grpSp>
      <p:pic>
        <p:nvPicPr>
          <p:cNvPr id="10" name="Picture 9" descr="A close up of a spool of thread&#10;&#10;Description automatically generated">
            <a:extLst>
              <a:ext uri="{FF2B5EF4-FFF2-40B4-BE49-F238E27FC236}">
                <a16:creationId xmlns:a16="http://schemas.microsoft.com/office/drawing/2014/main" id="{CC427D89-331B-AABF-493E-690EEA459FC0}"/>
              </a:ext>
            </a:extLst>
          </p:cNvPr>
          <p:cNvPicPr>
            <a:picLocks noChangeAspect="1"/>
          </p:cNvPicPr>
          <p:nvPr/>
        </p:nvPicPr>
        <p:blipFill>
          <a:blip r:embed="rId4"/>
          <a:stretch>
            <a:fillRect/>
          </a:stretch>
        </p:blipFill>
        <p:spPr>
          <a:xfrm>
            <a:off x="623925" y="3574925"/>
            <a:ext cx="638335" cy="1395775"/>
          </a:xfrm>
          <a:prstGeom prst="rect">
            <a:avLst/>
          </a:prstGeom>
        </p:spPr>
      </p:pic>
      <p:pic>
        <p:nvPicPr>
          <p:cNvPr id="12" name="Picture 11" descr="A brown plastic container with white label&#10;&#10;Description automatically generated">
            <a:extLst>
              <a:ext uri="{FF2B5EF4-FFF2-40B4-BE49-F238E27FC236}">
                <a16:creationId xmlns:a16="http://schemas.microsoft.com/office/drawing/2014/main" id="{9A38B68E-6D9C-DA39-E321-9AD5B24F467C}"/>
              </a:ext>
            </a:extLst>
          </p:cNvPr>
          <p:cNvPicPr>
            <a:picLocks noChangeAspect="1"/>
          </p:cNvPicPr>
          <p:nvPr/>
        </p:nvPicPr>
        <p:blipFill>
          <a:blip r:embed="rId5"/>
          <a:stretch>
            <a:fillRect/>
          </a:stretch>
        </p:blipFill>
        <p:spPr>
          <a:xfrm>
            <a:off x="1599685" y="2527339"/>
            <a:ext cx="894044" cy="2095172"/>
          </a:xfrm>
          <a:prstGeom prst="rect">
            <a:avLst/>
          </a:prstGeom>
        </p:spPr>
      </p:pic>
      <p:pic>
        <p:nvPicPr>
          <p:cNvPr id="16" name="Picture 15" descr="A person holding a tube with a red liquid in it&#10;&#10;Description automatically generated">
            <a:extLst>
              <a:ext uri="{FF2B5EF4-FFF2-40B4-BE49-F238E27FC236}">
                <a16:creationId xmlns:a16="http://schemas.microsoft.com/office/drawing/2014/main" id="{4AC59941-5AAA-7286-5D4F-A5283EF14D5C}"/>
              </a:ext>
            </a:extLst>
          </p:cNvPr>
          <p:cNvPicPr>
            <a:picLocks noChangeAspect="1"/>
          </p:cNvPicPr>
          <p:nvPr/>
        </p:nvPicPr>
        <p:blipFill rotWithShape="1">
          <a:blip r:embed="rId6"/>
          <a:srcRect l="4594" t="7020" r="42926"/>
          <a:stretch/>
        </p:blipFill>
        <p:spPr>
          <a:xfrm>
            <a:off x="4124789" y="2288894"/>
            <a:ext cx="1482654" cy="3502527"/>
          </a:xfrm>
          <a:prstGeom prst="rect">
            <a:avLst/>
          </a:prstGeom>
        </p:spPr>
      </p:pic>
      <p:pic>
        <p:nvPicPr>
          <p:cNvPr id="18" name="Picture 17" descr="A test tube with red liquid inside&#10;&#10;Description automatically generated">
            <a:extLst>
              <a:ext uri="{FF2B5EF4-FFF2-40B4-BE49-F238E27FC236}">
                <a16:creationId xmlns:a16="http://schemas.microsoft.com/office/drawing/2014/main" id="{402FCFE7-369D-07EF-A0A7-EFB538CB60C5}"/>
              </a:ext>
            </a:extLst>
          </p:cNvPr>
          <p:cNvPicPr>
            <a:picLocks noChangeAspect="1"/>
          </p:cNvPicPr>
          <p:nvPr/>
        </p:nvPicPr>
        <p:blipFill rotWithShape="1">
          <a:blip r:embed="rId7"/>
          <a:srcRect l="23036" r="32671" b="6521"/>
          <a:stretch/>
        </p:blipFill>
        <p:spPr>
          <a:xfrm>
            <a:off x="6350241" y="2019278"/>
            <a:ext cx="1400388" cy="3940602"/>
          </a:xfrm>
          <a:prstGeom prst="rect">
            <a:avLst/>
          </a:prstGeom>
        </p:spPr>
      </p:pic>
      <p:pic>
        <p:nvPicPr>
          <p:cNvPr id="19" name="Picture 18">
            <a:extLst>
              <a:ext uri="{FF2B5EF4-FFF2-40B4-BE49-F238E27FC236}">
                <a16:creationId xmlns:a16="http://schemas.microsoft.com/office/drawing/2014/main" id="{FF9054CA-FD0B-A23F-BD22-1BD32C86BC19}"/>
              </a:ext>
            </a:extLst>
          </p:cNvPr>
          <p:cNvPicPr>
            <a:picLocks noChangeAspect="1"/>
          </p:cNvPicPr>
          <p:nvPr/>
        </p:nvPicPr>
        <p:blipFill rotWithShape="1">
          <a:blip r:embed="rId8"/>
          <a:srcRect l="34275" r="31587"/>
          <a:stretch/>
        </p:blipFill>
        <p:spPr>
          <a:xfrm>
            <a:off x="2961108" y="3466027"/>
            <a:ext cx="550837" cy="1613569"/>
          </a:xfrm>
          <a:prstGeom prst="rect">
            <a:avLst/>
          </a:prstGeom>
        </p:spPr>
      </p:pic>
    </p:spTree>
    <p:extLst>
      <p:ext uri="{BB962C8B-B14F-4D97-AF65-F5344CB8AC3E}">
        <p14:creationId xmlns:p14="http://schemas.microsoft.com/office/powerpoint/2010/main" val="265280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5" name="Google Shape;95;p3" descr="lower banner-12.png"/>
          <p:cNvPicPr preferRelativeResize="0"/>
          <p:nvPr/>
        </p:nvPicPr>
        <p:blipFill rotWithShape="1">
          <a:blip r:embed="rId3">
            <a:alphaModFix/>
          </a:blip>
          <a:srcRect/>
          <a:stretch/>
        </p:blipFill>
        <p:spPr>
          <a:xfrm>
            <a:off x="0" y="6271260"/>
            <a:ext cx="9144000" cy="586740"/>
          </a:xfrm>
          <a:prstGeom prst="rect">
            <a:avLst/>
          </a:prstGeom>
          <a:noFill/>
          <a:ln>
            <a:noFill/>
          </a:ln>
        </p:spPr>
      </p:pic>
      <p:sp>
        <p:nvSpPr>
          <p:cNvPr id="3" name="Title 2">
            <a:extLst>
              <a:ext uri="{FF2B5EF4-FFF2-40B4-BE49-F238E27FC236}">
                <a16:creationId xmlns:a16="http://schemas.microsoft.com/office/drawing/2014/main" id="{AB881B69-52B5-168F-8D25-B7FF38A2E4F4}"/>
              </a:ext>
            </a:extLst>
          </p:cNvPr>
          <p:cNvSpPr>
            <a:spLocks noGrp="1"/>
          </p:cNvSpPr>
          <p:nvPr>
            <p:ph type="title"/>
          </p:nvPr>
        </p:nvSpPr>
        <p:spPr/>
        <p:txBody>
          <a:bodyPr>
            <a:normAutofit/>
          </a:bodyPr>
          <a:lstStyle/>
          <a:p>
            <a:r>
              <a:rPr lang="en-US" sz="3200" dirty="0">
                <a:latin typeface="Calibri Light" panose="020F0302020204030204" pitchFamily="34" charset="0"/>
                <a:cs typeface="Calibri Light" panose="020F0302020204030204" pitchFamily="34" charset="0"/>
              </a:rPr>
              <a:t>Fabricating the thread</a:t>
            </a:r>
          </a:p>
        </p:txBody>
      </p:sp>
      <p:grpSp>
        <p:nvGrpSpPr>
          <p:cNvPr id="2" name="Google Shape;106;p14">
            <a:extLst>
              <a:ext uri="{FF2B5EF4-FFF2-40B4-BE49-F238E27FC236}">
                <a16:creationId xmlns:a16="http://schemas.microsoft.com/office/drawing/2014/main" id="{79E2668C-65DA-5641-163E-2CBCAE257173}"/>
              </a:ext>
            </a:extLst>
          </p:cNvPr>
          <p:cNvGrpSpPr/>
          <p:nvPr/>
        </p:nvGrpSpPr>
        <p:grpSpPr>
          <a:xfrm>
            <a:off x="0" y="1272127"/>
            <a:ext cx="9144000" cy="507900"/>
            <a:chOff x="-12451" y="1704723"/>
            <a:chExt cx="9144000" cy="507900"/>
          </a:xfrm>
        </p:grpSpPr>
        <p:sp>
          <p:nvSpPr>
            <p:cNvPr id="4" name="Google Shape;107;p14">
              <a:extLst>
                <a:ext uri="{FF2B5EF4-FFF2-40B4-BE49-F238E27FC236}">
                  <a16:creationId xmlns:a16="http://schemas.microsoft.com/office/drawing/2014/main" id="{6C64500E-6A4B-C5C7-767B-7049528BCE05}"/>
                </a:ext>
              </a:extLst>
            </p:cNvPr>
            <p:cNvSpPr/>
            <p:nvPr/>
          </p:nvSpPr>
          <p:spPr>
            <a:xfrm>
              <a:off x="-12451" y="1740174"/>
              <a:ext cx="9144000" cy="446700"/>
            </a:xfrm>
            <a:prstGeom prst="rect">
              <a:avLst/>
            </a:prstGeom>
            <a:solidFill>
              <a:srgbClr val="00275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Google Shape;108;p14">
              <a:extLst>
                <a:ext uri="{FF2B5EF4-FFF2-40B4-BE49-F238E27FC236}">
                  <a16:creationId xmlns:a16="http://schemas.microsoft.com/office/drawing/2014/main" id="{CB562935-6D07-F8A8-31E1-0374C1362605}"/>
                </a:ext>
              </a:extLst>
            </p:cNvPr>
            <p:cNvSpPr txBox="1"/>
            <p:nvPr/>
          </p:nvSpPr>
          <p:spPr>
            <a:xfrm>
              <a:off x="190324" y="1704723"/>
              <a:ext cx="8941200" cy="507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dirty="0">
                  <a:solidFill>
                    <a:srgbClr val="DBAA01"/>
                  </a:solidFill>
                  <a:latin typeface="Calibri"/>
                  <a:ea typeface="Calibri"/>
                  <a:cs typeface="Calibri"/>
                  <a:sym typeface="Calibri"/>
                </a:rPr>
                <a:t>Introduction</a:t>
              </a:r>
              <a:r>
                <a:rPr lang="en-US" sz="2700" dirty="0">
                  <a:solidFill>
                    <a:srgbClr val="F2F2F2"/>
                  </a:solidFill>
                  <a:latin typeface="Calibri"/>
                  <a:ea typeface="Calibri"/>
                  <a:cs typeface="Calibri"/>
                  <a:sym typeface="Calibri"/>
                </a:rPr>
                <a:t>     Methods     Results     Discussion     Conclusion</a:t>
              </a:r>
              <a:endParaRPr dirty="0"/>
            </a:p>
          </p:txBody>
        </p:sp>
      </p:grpSp>
      <p:grpSp>
        <p:nvGrpSpPr>
          <p:cNvPr id="6" name="Google Shape;180;p18">
            <a:extLst>
              <a:ext uri="{FF2B5EF4-FFF2-40B4-BE49-F238E27FC236}">
                <a16:creationId xmlns:a16="http://schemas.microsoft.com/office/drawing/2014/main" id="{43B67987-41C8-CD4F-8048-8CE9884FB31A}"/>
              </a:ext>
            </a:extLst>
          </p:cNvPr>
          <p:cNvGrpSpPr/>
          <p:nvPr/>
        </p:nvGrpSpPr>
        <p:grpSpPr>
          <a:xfrm>
            <a:off x="0" y="1275278"/>
            <a:ext cx="9144000" cy="482023"/>
            <a:chOff x="-12451" y="1704723"/>
            <a:chExt cx="9144000" cy="482023"/>
          </a:xfrm>
        </p:grpSpPr>
        <p:sp>
          <p:nvSpPr>
            <p:cNvPr id="7" name="Google Shape;181;p18">
              <a:extLst>
                <a:ext uri="{FF2B5EF4-FFF2-40B4-BE49-F238E27FC236}">
                  <a16:creationId xmlns:a16="http://schemas.microsoft.com/office/drawing/2014/main" id="{7CCE12F4-0F49-A647-63B8-15ADEEDA99DF}"/>
                </a:ext>
              </a:extLst>
            </p:cNvPr>
            <p:cNvSpPr/>
            <p:nvPr/>
          </p:nvSpPr>
          <p:spPr>
            <a:xfrm>
              <a:off x="-12451" y="1740174"/>
              <a:ext cx="9144000" cy="446572"/>
            </a:xfrm>
            <a:prstGeom prst="rect">
              <a:avLst/>
            </a:prstGeom>
            <a:solidFill>
              <a:srgbClr val="00275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182;p18">
              <a:extLst>
                <a:ext uri="{FF2B5EF4-FFF2-40B4-BE49-F238E27FC236}">
                  <a16:creationId xmlns:a16="http://schemas.microsoft.com/office/drawing/2014/main" id="{845ACF50-E70A-1CC0-D130-7C7963BCC5DC}"/>
                </a:ext>
              </a:extLst>
            </p:cNvPr>
            <p:cNvSpPr txBox="1"/>
            <p:nvPr/>
          </p:nvSpPr>
          <p:spPr>
            <a:xfrm>
              <a:off x="190324" y="1704723"/>
              <a:ext cx="894120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Calibri"/>
                  <a:ea typeface="Calibri"/>
                  <a:cs typeface="Calibri"/>
                  <a:sym typeface="Calibri"/>
                </a:rPr>
                <a:t>Introduction</a:t>
              </a:r>
              <a:r>
                <a:rPr lang="en-US" sz="2400" dirty="0">
                  <a:solidFill>
                    <a:srgbClr val="F2F2F2"/>
                  </a:solidFill>
                  <a:latin typeface="Calibri"/>
                  <a:ea typeface="Calibri"/>
                  <a:cs typeface="Calibri"/>
                  <a:sym typeface="Calibri"/>
                </a:rPr>
                <a:t>     </a:t>
              </a:r>
              <a:r>
                <a:rPr lang="en-US" sz="2400" dirty="0">
                  <a:solidFill>
                    <a:srgbClr val="DBAA01"/>
                  </a:solidFill>
                  <a:latin typeface="Calibri"/>
                  <a:ea typeface="Calibri"/>
                  <a:cs typeface="Calibri"/>
                  <a:sym typeface="Calibri"/>
                </a:rPr>
                <a:t>Methods </a:t>
              </a:r>
              <a:r>
                <a:rPr lang="en-US" sz="2400" dirty="0">
                  <a:solidFill>
                    <a:srgbClr val="F2F2F2"/>
                  </a:solidFill>
                  <a:latin typeface="Calibri"/>
                  <a:ea typeface="Calibri"/>
                  <a:cs typeface="Calibri"/>
                  <a:sym typeface="Calibri"/>
                </a:rPr>
                <a:t>    Results     Conclusion     Future Directions</a:t>
              </a:r>
              <a:endParaRPr sz="2400" dirty="0"/>
            </a:p>
          </p:txBody>
        </p:sp>
      </p:grpSp>
      <p:pic>
        <p:nvPicPr>
          <p:cNvPr id="12" name="Picture 11" descr="A long white paper on a black table&#10;&#10;Description automatically generated">
            <a:extLst>
              <a:ext uri="{FF2B5EF4-FFF2-40B4-BE49-F238E27FC236}">
                <a16:creationId xmlns:a16="http://schemas.microsoft.com/office/drawing/2014/main" id="{4AA86A50-ED3D-A3E5-5303-8FBF9F4D8FE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64000"/>
                    </a14:imgEffect>
                    <a14:imgEffect>
                      <a14:colorTemperature colorTemp="5851"/>
                    </a14:imgEffect>
                  </a14:imgLayer>
                </a14:imgProps>
              </a:ext>
            </a:extLst>
          </a:blip>
          <a:srcRect t="7457" r="13050" b="7095"/>
          <a:stretch/>
        </p:blipFill>
        <p:spPr>
          <a:xfrm>
            <a:off x="202775" y="1997086"/>
            <a:ext cx="3109606" cy="4074530"/>
          </a:xfrm>
          <a:prstGeom prst="rect">
            <a:avLst/>
          </a:prstGeom>
        </p:spPr>
      </p:pic>
      <p:pic>
        <p:nvPicPr>
          <p:cNvPr id="16" name="Picture 15" descr="A glass cabinet with blue lighting&#10;&#10;Description automatically generated">
            <a:extLst>
              <a:ext uri="{FF2B5EF4-FFF2-40B4-BE49-F238E27FC236}">
                <a16:creationId xmlns:a16="http://schemas.microsoft.com/office/drawing/2014/main" id="{6CF4AE4E-0F4C-33D3-8A09-12B56D675DE7}"/>
              </a:ext>
            </a:extLst>
          </p:cNvPr>
          <p:cNvPicPr>
            <a:picLocks noChangeAspect="1"/>
          </p:cNvPicPr>
          <p:nvPr/>
        </p:nvPicPr>
        <p:blipFill rotWithShape="1">
          <a:blip r:embed="rId6">
            <a:alphaModFix/>
            <a:extLst>
              <a:ext uri="{BEBA8EAE-BF5A-486C-A8C5-ECC9F3942E4B}">
                <a14:imgProps xmlns:a14="http://schemas.microsoft.com/office/drawing/2010/main">
                  <a14:imgLayer r:embed="rId7">
                    <a14:imgEffect>
                      <a14:brightnessContrast contrast="20000"/>
                    </a14:imgEffect>
                  </a14:imgLayer>
                </a14:imgProps>
              </a:ext>
            </a:extLst>
          </a:blip>
          <a:srcRect l="941" t="10922" r="941" b="37478"/>
          <a:stretch/>
        </p:blipFill>
        <p:spPr>
          <a:xfrm>
            <a:off x="3939922" y="2088793"/>
            <a:ext cx="4520523" cy="1782974"/>
          </a:xfrm>
          <a:prstGeom prst="rect">
            <a:avLst/>
          </a:prstGeom>
        </p:spPr>
      </p:pic>
      <p:pic>
        <p:nvPicPr>
          <p:cNvPr id="18" name="Picture 17" descr="A white rectangular object with yellow threads on it&#10;&#10;Description automatically generated">
            <a:extLst>
              <a:ext uri="{FF2B5EF4-FFF2-40B4-BE49-F238E27FC236}">
                <a16:creationId xmlns:a16="http://schemas.microsoft.com/office/drawing/2014/main" id="{4B11094F-D2CF-745A-612C-B04EEC12B0BA}"/>
              </a:ext>
            </a:extLst>
          </p:cNvPr>
          <p:cNvPicPr>
            <a:picLocks noChangeAspect="1"/>
          </p:cNvPicPr>
          <p:nvPr/>
        </p:nvPicPr>
        <p:blipFill rotWithShape="1">
          <a:blip r:embed="rId8"/>
          <a:srcRect l="9043" t="35099" r="8689" b="27521"/>
          <a:stretch/>
        </p:blipFill>
        <p:spPr>
          <a:xfrm>
            <a:off x="3420662" y="4153771"/>
            <a:ext cx="2588705" cy="1568283"/>
          </a:xfrm>
          <a:prstGeom prst="rect">
            <a:avLst/>
          </a:prstGeom>
        </p:spPr>
      </p:pic>
      <p:pic>
        <p:nvPicPr>
          <p:cNvPr id="20" name="Picture 19" descr="A close up of a string&#10;&#10;Description automatically generated">
            <a:extLst>
              <a:ext uri="{FF2B5EF4-FFF2-40B4-BE49-F238E27FC236}">
                <a16:creationId xmlns:a16="http://schemas.microsoft.com/office/drawing/2014/main" id="{E26543A4-4334-70B1-4159-DE50377275A4}"/>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4263"/>
                    </a14:imgEffect>
                    <a14:imgEffect>
                      <a14:saturation sat="101000"/>
                    </a14:imgEffect>
                    <a14:imgEffect>
                      <a14:brightnessContrast contrast="29000"/>
                    </a14:imgEffect>
                  </a14:imgLayer>
                </a14:imgProps>
              </a:ext>
            </a:extLst>
          </a:blip>
          <a:srcRect r="9939" b="11277"/>
          <a:stretch/>
        </p:blipFill>
        <p:spPr>
          <a:xfrm rot="16200000">
            <a:off x="6999668" y="3459852"/>
            <a:ext cx="1153513" cy="2917552"/>
          </a:xfrm>
          <a:prstGeom prst="rect">
            <a:avLst/>
          </a:prstGeom>
        </p:spPr>
      </p:pic>
    </p:spTree>
    <p:extLst>
      <p:ext uri="{BB962C8B-B14F-4D97-AF65-F5344CB8AC3E}">
        <p14:creationId xmlns:p14="http://schemas.microsoft.com/office/powerpoint/2010/main" val="3405906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5" name="Google Shape;95;p3" descr="lower banner-12.png"/>
          <p:cNvPicPr preferRelativeResize="0"/>
          <p:nvPr/>
        </p:nvPicPr>
        <p:blipFill rotWithShape="1">
          <a:blip r:embed="rId3">
            <a:alphaModFix/>
          </a:blip>
          <a:srcRect/>
          <a:stretch/>
        </p:blipFill>
        <p:spPr>
          <a:xfrm>
            <a:off x="0" y="6271260"/>
            <a:ext cx="9144000" cy="586740"/>
          </a:xfrm>
          <a:prstGeom prst="rect">
            <a:avLst/>
          </a:prstGeom>
          <a:noFill/>
          <a:ln>
            <a:noFill/>
          </a:ln>
        </p:spPr>
      </p:pic>
      <p:sp>
        <p:nvSpPr>
          <p:cNvPr id="3" name="Title 2">
            <a:extLst>
              <a:ext uri="{FF2B5EF4-FFF2-40B4-BE49-F238E27FC236}">
                <a16:creationId xmlns:a16="http://schemas.microsoft.com/office/drawing/2014/main" id="{AB881B69-52B5-168F-8D25-B7FF38A2E4F4}"/>
              </a:ext>
            </a:extLst>
          </p:cNvPr>
          <p:cNvSpPr>
            <a:spLocks noGrp="1"/>
          </p:cNvSpPr>
          <p:nvPr>
            <p:ph type="title"/>
          </p:nvPr>
        </p:nvSpPr>
        <p:spPr>
          <a:xfrm>
            <a:off x="165730" y="282703"/>
            <a:ext cx="8941200" cy="1143000"/>
          </a:xfrm>
        </p:spPr>
        <p:txBody>
          <a:bodyPr>
            <a:noAutofit/>
          </a:bodyPr>
          <a:lstStyle/>
          <a:p>
            <a:r>
              <a:rPr lang="en-US" sz="3200" dirty="0">
                <a:latin typeface="Calibri Light" panose="020F0302020204030204" pitchFamily="34" charset="0"/>
                <a:cs typeface="Calibri Light" panose="020F0302020204030204" pitchFamily="34" charset="0"/>
              </a:rPr>
              <a:t>Aim 1- In vitro testing of self-prepared PRT</a:t>
            </a:r>
          </a:p>
        </p:txBody>
      </p:sp>
      <p:grpSp>
        <p:nvGrpSpPr>
          <p:cNvPr id="2" name="Google Shape;106;p14">
            <a:extLst>
              <a:ext uri="{FF2B5EF4-FFF2-40B4-BE49-F238E27FC236}">
                <a16:creationId xmlns:a16="http://schemas.microsoft.com/office/drawing/2014/main" id="{79E2668C-65DA-5641-163E-2CBCAE257173}"/>
              </a:ext>
            </a:extLst>
          </p:cNvPr>
          <p:cNvGrpSpPr/>
          <p:nvPr/>
        </p:nvGrpSpPr>
        <p:grpSpPr>
          <a:xfrm>
            <a:off x="0" y="1272127"/>
            <a:ext cx="9144000" cy="507900"/>
            <a:chOff x="-12451" y="1704723"/>
            <a:chExt cx="9144000" cy="507900"/>
          </a:xfrm>
        </p:grpSpPr>
        <p:sp>
          <p:nvSpPr>
            <p:cNvPr id="4" name="Google Shape;107;p14">
              <a:extLst>
                <a:ext uri="{FF2B5EF4-FFF2-40B4-BE49-F238E27FC236}">
                  <a16:creationId xmlns:a16="http://schemas.microsoft.com/office/drawing/2014/main" id="{6C64500E-6A4B-C5C7-767B-7049528BCE05}"/>
                </a:ext>
              </a:extLst>
            </p:cNvPr>
            <p:cNvSpPr/>
            <p:nvPr/>
          </p:nvSpPr>
          <p:spPr>
            <a:xfrm>
              <a:off x="-12451" y="1740174"/>
              <a:ext cx="9144000" cy="446700"/>
            </a:xfrm>
            <a:prstGeom prst="rect">
              <a:avLst/>
            </a:prstGeom>
            <a:solidFill>
              <a:srgbClr val="00275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Google Shape;108;p14">
              <a:extLst>
                <a:ext uri="{FF2B5EF4-FFF2-40B4-BE49-F238E27FC236}">
                  <a16:creationId xmlns:a16="http://schemas.microsoft.com/office/drawing/2014/main" id="{CB562935-6D07-F8A8-31E1-0374C1362605}"/>
                </a:ext>
              </a:extLst>
            </p:cNvPr>
            <p:cNvSpPr txBox="1"/>
            <p:nvPr/>
          </p:nvSpPr>
          <p:spPr>
            <a:xfrm>
              <a:off x="190324" y="1704723"/>
              <a:ext cx="8941200" cy="507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dirty="0">
                  <a:solidFill>
                    <a:srgbClr val="DBAA01"/>
                  </a:solidFill>
                  <a:latin typeface="Calibri"/>
                  <a:ea typeface="Calibri"/>
                  <a:cs typeface="Calibri"/>
                  <a:sym typeface="Calibri"/>
                </a:rPr>
                <a:t>Introduction</a:t>
              </a:r>
              <a:r>
                <a:rPr lang="en-US" sz="2700" dirty="0">
                  <a:solidFill>
                    <a:srgbClr val="F2F2F2"/>
                  </a:solidFill>
                  <a:latin typeface="Calibri"/>
                  <a:ea typeface="Calibri"/>
                  <a:cs typeface="Calibri"/>
                  <a:sym typeface="Calibri"/>
                </a:rPr>
                <a:t>     Methods     Results     Discussion     Conclusion</a:t>
              </a:r>
              <a:endParaRPr dirty="0"/>
            </a:p>
          </p:txBody>
        </p:sp>
      </p:grpSp>
      <p:grpSp>
        <p:nvGrpSpPr>
          <p:cNvPr id="6" name="Google Shape;180;p18">
            <a:extLst>
              <a:ext uri="{FF2B5EF4-FFF2-40B4-BE49-F238E27FC236}">
                <a16:creationId xmlns:a16="http://schemas.microsoft.com/office/drawing/2014/main" id="{43B67987-41C8-CD4F-8048-8CE9884FB31A}"/>
              </a:ext>
            </a:extLst>
          </p:cNvPr>
          <p:cNvGrpSpPr/>
          <p:nvPr/>
        </p:nvGrpSpPr>
        <p:grpSpPr>
          <a:xfrm>
            <a:off x="0" y="1275278"/>
            <a:ext cx="9144000" cy="482023"/>
            <a:chOff x="-12451" y="1704723"/>
            <a:chExt cx="9144000" cy="482023"/>
          </a:xfrm>
        </p:grpSpPr>
        <p:sp>
          <p:nvSpPr>
            <p:cNvPr id="7" name="Google Shape;181;p18">
              <a:extLst>
                <a:ext uri="{FF2B5EF4-FFF2-40B4-BE49-F238E27FC236}">
                  <a16:creationId xmlns:a16="http://schemas.microsoft.com/office/drawing/2014/main" id="{7CCE12F4-0F49-A647-63B8-15ADEEDA99DF}"/>
                </a:ext>
              </a:extLst>
            </p:cNvPr>
            <p:cNvSpPr/>
            <p:nvPr/>
          </p:nvSpPr>
          <p:spPr>
            <a:xfrm>
              <a:off x="-12451" y="1740174"/>
              <a:ext cx="9144000" cy="446572"/>
            </a:xfrm>
            <a:prstGeom prst="rect">
              <a:avLst/>
            </a:prstGeom>
            <a:solidFill>
              <a:srgbClr val="00275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182;p18">
              <a:extLst>
                <a:ext uri="{FF2B5EF4-FFF2-40B4-BE49-F238E27FC236}">
                  <a16:creationId xmlns:a16="http://schemas.microsoft.com/office/drawing/2014/main" id="{845ACF50-E70A-1CC0-D130-7C7963BCC5DC}"/>
                </a:ext>
              </a:extLst>
            </p:cNvPr>
            <p:cNvSpPr txBox="1"/>
            <p:nvPr/>
          </p:nvSpPr>
          <p:spPr>
            <a:xfrm>
              <a:off x="190324" y="1704723"/>
              <a:ext cx="894120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Calibri"/>
                  <a:ea typeface="Calibri"/>
                  <a:cs typeface="Calibri"/>
                  <a:sym typeface="Calibri"/>
                </a:rPr>
                <a:t>Introduction</a:t>
              </a:r>
              <a:r>
                <a:rPr lang="en-US" sz="2400" dirty="0">
                  <a:solidFill>
                    <a:srgbClr val="F2F2F2"/>
                  </a:solidFill>
                  <a:latin typeface="Calibri"/>
                  <a:ea typeface="Calibri"/>
                  <a:cs typeface="Calibri"/>
                  <a:sym typeface="Calibri"/>
                </a:rPr>
                <a:t>     </a:t>
              </a:r>
              <a:r>
                <a:rPr lang="en-US" sz="2400" dirty="0">
                  <a:solidFill>
                    <a:srgbClr val="DBAA01"/>
                  </a:solidFill>
                  <a:latin typeface="Calibri"/>
                  <a:ea typeface="Calibri"/>
                  <a:cs typeface="Calibri"/>
                  <a:sym typeface="Calibri"/>
                </a:rPr>
                <a:t>Methods </a:t>
              </a:r>
              <a:r>
                <a:rPr lang="en-US" sz="2400" dirty="0">
                  <a:solidFill>
                    <a:srgbClr val="F2F2F2"/>
                  </a:solidFill>
                  <a:latin typeface="Calibri"/>
                  <a:ea typeface="Calibri"/>
                  <a:cs typeface="Calibri"/>
                  <a:sym typeface="Calibri"/>
                </a:rPr>
                <a:t>    Results     Conclusion     Future Directions</a:t>
              </a:r>
              <a:endParaRPr sz="2400" dirty="0"/>
            </a:p>
          </p:txBody>
        </p:sp>
      </p:grpSp>
      <p:pic>
        <p:nvPicPr>
          <p:cNvPr id="16" name="Picture 15" descr="A caliper and tweezers on a table&#10;&#10;Description automatically generated">
            <a:extLst>
              <a:ext uri="{FF2B5EF4-FFF2-40B4-BE49-F238E27FC236}">
                <a16:creationId xmlns:a16="http://schemas.microsoft.com/office/drawing/2014/main" id="{36A5B765-282E-665C-B2D8-BF9E14EBA68A}"/>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5458"/>
                    </a14:imgEffect>
                  </a14:imgLayer>
                </a14:imgProps>
              </a:ext>
            </a:extLst>
          </a:blip>
          <a:srcRect l="16043" t="40355" r="14380" b="8327"/>
          <a:stretch/>
        </p:blipFill>
        <p:spPr>
          <a:xfrm>
            <a:off x="5083230" y="2450578"/>
            <a:ext cx="3701032" cy="2047296"/>
          </a:xfrm>
          <a:prstGeom prst="rect">
            <a:avLst/>
          </a:prstGeom>
        </p:spPr>
      </p:pic>
      <p:pic>
        <p:nvPicPr>
          <p:cNvPr id="18" name="Picture 17" descr="Hands in gloves holding a plastic container&#10;&#10;Description automatically generated">
            <a:extLst>
              <a:ext uri="{FF2B5EF4-FFF2-40B4-BE49-F238E27FC236}">
                <a16:creationId xmlns:a16="http://schemas.microsoft.com/office/drawing/2014/main" id="{B0E944D9-606E-FDDE-F9FA-1B9B920D63B9}"/>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43000"/>
                    </a14:imgEffect>
                    <a14:imgEffect>
                      <a14:colorTemperature colorTemp="4991"/>
                    </a14:imgEffect>
                  </a14:imgLayer>
                </a14:imgProps>
              </a:ext>
            </a:extLst>
          </a:blip>
          <a:srcRect l="17485" t="16429" r="5973" b="12147"/>
          <a:stretch/>
        </p:blipFill>
        <p:spPr>
          <a:xfrm>
            <a:off x="205950" y="2450578"/>
            <a:ext cx="4611757" cy="3227544"/>
          </a:xfrm>
          <a:prstGeom prst="rect">
            <a:avLst/>
          </a:prstGeom>
        </p:spPr>
      </p:pic>
      <p:sp>
        <p:nvSpPr>
          <p:cNvPr id="29" name="Right Arrow 28">
            <a:extLst>
              <a:ext uri="{FF2B5EF4-FFF2-40B4-BE49-F238E27FC236}">
                <a16:creationId xmlns:a16="http://schemas.microsoft.com/office/drawing/2014/main" id="{90D607E2-F21D-0AE7-C989-190606F62A4D}"/>
              </a:ext>
            </a:extLst>
          </p:cNvPr>
          <p:cNvSpPr/>
          <p:nvPr/>
        </p:nvSpPr>
        <p:spPr>
          <a:xfrm rot="3449967">
            <a:off x="2306981" y="3712560"/>
            <a:ext cx="491442" cy="23402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96DD221-7724-272C-5771-AA11A0778034}"/>
              </a:ext>
            </a:extLst>
          </p:cNvPr>
          <p:cNvSpPr txBox="1"/>
          <p:nvPr/>
        </p:nvSpPr>
        <p:spPr>
          <a:xfrm>
            <a:off x="5083230" y="4652899"/>
            <a:ext cx="3961436" cy="1323439"/>
          </a:xfrm>
          <a:prstGeom prst="rect">
            <a:avLst/>
          </a:prstGeom>
          <a:noFill/>
        </p:spPr>
        <p:txBody>
          <a:bodyPr wrap="square" rtlCol="0">
            <a:spAutoFit/>
          </a:bodyPr>
          <a:lstStyle/>
          <a:p>
            <a:r>
              <a:rPr lang="en-US" sz="1600" kern="100" dirty="0">
                <a:latin typeface="Calibri Light" panose="020F0302020204030204" pitchFamily="34" charset="0"/>
                <a:ea typeface="Calibri" panose="020F0502020204030204" pitchFamily="34" charset="0"/>
                <a:cs typeface="Times New Roman" panose="02020603050405020304" pitchFamily="18" charset="0"/>
              </a:rPr>
              <a:t>Our goal: </a:t>
            </a:r>
          </a:p>
          <a:p>
            <a:endParaRPr lang="en-US" kern="100" dirty="0">
              <a:latin typeface="Calibri Light" panose="020F0302020204030204" pitchFamily="34" charset="0"/>
              <a:ea typeface="Calibri" panose="020F0502020204030204" pitchFamily="34" charset="0"/>
              <a:cs typeface="Times New Roman" panose="02020603050405020304" pitchFamily="18" charset="0"/>
            </a:endParaRPr>
          </a:p>
          <a:p>
            <a:r>
              <a:rPr lang="en-US" sz="1600" kern="100" dirty="0">
                <a:effectLst/>
                <a:latin typeface="Calibri Light" panose="020F0302020204030204" pitchFamily="34" charset="0"/>
                <a:ea typeface="Calibri" panose="020F0502020204030204" pitchFamily="34" charset="0"/>
                <a:cs typeface="Times New Roman" panose="02020603050405020304" pitchFamily="18" charset="0"/>
              </a:rPr>
              <a:t>To assess the wicking properties of our thread and see if it gave us consistent measurements across time and across different pH solutions</a:t>
            </a:r>
          </a:p>
        </p:txBody>
      </p:sp>
    </p:spTree>
    <p:extLst>
      <p:ext uri="{BB962C8B-B14F-4D97-AF65-F5344CB8AC3E}">
        <p14:creationId xmlns:p14="http://schemas.microsoft.com/office/powerpoint/2010/main" val="152110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5" name="Google Shape;95;p3" descr="lower banner-12.png"/>
          <p:cNvPicPr preferRelativeResize="0"/>
          <p:nvPr/>
        </p:nvPicPr>
        <p:blipFill rotWithShape="1">
          <a:blip r:embed="rId3">
            <a:alphaModFix/>
          </a:blip>
          <a:srcRect/>
          <a:stretch/>
        </p:blipFill>
        <p:spPr>
          <a:xfrm>
            <a:off x="0" y="6271260"/>
            <a:ext cx="9144000" cy="586740"/>
          </a:xfrm>
          <a:prstGeom prst="rect">
            <a:avLst/>
          </a:prstGeom>
          <a:noFill/>
          <a:ln>
            <a:noFill/>
          </a:ln>
        </p:spPr>
      </p:pic>
      <p:sp>
        <p:nvSpPr>
          <p:cNvPr id="3" name="Title 2">
            <a:extLst>
              <a:ext uri="{FF2B5EF4-FFF2-40B4-BE49-F238E27FC236}">
                <a16:creationId xmlns:a16="http://schemas.microsoft.com/office/drawing/2014/main" id="{AB881B69-52B5-168F-8D25-B7FF38A2E4F4}"/>
              </a:ext>
            </a:extLst>
          </p:cNvPr>
          <p:cNvSpPr>
            <a:spLocks noGrp="1"/>
          </p:cNvSpPr>
          <p:nvPr>
            <p:ph type="title"/>
          </p:nvPr>
        </p:nvSpPr>
        <p:spPr>
          <a:xfrm>
            <a:off x="-339811" y="163003"/>
            <a:ext cx="9823621" cy="1143000"/>
          </a:xfrm>
        </p:spPr>
        <p:txBody>
          <a:bodyPr>
            <a:noAutofit/>
          </a:bodyPr>
          <a:lstStyle/>
          <a:p>
            <a:r>
              <a:rPr lang="en-US" sz="3000" dirty="0">
                <a:latin typeface="Calibri Light" panose="020F0302020204030204" pitchFamily="34" charset="0"/>
                <a:cs typeface="Calibri Light" panose="020F0302020204030204" pitchFamily="34" charset="0"/>
              </a:rPr>
              <a:t>Aim 2- In vivo testing of commercial vs self-prepared PRT</a:t>
            </a:r>
          </a:p>
        </p:txBody>
      </p:sp>
      <p:grpSp>
        <p:nvGrpSpPr>
          <p:cNvPr id="2" name="Google Shape;106;p14">
            <a:extLst>
              <a:ext uri="{FF2B5EF4-FFF2-40B4-BE49-F238E27FC236}">
                <a16:creationId xmlns:a16="http://schemas.microsoft.com/office/drawing/2014/main" id="{79E2668C-65DA-5641-163E-2CBCAE257173}"/>
              </a:ext>
            </a:extLst>
          </p:cNvPr>
          <p:cNvGrpSpPr/>
          <p:nvPr/>
        </p:nvGrpSpPr>
        <p:grpSpPr>
          <a:xfrm>
            <a:off x="0" y="1272127"/>
            <a:ext cx="9144000" cy="507900"/>
            <a:chOff x="-12451" y="1704723"/>
            <a:chExt cx="9144000" cy="507900"/>
          </a:xfrm>
        </p:grpSpPr>
        <p:sp>
          <p:nvSpPr>
            <p:cNvPr id="4" name="Google Shape;107;p14">
              <a:extLst>
                <a:ext uri="{FF2B5EF4-FFF2-40B4-BE49-F238E27FC236}">
                  <a16:creationId xmlns:a16="http://schemas.microsoft.com/office/drawing/2014/main" id="{6C64500E-6A4B-C5C7-767B-7049528BCE05}"/>
                </a:ext>
              </a:extLst>
            </p:cNvPr>
            <p:cNvSpPr/>
            <p:nvPr/>
          </p:nvSpPr>
          <p:spPr>
            <a:xfrm>
              <a:off x="-12451" y="1740174"/>
              <a:ext cx="9144000" cy="446700"/>
            </a:xfrm>
            <a:prstGeom prst="rect">
              <a:avLst/>
            </a:prstGeom>
            <a:solidFill>
              <a:srgbClr val="00275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Google Shape;108;p14">
              <a:extLst>
                <a:ext uri="{FF2B5EF4-FFF2-40B4-BE49-F238E27FC236}">
                  <a16:creationId xmlns:a16="http://schemas.microsoft.com/office/drawing/2014/main" id="{CB562935-6D07-F8A8-31E1-0374C1362605}"/>
                </a:ext>
              </a:extLst>
            </p:cNvPr>
            <p:cNvSpPr txBox="1"/>
            <p:nvPr/>
          </p:nvSpPr>
          <p:spPr>
            <a:xfrm>
              <a:off x="190324" y="1704723"/>
              <a:ext cx="8941200" cy="507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dirty="0">
                  <a:solidFill>
                    <a:srgbClr val="DBAA01"/>
                  </a:solidFill>
                  <a:latin typeface="Calibri"/>
                  <a:ea typeface="Calibri"/>
                  <a:cs typeface="Calibri"/>
                  <a:sym typeface="Calibri"/>
                </a:rPr>
                <a:t>Introduction</a:t>
              </a:r>
              <a:r>
                <a:rPr lang="en-US" sz="2700" dirty="0">
                  <a:solidFill>
                    <a:srgbClr val="F2F2F2"/>
                  </a:solidFill>
                  <a:latin typeface="Calibri"/>
                  <a:ea typeface="Calibri"/>
                  <a:cs typeface="Calibri"/>
                  <a:sym typeface="Calibri"/>
                </a:rPr>
                <a:t>     Methods     Results     Discussion     Conclusion</a:t>
              </a:r>
              <a:endParaRPr dirty="0"/>
            </a:p>
          </p:txBody>
        </p:sp>
      </p:grpSp>
      <p:grpSp>
        <p:nvGrpSpPr>
          <p:cNvPr id="6" name="Google Shape;180;p18">
            <a:extLst>
              <a:ext uri="{FF2B5EF4-FFF2-40B4-BE49-F238E27FC236}">
                <a16:creationId xmlns:a16="http://schemas.microsoft.com/office/drawing/2014/main" id="{43B67987-41C8-CD4F-8048-8CE9884FB31A}"/>
              </a:ext>
            </a:extLst>
          </p:cNvPr>
          <p:cNvGrpSpPr/>
          <p:nvPr/>
        </p:nvGrpSpPr>
        <p:grpSpPr>
          <a:xfrm>
            <a:off x="0" y="1275278"/>
            <a:ext cx="9144000" cy="482023"/>
            <a:chOff x="-12451" y="1704723"/>
            <a:chExt cx="9144000" cy="482023"/>
          </a:xfrm>
        </p:grpSpPr>
        <p:sp>
          <p:nvSpPr>
            <p:cNvPr id="7" name="Google Shape;181;p18">
              <a:extLst>
                <a:ext uri="{FF2B5EF4-FFF2-40B4-BE49-F238E27FC236}">
                  <a16:creationId xmlns:a16="http://schemas.microsoft.com/office/drawing/2014/main" id="{7CCE12F4-0F49-A647-63B8-15ADEEDA99DF}"/>
                </a:ext>
              </a:extLst>
            </p:cNvPr>
            <p:cNvSpPr/>
            <p:nvPr/>
          </p:nvSpPr>
          <p:spPr>
            <a:xfrm>
              <a:off x="-12451" y="1740174"/>
              <a:ext cx="9144000" cy="446572"/>
            </a:xfrm>
            <a:prstGeom prst="rect">
              <a:avLst/>
            </a:prstGeom>
            <a:solidFill>
              <a:srgbClr val="00275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182;p18">
              <a:extLst>
                <a:ext uri="{FF2B5EF4-FFF2-40B4-BE49-F238E27FC236}">
                  <a16:creationId xmlns:a16="http://schemas.microsoft.com/office/drawing/2014/main" id="{845ACF50-E70A-1CC0-D130-7C7963BCC5DC}"/>
                </a:ext>
              </a:extLst>
            </p:cNvPr>
            <p:cNvSpPr txBox="1"/>
            <p:nvPr/>
          </p:nvSpPr>
          <p:spPr>
            <a:xfrm>
              <a:off x="190324" y="1704723"/>
              <a:ext cx="894120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Calibri"/>
                  <a:ea typeface="Calibri"/>
                  <a:cs typeface="Calibri"/>
                  <a:sym typeface="Calibri"/>
                </a:rPr>
                <a:t>Introduction</a:t>
              </a:r>
              <a:r>
                <a:rPr lang="en-US" sz="2400" dirty="0">
                  <a:solidFill>
                    <a:srgbClr val="F2F2F2"/>
                  </a:solidFill>
                  <a:latin typeface="Calibri"/>
                  <a:ea typeface="Calibri"/>
                  <a:cs typeface="Calibri"/>
                  <a:sym typeface="Calibri"/>
                </a:rPr>
                <a:t>     </a:t>
              </a:r>
              <a:r>
                <a:rPr lang="en-US" sz="2400" dirty="0">
                  <a:solidFill>
                    <a:srgbClr val="DBAA01"/>
                  </a:solidFill>
                  <a:latin typeface="Calibri"/>
                  <a:ea typeface="Calibri"/>
                  <a:cs typeface="Calibri"/>
                  <a:sym typeface="Calibri"/>
                </a:rPr>
                <a:t>Methods </a:t>
              </a:r>
              <a:r>
                <a:rPr lang="en-US" sz="2400" dirty="0">
                  <a:solidFill>
                    <a:srgbClr val="F2F2F2"/>
                  </a:solidFill>
                  <a:latin typeface="Calibri"/>
                  <a:ea typeface="Calibri"/>
                  <a:cs typeface="Calibri"/>
                  <a:sym typeface="Calibri"/>
                </a:rPr>
                <a:t>    Results     Conclusion     Future Directions</a:t>
              </a:r>
              <a:endParaRPr sz="2400" dirty="0"/>
            </a:p>
          </p:txBody>
        </p:sp>
      </p:grpSp>
      <p:pic>
        <p:nvPicPr>
          <p:cNvPr id="10" name="Picture 9" descr="A pair of hands in blue gloves cutting a small animal&#10;&#10;Description automatically generated">
            <a:extLst>
              <a:ext uri="{FF2B5EF4-FFF2-40B4-BE49-F238E27FC236}">
                <a16:creationId xmlns:a16="http://schemas.microsoft.com/office/drawing/2014/main" id="{6A8B8F51-22A8-BEF8-3408-33B4991D73E3}"/>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6400"/>
                    </a14:imgEffect>
                  </a14:imgLayer>
                </a14:imgProps>
              </a:ext>
            </a:extLst>
          </a:blip>
          <a:srcRect t="17165" b="8356"/>
          <a:stretch/>
        </p:blipFill>
        <p:spPr>
          <a:xfrm>
            <a:off x="4931143" y="2126769"/>
            <a:ext cx="3638588" cy="3613311"/>
          </a:xfrm>
          <a:prstGeom prst="rect">
            <a:avLst/>
          </a:prstGeom>
        </p:spPr>
      </p:pic>
      <p:pic>
        <p:nvPicPr>
          <p:cNvPr id="14" name="Picture 13" descr="A person holding a mouse&#10;&#10;Description automatically generated">
            <a:extLst>
              <a:ext uri="{FF2B5EF4-FFF2-40B4-BE49-F238E27FC236}">
                <a16:creationId xmlns:a16="http://schemas.microsoft.com/office/drawing/2014/main" id="{ED885BD8-5CAA-2B5F-A091-54D1107AE78B}"/>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4737"/>
                    </a14:imgEffect>
                  </a14:imgLayer>
                </a14:imgProps>
              </a:ext>
            </a:extLst>
          </a:blip>
          <a:srcRect l="321" t="29763" r="225" b="14495"/>
          <a:stretch/>
        </p:blipFill>
        <p:spPr>
          <a:xfrm>
            <a:off x="574269" y="2067766"/>
            <a:ext cx="3725677" cy="2784253"/>
          </a:xfrm>
          <a:prstGeom prst="rect">
            <a:avLst/>
          </a:prstGeom>
        </p:spPr>
      </p:pic>
      <p:sp>
        <p:nvSpPr>
          <p:cNvPr id="9" name="TextBox 8">
            <a:extLst>
              <a:ext uri="{FF2B5EF4-FFF2-40B4-BE49-F238E27FC236}">
                <a16:creationId xmlns:a16="http://schemas.microsoft.com/office/drawing/2014/main" id="{6AFF5DF0-985C-8DC5-5DB6-AA79353A5442}"/>
              </a:ext>
            </a:extLst>
          </p:cNvPr>
          <p:cNvSpPr txBox="1"/>
          <p:nvPr/>
        </p:nvSpPr>
        <p:spPr>
          <a:xfrm>
            <a:off x="468472" y="4981628"/>
            <a:ext cx="4179098" cy="954107"/>
          </a:xfrm>
          <a:prstGeom prst="rect">
            <a:avLst/>
          </a:prstGeom>
          <a:noFill/>
        </p:spPr>
        <p:txBody>
          <a:bodyPr wrap="square" rtlCol="0">
            <a:spAutoFit/>
          </a:bodyPr>
          <a:lstStyle/>
          <a:p>
            <a:r>
              <a:rPr lang="en-US" sz="1600" kern="100" dirty="0">
                <a:latin typeface="Calibri Light" panose="020F0302020204030204" pitchFamily="34" charset="0"/>
                <a:ea typeface="Calibri" panose="020F0502020204030204" pitchFamily="34" charset="0"/>
                <a:cs typeface="Times New Roman" panose="02020603050405020304" pitchFamily="18" charset="0"/>
              </a:rPr>
              <a:t>Our goal: </a:t>
            </a:r>
          </a:p>
          <a:p>
            <a:endParaRPr lang="en-US" sz="800" kern="100" dirty="0">
              <a:latin typeface="Calibri Light" panose="020F0302020204030204" pitchFamily="34" charset="0"/>
              <a:ea typeface="Calibri" panose="020F0502020204030204" pitchFamily="34" charset="0"/>
              <a:cs typeface="Times New Roman" panose="02020603050405020304" pitchFamily="18" charset="0"/>
            </a:endParaRPr>
          </a:p>
          <a:p>
            <a:r>
              <a:rPr lang="en-US" sz="1600" kern="100" dirty="0">
                <a:effectLst/>
                <a:latin typeface="Calibri Light" panose="020F0302020204030204" pitchFamily="34" charset="0"/>
                <a:ea typeface="Calibri" panose="020F0502020204030204" pitchFamily="34" charset="0"/>
                <a:cs typeface="Times New Roman" panose="02020603050405020304" pitchFamily="18" charset="0"/>
              </a:rPr>
              <a:t>Compare </a:t>
            </a:r>
            <a:r>
              <a:rPr lang="en-US" sz="1600" kern="100" dirty="0">
                <a:latin typeface="Calibri Light" panose="020F0302020204030204" pitchFamily="34" charset="0"/>
                <a:ea typeface="Calibri" panose="020F0502020204030204" pitchFamily="34" charset="0"/>
                <a:cs typeface="Times New Roman" panose="02020603050405020304" pitchFamily="18" charset="0"/>
              </a:rPr>
              <a:t>the </a:t>
            </a:r>
            <a:r>
              <a:rPr lang="en-US" sz="1600" kern="100" dirty="0">
                <a:effectLst/>
                <a:latin typeface="Calibri Light" panose="020F0302020204030204" pitchFamily="34" charset="0"/>
                <a:ea typeface="Calibri" panose="020F0502020204030204" pitchFamily="34" charset="0"/>
                <a:cs typeface="Times New Roman" panose="02020603050405020304" pitchFamily="18" charset="0"/>
              </a:rPr>
              <a:t>PRTT </a:t>
            </a:r>
            <a:r>
              <a:rPr lang="en-US" sz="1600" kern="100" dirty="0">
                <a:latin typeface="Calibri Light" panose="020F0302020204030204" pitchFamily="34" charset="0"/>
                <a:ea typeface="Calibri" panose="020F0502020204030204" pitchFamily="34" charset="0"/>
                <a:cs typeface="Times New Roman" panose="02020603050405020304" pitchFamily="18" charset="0"/>
              </a:rPr>
              <a:t>values using our self-prepared PRT with the commercial PRTT values </a:t>
            </a:r>
            <a:endParaRPr lang="en-US" sz="1600" kern="100" dirty="0">
              <a:effectLst/>
              <a:latin typeface="Calibri Light" panose="020F03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6725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5" name="Google Shape;95;p3" descr="lower banner-12.png"/>
          <p:cNvPicPr preferRelativeResize="0"/>
          <p:nvPr/>
        </p:nvPicPr>
        <p:blipFill rotWithShape="1">
          <a:blip r:embed="rId3">
            <a:alphaModFix/>
          </a:blip>
          <a:srcRect/>
          <a:stretch/>
        </p:blipFill>
        <p:spPr>
          <a:xfrm>
            <a:off x="0" y="6271260"/>
            <a:ext cx="9144000" cy="586740"/>
          </a:xfrm>
          <a:prstGeom prst="rect">
            <a:avLst/>
          </a:prstGeom>
          <a:noFill/>
          <a:ln>
            <a:noFill/>
          </a:ln>
        </p:spPr>
      </p:pic>
      <p:sp>
        <p:nvSpPr>
          <p:cNvPr id="3" name="Title 2">
            <a:extLst>
              <a:ext uri="{FF2B5EF4-FFF2-40B4-BE49-F238E27FC236}">
                <a16:creationId xmlns:a16="http://schemas.microsoft.com/office/drawing/2014/main" id="{AB881B69-52B5-168F-8D25-B7FF38A2E4F4}"/>
              </a:ext>
            </a:extLst>
          </p:cNvPr>
          <p:cNvSpPr>
            <a:spLocks noGrp="1"/>
          </p:cNvSpPr>
          <p:nvPr>
            <p:ph type="title"/>
          </p:nvPr>
        </p:nvSpPr>
        <p:spPr>
          <a:xfrm>
            <a:off x="-339811" y="163003"/>
            <a:ext cx="9823621" cy="1143000"/>
          </a:xfrm>
        </p:spPr>
        <p:txBody>
          <a:bodyPr>
            <a:noAutofit/>
          </a:bodyPr>
          <a:lstStyle/>
          <a:p>
            <a:r>
              <a:rPr lang="en-US" sz="3000" dirty="0">
                <a:latin typeface="Calibri Light" panose="020F0302020204030204" pitchFamily="34" charset="0"/>
                <a:cs typeface="Calibri Light" panose="020F0302020204030204" pitchFamily="34" charset="0"/>
              </a:rPr>
              <a:t>Aim 1: Self-prepared PRT wicking characteristics </a:t>
            </a:r>
          </a:p>
        </p:txBody>
      </p:sp>
      <p:grpSp>
        <p:nvGrpSpPr>
          <p:cNvPr id="12" name="Google Shape;290;p24">
            <a:extLst>
              <a:ext uri="{FF2B5EF4-FFF2-40B4-BE49-F238E27FC236}">
                <a16:creationId xmlns:a16="http://schemas.microsoft.com/office/drawing/2014/main" id="{2DD82892-1606-986C-E21F-DAF77C52D2AE}"/>
              </a:ext>
            </a:extLst>
          </p:cNvPr>
          <p:cNvGrpSpPr/>
          <p:nvPr/>
        </p:nvGrpSpPr>
        <p:grpSpPr>
          <a:xfrm>
            <a:off x="0" y="1256576"/>
            <a:ext cx="9144000" cy="482151"/>
            <a:chOff x="-12451" y="1704723"/>
            <a:chExt cx="9144000" cy="482151"/>
          </a:xfrm>
        </p:grpSpPr>
        <p:sp>
          <p:nvSpPr>
            <p:cNvPr id="13" name="Google Shape;291;p24">
              <a:extLst>
                <a:ext uri="{FF2B5EF4-FFF2-40B4-BE49-F238E27FC236}">
                  <a16:creationId xmlns:a16="http://schemas.microsoft.com/office/drawing/2014/main" id="{67431CAE-575C-C56E-291F-150022A7EBF0}"/>
                </a:ext>
              </a:extLst>
            </p:cNvPr>
            <p:cNvSpPr/>
            <p:nvPr/>
          </p:nvSpPr>
          <p:spPr>
            <a:xfrm>
              <a:off x="-12451" y="1740174"/>
              <a:ext cx="9144000" cy="446700"/>
            </a:xfrm>
            <a:prstGeom prst="rect">
              <a:avLst/>
            </a:prstGeom>
            <a:solidFill>
              <a:srgbClr val="00275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 name="Google Shape;292;p24">
              <a:extLst>
                <a:ext uri="{FF2B5EF4-FFF2-40B4-BE49-F238E27FC236}">
                  <a16:creationId xmlns:a16="http://schemas.microsoft.com/office/drawing/2014/main" id="{24DCBDE5-F92D-F1B1-0AE7-11FB19A0A8D7}"/>
                </a:ext>
              </a:extLst>
            </p:cNvPr>
            <p:cNvSpPr txBox="1"/>
            <p:nvPr/>
          </p:nvSpPr>
          <p:spPr>
            <a:xfrm>
              <a:off x="190349" y="1704723"/>
              <a:ext cx="894120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lt1"/>
                  </a:solidFill>
                  <a:latin typeface="Calibri"/>
                  <a:ea typeface="Calibri"/>
                  <a:cs typeface="Calibri"/>
                  <a:sym typeface="Calibri"/>
                </a:rPr>
                <a:t>Introduction</a:t>
              </a:r>
              <a:r>
                <a:rPr lang="en-US" sz="2400" dirty="0">
                  <a:solidFill>
                    <a:srgbClr val="F2F2F2"/>
                  </a:solidFill>
                  <a:latin typeface="Calibri"/>
                  <a:ea typeface="Calibri"/>
                  <a:cs typeface="Calibri"/>
                  <a:sym typeface="Calibri"/>
                </a:rPr>
                <a:t>     </a:t>
              </a:r>
              <a:r>
                <a:rPr lang="en-US" sz="2400" dirty="0">
                  <a:solidFill>
                    <a:schemeClr val="lt1"/>
                  </a:solidFill>
                  <a:latin typeface="Calibri"/>
                  <a:ea typeface="Calibri"/>
                  <a:cs typeface="Calibri"/>
                  <a:sym typeface="Calibri"/>
                </a:rPr>
                <a:t>Methods</a:t>
              </a:r>
              <a:r>
                <a:rPr lang="en-US" sz="2400" dirty="0">
                  <a:solidFill>
                    <a:srgbClr val="DBAA01"/>
                  </a:solidFill>
                  <a:latin typeface="Calibri"/>
                  <a:ea typeface="Calibri"/>
                  <a:cs typeface="Calibri"/>
                  <a:sym typeface="Calibri"/>
                </a:rPr>
                <a:t> </a:t>
              </a:r>
              <a:r>
                <a:rPr lang="en-US" sz="2400" dirty="0">
                  <a:solidFill>
                    <a:srgbClr val="F2F2F2"/>
                  </a:solidFill>
                  <a:latin typeface="Calibri"/>
                  <a:ea typeface="Calibri"/>
                  <a:cs typeface="Calibri"/>
                  <a:sym typeface="Calibri"/>
                </a:rPr>
                <a:t>    </a:t>
              </a:r>
              <a:r>
                <a:rPr lang="en-US" sz="2400" dirty="0">
                  <a:solidFill>
                    <a:srgbClr val="DBAA01"/>
                  </a:solidFill>
                  <a:latin typeface="Calibri"/>
                  <a:ea typeface="Calibri"/>
                  <a:cs typeface="Calibri"/>
                  <a:sym typeface="Calibri"/>
                </a:rPr>
                <a:t>Results</a:t>
              </a:r>
              <a:r>
                <a:rPr lang="en-US" sz="2400" dirty="0">
                  <a:solidFill>
                    <a:srgbClr val="F2F2F2"/>
                  </a:solidFill>
                  <a:latin typeface="Calibri"/>
                  <a:ea typeface="Calibri"/>
                  <a:cs typeface="Calibri"/>
                  <a:sym typeface="Calibri"/>
                </a:rPr>
                <a:t>     Conclusion     Future Directions</a:t>
              </a:r>
              <a:endParaRPr sz="2400" dirty="0"/>
            </a:p>
          </p:txBody>
        </p:sp>
      </p:grpSp>
      <p:pic>
        <p:nvPicPr>
          <p:cNvPr id="35" name="Picture 34" descr="A group of graphs showing different types of ph&#10;&#10;Description automatically generated">
            <a:extLst>
              <a:ext uri="{FF2B5EF4-FFF2-40B4-BE49-F238E27FC236}">
                <a16:creationId xmlns:a16="http://schemas.microsoft.com/office/drawing/2014/main" id="{4CEB2EB3-7544-D88C-3044-6E77F09AB3EE}"/>
              </a:ext>
            </a:extLst>
          </p:cNvPr>
          <p:cNvPicPr>
            <a:picLocks noChangeAspect="1"/>
          </p:cNvPicPr>
          <p:nvPr/>
        </p:nvPicPr>
        <p:blipFill>
          <a:blip r:embed="rId4"/>
          <a:stretch>
            <a:fillRect/>
          </a:stretch>
        </p:blipFill>
        <p:spPr>
          <a:xfrm>
            <a:off x="359227" y="1796553"/>
            <a:ext cx="8077201" cy="4364863"/>
          </a:xfrm>
          <a:prstGeom prst="rect">
            <a:avLst/>
          </a:prstGeom>
        </p:spPr>
      </p:pic>
    </p:spTree>
    <p:extLst>
      <p:ext uri="{BB962C8B-B14F-4D97-AF65-F5344CB8AC3E}">
        <p14:creationId xmlns:p14="http://schemas.microsoft.com/office/powerpoint/2010/main" val="1843916479"/>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4327</TotalTime>
  <Words>2218</Words>
  <Application>Microsoft Macintosh PowerPoint</Application>
  <PresentationFormat>On-screen Show (4:3)</PresentationFormat>
  <Paragraphs>212</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Guardian TextSans Web</vt:lpstr>
      <vt:lpstr>Office Theme</vt:lpstr>
      <vt:lpstr>Development and validation of a self-prepared phenol red thread test </vt:lpstr>
      <vt:lpstr>Phenol Red Thread Test (PRTT)</vt:lpstr>
      <vt:lpstr>Phenol Red Thread Test (PRTT)</vt:lpstr>
      <vt:lpstr>Hypothesis &amp; Aims </vt:lpstr>
      <vt:lpstr>Fabricating the thread</vt:lpstr>
      <vt:lpstr>Fabricating the thread</vt:lpstr>
      <vt:lpstr>Aim 1- In vitro testing of self-prepared PRT</vt:lpstr>
      <vt:lpstr>Aim 2- In vivo testing of commercial vs self-prepared PRT</vt:lpstr>
      <vt:lpstr>Aim 1: Self-prepared PRT wicking characteristics </vt:lpstr>
      <vt:lpstr>Aim 2: Commercial PRTT</vt:lpstr>
      <vt:lpstr>Aim 2: Self-Prepared PRTT</vt:lpstr>
      <vt:lpstr>Aim 2: Test Comparison </vt:lpstr>
      <vt:lpstr>Conclusion</vt:lpstr>
      <vt:lpstr>Conclusion </vt:lpstr>
      <vt:lpstr>Future Directions</vt:lpstr>
      <vt:lpstr>Funding &amp; 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Chrisoula Skouritakis</dc:creator>
  <cp:lastModifiedBy>Bryan E Puentes</cp:lastModifiedBy>
  <cp:revision>19</cp:revision>
  <dcterms:created xsi:type="dcterms:W3CDTF">2019-10-08T20:36:03Z</dcterms:created>
  <dcterms:modified xsi:type="dcterms:W3CDTF">2023-07-24T23:22:30Z</dcterms:modified>
</cp:coreProperties>
</file>