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6" r:id="rId2"/>
    <p:sldId id="257" r:id="rId3"/>
    <p:sldId id="269" r:id="rId4"/>
    <p:sldId id="258" r:id="rId5"/>
    <p:sldId id="259" r:id="rId6"/>
    <p:sldId id="261" r:id="rId7"/>
    <p:sldId id="274" r:id="rId8"/>
    <p:sldId id="260" r:id="rId9"/>
    <p:sldId id="262" r:id="rId10"/>
    <p:sldId id="266" r:id="rId11"/>
    <p:sldId id="275" r:id="rId12"/>
    <p:sldId id="263" r:id="rId13"/>
    <p:sldId id="271" r:id="rId14"/>
    <p:sldId id="264" r:id="rId15"/>
    <p:sldId id="273" r:id="rId16"/>
    <p:sldId id="265" r:id="rId17"/>
    <p:sldId id="272" r:id="rId18"/>
    <p:sldId id="268" r:id="rId19"/>
    <p:sldId id="267"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7148" autoAdjust="0"/>
  </p:normalViewPr>
  <p:slideViewPr>
    <p:cSldViewPr snapToGrid="0">
      <p:cViewPr varScale="1">
        <p:scale>
          <a:sx n="96" d="100"/>
          <a:sy n="96" d="100"/>
        </p:scale>
        <p:origin x="4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930A30-DE2C-4BA9-A0F6-0F2E53255E1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F7ED889-5165-4AFA-819B-41F5E64F9311}">
      <dgm:prSet/>
      <dgm:spPr/>
      <dgm:t>
        <a:bodyPr/>
        <a:lstStyle/>
        <a:p>
          <a:r>
            <a:rPr lang="en-US" dirty="0"/>
            <a:t>Much less pathology than expected compared to other fox species – expected to see more frequent and severe disease than was present</a:t>
          </a:r>
        </a:p>
      </dgm:t>
    </dgm:pt>
    <dgm:pt modelId="{8B3C879D-73CE-4109-A57F-6423A68EEAFC}" type="parTrans" cxnId="{8E68958C-387D-4840-9A25-050FDB5C19A9}">
      <dgm:prSet/>
      <dgm:spPr/>
      <dgm:t>
        <a:bodyPr/>
        <a:lstStyle/>
        <a:p>
          <a:endParaRPr lang="en-US"/>
        </a:p>
      </dgm:t>
    </dgm:pt>
    <dgm:pt modelId="{AF91F458-9EE4-460C-8486-25E2179759AF}" type="sibTrans" cxnId="{8E68958C-387D-4840-9A25-050FDB5C19A9}">
      <dgm:prSet/>
      <dgm:spPr/>
      <dgm:t>
        <a:bodyPr/>
        <a:lstStyle/>
        <a:p>
          <a:endParaRPr lang="en-US"/>
        </a:p>
      </dgm:t>
    </dgm:pt>
    <dgm:pt modelId="{36BD4D78-DBF8-465F-9575-ED7506326E84}">
      <dgm:prSet/>
      <dgm:spPr/>
      <dgm:t>
        <a:bodyPr/>
        <a:lstStyle/>
        <a:p>
          <a:r>
            <a:rPr lang="en-US" dirty="0"/>
            <a:t>Further statistical analysis needed to determine relationship between dental pathologies present and other factors (sex, age, collection date, etc.) </a:t>
          </a:r>
        </a:p>
      </dgm:t>
    </dgm:pt>
    <dgm:pt modelId="{A48AC50B-5281-40FA-8572-FAB7E4C691FE}" type="parTrans" cxnId="{D18AD20F-4FBA-4FE0-96E0-24D4A795983E}">
      <dgm:prSet/>
      <dgm:spPr/>
      <dgm:t>
        <a:bodyPr/>
        <a:lstStyle/>
        <a:p>
          <a:endParaRPr lang="en-US"/>
        </a:p>
      </dgm:t>
    </dgm:pt>
    <dgm:pt modelId="{27EC2C35-CF96-43B2-9E0B-F926828187CA}" type="sibTrans" cxnId="{D18AD20F-4FBA-4FE0-96E0-24D4A795983E}">
      <dgm:prSet/>
      <dgm:spPr/>
      <dgm:t>
        <a:bodyPr/>
        <a:lstStyle/>
        <a:p>
          <a:endParaRPr lang="en-US"/>
        </a:p>
      </dgm:t>
    </dgm:pt>
    <dgm:pt modelId="{B1D5DC2F-8E32-4CCF-8AA2-0FCFA2263616}" type="pres">
      <dgm:prSet presAssocID="{8F930A30-DE2C-4BA9-A0F6-0F2E53255E16}" presName="linear" presStyleCnt="0">
        <dgm:presLayoutVars>
          <dgm:animLvl val="lvl"/>
          <dgm:resizeHandles val="exact"/>
        </dgm:presLayoutVars>
      </dgm:prSet>
      <dgm:spPr/>
    </dgm:pt>
    <dgm:pt modelId="{F2D765B2-3ABB-4136-ABB3-D281E373AB27}" type="pres">
      <dgm:prSet presAssocID="{BF7ED889-5165-4AFA-819B-41F5E64F9311}" presName="parentText" presStyleLbl="node1" presStyleIdx="0" presStyleCnt="2">
        <dgm:presLayoutVars>
          <dgm:chMax val="0"/>
          <dgm:bulletEnabled val="1"/>
        </dgm:presLayoutVars>
      </dgm:prSet>
      <dgm:spPr/>
    </dgm:pt>
    <dgm:pt modelId="{13239D69-7365-4604-ACFB-C61FE3BF3C7C}" type="pres">
      <dgm:prSet presAssocID="{AF91F458-9EE4-460C-8486-25E2179759AF}" presName="spacer" presStyleCnt="0"/>
      <dgm:spPr/>
    </dgm:pt>
    <dgm:pt modelId="{5002E612-54C4-4630-9487-6EF239313658}" type="pres">
      <dgm:prSet presAssocID="{36BD4D78-DBF8-465F-9575-ED7506326E84}" presName="parentText" presStyleLbl="node1" presStyleIdx="1" presStyleCnt="2">
        <dgm:presLayoutVars>
          <dgm:chMax val="0"/>
          <dgm:bulletEnabled val="1"/>
        </dgm:presLayoutVars>
      </dgm:prSet>
      <dgm:spPr/>
    </dgm:pt>
  </dgm:ptLst>
  <dgm:cxnLst>
    <dgm:cxn modelId="{9332BC07-2D61-47FA-8959-38D4C6BE7739}" type="presOf" srcId="{36BD4D78-DBF8-465F-9575-ED7506326E84}" destId="{5002E612-54C4-4630-9487-6EF239313658}" srcOrd="0" destOrd="0" presId="urn:microsoft.com/office/officeart/2005/8/layout/vList2"/>
    <dgm:cxn modelId="{326E1F0D-5D17-447C-861D-C8E817B72E59}" type="presOf" srcId="{BF7ED889-5165-4AFA-819B-41F5E64F9311}" destId="{F2D765B2-3ABB-4136-ABB3-D281E373AB27}" srcOrd="0" destOrd="0" presId="urn:microsoft.com/office/officeart/2005/8/layout/vList2"/>
    <dgm:cxn modelId="{D18AD20F-4FBA-4FE0-96E0-24D4A795983E}" srcId="{8F930A30-DE2C-4BA9-A0F6-0F2E53255E16}" destId="{36BD4D78-DBF8-465F-9575-ED7506326E84}" srcOrd="1" destOrd="0" parTransId="{A48AC50B-5281-40FA-8572-FAB7E4C691FE}" sibTransId="{27EC2C35-CF96-43B2-9E0B-F926828187CA}"/>
    <dgm:cxn modelId="{8E68958C-387D-4840-9A25-050FDB5C19A9}" srcId="{8F930A30-DE2C-4BA9-A0F6-0F2E53255E16}" destId="{BF7ED889-5165-4AFA-819B-41F5E64F9311}" srcOrd="0" destOrd="0" parTransId="{8B3C879D-73CE-4109-A57F-6423A68EEAFC}" sibTransId="{AF91F458-9EE4-460C-8486-25E2179759AF}"/>
    <dgm:cxn modelId="{950B98E3-17FB-49A6-B34D-9E0562B2B9DD}" type="presOf" srcId="{8F930A30-DE2C-4BA9-A0F6-0F2E53255E16}" destId="{B1D5DC2F-8E32-4CCF-8AA2-0FCFA2263616}" srcOrd="0" destOrd="0" presId="urn:microsoft.com/office/officeart/2005/8/layout/vList2"/>
    <dgm:cxn modelId="{D2AC0609-8725-4101-86D0-A2F881F45C59}" type="presParOf" srcId="{B1D5DC2F-8E32-4CCF-8AA2-0FCFA2263616}" destId="{F2D765B2-3ABB-4136-ABB3-D281E373AB27}" srcOrd="0" destOrd="0" presId="urn:microsoft.com/office/officeart/2005/8/layout/vList2"/>
    <dgm:cxn modelId="{F3694DAD-A2B2-4B85-9DA4-918C7ED10E9B}" type="presParOf" srcId="{B1D5DC2F-8E32-4CCF-8AA2-0FCFA2263616}" destId="{13239D69-7365-4604-ACFB-C61FE3BF3C7C}" srcOrd="1" destOrd="0" presId="urn:microsoft.com/office/officeart/2005/8/layout/vList2"/>
    <dgm:cxn modelId="{03DBFD4E-5E2C-4564-BE43-95ED546B87A3}" type="presParOf" srcId="{B1D5DC2F-8E32-4CCF-8AA2-0FCFA2263616}" destId="{5002E612-54C4-4630-9487-6EF23931365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765B2-3ABB-4136-ABB3-D281E373AB27}">
      <dsp:nvSpPr>
        <dsp:cNvPr id="0" name=""/>
        <dsp:cNvSpPr/>
      </dsp:nvSpPr>
      <dsp:spPr>
        <a:xfrm>
          <a:off x="0" y="495036"/>
          <a:ext cx="6797675" cy="22838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Much less pathology than expected compared to other fox species – expected to see more frequent and severe disease than was present</a:t>
          </a:r>
        </a:p>
      </dsp:txBody>
      <dsp:txXfrm>
        <a:off x="111488" y="606524"/>
        <a:ext cx="6574699" cy="2060864"/>
      </dsp:txXfrm>
    </dsp:sp>
    <dsp:sp modelId="{5002E612-54C4-4630-9487-6EF239313658}">
      <dsp:nvSpPr>
        <dsp:cNvPr id="0" name=""/>
        <dsp:cNvSpPr/>
      </dsp:nvSpPr>
      <dsp:spPr>
        <a:xfrm>
          <a:off x="0" y="2871036"/>
          <a:ext cx="6797675" cy="22838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Further statistical analysis needed to determine relationship between dental pathologies present and other factors (sex, age, collection date, etc.) </a:t>
          </a:r>
        </a:p>
      </dsp:txBody>
      <dsp:txXfrm>
        <a:off x="111488" y="2982524"/>
        <a:ext cx="6574699" cy="20608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4F78C-0365-4CCA-B1A1-A33623CC53F8}"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4856A-848A-4F93-8244-8F711C389585}" type="slidenum">
              <a:rPr lang="en-US" smtClean="0"/>
              <a:t>‹#›</a:t>
            </a:fld>
            <a:endParaRPr lang="en-US"/>
          </a:p>
        </p:txBody>
      </p:sp>
    </p:spTree>
    <p:extLst>
      <p:ext uri="{BB962C8B-B14F-4D97-AF65-F5344CB8AC3E}">
        <p14:creationId xmlns:p14="http://schemas.microsoft.com/office/powerpoint/2010/main" val="107972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1</a:t>
            </a:fld>
            <a:endParaRPr lang="en-US"/>
          </a:p>
        </p:txBody>
      </p:sp>
    </p:spTree>
    <p:extLst>
      <p:ext uri="{BB962C8B-B14F-4D97-AF65-F5344CB8AC3E}">
        <p14:creationId xmlns:p14="http://schemas.microsoft.com/office/powerpoint/2010/main" val="21164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19</a:t>
            </a:fld>
            <a:endParaRPr lang="en-US"/>
          </a:p>
        </p:txBody>
      </p:sp>
    </p:spTree>
    <p:extLst>
      <p:ext uri="{BB962C8B-B14F-4D97-AF65-F5344CB8AC3E}">
        <p14:creationId xmlns:p14="http://schemas.microsoft.com/office/powerpoint/2010/main" val="351781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subspecies are native, such as the </a:t>
            </a:r>
            <a:r>
              <a:rPr lang="en-US" dirty="0" err="1"/>
              <a:t>sierra</a:t>
            </a:r>
            <a:r>
              <a:rPr lang="en-US" dirty="0"/>
              <a:t> Nevada red fox, while others are introduced. Introductions began in the 1890s for the fur trade and hunting of Vulpes </a:t>
            </a:r>
            <a:r>
              <a:rPr lang="en-US" dirty="0" err="1"/>
              <a:t>vulpes</a:t>
            </a:r>
            <a:r>
              <a:rPr lang="en-US" dirty="0"/>
              <a:t> fulva from the Eastern US and Europe</a:t>
            </a:r>
          </a:p>
          <a:p>
            <a:endParaRPr lang="en-US" dirty="0"/>
          </a:p>
          <a:p>
            <a:r>
              <a:rPr lang="en-US" dirty="0"/>
              <a:t>Increased contact between foxes and anthropogenic food and non-food items could result in higher prevalence of dental pathology</a:t>
            </a:r>
          </a:p>
        </p:txBody>
      </p:sp>
      <p:sp>
        <p:nvSpPr>
          <p:cNvPr id="4" name="Slide Number Placeholder 3"/>
          <p:cNvSpPr>
            <a:spLocks noGrp="1"/>
          </p:cNvSpPr>
          <p:nvPr>
            <p:ph type="sldNum" sz="quarter" idx="5"/>
          </p:nvPr>
        </p:nvSpPr>
        <p:spPr/>
        <p:txBody>
          <a:bodyPr/>
          <a:lstStyle/>
          <a:p>
            <a:fld id="{F6D4856A-848A-4F93-8244-8F711C389585}" type="slidenum">
              <a:rPr lang="en-US" smtClean="0"/>
              <a:t>2</a:t>
            </a:fld>
            <a:endParaRPr lang="en-US"/>
          </a:p>
        </p:txBody>
      </p:sp>
    </p:spTree>
    <p:extLst>
      <p:ext uri="{BB962C8B-B14F-4D97-AF65-F5344CB8AC3E}">
        <p14:creationId xmlns:p14="http://schemas.microsoft.com/office/powerpoint/2010/main" val="177765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3</a:t>
            </a:fld>
            <a:endParaRPr lang="en-US"/>
          </a:p>
        </p:txBody>
      </p:sp>
    </p:spTree>
    <p:extLst>
      <p:ext uri="{BB962C8B-B14F-4D97-AF65-F5344CB8AC3E}">
        <p14:creationId xmlns:p14="http://schemas.microsoft.com/office/powerpoint/2010/main" val="57629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4</a:t>
            </a:fld>
            <a:endParaRPr lang="en-US"/>
          </a:p>
        </p:txBody>
      </p:sp>
    </p:spTree>
    <p:extLst>
      <p:ext uri="{BB962C8B-B14F-4D97-AF65-F5344CB8AC3E}">
        <p14:creationId xmlns:p14="http://schemas.microsoft.com/office/powerpoint/2010/main" val="195750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canids, the red fox has 42 teeth</a:t>
            </a:r>
          </a:p>
          <a:p>
            <a:r>
              <a:rPr lang="en-US" dirty="0"/>
              <a:t>Maxilla: 3 incisor teeth, 1 canine tooth, 4 premolar teeth, and 2 molar teeth</a:t>
            </a:r>
          </a:p>
          <a:p>
            <a:r>
              <a:rPr lang="en-US" dirty="0"/>
              <a:t>Mandible: 3 incisor teeth, 1 canine tooth, 4 premolar teeth, and 3 molar teeth</a:t>
            </a:r>
          </a:p>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6</a:t>
            </a:fld>
            <a:endParaRPr lang="en-US"/>
          </a:p>
        </p:txBody>
      </p:sp>
    </p:spTree>
    <p:extLst>
      <p:ext uri="{BB962C8B-B14F-4D97-AF65-F5344CB8AC3E}">
        <p14:creationId xmlns:p14="http://schemas.microsoft.com/office/powerpoint/2010/main" val="391333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teeth in the specimens were present and available for analysis, however some teeth were artifactually absent, lost some time post-mortem either during the preparation process or having fallen out. These post-mortem losses were recognized by the clear sharp alveolus left where the tooth should be, with no rounding present. Some teeth were considered to be an acquired loss, or lost ante-mortem sometime during the animal’s lifetime. These were determined due to the rounded alveolus and evidence of bone growth. Some teeth were considered to be congenitally absent  - most frequent being the 3</a:t>
            </a:r>
            <a:r>
              <a:rPr lang="en-US" baseline="30000" dirty="0"/>
              <a:t>rd</a:t>
            </a:r>
            <a:r>
              <a:rPr lang="en-US" dirty="0"/>
              <a:t> mandibular molar followed by the 1</a:t>
            </a:r>
            <a:r>
              <a:rPr lang="en-US" baseline="30000" dirty="0"/>
              <a:t>st</a:t>
            </a:r>
            <a:r>
              <a:rPr lang="en-US" dirty="0"/>
              <a:t> mandibular premolar – these were evidenced by smooth bone were the tooth should be. </a:t>
            </a:r>
          </a:p>
        </p:txBody>
      </p:sp>
      <p:sp>
        <p:nvSpPr>
          <p:cNvPr id="4" name="Slide Number Placeholder 3"/>
          <p:cNvSpPr>
            <a:spLocks noGrp="1"/>
          </p:cNvSpPr>
          <p:nvPr>
            <p:ph type="sldNum" sz="quarter" idx="5"/>
          </p:nvPr>
        </p:nvSpPr>
        <p:spPr/>
        <p:txBody>
          <a:bodyPr/>
          <a:lstStyle/>
          <a:p>
            <a:fld id="{F6D4856A-848A-4F93-8244-8F711C389585}" type="slidenum">
              <a:rPr lang="en-US" smtClean="0"/>
              <a:t>9</a:t>
            </a:fld>
            <a:endParaRPr lang="en-US"/>
          </a:p>
        </p:txBody>
      </p:sp>
    </p:spTree>
    <p:extLst>
      <p:ext uri="{BB962C8B-B14F-4D97-AF65-F5344CB8AC3E}">
        <p14:creationId xmlns:p14="http://schemas.microsoft.com/office/powerpoint/2010/main" val="104743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rare but interesting developmental findings include abnormalities in tooth form, such as this tooth demonstrating tooth gemination as well as a supernumerary root – making for 3 total roots instead of the 2 expected </a:t>
            </a:r>
          </a:p>
          <a:p>
            <a:endParaRPr lang="en-US" dirty="0"/>
          </a:p>
          <a:p>
            <a:r>
              <a:rPr lang="en-US" dirty="0"/>
              <a:t>On the right side is an example of a supernumerary tooth, while only 4 supernumerary teeth were found, this is a very uncommon placement for this to occur</a:t>
            </a:r>
          </a:p>
        </p:txBody>
      </p:sp>
      <p:sp>
        <p:nvSpPr>
          <p:cNvPr id="4" name="Slide Number Placeholder 3"/>
          <p:cNvSpPr>
            <a:spLocks noGrp="1"/>
          </p:cNvSpPr>
          <p:nvPr>
            <p:ph type="sldNum" sz="quarter" idx="5"/>
          </p:nvPr>
        </p:nvSpPr>
        <p:spPr/>
        <p:txBody>
          <a:bodyPr/>
          <a:lstStyle/>
          <a:p>
            <a:fld id="{F6D4856A-848A-4F93-8244-8F711C389585}" type="slidenum">
              <a:rPr lang="en-US" smtClean="0"/>
              <a:t>10</a:t>
            </a:fld>
            <a:endParaRPr lang="en-US"/>
          </a:p>
        </p:txBody>
      </p:sp>
    </p:spTree>
    <p:extLst>
      <p:ext uri="{BB962C8B-B14F-4D97-AF65-F5344CB8AC3E}">
        <p14:creationId xmlns:p14="http://schemas.microsoft.com/office/powerpoint/2010/main" val="3437584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persistent deciduous teeth were canines, and most persistent deciduous canines were fractured, this was one of the only skulls with an intact deciduous canine. </a:t>
            </a:r>
          </a:p>
          <a:p>
            <a:endParaRPr lang="en-US" dirty="0"/>
          </a:p>
          <a:p>
            <a:r>
              <a:rPr lang="en-US" dirty="0"/>
              <a:t>Enamel hypoplasia, which is the banding on the enamel that can result from infection with Distemper Virus was found on several skulls. ***Enamel hypoplasia can give a clue into systemic disease that the animal may have experienced during development ***</a:t>
            </a:r>
          </a:p>
        </p:txBody>
      </p:sp>
      <p:sp>
        <p:nvSpPr>
          <p:cNvPr id="4" name="Slide Number Placeholder 3"/>
          <p:cNvSpPr>
            <a:spLocks noGrp="1"/>
          </p:cNvSpPr>
          <p:nvPr>
            <p:ph type="sldNum" sz="quarter" idx="5"/>
          </p:nvPr>
        </p:nvSpPr>
        <p:spPr/>
        <p:txBody>
          <a:bodyPr/>
          <a:lstStyle/>
          <a:p>
            <a:fld id="{F6D4856A-848A-4F93-8244-8F711C389585}" type="slidenum">
              <a:rPr lang="en-US" smtClean="0"/>
              <a:t>11</a:t>
            </a:fld>
            <a:endParaRPr lang="en-US"/>
          </a:p>
        </p:txBody>
      </p:sp>
    </p:spTree>
    <p:extLst>
      <p:ext uri="{BB962C8B-B14F-4D97-AF65-F5344CB8AC3E}">
        <p14:creationId xmlns:p14="http://schemas.microsoft.com/office/powerpoint/2010/main" val="239795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4856A-848A-4F93-8244-8F711C389585}" type="slidenum">
              <a:rPr lang="en-US" smtClean="0"/>
              <a:t>17</a:t>
            </a:fld>
            <a:endParaRPr lang="en-US"/>
          </a:p>
        </p:txBody>
      </p:sp>
    </p:spTree>
    <p:extLst>
      <p:ext uri="{BB962C8B-B14F-4D97-AF65-F5344CB8AC3E}">
        <p14:creationId xmlns:p14="http://schemas.microsoft.com/office/powerpoint/2010/main" val="426497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23F6CA-38F6-4AEC-892D-286A5AF7AE0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50C08-F749-44B1-ADD9-D0370A9611D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70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3F6CA-38F6-4AEC-892D-286A5AF7AE0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369200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3F6CA-38F6-4AEC-892D-286A5AF7AE0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116447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3F6CA-38F6-4AEC-892D-286A5AF7AE0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336703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3F6CA-38F6-4AEC-892D-286A5AF7AE0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50C08-F749-44B1-ADD9-D0370A9611D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1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23F6CA-38F6-4AEC-892D-286A5AF7AE09}"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31915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23F6CA-38F6-4AEC-892D-286A5AF7AE09}"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128422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23F6CA-38F6-4AEC-892D-286A5AF7AE09}"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358388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23F6CA-38F6-4AEC-892D-286A5AF7AE09}" type="datetimeFigureOut">
              <a:rPr lang="en-US" smtClean="0"/>
              <a:t>7/28/2022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38067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423F6CA-38F6-4AEC-892D-286A5AF7AE09}" type="datetimeFigureOut">
              <a:rPr lang="en-US" smtClean="0"/>
              <a:t>7/28/2022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A350C08-F749-44B1-ADD9-D0370A9611DE}" type="slidenum">
              <a:rPr lang="en-US" smtClean="0"/>
              <a:t>‹#›</a:t>
            </a:fld>
            <a:endParaRPr lang="en-US"/>
          </a:p>
        </p:txBody>
      </p:sp>
    </p:spTree>
    <p:extLst>
      <p:ext uri="{BB962C8B-B14F-4D97-AF65-F5344CB8AC3E}">
        <p14:creationId xmlns:p14="http://schemas.microsoft.com/office/powerpoint/2010/main" val="2727223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23F6CA-38F6-4AEC-892D-286A5AF7AE09}"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50C08-F749-44B1-ADD9-D0370A9611DE}" type="slidenum">
              <a:rPr lang="en-US" smtClean="0"/>
              <a:t>‹#›</a:t>
            </a:fld>
            <a:endParaRPr lang="en-US"/>
          </a:p>
        </p:txBody>
      </p:sp>
    </p:spTree>
    <p:extLst>
      <p:ext uri="{BB962C8B-B14F-4D97-AF65-F5344CB8AC3E}">
        <p14:creationId xmlns:p14="http://schemas.microsoft.com/office/powerpoint/2010/main" val="52762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23F6CA-38F6-4AEC-892D-286A5AF7AE09}" type="datetimeFigureOut">
              <a:rPr lang="en-US" smtClean="0"/>
              <a:t>7/28/2022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A350C08-F749-44B1-ADD9-D0370A9611D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0093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BE320C-3EF6-407A-9502-A4829F5A1C69}"/>
              </a:ext>
            </a:extLst>
          </p:cNvPr>
          <p:cNvSpPr>
            <a:spLocks noGrp="1" noRot="1" noMove="1" noResize="1" noEditPoints="1" noAdjustHandles="1" noChangeArrowheads="1" noChangeShapeType="1"/>
          </p:cNvSpPr>
          <p:nvPr>
            <p:ph type="pic" idx="1"/>
          </p:nvPr>
        </p:nvSpPr>
        <p:spPr>
          <a:xfrm>
            <a:off x="0" y="0"/>
            <a:ext cx="12191985" cy="4915076"/>
          </a:xfrm>
        </p:spPr>
      </p:sp>
      <p:sp>
        <p:nvSpPr>
          <p:cNvPr id="5" name="Title 1">
            <a:extLst>
              <a:ext uri="{FF2B5EF4-FFF2-40B4-BE49-F238E27FC236}">
                <a16:creationId xmlns:a16="http://schemas.microsoft.com/office/drawing/2014/main" id="{649A0642-CB86-4464-A0BF-BE67F4ABA617}"/>
              </a:ext>
            </a:extLst>
          </p:cNvPr>
          <p:cNvSpPr>
            <a:spLocks noGrp="1"/>
          </p:cNvSpPr>
          <p:nvPr>
            <p:ph type="ctrTitle"/>
          </p:nvPr>
        </p:nvSpPr>
        <p:spPr>
          <a:xfrm>
            <a:off x="904573" y="261996"/>
            <a:ext cx="10058400" cy="3566160"/>
          </a:xfrm>
        </p:spPr>
        <p:txBody>
          <a:bodyPr>
            <a:normAutofit/>
          </a:bodyPr>
          <a:lstStyle/>
          <a:p>
            <a:pPr algn="ctr"/>
            <a:r>
              <a:rPr lang="en-US" sz="6200" dirty="0">
                <a:solidFill>
                  <a:schemeClr val="tx1"/>
                </a:solidFill>
              </a:rPr>
              <a:t>Dental and Temporomandibular Joint Pathology of the Red Fox (</a:t>
            </a:r>
            <a:r>
              <a:rPr lang="en-US" sz="6200" i="1" dirty="0">
                <a:solidFill>
                  <a:schemeClr val="tx1"/>
                </a:solidFill>
              </a:rPr>
              <a:t>Vulpes vulpes</a:t>
            </a:r>
            <a:r>
              <a:rPr lang="en-US" sz="6200" dirty="0">
                <a:solidFill>
                  <a:schemeClr val="tx1"/>
                </a:solidFill>
              </a:rPr>
              <a:t>)</a:t>
            </a:r>
          </a:p>
        </p:txBody>
      </p:sp>
      <p:sp>
        <p:nvSpPr>
          <p:cNvPr id="6" name="Subtitle 2">
            <a:extLst>
              <a:ext uri="{FF2B5EF4-FFF2-40B4-BE49-F238E27FC236}">
                <a16:creationId xmlns:a16="http://schemas.microsoft.com/office/drawing/2014/main" id="{9C6AFD87-2E3C-4F0B-AE0B-983873110C17}"/>
              </a:ext>
            </a:extLst>
          </p:cNvPr>
          <p:cNvSpPr txBox="1">
            <a:spLocks/>
          </p:cNvSpPr>
          <p:nvPr/>
        </p:nvSpPr>
        <p:spPr>
          <a:xfrm>
            <a:off x="823463" y="3744036"/>
            <a:ext cx="10220619" cy="1143000"/>
          </a:xfrm>
          <a:prstGeom prst="rect">
            <a:avLst/>
          </a:prstGeom>
          <a:solidFill>
            <a:schemeClr val="bg2">
              <a:lumMod val="90000"/>
            </a:schemeClr>
          </a:solidFill>
        </p:spPr>
        <p:txBody>
          <a:bodyPr vert="horz" lIns="457200" tIns="457200" rIns="0" bIns="45720" rtlCol="0" anchor="t">
            <a:normAutofit fontScale="925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dirty="0">
                <a:solidFill>
                  <a:schemeClr val="tx1"/>
                </a:solidFill>
              </a:rPr>
              <a:t>Audrey L. Chou, Katherine M. K. Luong, Frank J. M. </a:t>
            </a:r>
            <a:r>
              <a:rPr lang="en-US" dirty="0" err="1">
                <a:solidFill>
                  <a:schemeClr val="tx1"/>
                </a:solidFill>
              </a:rPr>
              <a:t>Verstraete</a:t>
            </a:r>
            <a:endParaRPr lang="en-US" dirty="0">
              <a:solidFill>
                <a:schemeClr val="tx1"/>
              </a:solidFill>
            </a:endParaRPr>
          </a:p>
        </p:txBody>
      </p:sp>
      <p:pic>
        <p:nvPicPr>
          <p:cNvPr id="8" name="Picture 4" descr="UC Davis School of Veterinary Medicine">
            <a:extLst>
              <a:ext uri="{FF2B5EF4-FFF2-40B4-BE49-F238E27FC236}">
                <a16:creationId xmlns:a16="http://schemas.microsoft.com/office/drawing/2014/main" id="{951BC795-16C9-41A5-8523-627BE2EF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16" y="5486798"/>
            <a:ext cx="4161856" cy="9498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a:extLst>
              <a:ext uri="{FF2B5EF4-FFF2-40B4-BE49-F238E27FC236}">
                <a16:creationId xmlns:a16="http://schemas.microsoft.com/office/drawing/2014/main" id="{9E9FAD6A-E61F-4A58-9A1A-CD92A9877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244" y="5347211"/>
            <a:ext cx="1229056" cy="12290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preview">
            <a:extLst>
              <a:ext uri="{FF2B5EF4-FFF2-40B4-BE49-F238E27FC236}">
                <a16:creationId xmlns:a16="http://schemas.microsoft.com/office/drawing/2014/main" id="{9B23EF3C-4FAA-4A04-BB50-E652B40D6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271" y="5443497"/>
            <a:ext cx="3636330" cy="103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6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904E-4B94-4440-A54B-A3D631DE6575}"/>
              </a:ext>
            </a:extLst>
          </p:cNvPr>
          <p:cNvSpPr>
            <a:spLocks noGrp="1"/>
          </p:cNvSpPr>
          <p:nvPr>
            <p:ph type="title"/>
          </p:nvPr>
        </p:nvSpPr>
        <p:spPr>
          <a:xfrm>
            <a:off x="911089" y="394977"/>
            <a:ext cx="10491746" cy="1450757"/>
          </a:xfrm>
        </p:spPr>
        <p:txBody>
          <a:bodyPr/>
          <a:lstStyle/>
          <a:p>
            <a:r>
              <a:rPr lang="en-US" dirty="0"/>
              <a:t>Tooth Form, Supernumerary Roots &amp; Teeth</a:t>
            </a:r>
          </a:p>
        </p:txBody>
      </p:sp>
      <p:pic>
        <p:nvPicPr>
          <p:cNvPr id="11" name="Picture 10" descr="A picture containing black&#10;&#10;Description automatically generated">
            <a:extLst>
              <a:ext uri="{FF2B5EF4-FFF2-40B4-BE49-F238E27FC236}">
                <a16:creationId xmlns:a16="http://schemas.microsoft.com/office/drawing/2014/main" id="{583B9B55-64C5-447E-B84C-4C839308AAA9}"/>
              </a:ext>
            </a:extLst>
          </p:cNvPr>
          <p:cNvPicPr>
            <a:picLocks noChangeAspect="1"/>
          </p:cNvPicPr>
          <p:nvPr/>
        </p:nvPicPr>
        <p:blipFill rotWithShape="1">
          <a:blip r:embed="rId3">
            <a:extLst>
              <a:ext uri="{28A0092B-C50C-407E-A947-70E740481C1C}">
                <a14:useLocalDpi xmlns:a14="http://schemas.microsoft.com/office/drawing/2010/main" val="0"/>
              </a:ext>
            </a:extLst>
          </a:blip>
          <a:srcRect l="30246" t="33227" r="31010" b="25334"/>
          <a:stretch/>
        </p:blipFill>
        <p:spPr>
          <a:xfrm>
            <a:off x="911088" y="1963440"/>
            <a:ext cx="5642562" cy="4023360"/>
          </a:xfrm>
          <a:prstGeom prst="rect">
            <a:avLst/>
          </a:prstGeom>
        </p:spPr>
      </p:pic>
      <p:pic>
        <p:nvPicPr>
          <p:cNvPr id="13" name="Picture 12" descr="A close-up of a human skull&#10;&#10;Description automatically generated with low confidence">
            <a:extLst>
              <a:ext uri="{FF2B5EF4-FFF2-40B4-BE49-F238E27FC236}">
                <a16:creationId xmlns:a16="http://schemas.microsoft.com/office/drawing/2014/main" id="{093A30B9-0D3D-4E7D-BBD4-82BCA47DFF49}"/>
              </a:ext>
            </a:extLst>
          </p:cNvPr>
          <p:cNvPicPr>
            <a:picLocks noChangeAspect="1"/>
          </p:cNvPicPr>
          <p:nvPr/>
        </p:nvPicPr>
        <p:blipFill rotWithShape="1">
          <a:blip r:embed="rId4">
            <a:extLst>
              <a:ext uri="{28A0092B-C50C-407E-A947-70E740481C1C}">
                <a14:useLocalDpi xmlns:a14="http://schemas.microsoft.com/office/drawing/2010/main" val="0"/>
              </a:ext>
            </a:extLst>
          </a:blip>
          <a:srcRect l="29118" t="-1" r="25785" b="25044"/>
          <a:stretch/>
        </p:blipFill>
        <p:spPr>
          <a:xfrm>
            <a:off x="7543750" y="1845734"/>
            <a:ext cx="3737162" cy="4141066"/>
          </a:xfrm>
          <a:prstGeom prst="rect">
            <a:avLst/>
          </a:prstGeom>
        </p:spPr>
      </p:pic>
      <p:cxnSp>
        <p:nvCxnSpPr>
          <p:cNvPr id="7" name="Straight Arrow Connector 6">
            <a:extLst>
              <a:ext uri="{FF2B5EF4-FFF2-40B4-BE49-F238E27FC236}">
                <a16:creationId xmlns:a16="http://schemas.microsoft.com/office/drawing/2014/main" id="{F448E796-1B4D-4EEF-BC96-F57D30C4300B}"/>
              </a:ext>
            </a:extLst>
          </p:cNvPr>
          <p:cNvCxnSpPr/>
          <p:nvPr/>
        </p:nvCxnSpPr>
        <p:spPr>
          <a:xfrm flipH="1">
            <a:off x="8992500" y="4904350"/>
            <a:ext cx="585537" cy="160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CEE863-3E5D-4389-B334-11A4C8D91C25}"/>
              </a:ext>
            </a:extLst>
          </p:cNvPr>
          <p:cNvCxnSpPr>
            <a:cxnSpLocks/>
          </p:cNvCxnSpPr>
          <p:nvPr/>
        </p:nvCxnSpPr>
        <p:spPr>
          <a:xfrm flipV="1">
            <a:off x="3220279" y="4984560"/>
            <a:ext cx="307043" cy="5225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56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6FA5-8F2A-4714-B08E-743828E3D783}"/>
              </a:ext>
            </a:extLst>
          </p:cNvPr>
          <p:cNvSpPr>
            <a:spLocks noGrp="1"/>
          </p:cNvSpPr>
          <p:nvPr>
            <p:ph type="title"/>
          </p:nvPr>
        </p:nvSpPr>
        <p:spPr>
          <a:xfrm>
            <a:off x="479066" y="422619"/>
            <a:ext cx="10848230" cy="1450757"/>
          </a:xfrm>
        </p:spPr>
        <p:txBody>
          <a:bodyPr numCol="2"/>
          <a:lstStyle/>
          <a:p>
            <a:pPr algn="ctr"/>
            <a:r>
              <a:rPr lang="en-US" dirty="0"/>
              <a:t>Persistent Deciduous Teeth                 Enamel Hypoplasia</a:t>
            </a:r>
          </a:p>
        </p:txBody>
      </p:sp>
      <p:pic>
        <p:nvPicPr>
          <p:cNvPr id="6" name="Content Placeholder 5" descr="A close-up of a skull&#10;&#10;Description automatically generated with low confidence">
            <a:extLst>
              <a:ext uri="{FF2B5EF4-FFF2-40B4-BE49-F238E27FC236}">
                <a16:creationId xmlns:a16="http://schemas.microsoft.com/office/drawing/2014/main" id="{70437A6D-6A1C-455E-A24E-46EC637A004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0252" t="3473" r="11726" b="18643"/>
          <a:stretch/>
        </p:blipFill>
        <p:spPr>
          <a:xfrm>
            <a:off x="864704" y="2007704"/>
            <a:ext cx="4850296" cy="3702298"/>
          </a:xfrm>
        </p:spPr>
      </p:pic>
      <p:pic>
        <p:nvPicPr>
          <p:cNvPr id="8" name="Content Placeholder 7" descr="A skull with teeth&#10;&#10;Description automatically generated with low confidence">
            <a:extLst>
              <a:ext uri="{FF2B5EF4-FFF2-40B4-BE49-F238E27FC236}">
                <a16:creationId xmlns:a16="http://schemas.microsoft.com/office/drawing/2014/main" id="{1DBBF4EE-B64A-499C-88CC-84D3F3B3C4C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252" b="18633"/>
          <a:stretch/>
        </p:blipFill>
        <p:spPr>
          <a:xfrm>
            <a:off x="6362091" y="2007704"/>
            <a:ext cx="4965205" cy="3702298"/>
          </a:xfrm>
        </p:spPr>
      </p:pic>
      <p:cxnSp>
        <p:nvCxnSpPr>
          <p:cNvPr id="10" name="Straight Connector 9">
            <a:extLst>
              <a:ext uri="{FF2B5EF4-FFF2-40B4-BE49-F238E27FC236}">
                <a16:creationId xmlns:a16="http://schemas.microsoft.com/office/drawing/2014/main" id="{1A919B74-E9B5-4012-8B68-6B8D97DB0D9B}"/>
              </a:ext>
            </a:extLst>
          </p:cNvPr>
          <p:cNvCxnSpPr>
            <a:cxnSpLocks/>
          </p:cNvCxnSpPr>
          <p:nvPr/>
        </p:nvCxnSpPr>
        <p:spPr>
          <a:xfrm>
            <a:off x="6023113" y="258417"/>
            <a:ext cx="0" cy="129208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B79DEF1-1267-41CA-89D8-2ABE879E3DAC}"/>
              </a:ext>
            </a:extLst>
          </p:cNvPr>
          <p:cNvCxnSpPr>
            <a:cxnSpLocks/>
          </p:cNvCxnSpPr>
          <p:nvPr/>
        </p:nvCxnSpPr>
        <p:spPr>
          <a:xfrm flipV="1">
            <a:off x="3052306" y="4521434"/>
            <a:ext cx="475091" cy="3686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742335-E287-4BC1-A20A-9410EFA56C62}"/>
              </a:ext>
            </a:extLst>
          </p:cNvPr>
          <p:cNvCxnSpPr>
            <a:cxnSpLocks/>
          </p:cNvCxnSpPr>
          <p:nvPr/>
        </p:nvCxnSpPr>
        <p:spPr>
          <a:xfrm flipV="1">
            <a:off x="6907696" y="4415417"/>
            <a:ext cx="230918" cy="474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95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EAA41881-C96D-4FE6-A858-86A92AFA8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close&#10;&#10;Description automatically generated">
            <a:extLst>
              <a:ext uri="{FF2B5EF4-FFF2-40B4-BE49-F238E27FC236}">
                <a16:creationId xmlns:a16="http://schemas.microsoft.com/office/drawing/2014/main" id="{31EE1C42-B076-48D2-956B-0B8D59B94A1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6990" r="-3" b="874"/>
          <a:stretch/>
        </p:blipFill>
        <p:spPr>
          <a:xfrm>
            <a:off x="633999" y="893038"/>
            <a:ext cx="4001315" cy="2193686"/>
          </a:xfrm>
          <a:prstGeom prst="rect">
            <a:avLst/>
          </a:prstGeom>
        </p:spPr>
      </p:pic>
      <p:pic>
        <p:nvPicPr>
          <p:cNvPr id="10" name="Picture 9" descr="A close-up of a human skeleton&#10;&#10;Description automatically generated with low confidence">
            <a:extLst>
              <a:ext uri="{FF2B5EF4-FFF2-40B4-BE49-F238E27FC236}">
                <a16:creationId xmlns:a16="http://schemas.microsoft.com/office/drawing/2014/main" id="{7B44AC2F-DA5F-4C4E-A789-2E59649DB143}"/>
              </a:ext>
            </a:extLst>
          </p:cNvPr>
          <p:cNvPicPr>
            <a:picLocks noChangeAspect="1"/>
          </p:cNvPicPr>
          <p:nvPr/>
        </p:nvPicPr>
        <p:blipFill rotWithShape="1">
          <a:blip r:embed="rId3">
            <a:extLst>
              <a:ext uri="{28A0092B-C50C-407E-A947-70E740481C1C}">
                <a14:useLocalDpi xmlns:a14="http://schemas.microsoft.com/office/drawing/2010/main" val="0"/>
              </a:ext>
            </a:extLst>
          </a:blip>
          <a:srcRect t="11778" r="3" b="6143"/>
          <a:stretch/>
        </p:blipFill>
        <p:spPr>
          <a:xfrm rot="10800000">
            <a:off x="621064" y="3247593"/>
            <a:ext cx="4014250" cy="2199385"/>
          </a:xfrm>
          <a:prstGeom prst="rect">
            <a:avLst/>
          </a:prstGeom>
        </p:spPr>
      </p:pic>
      <p:cxnSp>
        <p:nvCxnSpPr>
          <p:cNvPr id="38" name="Straight Connector 37" hidden="1">
            <a:extLst>
              <a:ext uri="{FF2B5EF4-FFF2-40B4-BE49-F238E27FC236}">
                <a16:creationId xmlns:a16="http://schemas.microsoft.com/office/drawing/2014/main" id="{BAC2DA94-AD94-4F7A-A685-AF900F3D7B6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11847C2-F7D7-4030-B73F-3448F05DD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D7D05C67-AEA8-44AF-9D3E-F91A6AC89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Content Placeholder 2">
            <a:extLst>
              <a:ext uri="{FF2B5EF4-FFF2-40B4-BE49-F238E27FC236}">
                <a16:creationId xmlns:a16="http://schemas.microsoft.com/office/drawing/2014/main" id="{2EF6AB83-D16B-458F-9B43-FC622EB37EF3}"/>
              </a:ext>
            </a:extLst>
          </p:cNvPr>
          <p:cNvSpPr txBox="1">
            <a:spLocks/>
          </p:cNvSpPr>
          <p:nvPr/>
        </p:nvSpPr>
        <p:spPr>
          <a:xfrm>
            <a:off x="5269313" y="1853757"/>
            <a:ext cx="6374369" cy="4207996"/>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Stage 1: Gingivitis – not assessed by this study</a:t>
            </a:r>
          </a:p>
          <a:p>
            <a:r>
              <a:rPr lang="en-US" dirty="0"/>
              <a:t>Stage 2: Increased vascularity, mild alveolar bone loss</a:t>
            </a:r>
          </a:p>
          <a:p>
            <a:pPr marL="801688" indent="-339725">
              <a:buFont typeface="Wingdings" panose="05000000000000000000" pitchFamily="2" charset="2"/>
              <a:buChar char="v"/>
              <a:tabLst>
                <a:tab pos="339725" algn="l"/>
              </a:tabLst>
            </a:pPr>
            <a:r>
              <a:rPr lang="en-US" dirty="0"/>
              <a:t>147 specimens (48.2%)</a:t>
            </a:r>
          </a:p>
          <a:p>
            <a:r>
              <a:rPr lang="en-US" dirty="0"/>
              <a:t>Stage 3: Moderate horizontal or vertical alveolar bone loss and/or 	furcation involvement</a:t>
            </a:r>
          </a:p>
          <a:p>
            <a:pPr marL="801688" indent="-339725">
              <a:buFont typeface="Wingdings" panose="05000000000000000000" pitchFamily="2" charset="2"/>
              <a:buChar char="v"/>
            </a:pPr>
            <a:r>
              <a:rPr lang="en-US" dirty="0"/>
              <a:t>61 specimens (20%)</a:t>
            </a:r>
          </a:p>
          <a:p>
            <a:r>
              <a:rPr lang="en-US" dirty="0"/>
              <a:t>Stage 4: Severe horizontal or vertical alveolar bone loss and/or furcation exposure</a:t>
            </a:r>
          </a:p>
          <a:p>
            <a:pPr marL="801688" indent="-339725">
              <a:buFont typeface="Wingdings" panose="05000000000000000000" pitchFamily="2" charset="2"/>
              <a:buChar char="v"/>
            </a:pPr>
            <a:r>
              <a:rPr lang="en-US" dirty="0"/>
              <a:t>12 specimens (3.93%)</a:t>
            </a:r>
          </a:p>
          <a:p>
            <a:r>
              <a:rPr lang="en-US" b="1" dirty="0"/>
              <a:t>Found much lower rates and severity than expected -  similar rates to other fox species </a:t>
            </a:r>
          </a:p>
        </p:txBody>
      </p:sp>
      <p:sp>
        <p:nvSpPr>
          <p:cNvPr id="24" name="Title 1">
            <a:extLst>
              <a:ext uri="{FF2B5EF4-FFF2-40B4-BE49-F238E27FC236}">
                <a16:creationId xmlns:a16="http://schemas.microsoft.com/office/drawing/2014/main" id="{69F5468F-2336-4FD5-831F-1769A9D58233}"/>
              </a:ext>
            </a:extLst>
          </p:cNvPr>
          <p:cNvSpPr txBox="1">
            <a:spLocks/>
          </p:cNvSpPr>
          <p:nvPr/>
        </p:nvSpPr>
        <p:spPr>
          <a:xfrm>
            <a:off x="5269313" y="245519"/>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Periodontitis</a:t>
            </a:r>
          </a:p>
        </p:txBody>
      </p:sp>
      <p:cxnSp>
        <p:nvCxnSpPr>
          <p:cNvPr id="11" name="Straight Connector 10">
            <a:extLst>
              <a:ext uri="{FF2B5EF4-FFF2-40B4-BE49-F238E27FC236}">
                <a16:creationId xmlns:a16="http://schemas.microsoft.com/office/drawing/2014/main" id="{2C4E1017-D853-4E74-B8CE-F6266AF6BC06}"/>
              </a:ext>
            </a:extLst>
          </p:cNvPr>
          <p:cNvCxnSpPr/>
          <p:nvPr/>
        </p:nvCxnSpPr>
        <p:spPr>
          <a:xfrm>
            <a:off x="5390365" y="1670518"/>
            <a:ext cx="649095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34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337B-CF1D-4C39-BD51-5D616EF182B2}"/>
              </a:ext>
            </a:extLst>
          </p:cNvPr>
          <p:cNvSpPr>
            <a:spLocks noGrp="1"/>
          </p:cNvSpPr>
          <p:nvPr>
            <p:ph type="title"/>
          </p:nvPr>
        </p:nvSpPr>
        <p:spPr/>
        <p:txBody>
          <a:bodyPr/>
          <a:lstStyle/>
          <a:p>
            <a:r>
              <a:rPr lang="en-US" dirty="0"/>
              <a:t>Attrition and Abrasion</a:t>
            </a:r>
          </a:p>
        </p:txBody>
      </p:sp>
      <p:pic>
        <p:nvPicPr>
          <p:cNvPr id="6" name="Content Placeholder 5" descr="A picture containing close&#10;&#10;Description automatically generated">
            <a:extLst>
              <a:ext uri="{FF2B5EF4-FFF2-40B4-BE49-F238E27FC236}">
                <a16:creationId xmlns:a16="http://schemas.microsoft.com/office/drawing/2014/main" id="{3C42F84E-D80D-43D8-875F-849AD8940ED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5369" y="2211388"/>
            <a:ext cx="4938712" cy="3292474"/>
          </a:xfrm>
        </p:spPr>
      </p:pic>
      <p:sp>
        <p:nvSpPr>
          <p:cNvPr id="4" name="Content Placeholder 3">
            <a:extLst>
              <a:ext uri="{FF2B5EF4-FFF2-40B4-BE49-F238E27FC236}">
                <a16:creationId xmlns:a16="http://schemas.microsoft.com/office/drawing/2014/main" id="{ABCFB6E7-132F-457F-8C5D-185A1577EF7A}"/>
              </a:ext>
            </a:extLst>
          </p:cNvPr>
          <p:cNvSpPr>
            <a:spLocks noGrp="1"/>
          </p:cNvSpPr>
          <p:nvPr>
            <p:ph sz="half" idx="2"/>
          </p:nvPr>
        </p:nvSpPr>
        <p:spPr>
          <a:xfrm>
            <a:off x="6095999" y="1845944"/>
            <a:ext cx="5433391" cy="4276559"/>
          </a:xfrm>
        </p:spPr>
        <p:txBody>
          <a:bodyPr/>
          <a:lstStyle/>
          <a:p>
            <a:r>
              <a:rPr lang="en-US" dirty="0"/>
              <a:t>Normal tooth contact and abnormal mechanical processes result in varying stages of tooth wear</a:t>
            </a:r>
          </a:p>
          <a:p>
            <a:r>
              <a:rPr lang="en-US" dirty="0"/>
              <a:t>Stage 1: Mild enamel wear </a:t>
            </a:r>
          </a:p>
          <a:p>
            <a:pPr marL="685800" indent="-288925">
              <a:buFont typeface="Wingdings" panose="05000000000000000000" pitchFamily="2" charset="2"/>
              <a:buChar char="v"/>
            </a:pPr>
            <a:r>
              <a:rPr lang="en-US" dirty="0"/>
              <a:t>3236 teeth (25.26%)</a:t>
            </a:r>
          </a:p>
          <a:p>
            <a:r>
              <a:rPr lang="en-US" dirty="0"/>
              <a:t>Stage 2: Exposure of dentine </a:t>
            </a:r>
          </a:p>
          <a:p>
            <a:pPr marL="685800" indent="-288925">
              <a:buFont typeface="Wingdings" panose="05000000000000000000" pitchFamily="2" charset="2"/>
              <a:buChar char="v"/>
            </a:pPr>
            <a:r>
              <a:rPr lang="en-US" dirty="0"/>
              <a:t>1533 teeth (11.97%)</a:t>
            </a:r>
          </a:p>
          <a:p>
            <a:r>
              <a:rPr lang="en-US" dirty="0"/>
              <a:t>Stage 3: Tertiary dentine formation</a:t>
            </a:r>
          </a:p>
          <a:p>
            <a:pPr marL="685800" indent="-288925">
              <a:buFont typeface="Wingdings" panose="05000000000000000000" pitchFamily="2" charset="2"/>
              <a:buChar char="v"/>
            </a:pPr>
            <a:r>
              <a:rPr lang="en-US" dirty="0"/>
              <a:t>712 teeth (5.56%)</a:t>
            </a:r>
          </a:p>
          <a:p>
            <a:r>
              <a:rPr lang="en-US" dirty="0"/>
              <a:t>Stage 4: Pulp cavity exposure </a:t>
            </a:r>
          </a:p>
          <a:p>
            <a:pPr marL="685800" indent="-288925">
              <a:buFont typeface="Wingdings" panose="05000000000000000000" pitchFamily="2" charset="2"/>
              <a:buChar char="v"/>
            </a:pPr>
            <a:r>
              <a:rPr lang="en-US" dirty="0"/>
              <a:t>291 teeth (2.27%) </a:t>
            </a:r>
          </a:p>
        </p:txBody>
      </p:sp>
      <p:sp>
        <p:nvSpPr>
          <p:cNvPr id="3" name="TextBox 2">
            <a:extLst>
              <a:ext uri="{FF2B5EF4-FFF2-40B4-BE49-F238E27FC236}">
                <a16:creationId xmlns:a16="http://schemas.microsoft.com/office/drawing/2014/main" id="{0039301D-592A-4D7F-B770-FF563EEE253D}"/>
              </a:ext>
            </a:extLst>
          </p:cNvPr>
          <p:cNvSpPr txBox="1"/>
          <p:nvPr/>
        </p:nvSpPr>
        <p:spPr>
          <a:xfrm>
            <a:off x="4744280" y="4743846"/>
            <a:ext cx="397565" cy="369332"/>
          </a:xfrm>
          <a:prstGeom prst="rect">
            <a:avLst/>
          </a:prstGeom>
          <a:noFill/>
        </p:spPr>
        <p:txBody>
          <a:bodyPr wrap="square" rtlCol="0">
            <a:spAutoFit/>
          </a:bodyPr>
          <a:lstStyle/>
          <a:p>
            <a:r>
              <a:rPr lang="en-US" b="1" dirty="0">
                <a:solidFill>
                  <a:srgbClr val="FF0000"/>
                </a:solidFill>
              </a:rPr>
              <a:t>2</a:t>
            </a:r>
          </a:p>
        </p:txBody>
      </p:sp>
      <p:sp>
        <p:nvSpPr>
          <p:cNvPr id="7" name="TextBox 6">
            <a:extLst>
              <a:ext uri="{FF2B5EF4-FFF2-40B4-BE49-F238E27FC236}">
                <a16:creationId xmlns:a16="http://schemas.microsoft.com/office/drawing/2014/main" id="{33753C83-DF8D-4AFB-8A41-B93488C40740}"/>
              </a:ext>
            </a:extLst>
          </p:cNvPr>
          <p:cNvSpPr txBox="1"/>
          <p:nvPr/>
        </p:nvSpPr>
        <p:spPr>
          <a:xfrm>
            <a:off x="4770783" y="3983830"/>
            <a:ext cx="397565" cy="369332"/>
          </a:xfrm>
          <a:prstGeom prst="rect">
            <a:avLst/>
          </a:prstGeom>
          <a:noFill/>
        </p:spPr>
        <p:txBody>
          <a:bodyPr wrap="square" rtlCol="0">
            <a:spAutoFit/>
          </a:bodyPr>
          <a:lstStyle/>
          <a:p>
            <a:r>
              <a:rPr lang="en-US" b="1" dirty="0">
                <a:solidFill>
                  <a:srgbClr val="FF0000"/>
                </a:solidFill>
              </a:rPr>
              <a:t>3</a:t>
            </a:r>
          </a:p>
        </p:txBody>
      </p:sp>
      <p:sp>
        <p:nvSpPr>
          <p:cNvPr id="8" name="TextBox 7">
            <a:extLst>
              <a:ext uri="{FF2B5EF4-FFF2-40B4-BE49-F238E27FC236}">
                <a16:creationId xmlns:a16="http://schemas.microsoft.com/office/drawing/2014/main" id="{9A53458D-0741-4130-8F77-02AB8A774840}"/>
              </a:ext>
            </a:extLst>
          </p:cNvPr>
          <p:cNvSpPr txBox="1"/>
          <p:nvPr/>
        </p:nvSpPr>
        <p:spPr>
          <a:xfrm>
            <a:off x="5261114" y="2319131"/>
            <a:ext cx="397565" cy="369332"/>
          </a:xfrm>
          <a:prstGeom prst="rect">
            <a:avLst/>
          </a:prstGeom>
          <a:noFill/>
        </p:spPr>
        <p:txBody>
          <a:bodyPr wrap="square" rtlCol="0">
            <a:spAutoFit/>
          </a:bodyPr>
          <a:lstStyle/>
          <a:p>
            <a:r>
              <a:rPr lang="en-US" b="1" dirty="0">
                <a:solidFill>
                  <a:srgbClr val="FF0000"/>
                </a:solidFill>
              </a:rPr>
              <a:t>4</a:t>
            </a:r>
          </a:p>
        </p:txBody>
      </p:sp>
    </p:spTree>
    <p:extLst>
      <p:ext uri="{BB962C8B-B14F-4D97-AF65-F5344CB8AC3E}">
        <p14:creationId xmlns:p14="http://schemas.microsoft.com/office/powerpoint/2010/main" val="78775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87B9-790C-41F6-AF7E-29B509093193}"/>
              </a:ext>
            </a:extLst>
          </p:cNvPr>
          <p:cNvSpPr>
            <a:spLocks noGrp="1"/>
          </p:cNvSpPr>
          <p:nvPr>
            <p:ph type="title"/>
          </p:nvPr>
        </p:nvSpPr>
        <p:spPr/>
        <p:txBody>
          <a:bodyPr/>
          <a:lstStyle/>
          <a:p>
            <a:r>
              <a:rPr lang="en-US" dirty="0"/>
              <a:t>Fractures</a:t>
            </a:r>
          </a:p>
        </p:txBody>
      </p:sp>
      <p:pic>
        <p:nvPicPr>
          <p:cNvPr id="6" name="Content Placeholder 5" descr="A picture containing indoor&#10;&#10;Description automatically generated">
            <a:extLst>
              <a:ext uri="{FF2B5EF4-FFF2-40B4-BE49-F238E27FC236}">
                <a16:creationId xmlns:a16="http://schemas.microsoft.com/office/drawing/2014/main" id="{461E473A-3FB2-4E5B-92E6-B05C2D908E3B}"/>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2275" b="8459"/>
          <a:stretch/>
        </p:blipFill>
        <p:spPr>
          <a:xfrm>
            <a:off x="7960746" y="3876736"/>
            <a:ext cx="3893158" cy="2316849"/>
          </a:xfrm>
        </p:spPr>
      </p:pic>
      <p:sp>
        <p:nvSpPr>
          <p:cNvPr id="4" name="Content Placeholder 3">
            <a:extLst>
              <a:ext uri="{FF2B5EF4-FFF2-40B4-BE49-F238E27FC236}">
                <a16:creationId xmlns:a16="http://schemas.microsoft.com/office/drawing/2014/main" id="{126349AB-3EC5-45BA-9F66-914CED9B6B8F}"/>
              </a:ext>
            </a:extLst>
          </p:cNvPr>
          <p:cNvSpPr>
            <a:spLocks noGrp="1"/>
          </p:cNvSpPr>
          <p:nvPr>
            <p:ph sz="half" idx="2"/>
          </p:nvPr>
        </p:nvSpPr>
        <p:spPr>
          <a:xfrm>
            <a:off x="1066800" y="1922677"/>
            <a:ext cx="10502348" cy="1768742"/>
          </a:xfrm>
        </p:spPr>
        <p:txBody>
          <a:bodyPr numCol="2">
            <a:normAutofit fontScale="92500" lnSpcReduction="20000"/>
          </a:bodyPr>
          <a:lstStyle/>
          <a:p>
            <a:r>
              <a:rPr lang="en-US" b="1" dirty="0"/>
              <a:t>Several different fracture types:</a:t>
            </a:r>
          </a:p>
          <a:p>
            <a:r>
              <a:rPr lang="en-US" dirty="0"/>
              <a:t>Enamel Fracture – 32 teeth (0.25%)</a:t>
            </a:r>
          </a:p>
          <a:p>
            <a:r>
              <a:rPr lang="en-US" dirty="0"/>
              <a:t>Uncomplicated Crown Fracture – 17 teeth (0.13%)</a:t>
            </a:r>
          </a:p>
          <a:p>
            <a:r>
              <a:rPr lang="en-US" dirty="0"/>
              <a:t>Complicated Crown Fracture – 104 teeth (0.81%)</a:t>
            </a:r>
          </a:p>
          <a:p>
            <a:endParaRPr lang="en-US" dirty="0"/>
          </a:p>
          <a:p>
            <a:r>
              <a:rPr lang="en-US" dirty="0"/>
              <a:t>Uncomplicated Crown Root Fracture – 5 teeth (0.04%)</a:t>
            </a:r>
          </a:p>
          <a:p>
            <a:r>
              <a:rPr lang="en-US" dirty="0"/>
              <a:t>Complicated Crown Root Fracture – 94 teeth (0.73%)</a:t>
            </a:r>
          </a:p>
          <a:p>
            <a:r>
              <a:rPr lang="en-US" dirty="0"/>
              <a:t>Root Fracture – 128 teeth (0.99%)</a:t>
            </a:r>
          </a:p>
        </p:txBody>
      </p:sp>
      <p:pic>
        <p:nvPicPr>
          <p:cNvPr id="8" name="Picture 7" descr="A picture containing indoor&#10;&#10;Description automatically generated">
            <a:extLst>
              <a:ext uri="{FF2B5EF4-FFF2-40B4-BE49-F238E27FC236}">
                <a16:creationId xmlns:a16="http://schemas.microsoft.com/office/drawing/2014/main" id="{BE00DC31-3804-4937-BD40-E2482C2BC4EC}"/>
              </a:ext>
            </a:extLst>
          </p:cNvPr>
          <p:cNvPicPr>
            <a:picLocks noChangeAspect="1"/>
          </p:cNvPicPr>
          <p:nvPr/>
        </p:nvPicPr>
        <p:blipFill rotWithShape="1">
          <a:blip r:embed="rId4">
            <a:extLst>
              <a:ext uri="{28A0092B-C50C-407E-A947-70E740481C1C}">
                <a14:useLocalDpi xmlns:a14="http://schemas.microsoft.com/office/drawing/2010/main" val="0"/>
              </a:ext>
            </a:extLst>
          </a:blip>
          <a:srcRect l="14167" t="4536" r="32672" b="6585"/>
          <a:stretch/>
        </p:blipFill>
        <p:spPr>
          <a:xfrm rot="5400000">
            <a:off x="4718523" y="3550071"/>
            <a:ext cx="2467164" cy="2749860"/>
          </a:xfrm>
          <a:prstGeom prst="rect">
            <a:avLst/>
          </a:prstGeom>
        </p:spPr>
      </p:pic>
      <p:cxnSp>
        <p:nvCxnSpPr>
          <p:cNvPr id="9" name="Straight Arrow Connector 8">
            <a:extLst>
              <a:ext uri="{FF2B5EF4-FFF2-40B4-BE49-F238E27FC236}">
                <a16:creationId xmlns:a16="http://schemas.microsoft.com/office/drawing/2014/main" id="{B1699491-E35F-4728-868B-C841C0BB50C3}"/>
              </a:ext>
            </a:extLst>
          </p:cNvPr>
          <p:cNvCxnSpPr>
            <a:cxnSpLocks/>
          </p:cNvCxnSpPr>
          <p:nvPr/>
        </p:nvCxnSpPr>
        <p:spPr>
          <a:xfrm>
            <a:off x="6029925" y="4660581"/>
            <a:ext cx="576098" cy="0"/>
          </a:xfrm>
          <a:prstGeom prst="straightConnector1">
            <a:avLst/>
          </a:prstGeom>
          <a:ln w="76200">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8D0FDF7-0B89-44E6-8FD4-D5BB571A222B}"/>
              </a:ext>
            </a:extLst>
          </p:cNvPr>
          <p:cNvPicPr>
            <a:picLocks noChangeAspect="1"/>
          </p:cNvPicPr>
          <p:nvPr/>
        </p:nvPicPr>
        <p:blipFill rotWithShape="1">
          <a:blip r:embed="rId5">
            <a:extLst>
              <a:ext uri="{28A0092B-C50C-407E-A947-70E740481C1C}">
                <a14:useLocalDpi xmlns:a14="http://schemas.microsoft.com/office/drawing/2010/main" val="0"/>
              </a:ext>
            </a:extLst>
          </a:blip>
          <a:srcRect l="35668" t="29275" r="31868" b="24058"/>
          <a:stretch/>
        </p:blipFill>
        <p:spPr>
          <a:xfrm>
            <a:off x="1599877" y="3986041"/>
            <a:ext cx="2187808" cy="2096649"/>
          </a:xfrm>
          <a:prstGeom prst="rect">
            <a:avLst/>
          </a:prstGeom>
        </p:spPr>
      </p:pic>
      <p:cxnSp>
        <p:nvCxnSpPr>
          <p:cNvPr id="20" name="Straight Arrow Connector 19">
            <a:extLst>
              <a:ext uri="{FF2B5EF4-FFF2-40B4-BE49-F238E27FC236}">
                <a16:creationId xmlns:a16="http://schemas.microsoft.com/office/drawing/2014/main" id="{0983AC92-893F-49E1-942B-AD37E590660D}"/>
              </a:ext>
            </a:extLst>
          </p:cNvPr>
          <p:cNvCxnSpPr>
            <a:cxnSpLocks/>
          </p:cNvCxnSpPr>
          <p:nvPr/>
        </p:nvCxnSpPr>
        <p:spPr>
          <a:xfrm>
            <a:off x="2389367" y="4114800"/>
            <a:ext cx="393590" cy="357809"/>
          </a:xfrm>
          <a:prstGeom prst="straightConnector1">
            <a:avLst/>
          </a:prstGeom>
          <a:ln w="762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1AD639-93DF-49D5-BEAA-88F10FD74DB1}"/>
              </a:ext>
            </a:extLst>
          </p:cNvPr>
          <p:cNvCxnSpPr>
            <a:cxnSpLocks/>
          </p:cNvCxnSpPr>
          <p:nvPr/>
        </p:nvCxnSpPr>
        <p:spPr>
          <a:xfrm flipV="1">
            <a:off x="10291639" y="5302945"/>
            <a:ext cx="0" cy="444313"/>
          </a:xfrm>
          <a:prstGeom prst="straightConnector1">
            <a:avLst/>
          </a:prstGeom>
          <a:ln w="762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B6575E4-8FDD-440D-A93B-352135A19A6D}"/>
              </a:ext>
            </a:extLst>
          </p:cNvPr>
          <p:cNvCxnSpPr>
            <a:cxnSpLocks/>
          </p:cNvCxnSpPr>
          <p:nvPr/>
        </p:nvCxnSpPr>
        <p:spPr>
          <a:xfrm flipV="1">
            <a:off x="9708542" y="5302944"/>
            <a:ext cx="0" cy="444313"/>
          </a:xfrm>
          <a:prstGeom prst="straightConnector1">
            <a:avLst/>
          </a:prstGeom>
          <a:ln w="762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5E085D-A8C8-43EB-84F5-1ECBF1A66908}"/>
              </a:ext>
            </a:extLst>
          </p:cNvPr>
          <p:cNvCxnSpPr>
            <a:cxnSpLocks/>
          </p:cNvCxnSpPr>
          <p:nvPr/>
        </p:nvCxnSpPr>
        <p:spPr>
          <a:xfrm flipV="1">
            <a:off x="10881360" y="5343756"/>
            <a:ext cx="0" cy="362692"/>
          </a:xfrm>
          <a:prstGeom prst="straightConnector1">
            <a:avLst/>
          </a:prstGeom>
          <a:ln w="76200">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00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1E98-57BF-4332-B811-0CB12145BED6}"/>
              </a:ext>
            </a:extLst>
          </p:cNvPr>
          <p:cNvSpPr>
            <a:spLocks noGrp="1"/>
          </p:cNvSpPr>
          <p:nvPr>
            <p:ph type="title"/>
          </p:nvPr>
        </p:nvSpPr>
        <p:spPr/>
        <p:txBody>
          <a:bodyPr/>
          <a:lstStyle/>
          <a:p>
            <a:r>
              <a:rPr lang="en-US" dirty="0"/>
              <a:t>Periapical Lesions</a:t>
            </a:r>
          </a:p>
        </p:txBody>
      </p:sp>
      <p:pic>
        <p:nvPicPr>
          <p:cNvPr id="6" name="Content Placeholder 5" descr="A picture containing food&#10;&#10;Description automatically generated">
            <a:extLst>
              <a:ext uri="{FF2B5EF4-FFF2-40B4-BE49-F238E27FC236}">
                <a16:creationId xmlns:a16="http://schemas.microsoft.com/office/drawing/2014/main" id="{92054988-B43D-4DB3-9307-B0DF7C3CD6B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610" r="12767" b="14363"/>
          <a:stretch/>
        </p:blipFill>
        <p:spPr>
          <a:xfrm rot="10800000">
            <a:off x="6385301" y="2001452"/>
            <a:ext cx="4937760" cy="3991630"/>
          </a:xfrm>
        </p:spPr>
      </p:pic>
      <p:sp>
        <p:nvSpPr>
          <p:cNvPr id="4" name="Content Placeholder 3">
            <a:extLst>
              <a:ext uri="{FF2B5EF4-FFF2-40B4-BE49-F238E27FC236}">
                <a16:creationId xmlns:a16="http://schemas.microsoft.com/office/drawing/2014/main" id="{99CD46E6-D9AE-45B0-9382-4C22830C07B3}"/>
              </a:ext>
            </a:extLst>
          </p:cNvPr>
          <p:cNvSpPr>
            <a:spLocks noGrp="1"/>
          </p:cNvSpPr>
          <p:nvPr>
            <p:ph sz="half" idx="2"/>
          </p:nvPr>
        </p:nvSpPr>
        <p:spPr>
          <a:xfrm>
            <a:off x="1188720" y="1969721"/>
            <a:ext cx="4937760" cy="4023360"/>
          </a:xfrm>
        </p:spPr>
        <p:txBody>
          <a:bodyPr/>
          <a:lstStyle/>
          <a:p>
            <a:r>
              <a:rPr lang="en-US" dirty="0"/>
              <a:t>Bony remodeling around the apex of a tooth root</a:t>
            </a:r>
          </a:p>
          <a:p>
            <a:pPr marL="517525" indent="-349250">
              <a:buFont typeface="Wingdings" panose="05000000000000000000" pitchFamily="2" charset="2"/>
              <a:buChar char="v"/>
              <a:tabLst>
                <a:tab pos="228600" algn="l"/>
              </a:tabLst>
            </a:pPr>
            <a:r>
              <a:rPr lang="en-US" dirty="0"/>
              <a:t>11 periapical lesions </a:t>
            </a:r>
          </a:p>
          <a:p>
            <a:pPr marL="517525" indent="-349250">
              <a:buFont typeface="Wingdings" panose="05000000000000000000" pitchFamily="2" charset="2"/>
              <a:buChar char="v"/>
              <a:tabLst>
                <a:tab pos="228600" algn="l"/>
              </a:tabLst>
            </a:pPr>
            <a:r>
              <a:rPr lang="en-US" dirty="0"/>
              <a:t>9 specimens (2.9%)</a:t>
            </a:r>
          </a:p>
        </p:txBody>
      </p:sp>
      <p:pic>
        <p:nvPicPr>
          <p:cNvPr id="5" name="Picture 4" descr="A close-up of a bone&#10;&#10;Description automatically generated with medium confidence">
            <a:extLst>
              <a:ext uri="{FF2B5EF4-FFF2-40B4-BE49-F238E27FC236}">
                <a16:creationId xmlns:a16="http://schemas.microsoft.com/office/drawing/2014/main" id="{030A641A-F358-4C58-B591-1A80D3630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874" y="3725855"/>
            <a:ext cx="3400839" cy="2267226"/>
          </a:xfrm>
          <a:prstGeom prst="rect">
            <a:avLst/>
          </a:prstGeom>
        </p:spPr>
      </p:pic>
      <p:cxnSp>
        <p:nvCxnSpPr>
          <p:cNvPr id="7" name="Straight Arrow Connector 6">
            <a:extLst>
              <a:ext uri="{FF2B5EF4-FFF2-40B4-BE49-F238E27FC236}">
                <a16:creationId xmlns:a16="http://schemas.microsoft.com/office/drawing/2014/main" id="{AFBAC5CA-AA9F-466B-8711-40D3168438D7}"/>
              </a:ext>
            </a:extLst>
          </p:cNvPr>
          <p:cNvCxnSpPr>
            <a:cxnSpLocks/>
          </p:cNvCxnSpPr>
          <p:nvPr/>
        </p:nvCxnSpPr>
        <p:spPr>
          <a:xfrm flipV="1">
            <a:off x="3685429" y="4706596"/>
            <a:ext cx="0" cy="444313"/>
          </a:xfrm>
          <a:prstGeom prst="straightConnector1">
            <a:avLst/>
          </a:prstGeom>
          <a:ln w="762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80FE3EC-7B16-4753-861A-552F87EA7915}"/>
              </a:ext>
            </a:extLst>
          </p:cNvPr>
          <p:cNvCxnSpPr>
            <a:cxnSpLocks/>
          </p:cNvCxnSpPr>
          <p:nvPr/>
        </p:nvCxnSpPr>
        <p:spPr>
          <a:xfrm flipH="1">
            <a:off x="8716359" y="2534478"/>
            <a:ext cx="328250" cy="535475"/>
          </a:xfrm>
          <a:prstGeom prst="straightConnector1">
            <a:avLst/>
          </a:prstGeom>
          <a:ln w="762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05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34BBB-520C-4C3D-B2D6-1B1872874DC2}"/>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a:t>Temporomandibular Joint </a:t>
            </a:r>
          </a:p>
        </p:txBody>
      </p:sp>
      <p:pic>
        <p:nvPicPr>
          <p:cNvPr id="6" name="Content Placeholder 5" descr="A picture containing dark&#10;&#10;Description automatically generated">
            <a:extLst>
              <a:ext uri="{FF2B5EF4-FFF2-40B4-BE49-F238E27FC236}">
                <a16:creationId xmlns:a16="http://schemas.microsoft.com/office/drawing/2014/main" id="{E70BB643-EB42-4591-949A-8C4DCF3ABC2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054" r="33688" b="18345"/>
          <a:stretch/>
        </p:blipFill>
        <p:spPr>
          <a:xfrm>
            <a:off x="642257" y="997447"/>
            <a:ext cx="4001315" cy="4339423"/>
          </a:xfrm>
          <a:prstGeom prst="rect">
            <a:avLst/>
          </a:prstGeom>
        </p:spPr>
      </p:pic>
      <p:cxnSp>
        <p:nvCxnSpPr>
          <p:cNvPr id="36" name="Straight Connector 35">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DEA9813-F23D-49DA-B0C0-81D4ECC77919}"/>
              </a:ext>
            </a:extLst>
          </p:cNvPr>
          <p:cNvSpPr>
            <a:spLocks noGrp="1"/>
          </p:cNvSpPr>
          <p:nvPr>
            <p:ph sz="half" idx="2"/>
          </p:nvPr>
        </p:nvSpPr>
        <p:spPr>
          <a:xfrm>
            <a:off x="4974769" y="2198914"/>
            <a:ext cx="6574973" cy="3670180"/>
          </a:xfrm>
        </p:spPr>
        <p:txBody>
          <a:bodyPr vert="horz" lIns="0" tIns="45720" rIns="0" bIns="45720" rtlCol="0">
            <a:normAutofit/>
          </a:bodyPr>
          <a:lstStyle/>
          <a:p>
            <a:pPr marL="0" indent="0">
              <a:buNone/>
            </a:pPr>
            <a:r>
              <a:rPr lang="en-US" dirty="0"/>
              <a:t>TMJ was assessed for osteoarthritis and fractures, no fractures were noted</a:t>
            </a:r>
          </a:p>
          <a:p>
            <a:pPr marL="0" indent="0">
              <a:buNone/>
            </a:pPr>
            <a:r>
              <a:rPr lang="en-US" dirty="0"/>
              <a:t>Both the mandibular head and fossa were assessed</a:t>
            </a:r>
          </a:p>
          <a:p>
            <a:pPr marL="396875" indent="-277813">
              <a:buFont typeface="Wingdings" panose="05000000000000000000" pitchFamily="2" charset="2"/>
              <a:buChar char="v"/>
            </a:pPr>
            <a:r>
              <a:rPr lang="en-US" dirty="0"/>
              <a:t>Lesions were more common on the mandibular head</a:t>
            </a:r>
          </a:p>
          <a:p>
            <a:pPr marL="396875" indent="-277813">
              <a:buFont typeface="Wingdings" panose="05000000000000000000" pitchFamily="2" charset="2"/>
              <a:buChar char="v"/>
            </a:pPr>
            <a:r>
              <a:rPr lang="en-US" dirty="0"/>
              <a:t>35 specimens had TMJ lesions (11.48%)</a:t>
            </a:r>
          </a:p>
          <a:p>
            <a:pPr marL="689483" lvl="1" indent="-277813">
              <a:buFont typeface="Wingdings" panose="05000000000000000000" pitchFamily="2" charset="2"/>
              <a:buChar char="v"/>
            </a:pPr>
            <a:r>
              <a:rPr lang="en-US" dirty="0"/>
              <a:t>21 specimens had bilateral lesions </a:t>
            </a:r>
          </a:p>
          <a:p>
            <a:pPr marL="689483" lvl="1" indent="-277813">
              <a:buFont typeface="Wingdings" panose="05000000000000000000" pitchFamily="2" charset="2"/>
              <a:buChar char="v"/>
            </a:pPr>
            <a:r>
              <a:rPr lang="en-US" dirty="0"/>
              <a:t>14 specimens had a unilateral lesion</a:t>
            </a:r>
          </a:p>
          <a:p>
            <a:pPr marL="396875" indent="-277813">
              <a:buFont typeface="Wingdings" panose="05000000000000000000" pitchFamily="2" charset="2"/>
              <a:buChar char="v"/>
            </a:pPr>
            <a:endParaRPr lang="en-US" dirty="0"/>
          </a:p>
        </p:txBody>
      </p:sp>
      <p:sp>
        <p:nvSpPr>
          <p:cNvPr id="38" name="Rectangle 37">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Arrow Connector 11">
            <a:extLst>
              <a:ext uri="{FF2B5EF4-FFF2-40B4-BE49-F238E27FC236}">
                <a16:creationId xmlns:a16="http://schemas.microsoft.com/office/drawing/2014/main" id="{E23EAE0D-F438-4CEF-BE95-A311067B54C1}"/>
              </a:ext>
            </a:extLst>
          </p:cNvPr>
          <p:cNvCxnSpPr>
            <a:cxnSpLocks/>
          </p:cNvCxnSpPr>
          <p:nvPr/>
        </p:nvCxnSpPr>
        <p:spPr>
          <a:xfrm>
            <a:off x="3379305" y="2933591"/>
            <a:ext cx="87463" cy="542100"/>
          </a:xfrm>
          <a:prstGeom prst="straightConnector1">
            <a:avLst/>
          </a:prstGeom>
          <a:ln w="762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451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7CB68ED-0BF0-433B-923D-16FA3B3EBDCB}"/>
              </a:ext>
            </a:extLst>
          </p:cNvPr>
          <p:cNvSpPr>
            <a:spLocks noGrp="1"/>
          </p:cNvSpPr>
          <p:nvPr>
            <p:ph type="title"/>
          </p:nvPr>
        </p:nvSpPr>
        <p:spPr>
          <a:xfrm>
            <a:off x="492370" y="516835"/>
            <a:ext cx="3084844" cy="5772840"/>
          </a:xfrm>
        </p:spPr>
        <p:txBody>
          <a:bodyPr anchor="ctr">
            <a:normAutofit/>
          </a:bodyPr>
          <a:lstStyle/>
          <a:p>
            <a:r>
              <a:rPr lang="en-US" dirty="0">
                <a:solidFill>
                  <a:srgbClr val="FFFFFF"/>
                </a:solidFill>
              </a:rPr>
              <a:t>Summary</a:t>
            </a:r>
            <a:endParaRPr lang="en-US" sz="4400" dirty="0">
              <a:solidFill>
                <a:srgbClr val="FFFFFF"/>
              </a:solidFill>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EC9911D-A8B4-E235-B5A5-7E15B93B2689}"/>
              </a:ext>
            </a:extLst>
          </p:cNvPr>
          <p:cNvGraphicFramePr>
            <a:graphicFrameLocks noGrp="1"/>
          </p:cNvGraphicFramePr>
          <p:nvPr>
            <p:ph idx="1"/>
            <p:extLst>
              <p:ext uri="{D42A27DB-BD31-4B8C-83A1-F6EECF244321}">
                <p14:modId xmlns:p14="http://schemas.microsoft.com/office/powerpoint/2010/main" val="85931101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4323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6F1772-5B88-4687-974A-52C4564FF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52F31-2139-42C4-899F-CDAC891400B7}"/>
              </a:ext>
            </a:extLst>
          </p:cNvPr>
          <p:cNvSpPr>
            <a:spLocks noGrp="1"/>
          </p:cNvSpPr>
          <p:nvPr>
            <p:ph type="title"/>
          </p:nvPr>
        </p:nvSpPr>
        <p:spPr>
          <a:xfrm>
            <a:off x="5144679" y="634946"/>
            <a:ext cx="6405063" cy="1450757"/>
          </a:xfrm>
        </p:spPr>
        <p:txBody>
          <a:bodyPr>
            <a:normAutofit/>
          </a:bodyPr>
          <a:lstStyle/>
          <a:p>
            <a:r>
              <a:rPr lang="en-US" dirty="0"/>
              <a:t>Acknowledgements</a:t>
            </a:r>
          </a:p>
        </p:txBody>
      </p:sp>
      <p:pic>
        <p:nvPicPr>
          <p:cNvPr id="5" name="Picture 4" descr="UC Davis School of Veterinary Medicine">
            <a:extLst>
              <a:ext uri="{FF2B5EF4-FFF2-40B4-BE49-F238E27FC236}">
                <a16:creationId xmlns:a16="http://schemas.microsoft.com/office/drawing/2014/main" id="{2D49F68A-55A6-40AB-BFB2-F9B96AED49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361857"/>
            <a:ext cx="4020297" cy="91461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C2C99CD-8BCA-45F5-BA47-7A6D80CA8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Image preview">
            <a:extLst>
              <a:ext uri="{FF2B5EF4-FFF2-40B4-BE49-F238E27FC236}">
                <a16:creationId xmlns:a16="http://schemas.microsoft.com/office/drawing/2014/main" id="{508A902D-0782-4ADD-B101-8C5AC9747C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5349" y="3230217"/>
            <a:ext cx="1847794" cy="18477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28ED6E3-6297-438B-AAB2-BB4F59901B9E}"/>
              </a:ext>
            </a:extLst>
          </p:cNvPr>
          <p:cNvSpPr>
            <a:spLocks noGrp="1"/>
          </p:cNvSpPr>
          <p:nvPr>
            <p:ph idx="1"/>
          </p:nvPr>
        </p:nvSpPr>
        <p:spPr>
          <a:xfrm>
            <a:off x="5144679" y="2198914"/>
            <a:ext cx="6405063" cy="3670180"/>
          </a:xfrm>
        </p:spPr>
        <p:txBody>
          <a:bodyPr>
            <a:normAutofit/>
          </a:bodyPr>
          <a:lstStyle/>
          <a:p>
            <a:r>
              <a:rPr lang="en-US" sz="1600" dirty="0"/>
              <a:t>Special thanks to:</a:t>
            </a:r>
          </a:p>
          <a:p>
            <a:pPr marL="288925" indent="-288925">
              <a:buFont typeface="Wingdings" panose="05000000000000000000" pitchFamily="2" charset="2"/>
              <a:buChar char="v"/>
            </a:pPr>
            <a:r>
              <a:rPr lang="en-US" sz="1600" dirty="0"/>
              <a:t>Chris Conroy</a:t>
            </a:r>
          </a:p>
          <a:p>
            <a:pPr marL="288925" indent="-288925">
              <a:buFont typeface="Wingdings" panose="05000000000000000000" pitchFamily="2" charset="2"/>
              <a:buChar char="v"/>
            </a:pPr>
            <a:r>
              <a:rPr lang="en-US" sz="1600" dirty="0"/>
              <a:t>Dr. Janny </a:t>
            </a:r>
            <a:r>
              <a:rPr lang="en-US" sz="1600" dirty="0" err="1"/>
              <a:t>Evenhuis</a:t>
            </a:r>
            <a:endParaRPr lang="en-US" sz="1600" dirty="0"/>
          </a:p>
          <a:p>
            <a:pPr marL="288925" indent="-288925">
              <a:buFont typeface="Wingdings" panose="05000000000000000000" pitchFamily="2" charset="2"/>
              <a:buChar char="v"/>
            </a:pPr>
            <a:r>
              <a:rPr lang="en-US" sz="1600" dirty="0"/>
              <a:t>Dr. Philip </a:t>
            </a:r>
            <a:r>
              <a:rPr lang="en-US" sz="1600" dirty="0" err="1"/>
              <a:t>Kass</a:t>
            </a:r>
            <a:endParaRPr lang="en-US" sz="1600" dirty="0"/>
          </a:p>
          <a:p>
            <a:r>
              <a:rPr lang="en-US" sz="1600" i="1" dirty="0"/>
              <a:t>Financial support was provided by the Students Training in Advanced Research (STAR) Program through an SVM endowment </a:t>
            </a:r>
          </a:p>
          <a:p>
            <a:r>
              <a:rPr lang="en-US" sz="1600" dirty="0"/>
              <a:t>Thank you to the Museum of Vertebrate Zoology at UC Berkeley for use of their facilities and specimen collection</a:t>
            </a:r>
          </a:p>
          <a:p>
            <a:endParaRPr lang="en-US" sz="1600" dirty="0"/>
          </a:p>
        </p:txBody>
      </p:sp>
      <p:sp>
        <p:nvSpPr>
          <p:cNvPr id="14" name="Rectangle 13">
            <a:extLst>
              <a:ext uri="{FF2B5EF4-FFF2-40B4-BE49-F238E27FC236}">
                <a16:creationId xmlns:a16="http://schemas.microsoft.com/office/drawing/2014/main" id="{C7E8667B-49C4-4E47-AB3E-78AC18E95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A1780B1-1435-4EBC-947B-9609953FD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723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276C-EB39-4729-BDED-2DFED4ECA4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32E3B99-2FB6-4814-8DE4-6A9E7676F473}"/>
              </a:ext>
            </a:extLst>
          </p:cNvPr>
          <p:cNvSpPr>
            <a:spLocks noGrp="1"/>
          </p:cNvSpPr>
          <p:nvPr>
            <p:ph idx="1"/>
          </p:nvPr>
        </p:nvSpPr>
        <p:spPr>
          <a:xfrm>
            <a:off x="1097280" y="1737360"/>
            <a:ext cx="10058400" cy="4023360"/>
          </a:xfrm>
        </p:spPr>
        <p:txBody>
          <a:bodyPr>
            <a:normAutofit fontScale="85000" lnSpcReduction="20000"/>
          </a:bodyPr>
          <a:lstStyle/>
          <a:p>
            <a:pPr marL="465138" marR="0" indent="-465138">
              <a:lnSpc>
                <a:spcPct val="120000"/>
              </a:lnSpc>
              <a:spcBef>
                <a:spcPts val="600"/>
              </a:spcBef>
              <a:spcAft>
                <a:spcPts val="600"/>
              </a:spcAft>
              <a:buNone/>
            </a:pP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Aubry</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K.B</a:t>
            </a:r>
            <a:r>
              <a:rPr lang="en-US" sz="1900" dirty="0">
                <a:solidFill>
                  <a:schemeClr val="tx1">
                    <a:lumMod val="85000"/>
                    <a:lumOff val="15000"/>
                  </a:schemeClr>
                </a:solidFill>
                <a:effectLst/>
                <a:ea typeface="Calibri" panose="020F0502020204030204" pitchFamily="34" charset="0"/>
                <a:cs typeface="Times New Roman" panose="02020603050405020304" pitchFamily="18" charset="0"/>
              </a:rPr>
              <a:t> </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Statham M.J., Sacks B.N., Perrine J.D., and Wisely S.M. (2009).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Phylogeography</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of the North American red fox: Vicariance in Pleistocene forest refugia.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Molecular Ecology</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18, 2668-2686.</a:t>
            </a:r>
          </a:p>
          <a:p>
            <a:pPr marL="465138" indent="-465138">
              <a:lnSpc>
                <a:spcPct val="120000"/>
              </a:lnSpc>
              <a:spcBef>
                <a:spcPts val="600"/>
              </a:spcBef>
              <a:spcAft>
                <a:spcPts val="600"/>
              </a:spcAft>
              <a:buNone/>
            </a:pP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Evenhuis</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V.J., Zisman I.,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Kass</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P.H., and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Verstraete</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F.J.M. (2018) Dental Pathology of the Grey Fox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Urocyon </a:t>
            </a:r>
            <a:r>
              <a:rPr lang="en-US" sz="1900" i="1" dirty="0" err="1">
                <a:solidFill>
                  <a:schemeClr val="tx1">
                    <a:lumMod val="85000"/>
                    <a:lumOff val="15000"/>
                  </a:schemeClr>
                </a:solidFill>
                <a:effectLst/>
                <a:ea typeface="Times New Roman" panose="02020603050405020304" pitchFamily="18" charset="0"/>
                <a:cs typeface="Times New Roman" panose="02020603050405020304" pitchFamily="18" charset="0"/>
              </a:rPr>
              <a:t>cinereoargenteus</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Journal of Comparative Pathology</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158, 39-50.</a:t>
            </a:r>
          </a:p>
          <a:p>
            <a:pPr marL="465138" indent="-465138">
              <a:lnSpc>
                <a:spcPct val="120000"/>
              </a:lnSpc>
              <a:spcBef>
                <a:spcPts val="600"/>
              </a:spcBef>
              <a:spcAft>
                <a:spcPts val="600"/>
              </a:spcAft>
              <a:buNone/>
            </a:pP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Golightly, R.T.,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Faulhaber</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M.R.,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Sallee</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K.L., and Lewis, J.C. (1994). Food habits and management of introduced red fox in Southern California.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Proceedings of the Sixteenth Vertebrate Pest Conference (1994). </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Paper 21.</a:t>
            </a:r>
          </a:p>
          <a:p>
            <a:pPr marL="465138" indent="-465138">
              <a:lnSpc>
                <a:spcPct val="120000"/>
              </a:lnSpc>
              <a:spcBef>
                <a:spcPts val="600"/>
              </a:spcBef>
              <a:spcAft>
                <a:spcPts val="600"/>
              </a:spcAft>
              <a:buNone/>
            </a:pPr>
            <a:r>
              <a:rPr lang="en-US" sz="1900" dirty="0">
                <a:solidFill>
                  <a:schemeClr val="tx1">
                    <a:lumMod val="85000"/>
                    <a:lumOff val="15000"/>
                  </a:schemeClr>
                </a:solidFill>
                <a:effectLst/>
                <a:ea typeface="Calibri" panose="020F0502020204030204" pitchFamily="34" charset="0"/>
                <a:cs typeface="Times New Roman" panose="02020603050405020304" pitchFamily="18" charset="0"/>
              </a:rPr>
              <a:t>Pereira Dos Santos, J. D., Cunha, E., Nunes, T., Tavares, L., &amp; Oliveira, M. (2019). Relation between periodontal disease and systemic diseases in dogs. </a:t>
            </a:r>
            <a:r>
              <a:rPr lang="en-US" sz="1900" i="1" dirty="0">
                <a:solidFill>
                  <a:schemeClr val="tx1">
                    <a:lumMod val="85000"/>
                    <a:lumOff val="15000"/>
                  </a:schemeClr>
                </a:solidFill>
                <a:effectLst/>
                <a:ea typeface="Calibri" panose="020F0502020204030204" pitchFamily="34" charset="0"/>
                <a:cs typeface="Times New Roman" panose="02020603050405020304" pitchFamily="18" charset="0"/>
              </a:rPr>
              <a:t>Research in veterinary science</a:t>
            </a:r>
            <a:r>
              <a:rPr lang="en-US" sz="1900" dirty="0">
                <a:solidFill>
                  <a:schemeClr val="tx1">
                    <a:lumMod val="85000"/>
                    <a:lumOff val="15000"/>
                  </a:schemeClr>
                </a:solidFill>
                <a:effectLst/>
                <a:ea typeface="Calibri" panose="020F0502020204030204" pitchFamily="34" charset="0"/>
                <a:cs typeface="Times New Roman" panose="02020603050405020304" pitchFamily="18" charset="0"/>
              </a:rPr>
              <a:t>, </a:t>
            </a:r>
            <a:r>
              <a:rPr lang="en-US" sz="1900" i="1" dirty="0">
                <a:solidFill>
                  <a:schemeClr val="tx1">
                    <a:lumMod val="85000"/>
                    <a:lumOff val="15000"/>
                  </a:schemeClr>
                </a:solidFill>
                <a:effectLst/>
                <a:ea typeface="Calibri" panose="020F0502020204030204" pitchFamily="34" charset="0"/>
                <a:cs typeface="Times New Roman" panose="02020603050405020304" pitchFamily="18" charset="0"/>
              </a:rPr>
              <a:t>125</a:t>
            </a:r>
            <a:r>
              <a:rPr lang="en-US" sz="1900" dirty="0">
                <a:solidFill>
                  <a:schemeClr val="tx1">
                    <a:lumMod val="85000"/>
                    <a:lumOff val="15000"/>
                  </a:schemeClr>
                </a:solidFill>
                <a:effectLst/>
                <a:ea typeface="Calibri" panose="020F0502020204030204" pitchFamily="34" charset="0"/>
                <a:cs typeface="Times New Roman" panose="02020603050405020304" pitchFamily="18" charset="0"/>
              </a:rPr>
              <a:t>, 136–140.</a:t>
            </a:r>
          </a:p>
          <a:p>
            <a:pPr marL="465138" indent="-465138">
              <a:lnSpc>
                <a:spcPct val="120000"/>
              </a:lnSpc>
              <a:spcBef>
                <a:spcPts val="600"/>
              </a:spcBef>
              <a:spcAft>
                <a:spcPts val="600"/>
              </a:spcAft>
              <a:buNone/>
            </a:pPr>
            <a:r>
              <a:rPr lang="en-US" sz="1900" dirty="0" err="1">
                <a:solidFill>
                  <a:schemeClr val="tx1">
                    <a:lumMod val="85000"/>
                    <a:lumOff val="15000"/>
                  </a:schemeClr>
                </a:solidFill>
                <a:effectLst/>
                <a:ea typeface="Times New Roman" panose="02020603050405020304" pitchFamily="18" charset="0"/>
              </a:rPr>
              <a:t>Verstraete</a:t>
            </a:r>
            <a:r>
              <a:rPr lang="en-US" sz="1900" dirty="0">
                <a:solidFill>
                  <a:schemeClr val="tx1">
                    <a:lumMod val="85000"/>
                    <a:lumOff val="15000"/>
                  </a:schemeClr>
                </a:solidFill>
                <a:effectLst/>
                <a:ea typeface="Times New Roman" panose="02020603050405020304" pitchFamily="18" charset="0"/>
              </a:rPr>
              <a:t> F.J.M. (2003) Dental pathology and microbiology. Textbook of Small Animal Surgery, Vol. 2, DH </a:t>
            </a:r>
            <a:r>
              <a:rPr lang="en-US" sz="1900" dirty="0" err="1">
                <a:solidFill>
                  <a:schemeClr val="tx1">
                    <a:lumMod val="85000"/>
                    <a:lumOff val="15000"/>
                  </a:schemeClr>
                </a:solidFill>
                <a:effectLst/>
                <a:ea typeface="Times New Roman" panose="02020603050405020304" pitchFamily="18" charset="0"/>
              </a:rPr>
              <a:t>Slatter</a:t>
            </a:r>
            <a:r>
              <a:rPr lang="en-US" sz="1900" dirty="0">
                <a:solidFill>
                  <a:schemeClr val="tx1">
                    <a:lumMod val="85000"/>
                    <a:lumOff val="15000"/>
                  </a:schemeClr>
                </a:solidFill>
                <a:effectLst/>
                <a:ea typeface="Times New Roman" panose="02020603050405020304" pitchFamily="18" charset="0"/>
              </a:rPr>
              <a:t>, Ed., WB Saunders, Philadelphia, pp. 2638e2651.</a:t>
            </a:r>
            <a:endParaRPr lang="en-US" sz="1900" dirty="0">
              <a:solidFill>
                <a:schemeClr val="tx1">
                  <a:lumMod val="85000"/>
                  <a:lumOff val="15000"/>
                </a:schemeClr>
              </a:solidFill>
              <a:effectLst/>
              <a:ea typeface="Calibri" panose="020F0502020204030204" pitchFamily="34" charset="0"/>
              <a:cs typeface="Times New Roman" panose="02020603050405020304" pitchFamily="18" charset="0"/>
            </a:endParaRPr>
          </a:p>
          <a:p>
            <a:pPr marL="465138" indent="-465138">
              <a:lnSpc>
                <a:spcPct val="120000"/>
              </a:lnSpc>
              <a:spcBef>
                <a:spcPts val="600"/>
              </a:spcBef>
              <a:spcAft>
                <a:spcPts val="600"/>
              </a:spcAft>
              <a:buNone/>
            </a:pP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Yanagisawa N., Wilson R.E.,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Kass</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P.H., and </a:t>
            </a:r>
            <a:r>
              <a:rPr lang="en-US" sz="1900" dirty="0" err="1">
                <a:solidFill>
                  <a:schemeClr val="tx1">
                    <a:lumMod val="85000"/>
                    <a:lumOff val="15000"/>
                  </a:schemeClr>
                </a:solidFill>
                <a:effectLst/>
                <a:ea typeface="Times New Roman" panose="02020603050405020304" pitchFamily="18" charset="0"/>
                <a:cs typeface="Times New Roman" panose="02020603050405020304" pitchFamily="18" charset="0"/>
              </a:rPr>
              <a:t>Verstraete</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F.J.M. (2019) Dental and Temporomandibular Joint Pathology of the Kit Fox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Vulpes </a:t>
            </a:r>
            <a:r>
              <a:rPr lang="en-US" sz="1900" i="1" dirty="0" err="1">
                <a:solidFill>
                  <a:schemeClr val="tx1">
                    <a:lumMod val="85000"/>
                    <a:lumOff val="15000"/>
                  </a:schemeClr>
                </a:solidFill>
                <a:effectLst/>
                <a:ea typeface="Times New Roman" panose="02020603050405020304" pitchFamily="18" charset="0"/>
                <a:cs typeface="Times New Roman" panose="02020603050405020304" pitchFamily="18" charset="0"/>
              </a:rPr>
              <a:t>macrotis</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 </a:t>
            </a:r>
            <a:r>
              <a:rPr lang="en-US" sz="1900" i="1" dirty="0">
                <a:solidFill>
                  <a:schemeClr val="tx1">
                    <a:lumMod val="85000"/>
                    <a:lumOff val="15000"/>
                  </a:schemeClr>
                </a:solidFill>
                <a:effectLst/>
                <a:ea typeface="Times New Roman" panose="02020603050405020304" pitchFamily="18" charset="0"/>
                <a:cs typeface="Times New Roman" panose="02020603050405020304" pitchFamily="18" charset="0"/>
              </a:rPr>
              <a:t>Journal of Comparative Pathology, </a:t>
            </a:r>
            <a:r>
              <a:rPr lang="en-US" sz="1900" dirty="0">
                <a:solidFill>
                  <a:schemeClr val="tx1">
                    <a:lumMod val="85000"/>
                    <a:lumOff val="15000"/>
                  </a:schemeClr>
                </a:solidFill>
                <a:effectLst/>
                <a:ea typeface="Times New Roman" panose="02020603050405020304" pitchFamily="18" charset="0"/>
                <a:cs typeface="Times New Roman" panose="02020603050405020304" pitchFamily="18" charset="0"/>
              </a:rPr>
              <a:t>167, 60-72.</a:t>
            </a:r>
            <a:endParaRPr lang="en-US" sz="1900" dirty="0">
              <a:solidFill>
                <a:schemeClr val="tx1">
                  <a:lumMod val="85000"/>
                  <a:lumOff val="15000"/>
                </a:schemeClr>
              </a:solidFill>
              <a:effectLst/>
              <a:ea typeface="Calibri" panose="020F0502020204030204" pitchFamily="34" charset="0"/>
              <a:cs typeface="Times New Roman" panose="02020603050405020304" pitchFamily="18" charset="0"/>
            </a:endParaRPr>
          </a:p>
          <a:p>
            <a:pPr marL="457200" marR="0" indent="-457200">
              <a:lnSpc>
                <a:spcPct val="107000"/>
              </a:lnSpc>
              <a:spcBef>
                <a:spcPts val="120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0169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1047">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0" name="Rectangle 1049">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2" name="Straight Connector 1051">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54" name="Rectangle 1053">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DF8C1-D40D-4B04-B862-4947CD9D1DA2}"/>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dirty="0"/>
              <a:t>The Red Fox – </a:t>
            </a:r>
            <a:r>
              <a:rPr lang="en-US" i="1" dirty="0"/>
              <a:t>Vulpes </a:t>
            </a:r>
            <a:r>
              <a:rPr lang="en-US" i="1" dirty="0" err="1"/>
              <a:t>vulpes</a:t>
            </a:r>
            <a:endParaRPr lang="en-US" i="1" dirty="0"/>
          </a:p>
        </p:txBody>
      </p:sp>
      <p:pic>
        <p:nvPicPr>
          <p:cNvPr id="13" name="Picture 2" descr="Red Fox yawning with tongue out of its mouth">
            <a:extLst>
              <a:ext uri="{FF2B5EF4-FFF2-40B4-BE49-F238E27FC236}">
                <a16:creationId xmlns:a16="http://schemas.microsoft.com/office/drawing/2014/main" id="{DC44DCE1-44BF-4728-A96F-AAF27B54C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21" r="18341" b="-2"/>
          <a:stretch/>
        </p:blipFill>
        <p:spPr bwMode="auto">
          <a:xfrm>
            <a:off x="643192" y="746707"/>
            <a:ext cx="5451627" cy="5044544"/>
          </a:xfrm>
          <a:prstGeom prst="rect">
            <a:avLst/>
          </a:prstGeom>
          <a:noFill/>
          <a:extLst>
            <a:ext uri="{909E8E84-426E-40DD-AFC4-6F175D3DCCD1}">
              <a14:hiddenFill xmlns:a14="http://schemas.microsoft.com/office/drawing/2010/main">
                <a:solidFill>
                  <a:srgbClr val="FFFFFF"/>
                </a:solidFill>
              </a14:hiddenFill>
            </a:ext>
          </a:extLst>
        </p:spPr>
      </p:pic>
      <p:cxnSp>
        <p:nvCxnSpPr>
          <p:cNvPr id="1056" name="Straight Connector 1055">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FD8492-60B3-4176-AE13-15551F755DA8}"/>
              </a:ext>
            </a:extLst>
          </p:cNvPr>
          <p:cNvSpPr>
            <a:spLocks noGrp="1"/>
          </p:cNvSpPr>
          <p:nvPr>
            <p:ph sz="half" idx="1"/>
          </p:nvPr>
        </p:nvSpPr>
        <p:spPr>
          <a:xfrm>
            <a:off x="6411684" y="2198914"/>
            <a:ext cx="5127172" cy="3670180"/>
          </a:xfrm>
        </p:spPr>
        <p:txBody>
          <a:bodyPr vert="horz" lIns="0" tIns="45720" rIns="0" bIns="45720" rtlCol="0">
            <a:normAutofit/>
          </a:bodyPr>
          <a:lstStyle/>
          <a:p>
            <a:r>
              <a:rPr lang="en-US" dirty="0"/>
              <a:t>Most widely distributed land carnivore</a:t>
            </a:r>
          </a:p>
          <a:p>
            <a:r>
              <a:rPr lang="en-US" dirty="0"/>
              <a:t>Opportunistic omnivores, consume a wide variety of foods</a:t>
            </a:r>
          </a:p>
          <a:p>
            <a:r>
              <a:rPr lang="en-US" dirty="0"/>
              <a:t>10 subspecies present in North America</a:t>
            </a:r>
          </a:p>
          <a:p>
            <a:r>
              <a:rPr lang="en-US" dirty="0"/>
              <a:t>The Sierra Nevada Red Fox (</a:t>
            </a:r>
            <a:r>
              <a:rPr lang="en-US" i="1" dirty="0"/>
              <a:t>Vulpes </a:t>
            </a:r>
            <a:r>
              <a:rPr lang="en-US" i="1"/>
              <a:t>vulpes</a:t>
            </a:r>
            <a:r>
              <a:rPr lang="en-US" i="1" dirty="0"/>
              <a:t> </a:t>
            </a:r>
            <a:r>
              <a:rPr lang="en-US" i="1"/>
              <a:t>necator</a:t>
            </a:r>
            <a:r>
              <a:rPr lang="en-US" i="1" dirty="0"/>
              <a:t>) </a:t>
            </a:r>
            <a:r>
              <a:rPr lang="en-US" dirty="0"/>
              <a:t>is native to the Sierra Nevada Mountains and endangered</a:t>
            </a:r>
          </a:p>
          <a:p>
            <a:r>
              <a:rPr lang="en-US" dirty="0"/>
              <a:t>Increasing contact with urban habitats and anthropogenic food and non-food items </a:t>
            </a:r>
          </a:p>
          <a:p>
            <a:endParaRPr lang="en-US" dirty="0"/>
          </a:p>
        </p:txBody>
      </p:sp>
      <p:sp>
        <p:nvSpPr>
          <p:cNvPr id="1058" name="Rectangle 1057" hidden="1">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A97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0" name="Rectangle 1059" hidden="1">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8B554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32F28422-F6D8-4DD8-A2F2-F33CFA4A16FF}"/>
              </a:ext>
            </a:extLst>
          </p:cNvPr>
          <p:cNvSpPr txBox="1"/>
          <p:nvPr/>
        </p:nvSpPr>
        <p:spPr>
          <a:xfrm>
            <a:off x="643192" y="5778706"/>
            <a:ext cx="3564950" cy="307777"/>
          </a:xfrm>
          <a:prstGeom prst="rect">
            <a:avLst/>
          </a:prstGeom>
          <a:noFill/>
        </p:spPr>
        <p:txBody>
          <a:bodyPr wrap="none" rtlCol="0">
            <a:spAutoFit/>
          </a:bodyPr>
          <a:lstStyle/>
          <a:p>
            <a:r>
              <a:rPr lang="en-US" sz="1400" dirty="0">
                <a:solidFill>
                  <a:schemeClr val="tx1">
                    <a:lumMod val="50000"/>
                    <a:lumOff val="50000"/>
                  </a:schemeClr>
                </a:solidFill>
              </a:rPr>
              <a:t>Photo Credit: </a:t>
            </a:r>
            <a:r>
              <a:rPr lang="en-US" sz="1400" dirty="0" err="1">
                <a:solidFill>
                  <a:schemeClr val="tx1">
                    <a:lumMod val="50000"/>
                    <a:lumOff val="50000"/>
                  </a:schemeClr>
                </a:solidFill>
              </a:rPr>
              <a:t>Roeselien</a:t>
            </a:r>
            <a:r>
              <a:rPr lang="en-US" sz="1400" dirty="0">
                <a:solidFill>
                  <a:schemeClr val="tx1">
                    <a:lumMod val="50000"/>
                    <a:lumOff val="50000"/>
                  </a:schemeClr>
                </a:solidFill>
              </a:rPr>
              <a:t> </a:t>
            </a:r>
            <a:r>
              <a:rPr lang="en-US" sz="1400" dirty="0" err="1">
                <a:solidFill>
                  <a:schemeClr val="tx1">
                    <a:lumMod val="50000"/>
                    <a:lumOff val="50000"/>
                  </a:schemeClr>
                </a:solidFill>
              </a:rPr>
              <a:t>Raimond</a:t>
            </a:r>
            <a:r>
              <a:rPr lang="en-US" sz="1400" dirty="0">
                <a:solidFill>
                  <a:schemeClr val="tx1">
                    <a:lumMod val="50000"/>
                    <a:lumOff val="50000"/>
                  </a:schemeClr>
                </a:solidFill>
              </a:rPr>
              <a:t> Photography</a:t>
            </a:r>
          </a:p>
        </p:txBody>
      </p:sp>
    </p:spTree>
    <p:extLst>
      <p:ext uri="{BB962C8B-B14F-4D97-AF65-F5344CB8AC3E}">
        <p14:creationId xmlns:p14="http://schemas.microsoft.com/office/powerpoint/2010/main" val="281406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0" name="Rectangle 4149">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52" name="Rectangle 4151">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54" name="Straight Connector 415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56" name="Rectangle 4155">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ED79C7-EB0B-4EC5-A3B0-FD33D204D9F4}"/>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8000" dirty="0">
                <a:solidFill>
                  <a:schemeClr val="tx1">
                    <a:lumMod val="85000"/>
                    <a:lumOff val="15000"/>
                  </a:schemeClr>
                </a:solidFill>
              </a:rPr>
              <a:t>Questions?</a:t>
            </a:r>
            <a:endParaRPr lang="en-US" sz="8000">
              <a:solidFill>
                <a:schemeClr val="tx1">
                  <a:lumMod val="85000"/>
                  <a:lumOff val="15000"/>
                </a:schemeClr>
              </a:solidFill>
            </a:endParaRPr>
          </a:p>
        </p:txBody>
      </p:sp>
      <p:pic>
        <p:nvPicPr>
          <p:cNvPr id="1026" name="Picture 2">
            <a:extLst>
              <a:ext uri="{FF2B5EF4-FFF2-40B4-BE49-F238E27FC236}">
                <a16:creationId xmlns:a16="http://schemas.microsoft.com/office/drawing/2014/main" id="{C907D07D-22B8-41F3-9E5F-8BE55F597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2" r="11870" b="-2"/>
          <a:stretch/>
        </p:blipFill>
        <p:spPr bwMode="auto">
          <a:xfrm>
            <a:off x="633999" y="640081"/>
            <a:ext cx="546200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4158" name="Straight Connector 4157">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24" name="Rectangle 1023">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61" name="Rectangle 4160">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27">
            <a:extLst>
              <a:ext uri="{FF2B5EF4-FFF2-40B4-BE49-F238E27FC236}">
                <a16:creationId xmlns:a16="http://schemas.microsoft.com/office/drawing/2014/main" id="{9255FD69-36FE-4113-BE21-2D9D8BF811E1}"/>
              </a:ext>
            </a:extLst>
          </p:cNvPr>
          <p:cNvSpPr txBox="1"/>
          <p:nvPr/>
        </p:nvSpPr>
        <p:spPr>
          <a:xfrm>
            <a:off x="543801" y="5694237"/>
            <a:ext cx="3618811" cy="307777"/>
          </a:xfrm>
          <a:prstGeom prst="rect">
            <a:avLst/>
          </a:prstGeom>
          <a:noFill/>
        </p:spPr>
        <p:txBody>
          <a:bodyPr wrap="none" rtlCol="0">
            <a:spAutoFit/>
          </a:bodyPr>
          <a:lstStyle/>
          <a:p>
            <a:r>
              <a:rPr lang="en-US" sz="1400" dirty="0">
                <a:solidFill>
                  <a:schemeClr val="tx1">
                    <a:lumMod val="50000"/>
                    <a:lumOff val="50000"/>
                  </a:schemeClr>
                </a:solidFill>
              </a:rPr>
              <a:t>Photo Credit: Mike Baird; Wikimedia Commons</a:t>
            </a:r>
          </a:p>
        </p:txBody>
      </p:sp>
    </p:spTree>
    <p:extLst>
      <p:ext uri="{BB962C8B-B14F-4D97-AF65-F5344CB8AC3E}">
        <p14:creationId xmlns:p14="http://schemas.microsoft.com/office/powerpoint/2010/main" val="260459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A717-20B3-4C2E-B637-9AEF8B4CFF4C}"/>
              </a:ext>
            </a:extLst>
          </p:cNvPr>
          <p:cNvSpPr>
            <a:spLocks noGrp="1"/>
          </p:cNvSpPr>
          <p:nvPr>
            <p:ph type="title"/>
          </p:nvPr>
        </p:nvSpPr>
        <p:spPr/>
        <p:txBody>
          <a:bodyPr/>
          <a:lstStyle/>
          <a:p>
            <a:r>
              <a:rPr lang="en-US" dirty="0"/>
              <a:t>Why Teeth?</a:t>
            </a:r>
          </a:p>
        </p:txBody>
      </p:sp>
      <p:sp>
        <p:nvSpPr>
          <p:cNvPr id="3" name="Content Placeholder 2">
            <a:extLst>
              <a:ext uri="{FF2B5EF4-FFF2-40B4-BE49-F238E27FC236}">
                <a16:creationId xmlns:a16="http://schemas.microsoft.com/office/drawing/2014/main" id="{38F3BBAE-D342-4D8F-9D54-D117C3E2427A}"/>
              </a:ext>
            </a:extLst>
          </p:cNvPr>
          <p:cNvSpPr>
            <a:spLocks noGrp="1"/>
          </p:cNvSpPr>
          <p:nvPr>
            <p:ph idx="1"/>
          </p:nvPr>
        </p:nvSpPr>
        <p:spPr/>
        <p:txBody>
          <a:bodyPr/>
          <a:lstStyle/>
          <a:p>
            <a:pPr marL="338138" indent="-338138">
              <a:buFont typeface="Wingdings" panose="05000000000000000000" pitchFamily="2" charset="2"/>
              <a:buChar char="v"/>
            </a:pPr>
            <a:r>
              <a:rPr lang="en-US" dirty="0"/>
              <a:t>Links between oral health and systemic health suggest that dental pathology is very important to consider when assessing overall health</a:t>
            </a:r>
          </a:p>
          <a:p>
            <a:pPr marL="338138" indent="-338138">
              <a:buFont typeface="Wingdings" panose="05000000000000000000" pitchFamily="2" charset="2"/>
              <a:buChar char="v"/>
            </a:pPr>
            <a:r>
              <a:rPr lang="en-US" dirty="0"/>
              <a:t>Animals interact with the environment primarily through their mouths, dental pathology may negatively impact survival</a:t>
            </a:r>
          </a:p>
          <a:p>
            <a:pPr marL="338138" indent="-338138">
              <a:buFont typeface="Wingdings" panose="05000000000000000000" pitchFamily="2" charset="2"/>
              <a:buChar char="v"/>
            </a:pPr>
            <a:r>
              <a:rPr lang="en-US" dirty="0"/>
              <a:t>Museum collections allow for observation of specimens collected over several decades, teeth are easily preserved for later analysis</a:t>
            </a:r>
          </a:p>
          <a:p>
            <a:pPr marL="338138" indent="-338138">
              <a:buFont typeface="Wingdings" panose="05000000000000000000" pitchFamily="2" charset="2"/>
              <a:buChar char="v"/>
            </a:pPr>
            <a:r>
              <a:rPr lang="en-US" dirty="0"/>
              <a:t>Similarities allow for the comparison of dental pathology with other canid species</a:t>
            </a:r>
          </a:p>
          <a:p>
            <a:pPr marL="338138" indent="-338138">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1591339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13C0-9293-4065-B223-34F1C320DD21}"/>
              </a:ext>
            </a:extLst>
          </p:cNvPr>
          <p:cNvSpPr>
            <a:spLocks noGrp="1"/>
          </p:cNvSpPr>
          <p:nvPr>
            <p:ph type="title"/>
          </p:nvPr>
        </p:nvSpPr>
        <p:spPr/>
        <p:txBody>
          <a:bodyPr/>
          <a:lstStyle/>
          <a:p>
            <a:r>
              <a:rPr lang="en-US" dirty="0"/>
              <a:t>Aims of Project</a:t>
            </a:r>
          </a:p>
        </p:txBody>
      </p:sp>
      <p:sp>
        <p:nvSpPr>
          <p:cNvPr id="3" name="Text Placeholder 2">
            <a:extLst>
              <a:ext uri="{FF2B5EF4-FFF2-40B4-BE49-F238E27FC236}">
                <a16:creationId xmlns:a16="http://schemas.microsoft.com/office/drawing/2014/main" id="{4CDFED9B-5B44-4A19-9F54-E8C00A9CD8C7}"/>
              </a:ext>
            </a:extLst>
          </p:cNvPr>
          <p:cNvSpPr>
            <a:spLocks noGrp="1"/>
          </p:cNvSpPr>
          <p:nvPr>
            <p:ph type="body" idx="1"/>
          </p:nvPr>
        </p:nvSpPr>
        <p:spPr/>
        <p:txBody>
          <a:bodyPr/>
          <a:lstStyle/>
          <a:p>
            <a:r>
              <a:rPr lang="en-US" dirty="0"/>
              <a:t>Aim 1</a:t>
            </a:r>
          </a:p>
        </p:txBody>
      </p:sp>
      <p:sp>
        <p:nvSpPr>
          <p:cNvPr id="4" name="Content Placeholder 3">
            <a:extLst>
              <a:ext uri="{FF2B5EF4-FFF2-40B4-BE49-F238E27FC236}">
                <a16:creationId xmlns:a16="http://schemas.microsoft.com/office/drawing/2014/main" id="{F32538AB-114C-43D2-BD50-D91F9AAFC015}"/>
              </a:ext>
            </a:extLst>
          </p:cNvPr>
          <p:cNvSpPr>
            <a:spLocks noGrp="1"/>
          </p:cNvSpPr>
          <p:nvPr>
            <p:ph sz="half" idx="2"/>
          </p:nvPr>
        </p:nvSpPr>
        <p:spPr/>
        <p:txBody>
          <a:bodyPr/>
          <a:lstStyle/>
          <a:p>
            <a:r>
              <a:rPr lang="en-US" dirty="0"/>
              <a:t>Characterize and document dental and temporomandibular joint pathology of the red fox – understand frequency and prevalence of abnormal conditions and dental disease in the species</a:t>
            </a:r>
          </a:p>
        </p:txBody>
      </p:sp>
      <p:sp>
        <p:nvSpPr>
          <p:cNvPr id="5" name="Text Placeholder 4">
            <a:extLst>
              <a:ext uri="{FF2B5EF4-FFF2-40B4-BE49-F238E27FC236}">
                <a16:creationId xmlns:a16="http://schemas.microsoft.com/office/drawing/2014/main" id="{6CB3E6D5-FE90-4B11-86C3-93AEF4691ADF}"/>
              </a:ext>
            </a:extLst>
          </p:cNvPr>
          <p:cNvSpPr>
            <a:spLocks noGrp="1"/>
          </p:cNvSpPr>
          <p:nvPr>
            <p:ph type="body" sz="quarter" idx="3"/>
          </p:nvPr>
        </p:nvSpPr>
        <p:spPr/>
        <p:txBody>
          <a:bodyPr/>
          <a:lstStyle/>
          <a:p>
            <a:r>
              <a:rPr lang="en-US" dirty="0"/>
              <a:t>Aim 2</a:t>
            </a:r>
          </a:p>
        </p:txBody>
      </p:sp>
      <p:sp>
        <p:nvSpPr>
          <p:cNvPr id="6" name="Content Placeholder 5">
            <a:extLst>
              <a:ext uri="{FF2B5EF4-FFF2-40B4-BE49-F238E27FC236}">
                <a16:creationId xmlns:a16="http://schemas.microsoft.com/office/drawing/2014/main" id="{D5952EBF-85A7-4906-BD29-2FA952BAEDB5}"/>
              </a:ext>
            </a:extLst>
          </p:cNvPr>
          <p:cNvSpPr>
            <a:spLocks noGrp="1"/>
          </p:cNvSpPr>
          <p:nvPr>
            <p:ph sz="quarter" idx="4"/>
          </p:nvPr>
        </p:nvSpPr>
        <p:spPr/>
        <p:txBody>
          <a:bodyPr/>
          <a:lstStyle/>
          <a:p>
            <a:r>
              <a:rPr lang="en-US" dirty="0"/>
              <a:t>Compare incidence of dental pathology to other North American fox species – the grey fox, kit fox, island fox, and arctic fox which have previously been studied</a:t>
            </a:r>
          </a:p>
        </p:txBody>
      </p:sp>
      <p:sp>
        <p:nvSpPr>
          <p:cNvPr id="7" name="Text Placeholder 4">
            <a:extLst>
              <a:ext uri="{FF2B5EF4-FFF2-40B4-BE49-F238E27FC236}">
                <a16:creationId xmlns:a16="http://schemas.microsoft.com/office/drawing/2014/main" id="{858CC8CC-000C-4942-AABF-D585D8F4E911}"/>
              </a:ext>
            </a:extLst>
          </p:cNvPr>
          <p:cNvSpPr txBox="1">
            <a:spLocks/>
          </p:cNvSpPr>
          <p:nvPr/>
        </p:nvSpPr>
        <p:spPr>
          <a:xfrm>
            <a:off x="1036320" y="4384359"/>
            <a:ext cx="1634309"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dirty="0"/>
              <a:t>Hypothesis: </a:t>
            </a:r>
          </a:p>
        </p:txBody>
      </p:sp>
      <p:sp>
        <p:nvSpPr>
          <p:cNvPr id="8" name="Content Placeholder 5">
            <a:extLst>
              <a:ext uri="{FF2B5EF4-FFF2-40B4-BE49-F238E27FC236}">
                <a16:creationId xmlns:a16="http://schemas.microsoft.com/office/drawing/2014/main" id="{620D20E5-2D91-4126-8732-4CAB4A87E7BA}"/>
              </a:ext>
            </a:extLst>
          </p:cNvPr>
          <p:cNvSpPr txBox="1">
            <a:spLocks/>
          </p:cNvSpPr>
          <p:nvPr/>
        </p:nvSpPr>
        <p:spPr>
          <a:xfrm>
            <a:off x="2481385" y="4384358"/>
            <a:ext cx="8869680" cy="32867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Dental pathology and abnormalities in the red fox will be similar to those present in other fox species (grey fox, kit fox, island fox, and arctic fox ), but more severe due to their urban habitat and anthropogenic contact</a:t>
            </a:r>
          </a:p>
        </p:txBody>
      </p:sp>
    </p:spTree>
    <p:extLst>
      <p:ext uri="{BB962C8B-B14F-4D97-AF65-F5344CB8AC3E}">
        <p14:creationId xmlns:p14="http://schemas.microsoft.com/office/powerpoint/2010/main" val="429079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B04C-ADC8-4D39-ABCD-60F7E2D317DD}"/>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ADD097A-C736-4FB7-B0FE-21C311707EF4}"/>
              </a:ext>
            </a:extLst>
          </p:cNvPr>
          <p:cNvSpPr>
            <a:spLocks noGrp="1"/>
          </p:cNvSpPr>
          <p:nvPr>
            <p:ph sz="half" idx="1"/>
          </p:nvPr>
        </p:nvSpPr>
        <p:spPr/>
        <p:txBody>
          <a:bodyPr/>
          <a:lstStyle/>
          <a:p>
            <a:r>
              <a:rPr lang="en-US" dirty="0"/>
              <a:t>390 skulls from the Museum of Vertebrate Zoology in Berkeley, California were analyzed </a:t>
            </a:r>
          </a:p>
          <a:p>
            <a:r>
              <a:rPr lang="en-US" dirty="0"/>
              <a:t>Specimen sex, age, collection location and date, and subspecies were recorded if provided, along with any general observations</a:t>
            </a:r>
          </a:p>
          <a:p>
            <a:r>
              <a:rPr lang="en-US" dirty="0"/>
              <a:t>Juvenile, mixed dentition, and specimens from outside North America were not included</a:t>
            </a:r>
          </a:p>
          <a:p>
            <a:r>
              <a:rPr lang="en-US" dirty="0"/>
              <a:t>Consistent scoring criteria were used to grade dental disease, each tooth was individually assessed</a:t>
            </a:r>
          </a:p>
        </p:txBody>
      </p:sp>
      <p:pic>
        <p:nvPicPr>
          <p:cNvPr id="2050" name="Picture 2" descr="Image preview">
            <a:extLst>
              <a:ext uri="{FF2B5EF4-FFF2-40B4-BE49-F238E27FC236}">
                <a16:creationId xmlns:a16="http://schemas.microsoft.com/office/drawing/2014/main" id="{3AD84E7F-FEFC-47C9-8F09-9F8736C5EF53}"/>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18238" y="2006204"/>
            <a:ext cx="4937125" cy="370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0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500B-5470-4118-B570-B263D2D4DE6A}"/>
              </a:ext>
            </a:extLst>
          </p:cNvPr>
          <p:cNvSpPr>
            <a:spLocks noGrp="1"/>
          </p:cNvSpPr>
          <p:nvPr>
            <p:ph type="title"/>
          </p:nvPr>
        </p:nvSpPr>
        <p:spPr>
          <a:xfrm>
            <a:off x="426155" y="330751"/>
            <a:ext cx="10058400" cy="1450757"/>
          </a:xfrm>
        </p:spPr>
        <p:txBody>
          <a:bodyPr/>
          <a:lstStyle/>
          <a:p>
            <a:r>
              <a:rPr lang="en-US" dirty="0"/>
              <a:t>Methods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5503F2C-B16E-4C11-9178-2E1D46EF675F}"/>
                  </a:ext>
                </a:extLst>
              </p:cNvPr>
              <p:cNvSpPr>
                <a:spLocks noGrp="1"/>
              </p:cNvSpPr>
              <p:nvPr>
                <p:ph sz="half" idx="1"/>
              </p:nvPr>
            </p:nvSpPr>
            <p:spPr>
              <a:xfrm>
                <a:off x="677890" y="2722812"/>
                <a:ext cx="4937760" cy="3053435"/>
              </a:xfrm>
            </p:spPr>
            <p:txBody>
              <a:bodyPr>
                <a:normAutofit/>
              </a:bodyPr>
              <a:lstStyle/>
              <a:p>
                <a:endParaRPr lang="en-US" dirty="0"/>
              </a:p>
              <a:p>
                <a:pPr marL="0" indent="0">
                  <a:buNone/>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𝐼</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m:t>
                          </m:r>
                        </m:num>
                        <m:den>
                          <m:r>
                            <a:rPr lang="en-US" sz="3600" b="0" i="1" smtClean="0">
                              <a:latin typeface="Cambria Math" panose="02040503050406030204" pitchFamily="18" charset="0"/>
                            </a:rPr>
                            <m:t>3</m:t>
                          </m:r>
                        </m:den>
                      </m:f>
                      <m:r>
                        <a:rPr lang="en-US" sz="3600" b="0" i="1" smtClean="0">
                          <a:latin typeface="Cambria Math" panose="02040503050406030204" pitchFamily="18" charset="0"/>
                        </a:rPr>
                        <m:t>:</m:t>
                      </m:r>
                      <m:r>
                        <a:rPr lang="en-US" sz="3600" b="0" i="1" smtClean="0">
                          <a:latin typeface="Cambria Math" panose="02040503050406030204" pitchFamily="18" charset="0"/>
                        </a:rPr>
                        <m:t>𝐶</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1</m:t>
                          </m:r>
                        </m:den>
                      </m:f>
                      <m:r>
                        <a:rPr lang="en-US" sz="3600" b="0" i="1" smtClean="0">
                          <a:latin typeface="Cambria Math" panose="02040503050406030204" pitchFamily="18" charset="0"/>
                        </a:rPr>
                        <m:t>:</m:t>
                      </m:r>
                      <m:r>
                        <a:rPr lang="en-US" sz="3600" b="0" i="1" smtClean="0">
                          <a:latin typeface="Cambria Math" panose="02040503050406030204" pitchFamily="18" charset="0"/>
                        </a:rPr>
                        <m:t>𝑃</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4</m:t>
                          </m:r>
                        </m:num>
                        <m:den>
                          <m:r>
                            <a:rPr lang="en-US" sz="3600" b="0" i="1" smtClean="0">
                              <a:latin typeface="Cambria Math" panose="02040503050406030204" pitchFamily="18" charset="0"/>
                            </a:rPr>
                            <m:t>4</m:t>
                          </m:r>
                        </m:den>
                      </m:f>
                      <m:r>
                        <a:rPr lang="en-US" sz="3600" b="0" i="1" smtClean="0">
                          <a:latin typeface="Cambria Math" panose="02040503050406030204" pitchFamily="18" charset="0"/>
                        </a:rPr>
                        <m:t>:</m:t>
                      </m:r>
                      <m:r>
                        <a:rPr lang="en-US" sz="3600" b="0" i="1" smtClean="0">
                          <a:latin typeface="Cambria Math" panose="02040503050406030204" pitchFamily="18" charset="0"/>
                        </a:rPr>
                        <m:t>𝑀</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r>
                        <a:rPr lang="en-US" sz="3600" b="0" i="1" smtClean="0">
                          <a:latin typeface="Cambria Math" panose="02040503050406030204" pitchFamily="18" charset="0"/>
                        </a:rPr>
                        <m:t>=42</m:t>
                      </m:r>
                    </m:oMath>
                  </m:oMathPara>
                </a14:m>
                <a:endParaRPr lang="en-US" sz="3600" dirty="0"/>
              </a:p>
            </p:txBody>
          </p:sp>
        </mc:Choice>
        <mc:Fallback>
          <p:sp>
            <p:nvSpPr>
              <p:cNvPr id="3" name="Content Placeholder 2">
                <a:extLst>
                  <a:ext uri="{FF2B5EF4-FFF2-40B4-BE49-F238E27FC236}">
                    <a16:creationId xmlns:a16="http://schemas.microsoft.com/office/drawing/2014/main" id="{E5503F2C-B16E-4C11-9178-2E1D46EF675F}"/>
                  </a:ext>
                </a:extLst>
              </p:cNvPr>
              <p:cNvSpPr>
                <a:spLocks noGrp="1" noRot="1" noChangeAspect="1" noMove="1" noResize="1" noEditPoints="1" noAdjustHandles="1" noChangeArrowheads="1" noChangeShapeType="1" noTextEdit="1"/>
              </p:cNvSpPr>
              <p:nvPr>
                <p:ph sz="half" idx="1"/>
              </p:nvPr>
            </p:nvSpPr>
            <p:spPr>
              <a:xfrm>
                <a:off x="677890" y="2722812"/>
                <a:ext cx="4937760" cy="3053435"/>
              </a:xfrm>
              <a:blipFill>
                <a:blip r:embed="rId3"/>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ACEF510C-24E0-4FC5-ACD6-24D6D49FE076}"/>
              </a:ext>
            </a:extLst>
          </p:cNvPr>
          <p:cNvSpPr/>
          <p:nvPr/>
        </p:nvSpPr>
        <p:spPr>
          <a:xfrm>
            <a:off x="6035040" y="1"/>
            <a:ext cx="6156960" cy="63254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pic>
        <p:nvPicPr>
          <p:cNvPr id="6" name="Content Placeholder 5" descr="A skull&#10;&#10;Description automatically generated">
            <a:extLst>
              <a:ext uri="{FF2B5EF4-FFF2-40B4-BE49-F238E27FC236}">
                <a16:creationId xmlns:a16="http://schemas.microsoft.com/office/drawing/2014/main" id="{EB3A12CB-1839-404B-93E9-A6163A7237C8}"/>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3363" t="8199" r="3215" b="13243"/>
          <a:stretch/>
        </p:blipFill>
        <p:spPr>
          <a:xfrm rot="5216646">
            <a:off x="7460576" y="1407167"/>
            <a:ext cx="6047959" cy="3390445"/>
          </a:xfrm>
        </p:spPr>
      </p:pic>
      <p:pic>
        <p:nvPicPr>
          <p:cNvPr id="12" name="Picture 11" descr="A picture containing black, dark, shoes, feet&#10;&#10;Description automatically generated">
            <a:extLst>
              <a:ext uri="{FF2B5EF4-FFF2-40B4-BE49-F238E27FC236}">
                <a16:creationId xmlns:a16="http://schemas.microsoft.com/office/drawing/2014/main" id="{0184C76D-BF52-4961-B0AE-8A4E548F5F5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73" b="79790" l="8086" r="85040">
                        <a14:foregroundMark x1="82938" y1="71584" x2="82938" y2="71584"/>
                        <a14:foregroundMark x1="78113" y1="77405" x2="78113" y2="77405"/>
                        <a14:foregroundMark x1="79542" y1="16370" x2="79542" y2="16370"/>
                        <a14:foregroundMark x1="84394" y1="22191" x2="84394" y2="22191"/>
                        <a14:foregroundMark x1="10782" y1="42522" x2="10782" y2="42522"/>
                        <a14:foregroundMark x1="8383" y1="46888" x2="8383" y2="46888"/>
                        <a14:foregroundMark x1="56415" y1="37146" x2="56415" y2="37146"/>
                        <a14:foregroundMark x1="79569" y1="12773" x2="79569" y2="12773"/>
                        <a14:foregroundMark x1="84825" y1="72676" x2="84825" y2="72676"/>
                        <a14:foregroundMark x1="83369" y1="77728" x2="83369" y2="77728"/>
                        <a14:foregroundMark x1="79380" y1="78537" x2="79380" y2="78537"/>
                        <a14:foregroundMark x1="83288" y1="78941" x2="83288" y2="78941"/>
                        <a14:foregroundMark x1="80108" y1="79224" x2="80108" y2="79224"/>
                        <a14:foregroundMark x1="82561" y1="79507" x2="82561" y2="79507"/>
                        <a14:foregroundMark x1="85094" y1="20129" x2="85094" y2="20129"/>
                        <a14:foregroundMark x1="57332" y1="37025" x2="57332" y2="37025"/>
                        <a14:foregroundMark x1="8113" y1="44907" x2="8113" y2="44907"/>
                        <a14:foregroundMark x1="80647" y1="79790" x2="80647" y2="79790"/>
                      </a14:backgroundRemoval>
                    </a14:imgEffect>
                    <a14:imgEffect>
                      <a14:sharpenSoften amount="25000"/>
                    </a14:imgEffect>
                  </a14:imgLayer>
                </a14:imgProps>
              </a:ext>
              <a:ext uri="{28A0092B-C50C-407E-A947-70E740481C1C}">
                <a14:useLocalDpi xmlns:a14="http://schemas.microsoft.com/office/drawing/2010/main" val="0"/>
              </a:ext>
            </a:extLst>
          </a:blip>
          <a:srcRect l="3624" t="10441" r="8826" b="18365"/>
          <a:stretch/>
        </p:blipFill>
        <p:spPr>
          <a:xfrm rot="5400000">
            <a:off x="5131549" y="1322992"/>
            <a:ext cx="4925206" cy="2670098"/>
          </a:xfrm>
          <a:prstGeom prst="rect">
            <a:avLst/>
          </a:prstGeom>
        </p:spPr>
      </p:pic>
      <p:sp>
        <p:nvSpPr>
          <p:cNvPr id="15" name="TextBox 14">
            <a:extLst>
              <a:ext uri="{FF2B5EF4-FFF2-40B4-BE49-F238E27FC236}">
                <a16:creationId xmlns:a16="http://schemas.microsoft.com/office/drawing/2014/main" id="{2739F150-E036-4AF6-BD21-84C4D53BA660}"/>
              </a:ext>
            </a:extLst>
          </p:cNvPr>
          <p:cNvSpPr txBox="1"/>
          <p:nvPr/>
        </p:nvSpPr>
        <p:spPr>
          <a:xfrm>
            <a:off x="8676567" y="167699"/>
            <a:ext cx="505267" cy="3139321"/>
          </a:xfrm>
          <a:prstGeom prst="rect">
            <a:avLst/>
          </a:prstGeom>
          <a:noFill/>
        </p:spPr>
        <p:txBody>
          <a:bodyPr wrap="none" rtlCol="0">
            <a:spAutoFit/>
          </a:bodyPr>
          <a:lstStyle/>
          <a:p>
            <a:pPr algn="ctr"/>
            <a:r>
              <a:rPr lang="en-US" dirty="0">
                <a:solidFill>
                  <a:schemeClr val="bg1"/>
                </a:solidFill>
                <a:latin typeface="Calibri" panose="020F0502020204030204" pitchFamily="34" charset="0"/>
                <a:cs typeface="Calibri" panose="020F0502020204030204" pitchFamily="34" charset="0"/>
              </a:rPr>
              <a:t>I1</a:t>
            </a:r>
          </a:p>
          <a:p>
            <a:pPr algn="ctr"/>
            <a:r>
              <a:rPr lang="en-US" dirty="0">
                <a:solidFill>
                  <a:schemeClr val="bg1"/>
                </a:solidFill>
                <a:latin typeface="Calibri" panose="020F0502020204030204" pitchFamily="34" charset="0"/>
                <a:cs typeface="Calibri" panose="020F0502020204030204" pitchFamily="34" charset="0"/>
              </a:rPr>
              <a:t>I2</a:t>
            </a:r>
          </a:p>
          <a:p>
            <a:pPr algn="ctr"/>
            <a:r>
              <a:rPr lang="en-US" dirty="0">
                <a:solidFill>
                  <a:schemeClr val="bg1"/>
                </a:solidFill>
                <a:latin typeface="Calibri" panose="020F0502020204030204" pitchFamily="34" charset="0"/>
                <a:cs typeface="Calibri" panose="020F0502020204030204" pitchFamily="34" charset="0"/>
              </a:rPr>
              <a:t>I3</a:t>
            </a:r>
          </a:p>
          <a:p>
            <a:pPr algn="ctr"/>
            <a:r>
              <a:rPr lang="en-US" dirty="0">
                <a:solidFill>
                  <a:schemeClr val="bg1"/>
                </a:solidFill>
                <a:latin typeface="Calibri" panose="020F0502020204030204" pitchFamily="34" charset="0"/>
                <a:cs typeface="Calibri" panose="020F0502020204030204" pitchFamily="34" charset="0"/>
              </a:rPr>
              <a:t>C</a:t>
            </a:r>
          </a:p>
          <a:p>
            <a:pPr algn="ctr"/>
            <a:r>
              <a:rPr lang="en-US" dirty="0">
                <a:solidFill>
                  <a:schemeClr val="bg1"/>
                </a:solidFill>
                <a:latin typeface="Calibri" panose="020F0502020204030204" pitchFamily="34" charset="0"/>
                <a:cs typeface="Calibri" panose="020F0502020204030204" pitchFamily="34" charset="0"/>
              </a:rPr>
              <a:t>P1</a:t>
            </a:r>
          </a:p>
          <a:p>
            <a:pPr algn="ctr"/>
            <a:r>
              <a:rPr lang="en-US" dirty="0">
                <a:solidFill>
                  <a:schemeClr val="bg1"/>
                </a:solidFill>
                <a:latin typeface="Calibri" panose="020F0502020204030204" pitchFamily="34" charset="0"/>
                <a:cs typeface="Calibri" panose="020F0502020204030204" pitchFamily="34" charset="0"/>
              </a:rPr>
              <a:t>P2</a:t>
            </a:r>
          </a:p>
          <a:p>
            <a:pPr algn="ctr"/>
            <a:r>
              <a:rPr lang="en-US" dirty="0">
                <a:solidFill>
                  <a:schemeClr val="bg1"/>
                </a:solidFill>
                <a:latin typeface="Calibri" panose="020F0502020204030204" pitchFamily="34" charset="0"/>
                <a:cs typeface="Calibri" panose="020F0502020204030204" pitchFamily="34" charset="0"/>
              </a:rPr>
              <a:t>P3</a:t>
            </a:r>
          </a:p>
          <a:p>
            <a:pPr algn="ctr"/>
            <a:r>
              <a:rPr lang="en-US" dirty="0">
                <a:solidFill>
                  <a:schemeClr val="bg1"/>
                </a:solidFill>
                <a:latin typeface="Calibri" panose="020F0502020204030204" pitchFamily="34" charset="0"/>
                <a:cs typeface="Calibri" panose="020F0502020204030204" pitchFamily="34" charset="0"/>
              </a:rPr>
              <a:t>P4</a:t>
            </a:r>
          </a:p>
          <a:p>
            <a:pPr algn="ctr"/>
            <a:r>
              <a:rPr lang="en-US" dirty="0">
                <a:solidFill>
                  <a:schemeClr val="bg1"/>
                </a:solidFill>
                <a:latin typeface="Calibri" panose="020F0502020204030204" pitchFamily="34" charset="0"/>
                <a:cs typeface="Calibri" panose="020F0502020204030204" pitchFamily="34" charset="0"/>
              </a:rPr>
              <a:t>M1</a:t>
            </a:r>
          </a:p>
          <a:p>
            <a:pPr algn="ctr"/>
            <a:r>
              <a:rPr lang="en-US" dirty="0">
                <a:solidFill>
                  <a:schemeClr val="bg1"/>
                </a:solidFill>
                <a:latin typeface="Calibri" panose="020F0502020204030204" pitchFamily="34" charset="0"/>
                <a:cs typeface="Calibri" panose="020F0502020204030204" pitchFamily="34" charset="0"/>
              </a:rPr>
              <a:t>M2</a:t>
            </a:r>
          </a:p>
          <a:p>
            <a:pPr algn="ctr"/>
            <a:r>
              <a:rPr lang="en-US" dirty="0">
                <a:solidFill>
                  <a:schemeClr val="bg1"/>
                </a:solidFill>
                <a:latin typeface="Calibri" panose="020F0502020204030204" pitchFamily="34" charset="0"/>
                <a:cs typeface="Calibri" panose="020F0502020204030204" pitchFamily="34" charset="0"/>
              </a:rPr>
              <a:t>M3</a:t>
            </a:r>
          </a:p>
        </p:txBody>
      </p:sp>
      <p:cxnSp>
        <p:nvCxnSpPr>
          <p:cNvPr id="18" name="Straight Connector 17">
            <a:extLst>
              <a:ext uri="{FF2B5EF4-FFF2-40B4-BE49-F238E27FC236}">
                <a16:creationId xmlns:a16="http://schemas.microsoft.com/office/drawing/2014/main" id="{6CC9E5FF-F6BE-4390-9C92-B17104BD0E82}"/>
              </a:ext>
            </a:extLst>
          </p:cNvPr>
          <p:cNvCxnSpPr>
            <a:cxnSpLocks/>
          </p:cNvCxnSpPr>
          <p:nvPr/>
        </p:nvCxnSpPr>
        <p:spPr>
          <a:xfrm>
            <a:off x="9068073" y="349634"/>
            <a:ext cx="1270718" cy="48399"/>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3B7A35-7999-4500-90F3-27B3A2BC6C37}"/>
              </a:ext>
            </a:extLst>
          </p:cNvPr>
          <p:cNvCxnSpPr>
            <a:cxnSpLocks/>
          </p:cNvCxnSpPr>
          <p:nvPr/>
        </p:nvCxnSpPr>
        <p:spPr>
          <a:xfrm flipV="1">
            <a:off x="9052315" y="489198"/>
            <a:ext cx="1135177" cy="13972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CDABB0-15C9-4C57-90B2-86941E1B91A4}"/>
              </a:ext>
            </a:extLst>
          </p:cNvPr>
          <p:cNvCxnSpPr>
            <a:cxnSpLocks/>
          </p:cNvCxnSpPr>
          <p:nvPr/>
        </p:nvCxnSpPr>
        <p:spPr>
          <a:xfrm flipV="1">
            <a:off x="9028793" y="636584"/>
            <a:ext cx="1010444" cy="27893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8038F8D-5D53-4428-A8E0-0B4752730BAF}"/>
              </a:ext>
            </a:extLst>
          </p:cNvPr>
          <p:cNvCxnSpPr>
            <a:cxnSpLocks/>
          </p:cNvCxnSpPr>
          <p:nvPr/>
        </p:nvCxnSpPr>
        <p:spPr>
          <a:xfrm flipV="1">
            <a:off x="9043432" y="1006687"/>
            <a:ext cx="869489" cy="18672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5B726B-D6AC-4A6A-9E90-F81B0FE73073}"/>
              </a:ext>
            </a:extLst>
          </p:cNvPr>
          <p:cNvCxnSpPr>
            <a:cxnSpLocks/>
          </p:cNvCxnSpPr>
          <p:nvPr/>
        </p:nvCxnSpPr>
        <p:spPr>
          <a:xfrm>
            <a:off x="9028793" y="1474696"/>
            <a:ext cx="900269" cy="2450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0CDE149-F357-4263-AF0F-F96FFF37B6DA}"/>
              </a:ext>
            </a:extLst>
          </p:cNvPr>
          <p:cNvCxnSpPr>
            <a:cxnSpLocks/>
          </p:cNvCxnSpPr>
          <p:nvPr/>
        </p:nvCxnSpPr>
        <p:spPr>
          <a:xfrm>
            <a:off x="9043506" y="1727228"/>
            <a:ext cx="869415" cy="67801"/>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D2A259-57CE-4A15-A4C6-D1FF5C260278}"/>
              </a:ext>
            </a:extLst>
          </p:cNvPr>
          <p:cNvCxnSpPr>
            <a:cxnSpLocks/>
          </p:cNvCxnSpPr>
          <p:nvPr/>
        </p:nvCxnSpPr>
        <p:spPr>
          <a:xfrm>
            <a:off x="9044297" y="1989607"/>
            <a:ext cx="742307" cy="11492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49DD201-FA1B-4F9E-9C9D-F4DC50D271BD}"/>
              </a:ext>
            </a:extLst>
          </p:cNvPr>
          <p:cNvCxnSpPr>
            <a:cxnSpLocks/>
          </p:cNvCxnSpPr>
          <p:nvPr/>
        </p:nvCxnSpPr>
        <p:spPr>
          <a:xfrm>
            <a:off x="9052315" y="2269671"/>
            <a:ext cx="567588" cy="167969"/>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0EB8D9-CB76-4A40-945F-7198DC77B934}"/>
              </a:ext>
            </a:extLst>
          </p:cNvPr>
          <p:cNvCxnSpPr>
            <a:cxnSpLocks/>
          </p:cNvCxnSpPr>
          <p:nvPr/>
        </p:nvCxnSpPr>
        <p:spPr>
          <a:xfrm>
            <a:off x="9068073" y="2547063"/>
            <a:ext cx="465942" cy="26955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9021EDF-CFBE-475F-B607-5F22FD7298F4}"/>
              </a:ext>
            </a:extLst>
          </p:cNvPr>
          <p:cNvCxnSpPr>
            <a:cxnSpLocks/>
          </p:cNvCxnSpPr>
          <p:nvPr/>
        </p:nvCxnSpPr>
        <p:spPr>
          <a:xfrm>
            <a:off x="9134258" y="2824279"/>
            <a:ext cx="485645" cy="36737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6F83028-932A-4980-8CDA-79325F2CAC83}"/>
              </a:ext>
            </a:extLst>
          </p:cNvPr>
          <p:cNvCxnSpPr>
            <a:cxnSpLocks/>
          </p:cNvCxnSpPr>
          <p:nvPr/>
        </p:nvCxnSpPr>
        <p:spPr>
          <a:xfrm flipV="1">
            <a:off x="7670909" y="337029"/>
            <a:ext cx="1099096" cy="61004"/>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79897B-AD1A-48E4-92F9-8F61411F11ED}"/>
              </a:ext>
            </a:extLst>
          </p:cNvPr>
          <p:cNvCxnSpPr>
            <a:cxnSpLocks/>
          </p:cNvCxnSpPr>
          <p:nvPr/>
        </p:nvCxnSpPr>
        <p:spPr>
          <a:xfrm>
            <a:off x="7752225" y="462748"/>
            <a:ext cx="1056130" cy="13072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FC1DDD-D953-4293-92CF-99DF45629170}"/>
              </a:ext>
            </a:extLst>
          </p:cNvPr>
          <p:cNvCxnSpPr>
            <a:cxnSpLocks/>
          </p:cNvCxnSpPr>
          <p:nvPr/>
        </p:nvCxnSpPr>
        <p:spPr>
          <a:xfrm>
            <a:off x="7887221" y="617155"/>
            <a:ext cx="921134" cy="29627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939E89F-51E0-4B0E-9BEC-AA95DE2950DE}"/>
              </a:ext>
            </a:extLst>
          </p:cNvPr>
          <p:cNvCxnSpPr>
            <a:cxnSpLocks/>
          </p:cNvCxnSpPr>
          <p:nvPr/>
        </p:nvCxnSpPr>
        <p:spPr>
          <a:xfrm>
            <a:off x="7887221" y="908958"/>
            <a:ext cx="921134" cy="25643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5395FD9-C28E-4232-BA0D-C5C50E3BFC53}"/>
              </a:ext>
            </a:extLst>
          </p:cNvPr>
          <p:cNvCxnSpPr>
            <a:cxnSpLocks/>
          </p:cNvCxnSpPr>
          <p:nvPr/>
        </p:nvCxnSpPr>
        <p:spPr>
          <a:xfrm>
            <a:off x="7906804" y="1304845"/>
            <a:ext cx="863201" cy="147151"/>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17FBA24-E23A-437C-A773-26BB51C71799}"/>
              </a:ext>
            </a:extLst>
          </p:cNvPr>
          <p:cNvCxnSpPr>
            <a:cxnSpLocks/>
            <a:endCxn id="15" idx="1"/>
          </p:cNvCxnSpPr>
          <p:nvPr/>
        </p:nvCxnSpPr>
        <p:spPr>
          <a:xfrm>
            <a:off x="7968977" y="1624535"/>
            <a:ext cx="707590" cy="11282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B42A94E-CD14-4A81-AA55-7F9D2742251C}"/>
              </a:ext>
            </a:extLst>
          </p:cNvPr>
          <p:cNvCxnSpPr>
            <a:cxnSpLocks/>
          </p:cNvCxnSpPr>
          <p:nvPr/>
        </p:nvCxnSpPr>
        <p:spPr>
          <a:xfrm>
            <a:off x="8014424" y="1992942"/>
            <a:ext cx="730773" cy="167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AAC345D-CDBC-48F7-B784-FF38FA619628}"/>
              </a:ext>
            </a:extLst>
          </p:cNvPr>
          <p:cNvCxnSpPr>
            <a:cxnSpLocks/>
          </p:cNvCxnSpPr>
          <p:nvPr/>
        </p:nvCxnSpPr>
        <p:spPr>
          <a:xfrm flipV="1">
            <a:off x="8101187" y="2290060"/>
            <a:ext cx="644010" cy="23701"/>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8A9AD2-B6D9-4DFC-91C1-A7B1FF2FF37F}"/>
              </a:ext>
            </a:extLst>
          </p:cNvPr>
          <p:cNvCxnSpPr>
            <a:cxnSpLocks/>
          </p:cNvCxnSpPr>
          <p:nvPr/>
        </p:nvCxnSpPr>
        <p:spPr>
          <a:xfrm flipV="1">
            <a:off x="8187747" y="2594092"/>
            <a:ext cx="582258" cy="12872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4317C9A-013C-4C72-8221-CB0603F26A4B}"/>
              </a:ext>
            </a:extLst>
          </p:cNvPr>
          <p:cNvCxnSpPr>
            <a:cxnSpLocks/>
          </p:cNvCxnSpPr>
          <p:nvPr/>
        </p:nvCxnSpPr>
        <p:spPr>
          <a:xfrm flipV="1">
            <a:off x="8210252" y="2824279"/>
            <a:ext cx="534945" cy="394444"/>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31B772-AD4E-4890-B6ED-B9B50F45F16F}"/>
              </a:ext>
            </a:extLst>
          </p:cNvPr>
          <p:cNvCxnSpPr>
            <a:cxnSpLocks/>
          </p:cNvCxnSpPr>
          <p:nvPr/>
        </p:nvCxnSpPr>
        <p:spPr>
          <a:xfrm flipV="1">
            <a:off x="8250387" y="3109451"/>
            <a:ext cx="494810" cy="324811"/>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EC7BB9A-E993-4619-9A95-687F92054392}"/>
              </a:ext>
            </a:extLst>
          </p:cNvPr>
          <p:cNvCxnSpPr>
            <a:cxnSpLocks/>
          </p:cNvCxnSpPr>
          <p:nvPr/>
        </p:nvCxnSpPr>
        <p:spPr>
          <a:xfrm flipH="1">
            <a:off x="570153" y="1748744"/>
            <a:ext cx="5464887"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05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3DA0-558B-48DC-AC14-2B603D1D3C81}"/>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C49725D-82E1-4FBD-BDC8-6D2ACB5E949B}"/>
              </a:ext>
            </a:extLst>
          </p:cNvPr>
          <p:cNvSpPr>
            <a:spLocks noGrp="1"/>
          </p:cNvSpPr>
          <p:nvPr>
            <p:ph idx="1"/>
          </p:nvPr>
        </p:nvSpPr>
        <p:spPr/>
        <p:txBody>
          <a:bodyPr numCol="2">
            <a:normAutofit/>
          </a:bodyPr>
          <a:lstStyle/>
          <a:p>
            <a:r>
              <a:rPr lang="en-US" dirty="0"/>
              <a:t>Each skull was assessed for:</a:t>
            </a:r>
          </a:p>
          <a:p>
            <a:pPr algn="l">
              <a:buFont typeface="Arial" panose="020B0604020202020204" pitchFamily="34" charset="0"/>
              <a:buChar char="•"/>
            </a:pPr>
            <a:r>
              <a:rPr lang="en-US" b="1" i="0" dirty="0">
                <a:solidFill>
                  <a:srgbClr val="000000"/>
                </a:solidFill>
                <a:effectLst/>
                <a:latin typeface="Calibri" panose="020F0502020204030204" pitchFamily="34" charset="0"/>
              </a:rPr>
              <a:t>Anatomical and developmental findings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Tooth presence</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Tooth form</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Supernumerary teeth</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Supernumerary roots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Persistent deciduous teeth</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Enamel hypoplasia</a:t>
            </a:r>
          </a:p>
          <a:p>
            <a:pPr algn="l">
              <a:buFont typeface="Arial" panose="020B0604020202020204" pitchFamily="34" charset="0"/>
              <a:buChar char="•"/>
            </a:pPr>
            <a:r>
              <a:rPr lang="en-US" b="1" i="0" dirty="0">
                <a:solidFill>
                  <a:srgbClr val="000000"/>
                </a:solidFill>
                <a:effectLst/>
                <a:latin typeface="Calibri" panose="020F0502020204030204" pitchFamily="34" charset="0"/>
              </a:rPr>
              <a:t>Periodontal findings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Periodontitis</a:t>
            </a:r>
          </a:p>
          <a:p>
            <a:pPr algn="l">
              <a:buFont typeface="Arial" panose="020B0604020202020204" pitchFamily="34" charset="0"/>
              <a:buChar char="•"/>
            </a:pPr>
            <a:endParaRPr lang="en-US" b="0" i="0" dirty="0">
              <a:solidFill>
                <a:srgbClr val="000000"/>
              </a:solidFill>
              <a:effectLst/>
              <a:latin typeface="Calibri" panose="020F0502020204030204" pitchFamily="34" charset="0"/>
            </a:endParaRPr>
          </a:p>
          <a:p>
            <a:pPr algn="l">
              <a:buFont typeface="Arial" panose="020B0604020202020204" pitchFamily="34" charset="0"/>
              <a:buChar char="•"/>
            </a:pPr>
            <a:r>
              <a:rPr lang="en-US" b="1" i="0" dirty="0" err="1">
                <a:solidFill>
                  <a:srgbClr val="000000"/>
                </a:solidFill>
                <a:effectLst/>
                <a:latin typeface="Calibri" panose="020F0502020204030204" pitchFamily="34" charset="0"/>
              </a:rPr>
              <a:t>Endodontal</a:t>
            </a:r>
            <a:r>
              <a:rPr lang="en-US" b="1" i="0" dirty="0">
                <a:solidFill>
                  <a:srgbClr val="000000"/>
                </a:solidFill>
                <a:effectLst/>
                <a:latin typeface="Calibri" panose="020F0502020204030204" pitchFamily="34" charset="0"/>
              </a:rPr>
              <a:t> findings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Attrition and abrasion</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Dental fractures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Periapical lesions</a:t>
            </a:r>
          </a:p>
          <a:p>
            <a:pPr algn="l">
              <a:buFont typeface="Arial" panose="020B0604020202020204" pitchFamily="34" charset="0"/>
              <a:buChar char="•"/>
            </a:pPr>
            <a:r>
              <a:rPr lang="en-US" b="1" i="0" dirty="0">
                <a:solidFill>
                  <a:srgbClr val="000000"/>
                </a:solidFill>
                <a:effectLst/>
                <a:latin typeface="Calibri" panose="020F0502020204030204" pitchFamily="34" charset="0"/>
              </a:rPr>
              <a:t>Other findings</a:t>
            </a:r>
          </a:p>
          <a:p>
            <a:pPr algn="l">
              <a:buFont typeface="Arial" panose="020B0604020202020204" pitchFamily="34" charset="0"/>
              <a:buChar char="•"/>
            </a:pPr>
            <a:r>
              <a:rPr lang="en-US" b="1" i="0" dirty="0">
                <a:solidFill>
                  <a:srgbClr val="000000"/>
                </a:solidFill>
                <a:effectLst/>
                <a:latin typeface="Calibri" panose="020F0502020204030204" pitchFamily="34" charset="0"/>
              </a:rPr>
              <a:t>Temporomandibular joint findings</a:t>
            </a:r>
          </a:p>
          <a:p>
            <a:pPr marL="742950" lvl="1" indent="-285750" algn="l">
              <a:buFont typeface="Courier New" panose="02070309020205020404" pitchFamily="49" charset="0"/>
              <a:buChar char="o"/>
            </a:pPr>
            <a:r>
              <a:rPr lang="en-US" sz="2000" b="0" i="0" dirty="0">
                <a:solidFill>
                  <a:srgbClr val="000000"/>
                </a:solidFill>
                <a:effectLst/>
                <a:latin typeface="Calibri" panose="020F0502020204030204" pitchFamily="34" charset="0"/>
              </a:rPr>
              <a:t>Osteoarthritis</a:t>
            </a:r>
          </a:p>
          <a:p>
            <a:endParaRPr lang="en-US" dirty="0"/>
          </a:p>
        </p:txBody>
      </p:sp>
    </p:spTree>
    <p:extLst>
      <p:ext uri="{BB962C8B-B14F-4D97-AF65-F5344CB8AC3E}">
        <p14:creationId xmlns:p14="http://schemas.microsoft.com/office/powerpoint/2010/main" val="327179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kull&#10;&#10;Description automatically generated with medium confidence">
            <a:extLst>
              <a:ext uri="{FF2B5EF4-FFF2-40B4-BE49-F238E27FC236}">
                <a16:creationId xmlns:a16="http://schemas.microsoft.com/office/drawing/2014/main" id="{D410EF65-E6CD-4ADF-8AD9-5AE7AB74BF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0043" t="13675" b="20271"/>
          <a:stretch/>
        </p:blipFill>
        <p:spPr>
          <a:xfrm>
            <a:off x="3598686" y="3747054"/>
            <a:ext cx="4994627" cy="2445026"/>
          </a:xfrm>
          <a:prstGeom prst="rect">
            <a:avLst/>
          </a:prstGeom>
        </p:spPr>
      </p:pic>
      <p:sp>
        <p:nvSpPr>
          <p:cNvPr id="2" name="Title 1">
            <a:extLst>
              <a:ext uri="{FF2B5EF4-FFF2-40B4-BE49-F238E27FC236}">
                <a16:creationId xmlns:a16="http://schemas.microsoft.com/office/drawing/2014/main" id="{F3E5880A-EBD0-427E-8748-072F8648E51A}"/>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BB78FEB4-DAAF-4A3C-97DC-CCCD2C314878}"/>
              </a:ext>
            </a:extLst>
          </p:cNvPr>
          <p:cNvSpPr>
            <a:spLocks noGrp="1"/>
          </p:cNvSpPr>
          <p:nvPr>
            <p:ph idx="1"/>
          </p:nvPr>
        </p:nvSpPr>
        <p:spPr>
          <a:xfrm>
            <a:off x="928468" y="1892343"/>
            <a:ext cx="10402141" cy="4023360"/>
          </a:xfrm>
        </p:spPr>
        <p:txBody>
          <a:bodyPr/>
          <a:lstStyle/>
          <a:p>
            <a:r>
              <a:rPr lang="en-US" dirty="0"/>
              <a:t>305 specimens collected between 1906-2008 were included in the data analysis</a:t>
            </a:r>
          </a:p>
          <a:p>
            <a:r>
              <a:rPr lang="en-US" dirty="0"/>
              <a:t>103 female (33.77%), 131 male (42.95%), and 71 unknown (23.28%)</a:t>
            </a:r>
          </a:p>
          <a:p>
            <a:r>
              <a:rPr lang="en-US" dirty="0"/>
              <a:t>67 young adult (21.97%) and 238 adult (78.03%) </a:t>
            </a:r>
          </a:p>
          <a:p>
            <a:r>
              <a:rPr lang="en-US" dirty="0"/>
              <a:t>Location, subspecies and year collected were also recorded and will be used in further statistical analyses </a:t>
            </a:r>
          </a:p>
        </p:txBody>
      </p:sp>
    </p:spTree>
    <p:extLst>
      <p:ext uri="{BB962C8B-B14F-4D97-AF65-F5344CB8AC3E}">
        <p14:creationId xmlns:p14="http://schemas.microsoft.com/office/powerpoint/2010/main" val="92621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6AD8-C076-4CC8-8CD8-250258F82714}"/>
              </a:ext>
            </a:extLst>
          </p:cNvPr>
          <p:cNvSpPr>
            <a:spLocks noGrp="1"/>
          </p:cNvSpPr>
          <p:nvPr>
            <p:ph type="title"/>
          </p:nvPr>
        </p:nvSpPr>
        <p:spPr/>
        <p:txBody>
          <a:bodyPr/>
          <a:lstStyle/>
          <a:p>
            <a:r>
              <a:rPr lang="en-US" dirty="0"/>
              <a:t>Tooth Presence</a:t>
            </a:r>
          </a:p>
        </p:txBody>
      </p:sp>
      <p:sp>
        <p:nvSpPr>
          <p:cNvPr id="3" name="Content Placeholder 2">
            <a:extLst>
              <a:ext uri="{FF2B5EF4-FFF2-40B4-BE49-F238E27FC236}">
                <a16:creationId xmlns:a16="http://schemas.microsoft.com/office/drawing/2014/main" id="{9E45B279-B188-444E-89EE-FB964EF02AE7}"/>
              </a:ext>
            </a:extLst>
          </p:cNvPr>
          <p:cNvSpPr>
            <a:spLocks noGrp="1"/>
          </p:cNvSpPr>
          <p:nvPr>
            <p:ph sz="half" idx="1"/>
          </p:nvPr>
        </p:nvSpPr>
        <p:spPr/>
        <p:txBody>
          <a:bodyPr>
            <a:normAutofit/>
          </a:bodyPr>
          <a:lstStyle/>
          <a:p>
            <a:r>
              <a:rPr lang="en-US" dirty="0"/>
              <a:t>123 out of 305 specimens (40.33%) had all teeth present - 12355 out of 12810 possible teeth were present for analysis (96.45%) </a:t>
            </a:r>
          </a:p>
          <a:p>
            <a:pPr marL="347663" indent="-347663">
              <a:buFont typeface="Wingdings" panose="05000000000000000000" pitchFamily="2" charset="2"/>
              <a:buChar char="v"/>
            </a:pPr>
            <a:r>
              <a:rPr lang="en-US" dirty="0"/>
              <a:t>Tooth artifactually absent – 280 (2.19%)</a:t>
            </a:r>
          </a:p>
          <a:p>
            <a:pPr marL="347663" indent="-347663">
              <a:buFont typeface="Wingdings" panose="05000000000000000000" pitchFamily="2" charset="2"/>
              <a:buChar char="v"/>
            </a:pPr>
            <a:r>
              <a:rPr lang="en-US" dirty="0"/>
              <a:t>Acquired tooth loss – 97 (0.76%)</a:t>
            </a:r>
          </a:p>
          <a:p>
            <a:pPr marL="347663" indent="-347663">
              <a:buFont typeface="Wingdings" panose="05000000000000000000" pitchFamily="2" charset="2"/>
              <a:buChar char="v"/>
            </a:pPr>
            <a:r>
              <a:rPr lang="en-US" dirty="0"/>
              <a:t>Congenital tooth loss – 72 (0.56%)</a:t>
            </a:r>
          </a:p>
          <a:p>
            <a:r>
              <a:rPr lang="en-US" dirty="0"/>
              <a:t>*Further statistical analysis needed to determine relationships between tooth presence and different factors</a:t>
            </a:r>
          </a:p>
          <a:p>
            <a:endParaRPr lang="en-US" dirty="0"/>
          </a:p>
        </p:txBody>
      </p:sp>
      <p:pic>
        <p:nvPicPr>
          <p:cNvPr id="6" name="Content Placeholder 5" descr="A close-up of a bone&#10;&#10;Description automatically generated with low confidence">
            <a:extLst>
              <a:ext uri="{FF2B5EF4-FFF2-40B4-BE49-F238E27FC236}">
                <a16:creationId xmlns:a16="http://schemas.microsoft.com/office/drawing/2014/main" id="{6DA3A580-73E2-4C1E-9B7E-A9A188FF6DD5}"/>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1838" t="11311" r="10200" b="12170"/>
          <a:stretch/>
        </p:blipFill>
        <p:spPr>
          <a:xfrm>
            <a:off x="6388458" y="983974"/>
            <a:ext cx="4937845" cy="3230988"/>
          </a:xfrm>
        </p:spPr>
      </p:pic>
      <p:pic>
        <p:nvPicPr>
          <p:cNvPr id="8" name="Picture 7" descr="Close-up of a person's legs&#10;&#10;Description automatically generated with medium confidence">
            <a:extLst>
              <a:ext uri="{FF2B5EF4-FFF2-40B4-BE49-F238E27FC236}">
                <a16:creationId xmlns:a16="http://schemas.microsoft.com/office/drawing/2014/main" id="{FD0C4BE7-ECF6-42B7-B2C9-70186800165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301" r="8970" b="29710"/>
          <a:stretch/>
        </p:blipFill>
        <p:spPr>
          <a:xfrm>
            <a:off x="7160150" y="4312777"/>
            <a:ext cx="3653624" cy="1951550"/>
          </a:xfrm>
          <a:prstGeom prst="rect">
            <a:avLst/>
          </a:prstGeom>
        </p:spPr>
      </p:pic>
      <p:cxnSp>
        <p:nvCxnSpPr>
          <p:cNvPr id="10" name="Straight Arrow Connector 9">
            <a:extLst>
              <a:ext uri="{FF2B5EF4-FFF2-40B4-BE49-F238E27FC236}">
                <a16:creationId xmlns:a16="http://schemas.microsoft.com/office/drawing/2014/main" id="{1F09AFDA-B397-4CD1-97D8-B5A0F8CD6DB2}"/>
              </a:ext>
            </a:extLst>
          </p:cNvPr>
          <p:cNvCxnSpPr/>
          <p:nvPr/>
        </p:nvCxnSpPr>
        <p:spPr>
          <a:xfrm flipH="1">
            <a:off x="8090452" y="2599468"/>
            <a:ext cx="119270" cy="352454"/>
          </a:xfrm>
          <a:prstGeom prst="straightConnector1">
            <a:avLst/>
          </a:prstGeom>
          <a:ln w="5715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012F8-A81F-4020-88C5-B335385C31F4}"/>
              </a:ext>
            </a:extLst>
          </p:cNvPr>
          <p:cNvCxnSpPr>
            <a:cxnSpLocks/>
          </p:cNvCxnSpPr>
          <p:nvPr/>
        </p:nvCxnSpPr>
        <p:spPr>
          <a:xfrm>
            <a:off x="10525540" y="2775695"/>
            <a:ext cx="79513" cy="352454"/>
          </a:xfrm>
          <a:prstGeom prst="straightConnector1">
            <a:avLst/>
          </a:prstGeom>
          <a:ln w="5715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495678-9C62-46CD-B88C-01E409E43148}"/>
              </a:ext>
            </a:extLst>
          </p:cNvPr>
          <p:cNvCxnSpPr/>
          <p:nvPr/>
        </p:nvCxnSpPr>
        <p:spPr>
          <a:xfrm flipH="1">
            <a:off x="8575067" y="2638869"/>
            <a:ext cx="119270" cy="352454"/>
          </a:xfrm>
          <a:prstGeom prst="straightConnector1">
            <a:avLst/>
          </a:prstGeom>
          <a:ln w="5715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CBE3EB-09D7-4571-8F0A-14C758582DFC}"/>
              </a:ext>
            </a:extLst>
          </p:cNvPr>
          <p:cNvCxnSpPr>
            <a:cxnSpLocks/>
          </p:cNvCxnSpPr>
          <p:nvPr/>
        </p:nvCxnSpPr>
        <p:spPr>
          <a:xfrm flipH="1" flipV="1">
            <a:off x="8575067" y="2167247"/>
            <a:ext cx="119270" cy="347353"/>
          </a:xfrm>
          <a:prstGeom prst="straightConnector1">
            <a:avLst/>
          </a:prstGeom>
          <a:ln w="5715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E4D1C22-93CE-48DF-AA3D-FC625F3DED68}"/>
              </a:ext>
            </a:extLst>
          </p:cNvPr>
          <p:cNvCxnSpPr>
            <a:cxnSpLocks/>
          </p:cNvCxnSpPr>
          <p:nvPr/>
        </p:nvCxnSpPr>
        <p:spPr>
          <a:xfrm flipH="1">
            <a:off x="8150087" y="5476461"/>
            <a:ext cx="463620" cy="124789"/>
          </a:xfrm>
          <a:prstGeom prst="straightConnector1">
            <a:avLst/>
          </a:prstGeom>
          <a:ln w="57150">
            <a:solidFill>
              <a:srgbClr val="FFFF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3CE08B-33CC-4737-804E-F64ADAEBAD9F}"/>
              </a:ext>
            </a:extLst>
          </p:cNvPr>
          <p:cNvCxnSpPr>
            <a:cxnSpLocks/>
          </p:cNvCxnSpPr>
          <p:nvPr/>
        </p:nvCxnSpPr>
        <p:spPr>
          <a:xfrm>
            <a:off x="9233452" y="5418739"/>
            <a:ext cx="505365" cy="120116"/>
          </a:xfrm>
          <a:prstGeom prst="straightConnector1">
            <a:avLst/>
          </a:prstGeom>
          <a:ln w="57150">
            <a:solidFill>
              <a:srgbClr val="FFFF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491680"/>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344068"/>
      </a:dk2>
      <a:lt2>
        <a:srgbClr val="D9E0E6"/>
      </a:lt2>
      <a:accent1>
        <a:srgbClr val="FCAE3B"/>
      </a:accent1>
      <a:accent2>
        <a:srgbClr val="124163"/>
      </a:accent2>
      <a:accent3>
        <a:srgbClr val="FCAE3B"/>
      </a:accent3>
      <a:accent4>
        <a:srgbClr val="1C6294"/>
      </a:accent4>
      <a:accent5>
        <a:srgbClr val="75B5E4"/>
      </a:accent5>
      <a:accent6>
        <a:srgbClr val="A3CEED"/>
      </a:accent6>
      <a:hlink>
        <a:srgbClr val="318B71"/>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3357</TotalTime>
  <Words>1580</Words>
  <Application>Microsoft Office PowerPoint</Application>
  <PresentationFormat>Widescreen</PresentationFormat>
  <Paragraphs>156</Paragraphs>
  <Slides>20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 Math</vt:lpstr>
      <vt:lpstr>Courier New</vt:lpstr>
      <vt:lpstr>Wingdings</vt:lpstr>
      <vt:lpstr>Retrospect</vt:lpstr>
      <vt:lpstr>Dental and Temporomandibular Joint Pathology of the Red Fox (Vulpes vulpes)</vt:lpstr>
      <vt:lpstr>The Red Fox – Vulpes vulpes</vt:lpstr>
      <vt:lpstr>Why Teeth?</vt:lpstr>
      <vt:lpstr>Aims of Project</vt:lpstr>
      <vt:lpstr>Methods</vt:lpstr>
      <vt:lpstr>Methods</vt:lpstr>
      <vt:lpstr>Methods</vt:lpstr>
      <vt:lpstr>Results</vt:lpstr>
      <vt:lpstr>Tooth Presence</vt:lpstr>
      <vt:lpstr>Tooth Form, Supernumerary Roots &amp; Teeth</vt:lpstr>
      <vt:lpstr>Persistent Deciduous Teeth                 Enamel Hypoplasia</vt:lpstr>
      <vt:lpstr>PowerPoint Presentation</vt:lpstr>
      <vt:lpstr>Attrition and Abrasion</vt:lpstr>
      <vt:lpstr>Fractures</vt:lpstr>
      <vt:lpstr>Periapical Lesions</vt:lpstr>
      <vt:lpstr>Temporomandibular Joint </vt:lpstr>
      <vt:lpstr>Summary</vt:lpstr>
      <vt:lpstr>Acknowledgements</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and Temporomandibular Joint Pathology of the Red Fox (Vulpes vulpes)</dc:title>
  <dc:creator>Audrey Chou</dc:creator>
  <cp:lastModifiedBy>Audrey Chou</cp:lastModifiedBy>
  <cp:revision>21</cp:revision>
  <dcterms:created xsi:type="dcterms:W3CDTF">2022-07-26T00:35:27Z</dcterms:created>
  <dcterms:modified xsi:type="dcterms:W3CDTF">2022-07-28T23:48:20Z</dcterms:modified>
</cp:coreProperties>
</file>