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89"/>
    <p:restoredTop sz="93608"/>
  </p:normalViewPr>
  <p:slideViewPr>
    <p:cSldViewPr snapToGrid="0" snapToObjects="1">
      <p:cViewPr varScale="1">
        <p:scale>
          <a:sx n="82" d="100"/>
          <a:sy n="82" d="100"/>
        </p:scale>
        <p:origin x="845"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CF2847-443C-DA4D-A87F-F5E1AD2CF910}" type="datetimeFigureOut">
              <a:rPr lang="en-US" smtClean="0"/>
              <a:t>1/19/2018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46C1AB-7DC6-6F45-A08A-0F15E7770757}" type="slidenum">
              <a:rPr lang="en-US" smtClean="0"/>
              <a:t>‹#›</a:t>
            </a:fld>
            <a:endParaRPr lang="en-US"/>
          </a:p>
        </p:txBody>
      </p:sp>
    </p:spTree>
    <p:extLst>
      <p:ext uri="{BB962C8B-B14F-4D97-AF65-F5344CB8AC3E}">
        <p14:creationId xmlns:p14="http://schemas.microsoft.com/office/powerpoint/2010/main" val="612913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s://en.wikipedia.org/wiki/Eigenfactor#cite_note-3" TargetMode="External"/><Relationship Id="rId13" Type="http://schemas.openxmlformats.org/officeDocument/2006/relationships/hyperlink" Target="https://en.wikipedia.org/wiki/Eigenfactor#cite_note-7" TargetMode="External"/><Relationship Id="rId3" Type="http://schemas.openxmlformats.org/officeDocument/2006/relationships/hyperlink" Target="https://en.wikipedia.org/wiki/Carl_Bergstrom" TargetMode="External"/><Relationship Id="rId7" Type="http://schemas.openxmlformats.org/officeDocument/2006/relationships/hyperlink" Target="https://en.wikipedia.org/wiki/Eigenfactor#cite_note-Bergstron2007-2" TargetMode="External"/><Relationship Id="rId12" Type="http://schemas.openxmlformats.org/officeDocument/2006/relationships/hyperlink" Target="https://en.wikipedia.org/wiki/Eigenfactor#cite_note-6" TargetMode="External"/><Relationship Id="rId2" Type="http://schemas.openxmlformats.org/officeDocument/2006/relationships/slide" Target="../slides/slide2.xml"/><Relationship Id="rId16" Type="http://schemas.openxmlformats.org/officeDocument/2006/relationships/hyperlink" Target="https://en.wikipedia.org/wiki/H-index" TargetMode="External"/><Relationship Id="rId1" Type="http://schemas.openxmlformats.org/officeDocument/2006/relationships/notesMaster" Target="../notesMasters/notesMaster1.xml"/><Relationship Id="rId6" Type="http://schemas.openxmlformats.org/officeDocument/2006/relationships/hyperlink" Target="https://en.wikipedia.org/wiki/Eigenfactor#cite_note-1" TargetMode="External"/><Relationship Id="rId11" Type="http://schemas.openxmlformats.org/officeDocument/2006/relationships/hyperlink" Target="https://en.wikipedia.org/wiki/Eigenfactor#cite_note-Fersht2009-5" TargetMode="External"/><Relationship Id="rId5" Type="http://schemas.openxmlformats.org/officeDocument/2006/relationships/hyperlink" Target="https://en.wikipedia.org/wiki/Scientific_journal" TargetMode="External"/><Relationship Id="rId15" Type="http://schemas.openxmlformats.org/officeDocument/2006/relationships/hyperlink" Target="https://en.wikipedia.org/wiki/Eigenfactor#cite_note-8" TargetMode="External"/><Relationship Id="rId10" Type="http://schemas.openxmlformats.org/officeDocument/2006/relationships/hyperlink" Target="https://en.wikipedia.org/wiki/Eigenfactor#cite_note-4" TargetMode="External"/><Relationship Id="rId4" Type="http://schemas.openxmlformats.org/officeDocument/2006/relationships/hyperlink" Target="https://en.wikipedia.org/wiki/University_of_Washington" TargetMode="External"/><Relationship Id="rId9" Type="http://schemas.openxmlformats.org/officeDocument/2006/relationships/hyperlink" Target="https://en.wikipedia.org/wiki/Impact_factor" TargetMode="External"/><Relationship Id="rId14" Type="http://schemas.openxmlformats.org/officeDocument/2006/relationships/hyperlink" Target="https://en.wikipedia.org/wiki/Author-level_metric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a:t>
            </a:r>
            <a:r>
              <a:rPr lang="en-US" sz="1200" b="1" i="0" kern="1200" dirty="0" err="1" smtClean="0">
                <a:solidFill>
                  <a:schemeClr val="tx1"/>
                </a:solidFill>
                <a:effectLst/>
                <a:latin typeface="+mn-lt"/>
                <a:ea typeface="+mn-ea"/>
                <a:cs typeface="+mn-cs"/>
              </a:rPr>
              <a:t>Eigenfactor</a:t>
            </a:r>
            <a:r>
              <a:rPr lang="en-US" sz="1200" b="0" i="0" kern="1200" dirty="0" smtClean="0">
                <a:solidFill>
                  <a:schemeClr val="tx1"/>
                </a:solidFill>
                <a:effectLst/>
                <a:latin typeface="+mn-lt"/>
                <a:ea typeface="+mn-ea"/>
                <a:cs typeface="+mn-cs"/>
              </a:rPr>
              <a:t> score, developed by </a:t>
            </a:r>
            <a:r>
              <a:rPr lang="en-US" sz="1200" b="0" i="0" kern="1200" dirty="0" err="1" smtClean="0">
                <a:solidFill>
                  <a:schemeClr val="tx1"/>
                </a:solidFill>
                <a:effectLst/>
                <a:latin typeface="+mn-lt"/>
                <a:ea typeface="+mn-ea"/>
                <a:cs typeface="+mn-cs"/>
              </a:rPr>
              <a:t>Jevin</a:t>
            </a:r>
            <a:r>
              <a:rPr lang="en-US" sz="1200" b="0" i="0" kern="1200" dirty="0" smtClean="0">
                <a:solidFill>
                  <a:schemeClr val="tx1"/>
                </a:solidFill>
                <a:effectLst/>
                <a:latin typeface="+mn-lt"/>
                <a:ea typeface="+mn-ea"/>
                <a:cs typeface="+mn-cs"/>
              </a:rPr>
              <a:t> West and </a:t>
            </a:r>
            <a:r>
              <a:rPr lang="en-US" sz="1200" b="0" i="0" u="none" strike="noStrike" kern="1200" dirty="0" smtClean="0">
                <a:solidFill>
                  <a:schemeClr val="tx1"/>
                </a:solidFill>
                <a:effectLst/>
                <a:latin typeface="+mn-lt"/>
                <a:ea typeface="+mn-ea"/>
                <a:cs typeface="+mn-cs"/>
                <a:hlinkClick r:id="rId3" tooltip="Carl Bergstrom"/>
              </a:rPr>
              <a:t>Carl Bergstrom</a:t>
            </a:r>
            <a:r>
              <a:rPr lang="en-US" sz="1200" b="0" i="0" kern="1200" dirty="0" smtClean="0">
                <a:solidFill>
                  <a:schemeClr val="tx1"/>
                </a:solidFill>
                <a:effectLst/>
                <a:latin typeface="+mn-lt"/>
                <a:ea typeface="+mn-ea"/>
                <a:cs typeface="+mn-cs"/>
              </a:rPr>
              <a:t> at the </a:t>
            </a:r>
            <a:r>
              <a:rPr lang="en-US" sz="1200" b="0" i="0" u="none" strike="noStrike" kern="1200" dirty="0" smtClean="0">
                <a:solidFill>
                  <a:schemeClr val="tx1"/>
                </a:solidFill>
                <a:effectLst/>
                <a:latin typeface="+mn-lt"/>
                <a:ea typeface="+mn-ea"/>
                <a:cs typeface="+mn-cs"/>
                <a:hlinkClick r:id="rId4" tooltip="University of Washington"/>
              </a:rPr>
              <a:t>University of Washington</a:t>
            </a:r>
            <a:r>
              <a:rPr lang="en-US" sz="1200" b="0" i="0" kern="1200" dirty="0" smtClean="0">
                <a:solidFill>
                  <a:schemeClr val="tx1"/>
                </a:solidFill>
                <a:effectLst/>
                <a:latin typeface="+mn-lt"/>
                <a:ea typeface="+mn-ea"/>
                <a:cs typeface="+mn-cs"/>
              </a:rPr>
              <a:t>, is a rating of the total importance of a </a:t>
            </a:r>
            <a:r>
              <a:rPr lang="en-US" sz="1200" b="0" i="0" u="none" strike="noStrike" kern="1200" dirty="0" smtClean="0">
                <a:solidFill>
                  <a:schemeClr val="tx1"/>
                </a:solidFill>
                <a:effectLst/>
                <a:latin typeface="+mn-lt"/>
                <a:ea typeface="+mn-ea"/>
                <a:cs typeface="+mn-cs"/>
                <a:hlinkClick r:id="rId5" tooltip="Scientific journal"/>
              </a:rPr>
              <a:t>scientific journal</a:t>
            </a:r>
            <a:r>
              <a:rPr lang="en-US" sz="1200" b="0" i="0" kern="1200" dirty="0" smtClean="0">
                <a:solidFill>
                  <a:schemeClr val="tx1"/>
                </a:solidFill>
                <a:effectLst/>
                <a:latin typeface="+mn-lt"/>
                <a:ea typeface="+mn-ea"/>
                <a:cs typeface="+mn-cs"/>
              </a:rPr>
              <a:t>.</a:t>
            </a:r>
            <a:r>
              <a:rPr lang="en-US" sz="1200" b="0" i="0" u="none" strike="noStrike" kern="1200" baseline="30000" dirty="0" smtClean="0">
                <a:solidFill>
                  <a:schemeClr val="tx1"/>
                </a:solidFill>
                <a:effectLst/>
                <a:latin typeface="+mn-lt"/>
                <a:ea typeface="+mn-ea"/>
                <a:cs typeface="+mn-cs"/>
                <a:hlinkClick r:id="rId6"/>
              </a:rPr>
              <a:t>[1]</a:t>
            </a:r>
            <a:r>
              <a:rPr lang="en-US" sz="1200" b="0" i="0" kern="1200" dirty="0" smtClean="0">
                <a:solidFill>
                  <a:schemeClr val="tx1"/>
                </a:solidFill>
                <a:effectLst/>
                <a:latin typeface="+mn-lt"/>
                <a:ea typeface="+mn-ea"/>
                <a:cs typeface="+mn-cs"/>
              </a:rPr>
              <a:t> Journals are rated according to the number of incoming citations, with citations from highly ranked journals weighted to make a larger contribution to the </a:t>
            </a:r>
            <a:r>
              <a:rPr lang="en-US" sz="1200" b="0" i="0" kern="1200" dirty="0" err="1" smtClean="0">
                <a:solidFill>
                  <a:schemeClr val="tx1"/>
                </a:solidFill>
                <a:effectLst/>
                <a:latin typeface="+mn-lt"/>
                <a:ea typeface="+mn-ea"/>
                <a:cs typeface="+mn-cs"/>
              </a:rPr>
              <a:t>eigenfactor</a:t>
            </a:r>
            <a:r>
              <a:rPr lang="en-US" sz="1200" b="0" i="0" kern="1200" dirty="0" smtClean="0">
                <a:solidFill>
                  <a:schemeClr val="tx1"/>
                </a:solidFill>
                <a:effectLst/>
                <a:latin typeface="+mn-lt"/>
                <a:ea typeface="+mn-ea"/>
                <a:cs typeface="+mn-cs"/>
              </a:rPr>
              <a:t> than those from poorly ranked journals.</a:t>
            </a:r>
            <a:r>
              <a:rPr lang="en-US" sz="1200" b="0" i="0" u="none" strike="noStrike" kern="1200" baseline="30000" dirty="0" smtClean="0">
                <a:solidFill>
                  <a:schemeClr val="tx1"/>
                </a:solidFill>
                <a:effectLst/>
                <a:latin typeface="+mn-lt"/>
                <a:ea typeface="+mn-ea"/>
                <a:cs typeface="+mn-cs"/>
                <a:hlinkClick r:id="rId7"/>
              </a:rPr>
              <a:t>[2]</a:t>
            </a:r>
            <a:r>
              <a:rPr lang="en-US" sz="1200" b="0" i="0" kern="1200" dirty="0" smtClean="0">
                <a:solidFill>
                  <a:schemeClr val="tx1"/>
                </a:solidFill>
                <a:effectLst/>
                <a:latin typeface="+mn-lt"/>
                <a:ea typeface="+mn-ea"/>
                <a:cs typeface="+mn-cs"/>
              </a:rPr>
              <a:t> As a measure of importance, the </a:t>
            </a:r>
            <a:r>
              <a:rPr lang="en-US" sz="1200" b="0" i="0" kern="1200" dirty="0" err="1" smtClean="0">
                <a:solidFill>
                  <a:schemeClr val="tx1"/>
                </a:solidFill>
                <a:effectLst/>
                <a:latin typeface="+mn-lt"/>
                <a:ea typeface="+mn-ea"/>
                <a:cs typeface="+mn-cs"/>
              </a:rPr>
              <a:t>Eigenfactor</a:t>
            </a:r>
            <a:r>
              <a:rPr lang="en-US" sz="1200" b="0" i="0" kern="1200" dirty="0" smtClean="0">
                <a:solidFill>
                  <a:schemeClr val="tx1"/>
                </a:solidFill>
                <a:effectLst/>
                <a:latin typeface="+mn-lt"/>
                <a:ea typeface="+mn-ea"/>
                <a:cs typeface="+mn-cs"/>
              </a:rPr>
              <a:t> score scales with the total impact of a journal. All else equal, journals generating higher impact to the field have larger </a:t>
            </a:r>
            <a:r>
              <a:rPr lang="en-US" sz="1200" b="0" i="0" kern="1200" dirty="0" err="1" smtClean="0">
                <a:solidFill>
                  <a:schemeClr val="tx1"/>
                </a:solidFill>
                <a:effectLst/>
                <a:latin typeface="+mn-lt"/>
                <a:ea typeface="+mn-ea"/>
                <a:cs typeface="+mn-cs"/>
              </a:rPr>
              <a:t>Eigenfactor</a:t>
            </a:r>
            <a:r>
              <a:rPr lang="en-US" sz="1200" b="0" i="0" kern="1200" dirty="0" smtClean="0">
                <a:solidFill>
                  <a:schemeClr val="tx1"/>
                </a:solidFill>
                <a:effectLst/>
                <a:latin typeface="+mn-lt"/>
                <a:ea typeface="+mn-ea"/>
                <a:cs typeface="+mn-cs"/>
              </a:rPr>
              <a:t> scores.</a:t>
            </a:r>
          </a:p>
          <a:p>
            <a:r>
              <a:rPr lang="en-US" sz="1200" b="0" i="0" kern="1200" dirty="0" err="1" smtClean="0">
                <a:solidFill>
                  <a:schemeClr val="tx1"/>
                </a:solidFill>
                <a:effectLst/>
                <a:latin typeface="+mn-lt"/>
                <a:ea typeface="+mn-ea"/>
                <a:cs typeface="+mn-cs"/>
              </a:rPr>
              <a:t>Eigenfactor</a:t>
            </a:r>
            <a:r>
              <a:rPr lang="en-US" sz="1200" b="0" i="0" kern="1200" dirty="0" smtClean="0">
                <a:solidFill>
                  <a:schemeClr val="tx1"/>
                </a:solidFill>
                <a:effectLst/>
                <a:latin typeface="+mn-lt"/>
                <a:ea typeface="+mn-ea"/>
                <a:cs typeface="+mn-cs"/>
              </a:rPr>
              <a:t> scores and Article Influence scores are calculated by </a:t>
            </a:r>
            <a:r>
              <a:rPr lang="en-US" sz="1200" b="0" i="0" kern="1200" dirty="0" err="1" smtClean="0">
                <a:solidFill>
                  <a:schemeClr val="tx1"/>
                </a:solidFill>
                <a:effectLst/>
                <a:latin typeface="+mn-lt"/>
                <a:ea typeface="+mn-ea"/>
                <a:cs typeface="+mn-cs"/>
              </a:rPr>
              <a:t>eigenfactor.org</a:t>
            </a:r>
            <a:r>
              <a:rPr lang="en-US" sz="1200" b="0" i="0" kern="1200" dirty="0" smtClean="0">
                <a:solidFill>
                  <a:schemeClr val="tx1"/>
                </a:solidFill>
                <a:effectLst/>
                <a:latin typeface="+mn-lt"/>
                <a:ea typeface="+mn-ea"/>
                <a:cs typeface="+mn-cs"/>
              </a:rPr>
              <a:t>, where they can be freely viewed. The </a:t>
            </a:r>
            <a:r>
              <a:rPr lang="en-US" sz="1200" b="0" i="0" kern="1200" dirty="0" err="1" smtClean="0">
                <a:solidFill>
                  <a:schemeClr val="tx1"/>
                </a:solidFill>
                <a:effectLst/>
                <a:latin typeface="+mn-lt"/>
                <a:ea typeface="+mn-ea"/>
                <a:cs typeface="+mn-cs"/>
              </a:rPr>
              <a:t>Eigenfactor</a:t>
            </a:r>
            <a:r>
              <a:rPr lang="en-US" sz="1200" b="0" i="0" kern="1200" dirty="0" smtClean="0">
                <a:solidFill>
                  <a:schemeClr val="tx1"/>
                </a:solidFill>
                <a:effectLst/>
                <a:latin typeface="+mn-lt"/>
                <a:ea typeface="+mn-ea"/>
                <a:cs typeface="+mn-cs"/>
              </a:rPr>
              <a:t> score is intended to measure the importance of a journal to the scientific community, by considering the origin of the incoming citations, and is thought to reflect how frequently an average researcher would access content from that journal.</a:t>
            </a:r>
            <a:r>
              <a:rPr lang="en-US" sz="1200" b="0" i="0" u="none" strike="noStrike" kern="1200" baseline="30000" dirty="0" smtClean="0">
                <a:solidFill>
                  <a:schemeClr val="tx1"/>
                </a:solidFill>
                <a:effectLst/>
                <a:latin typeface="+mn-lt"/>
                <a:ea typeface="+mn-ea"/>
                <a:cs typeface="+mn-cs"/>
                <a:hlinkClick r:id="rId7"/>
              </a:rPr>
              <a:t>[2]</a:t>
            </a:r>
            <a:r>
              <a:rPr lang="en-US" sz="1200" b="0" i="0" kern="1200" dirty="0" smtClean="0">
                <a:solidFill>
                  <a:schemeClr val="tx1"/>
                </a:solidFill>
                <a:effectLst/>
                <a:latin typeface="+mn-lt"/>
                <a:ea typeface="+mn-ea"/>
                <a:cs typeface="+mn-cs"/>
              </a:rPr>
              <a:t> However, the </a:t>
            </a:r>
            <a:r>
              <a:rPr lang="en-US" sz="1200" b="0" i="0" kern="1200" dirty="0" err="1" smtClean="0">
                <a:solidFill>
                  <a:schemeClr val="tx1"/>
                </a:solidFill>
                <a:effectLst/>
                <a:latin typeface="+mn-lt"/>
                <a:ea typeface="+mn-ea"/>
                <a:cs typeface="+mn-cs"/>
              </a:rPr>
              <a:t>Eigenfactor</a:t>
            </a:r>
            <a:r>
              <a:rPr lang="en-US" sz="1200" b="0" i="0" kern="1200" dirty="0" smtClean="0">
                <a:solidFill>
                  <a:schemeClr val="tx1"/>
                </a:solidFill>
                <a:effectLst/>
                <a:latin typeface="+mn-lt"/>
                <a:ea typeface="+mn-ea"/>
                <a:cs typeface="+mn-cs"/>
              </a:rPr>
              <a:t> score is influenced by the size of the journal, so that the score doubles when the journal doubles in size (measured as number of published articles per year).</a:t>
            </a:r>
            <a:r>
              <a:rPr lang="en-US" sz="1200" b="0" i="0" u="none" strike="noStrike" kern="1200" baseline="30000" dirty="0" smtClean="0">
                <a:solidFill>
                  <a:schemeClr val="tx1"/>
                </a:solidFill>
                <a:effectLst/>
                <a:latin typeface="+mn-lt"/>
                <a:ea typeface="+mn-ea"/>
                <a:cs typeface="+mn-cs"/>
                <a:hlinkClick r:id="rId8"/>
              </a:rPr>
              <a:t>[3]</a:t>
            </a:r>
            <a:r>
              <a:rPr lang="en-US" sz="1200" b="0" i="0" kern="1200" dirty="0" smtClean="0">
                <a:solidFill>
                  <a:schemeClr val="tx1"/>
                </a:solidFill>
                <a:effectLst/>
                <a:latin typeface="+mn-lt"/>
                <a:ea typeface="+mn-ea"/>
                <a:cs typeface="+mn-cs"/>
              </a:rPr>
              <a:t> The Article Influence score measures the average influence of articles in the journal, and is therefore comparable to the traditional </a:t>
            </a:r>
            <a:r>
              <a:rPr lang="en-US" sz="1200" b="0" i="0" u="none" strike="noStrike" kern="1200" dirty="0" smtClean="0">
                <a:solidFill>
                  <a:schemeClr val="tx1"/>
                </a:solidFill>
                <a:effectLst/>
                <a:latin typeface="+mn-lt"/>
                <a:ea typeface="+mn-ea"/>
                <a:cs typeface="+mn-cs"/>
                <a:hlinkClick r:id="rId9" tooltip="Impact factor"/>
              </a:rPr>
              <a:t>impact factor</a:t>
            </a:r>
            <a:r>
              <a:rPr lang="en-US" sz="1200" b="0" i="0" kern="1200" dirty="0" smtClean="0">
                <a:solidFill>
                  <a:schemeClr val="tx1"/>
                </a:solidFill>
                <a:effectLst/>
                <a:latin typeface="+mn-lt"/>
                <a:ea typeface="+mn-ea"/>
                <a:cs typeface="+mn-cs"/>
              </a:rPr>
              <a:t>.</a:t>
            </a:r>
          </a:p>
          <a:p>
            <a:r>
              <a:rPr lang="en-US" sz="1200" b="0" i="0" kern="1200" dirty="0" smtClean="0">
                <a:solidFill>
                  <a:schemeClr val="tx1"/>
                </a:solidFill>
                <a:effectLst/>
                <a:latin typeface="+mn-lt"/>
                <a:ea typeface="+mn-ea"/>
                <a:cs typeface="+mn-cs"/>
              </a:rPr>
              <a:t>The </a:t>
            </a:r>
            <a:r>
              <a:rPr lang="en-US" sz="1200" b="0" i="0" kern="1200" dirty="0" err="1" smtClean="0">
                <a:solidFill>
                  <a:schemeClr val="tx1"/>
                </a:solidFill>
                <a:effectLst/>
                <a:latin typeface="+mn-lt"/>
                <a:ea typeface="+mn-ea"/>
                <a:cs typeface="+mn-cs"/>
              </a:rPr>
              <a:t>Eigenfactor</a:t>
            </a:r>
            <a:r>
              <a:rPr lang="en-US" sz="1200" b="0" i="0" kern="1200" dirty="0" smtClean="0">
                <a:solidFill>
                  <a:schemeClr val="tx1"/>
                </a:solidFill>
                <a:effectLst/>
                <a:latin typeface="+mn-lt"/>
                <a:ea typeface="+mn-ea"/>
                <a:cs typeface="+mn-cs"/>
              </a:rPr>
              <a:t> approach is thought to be more robust than the impact factor metric,</a:t>
            </a:r>
            <a:r>
              <a:rPr lang="en-US" sz="1200" b="0" i="0" u="none" strike="noStrike" kern="1200" baseline="30000" dirty="0" smtClean="0">
                <a:solidFill>
                  <a:schemeClr val="tx1"/>
                </a:solidFill>
                <a:effectLst/>
                <a:latin typeface="+mn-lt"/>
                <a:ea typeface="+mn-ea"/>
                <a:cs typeface="+mn-cs"/>
                <a:hlinkClick r:id="rId10"/>
              </a:rPr>
              <a:t>[4]</a:t>
            </a:r>
            <a:r>
              <a:rPr lang="en-US" sz="1200" b="0" i="0" kern="1200" dirty="0" smtClean="0">
                <a:solidFill>
                  <a:schemeClr val="tx1"/>
                </a:solidFill>
                <a:effectLst/>
                <a:latin typeface="+mn-lt"/>
                <a:ea typeface="+mn-ea"/>
                <a:cs typeface="+mn-cs"/>
              </a:rPr>
              <a:t> which purely counts incoming citations without considering the significance of those citations.</a:t>
            </a:r>
            <a:r>
              <a:rPr lang="en-US" sz="1200" b="0" i="0" u="none" strike="noStrike" kern="1200" baseline="30000" dirty="0" smtClean="0">
                <a:solidFill>
                  <a:schemeClr val="tx1"/>
                </a:solidFill>
                <a:effectLst/>
                <a:latin typeface="+mn-lt"/>
                <a:ea typeface="+mn-ea"/>
                <a:cs typeface="+mn-cs"/>
                <a:hlinkClick r:id="rId11"/>
              </a:rPr>
              <a:t>[5]</a:t>
            </a:r>
            <a:r>
              <a:rPr lang="en-US" sz="1200" b="0" i="0" kern="1200" dirty="0" smtClean="0">
                <a:solidFill>
                  <a:schemeClr val="tx1"/>
                </a:solidFill>
                <a:effectLst/>
                <a:latin typeface="+mn-lt"/>
                <a:ea typeface="+mn-ea"/>
                <a:cs typeface="+mn-cs"/>
              </a:rPr>
              <a:t> While the </a:t>
            </a:r>
            <a:r>
              <a:rPr lang="en-US" sz="1200" b="0" i="0" kern="1200" dirty="0" err="1" smtClean="0">
                <a:solidFill>
                  <a:schemeClr val="tx1"/>
                </a:solidFill>
                <a:effectLst/>
                <a:latin typeface="+mn-lt"/>
                <a:ea typeface="+mn-ea"/>
                <a:cs typeface="+mn-cs"/>
              </a:rPr>
              <a:t>Eigenfactor</a:t>
            </a:r>
            <a:r>
              <a:rPr lang="en-US" sz="1200" b="0" i="0" kern="1200" dirty="0" smtClean="0">
                <a:solidFill>
                  <a:schemeClr val="tx1"/>
                </a:solidFill>
                <a:effectLst/>
                <a:latin typeface="+mn-lt"/>
                <a:ea typeface="+mn-ea"/>
                <a:cs typeface="+mn-cs"/>
              </a:rPr>
              <a:t> score is correlated with total citation count for medical journals,</a:t>
            </a:r>
            <a:r>
              <a:rPr lang="en-US" sz="1200" b="0" i="0" u="none" strike="noStrike" kern="1200" baseline="30000" dirty="0" smtClean="0">
                <a:solidFill>
                  <a:schemeClr val="tx1"/>
                </a:solidFill>
                <a:effectLst/>
                <a:latin typeface="+mn-lt"/>
                <a:ea typeface="+mn-ea"/>
                <a:cs typeface="+mn-cs"/>
                <a:hlinkClick r:id="rId12"/>
              </a:rPr>
              <a:t>[6]</a:t>
            </a:r>
            <a:r>
              <a:rPr lang="en-US" sz="1200" b="0" i="0" kern="1200" dirty="0" smtClean="0">
                <a:solidFill>
                  <a:schemeClr val="tx1"/>
                </a:solidFill>
                <a:effectLst/>
                <a:latin typeface="+mn-lt"/>
                <a:ea typeface="+mn-ea"/>
                <a:cs typeface="+mn-cs"/>
              </a:rPr>
              <a:t> these metrics provide significantly different information. For a given number of citations, citations from more significant journals will result in a higher </a:t>
            </a:r>
            <a:r>
              <a:rPr lang="en-US" sz="1200" b="0" i="0" kern="1200" dirty="0" err="1" smtClean="0">
                <a:solidFill>
                  <a:schemeClr val="tx1"/>
                </a:solidFill>
                <a:effectLst/>
                <a:latin typeface="+mn-lt"/>
                <a:ea typeface="+mn-ea"/>
                <a:cs typeface="+mn-cs"/>
              </a:rPr>
              <a:t>Eigenfactor</a:t>
            </a:r>
            <a:r>
              <a:rPr lang="en-US" sz="1200" b="0" i="0" kern="1200" dirty="0" smtClean="0">
                <a:solidFill>
                  <a:schemeClr val="tx1"/>
                </a:solidFill>
                <a:effectLst/>
                <a:latin typeface="+mn-lt"/>
                <a:ea typeface="+mn-ea"/>
                <a:cs typeface="+mn-cs"/>
              </a:rPr>
              <a:t> score.</a:t>
            </a:r>
            <a:r>
              <a:rPr lang="en-US" sz="1200" b="0" i="0" u="none" strike="noStrike" kern="1200" baseline="30000" dirty="0" smtClean="0">
                <a:solidFill>
                  <a:schemeClr val="tx1"/>
                </a:solidFill>
                <a:effectLst/>
                <a:latin typeface="+mn-lt"/>
                <a:ea typeface="+mn-ea"/>
                <a:cs typeface="+mn-cs"/>
                <a:hlinkClick r:id="rId13"/>
              </a:rPr>
              <a:t>[7]</a:t>
            </a:r>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Originally </a:t>
            </a:r>
            <a:r>
              <a:rPr lang="en-US" sz="1200" b="0" i="0" kern="1200" dirty="0" err="1" smtClean="0">
                <a:solidFill>
                  <a:schemeClr val="tx1"/>
                </a:solidFill>
                <a:effectLst/>
                <a:latin typeface="+mn-lt"/>
                <a:ea typeface="+mn-ea"/>
                <a:cs typeface="+mn-cs"/>
              </a:rPr>
              <a:t>Eigenfactor</a:t>
            </a:r>
            <a:r>
              <a:rPr lang="en-US" sz="1200" b="0" i="0" kern="1200" dirty="0" smtClean="0">
                <a:solidFill>
                  <a:schemeClr val="tx1"/>
                </a:solidFill>
                <a:effectLst/>
                <a:latin typeface="+mn-lt"/>
                <a:ea typeface="+mn-ea"/>
                <a:cs typeface="+mn-cs"/>
              </a:rPr>
              <a:t> scores were measures of a journal's importance; it has been extended to </a:t>
            </a:r>
            <a:r>
              <a:rPr lang="en-US" sz="1200" b="0" i="0" u="none" strike="noStrike" kern="1200" dirty="0" smtClean="0">
                <a:solidFill>
                  <a:schemeClr val="tx1"/>
                </a:solidFill>
                <a:effectLst/>
                <a:latin typeface="+mn-lt"/>
                <a:ea typeface="+mn-ea"/>
                <a:cs typeface="+mn-cs"/>
                <a:hlinkClick r:id="rId14" tooltip="Author-level metrics"/>
              </a:rPr>
              <a:t>author-level</a:t>
            </a:r>
            <a:r>
              <a:rPr lang="en-US" sz="1200" b="0" i="0" kern="1200" dirty="0" smtClean="0">
                <a:solidFill>
                  <a:schemeClr val="tx1"/>
                </a:solidFill>
                <a:effectLst/>
                <a:latin typeface="+mn-lt"/>
                <a:ea typeface="+mn-ea"/>
                <a:cs typeface="+mn-cs"/>
              </a:rPr>
              <a:t>.</a:t>
            </a:r>
            <a:r>
              <a:rPr lang="en-US" sz="1200" b="0" i="0" u="none" strike="noStrike" kern="1200" baseline="30000" dirty="0" smtClean="0">
                <a:solidFill>
                  <a:schemeClr val="tx1"/>
                </a:solidFill>
                <a:effectLst/>
                <a:latin typeface="+mn-lt"/>
                <a:ea typeface="+mn-ea"/>
                <a:cs typeface="+mn-cs"/>
                <a:hlinkClick r:id="rId15"/>
              </a:rPr>
              <a:t>[8]</a:t>
            </a:r>
            <a:r>
              <a:rPr lang="en-US" sz="1200" b="0" i="0" kern="1200" dirty="0" smtClean="0">
                <a:solidFill>
                  <a:schemeClr val="tx1"/>
                </a:solidFill>
                <a:effectLst/>
                <a:latin typeface="+mn-lt"/>
                <a:ea typeface="+mn-ea"/>
                <a:cs typeface="+mn-cs"/>
              </a:rPr>
              <a:t> It can also be used in combination with the </a:t>
            </a:r>
            <a:r>
              <a:rPr lang="en-US" sz="1200" b="0" i="1" u="none" strike="noStrike" kern="1200" dirty="0" smtClean="0">
                <a:solidFill>
                  <a:schemeClr val="tx1"/>
                </a:solidFill>
                <a:effectLst/>
                <a:latin typeface="+mn-lt"/>
                <a:ea typeface="+mn-ea"/>
                <a:cs typeface="+mn-cs"/>
                <a:hlinkClick r:id="rId16" tooltip="H-index"/>
              </a:rPr>
              <a:t>h</a:t>
            </a:r>
            <a:r>
              <a:rPr lang="en-US" sz="1200" b="0" i="0" u="none" strike="noStrike" kern="1200" dirty="0" smtClean="0">
                <a:solidFill>
                  <a:schemeClr val="tx1"/>
                </a:solidFill>
                <a:effectLst/>
                <a:latin typeface="+mn-lt"/>
                <a:ea typeface="+mn-ea"/>
                <a:cs typeface="+mn-cs"/>
                <a:hlinkClick r:id="rId16" tooltip="H-index"/>
              </a:rPr>
              <a:t>-index</a:t>
            </a:r>
            <a:r>
              <a:rPr lang="en-US" sz="1200" b="0" i="0" kern="1200" dirty="0" smtClean="0">
                <a:solidFill>
                  <a:schemeClr val="tx1"/>
                </a:solidFill>
                <a:effectLst/>
                <a:latin typeface="+mn-lt"/>
                <a:ea typeface="+mn-ea"/>
                <a:cs typeface="+mn-cs"/>
              </a:rPr>
              <a:t> to evaluate the work of individual scientists.</a:t>
            </a:r>
          </a:p>
          <a:p>
            <a:endParaRPr lang="en-US" dirty="0"/>
          </a:p>
        </p:txBody>
      </p:sp>
      <p:sp>
        <p:nvSpPr>
          <p:cNvPr id="4" name="Slide Number Placeholder 3"/>
          <p:cNvSpPr>
            <a:spLocks noGrp="1"/>
          </p:cNvSpPr>
          <p:nvPr>
            <p:ph type="sldNum" sz="quarter" idx="10"/>
          </p:nvPr>
        </p:nvSpPr>
        <p:spPr/>
        <p:txBody>
          <a:bodyPr/>
          <a:lstStyle/>
          <a:p>
            <a:fld id="{EB46C1AB-7DC6-6F45-A08A-0F15E7770757}" type="slidenum">
              <a:rPr lang="en-US" smtClean="0"/>
              <a:t>2</a:t>
            </a:fld>
            <a:endParaRPr lang="en-US"/>
          </a:p>
        </p:txBody>
      </p:sp>
    </p:spTree>
    <p:extLst>
      <p:ext uri="{BB962C8B-B14F-4D97-AF65-F5344CB8AC3E}">
        <p14:creationId xmlns:p14="http://schemas.microsoft.com/office/powerpoint/2010/main" val="1900194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24EDB1-2002-C343-97E9-33A63DF544B7}" type="datetimeFigureOut">
              <a:rPr lang="en-US" smtClean="0"/>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D12FAD-4E0F-DB41-9330-CD23AAA6D156}" type="slidenum">
              <a:rPr lang="en-US" smtClean="0"/>
              <a:t>‹#›</a:t>
            </a:fld>
            <a:endParaRPr lang="en-US"/>
          </a:p>
        </p:txBody>
      </p:sp>
    </p:spTree>
    <p:extLst>
      <p:ext uri="{BB962C8B-B14F-4D97-AF65-F5344CB8AC3E}">
        <p14:creationId xmlns:p14="http://schemas.microsoft.com/office/powerpoint/2010/main" val="305860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24EDB1-2002-C343-97E9-33A63DF544B7}" type="datetimeFigureOut">
              <a:rPr lang="en-US" smtClean="0"/>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D12FAD-4E0F-DB41-9330-CD23AAA6D156}" type="slidenum">
              <a:rPr lang="en-US" smtClean="0"/>
              <a:t>‹#›</a:t>
            </a:fld>
            <a:endParaRPr lang="en-US"/>
          </a:p>
        </p:txBody>
      </p:sp>
    </p:spTree>
    <p:extLst>
      <p:ext uri="{BB962C8B-B14F-4D97-AF65-F5344CB8AC3E}">
        <p14:creationId xmlns:p14="http://schemas.microsoft.com/office/powerpoint/2010/main" val="1122689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24EDB1-2002-C343-97E9-33A63DF544B7}" type="datetimeFigureOut">
              <a:rPr lang="en-US" smtClean="0"/>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D12FAD-4E0F-DB41-9330-CD23AAA6D156}" type="slidenum">
              <a:rPr lang="en-US" smtClean="0"/>
              <a:t>‹#›</a:t>
            </a:fld>
            <a:endParaRPr lang="en-US"/>
          </a:p>
        </p:txBody>
      </p:sp>
    </p:spTree>
    <p:extLst>
      <p:ext uri="{BB962C8B-B14F-4D97-AF65-F5344CB8AC3E}">
        <p14:creationId xmlns:p14="http://schemas.microsoft.com/office/powerpoint/2010/main" val="1246061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24EDB1-2002-C343-97E9-33A63DF544B7}" type="datetimeFigureOut">
              <a:rPr lang="en-US" smtClean="0"/>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D12FAD-4E0F-DB41-9330-CD23AAA6D156}" type="slidenum">
              <a:rPr lang="en-US" smtClean="0"/>
              <a:t>‹#›</a:t>
            </a:fld>
            <a:endParaRPr lang="en-US"/>
          </a:p>
        </p:txBody>
      </p:sp>
    </p:spTree>
    <p:extLst>
      <p:ext uri="{BB962C8B-B14F-4D97-AF65-F5344CB8AC3E}">
        <p14:creationId xmlns:p14="http://schemas.microsoft.com/office/powerpoint/2010/main" val="1674182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24EDB1-2002-C343-97E9-33A63DF544B7}" type="datetimeFigureOut">
              <a:rPr lang="en-US" smtClean="0"/>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D12FAD-4E0F-DB41-9330-CD23AAA6D156}" type="slidenum">
              <a:rPr lang="en-US" smtClean="0"/>
              <a:t>‹#›</a:t>
            </a:fld>
            <a:endParaRPr lang="en-US"/>
          </a:p>
        </p:txBody>
      </p:sp>
    </p:spTree>
    <p:extLst>
      <p:ext uri="{BB962C8B-B14F-4D97-AF65-F5344CB8AC3E}">
        <p14:creationId xmlns:p14="http://schemas.microsoft.com/office/powerpoint/2010/main" val="1652248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24EDB1-2002-C343-97E9-33A63DF544B7}" type="datetimeFigureOut">
              <a:rPr lang="en-US" smtClean="0"/>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D12FAD-4E0F-DB41-9330-CD23AAA6D156}" type="slidenum">
              <a:rPr lang="en-US" smtClean="0"/>
              <a:t>‹#›</a:t>
            </a:fld>
            <a:endParaRPr lang="en-US"/>
          </a:p>
        </p:txBody>
      </p:sp>
    </p:spTree>
    <p:extLst>
      <p:ext uri="{BB962C8B-B14F-4D97-AF65-F5344CB8AC3E}">
        <p14:creationId xmlns:p14="http://schemas.microsoft.com/office/powerpoint/2010/main" val="233769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24EDB1-2002-C343-97E9-33A63DF544B7}" type="datetimeFigureOut">
              <a:rPr lang="en-US" smtClean="0"/>
              <a:t>1/19/2018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D12FAD-4E0F-DB41-9330-CD23AAA6D156}" type="slidenum">
              <a:rPr lang="en-US" smtClean="0"/>
              <a:t>‹#›</a:t>
            </a:fld>
            <a:endParaRPr lang="en-US"/>
          </a:p>
        </p:txBody>
      </p:sp>
    </p:spTree>
    <p:extLst>
      <p:ext uri="{BB962C8B-B14F-4D97-AF65-F5344CB8AC3E}">
        <p14:creationId xmlns:p14="http://schemas.microsoft.com/office/powerpoint/2010/main" val="1210026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24EDB1-2002-C343-97E9-33A63DF544B7}" type="datetimeFigureOut">
              <a:rPr lang="en-US" smtClean="0"/>
              <a:t>1/19/2018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D12FAD-4E0F-DB41-9330-CD23AAA6D156}" type="slidenum">
              <a:rPr lang="en-US" smtClean="0"/>
              <a:t>‹#›</a:t>
            </a:fld>
            <a:endParaRPr lang="en-US"/>
          </a:p>
        </p:txBody>
      </p:sp>
    </p:spTree>
    <p:extLst>
      <p:ext uri="{BB962C8B-B14F-4D97-AF65-F5344CB8AC3E}">
        <p14:creationId xmlns:p14="http://schemas.microsoft.com/office/powerpoint/2010/main" val="241618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24EDB1-2002-C343-97E9-33A63DF544B7}" type="datetimeFigureOut">
              <a:rPr lang="en-US" smtClean="0"/>
              <a:t>1/19/2018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D12FAD-4E0F-DB41-9330-CD23AAA6D156}" type="slidenum">
              <a:rPr lang="en-US" smtClean="0"/>
              <a:t>‹#›</a:t>
            </a:fld>
            <a:endParaRPr lang="en-US"/>
          </a:p>
        </p:txBody>
      </p:sp>
    </p:spTree>
    <p:extLst>
      <p:ext uri="{BB962C8B-B14F-4D97-AF65-F5344CB8AC3E}">
        <p14:creationId xmlns:p14="http://schemas.microsoft.com/office/powerpoint/2010/main" val="2131280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24EDB1-2002-C343-97E9-33A63DF544B7}" type="datetimeFigureOut">
              <a:rPr lang="en-US" smtClean="0"/>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D12FAD-4E0F-DB41-9330-CD23AAA6D156}" type="slidenum">
              <a:rPr lang="en-US" smtClean="0"/>
              <a:t>‹#›</a:t>
            </a:fld>
            <a:endParaRPr lang="en-US"/>
          </a:p>
        </p:txBody>
      </p:sp>
    </p:spTree>
    <p:extLst>
      <p:ext uri="{BB962C8B-B14F-4D97-AF65-F5344CB8AC3E}">
        <p14:creationId xmlns:p14="http://schemas.microsoft.com/office/powerpoint/2010/main" val="400030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24EDB1-2002-C343-97E9-33A63DF544B7}" type="datetimeFigureOut">
              <a:rPr lang="en-US" smtClean="0"/>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D12FAD-4E0F-DB41-9330-CD23AAA6D156}" type="slidenum">
              <a:rPr lang="en-US" smtClean="0"/>
              <a:t>‹#›</a:t>
            </a:fld>
            <a:endParaRPr lang="en-US"/>
          </a:p>
        </p:txBody>
      </p:sp>
    </p:spTree>
    <p:extLst>
      <p:ext uri="{BB962C8B-B14F-4D97-AF65-F5344CB8AC3E}">
        <p14:creationId xmlns:p14="http://schemas.microsoft.com/office/powerpoint/2010/main" val="1691016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24EDB1-2002-C343-97E9-33A63DF544B7}" type="datetimeFigureOut">
              <a:rPr lang="en-US" smtClean="0"/>
              <a:t>1/19/2018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D12FAD-4E0F-DB41-9330-CD23AAA6D156}" type="slidenum">
              <a:rPr lang="en-US" smtClean="0"/>
              <a:t>‹#›</a:t>
            </a:fld>
            <a:endParaRPr lang="en-US"/>
          </a:p>
        </p:txBody>
      </p:sp>
    </p:spTree>
    <p:extLst>
      <p:ext uri="{BB962C8B-B14F-4D97-AF65-F5344CB8AC3E}">
        <p14:creationId xmlns:p14="http://schemas.microsoft.com/office/powerpoint/2010/main" val="2060104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jcr.incites.thomsonreuters.com/JCRHomePageAction.action" TargetMode="External"/><Relationship Id="rId2" Type="http://schemas.openxmlformats.org/officeDocument/2006/relationships/hyperlink" Target="http://apps.webofknowledge.com/UA_GeneralSearch_input.do?product=UA&amp;SID=8BOiassYUJychEOU5Yk&amp;search_mode=GeneralSearch"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ucdavis.pure.elsevier.com/"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5468" y="269961"/>
            <a:ext cx="11878849" cy="1200329"/>
          </a:xfrm>
          <a:prstGeom prst="rect">
            <a:avLst/>
          </a:prstGeom>
        </p:spPr>
        <p:txBody>
          <a:bodyPr wrap="square">
            <a:spAutoFit/>
          </a:bodyPr>
          <a:lstStyle/>
          <a:p>
            <a:r>
              <a:rPr lang="en-US" b="1" i="0" dirty="0" smtClean="0">
                <a:solidFill>
                  <a:srgbClr val="000000"/>
                </a:solidFill>
                <a:effectLst/>
                <a:latin typeface="Arial" charset="0"/>
                <a:ea typeface="Arial" charset="0"/>
                <a:cs typeface="Arial" charset="0"/>
              </a:rPr>
              <a:t>UC policy states</a:t>
            </a:r>
            <a:r>
              <a:rPr lang="en-US" b="0" i="0" dirty="0" smtClean="0">
                <a:solidFill>
                  <a:srgbClr val="000000"/>
                </a:solidFill>
                <a:effectLst/>
                <a:latin typeface="Arial" charset="0"/>
                <a:ea typeface="Arial" charset="0"/>
                <a:cs typeface="Arial" charset="0"/>
              </a:rPr>
              <a:t>:  "Superior intellectual attainment, as evidenced both in teaching and in research or other creative achievement, is an indispensable criterion for appointment or promotion in an academic position.  Merit increases will be awarded only on the basis of continuing excellence in teaching, </a:t>
            </a:r>
            <a:r>
              <a:rPr lang="en-US" b="0" i="0" dirty="0" smtClean="0">
                <a:solidFill>
                  <a:srgbClr val="FF0000"/>
                </a:solidFill>
                <a:effectLst/>
                <a:latin typeface="Arial" charset="0"/>
                <a:ea typeface="Arial" charset="0"/>
                <a:cs typeface="Arial" charset="0"/>
              </a:rPr>
              <a:t>research </a:t>
            </a:r>
            <a:r>
              <a:rPr lang="en-US" b="0" i="0" dirty="0" smtClean="0">
                <a:solidFill>
                  <a:srgbClr val="000000"/>
                </a:solidFill>
                <a:effectLst/>
                <a:latin typeface="Arial" charset="0"/>
                <a:ea typeface="Arial" charset="0"/>
                <a:cs typeface="Arial" charset="0"/>
              </a:rPr>
              <a:t>and university and public service in the rank at which the candidate is presently serving."</a:t>
            </a:r>
            <a:endParaRPr lang="en-US" dirty="0">
              <a:latin typeface="Arial" charset="0"/>
              <a:ea typeface="Arial" charset="0"/>
              <a:cs typeface="Arial" charset="0"/>
            </a:endParaRPr>
          </a:p>
        </p:txBody>
      </p:sp>
      <p:grpSp>
        <p:nvGrpSpPr>
          <p:cNvPr id="11" name="Group 10"/>
          <p:cNvGrpSpPr/>
          <p:nvPr/>
        </p:nvGrpSpPr>
        <p:grpSpPr>
          <a:xfrm>
            <a:off x="225467" y="1516734"/>
            <a:ext cx="11878849" cy="1200329"/>
            <a:chOff x="225467" y="1516734"/>
            <a:chExt cx="11878849" cy="1200329"/>
          </a:xfrm>
        </p:grpSpPr>
        <p:sp>
          <p:nvSpPr>
            <p:cNvPr id="6" name="Rectangle 5"/>
            <p:cNvSpPr/>
            <p:nvPr/>
          </p:nvSpPr>
          <p:spPr>
            <a:xfrm>
              <a:off x="225467" y="1516734"/>
              <a:ext cx="11878849" cy="1200329"/>
            </a:xfrm>
            <a:prstGeom prst="rect">
              <a:avLst/>
            </a:prstGeom>
          </p:spPr>
          <p:txBody>
            <a:bodyPr wrap="square">
              <a:spAutoFit/>
            </a:bodyPr>
            <a:lstStyle/>
            <a:p>
              <a:pPr fontAlgn="base"/>
              <a:r>
                <a:rPr lang="en-US" b="1" i="0" dirty="0" smtClean="0">
                  <a:solidFill>
                    <a:srgbClr val="002855"/>
                  </a:solidFill>
                  <a:effectLst/>
                  <a:latin typeface="Arial" charset="0"/>
                  <a:ea typeface="Arial" charset="0"/>
                  <a:cs typeface="Arial" charset="0"/>
                </a:rPr>
                <a:t>One-Step Advancement</a:t>
              </a:r>
            </a:p>
            <a:p>
              <a:pPr fontAlgn="base"/>
              <a:r>
                <a:rPr lang="en-US" b="0" i="0" dirty="0" smtClean="0">
                  <a:solidFill>
                    <a:srgbClr val="000000"/>
                  </a:solidFill>
                  <a:effectLst/>
                  <a:latin typeface="Arial" charset="0"/>
                  <a:ea typeface="Arial" charset="0"/>
                  <a:cs typeface="Arial" charset="0"/>
                </a:rPr>
                <a:t>A balanced record, appropriate for rank and step, with </a:t>
              </a:r>
              <a:r>
                <a:rPr lang="en-US" b="0" i="0" dirty="0" smtClean="0">
                  <a:solidFill>
                    <a:srgbClr val="FF0000"/>
                  </a:solidFill>
                  <a:effectLst/>
                  <a:latin typeface="Arial" charset="0"/>
                  <a:ea typeface="Arial" charset="0"/>
                  <a:cs typeface="Arial" charset="0"/>
                </a:rPr>
                <a:t>evidence</a:t>
              </a:r>
              <a:r>
                <a:rPr lang="en-US" b="0" i="0" dirty="0" smtClean="0">
                  <a:solidFill>
                    <a:srgbClr val="000000"/>
                  </a:solidFill>
                  <a:effectLst/>
                  <a:latin typeface="Arial" charset="0"/>
                  <a:ea typeface="Arial" charset="0"/>
                  <a:cs typeface="Arial" charset="0"/>
                </a:rPr>
                <a:t> of good achievement in all areas of responsibility. The magnitude and/or impact of accomplishments in each area is expected to increase as faculty advance in rank and step.</a:t>
              </a:r>
              <a:endParaRPr lang="en-US" b="0" i="0" dirty="0">
                <a:solidFill>
                  <a:srgbClr val="000000"/>
                </a:solidFill>
                <a:effectLst/>
                <a:latin typeface="Arial" charset="0"/>
                <a:ea typeface="Arial" charset="0"/>
                <a:cs typeface="Arial" charset="0"/>
              </a:endParaRPr>
            </a:p>
          </p:txBody>
        </p:sp>
        <p:sp>
          <p:nvSpPr>
            <p:cNvPr id="9" name="Rectangle 8"/>
            <p:cNvSpPr/>
            <p:nvPr/>
          </p:nvSpPr>
          <p:spPr>
            <a:xfrm>
              <a:off x="5799551" y="1878904"/>
              <a:ext cx="951978" cy="237995"/>
            </a:xfrm>
            <a:prstGeom prst="rect">
              <a:avLst/>
            </a:prstGeom>
            <a:solidFill>
              <a:srgbClr val="FFFF00">
                <a:alpha val="24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p:cNvGrpSpPr/>
          <p:nvPr/>
        </p:nvGrpSpPr>
        <p:grpSpPr>
          <a:xfrm>
            <a:off x="225468" y="2883622"/>
            <a:ext cx="11878849" cy="2031325"/>
            <a:chOff x="225468" y="2883622"/>
            <a:chExt cx="11878849" cy="2031325"/>
          </a:xfrm>
        </p:grpSpPr>
        <p:sp>
          <p:nvSpPr>
            <p:cNvPr id="7" name="Rectangle 6"/>
            <p:cNvSpPr/>
            <p:nvPr/>
          </p:nvSpPr>
          <p:spPr>
            <a:xfrm>
              <a:off x="225468" y="2883622"/>
              <a:ext cx="11878849" cy="2031325"/>
            </a:xfrm>
            <a:prstGeom prst="rect">
              <a:avLst/>
            </a:prstGeom>
            <a:noFill/>
          </p:spPr>
          <p:txBody>
            <a:bodyPr wrap="square">
              <a:spAutoFit/>
            </a:bodyPr>
            <a:lstStyle/>
            <a:p>
              <a:pPr fontAlgn="base"/>
              <a:r>
                <a:rPr lang="en-US" b="1" i="0" dirty="0" smtClean="0">
                  <a:solidFill>
                    <a:srgbClr val="002855"/>
                  </a:solidFill>
                  <a:effectLst/>
                  <a:latin typeface="Arial" charset="0"/>
                  <a:ea typeface="Arial" charset="0"/>
                  <a:cs typeface="Arial" charset="0"/>
                </a:rPr>
                <a:t>One-and-One-Half-Step Advancement</a:t>
              </a:r>
            </a:p>
            <a:p>
              <a:pPr fontAlgn="base"/>
              <a:r>
                <a:rPr lang="en-US" b="0" i="0" dirty="0" smtClean="0">
                  <a:solidFill>
                    <a:srgbClr val="000000"/>
                  </a:solidFill>
                  <a:effectLst/>
                  <a:latin typeface="Arial" charset="0"/>
                  <a:ea typeface="Arial" charset="0"/>
                  <a:cs typeface="Arial" charset="0"/>
                </a:rPr>
                <a:t>A larger-than-normal, 1.5-step advancement requires a strong record in all categories of responsibility for that series with </a:t>
              </a:r>
              <a:r>
                <a:rPr lang="en-US" b="0" i="0" dirty="0" smtClean="0">
                  <a:solidFill>
                    <a:srgbClr val="FF0000"/>
                  </a:solidFill>
                  <a:effectLst/>
                  <a:latin typeface="Arial" charset="0"/>
                  <a:ea typeface="Arial" charset="0"/>
                  <a:cs typeface="Arial" charset="0"/>
                </a:rPr>
                <a:t>outstanding achievement </a:t>
              </a:r>
              <a:r>
                <a:rPr lang="en-US" b="0" i="0" dirty="0" smtClean="0">
                  <a:solidFill>
                    <a:srgbClr val="000000"/>
                  </a:solidFill>
                  <a:effectLst/>
                  <a:latin typeface="Arial" charset="0"/>
                  <a:ea typeface="Arial" charset="0"/>
                  <a:cs typeface="Arial" charset="0"/>
                </a:rPr>
                <a:t>in at least </a:t>
              </a:r>
              <a:r>
                <a:rPr lang="en-US" b="0" i="0" dirty="0" smtClean="0">
                  <a:solidFill>
                    <a:srgbClr val="FF0000"/>
                  </a:solidFill>
                  <a:effectLst/>
                  <a:latin typeface="Arial" charset="0"/>
                  <a:ea typeface="Arial" charset="0"/>
                  <a:cs typeface="Arial" charset="0"/>
                </a:rPr>
                <a:t>one area </a:t>
              </a:r>
              <a:r>
                <a:rPr lang="en-US" b="0" i="0" dirty="0" smtClean="0">
                  <a:solidFill>
                    <a:srgbClr val="000000"/>
                  </a:solidFill>
                  <a:effectLst/>
                  <a:latin typeface="Arial" charset="0"/>
                  <a:ea typeface="Arial" charset="0"/>
                  <a:cs typeface="Arial" charset="0"/>
                </a:rPr>
                <a:t>among: (1) </a:t>
              </a:r>
              <a:r>
                <a:rPr lang="en-US" b="0" i="0" dirty="0" smtClean="0">
                  <a:solidFill>
                    <a:srgbClr val="FF0000"/>
                  </a:solidFill>
                  <a:effectLst/>
                  <a:latin typeface="Arial" charset="0"/>
                  <a:ea typeface="Arial" charset="0"/>
                  <a:cs typeface="Arial" charset="0"/>
                </a:rPr>
                <a:t>Research</a:t>
              </a:r>
              <a:r>
                <a:rPr lang="en-US" b="0" i="0" dirty="0" smtClean="0">
                  <a:solidFill>
                    <a:srgbClr val="000000"/>
                  </a:solidFill>
                  <a:effectLst/>
                  <a:latin typeface="Arial" charset="0"/>
                  <a:ea typeface="Arial" charset="0"/>
                  <a:cs typeface="Arial" charset="0"/>
                </a:rPr>
                <a:t>, (2) teaching and (3) department, school, university, community and professional service. Outstanding achievement may be defined using a variety of methods. For performance in any area to be deemed outstanding, the candidate’s dossier must demonstrate how the achievements exceed usual expectations. </a:t>
              </a:r>
              <a:r>
                <a:rPr lang="en-US" b="0" i="0" dirty="0" smtClean="0">
                  <a:solidFill>
                    <a:srgbClr val="FF0000"/>
                  </a:solidFill>
                  <a:effectLst/>
                  <a:latin typeface="Arial" charset="0"/>
                  <a:ea typeface="Arial" charset="0"/>
                  <a:cs typeface="Arial" charset="0"/>
                </a:rPr>
                <a:t>Tangible </a:t>
              </a:r>
              <a:r>
                <a:rPr lang="en-US" b="0" i="0" dirty="0" smtClean="0">
                  <a:solidFill>
                    <a:srgbClr val="000000"/>
                  </a:solidFill>
                  <a:effectLst/>
                  <a:latin typeface="Arial" charset="0"/>
                  <a:ea typeface="Arial" charset="0"/>
                  <a:cs typeface="Arial" charset="0"/>
                </a:rPr>
                <a:t>scholarly or creative work provides additional support for larger-than-normal advancements.</a:t>
              </a:r>
            </a:p>
          </p:txBody>
        </p:sp>
        <p:sp>
          <p:nvSpPr>
            <p:cNvPr id="10" name="Rectangle 9"/>
            <p:cNvSpPr/>
            <p:nvPr/>
          </p:nvSpPr>
          <p:spPr>
            <a:xfrm>
              <a:off x="4977591" y="4296477"/>
              <a:ext cx="836950" cy="293196"/>
            </a:xfrm>
            <a:prstGeom prst="rect">
              <a:avLst/>
            </a:prstGeom>
            <a:solidFill>
              <a:srgbClr val="FFFF00">
                <a:alpha val="24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 name="Group 13"/>
          <p:cNvGrpSpPr/>
          <p:nvPr/>
        </p:nvGrpSpPr>
        <p:grpSpPr>
          <a:xfrm>
            <a:off x="225467" y="5189837"/>
            <a:ext cx="11878849" cy="1200329"/>
            <a:chOff x="225467" y="5189837"/>
            <a:chExt cx="11878849" cy="1200329"/>
          </a:xfrm>
        </p:grpSpPr>
        <p:sp>
          <p:nvSpPr>
            <p:cNvPr id="8" name="Rectangle 7"/>
            <p:cNvSpPr/>
            <p:nvPr/>
          </p:nvSpPr>
          <p:spPr>
            <a:xfrm>
              <a:off x="225467" y="5189837"/>
              <a:ext cx="11878849" cy="1200329"/>
            </a:xfrm>
            <a:prstGeom prst="rect">
              <a:avLst/>
            </a:prstGeom>
          </p:spPr>
          <p:txBody>
            <a:bodyPr wrap="square">
              <a:spAutoFit/>
            </a:bodyPr>
            <a:lstStyle/>
            <a:p>
              <a:pPr fontAlgn="base"/>
              <a:r>
                <a:rPr lang="en-US" b="1" i="0" dirty="0" smtClean="0">
                  <a:solidFill>
                    <a:srgbClr val="002855"/>
                  </a:solidFill>
                  <a:effectLst/>
                  <a:latin typeface="Arial" charset="0"/>
                  <a:ea typeface="Arial" charset="0"/>
                  <a:cs typeface="Arial" charset="0"/>
                </a:rPr>
                <a:t>Two-Step Advancement</a:t>
              </a:r>
            </a:p>
            <a:p>
              <a:pPr fontAlgn="base"/>
              <a:r>
                <a:rPr lang="en-US" b="0" i="0" dirty="0" smtClean="0">
                  <a:solidFill>
                    <a:srgbClr val="000000"/>
                  </a:solidFill>
                  <a:effectLst/>
                  <a:latin typeface="Arial" charset="0"/>
                  <a:ea typeface="Arial" charset="0"/>
                  <a:cs typeface="Arial" charset="0"/>
                </a:rPr>
                <a:t>A two-step advancement will require a strong record in all areas of responsibility, with </a:t>
              </a:r>
              <a:r>
                <a:rPr lang="en-US" b="0" i="0" dirty="0" smtClean="0">
                  <a:solidFill>
                    <a:srgbClr val="FF0000"/>
                  </a:solidFill>
                  <a:effectLst/>
                  <a:latin typeface="Arial" charset="0"/>
                  <a:ea typeface="Arial" charset="0"/>
                  <a:cs typeface="Arial" charset="0"/>
                </a:rPr>
                <a:t>outstanding performance </a:t>
              </a:r>
              <a:r>
                <a:rPr lang="en-US" b="0" i="0" dirty="0" smtClean="0">
                  <a:solidFill>
                    <a:srgbClr val="000000"/>
                  </a:solidFill>
                  <a:effectLst/>
                  <a:latin typeface="Arial" charset="0"/>
                  <a:ea typeface="Arial" charset="0"/>
                  <a:cs typeface="Arial" charset="0"/>
                </a:rPr>
                <a:t>in at least </a:t>
              </a:r>
              <a:r>
                <a:rPr lang="en-US" b="0" i="0" dirty="0" smtClean="0">
                  <a:solidFill>
                    <a:srgbClr val="FF0000"/>
                  </a:solidFill>
                  <a:effectLst/>
                  <a:latin typeface="Arial" charset="0"/>
                  <a:ea typeface="Arial" charset="0"/>
                  <a:cs typeface="Arial" charset="0"/>
                </a:rPr>
                <a:t>two areas</a:t>
              </a:r>
              <a:r>
                <a:rPr lang="en-US" b="0" i="0" dirty="0" smtClean="0">
                  <a:solidFill>
                    <a:srgbClr val="000000"/>
                  </a:solidFill>
                  <a:effectLst/>
                  <a:latin typeface="Arial" charset="0"/>
                  <a:ea typeface="Arial" charset="0"/>
                  <a:cs typeface="Arial" charset="0"/>
                </a:rPr>
                <a:t>, </a:t>
              </a:r>
              <a:r>
                <a:rPr lang="en-US" b="0" i="0" dirty="0" smtClean="0">
                  <a:solidFill>
                    <a:srgbClr val="FF0000"/>
                  </a:solidFill>
                  <a:effectLst/>
                  <a:latin typeface="Arial" charset="0"/>
                  <a:ea typeface="Arial" charset="0"/>
                  <a:cs typeface="Arial" charset="0"/>
                </a:rPr>
                <a:t>as well as publications, presentations or other appropriate documentation demonstrating that innovations have been adopted outside the institution</a:t>
              </a:r>
              <a:r>
                <a:rPr lang="en-US" b="0" i="0" dirty="0" smtClean="0">
                  <a:solidFill>
                    <a:srgbClr val="000000"/>
                  </a:solidFill>
                  <a:effectLst/>
                  <a:latin typeface="Arial" charset="0"/>
                  <a:ea typeface="Arial" charset="0"/>
                  <a:cs typeface="Arial" charset="0"/>
                </a:rPr>
                <a:t>. </a:t>
              </a:r>
              <a:endParaRPr lang="en-US" b="0" i="0" dirty="0">
                <a:solidFill>
                  <a:srgbClr val="000000"/>
                </a:solidFill>
                <a:effectLst/>
                <a:latin typeface="Arial" charset="0"/>
                <a:ea typeface="Arial" charset="0"/>
                <a:cs typeface="Arial" charset="0"/>
              </a:endParaRPr>
            </a:p>
          </p:txBody>
        </p:sp>
        <p:sp>
          <p:nvSpPr>
            <p:cNvPr id="13" name="Rectangle 12"/>
            <p:cNvSpPr/>
            <p:nvPr/>
          </p:nvSpPr>
          <p:spPr>
            <a:xfrm>
              <a:off x="6751529" y="5824331"/>
              <a:ext cx="2662294" cy="231695"/>
            </a:xfrm>
            <a:prstGeom prst="rect">
              <a:avLst/>
            </a:prstGeom>
            <a:solidFill>
              <a:srgbClr val="FFFF00">
                <a:alpha val="24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1121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dissolve">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4872" y="627859"/>
            <a:ext cx="11785919" cy="830997"/>
          </a:xfrm>
          <a:prstGeom prst="rect">
            <a:avLst/>
          </a:prstGeom>
          <a:noFill/>
        </p:spPr>
        <p:txBody>
          <a:bodyPr wrap="none" rtlCol="0">
            <a:spAutoFit/>
          </a:bodyPr>
          <a:lstStyle/>
          <a:p>
            <a:r>
              <a:rPr lang="en-US" sz="2400" dirty="0" smtClean="0"/>
              <a:t>Quantitative information (with citations to sources) included in merit and promotion dossiers</a:t>
            </a:r>
          </a:p>
          <a:p>
            <a:r>
              <a:rPr lang="en-US" sz="2400" dirty="0" smtClean="0"/>
              <a:t> is stronger </a:t>
            </a:r>
            <a:r>
              <a:rPr lang="en-US" sz="2400" dirty="0" smtClean="0">
                <a:solidFill>
                  <a:srgbClr val="FF0000"/>
                </a:solidFill>
              </a:rPr>
              <a:t>tangible evidence and appropriate documentation </a:t>
            </a:r>
            <a:r>
              <a:rPr lang="en-US" sz="2400" dirty="0" smtClean="0"/>
              <a:t>than qualitative opinions</a:t>
            </a:r>
          </a:p>
        </p:txBody>
      </p:sp>
      <p:sp>
        <p:nvSpPr>
          <p:cNvPr id="2" name="TextBox 1"/>
          <p:cNvSpPr txBox="1"/>
          <p:nvPr/>
        </p:nvSpPr>
        <p:spPr>
          <a:xfrm>
            <a:off x="194872" y="2124232"/>
            <a:ext cx="11997128" cy="3416320"/>
          </a:xfrm>
          <a:prstGeom prst="rect">
            <a:avLst/>
          </a:prstGeom>
          <a:noFill/>
        </p:spPr>
        <p:txBody>
          <a:bodyPr wrap="square" rtlCol="0">
            <a:spAutoFit/>
          </a:bodyPr>
          <a:lstStyle/>
          <a:p>
            <a:r>
              <a:rPr lang="en-US" sz="2400" dirty="0" smtClean="0"/>
              <a:t>Strategies for including quantifiable significance to research and creative activities in your </a:t>
            </a:r>
          </a:p>
          <a:p>
            <a:r>
              <a:rPr lang="en-US" sz="2400" dirty="0" smtClean="0"/>
              <a:t>merit dossier:</a:t>
            </a:r>
          </a:p>
          <a:p>
            <a:endParaRPr lang="en-US" sz="2400" dirty="0"/>
          </a:p>
          <a:p>
            <a:r>
              <a:rPr lang="en-US" sz="2400" dirty="0" smtClean="0"/>
              <a:t>- The impact of journals in which you publish (Journal IF, </a:t>
            </a:r>
            <a:r>
              <a:rPr lang="en-US" sz="2400" dirty="0" err="1" smtClean="0"/>
              <a:t>Eigenfactor</a:t>
            </a:r>
            <a:r>
              <a:rPr lang="en-US" sz="2400" dirty="0" smtClean="0"/>
              <a:t>, citation half-life</a:t>
            </a:r>
            <a:r>
              <a:rPr lang="mr-IN" sz="2400" dirty="0" smtClean="0"/>
              <a:t>…</a:t>
            </a:r>
            <a:r>
              <a:rPr lang="en-US" sz="2400" dirty="0"/>
              <a:t>)</a:t>
            </a:r>
            <a:r>
              <a:rPr lang="en-US" sz="2400" dirty="0" smtClean="0"/>
              <a:t>  </a:t>
            </a:r>
          </a:p>
          <a:p>
            <a:r>
              <a:rPr lang="en-US" sz="2400" dirty="0" smtClean="0"/>
              <a:t>- Your overall research impact and it trajectory </a:t>
            </a:r>
          </a:p>
          <a:p>
            <a:r>
              <a:rPr lang="en-US" sz="2400" dirty="0" smtClean="0"/>
              <a:t>- Attention your research draws from:</a:t>
            </a:r>
          </a:p>
          <a:p>
            <a:r>
              <a:rPr lang="en-US" sz="2400" dirty="0"/>
              <a:t>	</a:t>
            </a:r>
            <a:r>
              <a:rPr lang="en-US" sz="2400" dirty="0" smtClean="0"/>
              <a:t>	other researchers in your filed</a:t>
            </a:r>
          </a:p>
          <a:p>
            <a:r>
              <a:rPr lang="en-US" sz="2400" dirty="0"/>
              <a:t>	</a:t>
            </a:r>
            <a:r>
              <a:rPr lang="en-US" sz="2400" dirty="0" smtClean="0"/>
              <a:t>	researchers outside your field</a:t>
            </a:r>
          </a:p>
          <a:p>
            <a:r>
              <a:rPr lang="en-US" sz="2400" dirty="0"/>
              <a:t>	</a:t>
            </a:r>
            <a:r>
              <a:rPr lang="en-US" sz="2400" dirty="0" smtClean="0"/>
              <a:t>	media outlets and the general public</a:t>
            </a:r>
            <a:endParaRPr lang="en-US" sz="2400" dirty="0"/>
          </a:p>
        </p:txBody>
      </p:sp>
      <p:sp>
        <p:nvSpPr>
          <p:cNvPr id="3" name="TextBox 2"/>
          <p:cNvSpPr txBox="1"/>
          <p:nvPr/>
        </p:nvSpPr>
        <p:spPr>
          <a:xfrm>
            <a:off x="29982" y="6205928"/>
            <a:ext cx="12330748" cy="400110"/>
          </a:xfrm>
          <a:prstGeom prst="rect">
            <a:avLst/>
          </a:prstGeom>
          <a:noFill/>
        </p:spPr>
        <p:txBody>
          <a:bodyPr wrap="none" rtlCol="0">
            <a:spAutoFit/>
          </a:bodyPr>
          <a:lstStyle/>
          <a:p>
            <a:r>
              <a:rPr lang="en-US" sz="2000" b="1" dirty="0" smtClean="0">
                <a:solidFill>
                  <a:srgbClr val="FF0000"/>
                </a:solidFill>
              </a:rPr>
              <a:t>Where can you get tangible evidence and appropriate documentation in support of </a:t>
            </a:r>
            <a:r>
              <a:rPr lang="en-US" sz="2000" b="1" smtClean="0">
                <a:solidFill>
                  <a:srgbClr val="FF0000"/>
                </a:solidFill>
              </a:rPr>
              <a:t>your merit/promotion action? </a:t>
            </a:r>
            <a:endParaRPr lang="en-US" sz="2000" b="1" dirty="0">
              <a:solidFill>
                <a:srgbClr val="FF0000"/>
              </a:solidFill>
            </a:endParaRPr>
          </a:p>
        </p:txBody>
      </p:sp>
    </p:spTree>
    <p:extLst>
      <p:ext uri="{BB962C8B-B14F-4D97-AF65-F5344CB8AC3E}">
        <p14:creationId xmlns:p14="http://schemas.microsoft.com/office/powerpoint/2010/main" val="838350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9606" y="1454046"/>
            <a:ext cx="10702161" cy="523220"/>
          </a:xfrm>
          <a:prstGeom prst="rect">
            <a:avLst/>
          </a:prstGeom>
          <a:noFill/>
        </p:spPr>
        <p:txBody>
          <a:bodyPr wrap="none" rtlCol="0">
            <a:spAutoFit/>
          </a:bodyPr>
          <a:lstStyle/>
          <a:p>
            <a:r>
              <a:rPr lang="en-US" sz="2800" b="1" dirty="0" smtClean="0"/>
              <a:t>ISI Web Of Knowledge </a:t>
            </a:r>
            <a:r>
              <a:rPr lang="mr-IN" sz="2800" b="1" dirty="0" smtClean="0"/>
              <a:t>–</a:t>
            </a:r>
            <a:r>
              <a:rPr lang="en-US" sz="2800" b="1" dirty="0" smtClean="0"/>
              <a:t> The impact of your research on other scientist</a:t>
            </a:r>
            <a:endParaRPr lang="en-US" sz="2800" b="1" dirty="0"/>
          </a:p>
        </p:txBody>
      </p:sp>
      <p:sp>
        <p:nvSpPr>
          <p:cNvPr id="3" name="Rectangle 2"/>
          <p:cNvSpPr/>
          <p:nvPr/>
        </p:nvSpPr>
        <p:spPr>
          <a:xfrm>
            <a:off x="599606" y="2038820"/>
            <a:ext cx="10777928" cy="646331"/>
          </a:xfrm>
          <a:prstGeom prst="rect">
            <a:avLst/>
          </a:prstGeom>
        </p:spPr>
        <p:txBody>
          <a:bodyPr wrap="square">
            <a:spAutoFit/>
          </a:bodyPr>
          <a:lstStyle/>
          <a:p>
            <a:r>
              <a:rPr lang="en-US" dirty="0" smtClean="0">
                <a:hlinkClick r:id="rId2"/>
              </a:rPr>
              <a:t>http://apps.webofknowledge.com/UA_GeneralSearch_input.do?product=UA&amp;SID=8BOiassYUJychEOU5Yk&amp;search_mode=GeneralSearch</a:t>
            </a:r>
            <a:r>
              <a:rPr lang="en-US" dirty="0" smtClean="0"/>
              <a:t> </a:t>
            </a:r>
            <a:endParaRPr lang="en-US" dirty="0"/>
          </a:p>
        </p:txBody>
      </p:sp>
      <p:sp>
        <p:nvSpPr>
          <p:cNvPr id="5" name="Rectangle 4"/>
          <p:cNvSpPr/>
          <p:nvPr/>
        </p:nvSpPr>
        <p:spPr>
          <a:xfrm>
            <a:off x="494675" y="4420986"/>
            <a:ext cx="9334024" cy="369332"/>
          </a:xfrm>
          <a:prstGeom prst="rect">
            <a:avLst/>
          </a:prstGeom>
        </p:spPr>
        <p:txBody>
          <a:bodyPr wrap="square">
            <a:spAutoFit/>
          </a:bodyPr>
          <a:lstStyle/>
          <a:p>
            <a:r>
              <a:rPr lang="en-US" dirty="0" smtClean="0">
                <a:hlinkClick r:id="rId3"/>
              </a:rPr>
              <a:t>https://jcr.incites.thomsonreuters.com/JCRHomePageAction.action</a:t>
            </a:r>
            <a:r>
              <a:rPr lang="en-US" dirty="0" smtClean="0"/>
              <a:t>? </a:t>
            </a:r>
            <a:endParaRPr lang="en-US" dirty="0"/>
          </a:p>
        </p:txBody>
      </p:sp>
      <p:sp>
        <p:nvSpPr>
          <p:cNvPr id="7" name="TextBox 6"/>
          <p:cNvSpPr txBox="1"/>
          <p:nvPr/>
        </p:nvSpPr>
        <p:spPr>
          <a:xfrm>
            <a:off x="599606" y="3076015"/>
            <a:ext cx="11193642" cy="954107"/>
          </a:xfrm>
          <a:prstGeom prst="rect">
            <a:avLst/>
          </a:prstGeom>
          <a:noFill/>
        </p:spPr>
        <p:txBody>
          <a:bodyPr wrap="none" rtlCol="0">
            <a:spAutoFit/>
          </a:bodyPr>
          <a:lstStyle/>
          <a:p>
            <a:r>
              <a:rPr lang="en-US" sz="2800" b="1" dirty="0" smtClean="0"/>
              <a:t>ISI </a:t>
            </a:r>
            <a:r>
              <a:rPr lang="en-US" sz="2800" b="1" dirty="0" err="1" smtClean="0"/>
              <a:t>InCites</a:t>
            </a:r>
            <a:r>
              <a:rPr lang="en-US" sz="2800" b="1" dirty="0" smtClean="0"/>
              <a:t> Journal Citation Reports </a:t>
            </a:r>
            <a:r>
              <a:rPr lang="mr-IN" sz="2800" b="1" dirty="0" smtClean="0"/>
              <a:t>–</a:t>
            </a:r>
            <a:r>
              <a:rPr lang="en-US" sz="2800" b="1" dirty="0" smtClean="0"/>
              <a:t>  Are you publishing in “TOP Journals”</a:t>
            </a:r>
          </a:p>
          <a:p>
            <a:r>
              <a:rPr lang="en-US" sz="2800" b="1" dirty="0"/>
              <a:t>	</a:t>
            </a:r>
            <a:r>
              <a:rPr lang="en-US" sz="2800" b="1" dirty="0" smtClean="0"/>
              <a:t>- Across all fields od science; In your discipline </a:t>
            </a:r>
            <a:endParaRPr lang="en-US" sz="2800" b="1" dirty="0"/>
          </a:p>
        </p:txBody>
      </p:sp>
      <p:sp>
        <p:nvSpPr>
          <p:cNvPr id="8" name="TextBox 7"/>
          <p:cNvSpPr txBox="1"/>
          <p:nvPr/>
        </p:nvSpPr>
        <p:spPr>
          <a:xfrm>
            <a:off x="599606" y="658688"/>
            <a:ext cx="2536528" cy="523220"/>
          </a:xfrm>
          <a:prstGeom prst="rect">
            <a:avLst/>
          </a:prstGeom>
          <a:noFill/>
        </p:spPr>
        <p:txBody>
          <a:bodyPr wrap="none" rtlCol="0">
            <a:spAutoFit/>
          </a:bodyPr>
          <a:lstStyle/>
          <a:p>
            <a:r>
              <a:rPr lang="en-US" sz="2800" b="1" dirty="0" smtClean="0"/>
              <a:t>Web </a:t>
            </a:r>
            <a:r>
              <a:rPr lang="en-US" sz="2800" b="1" smtClean="0"/>
              <a:t>of Science </a:t>
            </a:r>
            <a:endParaRPr lang="en-US" sz="2800" b="1" dirty="0"/>
          </a:p>
        </p:txBody>
      </p:sp>
    </p:spTree>
    <p:extLst>
      <p:ext uri="{BB962C8B-B14F-4D97-AF65-F5344CB8AC3E}">
        <p14:creationId xmlns:p14="http://schemas.microsoft.com/office/powerpoint/2010/main" val="13859004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19331" y="839449"/>
            <a:ext cx="1934632" cy="523220"/>
          </a:xfrm>
          <a:prstGeom prst="rect">
            <a:avLst/>
          </a:prstGeom>
          <a:noFill/>
        </p:spPr>
        <p:txBody>
          <a:bodyPr wrap="none" rtlCol="0">
            <a:spAutoFit/>
          </a:bodyPr>
          <a:lstStyle/>
          <a:p>
            <a:r>
              <a:rPr lang="en-US" sz="2800" b="1" dirty="0" smtClean="0"/>
              <a:t>PURE </a:t>
            </a:r>
            <a:r>
              <a:rPr lang="en-US" sz="2800" b="1" dirty="0" err="1" smtClean="0"/>
              <a:t>SciVal</a:t>
            </a:r>
            <a:endParaRPr lang="en-US" sz="2800" b="1" dirty="0"/>
          </a:p>
        </p:txBody>
      </p:sp>
      <p:sp>
        <p:nvSpPr>
          <p:cNvPr id="3" name="Rectangle 2"/>
          <p:cNvSpPr/>
          <p:nvPr/>
        </p:nvSpPr>
        <p:spPr>
          <a:xfrm>
            <a:off x="1124835" y="2225002"/>
            <a:ext cx="4424288" cy="461665"/>
          </a:xfrm>
          <a:prstGeom prst="rect">
            <a:avLst/>
          </a:prstGeom>
        </p:spPr>
        <p:txBody>
          <a:bodyPr wrap="none">
            <a:spAutoFit/>
          </a:bodyPr>
          <a:lstStyle/>
          <a:p>
            <a:r>
              <a:rPr lang="en-US" sz="2400" dirty="0" smtClean="0">
                <a:hlinkClick r:id="rId2"/>
              </a:rPr>
              <a:t>https://ucdavis.pure.elsevier.com</a:t>
            </a:r>
            <a:r>
              <a:rPr lang="en-US" sz="2400" dirty="0" smtClean="0"/>
              <a:t> </a:t>
            </a:r>
            <a:endParaRPr lang="en-US" sz="2400" dirty="0"/>
          </a:p>
        </p:txBody>
      </p:sp>
      <p:sp>
        <p:nvSpPr>
          <p:cNvPr id="4" name="TextBox 3"/>
          <p:cNvSpPr txBox="1"/>
          <p:nvPr/>
        </p:nvSpPr>
        <p:spPr>
          <a:xfrm>
            <a:off x="1086458" y="1609169"/>
            <a:ext cx="4394344" cy="461665"/>
          </a:xfrm>
          <a:prstGeom prst="rect">
            <a:avLst/>
          </a:prstGeom>
          <a:noFill/>
        </p:spPr>
        <p:txBody>
          <a:bodyPr wrap="none" rtlCol="0">
            <a:spAutoFit/>
          </a:bodyPr>
          <a:lstStyle/>
          <a:p>
            <a:r>
              <a:rPr lang="en-US" sz="2400" dirty="0" smtClean="0"/>
              <a:t>Your </a:t>
            </a:r>
            <a:r>
              <a:rPr lang="en-US" sz="2400" smtClean="0"/>
              <a:t>Research Fingerprint </a:t>
            </a:r>
            <a:r>
              <a:rPr lang="en-US" sz="2400" dirty="0" smtClean="0"/>
              <a:t>is here!</a:t>
            </a:r>
            <a:endParaRPr lang="en-US" sz="2400" dirty="0"/>
          </a:p>
        </p:txBody>
      </p:sp>
    </p:spTree>
    <p:extLst>
      <p:ext uri="{BB962C8B-B14F-4D97-AF65-F5344CB8AC3E}">
        <p14:creationId xmlns:p14="http://schemas.microsoft.com/office/powerpoint/2010/main" val="8584845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331</Words>
  <Application>Microsoft Office PowerPoint</Application>
  <PresentationFormat>Widescreen</PresentationFormat>
  <Paragraphs>33</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Mangal</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Munsterman, Christine M.</cp:lastModifiedBy>
  <cp:revision>7</cp:revision>
  <dcterms:created xsi:type="dcterms:W3CDTF">2018-01-19T18:11:25Z</dcterms:created>
  <dcterms:modified xsi:type="dcterms:W3CDTF">2018-01-19T20:00:25Z</dcterms:modified>
</cp:coreProperties>
</file>