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5"/>
  </p:notesMasterIdLst>
  <p:sldIdLst>
    <p:sldId id="256" r:id="rId2"/>
    <p:sldId id="286" r:id="rId3"/>
    <p:sldId id="257" r:id="rId4"/>
    <p:sldId id="270" r:id="rId5"/>
    <p:sldId id="283" r:id="rId6"/>
    <p:sldId id="284" r:id="rId7"/>
    <p:sldId id="281" r:id="rId8"/>
    <p:sldId id="294" r:id="rId9"/>
    <p:sldId id="293" r:id="rId10"/>
    <p:sldId id="292" r:id="rId11"/>
    <p:sldId id="291" r:id="rId12"/>
    <p:sldId id="277" r:id="rId13"/>
    <p:sldId id="279" r:id="rId14"/>
    <p:sldId id="276" r:id="rId15"/>
    <p:sldId id="272" r:id="rId16"/>
    <p:sldId id="273" r:id="rId17"/>
    <p:sldId id="266" r:id="rId18"/>
    <p:sldId id="274" r:id="rId19"/>
    <p:sldId id="265" r:id="rId20"/>
    <p:sldId id="267" r:id="rId21"/>
    <p:sldId id="268" r:id="rId22"/>
    <p:sldId id="269" r:id="rId23"/>
    <p:sldId id="259" r:id="rId24"/>
    <p:sldId id="275" r:id="rId25"/>
    <p:sldId id="295" r:id="rId26"/>
    <p:sldId id="260" r:id="rId27"/>
    <p:sldId id="261" r:id="rId28"/>
    <p:sldId id="290" r:id="rId29"/>
    <p:sldId id="289" r:id="rId30"/>
    <p:sldId id="262" r:id="rId31"/>
    <p:sldId id="264" r:id="rId32"/>
    <p:sldId id="263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73A"/>
    <a:srgbClr val="BA4848"/>
    <a:srgbClr val="64497B"/>
    <a:srgbClr val="8B64AB"/>
    <a:srgbClr val="FFFFFF"/>
    <a:srgbClr val="43A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5BE4-067A-4F0E-933E-D058DACC50B8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C627A-A222-47F6-9924-912D1082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a less busy diagram with similar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627A-A222-47F6-9924-912D1082C0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7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figures in PRISM instead</a:t>
            </a:r>
          </a:p>
          <a:p>
            <a:r>
              <a:rPr lang="en-US" dirty="0"/>
              <a:t>No significant effect of GIP – talk about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627A-A222-47F6-9924-912D1082C0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figures in PRISM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627A-A222-47F6-9924-912D1082C0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876A-3071-4C97-B648-4A2D8B0E1EB5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6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CD1-B0C0-48A3-82C8-6E0BBC4CB4D1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508-7439-4777-8AFB-0D37117C9095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buFont typeface="Wingdings" panose="05000000000000000000" pitchFamily="2" charset="2"/>
              <a:buChar char="q"/>
              <a:defRPr sz="2400"/>
            </a:lvl1pPr>
            <a:lvl2pPr marL="630238" indent="-261938">
              <a:buFont typeface="Courier New" panose="02070309020205020404" pitchFamily="49" charset="0"/>
              <a:buChar char="o"/>
              <a:defRPr sz="2000"/>
            </a:lvl2pPr>
            <a:lvl3pPr marL="798513" indent="-182563">
              <a:buFont typeface="Wingdings" panose="05000000000000000000" pitchFamily="2" charset="2"/>
              <a:buChar char="§"/>
              <a:defRPr sz="1600"/>
            </a:lvl3pPr>
            <a:lvl4pPr marL="1030288" indent="-182563">
              <a:defRPr sz="1600"/>
            </a:lvl4pPr>
            <a:lvl5pPr marL="1260475" indent="-182563">
              <a:buFont typeface="Wingdings" panose="05000000000000000000" pitchFamily="2" charset="2"/>
              <a:buChar char="v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176D-DEB2-417D-9EA5-AED0CC68B401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41F9EA1-DFF6-4FA3-8E21-257B261C2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F344-B9D5-4406-A716-BEBBC3DF14E5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2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0AD2-D170-4CFA-BDCB-3C511429FC7F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2B4E-66BC-4712-9605-E17758A93434}" type="datetime1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74D-3FD3-464E-9B6C-27DF60B8624C}" type="datetime1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8D0-0278-4EE3-85DD-3B058C288629}" type="datetime1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40EB65-70F2-44EE-9487-9ACDFEACA755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A4B-6921-494C-82C5-CA35F2B5039D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37235D-22DA-4337-ADD3-C1F78AA11781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1F9EA1-DFF6-4FA3-8E21-257B261C2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3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20EE-97AF-C455-4597-8F0728BAE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Determining the impact of GIP receptor signaling on alpha cell GLP-1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B7299-6DF2-02DF-9EBC-898B2DDEC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415" y="4576654"/>
            <a:ext cx="10572000" cy="8466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Catherine Dombroski, Laboratory of Dr. Bethany Cummings</a:t>
            </a:r>
          </a:p>
          <a:p>
            <a:r>
              <a:rPr lang="en-US" dirty="0"/>
              <a:t>STAR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720D1-C809-DE4C-A4DA-C99BCB6B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z="1600" smtClean="0"/>
              <a:t>1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F4C90-95ED-6166-6F3E-6A3C6A26E804}"/>
              </a:ext>
            </a:extLst>
          </p:cNvPr>
          <p:cNvSpPr txBox="1"/>
          <p:nvPr/>
        </p:nvSpPr>
        <p:spPr>
          <a:xfrm>
            <a:off x="11155680" y="6640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mittent fasting: is there a role in the treatment of diabetes? A  review of the literature and guide for primary care physicians | Clinical  Diabetes and Endocrinology | Full Text">
            <a:extLst>
              <a:ext uri="{FF2B5EF4-FFF2-40B4-BE49-F238E27FC236}">
                <a16:creationId xmlns:a16="http://schemas.microsoft.com/office/drawing/2014/main" id="{2FA643C1-BF78-07A1-5A9A-FA2E560F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97" y="1788160"/>
            <a:ext cx="4979595" cy="45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Incretin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7166C-5B12-1B7F-5B58-89D4451D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29898" y="3256969"/>
            <a:ext cx="4454547" cy="152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3A283-8BC6-EC2F-8A13-275EDD8D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8" y="2382338"/>
            <a:ext cx="819512" cy="7019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5D610-647E-2395-8268-B65BB46A2F93}"/>
              </a:ext>
            </a:extLst>
          </p:cNvPr>
          <p:cNvCxnSpPr>
            <a:cxnSpLocks/>
          </p:cNvCxnSpPr>
          <p:nvPr/>
        </p:nvCxnSpPr>
        <p:spPr>
          <a:xfrm flipV="1">
            <a:off x="673100" y="2096905"/>
            <a:ext cx="386080" cy="227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3B741-0BB1-BF60-4288-A01960B6FB9C}"/>
              </a:ext>
            </a:extLst>
          </p:cNvPr>
          <p:cNvCxnSpPr>
            <a:cxnSpLocks/>
          </p:cNvCxnSpPr>
          <p:nvPr/>
        </p:nvCxnSpPr>
        <p:spPr>
          <a:xfrm flipV="1">
            <a:off x="1870028" y="4660384"/>
            <a:ext cx="1074081" cy="4470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A138B8-F6FE-8C5F-14F2-B13CEBC5185A}"/>
              </a:ext>
            </a:extLst>
          </p:cNvPr>
          <p:cNvCxnSpPr>
            <a:cxnSpLocks/>
          </p:cNvCxnSpPr>
          <p:nvPr/>
        </p:nvCxnSpPr>
        <p:spPr>
          <a:xfrm>
            <a:off x="1870028" y="5107425"/>
            <a:ext cx="1083457" cy="147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C71B08-83B8-7DDC-2A73-352DDB74C32F}"/>
              </a:ext>
            </a:extLst>
          </p:cNvPr>
          <p:cNvSpPr txBox="1"/>
          <p:nvPr/>
        </p:nvSpPr>
        <p:spPr>
          <a:xfrm>
            <a:off x="2944109" y="44609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E046B-07BC-659C-E861-ADAD906A853B}"/>
              </a:ext>
            </a:extLst>
          </p:cNvPr>
          <p:cNvSpPr txBox="1"/>
          <p:nvPr/>
        </p:nvSpPr>
        <p:spPr>
          <a:xfrm>
            <a:off x="2953485" y="493754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ECBC6D-C051-D3DD-A7FF-B477BBF41956}"/>
              </a:ext>
            </a:extLst>
          </p:cNvPr>
          <p:cNvSpPr/>
          <p:nvPr/>
        </p:nvSpPr>
        <p:spPr>
          <a:xfrm>
            <a:off x="3678605" y="4460931"/>
            <a:ext cx="199162" cy="845947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416FD2-16F2-4A48-3C5D-70EBB61B0DBF}"/>
              </a:ext>
            </a:extLst>
          </p:cNvPr>
          <p:cNvSpPr txBox="1"/>
          <p:nvPr/>
        </p:nvSpPr>
        <p:spPr>
          <a:xfrm>
            <a:off x="3955459" y="4560656"/>
            <a:ext cx="2311400" cy="6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Glucose-stimulated insulin secretion (GSIS)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83262B-A6DE-0ED5-755F-1EFC4231F23B}"/>
              </a:ext>
            </a:extLst>
          </p:cNvPr>
          <p:cNvCxnSpPr>
            <a:cxnSpLocks/>
          </p:cNvCxnSpPr>
          <p:nvPr/>
        </p:nvCxnSpPr>
        <p:spPr>
          <a:xfrm flipV="1">
            <a:off x="5012135" y="4152900"/>
            <a:ext cx="379412" cy="4077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5E97A-8CF6-34D8-DE4B-2D8BB0DD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7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mittent fasting: is there a role in the treatment of diabetes? A  review of the literature and guide for primary care physicians | Clinical  Diabetes and Endocrinology | Full Text">
            <a:extLst>
              <a:ext uri="{FF2B5EF4-FFF2-40B4-BE49-F238E27FC236}">
                <a16:creationId xmlns:a16="http://schemas.microsoft.com/office/drawing/2014/main" id="{2FA643C1-BF78-07A1-5A9A-FA2E560F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97" y="1788160"/>
            <a:ext cx="4979595" cy="45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Incretin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7166C-5B12-1B7F-5B58-89D4451D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29898" y="3256969"/>
            <a:ext cx="4454547" cy="152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3A283-8BC6-EC2F-8A13-275EDD8D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8" y="2382338"/>
            <a:ext cx="819512" cy="7019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5D610-647E-2395-8268-B65BB46A2F93}"/>
              </a:ext>
            </a:extLst>
          </p:cNvPr>
          <p:cNvCxnSpPr>
            <a:cxnSpLocks/>
          </p:cNvCxnSpPr>
          <p:nvPr/>
        </p:nvCxnSpPr>
        <p:spPr>
          <a:xfrm flipV="1">
            <a:off x="673100" y="2096905"/>
            <a:ext cx="386080" cy="227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3B741-0BB1-BF60-4288-A01960B6FB9C}"/>
              </a:ext>
            </a:extLst>
          </p:cNvPr>
          <p:cNvCxnSpPr>
            <a:cxnSpLocks/>
          </p:cNvCxnSpPr>
          <p:nvPr/>
        </p:nvCxnSpPr>
        <p:spPr>
          <a:xfrm flipV="1">
            <a:off x="1870028" y="4660384"/>
            <a:ext cx="1074081" cy="4470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A138B8-F6FE-8C5F-14F2-B13CEBC5185A}"/>
              </a:ext>
            </a:extLst>
          </p:cNvPr>
          <p:cNvCxnSpPr>
            <a:cxnSpLocks/>
          </p:cNvCxnSpPr>
          <p:nvPr/>
        </p:nvCxnSpPr>
        <p:spPr>
          <a:xfrm>
            <a:off x="1870028" y="5107425"/>
            <a:ext cx="1083457" cy="147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C71B08-83B8-7DDC-2A73-352DDB74C32F}"/>
              </a:ext>
            </a:extLst>
          </p:cNvPr>
          <p:cNvSpPr txBox="1"/>
          <p:nvPr/>
        </p:nvSpPr>
        <p:spPr>
          <a:xfrm>
            <a:off x="2944109" y="44609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E046B-07BC-659C-E861-ADAD906A853B}"/>
              </a:ext>
            </a:extLst>
          </p:cNvPr>
          <p:cNvSpPr txBox="1"/>
          <p:nvPr/>
        </p:nvSpPr>
        <p:spPr>
          <a:xfrm>
            <a:off x="2953485" y="493754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ECBC6D-C051-D3DD-A7FF-B477BBF41956}"/>
              </a:ext>
            </a:extLst>
          </p:cNvPr>
          <p:cNvSpPr/>
          <p:nvPr/>
        </p:nvSpPr>
        <p:spPr>
          <a:xfrm>
            <a:off x="3678605" y="4460931"/>
            <a:ext cx="199162" cy="845947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416FD2-16F2-4A48-3C5D-70EBB61B0DBF}"/>
              </a:ext>
            </a:extLst>
          </p:cNvPr>
          <p:cNvSpPr txBox="1"/>
          <p:nvPr/>
        </p:nvSpPr>
        <p:spPr>
          <a:xfrm>
            <a:off x="3955459" y="4560656"/>
            <a:ext cx="2311400" cy="6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Glucose-stimulated insulin secretion (GSIS)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83262B-A6DE-0ED5-755F-1EFC4231F23B}"/>
              </a:ext>
            </a:extLst>
          </p:cNvPr>
          <p:cNvCxnSpPr>
            <a:cxnSpLocks/>
          </p:cNvCxnSpPr>
          <p:nvPr/>
        </p:nvCxnSpPr>
        <p:spPr>
          <a:xfrm flipV="1">
            <a:off x="5012135" y="4152900"/>
            <a:ext cx="379412" cy="4077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491838FB-9E41-4B89-F0FE-69AE7FE15E7A}"/>
              </a:ext>
            </a:extLst>
          </p:cNvPr>
          <p:cNvSpPr/>
          <p:nvPr/>
        </p:nvSpPr>
        <p:spPr>
          <a:xfrm>
            <a:off x="10111996" y="2010619"/>
            <a:ext cx="304800" cy="4076700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2C00B7-E828-1859-B8D1-7DF5843BA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9458" y="3339204"/>
            <a:ext cx="1541543" cy="1627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C320C9-B36C-2B43-6B7E-AE03A9F93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CC79-EB3A-BE96-8805-D38566C9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-cells &amp; GLP-1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EF457-4DF9-2F27-6E8F-E1C65E85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4190D-5514-86D8-D66A-ED9FC085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0" y="2136862"/>
            <a:ext cx="3112004" cy="33149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01C36E-5AB2-F99C-2958-2FE99F7EDFED}"/>
              </a:ext>
            </a:extLst>
          </p:cNvPr>
          <p:cNvCxnSpPr/>
          <p:nvPr/>
        </p:nvCxnSpPr>
        <p:spPr>
          <a:xfrm>
            <a:off x="3211232" y="3702357"/>
            <a:ext cx="147144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F5A3EB-4317-E8C3-6ED2-73F846544F51}"/>
              </a:ext>
            </a:extLst>
          </p:cNvPr>
          <p:cNvSpPr txBox="1"/>
          <p:nvPr/>
        </p:nvSpPr>
        <p:spPr>
          <a:xfrm>
            <a:off x="4682681" y="350230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Proglucagon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027714-BFE9-4D49-387D-CDB8DEB80058}"/>
              </a:ext>
            </a:extLst>
          </p:cNvPr>
          <p:cNvCxnSpPr>
            <a:cxnSpLocks/>
          </p:cNvCxnSpPr>
          <p:nvPr/>
        </p:nvCxnSpPr>
        <p:spPr>
          <a:xfrm flipV="1">
            <a:off x="6484033" y="3173669"/>
            <a:ext cx="1186767" cy="39564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E9B902-9D59-3021-6F47-4BADD8B52DB1}"/>
              </a:ext>
            </a:extLst>
          </p:cNvPr>
          <p:cNvSpPr txBox="1"/>
          <p:nvPr/>
        </p:nvSpPr>
        <p:spPr>
          <a:xfrm>
            <a:off x="7743381" y="2942836"/>
            <a:ext cx="135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Glucagon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BFE859-906E-7663-B445-86D318668AC5}"/>
              </a:ext>
            </a:extLst>
          </p:cNvPr>
          <p:cNvSpPr txBox="1"/>
          <p:nvPr/>
        </p:nvSpPr>
        <p:spPr>
          <a:xfrm rot="20251915">
            <a:off x="6608476" y="297361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PC2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66C6D-E6C3-D46D-7E4C-3096B2F3B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CC79-EB3A-BE96-8805-D38566C9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-cells &amp; GLP-1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EF457-4DF9-2F27-6E8F-E1C65E85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4190D-5514-86D8-D66A-ED9FC085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0" y="2136862"/>
            <a:ext cx="3112004" cy="33149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01C36E-5AB2-F99C-2958-2FE99F7EDFED}"/>
              </a:ext>
            </a:extLst>
          </p:cNvPr>
          <p:cNvCxnSpPr/>
          <p:nvPr/>
        </p:nvCxnSpPr>
        <p:spPr>
          <a:xfrm>
            <a:off x="3211232" y="3702357"/>
            <a:ext cx="147144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F5A3EB-4317-E8C3-6ED2-73F846544F51}"/>
              </a:ext>
            </a:extLst>
          </p:cNvPr>
          <p:cNvSpPr txBox="1"/>
          <p:nvPr/>
        </p:nvSpPr>
        <p:spPr>
          <a:xfrm>
            <a:off x="4682681" y="350230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Proglucagon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027714-BFE9-4D49-387D-CDB8DEB80058}"/>
              </a:ext>
            </a:extLst>
          </p:cNvPr>
          <p:cNvCxnSpPr>
            <a:cxnSpLocks/>
          </p:cNvCxnSpPr>
          <p:nvPr/>
        </p:nvCxnSpPr>
        <p:spPr>
          <a:xfrm flipV="1">
            <a:off x="6484033" y="3173669"/>
            <a:ext cx="1186767" cy="39564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E9B902-9D59-3021-6F47-4BADD8B52DB1}"/>
              </a:ext>
            </a:extLst>
          </p:cNvPr>
          <p:cNvSpPr txBox="1"/>
          <p:nvPr/>
        </p:nvSpPr>
        <p:spPr>
          <a:xfrm>
            <a:off x="7743381" y="2942836"/>
            <a:ext cx="135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Glucagon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BFE859-906E-7663-B445-86D318668AC5}"/>
              </a:ext>
            </a:extLst>
          </p:cNvPr>
          <p:cNvSpPr txBox="1"/>
          <p:nvPr/>
        </p:nvSpPr>
        <p:spPr>
          <a:xfrm rot="20251915">
            <a:off x="6608476" y="297361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PC2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2C83B7-2B47-BFE4-72CD-E8F626A8E4FF}"/>
              </a:ext>
            </a:extLst>
          </p:cNvPr>
          <p:cNvCxnSpPr>
            <a:cxnSpLocks/>
          </p:cNvCxnSpPr>
          <p:nvPr/>
        </p:nvCxnSpPr>
        <p:spPr>
          <a:xfrm>
            <a:off x="6445933" y="3874822"/>
            <a:ext cx="1186767" cy="4177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2E21AE-96B1-A3C8-F002-FE784FF678D2}"/>
              </a:ext>
            </a:extLst>
          </p:cNvPr>
          <p:cNvSpPr txBox="1"/>
          <p:nvPr/>
        </p:nvSpPr>
        <p:spPr>
          <a:xfrm>
            <a:off x="7743381" y="406176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GLP-1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38550-8177-A28D-EAE3-F3B34B29B495}"/>
              </a:ext>
            </a:extLst>
          </p:cNvPr>
          <p:cNvSpPr txBox="1"/>
          <p:nvPr/>
        </p:nvSpPr>
        <p:spPr>
          <a:xfrm rot="1058188">
            <a:off x="6493862" y="4092543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PC1/3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B7678-D6F0-2766-E44B-3ECD042FA59C}"/>
              </a:ext>
            </a:extLst>
          </p:cNvPr>
          <p:cNvSpPr txBox="1"/>
          <p:nvPr/>
        </p:nvSpPr>
        <p:spPr>
          <a:xfrm>
            <a:off x="1720851" y="5667355"/>
            <a:ext cx="881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</a:t>
            </a:r>
            <a:r>
              <a:rPr lang="en-US" sz="2400" b="1" dirty="0"/>
              <a:t>-cells can be stimulated to produce GLP-1 under certain conditions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0F96F-73C4-77CA-2A5B-D3A79A26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4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CCF6-4AE4-86A6-60F6-0A9A455C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GLP-1 &amp; Diabetes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EAF1-2F00-A15C-8E1B-08E825DF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3382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The effects of GLP-1 are “anti-diabetic”</a:t>
            </a:r>
          </a:p>
          <a:p>
            <a:r>
              <a:rPr lang="en-US" sz="2400" dirty="0"/>
              <a:t>GLP-1 receptor agonists are effective at promotin</a:t>
            </a:r>
            <a:r>
              <a:rPr lang="en-US" dirty="0"/>
              <a:t>g insulin secretion in type II diabetics thereby reducing blood glucose levels (A1C)</a:t>
            </a:r>
            <a:r>
              <a:rPr lang="en-US" sz="2400" dirty="0"/>
              <a:t> </a:t>
            </a:r>
          </a:p>
          <a:p>
            <a:r>
              <a:rPr lang="en-US" sz="2400" dirty="0"/>
              <a:t>The dual GLP-1 &amp; GIP receptor agonist </a:t>
            </a:r>
            <a:r>
              <a:rPr lang="en-US" sz="2400" dirty="0" err="1"/>
              <a:t>tirzepatide</a:t>
            </a:r>
            <a:r>
              <a:rPr lang="en-US" sz="2400" dirty="0"/>
              <a:t> (</a:t>
            </a:r>
            <a:r>
              <a:rPr lang="en-US" sz="2400" dirty="0" err="1"/>
              <a:t>Mounjaro</a:t>
            </a:r>
            <a:r>
              <a:rPr lang="en-US" sz="2400" dirty="0"/>
              <a:t>™) has even better efficacy at reducing A1C levels in humans than GLP-1 receptor agonists alone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CB15B-D4B8-429A-B929-A2983A0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3B135F-F2DE-E9DA-ED77-5F32A0B0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1" y="1635845"/>
            <a:ext cx="4635884" cy="45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9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267603"/>
            <a:ext cx="10218420" cy="1450757"/>
          </a:xfrm>
        </p:spPr>
        <p:txBody>
          <a:bodyPr/>
          <a:lstStyle/>
          <a:p>
            <a:r>
              <a:rPr lang="en-US" dirty="0"/>
              <a:t>GIP mediates the incretin effect via </a:t>
            </a:r>
            <a:r>
              <a:rPr lang="el-GR" dirty="0"/>
              <a:t>α</a:t>
            </a:r>
            <a:r>
              <a:rPr lang="en-US" dirty="0"/>
              <a:t>-cells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625B93A-B37C-ADC1-DB91-975938F2A7F4}"/>
              </a:ext>
            </a:extLst>
          </p:cNvPr>
          <p:cNvSpPr/>
          <p:nvPr/>
        </p:nvSpPr>
        <p:spPr>
          <a:xfrm>
            <a:off x="3478926" y="2499934"/>
            <a:ext cx="315311" cy="30310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31106-3063-66A8-91B1-ACD1244940EF}"/>
              </a:ext>
            </a:extLst>
          </p:cNvPr>
          <p:cNvSpPr txBox="1"/>
          <p:nvPr/>
        </p:nvSpPr>
        <p:spPr>
          <a:xfrm>
            <a:off x="9804400" y="5952496"/>
            <a:ext cx="226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et al., Sci. Adv.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93BE3-61CF-0C51-5D48-8317F1680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625B93A-B37C-ADC1-DB91-975938F2A7F4}"/>
              </a:ext>
            </a:extLst>
          </p:cNvPr>
          <p:cNvSpPr/>
          <p:nvPr/>
        </p:nvSpPr>
        <p:spPr>
          <a:xfrm>
            <a:off x="3478926" y="2499934"/>
            <a:ext cx="315311" cy="30310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2C694B-85FD-61D8-68B0-8F847CA4C11E}"/>
              </a:ext>
            </a:extLst>
          </p:cNvPr>
          <p:cNvCxnSpPr/>
          <p:nvPr/>
        </p:nvCxnSpPr>
        <p:spPr>
          <a:xfrm>
            <a:off x="9122979" y="4351283"/>
            <a:ext cx="252249" cy="315310"/>
          </a:xfrm>
          <a:prstGeom prst="straightConnector1">
            <a:avLst/>
          </a:prstGeom>
          <a:ln w="38100">
            <a:solidFill>
              <a:srgbClr val="D6A7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FF89CA-41BC-E833-CE49-DBD4F5840670}"/>
              </a:ext>
            </a:extLst>
          </p:cNvPr>
          <p:cNvCxnSpPr>
            <a:cxnSpLocks/>
          </p:cNvCxnSpPr>
          <p:nvPr/>
        </p:nvCxnSpPr>
        <p:spPr>
          <a:xfrm>
            <a:off x="9490842" y="4839453"/>
            <a:ext cx="0" cy="507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4EAE4B-6572-7459-47E3-AAFF6264497B}"/>
              </a:ext>
            </a:extLst>
          </p:cNvPr>
          <p:cNvSpPr txBox="1"/>
          <p:nvPr/>
        </p:nvSpPr>
        <p:spPr>
          <a:xfrm>
            <a:off x="9375228" y="4770148"/>
            <a:ext cx="253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Glucose-stimulated insulin secretion (GSIS)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C1A0BF0-0443-CC32-02AD-6CF31777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267603"/>
            <a:ext cx="10218420" cy="1450757"/>
          </a:xfrm>
        </p:spPr>
        <p:txBody>
          <a:bodyPr/>
          <a:lstStyle/>
          <a:p>
            <a:r>
              <a:rPr lang="en-US" dirty="0"/>
              <a:t>GIP mediates the incretin effect via </a:t>
            </a:r>
            <a:r>
              <a:rPr lang="el-GR" dirty="0"/>
              <a:t>α</a:t>
            </a:r>
            <a:r>
              <a:rPr lang="en-US" dirty="0"/>
              <a:t>-cells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992983-8146-57EB-27FC-A87539FB7149}"/>
              </a:ext>
            </a:extLst>
          </p:cNvPr>
          <p:cNvSpPr txBox="1"/>
          <p:nvPr/>
        </p:nvSpPr>
        <p:spPr>
          <a:xfrm>
            <a:off x="9804400" y="5952496"/>
            <a:ext cx="226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et al., Sci. Adv.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A862D0-00DE-B91F-30D6-1BFE617E9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FF4E8-1CCF-B693-5318-69123BF95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2CDAF-11C8-E217-3B0E-49290B0A8538}"/>
              </a:ext>
            </a:extLst>
          </p:cNvPr>
          <p:cNvSpPr txBox="1"/>
          <p:nvPr/>
        </p:nvSpPr>
        <p:spPr>
          <a:xfrm>
            <a:off x="211000" y="3056487"/>
            <a:ext cx="20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GIP administration (endogenous or exogenous)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EE99DE-C6E4-6F44-87C2-A6075F45F92C}"/>
              </a:ext>
            </a:extLst>
          </p:cNvPr>
          <p:cNvGrpSpPr/>
          <p:nvPr/>
        </p:nvGrpSpPr>
        <p:grpSpPr>
          <a:xfrm>
            <a:off x="488478" y="2264656"/>
            <a:ext cx="1420022" cy="791831"/>
            <a:chOff x="488478" y="2264656"/>
            <a:chExt cx="1420022" cy="7918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535A1A-6117-2C2D-0638-804966EB8BD7}"/>
                </a:ext>
              </a:extLst>
            </p:cNvPr>
            <p:cNvSpPr/>
            <p:nvPr/>
          </p:nvSpPr>
          <p:spPr>
            <a:xfrm>
              <a:off x="750416" y="26391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88CB9E-BFC2-4405-F532-0F8B768A1CA4}"/>
                </a:ext>
              </a:extLst>
            </p:cNvPr>
            <p:cNvSpPr/>
            <p:nvPr/>
          </p:nvSpPr>
          <p:spPr>
            <a:xfrm>
              <a:off x="488478" y="283810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C6B308-76BB-563F-16C8-CADABC70B9CB}"/>
                </a:ext>
              </a:extLst>
            </p:cNvPr>
            <p:cNvSpPr/>
            <p:nvPr/>
          </p:nvSpPr>
          <p:spPr>
            <a:xfrm>
              <a:off x="846941" y="2264656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B690C3-9E64-B50B-D8D1-25B01657487F}"/>
                </a:ext>
              </a:extLst>
            </p:cNvPr>
            <p:cNvSpPr/>
            <p:nvPr/>
          </p:nvSpPr>
          <p:spPr>
            <a:xfrm>
              <a:off x="1061587" y="2527960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747685-1179-FE03-5779-3C88BDF6E790}"/>
                </a:ext>
              </a:extLst>
            </p:cNvPr>
            <p:cNvSpPr/>
            <p:nvPr/>
          </p:nvSpPr>
          <p:spPr>
            <a:xfrm>
              <a:off x="967899" y="2847804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9E2E3F-A16A-6D29-5D1E-7C83D74F8FB1}"/>
                </a:ext>
              </a:extLst>
            </p:cNvPr>
            <p:cNvSpPr/>
            <p:nvPr/>
          </p:nvSpPr>
          <p:spPr>
            <a:xfrm>
              <a:off x="1248817" y="270094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AB5142-3F3D-9F1C-95E8-359BB9F5EE29}"/>
                </a:ext>
              </a:extLst>
            </p:cNvPr>
            <p:cNvSpPr/>
            <p:nvPr/>
          </p:nvSpPr>
          <p:spPr>
            <a:xfrm>
              <a:off x="1275088" y="2274412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EF44E4-D18E-A507-64EF-59E4788CE64D}"/>
                </a:ext>
              </a:extLst>
            </p:cNvPr>
            <p:cNvSpPr/>
            <p:nvPr/>
          </p:nvSpPr>
          <p:spPr>
            <a:xfrm>
              <a:off x="1481978" y="255395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904953-B9D0-8257-18E3-006671413990}"/>
                </a:ext>
              </a:extLst>
            </p:cNvPr>
            <p:cNvSpPr/>
            <p:nvPr/>
          </p:nvSpPr>
          <p:spPr>
            <a:xfrm>
              <a:off x="1429079" y="2919327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031491-8604-C360-CBC4-B0BAFCE1731E}"/>
                </a:ext>
              </a:extLst>
            </p:cNvPr>
            <p:cNvSpPr/>
            <p:nvPr/>
          </p:nvSpPr>
          <p:spPr>
            <a:xfrm>
              <a:off x="1771340" y="27118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AB75AD-F64D-1971-9DF4-EDF590CCC149}"/>
                </a:ext>
              </a:extLst>
            </p:cNvPr>
            <p:cNvSpPr/>
            <p:nvPr/>
          </p:nvSpPr>
          <p:spPr>
            <a:xfrm>
              <a:off x="1634655" y="233093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B57CB53-4D2B-27BE-557F-F9AA1048B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2C634E-C272-5AA7-EC54-515B5EC22F12}"/>
              </a:ext>
            </a:extLst>
          </p:cNvPr>
          <p:cNvSpPr/>
          <p:nvPr/>
        </p:nvSpPr>
        <p:spPr>
          <a:xfrm>
            <a:off x="3552316" y="2446996"/>
            <a:ext cx="137160" cy="137160"/>
          </a:xfrm>
          <a:prstGeom prst="ellipse">
            <a:avLst/>
          </a:prstGeom>
          <a:solidFill>
            <a:srgbClr val="43A04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0AF3-1F23-0558-859D-9E2E18CF29B5}"/>
              </a:ext>
            </a:extLst>
          </p:cNvPr>
          <p:cNvSpPr txBox="1"/>
          <p:nvPr/>
        </p:nvSpPr>
        <p:spPr>
          <a:xfrm>
            <a:off x="211000" y="3056487"/>
            <a:ext cx="20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GIP administration (endogenous or exogenous)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0DB59-B306-F0C0-87D1-17DA957E4155}"/>
              </a:ext>
            </a:extLst>
          </p:cNvPr>
          <p:cNvGrpSpPr/>
          <p:nvPr/>
        </p:nvGrpSpPr>
        <p:grpSpPr>
          <a:xfrm>
            <a:off x="488478" y="2264656"/>
            <a:ext cx="1420022" cy="791831"/>
            <a:chOff x="488478" y="2264656"/>
            <a:chExt cx="1420022" cy="79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5FDF94-8E8D-A953-C280-2380523EED90}"/>
                </a:ext>
              </a:extLst>
            </p:cNvPr>
            <p:cNvSpPr/>
            <p:nvPr/>
          </p:nvSpPr>
          <p:spPr>
            <a:xfrm>
              <a:off x="750416" y="26391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328AD7-4E14-01CE-DBEA-651112BABCFA}"/>
                </a:ext>
              </a:extLst>
            </p:cNvPr>
            <p:cNvSpPr/>
            <p:nvPr/>
          </p:nvSpPr>
          <p:spPr>
            <a:xfrm>
              <a:off x="488478" y="283810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F1F318-28C2-09BC-6F69-4ABA53749BB4}"/>
                </a:ext>
              </a:extLst>
            </p:cNvPr>
            <p:cNvSpPr/>
            <p:nvPr/>
          </p:nvSpPr>
          <p:spPr>
            <a:xfrm>
              <a:off x="846941" y="2264656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952F2-8B98-AC31-37EF-72B5C6530E7F}"/>
                </a:ext>
              </a:extLst>
            </p:cNvPr>
            <p:cNvSpPr/>
            <p:nvPr/>
          </p:nvSpPr>
          <p:spPr>
            <a:xfrm>
              <a:off x="1061587" y="2527960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3AA6CC-39C0-D9E6-1B58-8DEF325D589B}"/>
                </a:ext>
              </a:extLst>
            </p:cNvPr>
            <p:cNvSpPr/>
            <p:nvPr/>
          </p:nvSpPr>
          <p:spPr>
            <a:xfrm>
              <a:off x="967899" y="2847804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2A7AC5-3D39-353A-88D9-C9DABEBD9008}"/>
                </a:ext>
              </a:extLst>
            </p:cNvPr>
            <p:cNvSpPr/>
            <p:nvPr/>
          </p:nvSpPr>
          <p:spPr>
            <a:xfrm>
              <a:off x="1248817" y="270094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44BCA1-A644-0615-B557-B31B8C9B4900}"/>
                </a:ext>
              </a:extLst>
            </p:cNvPr>
            <p:cNvSpPr/>
            <p:nvPr/>
          </p:nvSpPr>
          <p:spPr>
            <a:xfrm>
              <a:off x="1275088" y="2274412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F8C1BF-970F-1FFF-9FB0-BC7536A695EC}"/>
                </a:ext>
              </a:extLst>
            </p:cNvPr>
            <p:cNvSpPr/>
            <p:nvPr/>
          </p:nvSpPr>
          <p:spPr>
            <a:xfrm>
              <a:off x="1481978" y="255395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042D8-FC9E-7AFC-C1F7-245B2C72EE8F}"/>
                </a:ext>
              </a:extLst>
            </p:cNvPr>
            <p:cNvSpPr/>
            <p:nvPr/>
          </p:nvSpPr>
          <p:spPr>
            <a:xfrm>
              <a:off x="1429079" y="2919327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B6F85B-6595-D94D-A7A2-614BDDBF79D3}"/>
                </a:ext>
              </a:extLst>
            </p:cNvPr>
            <p:cNvSpPr/>
            <p:nvPr/>
          </p:nvSpPr>
          <p:spPr>
            <a:xfrm>
              <a:off x="1771340" y="27118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C25A1C-7B5D-A0DA-CF1E-C93100D006DF}"/>
                </a:ext>
              </a:extLst>
            </p:cNvPr>
            <p:cNvSpPr/>
            <p:nvPr/>
          </p:nvSpPr>
          <p:spPr>
            <a:xfrm>
              <a:off x="1634655" y="233093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1645978A-0FCB-F8F2-34A3-C47D24C2EF0A}"/>
              </a:ext>
            </a:extLst>
          </p:cNvPr>
          <p:cNvSpPr/>
          <p:nvPr/>
        </p:nvSpPr>
        <p:spPr>
          <a:xfrm rot="15943949" flipH="1">
            <a:off x="2535212" y="1429440"/>
            <a:ext cx="388985" cy="169639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8F5651-37F2-B82C-2934-36DEB3635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Mellitus (Type II)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ADD0-A505-A3DB-C27E-F55EA7D8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medicine </a:t>
            </a:r>
          </a:p>
          <a:p>
            <a:pPr lvl="1"/>
            <a:r>
              <a:rPr lang="en-US" dirty="0"/>
              <a:t>11.3% of the US population suffers from diabetes (CDC)</a:t>
            </a:r>
          </a:p>
          <a:p>
            <a:pPr lvl="1"/>
            <a:r>
              <a:rPr lang="en-US" dirty="0"/>
              <a:t>The total estimated cost of diagnosed diabetes in 2017 is $327 billion (ADA)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2C634E-C272-5AA7-EC54-515B5EC22F12}"/>
              </a:ext>
            </a:extLst>
          </p:cNvPr>
          <p:cNvSpPr/>
          <p:nvPr/>
        </p:nvSpPr>
        <p:spPr>
          <a:xfrm>
            <a:off x="3552316" y="2446996"/>
            <a:ext cx="137160" cy="137160"/>
          </a:xfrm>
          <a:prstGeom prst="ellipse">
            <a:avLst/>
          </a:prstGeom>
          <a:solidFill>
            <a:srgbClr val="43A04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0AF3-1F23-0558-859D-9E2E18CF29B5}"/>
              </a:ext>
            </a:extLst>
          </p:cNvPr>
          <p:cNvSpPr txBox="1"/>
          <p:nvPr/>
        </p:nvSpPr>
        <p:spPr>
          <a:xfrm>
            <a:off x="211000" y="3056487"/>
            <a:ext cx="20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GIP administration (endogenous or exogenous)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0DB59-B306-F0C0-87D1-17DA957E4155}"/>
              </a:ext>
            </a:extLst>
          </p:cNvPr>
          <p:cNvGrpSpPr/>
          <p:nvPr/>
        </p:nvGrpSpPr>
        <p:grpSpPr>
          <a:xfrm>
            <a:off x="488478" y="2264656"/>
            <a:ext cx="1420022" cy="791831"/>
            <a:chOff x="488478" y="2264656"/>
            <a:chExt cx="1420022" cy="79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5FDF94-8E8D-A953-C280-2380523EED90}"/>
                </a:ext>
              </a:extLst>
            </p:cNvPr>
            <p:cNvSpPr/>
            <p:nvPr/>
          </p:nvSpPr>
          <p:spPr>
            <a:xfrm>
              <a:off x="750416" y="26391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328AD7-4E14-01CE-DBEA-651112BABCFA}"/>
                </a:ext>
              </a:extLst>
            </p:cNvPr>
            <p:cNvSpPr/>
            <p:nvPr/>
          </p:nvSpPr>
          <p:spPr>
            <a:xfrm>
              <a:off x="488478" y="283810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F1F318-28C2-09BC-6F69-4ABA53749BB4}"/>
                </a:ext>
              </a:extLst>
            </p:cNvPr>
            <p:cNvSpPr/>
            <p:nvPr/>
          </p:nvSpPr>
          <p:spPr>
            <a:xfrm>
              <a:off x="846941" y="2264656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952F2-8B98-AC31-37EF-72B5C6530E7F}"/>
                </a:ext>
              </a:extLst>
            </p:cNvPr>
            <p:cNvSpPr/>
            <p:nvPr/>
          </p:nvSpPr>
          <p:spPr>
            <a:xfrm>
              <a:off x="1061587" y="2527960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3AA6CC-39C0-D9E6-1B58-8DEF325D589B}"/>
                </a:ext>
              </a:extLst>
            </p:cNvPr>
            <p:cNvSpPr/>
            <p:nvPr/>
          </p:nvSpPr>
          <p:spPr>
            <a:xfrm>
              <a:off x="967899" y="2847804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2A7AC5-3D39-353A-88D9-C9DABEBD9008}"/>
                </a:ext>
              </a:extLst>
            </p:cNvPr>
            <p:cNvSpPr/>
            <p:nvPr/>
          </p:nvSpPr>
          <p:spPr>
            <a:xfrm>
              <a:off x="1248817" y="270094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44BCA1-A644-0615-B557-B31B8C9B4900}"/>
                </a:ext>
              </a:extLst>
            </p:cNvPr>
            <p:cNvSpPr/>
            <p:nvPr/>
          </p:nvSpPr>
          <p:spPr>
            <a:xfrm>
              <a:off x="1275088" y="2274412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F8C1BF-970F-1FFF-9FB0-BC7536A695EC}"/>
                </a:ext>
              </a:extLst>
            </p:cNvPr>
            <p:cNvSpPr/>
            <p:nvPr/>
          </p:nvSpPr>
          <p:spPr>
            <a:xfrm>
              <a:off x="1481978" y="255395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042D8-FC9E-7AFC-C1F7-245B2C72EE8F}"/>
                </a:ext>
              </a:extLst>
            </p:cNvPr>
            <p:cNvSpPr/>
            <p:nvPr/>
          </p:nvSpPr>
          <p:spPr>
            <a:xfrm>
              <a:off x="1429079" y="2919327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B6F85B-6595-D94D-A7A2-614BDDBF79D3}"/>
                </a:ext>
              </a:extLst>
            </p:cNvPr>
            <p:cNvSpPr/>
            <p:nvPr/>
          </p:nvSpPr>
          <p:spPr>
            <a:xfrm>
              <a:off x="1771340" y="27118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C25A1C-7B5D-A0DA-CF1E-C93100D006DF}"/>
                </a:ext>
              </a:extLst>
            </p:cNvPr>
            <p:cNvSpPr/>
            <p:nvPr/>
          </p:nvSpPr>
          <p:spPr>
            <a:xfrm>
              <a:off x="1634655" y="233093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1645978A-0FCB-F8F2-34A3-C47D24C2EF0A}"/>
              </a:ext>
            </a:extLst>
          </p:cNvPr>
          <p:cNvSpPr/>
          <p:nvPr/>
        </p:nvSpPr>
        <p:spPr>
          <a:xfrm rot="15943949" flipH="1">
            <a:off x="2535212" y="1429440"/>
            <a:ext cx="388985" cy="169639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A23C9A-B388-8CDC-6EF8-BA22205A0DD5}"/>
              </a:ext>
            </a:extLst>
          </p:cNvPr>
          <p:cNvGrpSpPr/>
          <p:nvPr/>
        </p:nvGrpSpPr>
        <p:grpSpPr>
          <a:xfrm>
            <a:off x="4459444" y="4674145"/>
            <a:ext cx="939555" cy="852191"/>
            <a:chOff x="4459444" y="4674145"/>
            <a:chExt cx="939555" cy="852191"/>
          </a:xfrm>
          <a:solidFill>
            <a:srgbClr val="BA4848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98FEFAD-FE46-BF02-9824-269832ED102A}"/>
                </a:ext>
              </a:extLst>
            </p:cNvPr>
            <p:cNvSpPr/>
            <p:nvPr/>
          </p:nvSpPr>
          <p:spPr>
            <a:xfrm rot="15045312">
              <a:off x="4529354" y="4716740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D017A96-E3A9-4FD5-4B30-23F561BB070E}"/>
                </a:ext>
              </a:extLst>
            </p:cNvPr>
            <p:cNvSpPr/>
            <p:nvPr/>
          </p:nvSpPr>
          <p:spPr>
            <a:xfrm rot="15045312">
              <a:off x="4756183" y="4934877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D3565E-E6EA-0C81-3414-990BC639B97B}"/>
                </a:ext>
              </a:extLst>
            </p:cNvPr>
            <p:cNvSpPr/>
            <p:nvPr/>
          </p:nvSpPr>
          <p:spPr>
            <a:xfrm rot="15045312">
              <a:off x="4811850" y="4674145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53139D3-1F95-FCE4-37E9-FDBC4223E8A8}"/>
                </a:ext>
              </a:extLst>
            </p:cNvPr>
            <p:cNvSpPr/>
            <p:nvPr/>
          </p:nvSpPr>
          <p:spPr>
            <a:xfrm rot="15045312">
              <a:off x="4642574" y="5187489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EB6A3BE-30D2-9D2E-D985-EDB2BAF5A7C2}"/>
                </a:ext>
              </a:extLst>
            </p:cNvPr>
            <p:cNvSpPr/>
            <p:nvPr/>
          </p:nvSpPr>
          <p:spPr>
            <a:xfrm rot="15045312">
              <a:off x="4986554" y="5066448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9048E67-BAE3-B56A-435D-BC90FE842FFF}"/>
                </a:ext>
              </a:extLst>
            </p:cNvPr>
            <p:cNvSpPr/>
            <p:nvPr/>
          </p:nvSpPr>
          <p:spPr>
            <a:xfrm rot="15045312">
              <a:off x="5110591" y="4773392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64F5602-2CF9-2DED-A5C0-17A4522848F9}"/>
                </a:ext>
              </a:extLst>
            </p:cNvPr>
            <p:cNvSpPr/>
            <p:nvPr/>
          </p:nvSpPr>
          <p:spPr>
            <a:xfrm rot="15045312">
              <a:off x="4878112" y="5344464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D79A138-E501-48FF-5354-27BB76630648}"/>
                </a:ext>
              </a:extLst>
            </p:cNvPr>
            <p:cNvSpPr/>
            <p:nvPr/>
          </p:nvSpPr>
          <p:spPr>
            <a:xfrm rot="15045312">
              <a:off x="4467869" y="538917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39BB7E2-C099-6CD1-BC29-060FFAA174E6}"/>
                </a:ext>
              </a:extLst>
            </p:cNvPr>
            <p:cNvSpPr/>
            <p:nvPr/>
          </p:nvSpPr>
          <p:spPr>
            <a:xfrm rot="15045312">
              <a:off x="5261839" y="521775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6A5AC5-2AF4-4E98-A896-387749FF6323}"/>
                </a:ext>
              </a:extLst>
            </p:cNvPr>
            <p:cNvSpPr/>
            <p:nvPr/>
          </p:nvSpPr>
          <p:spPr>
            <a:xfrm rot="15045312">
              <a:off x="4459444" y="497909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F99084E-F076-0C0D-05FE-0AE182E41CF1}"/>
              </a:ext>
            </a:extLst>
          </p:cNvPr>
          <p:cNvCxnSpPr/>
          <p:nvPr/>
        </p:nvCxnSpPr>
        <p:spPr>
          <a:xfrm>
            <a:off x="4301952" y="4666586"/>
            <a:ext cx="174704" cy="198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67EFBE4-B605-4306-B5F2-BCF6DB58DA3D}"/>
              </a:ext>
            </a:extLst>
          </p:cNvPr>
          <p:cNvSpPr txBox="1"/>
          <p:nvPr/>
        </p:nvSpPr>
        <p:spPr>
          <a:xfrm>
            <a:off x="4693316" y="553332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93B914-ADBF-E746-5CB7-4F2C29E0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8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2C634E-C272-5AA7-EC54-515B5EC22F12}"/>
              </a:ext>
            </a:extLst>
          </p:cNvPr>
          <p:cNvSpPr/>
          <p:nvPr/>
        </p:nvSpPr>
        <p:spPr>
          <a:xfrm>
            <a:off x="3552316" y="2446996"/>
            <a:ext cx="137160" cy="137160"/>
          </a:xfrm>
          <a:prstGeom prst="ellipse">
            <a:avLst/>
          </a:prstGeom>
          <a:solidFill>
            <a:srgbClr val="43A04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0AF3-1F23-0558-859D-9E2E18CF29B5}"/>
              </a:ext>
            </a:extLst>
          </p:cNvPr>
          <p:cNvSpPr txBox="1"/>
          <p:nvPr/>
        </p:nvSpPr>
        <p:spPr>
          <a:xfrm>
            <a:off x="211000" y="3056487"/>
            <a:ext cx="20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GIP administration (endogenous or exogenous)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0DB59-B306-F0C0-87D1-17DA957E4155}"/>
              </a:ext>
            </a:extLst>
          </p:cNvPr>
          <p:cNvGrpSpPr/>
          <p:nvPr/>
        </p:nvGrpSpPr>
        <p:grpSpPr>
          <a:xfrm>
            <a:off x="488478" y="2264656"/>
            <a:ext cx="1420022" cy="791831"/>
            <a:chOff x="488478" y="2264656"/>
            <a:chExt cx="1420022" cy="79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5FDF94-8E8D-A953-C280-2380523EED90}"/>
                </a:ext>
              </a:extLst>
            </p:cNvPr>
            <p:cNvSpPr/>
            <p:nvPr/>
          </p:nvSpPr>
          <p:spPr>
            <a:xfrm>
              <a:off x="750416" y="26391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328AD7-4E14-01CE-DBEA-651112BABCFA}"/>
                </a:ext>
              </a:extLst>
            </p:cNvPr>
            <p:cNvSpPr/>
            <p:nvPr/>
          </p:nvSpPr>
          <p:spPr>
            <a:xfrm>
              <a:off x="488478" y="283810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F1F318-28C2-09BC-6F69-4ABA53749BB4}"/>
                </a:ext>
              </a:extLst>
            </p:cNvPr>
            <p:cNvSpPr/>
            <p:nvPr/>
          </p:nvSpPr>
          <p:spPr>
            <a:xfrm>
              <a:off x="846941" y="2264656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952F2-8B98-AC31-37EF-72B5C6530E7F}"/>
                </a:ext>
              </a:extLst>
            </p:cNvPr>
            <p:cNvSpPr/>
            <p:nvPr/>
          </p:nvSpPr>
          <p:spPr>
            <a:xfrm>
              <a:off x="1061587" y="2527960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3AA6CC-39C0-D9E6-1B58-8DEF325D589B}"/>
                </a:ext>
              </a:extLst>
            </p:cNvPr>
            <p:cNvSpPr/>
            <p:nvPr/>
          </p:nvSpPr>
          <p:spPr>
            <a:xfrm>
              <a:off x="967899" y="2847804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2A7AC5-3D39-353A-88D9-C9DABEBD9008}"/>
                </a:ext>
              </a:extLst>
            </p:cNvPr>
            <p:cNvSpPr/>
            <p:nvPr/>
          </p:nvSpPr>
          <p:spPr>
            <a:xfrm>
              <a:off x="1248817" y="270094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44BCA1-A644-0615-B557-B31B8C9B4900}"/>
                </a:ext>
              </a:extLst>
            </p:cNvPr>
            <p:cNvSpPr/>
            <p:nvPr/>
          </p:nvSpPr>
          <p:spPr>
            <a:xfrm>
              <a:off x="1275088" y="2274412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F8C1BF-970F-1FFF-9FB0-BC7536A695EC}"/>
                </a:ext>
              </a:extLst>
            </p:cNvPr>
            <p:cNvSpPr/>
            <p:nvPr/>
          </p:nvSpPr>
          <p:spPr>
            <a:xfrm>
              <a:off x="1481978" y="255395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042D8-FC9E-7AFC-C1F7-245B2C72EE8F}"/>
                </a:ext>
              </a:extLst>
            </p:cNvPr>
            <p:cNvSpPr/>
            <p:nvPr/>
          </p:nvSpPr>
          <p:spPr>
            <a:xfrm>
              <a:off x="1429079" y="2919327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B6F85B-6595-D94D-A7A2-614BDDBF79D3}"/>
                </a:ext>
              </a:extLst>
            </p:cNvPr>
            <p:cNvSpPr/>
            <p:nvPr/>
          </p:nvSpPr>
          <p:spPr>
            <a:xfrm>
              <a:off x="1771340" y="27118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C25A1C-7B5D-A0DA-CF1E-C93100D006DF}"/>
                </a:ext>
              </a:extLst>
            </p:cNvPr>
            <p:cNvSpPr/>
            <p:nvPr/>
          </p:nvSpPr>
          <p:spPr>
            <a:xfrm>
              <a:off x="1634655" y="233093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1645978A-0FCB-F8F2-34A3-C47D24C2EF0A}"/>
              </a:ext>
            </a:extLst>
          </p:cNvPr>
          <p:cNvSpPr/>
          <p:nvPr/>
        </p:nvSpPr>
        <p:spPr>
          <a:xfrm rot="15943949" flipH="1">
            <a:off x="2535212" y="1429440"/>
            <a:ext cx="388985" cy="169639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A23C9A-B388-8CDC-6EF8-BA22205A0DD5}"/>
              </a:ext>
            </a:extLst>
          </p:cNvPr>
          <p:cNvGrpSpPr/>
          <p:nvPr/>
        </p:nvGrpSpPr>
        <p:grpSpPr>
          <a:xfrm>
            <a:off x="4459444" y="4674145"/>
            <a:ext cx="939555" cy="852191"/>
            <a:chOff x="4459444" y="4674145"/>
            <a:chExt cx="939555" cy="852191"/>
          </a:xfrm>
          <a:solidFill>
            <a:srgbClr val="BA4848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98FEFAD-FE46-BF02-9824-269832ED102A}"/>
                </a:ext>
              </a:extLst>
            </p:cNvPr>
            <p:cNvSpPr/>
            <p:nvPr/>
          </p:nvSpPr>
          <p:spPr>
            <a:xfrm rot="15045312">
              <a:off x="4529354" y="4716740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D017A96-E3A9-4FD5-4B30-23F561BB070E}"/>
                </a:ext>
              </a:extLst>
            </p:cNvPr>
            <p:cNvSpPr/>
            <p:nvPr/>
          </p:nvSpPr>
          <p:spPr>
            <a:xfrm rot="15045312">
              <a:off x="4756183" y="4934877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D3565E-E6EA-0C81-3414-990BC639B97B}"/>
                </a:ext>
              </a:extLst>
            </p:cNvPr>
            <p:cNvSpPr/>
            <p:nvPr/>
          </p:nvSpPr>
          <p:spPr>
            <a:xfrm rot="15045312">
              <a:off x="4811850" y="4674145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53139D3-1F95-FCE4-37E9-FDBC4223E8A8}"/>
                </a:ext>
              </a:extLst>
            </p:cNvPr>
            <p:cNvSpPr/>
            <p:nvPr/>
          </p:nvSpPr>
          <p:spPr>
            <a:xfrm rot="15045312">
              <a:off x="4642574" y="5187489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EB6A3BE-30D2-9D2E-D985-EDB2BAF5A7C2}"/>
                </a:ext>
              </a:extLst>
            </p:cNvPr>
            <p:cNvSpPr/>
            <p:nvPr/>
          </p:nvSpPr>
          <p:spPr>
            <a:xfrm rot="15045312">
              <a:off x="4986554" y="5066448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9048E67-BAE3-B56A-435D-BC90FE842FFF}"/>
                </a:ext>
              </a:extLst>
            </p:cNvPr>
            <p:cNvSpPr/>
            <p:nvPr/>
          </p:nvSpPr>
          <p:spPr>
            <a:xfrm rot="15045312">
              <a:off x="5110591" y="4773392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64F5602-2CF9-2DED-A5C0-17A4522848F9}"/>
                </a:ext>
              </a:extLst>
            </p:cNvPr>
            <p:cNvSpPr/>
            <p:nvPr/>
          </p:nvSpPr>
          <p:spPr>
            <a:xfrm rot="15045312">
              <a:off x="4878112" y="5344464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D79A138-E501-48FF-5354-27BB76630648}"/>
                </a:ext>
              </a:extLst>
            </p:cNvPr>
            <p:cNvSpPr/>
            <p:nvPr/>
          </p:nvSpPr>
          <p:spPr>
            <a:xfrm rot="15045312">
              <a:off x="4467869" y="538917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39BB7E2-C099-6CD1-BC29-060FFAA174E6}"/>
                </a:ext>
              </a:extLst>
            </p:cNvPr>
            <p:cNvSpPr/>
            <p:nvPr/>
          </p:nvSpPr>
          <p:spPr>
            <a:xfrm rot="15045312">
              <a:off x="5261839" y="521775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6A5AC5-2AF4-4E98-A896-387749FF6323}"/>
                </a:ext>
              </a:extLst>
            </p:cNvPr>
            <p:cNvSpPr/>
            <p:nvPr/>
          </p:nvSpPr>
          <p:spPr>
            <a:xfrm rot="15045312">
              <a:off x="4459444" y="497909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F99084E-F076-0C0D-05FE-0AE182E41CF1}"/>
              </a:ext>
            </a:extLst>
          </p:cNvPr>
          <p:cNvCxnSpPr/>
          <p:nvPr/>
        </p:nvCxnSpPr>
        <p:spPr>
          <a:xfrm>
            <a:off x="4301952" y="4666586"/>
            <a:ext cx="174704" cy="198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67EFBE4-B605-4306-B5F2-BCF6DB58DA3D}"/>
              </a:ext>
            </a:extLst>
          </p:cNvPr>
          <p:cNvSpPr txBox="1"/>
          <p:nvPr/>
        </p:nvSpPr>
        <p:spPr>
          <a:xfrm>
            <a:off x="4693316" y="553332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2E400F-FD81-70DD-66AB-1CB1733C46E3}"/>
              </a:ext>
            </a:extLst>
          </p:cNvPr>
          <p:cNvSpPr/>
          <p:nvPr/>
        </p:nvSpPr>
        <p:spPr>
          <a:xfrm rot="13187434">
            <a:off x="7318940" y="2763456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ED8FE97-A54D-5212-0032-87CA868BA6C1}"/>
              </a:ext>
            </a:extLst>
          </p:cNvPr>
          <p:cNvCxnSpPr>
            <a:cxnSpLocks/>
            <a:stCxn id="33" idx="1"/>
            <a:endCxn id="35" idx="3"/>
          </p:cNvCxnSpPr>
          <p:nvPr/>
        </p:nvCxnSpPr>
        <p:spPr>
          <a:xfrm rot="5400000" flipH="1" flipV="1">
            <a:off x="5062454" y="3078714"/>
            <a:ext cx="2562938" cy="1981801"/>
          </a:xfrm>
          <a:prstGeom prst="curvedConnector4">
            <a:avLst>
              <a:gd name="adj1" fmla="val -8919"/>
              <a:gd name="adj2" fmla="val 50759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525EF2B7-59F4-7FEA-FCE4-A84FEBE62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27DA-70B0-4E5D-610B-F1307B5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D1F-B1CA-B664-2EA2-D07FCAB3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186FC-A13B-29C7-EA64-168F1E1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3" y="2387543"/>
            <a:ext cx="2629327" cy="318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6284-905E-BC01-FDED-683A4E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59" y="2427820"/>
            <a:ext cx="3245399" cy="31845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2C634E-C272-5AA7-EC54-515B5EC22F12}"/>
              </a:ext>
            </a:extLst>
          </p:cNvPr>
          <p:cNvSpPr/>
          <p:nvPr/>
        </p:nvSpPr>
        <p:spPr>
          <a:xfrm>
            <a:off x="3552316" y="2446996"/>
            <a:ext cx="137160" cy="137160"/>
          </a:xfrm>
          <a:prstGeom prst="ellipse">
            <a:avLst/>
          </a:prstGeom>
          <a:solidFill>
            <a:srgbClr val="43A04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0AF3-1F23-0558-859D-9E2E18CF29B5}"/>
              </a:ext>
            </a:extLst>
          </p:cNvPr>
          <p:cNvSpPr txBox="1"/>
          <p:nvPr/>
        </p:nvSpPr>
        <p:spPr>
          <a:xfrm>
            <a:off x="211000" y="3056487"/>
            <a:ext cx="20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GIP administration (endogenous or exogenous)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0DB59-B306-F0C0-87D1-17DA957E4155}"/>
              </a:ext>
            </a:extLst>
          </p:cNvPr>
          <p:cNvGrpSpPr/>
          <p:nvPr/>
        </p:nvGrpSpPr>
        <p:grpSpPr>
          <a:xfrm>
            <a:off x="488478" y="2264656"/>
            <a:ext cx="1420022" cy="791831"/>
            <a:chOff x="488478" y="2264656"/>
            <a:chExt cx="1420022" cy="79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5FDF94-8E8D-A953-C280-2380523EED90}"/>
                </a:ext>
              </a:extLst>
            </p:cNvPr>
            <p:cNvSpPr/>
            <p:nvPr/>
          </p:nvSpPr>
          <p:spPr>
            <a:xfrm>
              <a:off x="750416" y="26391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328AD7-4E14-01CE-DBEA-651112BABCFA}"/>
                </a:ext>
              </a:extLst>
            </p:cNvPr>
            <p:cNvSpPr/>
            <p:nvPr/>
          </p:nvSpPr>
          <p:spPr>
            <a:xfrm>
              <a:off x="488478" y="283810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F1F318-28C2-09BC-6F69-4ABA53749BB4}"/>
                </a:ext>
              </a:extLst>
            </p:cNvPr>
            <p:cNvSpPr/>
            <p:nvPr/>
          </p:nvSpPr>
          <p:spPr>
            <a:xfrm>
              <a:off x="846941" y="2264656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952F2-8B98-AC31-37EF-72B5C6530E7F}"/>
                </a:ext>
              </a:extLst>
            </p:cNvPr>
            <p:cNvSpPr/>
            <p:nvPr/>
          </p:nvSpPr>
          <p:spPr>
            <a:xfrm>
              <a:off x="1061587" y="2527960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3AA6CC-39C0-D9E6-1B58-8DEF325D589B}"/>
                </a:ext>
              </a:extLst>
            </p:cNvPr>
            <p:cNvSpPr/>
            <p:nvPr/>
          </p:nvSpPr>
          <p:spPr>
            <a:xfrm>
              <a:off x="967899" y="2847804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2A7AC5-3D39-353A-88D9-C9DABEBD9008}"/>
                </a:ext>
              </a:extLst>
            </p:cNvPr>
            <p:cNvSpPr/>
            <p:nvPr/>
          </p:nvSpPr>
          <p:spPr>
            <a:xfrm>
              <a:off x="1248817" y="270094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44BCA1-A644-0615-B557-B31B8C9B4900}"/>
                </a:ext>
              </a:extLst>
            </p:cNvPr>
            <p:cNvSpPr/>
            <p:nvPr/>
          </p:nvSpPr>
          <p:spPr>
            <a:xfrm>
              <a:off x="1275088" y="2274412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F8C1BF-970F-1FFF-9FB0-BC7536A695EC}"/>
                </a:ext>
              </a:extLst>
            </p:cNvPr>
            <p:cNvSpPr/>
            <p:nvPr/>
          </p:nvSpPr>
          <p:spPr>
            <a:xfrm>
              <a:off x="1481978" y="255395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042D8-FC9E-7AFC-C1F7-245B2C72EE8F}"/>
                </a:ext>
              </a:extLst>
            </p:cNvPr>
            <p:cNvSpPr/>
            <p:nvPr/>
          </p:nvSpPr>
          <p:spPr>
            <a:xfrm>
              <a:off x="1429079" y="2919327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B6F85B-6595-D94D-A7A2-614BDDBF79D3}"/>
                </a:ext>
              </a:extLst>
            </p:cNvPr>
            <p:cNvSpPr/>
            <p:nvPr/>
          </p:nvSpPr>
          <p:spPr>
            <a:xfrm>
              <a:off x="1771340" y="2711821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C25A1C-7B5D-A0DA-CF1E-C93100D006DF}"/>
                </a:ext>
              </a:extLst>
            </p:cNvPr>
            <p:cNvSpPr/>
            <p:nvPr/>
          </p:nvSpPr>
          <p:spPr>
            <a:xfrm>
              <a:off x="1634655" y="2330938"/>
              <a:ext cx="137160" cy="137160"/>
            </a:xfrm>
            <a:prstGeom prst="ellipse">
              <a:avLst/>
            </a:prstGeom>
            <a:solidFill>
              <a:srgbClr val="43A04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1645978A-0FCB-F8F2-34A3-C47D24C2EF0A}"/>
              </a:ext>
            </a:extLst>
          </p:cNvPr>
          <p:cNvSpPr/>
          <p:nvPr/>
        </p:nvSpPr>
        <p:spPr>
          <a:xfrm rot="15943949" flipH="1">
            <a:off x="2535212" y="1429440"/>
            <a:ext cx="388985" cy="169639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A23C9A-B388-8CDC-6EF8-BA22205A0DD5}"/>
              </a:ext>
            </a:extLst>
          </p:cNvPr>
          <p:cNvGrpSpPr/>
          <p:nvPr/>
        </p:nvGrpSpPr>
        <p:grpSpPr>
          <a:xfrm>
            <a:off x="4459444" y="4674145"/>
            <a:ext cx="939555" cy="852191"/>
            <a:chOff x="4459444" y="4674145"/>
            <a:chExt cx="939555" cy="852191"/>
          </a:xfrm>
          <a:solidFill>
            <a:srgbClr val="BA4848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98FEFAD-FE46-BF02-9824-269832ED102A}"/>
                </a:ext>
              </a:extLst>
            </p:cNvPr>
            <p:cNvSpPr/>
            <p:nvPr/>
          </p:nvSpPr>
          <p:spPr>
            <a:xfrm rot="15045312">
              <a:off x="4529354" y="4716740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D017A96-E3A9-4FD5-4B30-23F561BB070E}"/>
                </a:ext>
              </a:extLst>
            </p:cNvPr>
            <p:cNvSpPr/>
            <p:nvPr/>
          </p:nvSpPr>
          <p:spPr>
            <a:xfrm rot="15045312">
              <a:off x="4756183" y="4934877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D3565E-E6EA-0C81-3414-990BC639B97B}"/>
                </a:ext>
              </a:extLst>
            </p:cNvPr>
            <p:cNvSpPr/>
            <p:nvPr/>
          </p:nvSpPr>
          <p:spPr>
            <a:xfrm rot="15045312">
              <a:off x="4811850" y="4674145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53139D3-1F95-FCE4-37E9-FDBC4223E8A8}"/>
                </a:ext>
              </a:extLst>
            </p:cNvPr>
            <p:cNvSpPr/>
            <p:nvPr/>
          </p:nvSpPr>
          <p:spPr>
            <a:xfrm rot="15045312">
              <a:off x="4642574" y="5187489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EB6A3BE-30D2-9D2E-D985-EDB2BAF5A7C2}"/>
                </a:ext>
              </a:extLst>
            </p:cNvPr>
            <p:cNvSpPr/>
            <p:nvPr/>
          </p:nvSpPr>
          <p:spPr>
            <a:xfrm rot="15045312">
              <a:off x="4986554" y="5066448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9048E67-BAE3-B56A-435D-BC90FE842FFF}"/>
                </a:ext>
              </a:extLst>
            </p:cNvPr>
            <p:cNvSpPr/>
            <p:nvPr/>
          </p:nvSpPr>
          <p:spPr>
            <a:xfrm rot="15045312">
              <a:off x="5110591" y="4773392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64F5602-2CF9-2DED-A5C0-17A4522848F9}"/>
                </a:ext>
              </a:extLst>
            </p:cNvPr>
            <p:cNvSpPr/>
            <p:nvPr/>
          </p:nvSpPr>
          <p:spPr>
            <a:xfrm rot="15045312">
              <a:off x="4878112" y="5344464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D79A138-E501-48FF-5354-27BB76630648}"/>
                </a:ext>
              </a:extLst>
            </p:cNvPr>
            <p:cNvSpPr/>
            <p:nvPr/>
          </p:nvSpPr>
          <p:spPr>
            <a:xfrm rot="15045312">
              <a:off x="4467869" y="538917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39BB7E2-C099-6CD1-BC29-060FFAA174E6}"/>
                </a:ext>
              </a:extLst>
            </p:cNvPr>
            <p:cNvSpPr/>
            <p:nvPr/>
          </p:nvSpPr>
          <p:spPr>
            <a:xfrm rot="15045312">
              <a:off x="5261839" y="521775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6A5AC5-2AF4-4E98-A896-387749FF6323}"/>
                </a:ext>
              </a:extLst>
            </p:cNvPr>
            <p:cNvSpPr/>
            <p:nvPr/>
          </p:nvSpPr>
          <p:spPr>
            <a:xfrm rot="15045312">
              <a:off x="4459444" y="497909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F99084E-F076-0C0D-05FE-0AE182E41CF1}"/>
              </a:ext>
            </a:extLst>
          </p:cNvPr>
          <p:cNvCxnSpPr/>
          <p:nvPr/>
        </p:nvCxnSpPr>
        <p:spPr>
          <a:xfrm>
            <a:off x="4301952" y="4666586"/>
            <a:ext cx="174704" cy="198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67EFBE4-B605-4306-B5F2-BCF6DB58DA3D}"/>
              </a:ext>
            </a:extLst>
          </p:cNvPr>
          <p:cNvSpPr txBox="1"/>
          <p:nvPr/>
        </p:nvSpPr>
        <p:spPr>
          <a:xfrm>
            <a:off x="4693316" y="553332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2E400F-FD81-70DD-66AB-1CB1733C46E3}"/>
              </a:ext>
            </a:extLst>
          </p:cNvPr>
          <p:cNvSpPr/>
          <p:nvPr/>
        </p:nvSpPr>
        <p:spPr>
          <a:xfrm rot="13187434">
            <a:off x="7318940" y="2763456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ED8FE97-A54D-5212-0032-87CA868BA6C1}"/>
              </a:ext>
            </a:extLst>
          </p:cNvPr>
          <p:cNvCxnSpPr>
            <a:cxnSpLocks/>
            <a:stCxn id="33" idx="1"/>
            <a:endCxn id="35" idx="3"/>
          </p:cNvCxnSpPr>
          <p:nvPr/>
        </p:nvCxnSpPr>
        <p:spPr>
          <a:xfrm rot="5400000" flipH="1" flipV="1">
            <a:off x="5062454" y="3078714"/>
            <a:ext cx="2562938" cy="1981801"/>
          </a:xfrm>
          <a:prstGeom prst="curvedConnector4">
            <a:avLst>
              <a:gd name="adj1" fmla="val -8919"/>
              <a:gd name="adj2" fmla="val 50759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1461F4-155B-CAA7-3958-02AD63509A05}"/>
              </a:ext>
            </a:extLst>
          </p:cNvPr>
          <p:cNvCxnSpPr/>
          <p:nvPr/>
        </p:nvCxnSpPr>
        <p:spPr>
          <a:xfrm>
            <a:off x="9133490" y="4298731"/>
            <a:ext cx="409903" cy="367855"/>
          </a:xfrm>
          <a:prstGeom prst="straightConnector1">
            <a:avLst/>
          </a:prstGeom>
          <a:ln w="38100">
            <a:solidFill>
              <a:srgbClr val="D6A7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DAA0B06-4448-6A2B-88FF-3CC25ED96450}"/>
              </a:ext>
            </a:extLst>
          </p:cNvPr>
          <p:cNvSpPr txBox="1"/>
          <p:nvPr/>
        </p:nvSpPr>
        <p:spPr>
          <a:xfrm>
            <a:off x="9282229" y="4596702"/>
            <a:ext cx="241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Glucose-stimulated insulin secretion (GSIS)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E9D4B1-1F39-7E96-F531-DF1D5211E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8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5C8C-5F3E-080D-0739-F5120F92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915F4-A3F9-3696-CE2D-CEC863E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5571-6748-3AFE-954C-9BDBEA44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" b="97817" l="2732" r="97981">
                        <a14:foregroundMark x1="1781" y1="29476" x2="72447" y2="76638"/>
                        <a14:foregroundMark x1="72447" y1="76638" x2="91568" y2="77729"/>
                        <a14:foregroundMark x1="91568" y1="77729" x2="94774" y2="75546"/>
                        <a14:foregroundMark x1="2138" y1="26856" x2="2969" y2="60480"/>
                        <a14:foregroundMark x1="2969" y1="60480" x2="9026" y2="65502"/>
                        <a14:foregroundMark x1="5107" y1="27074" x2="37886" y2="11572"/>
                        <a14:foregroundMark x1="37886" y1="11572" x2="69121" y2="32969"/>
                        <a14:foregroundMark x1="69121" y1="32969" x2="71734" y2="37336"/>
                        <a14:foregroundMark x1="11995" y1="31223" x2="69952" y2="42795"/>
                        <a14:foregroundMark x1="69952" y1="42795" x2="74822" y2="53275"/>
                        <a14:foregroundMark x1="74822" y1="53275" x2="76366" y2="54585"/>
                        <a14:foregroundMark x1="20428" y1="39520" x2="4988" y2="23144"/>
                        <a14:foregroundMark x1="4988" y1="23144" x2="3444" y2="23144"/>
                        <a14:foregroundMark x1="2969" y1="24236" x2="11164" y2="31659"/>
                        <a14:foregroundMark x1="93112" y1="66594" x2="96793" y2="85590"/>
                        <a14:foregroundMark x1="96793" y1="85590" x2="91805" y2="94978"/>
                        <a14:foregroundMark x1="91805" y1="94978" x2="90618" y2="94978"/>
                        <a14:foregroundMark x1="97981" y1="73144" x2="97506" y2="69214"/>
                        <a14:foregroundMark x1="73753" y1="60044" x2="83135" y2="51965"/>
                        <a14:foregroundMark x1="83135" y1="51965" x2="84442" y2="47817"/>
                        <a14:foregroundMark x1="79691" y1="42576" x2="61283" y2="22707"/>
                        <a14:foregroundMark x1="61283" y1="22707" x2="47031" y2="12882"/>
                        <a14:foregroundMark x1="47031" y1="12882" x2="37292" y2="8952"/>
                        <a14:foregroundMark x1="37292" y1="8952" x2="32423" y2="3930"/>
                        <a14:foregroundMark x1="64727" y1="93231" x2="69747" y2="97445"/>
                        <a14:foregroundMark x1="71437" y1="97738" x2="73634" y2="97598"/>
                        <a14:backgroundMark x1="69834" y1="98253" x2="70546" y2="98253"/>
                        <a14:backgroundMark x1="69596" y1="98035" x2="69596" y2="98035"/>
                        <a14:backgroundMark x1="69596" y1="97817" x2="71140" y2="98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281" y="2020303"/>
            <a:ext cx="1955526" cy="1063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18AD-F0D9-97B3-C344-07D060E736F0}"/>
              </a:ext>
            </a:extLst>
          </p:cNvPr>
          <p:cNvSpPr txBox="1"/>
          <p:nvPr/>
        </p:nvSpPr>
        <p:spPr>
          <a:xfrm>
            <a:off x="845634" y="3106835"/>
            <a:ext cx="220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</a:t>
            </a:r>
            <a:r>
              <a:rPr lang="en-US" dirty="0"/>
              <a:t>TC1-6 cells</a:t>
            </a:r>
          </a:p>
          <a:p>
            <a:pPr algn="ctr"/>
            <a:r>
              <a:rPr lang="en-US" dirty="0"/>
              <a:t>(mouse-derived line)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DB9FC4-A243-86DB-CE44-8DA595697013}"/>
              </a:ext>
            </a:extLst>
          </p:cNvPr>
          <p:cNvCxnSpPr/>
          <p:nvPr/>
        </p:nvCxnSpPr>
        <p:spPr>
          <a:xfrm>
            <a:off x="3503332" y="2737157"/>
            <a:ext cx="147144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5F0363E-BDE1-B534-618D-76AA2C54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9" b="98435" l="1521" r="93663">
                        <a14:foregroundMark x1="13870" y1="83826" x2="13936" y2="84150"/>
                        <a14:foregroundMark x1="13835" y1="83652" x2="13870" y2="83826"/>
                        <a14:foregroundMark x1="13729" y1="83130" x2="13835" y2="83652"/>
                        <a14:foregroundMark x1="3549" y1="32870" x2="13729" y2="83130"/>
                        <a14:foregroundMark x1="18595" y1="96348" x2="20659" y2="98435"/>
                        <a14:foregroundMark x1="18423" y1="96174" x2="18595" y2="96348"/>
                        <a14:foregroundMark x1="18252" y1="96001" x2="18423" y2="96174"/>
                        <a14:foregroundMark x1="7605" y1="54783" x2="5196" y2="37391"/>
                        <a14:foregroundMark x1="5196" y1="37391" x2="7224" y2="34783"/>
                        <a14:foregroundMark x1="2408" y1="34609" x2="1521" y2="40870"/>
                        <a14:foregroundMark x1="18885" y1="29913" x2="54753" y2="15652"/>
                        <a14:foregroundMark x1="54753" y1="15652" x2="62611" y2="5913"/>
                        <a14:foregroundMark x1="25729" y1="44348" x2="69835" y2="23826"/>
                        <a14:foregroundMark x1="67174" y1="18435" x2="75665" y2="34435"/>
                        <a14:foregroundMark x1="75665" y1="34435" x2="68314" y2="49913"/>
                        <a14:foregroundMark x1="68314" y1="49913" x2="30545" y2="61913"/>
                        <a14:foregroundMark x1="30545" y1="61913" x2="37009" y2="54783"/>
                        <a14:foregroundMark x1="37009" y1="54783" x2="62231" y2="47652"/>
                        <a14:foregroundMark x1="62231" y1="47652" x2="65653" y2="38783"/>
                        <a14:foregroundMark x1="65653" y1="38783" x2="54626" y2="42261"/>
                        <a14:foregroundMark x1="90748" y1="42261" x2="93663" y2="52870"/>
                        <a14:foregroundMark x1="93663" y1="52870" x2="93663" y2="53913"/>
                        <a14:backgroundMark x1="16096" y1="94435" x2="15716" y2="93565"/>
                        <a14:backgroundMark x1="17617" y1="94435" x2="13435" y2="85565"/>
                        <a14:backgroundMark x1="15209" y1="91652" x2="17871" y2="96348"/>
                        <a14:backgroundMark x1="14068" y1="86261" x2="14068" y2="85739"/>
                        <a14:backgroundMark x1="14195" y1="85217" x2="13308" y2="82957"/>
                        <a14:backgroundMark x1="14829" y1="87478" x2="13054" y2="82087"/>
                        <a14:backgroundMark x1="13561" y1="83652" x2="13308" y2="82087"/>
                        <a14:backgroundMark x1="13942" y1="84000" x2="13942" y2="84000"/>
                        <a14:backgroundMark x1="13688" y1="83652" x2="13688" y2="83652"/>
                        <a14:backgroundMark x1="13688" y1="83130" x2="13688" y2="83130"/>
                        <a14:backgroundMark x1="13688" y1="83652" x2="13688" y2="83652"/>
                        <a14:backgroundMark x1="13942" y1="83826" x2="13942" y2="83826"/>
                        <a14:backgroundMark x1="17744" y1="96174" x2="17744" y2="96174"/>
                        <a14:backgroundMark x1="18251" y1="96348" x2="18251" y2="96348"/>
                        <a14:backgroundMark x1="18124" y1="96348" x2="18124" y2="96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6345" y="1781001"/>
            <a:ext cx="2315425" cy="1687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0011-BD93-6426-AE53-BFB04E8D7C84}"/>
              </a:ext>
            </a:extLst>
          </p:cNvPr>
          <p:cNvSpPr txBox="1"/>
          <p:nvPr/>
        </p:nvSpPr>
        <p:spPr>
          <a:xfrm>
            <a:off x="6121752" y="3112182"/>
            <a:ext cx="231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24-hr GIP treatment </a:t>
            </a:r>
          </a:p>
          <a:p>
            <a:pPr algn="ctr"/>
            <a:r>
              <a:rPr lang="en-US" dirty="0"/>
              <a:t>(high &amp; low glucose conditions)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86ADD3-3369-6CD7-4CDD-C2592097310D}"/>
              </a:ext>
            </a:extLst>
          </p:cNvPr>
          <p:cNvCxnSpPr>
            <a:cxnSpLocks/>
          </p:cNvCxnSpPr>
          <p:nvPr/>
        </p:nvCxnSpPr>
        <p:spPr>
          <a:xfrm>
            <a:off x="7824688" y="2658735"/>
            <a:ext cx="122497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42D16E-5F51-E719-7D87-447C80699CE1}"/>
              </a:ext>
            </a:extLst>
          </p:cNvPr>
          <p:cNvGrpSpPr/>
          <p:nvPr/>
        </p:nvGrpSpPr>
        <p:grpSpPr>
          <a:xfrm>
            <a:off x="9260389" y="1855430"/>
            <a:ext cx="2085977" cy="1466702"/>
            <a:chOff x="3185019" y="4506108"/>
            <a:chExt cx="2085977" cy="14667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41D466-43D7-0C55-FAD4-AB80AD58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5068" y="4508308"/>
              <a:ext cx="521128" cy="11619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1CE64C-DD24-C787-9007-15156DD7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2872" y="4508308"/>
              <a:ext cx="521128" cy="11619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B4014-A063-740F-5957-06BF6024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5272" y="4653728"/>
              <a:ext cx="521128" cy="11619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6AF1EC-A5B5-1F9C-62BC-0E42B4A0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7468" y="4653728"/>
              <a:ext cx="521128" cy="11619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B17B10-C564-DBE6-ABCB-BE2C39A1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7672" y="4799148"/>
              <a:ext cx="521128" cy="11619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B23367-ED7E-2615-758C-DC4537D2F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9868" y="4799148"/>
              <a:ext cx="521128" cy="11619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C49C2B-3B5E-BDA8-3307-12DF16480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8155" y="4506108"/>
              <a:ext cx="521128" cy="11619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EC69CF-AE86-9A97-68BD-74FAAEAF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5019" y="4506108"/>
              <a:ext cx="521128" cy="116190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7435F7-6227-7DDC-0B88-97EF3A0B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7419" y="4658508"/>
              <a:ext cx="521128" cy="11619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861502-8896-7958-7445-3409307A4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0555" y="4658508"/>
              <a:ext cx="521128" cy="11619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5839AA-F531-65A7-8FB6-980B44B64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9819" y="4810908"/>
              <a:ext cx="521128" cy="11619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190989-4E80-8A23-60F4-91F2E9FF6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52955" y="4810908"/>
              <a:ext cx="521128" cy="116190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8A5B02-5DB9-DE35-C86D-8FE4D63C85B6}"/>
              </a:ext>
            </a:extLst>
          </p:cNvPr>
          <p:cNvSpPr txBox="1"/>
          <p:nvPr/>
        </p:nvSpPr>
        <p:spPr>
          <a:xfrm>
            <a:off x="9333493" y="3387997"/>
            <a:ext cx="23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 samples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D95A3E-D64C-0329-1E90-F579C5BB8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5C8C-5F3E-080D-0739-F5120F92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915F4-A3F9-3696-CE2D-CEC863E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5571-6748-3AFE-954C-9BDBEA44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" b="97817" l="2732" r="97981">
                        <a14:foregroundMark x1="1781" y1="29476" x2="72447" y2="76638"/>
                        <a14:foregroundMark x1="72447" y1="76638" x2="91568" y2="77729"/>
                        <a14:foregroundMark x1="91568" y1="77729" x2="94774" y2="75546"/>
                        <a14:foregroundMark x1="2138" y1="26856" x2="2969" y2="60480"/>
                        <a14:foregroundMark x1="2969" y1="60480" x2="9026" y2="65502"/>
                        <a14:foregroundMark x1="5107" y1="27074" x2="37886" y2="11572"/>
                        <a14:foregroundMark x1="37886" y1="11572" x2="69121" y2="32969"/>
                        <a14:foregroundMark x1="69121" y1="32969" x2="71734" y2="37336"/>
                        <a14:foregroundMark x1="11995" y1="31223" x2="69952" y2="42795"/>
                        <a14:foregroundMark x1="69952" y1="42795" x2="74822" y2="53275"/>
                        <a14:foregroundMark x1="74822" y1="53275" x2="76366" y2="54585"/>
                        <a14:foregroundMark x1="20428" y1="39520" x2="4988" y2="23144"/>
                        <a14:foregroundMark x1="4988" y1="23144" x2="3444" y2="23144"/>
                        <a14:foregroundMark x1="2969" y1="24236" x2="11164" y2="31659"/>
                        <a14:foregroundMark x1="93112" y1="66594" x2="96793" y2="85590"/>
                        <a14:foregroundMark x1="96793" y1="85590" x2="91805" y2="94978"/>
                        <a14:foregroundMark x1="91805" y1="94978" x2="90618" y2="94978"/>
                        <a14:foregroundMark x1="97981" y1="73144" x2="97506" y2="69214"/>
                        <a14:foregroundMark x1="73753" y1="60044" x2="83135" y2="51965"/>
                        <a14:foregroundMark x1="83135" y1="51965" x2="84442" y2="47817"/>
                        <a14:foregroundMark x1="79691" y1="42576" x2="61283" y2="22707"/>
                        <a14:foregroundMark x1="61283" y1="22707" x2="47031" y2="12882"/>
                        <a14:foregroundMark x1="47031" y1="12882" x2="37292" y2="8952"/>
                        <a14:foregroundMark x1="37292" y1="8952" x2="32423" y2="3930"/>
                        <a14:foregroundMark x1="64727" y1="93231" x2="69747" y2="97445"/>
                        <a14:foregroundMark x1="71437" y1="97738" x2="73634" y2="97598"/>
                        <a14:backgroundMark x1="69834" y1="98253" x2="70546" y2="98253"/>
                        <a14:backgroundMark x1="69596" y1="98035" x2="69596" y2="98035"/>
                        <a14:backgroundMark x1="69596" y1="97817" x2="71140" y2="98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281" y="2020303"/>
            <a:ext cx="1955526" cy="1063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18AD-F0D9-97B3-C344-07D060E736F0}"/>
              </a:ext>
            </a:extLst>
          </p:cNvPr>
          <p:cNvSpPr txBox="1"/>
          <p:nvPr/>
        </p:nvSpPr>
        <p:spPr>
          <a:xfrm>
            <a:off x="845634" y="3106835"/>
            <a:ext cx="220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</a:t>
            </a:r>
            <a:r>
              <a:rPr lang="en-US" dirty="0"/>
              <a:t>TC1-6 cells</a:t>
            </a:r>
          </a:p>
          <a:p>
            <a:pPr algn="ctr"/>
            <a:r>
              <a:rPr lang="en-US" dirty="0"/>
              <a:t>(mouse-derived line)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DB9FC4-A243-86DB-CE44-8DA595697013}"/>
              </a:ext>
            </a:extLst>
          </p:cNvPr>
          <p:cNvCxnSpPr/>
          <p:nvPr/>
        </p:nvCxnSpPr>
        <p:spPr>
          <a:xfrm>
            <a:off x="3503332" y="2737157"/>
            <a:ext cx="147144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5F0363E-BDE1-B534-618D-76AA2C54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9" b="98435" l="1521" r="93663">
                        <a14:foregroundMark x1="13870" y1="83826" x2="13936" y2="84150"/>
                        <a14:foregroundMark x1="13835" y1="83652" x2="13870" y2="83826"/>
                        <a14:foregroundMark x1="13729" y1="83130" x2="13835" y2="83652"/>
                        <a14:foregroundMark x1="3549" y1="32870" x2="13729" y2="83130"/>
                        <a14:foregroundMark x1="18595" y1="96348" x2="20659" y2="98435"/>
                        <a14:foregroundMark x1="18423" y1="96174" x2="18595" y2="96348"/>
                        <a14:foregroundMark x1="18252" y1="96001" x2="18423" y2="96174"/>
                        <a14:foregroundMark x1="7605" y1="54783" x2="5196" y2="37391"/>
                        <a14:foregroundMark x1="5196" y1="37391" x2="7224" y2="34783"/>
                        <a14:foregroundMark x1="2408" y1="34609" x2="1521" y2="40870"/>
                        <a14:foregroundMark x1="18885" y1="29913" x2="54753" y2="15652"/>
                        <a14:foregroundMark x1="54753" y1="15652" x2="62611" y2="5913"/>
                        <a14:foregroundMark x1="25729" y1="44348" x2="69835" y2="23826"/>
                        <a14:foregroundMark x1="67174" y1="18435" x2="75665" y2="34435"/>
                        <a14:foregroundMark x1="75665" y1="34435" x2="68314" y2="49913"/>
                        <a14:foregroundMark x1="68314" y1="49913" x2="30545" y2="61913"/>
                        <a14:foregroundMark x1="30545" y1="61913" x2="37009" y2="54783"/>
                        <a14:foregroundMark x1="37009" y1="54783" x2="62231" y2="47652"/>
                        <a14:foregroundMark x1="62231" y1="47652" x2="65653" y2="38783"/>
                        <a14:foregroundMark x1="65653" y1="38783" x2="54626" y2="42261"/>
                        <a14:foregroundMark x1="90748" y1="42261" x2="93663" y2="52870"/>
                        <a14:foregroundMark x1="93663" y1="52870" x2="93663" y2="53913"/>
                        <a14:backgroundMark x1="16096" y1="94435" x2="15716" y2="93565"/>
                        <a14:backgroundMark x1="17617" y1="94435" x2="13435" y2="85565"/>
                        <a14:backgroundMark x1="15209" y1="91652" x2="17871" y2="96348"/>
                        <a14:backgroundMark x1="14068" y1="86261" x2="14068" y2="85739"/>
                        <a14:backgroundMark x1="14195" y1="85217" x2="13308" y2="82957"/>
                        <a14:backgroundMark x1="14829" y1="87478" x2="13054" y2="82087"/>
                        <a14:backgroundMark x1="13561" y1="83652" x2="13308" y2="82087"/>
                        <a14:backgroundMark x1="13942" y1="84000" x2="13942" y2="84000"/>
                        <a14:backgroundMark x1="13688" y1="83652" x2="13688" y2="83652"/>
                        <a14:backgroundMark x1="13688" y1="83130" x2="13688" y2="83130"/>
                        <a14:backgroundMark x1="13688" y1="83652" x2="13688" y2="83652"/>
                        <a14:backgroundMark x1="13942" y1="83826" x2="13942" y2="83826"/>
                        <a14:backgroundMark x1="17744" y1="96174" x2="17744" y2="96174"/>
                        <a14:backgroundMark x1="18251" y1="96348" x2="18251" y2="96348"/>
                        <a14:backgroundMark x1="18124" y1="96348" x2="18124" y2="96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6345" y="1781001"/>
            <a:ext cx="2315425" cy="1687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0011-BD93-6426-AE53-BFB04E8D7C84}"/>
              </a:ext>
            </a:extLst>
          </p:cNvPr>
          <p:cNvSpPr txBox="1"/>
          <p:nvPr/>
        </p:nvSpPr>
        <p:spPr>
          <a:xfrm>
            <a:off x="6121752" y="3112182"/>
            <a:ext cx="231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24-hr GIP treatment </a:t>
            </a:r>
          </a:p>
          <a:p>
            <a:pPr algn="ctr"/>
            <a:r>
              <a:rPr lang="en-US" dirty="0"/>
              <a:t>(high &amp; low glucose conditions)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86ADD3-3369-6CD7-4CDD-C2592097310D}"/>
              </a:ext>
            </a:extLst>
          </p:cNvPr>
          <p:cNvCxnSpPr>
            <a:cxnSpLocks/>
          </p:cNvCxnSpPr>
          <p:nvPr/>
        </p:nvCxnSpPr>
        <p:spPr>
          <a:xfrm>
            <a:off x="7824688" y="2658735"/>
            <a:ext cx="122497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42D16E-5F51-E719-7D87-447C80699CE1}"/>
              </a:ext>
            </a:extLst>
          </p:cNvPr>
          <p:cNvGrpSpPr/>
          <p:nvPr/>
        </p:nvGrpSpPr>
        <p:grpSpPr>
          <a:xfrm>
            <a:off x="9260389" y="1855430"/>
            <a:ext cx="2085977" cy="1466702"/>
            <a:chOff x="3185019" y="4506108"/>
            <a:chExt cx="2085977" cy="14667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41D466-43D7-0C55-FAD4-AB80AD58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5068" y="4508308"/>
              <a:ext cx="521128" cy="11619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1CE64C-DD24-C787-9007-15156DD7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2872" y="4508308"/>
              <a:ext cx="521128" cy="11619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B4014-A063-740F-5957-06BF6024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5272" y="4653728"/>
              <a:ext cx="521128" cy="11619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6AF1EC-A5B5-1F9C-62BC-0E42B4A0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7468" y="4653728"/>
              <a:ext cx="521128" cy="11619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B17B10-C564-DBE6-ABCB-BE2C39A1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7672" y="4799148"/>
              <a:ext cx="521128" cy="11619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B23367-ED7E-2615-758C-DC4537D2F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9868" y="4799148"/>
              <a:ext cx="521128" cy="11619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C49C2B-3B5E-BDA8-3307-12DF16480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8155" y="4506108"/>
              <a:ext cx="521128" cy="11619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EC69CF-AE86-9A97-68BD-74FAAEAF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5019" y="4506108"/>
              <a:ext cx="521128" cy="116190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7435F7-6227-7DDC-0B88-97EF3A0B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7419" y="4658508"/>
              <a:ext cx="521128" cy="11619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861502-8896-7958-7445-3409307A4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0555" y="4658508"/>
              <a:ext cx="521128" cy="11619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5839AA-F531-65A7-8FB6-980B44B64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9819" y="4810908"/>
              <a:ext cx="521128" cy="11619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190989-4E80-8A23-60F4-91F2E9FF6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4" b="98169" l="9184" r="89796">
                          <a14:foregroundMark x1="18367" y1="3432" x2="86224" y2="6178"/>
                          <a14:foregroundMark x1="9184" y1="8238" x2="9184" y2="7323"/>
                          <a14:foregroundMark x1="45408" y1="90618" x2="52041" y2="97712"/>
                          <a14:foregroundMark x1="52041" y1="97712" x2="66327" y2="90389"/>
                          <a14:foregroundMark x1="66327" y1="90389" x2="66837" y2="90160"/>
                          <a14:foregroundMark x1="51020" y1="93135" x2="59184" y2="98169"/>
                          <a14:foregroundMark x1="22959" y1="7323" x2="59184" y2="7551"/>
                          <a14:foregroundMark x1="59184" y1="7551" x2="81122" y2="10526"/>
                          <a14:foregroundMark x1="81122" y1="10526" x2="86735" y2="121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52955" y="4810908"/>
              <a:ext cx="521128" cy="1161902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45B0C47-08AF-733A-4D73-83930D276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377" y="4454377"/>
            <a:ext cx="1663536" cy="11550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8A5B02-5DB9-DE35-C86D-8FE4D63C85B6}"/>
              </a:ext>
            </a:extLst>
          </p:cNvPr>
          <p:cNvSpPr txBox="1"/>
          <p:nvPr/>
        </p:nvSpPr>
        <p:spPr>
          <a:xfrm>
            <a:off x="9333493" y="3387997"/>
            <a:ext cx="23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 samples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C1DDE8-B7F6-172E-FBDE-FBF3E9CD578F}"/>
              </a:ext>
            </a:extLst>
          </p:cNvPr>
          <p:cNvSpPr txBox="1"/>
          <p:nvPr/>
        </p:nvSpPr>
        <p:spPr>
          <a:xfrm>
            <a:off x="318085" y="3904469"/>
            <a:ext cx="1314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Analysis: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135C27-D4F5-0857-42F2-4EA305174C1B}"/>
              </a:ext>
            </a:extLst>
          </p:cNvPr>
          <p:cNvSpPr txBox="1"/>
          <p:nvPr/>
        </p:nvSpPr>
        <p:spPr>
          <a:xfrm>
            <a:off x="441754" y="5697700"/>
            <a:ext cx="35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ELISA (for active GLP-1 &amp; glucagon)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0E89C0E-E689-0D84-020C-FED48939F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0257" y="4050510"/>
            <a:ext cx="2825134" cy="16737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528ABD5-AB1D-7A20-5D3F-963EF4ADCDD5}"/>
              </a:ext>
            </a:extLst>
          </p:cNvPr>
          <p:cNvSpPr txBox="1"/>
          <p:nvPr/>
        </p:nvSpPr>
        <p:spPr>
          <a:xfrm>
            <a:off x="4411474" y="5721284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Western blotting (for PC1/3 &amp; PC2)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B3730E-C0F7-A441-A5AC-A09450504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369" y="3907553"/>
            <a:ext cx="1953967" cy="18335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78C406A-911F-68AC-F0C4-4B6F46A6D673}"/>
              </a:ext>
            </a:extLst>
          </p:cNvPr>
          <p:cNvSpPr txBox="1"/>
          <p:nvPr/>
        </p:nvSpPr>
        <p:spPr>
          <a:xfrm>
            <a:off x="8555295" y="5697700"/>
            <a:ext cx="26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qPCR (for Pcsk1 &amp; Pcsk2)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253D60B-148D-3F56-1DB3-F4AFF46C3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0BFB-506A-D39A-43BA-2DD2BF20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Active GLP-1 ELISA – Secretion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A7DF-51BF-9E05-F3AE-5901D9C2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B154A-9F15-7E8E-01E1-1333F545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89" y="3021462"/>
            <a:ext cx="3360434" cy="316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71068-CB08-2653-FFE3-F3479FD06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42937-454F-9DCB-E0DA-CB5740FEB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0" y="2154125"/>
            <a:ext cx="1983788" cy="19913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FA11FC-8BEE-C078-B529-2FD528B72DBF}"/>
              </a:ext>
            </a:extLst>
          </p:cNvPr>
          <p:cNvGrpSpPr/>
          <p:nvPr/>
        </p:nvGrpSpPr>
        <p:grpSpPr>
          <a:xfrm>
            <a:off x="1912065" y="2187429"/>
            <a:ext cx="734496" cy="642915"/>
            <a:chOff x="4459444" y="4674145"/>
            <a:chExt cx="939555" cy="852191"/>
          </a:xfrm>
          <a:solidFill>
            <a:srgbClr val="BA4848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B2CC06-DD61-2673-DFE0-8335037A22ED}"/>
                </a:ext>
              </a:extLst>
            </p:cNvPr>
            <p:cNvSpPr/>
            <p:nvPr/>
          </p:nvSpPr>
          <p:spPr>
            <a:xfrm rot="15045312">
              <a:off x="4529354" y="4716740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EE9DB3-0696-0FBE-F932-4008AC642843}"/>
                </a:ext>
              </a:extLst>
            </p:cNvPr>
            <p:cNvSpPr/>
            <p:nvPr/>
          </p:nvSpPr>
          <p:spPr>
            <a:xfrm rot="15045312">
              <a:off x="4756183" y="4934877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72157A-EAA2-62C6-3BC8-31E0A0DA6EFD}"/>
                </a:ext>
              </a:extLst>
            </p:cNvPr>
            <p:cNvSpPr/>
            <p:nvPr/>
          </p:nvSpPr>
          <p:spPr>
            <a:xfrm rot="15045312">
              <a:off x="4811850" y="4674145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EFAB88C-A53C-CC49-2304-5BAAA1BA79D3}"/>
                </a:ext>
              </a:extLst>
            </p:cNvPr>
            <p:cNvSpPr/>
            <p:nvPr/>
          </p:nvSpPr>
          <p:spPr>
            <a:xfrm rot="15045312">
              <a:off x="4642574" y="5187489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9B8CF90-123F-03F3-88FC-CDFB8E4C6432}"/>
                </a:ext>
              </a:extLst>
            </p:cNvPr>
            <p:cNvSpPr/>
            <p:nvPr/>
          </p:nvSpPr>
          <p:spPr>
            <a:xfrm rot="15045312">
              <a:off x="4986554" y="5066448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02CB034-7498-E497-D213-7E6B042D0775}"/>
                </a:ext>
              </a:extLst>
            </p:cNvPr>
            <p:cNvSpPr/>
            <p:nvPr/>
          </p:nvSpPr>
          <p:spPr>
            <a:xfrm rot="15045312">
              <a:off x="5110591" y="4773392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B609DE9-9A57-2BA8-78EC-2E0269D173D2}"/>
                </a:ext>
              </a:extLst>
            </p:cNvPr>
            <p:cNvSpPr/>
            <p:nvPr/>
          </p:nvSpPr>
          <p:spPr>
            <a:xfrm rot="15045312">
              <a:off x="4878112" y="5344464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6AF7AB8-CCF2-3537-4C45-D9316EDF1710}"/>
                </a:ext>
              </a:extLst>
            </p:cNvPr>
            <p:cNvSpPr/>
            <p:nvPr/>
          </p:nvSpPr>
          <p:spPr>
            <a:xfrm rot="15045312">
              <a:off x="4467869" y="538917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E1F4742-67CC-962D-DDD7-251C4FF9647E}"/>
                </a:ext>
              </a:extLst>
            </p:cNvPr>
            <p:cNvSpPr/>
            <p:nvPr/>
          </p:nvSpPr>
          <p:spPr>
            <a:xfrm rot="15045312">
              <a:off x="5261839" y="521775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2D1E4DE-FCC4-A081-10C8-85BF47D3DA39}"/>
                </a:ext>
              </a:extLst>
            </p:cNvPr>
            <p:cNvSpPr/>
            <p:nvPr/>
          </p:nvSpPr>
          <p:spPr>
            <a:xfrm rot="15045312">
              <a:off x="4459444" y="497909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71C52F-3FFF-CB6B-D960-846AE541247F}"/>
              </a:ext>
            </a:extLst>
          </p:cNvPr>
          <p:cNvCxnSpPr/>
          <p:nvPr/>
        </p:nvCxnSpPr>
        <p:spPr>
          <a:xfrm>
            <a:off x="1530394" y="3352814"/>
            <a:ext cx="174704" cy="198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A31BBF-F35E-445F-A1C2-34618B7543EE}"/>
              </a:ext>
            </a:extLst>
          </p:cNvPr>
          <p:cNvSpPr txBox="1"/>
          <p:nvPr/>
        </p:nvSpPr>
        <p:spPr>
          <a:xfrm>
            <a:off x="1618104" y="4183563"/>
            <a:ext cx="11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Active GLP-1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EBE486-F417-E125-4450-089AA3CC6D52}"/>
              </a:ext>
            </a:extLst>
          </p:cNvPr>
          <p:cNvGrpSpPr/>
          <p:nvPr/>
        </p:nvGrpSpPr>
        <p:grpSpPr>
          <a:xfrm>
            <a:off x="1770789" y="3494845"/>
            <a:ext cx="734496" cy="642915"/>
            <a:chOff x="4459444" y="4674145"/>
            <a:chExt cx="939555" cy="852191"/>
          </a:xfrm>
          <a:solidFill>
            <a:srgbClr val="BA4848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B20E88A-F8A3-FEFC-3309-54129BC84345}"/>
                </a:ext>
              </a:extLst>
            </p:cNvPr>
            <p:cNvSpPr/>
            <p:nvPr/>
          </p:nvSpPr>
          <p:spPr>
            <a:xfrm rot="15045312">
              <a:off x="4529354" y="4716740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8BD90CA-A268-A2F1-FD95-BB43146EFC4E}"/>
                </a:ext>
              </a:extLst>
            </p:cNvPr>
            <p:cNvSpPr/>
            <p:nvPr/>
          </p:nvSpPr>
          <p:spPr>
            <a:xfrm rot="15045312">
              <a:off x="4756183" y="4934877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0CF70C6-D811-6FAF-6677-80188410E3EF}"/>
                </a:ext>
              </a:extLst>
            </p:cNvPr>
            <p:cNvSpPr/>
            <p:nvPr/>
          </p:nvSpPr>
          <p:spPr>
            <a:xfrm rot="15045312">
              <a:off x="4811850" y="4674145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F655876-6011-E075-779B-7F5592D022FB}"/>
                </a:ext>
              </a:extLst>
            </p:cNvPr>
            <p:cNvSpPr/>
            <p:nvPr/>
          </p:nvSpPr>
          <p:spPr>
            <a:xfrm rot="15045312">
              <a:off x="4642574" y="5187489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3233D95-72B2-36C8-0135-817AF3C93915}"/>
                </a:ext>
              </a:extLst>
            </p:cNvPr>
            <p:cNvSpPr/>
            <p:nvPr/>
          </p:nvSpPr>
          <p:spPr>
            <a:xfrm rot="15045312">
              <a:off x="4986554" y="5066448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98D6AC3-3ACE-86F7-A29F-78B3E4206E97}"/>
                </a:ext>
              </a:extLst>
            </p:cNvPr>
            <p:cNvSpPr/>
            <p:nvPr/>
          </p:nvSpPr>
          <p:spPr>
            <a:xfrm rot="15045312">
              <a:off x="5110591" y="4773392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41A76DD-870E-D957-1B40-ADC1C350E568}"/>
                </a:ext>
              </a:extLst>
            </p:cNvPr>
            <p:cNvSpPr/>
            <p:nvPr/>
          </p:nvSpPr>
          <p:spPr>
            <a:xfrm rot="15045312">
              <a:off x="4878112" y="5344464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B638CED-BE63-387A-0CF5-A374B4F6E6E6}"/>
                </a:ext>
              </a:extLst>
            </p:cNvPr>
            <p:cNvSpPr/>
            <p:nvPr/>
          </p:nvSpPr>
          <p:spPr>
            <a:xfrm rot="15045312">
              <a:off x="4467869" y="538917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D2FC261-CB8B-E7BE-76BC-D01AA274679A}"/>
                </a:ext>
              </a:extLst>
            </p:cNvPr>
            <p:cNvSpPr/>
            <p:nvPr/>
          </p:nvSpPr>
          <p:spPr>
            <a:xfrm rot="15045312">
              <a:off x="5261839" y="521775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D5DC4FD-0069-FFF8-17D1-B020D19C4691}"/>
                </a:ext>
              </a:extLst>
            </p:cNvPr>
            <p:cNvSpPr/>
            <p:nvPr/>
          </p:nvSpPr>
          <p:spPr>
            <a:xfrm rot="15045312">
              <a:off x="4459444" y="4979096"/>
              <a:ext cx="137160" cy="137160"/>
            </a:xfrm>
            <a:prstGeom prst="roundRect">
              <a:avLst/>
            </a:prstGeom>
            <a:grpFill/>
            <a:ln>
              <a:solidFill>
                <a:srgbClr val="644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68DF976-08F3-5F48-908D-06A9235BC8FE}"/>
              </a:ext>
            </a:extLst>
          </p:cNvPr>
          <p:cNvCxnSpPr>
            <a:cxnSpLocks/>
          </p:cNvCxnSpPr>
          <p:nvPr/>
        </p:nvCxnSpPr>
        <p:spPr>
          <a:xfrm flipV="1">
            <a:off x="1618104" y="2601650"/>
            <a:ext cx="273968" cy="156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AAC305C-F1EE-F7DC-C561-0D10505D69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14" t="13621" b="61107"/>
          <a:stretch/>
        </p:blipFill>
        <p:spPr>
          <a:xfrm>
            <a:off x="8610010" y="2732461"/>
            <a:ext cx="3383280" cy="13198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57F1E5-90E8-75F5-699E-99A2806F6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3"/>
          <a:stretch/>
        </p:blipFill>
        <p:spPr>
          <a:xfrm>
            <a:off x="4211620" y="1885825"/>
            <a:ext cx="5711125" cy="42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7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0BFB-506A-D39A-43BA-2DD2BF20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Active GLP-1 ELISA –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A7DF-51BF-9E05-F3AE-5901D9C2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F90B4-D76C-7E7A-A48A-8CDF3ED8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837" y="3122197"/>
            <a:ext cx="2181163" cy="3199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5E724-1D12-8CA1-C5FF-335E9C0BE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B5075-75D7-1071-5393-5D07FF133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271" y="2000701"/>
            <a:ext cx="2420613" cy="23098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303FFF-7781-CF9E-416F-5085FED27F75}"/>
              </a:ext>
            </a:extLst>
          </p:cNvPr>
          <p:cNvSpPr/>
          <p:nvPr/>
        </p:nvSpPr>
        <p:spPr>
          <a:xfrm rot="15045312">
            <a:off x="8454871" y="3242510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5BDFD4-79D7-61BA-6933-4E4C47FCCE3B}"/>
              </a:ext>
            </a:extLst>
          </p:cNvPr>
          <p:cNvSpPr/>
          <p:nvPr/>
        </p:nvSpPr>
        <p:spPr>
          <a:xfrm rot="15045312">
            <a:off x="9555548" y="2255462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9AA3D2-AC96-9E2B-1E4A-D5D39C09406E}"/>
              </a:ext>
            </a:extLst>
          </p:cNvPr>
          <p:cNvSpPr/>
          <p:nvPr/>
        </p:nvSpPr>
        <p:spPr>
          <a:xfrm rot="15045312">
            <a:off x="7737743" y="3273069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05EA85-5E90-A9E6-DE61-30752F3A3674}"/>
              </a:ext>
            </a:extLst>
          </p:cNvPr>
          <p:cNvSpPr/>
          <p:nvPr/>
        </p:nvSpPr>
        <p:spPr>
          <a:xfrm rot="15045312">
            <a:off x="9293493" y="3129285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48839A-8305-9B09-F68D-CF55903D26E2}"/>
              </a:ext>
            </a:extLst>
          </p:cNvPr>
          <p:cNvSpPr/>
          <p:nvPr/>
        </p:nvSpPr>
        <p:spPr>
          <a:xfrm rot="15045312">
            <a:off x="9468196" y="3709158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D05B73-FFF9-16E8-1C05-5635C0685090}"/>
              </a:ext>
            </a:extLst>
          </p:cNvPr>
          <p:cNvSpPr/>
          <p:nvPr/>
        </p:nvSpPr>
        <p:spPr>
          <a:xfrm rot="15045312">
            <a:off x="8343781" y="2557640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5FFEBC1-4B8F-9229-421B-C2A3C90E473E}"/>
              </a:ext>
            </a:extLst>
          </p:cNvPr>
          <p:cNvSpPr/>
          <p:nvPr/>
        </p:nvSpPr>
        <p:spPr>
          <a:xfrm rot="15045312">
            <a:off x="8735578" y="3417213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948C57-1A03-D02E-C96A-BC7E588A6848}"/>
              </a:ext>
            </a:extLst>
          </p:cNvPr>
          <p:cNvSpPr/>
          <p:nvPr/>
        </p:nvSpPr>
        <p:spPr>
          <a:xfrm rot="15045312">
            <a:off x="8297542" y="2924968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806A0D-E591-D91A-AFBB-0F2FE4BE2204}"/>
              </a:ext>
            </a:extLst>
          </p:cNvPr>
          <p:cNvSpPr/>
          <p:nvPr/>
        </p:nvSpPr>
        <p:spPr>
          <a:xfrm rot="15045312">
            <a:off x="8744024" y="2481317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F34A1D-BED7-664B-BBAA-3990EA43F9B3}"/>
              </a:ext>
            </a:extLst>
          </p:cNvPr>
          <p:cNvSpPr/>
          <p:nvPr/>
        </p:nvSpPr>
        <p:spPr>
          <a:xfrm rot="15045312">
            <a:off x="9479346" y="2765813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F119F2-6C0D-CA7B-BCED-613B21F87A69}"/>
              </a:ext>
            </a:extLst>
          </p:cNvPr>
          <p:cNvSpPr/>
          <p:nvPr/>
        </p:nvSpPr>
        <p:spPr>
          <a:xfrm rot="15045312">
            <a:off x="9936399" y="3504565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7CAA424-337C-99D3-8788-27957203D0AC}"/>
              </a:ext>
            </a:extLst>
          </p:cNvPr>
          <p:cNvSpPr/>
          <p:nvPr/>
        </p:nvSpPr>
        <p:spPr>
          <a:xfrm rot="15045312">
            <a:off x="9849046" y="2637542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C148F2D-DEB8-5BEB-6B64-8451BBBB25EB}"/>
              </a:ext>
            </a:extLst>
          </p:cNvPr>
          <p:cNvSpPr/>
          <p:nvPr/>
        </p:nvSpPr>
        <p:spPr>
          <a:xfrm rot="15045312">
            <a:off x="8023330" y="2359634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C59752-9E90-5AD2-6E7E-493DECF41B2B}"/>
              </a:ext>
            </a:extLst>
          </p:cNvPr>
          <p:cNvSpPr>
            <a:spLocks/>
          </p:cNvSpPr>
          <p:nvPr/>
        </p:nvSpPr>
        <p:spPr>
          <a:xfrm rot="15045312">
            <a:off x="7791584" y="2858833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F130819-65AF-89B7-9200-7FF2F7492C33}"/>
              </a:ext>
            </a:extLst>
          </p:cNvPr>
          <p:cNvSpPr/>
          <p:nvPr/>
        </p:nvSpPr>
        <p:spPr>
          <a:xfrm rot="15045312">
            <a:off x="8179315" y="3709157"/>
            <a:ext cx="137160" cy="137160"/>
          </a:xfrm>
          <a:prstGeom prst="roundRect">
            <a:avLst/>
          </a:prstGeom>
          <a:solidFill>
            <a:srgbClr val="BA4848"/>
          </a:solidFill>
          <a:ln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33E5E4-0E89-B3C3-1959-316346F8E0D0}"/>
              </a:ext>
            </a:extLst>
          </p:cNvPr>
          <p:cNvSpPr txBox="1"/>
          <p:nvPr/>
        </p:nvSpPr>
        <p:spPr>
          <a:xfrm>
            <a:off x="9663056" y="2743163"/>
            <a:ext cx="11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Active GLP-1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80CE34B-F417-35A3-B528-00EE2E4F7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14" t="13621" b="61107"/>
          <a:stretch/>
        </p:blipFill>
        <p:spPr>
          <a:xfrm>
            <a:off x="4217456" y="2856826"/>
            <a:ext cx="3383280" cy="1319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A6B1C-D223-9DCA-CC87-2DF7FABED5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835" b="39206"/>
          <a:stretch/>
        </p:blipFill>
        <p:spPr>
          <a:xfrm>
            <a:off x="-334938" y="1851439"/>
            <a:ext cx="5125002" cy="41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40A-0847-7C1A-3DBE-CD6D706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A411-52DC-E4C1-B306-0FE984AC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Secretion of active GLP-1 by </a:t>
            </a:r>
            <a:r>
              <a:rPr lang="el-GR" dirty="0"/>
              <a:t>α</a:t>
            </a:r>
            <a:r>
              <a:rPr lang="en-US" dirty="0"/>
              <a:t>-cells trends toward a decrease following GIP treatment under both high &amp; low glucose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408D-297C-1B8C-8271-484237B4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9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40A-0847-7C1A-3DBE-CD6D706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A411-52DC-E4C1-B306-0FE984AC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Secretion of active GLP-1 by </a:t>
            </a:r>
            <a:r>
              <a:rPr lang="el-GR" dirty="0"/>
              <a:t>α</a:t>
            </a:r>
            <a:r>
              <a:rPr lang="en-US" dirty="0"/>
              <a:t>-cells trends toward a decrease following GIP treatment under both high &amp; low glucose conditions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Overall expression levels of active GLP-1 by </a:t>
            </a:r>
            <a:r>
              <a:rPr lang="el-GR" dirty="0"/>
              <a:t>α</a:t>
            </a:r>
            <a:r>
              <a:rPr lang="en-US" dirty="0"/>
              <a:t>-cells was lower than secretion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Expression of active GLP-1 was lowest in: </a:t>
            </a:r>
          </a:p>
          <a:p>
            <a:pPr marL="746126" lvl="1" indent="-461963">
              <a:buFont typeface="Wingdings" panose="05000000000000000000" pitchFamily="2" charset="2"/>
              <a:buChar char="q"/>
            </a:pPr>
            <a:r>
              <a:rPr lang="en-US" dirty="0"/>
              <a:t>High glucose conditions without GIP treatment</a:t>
            </a:r>
          </a:p>
          <a:p>
            <a:pPr marL="746126" lvl="1" indent="-461963">
              <a:buFont typeface="Wingdings" panose="05000000000000000000" pitchFamily="2" charset="2"/>
              <a:buChar char="q"/>
            </a:pPr>
            <a:r>
              <a:rPr lang="en-US" dirty="0"/>
              <a:t>Low glucose conditions with GIP treatment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408D-297C-1B8C-8271-484237B4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40A-0847-7C1A-3DBE-CD6D706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A411-52DC-E4C1-B306-0FE984AC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Our results do not align with our hypothesis that </a:t>
            </a:r>
            <a:r>
              <a:rPr lang="el-GR" dirty="0"/>
              <a:t>α</a:t>
            </a:r>
            <a:r>
              <a:rPr lang="en-US" dirty="0"/>
              <a:t>-cell GIP-R binding increases active GLP-1 secretion by </a:t>
            </a:r>
            <a:r>
              <a:rPr lang="el-GR" dirty="0"/>
              <a:t>α</a:t>
            </a:r>
            <a:r>
              <a:rPr lang="en-US" dirty="0"/>
              <a:t>-cells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Expression of active GLP-1 is likely lower due to dilution by PBS during sample collection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A larger sample size is needed to determine significance of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408D-297C-1B8C-8271-484237B4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Mellitus (Type II)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ADD0-A505-A3DB-C27E-F55EA7D8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medicine </a:t>
            </a:r>
          </a:p>
          <a:p>
            <a:pPr lvl="1"/>
            <a:r>
              <a:rPr lang="en-US" dirty="0"/>
              <a:t>11.3% of the US population suffers from diabetes (CDC)</a:t>
            </a:r>
          </a:p>
          <a:p>
            <a:pPr lvl="1"/>
            <a:r>
              <a:rPr lang="en-US" dirty="0"/>
              <a:t>The total estimated cost of diagnosed diabetes in 2017 is $327 billion (ADA)</a:t>
            </a:r>
          </a:p>
          <a:p>
            <a:r>
              <a:rPr lang="en-US" dirty="0"/>
              <a:t>Veterinary medicine </a:t>
            </a:r>
          </a:p>
          <a:p>
            <a:pPr lvl="1"/>
            <a:r>
              <a:rPr lang="en-US" dirty="0"/>
              <a:t>Occurs in about 1/300 pets (Merck)</a:t>
            </a:r>
          </a:p>
          <a:p>
            <a:pPr lvl="1"/>
            <a:r>
              <a:rPr lang="en-US" dirty="0"/>
              <a:t>Appropriate management can be difficult and lead to euthanasia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1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D690-727A-1B2D-609A-A05F6B0A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A6A2-D9F9-498E-F41A-583AF35E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Replicate experimental paradigm in human islets for increased translational and physiological relevance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Explore the role of glucogenic amino acids in glucose-stimulated insulin secretion with GIP administration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F441-8500-1E64-DBF6-7CC8E978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ECF-2DA1-5BC0-0C41-B82D7469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7F4A-8755-C7C6-1C8D-7061FFAE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l-GR" dirty="0"/>
              <a:t>α</a:t>
            </a:r>
            <a:r>
              <a:rPr lang="en-US" dirty="0"/>
              <a:t>-cell GIP-R plays a role in </a:t>
            </a:r>
            <a:r>
              <a:rPr lang="el-GR" dirty="0"/>
              <a:t>α</a:t>
            </a:r>
            <a:r>
              <a:rPr lang="en-US" dirty="0"/>
              <a:t>/</a:t>
            </a:r>
            <a:r>
              <a:rPr lang="el-GR" dirty="0"/>
              <a:t>β</a:t>
            </a:r>
            <a:r>
              <a:rPr lang="en-US" dirty="0"/>
              <a:t>-cell communication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Our current results do not support our hypothesis, but a greater sample size is needed to interpret our data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Human islets would provide greater translational relevance while increasing rigor and reproducibility of our experiment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6A7-EC73-8B1C-D094-455084FD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9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4DD3-E0AF-7479-8EDB-023FDF79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E0B2-8C8B-3799-B14E-E15CAC3A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9029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Cummings Laboratory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Dr. Bethany Cummings, DVM/Ph.D.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Miranda Bustamante, M.S.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u="sng" dirty="0"/>
              <a:t>Student Funding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UC Davis SVM Endowment Funds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NIH T32GM136559</a:t>
            </a:r>
          </a:p>
          <a:p>
            <a:pPr marL="0" indent="0">
              <a:buNone/>
            </a:pPr>
            <a:r>
              <a:rPr lang="en-US" sz="2400" b="1" u="sng" dirty="0"/>
              <a:t>Research Funding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Hartwell Foundation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NIH/NIDDK R56DK124853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88A25-F67C-22E1-9454-C554D080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Site Logo">
            <a:extLst>
              <a:ext uri="{FF2B5EF4-FFF2-40B4-BE49-F238E27FC236}">
                <a16:creationId xmlns:a16="http://schemas.microsoft.com/office/drawing/2014/main" id="{2F63158B-9024-DD5E-1B1F-555B1F79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5120641"/>
            <a:ext cx="4254634" cy="11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C Davis Health and BioIntelliSense Form Strategic">
            <a:extLst>
              <a:ext uri="{FF2B5EF4-FFF2-40B4-BE49-F238E27FC236}">
                <a16:creationId xmlns:a16="http://schemas.microsoft.com/office/drawing/2014/main" id="{39345B0A-13B6-DCF5-2B90-40159D74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78" y="5120641"/>
            <a:ext cx="3249995" cy="11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7202373-E646-3345-9CBB-BF5B2DE7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/>
        </p:blipFill>
        <p:spPr bwMode="auto">
          <a:xfrm>
            <a:off x="5509010" y="5120641"/>
            <a:ext cx="1993560" cy="11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9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F9CC4-54D6-E2A5-5076-79E139A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z="1600" smtClean="0"/>
              <a:t>33</a:t>
            </a:fld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BE8BD3-0272-C3FA-C02E-AF709BF67BEC}"/>
              </a:ext>
            </a:extLst>
          </p:cNvPr>
          <p:cNvSpPr txBox="1">
            <a:spLocks/>
          </p:cNvSpPr>
          <p:nvPr/>
        </p:nvSpPr>
        <p:spPr>
          <a:xfrm>
            <a:off x="1066800" y="2978150"/>
            <a:ext cx="10058400" cy="901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724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1232-B2C4-BFAB-C3E9-17399AE8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04" y="1782029"/>
            <a:ext cx="6807392" cy="4501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F2BAB-92B3-43E9-18D6-ED84F105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1232-B2C4-BFAB-C3E9-17399AE8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04" y="1782029"/>
            <a:ext cx="6807392" cy="4501663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7FDC784-2CCB-97CB-2D5C-6FF517067984}"/>
              </a:ext>
            </a:extLst>
          </p:cNvPr>
          <p:cNvSpPr/>
          <p:nvPr/>
        </p:nvSpPr>
        <p:spPr>
          <a:xfrm>
            <a:off x="8685926" y="4849434"/>
            <a:ext cx="315311" cy="30310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C350E9-79E3-0736-A5A7-00465075B05B}"/>
              </a:ext>
            </a:extLst>
          </p:cNvPr>
          <p:cNvCxnSpPr/>
          <p:nvPr/>
        </p:nvCxnSpPr>
        <p:spPr>
          <a:xfrm>
            <a:off x="8242300" y="5867400"/>
            <a:ext cx="0" cy="4162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B1A44C3-FE51-A613-7EE8-9A11D8F7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79" y="3606801"/>
            <a:ext cx="1987771" cy="211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8EC4E9-61C9-3597-3DEB-EFF953FE4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1232-B2C4-BFAB-C3E9-17399AE8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04" y="1782029"/>
            <a:ext cx="6807392" cy="4501663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7FDC784-2CCB-97CB-2D5C-6FF517067984}"/>
              </a:ext>
            </a:extLst>
          </p:cNvPr>
          <p:cNvSpPr/>
          <p:nvPr/>
        </p:nvSpPr>
        <p:spPr>
          <a:xfrm>
            <a:off x="3275726" y="4849434"/>
            <a:ext cx="315311" cy="30310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C350E9-79E3-0736-A5A7-00465075B05B}"/>
              </a:ext>
            </a:extLst>
          </p:cNvPr>
          <p:cNvCxnSpPr>
            <a:cxnSpLocks/>
          </p:cNvCxnSpPr>
          <p:nvPr/>
        </p:nvCxnSpPr>
        <p:spPr>
          <a:xfrm flipV="1">
            <a:off x="2679604" y="5842000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E00557-29E2-FACB-1B28-E444BF30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9" y="3606801"/>
            <a:ext cx="1987771" cy="211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BEDA9-2310-1785-079D-0D0CC5CF8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Incretin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7166C-5B12-1B7F-5B58-89D4451D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29898" y="3256969"/>
            <a:ext cx="4454547" cy="152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3A283-8BC6-EC2F-8A13-275EDD8D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8" y="2382338"/>
            <a:ext cx="819512" cy="7019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5D610-647E-2395-8268-B65BB46A2F93}"/>
              </a:ext>
            </a:extLst>
          </p:cNvPr>
          <p:cNvCxnSpPr>
            <a:cxnSpLocks/>
          </p:cNvCxnSpPr>
          <p:nvPr/>
        </p:nvCxnSpPr>
        <p:spPr>
          <a:xfrm flipV="1">
            <a:off x="673100" y="2096905"/>
            <a:ext cx="386080" cy="227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C3C39BB-8626-0508-029D-66D96128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9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Incretin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7166C-5B12-1B7F-5B58-89D4451D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29898" y="3256969"/>
            <a:ext cx="4454547" cy="152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3A283-8BC6-EC2F-8A13-275EDD8D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8" y="2382338"/>
            <a:ext cx="819512" cy="7019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5D610-647E-2395-8268-B65BB46A2F93}"/>
              </a:ext>
            </a:extLst>
          </p:cNvPr>
          <p:cNvCxnSpPr>
            <a:cxnSpLocks/>
          </p:cNvCxnSpPr>
          <p:nvPr/>
        </p:nvCxnSpPr>
        <p:spPr>
          <a:xfrm flipV="1">
            <a:off x="673100" y="2096905"/>
            <a:ext cx="386080" cy="227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3B741-0BB1-BF60-4288-A01960B6FB9C}"/>
              </a:ext>
            </a:extLst>
          </p:cNvPr>
          <p:cNvCxnSpPr>
            <a:cxnSpLocks/>
          </p:cNvCxnSpPr>
          <p:nvPr/>
        </p:nvCxnSpPr>
        <p:spPr>
          <a:xfrm flipV="1">
            <a:off x="1870028" y="4660384"/>
            <a:ext cx="1074081" cy="4470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A138B8-F6FE-8C5F-14F2-B13CEBC5185A}"/>
              </a:ext>
            </a:extLst>
          </p:cNvPr>
          <p:cNvCxnSpPr>
            <a:cxnSpLocks/>
          </p:cNvCxnSpPr>
          <p:nvPr/>
        </p:nvCxnSpPr>
        <p:spPr>
          <a:xfrm>
            <a:off x="1870028" y="5107425"/>
            <a:ext cx="1083457" cy="147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C71B08-83B8-7DDC-2A73-352DDB74C32F}"/>
              </a:ext>
            </a:extLst>
          </p:cNvPr>
          <p:cNvSpPr txBox="1"/>
          <p:nvPr/>
        </p:nvSpPr>
        <p:spPr>
          <a:xfrm>
            <a:off x="2944109" y="44609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E046B-07BC-659C-E861-ADAD906A853B}"/>
              </a:ext>
            </a:extLst>
          </p:cNvPr>
          <p:cNvSpPr txBox="1"/>
          <p:nvPr/>
        </p:nvSpPr>
        <p:spPr>
          <a:xfrm>
            <a:off x="2953485" y="493754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57AB9A-CF91-3928-103C-97478DCA4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2B3-E22C-17AB-88C1-1DAC495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Incretin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8B9E-CFF2-DA6E-1641-EFCEFAF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EA1-DFF6-4FA3-8E21-257B261C2C5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7166C-5B12-1B7F-5B58-89D4451D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29898" y="3256969"/>
            <a:ext cx="4454547" cy="152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3A283-8BC6-EC2F-8A13-275EDD8D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8" y="2382338"/>
            <a:ext cx="819512" cy="7019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5D610-647E-2395-8268-B65BB46A2F93}"/>
              </a:ext>
            </a:extLst>
          </p:cNvPr>
          <p:cNvCxnSpPr>
            <a:cxnSpLocks/>
          </p:cNvCxnSpPr>
          <p:nvPr/>
        </p:nvCxnSpPr>
        <p:spPr>
          <a:xfrm flipV="1">
            <a:off x="673100" y="2096905"/>
            <a:ext cx="386080" cy="227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3B741-0BB1-BF60-4288-A01960B6FB9C}"/>
              </a:ext>
            </a:extLst>
          </p:cNvPr>
          <p:cNvCxnSpPr>
            <a:cxnSpLocks/>
          </p:cNvCxnSpPr>
          <p:nvPr/>
        </p:nvCxnSpPr>
        <p:spPr>
          <a:xfrm flipV="1">
            <a:off x="1870028" y="4660384"/>
            <a:ext cx="1074081" cy="4470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A138B8-F6FE-8C5F-14F2-B13CEBC5185A}"/>
              </a:ext>
            </a:extLst>
          </p:cNvPr>
          <p:cNvCxnSpPr>
            <a:cxnSpLocks/>
          </p:cNvCxnSpPr>
          <p:nvPr/>
        </p:nvCxnSpPr>
        <p:spPr>
          <a:xfrm>
            <a:off x="1870028" y="5107425"/>
            <a:ext cx="1083457" cy="147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C71B08-83B8-7DDC-2A73-352DDB74C32F}"/>
              </a:ext>
            </a:extLst>
          </p:cNvPr>
          <p:cNvSpPr txBox="1"/>
          <p:nvPr/>
        </p:nvSpPr>
        <p:spPr>
          <a:xfrm>
            <a:off x="2944109" y="44609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E046B-07BC-659C-E861-ADAD906A853B}"/>
              </a:ext>
            </a:extLst>
          </p:cNvPr>
          <p:cNvSpPr txBox="1"/>
          <p:nvPr/>
        </p:nvSpPr>
        <p:spPr>
          <a:xfrm>
            <a:off x="2953485" y="493754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ECBC6D-C051-D3DD-A7FF-B477BBF41956}"/>
              </a:ext>
            </a:extLst>
          </p:cNvPr>
          <p:cNvSpPr/>
          <p:nvPr/>
        </p:nvSpPr>
        <p:spPr>
          <a:xfrm>
            <a:off x="3678605" y="4460931"/>
            <a:ext cx="199162" cy="845947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416FD2-16F2-4A48-3C5D-70EBB61B0DBF}"/>
              </a:ext>
            </a:extLst>
          </p:cNvPr>
          <p:cNvSpPr txBox="1"/>
          <p:nvPr/>
        </p:nvSpPr>
        <p:spPr>
          <a:xfrm>
            <a:off x="3955459" y="4560656"/>
            <a:ext cx="2311400" cy="6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Glucose-stimulated insulin secretion (GSIS)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66D75F-6BA8-9DA4-4A69-1E5C90F6A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9" b="91781" l="1748" r="96893">
                        <a14:foregroundMark x1="1748" y1="31507" x2="20388" y2="27397"/>
                        <a14:foregroundMark x1="20388" y1="27397" x2="87767" y2="64384"/>
                        <a14:foregroundMark x1="87767" y1="64384" x2="15534" y2="78082"/>
                        <a14:foregroundMark x1="15534" y1="78082" x2="10874" y2="68493"/>
                        <a14:foregroundMark x1="86990" y1="30137" x2="94563" y2="68493"/>
                        <a14:foregroundMark x1="94563" y1="68493" x2="88544" y2="91781"/>
                        <a14:foregroundMark x1="96893" y1="38356" x2="96893" y2="73973"/>
                        <a14:foregroundMark x1="46214" y1="30137" x2="88155" y2="31507"/>
                        <a14:backgroundMark x1="91456" y1="1370" x2="99417" y2="2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26" y="6591813"/>
            <a:ext cx="1983788" cy="2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79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4750</TotalTime>
  <Words>724</Words>
  <Application>Microsoft Office PowerPoint</Application>
  <PresentationFormat>Widescreen</PresentationFormat>
  <Paragraphs>158</Paragraphs>
  <Slides>33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Courier New</vt:lpstr>
      <vt:lpstr>Wingdings</vt:lpstr>
      <vt:lpstr>Retrospect</vt:lpstr>
      <vt:lpstr>Determining the impact of GIP receptor signaling on alpha cell GLP-1 production</vt:lpstr>
      <vt:lpstr>Diabetes Mellitus (Type II) </vt:lpstr>
      <vt:lpstr>Diabetes Mellitus (Type II) </vt:lpstr>
      <vt:lpstr>Background</vt:lpstr>
      <vt:lpstr>Background</vt:lpstr>
      <vt:lpstr>Background</vt:lpstr>
      <vt:lpstr>The Incretin Effect</vt:lpstr>
      <vt:lpstr>The Incretin Effect</vt:lpstr>
      <vt:lpstr>The Incretin Effect</vt:lpstr>
      <vt:lpstr>The Incretin Effect</vt:lpstr>
      <vt:lpstr>The Incretin Effect</vt:lpstr>
      <vt:lpstr>α-cells &amp; GLP-1</vt:lpstr>
      <vt:lpstr>α-cells &amp; GLP-1</vt:lpstr>
      <vt:lpstr>GLP-1 &amp; Diabetes </vt:lpstr>
      <vt:lpstr>GIP mediates the incretin effect via α-cells</vt:lpstr>
      <vt:lpstr>GIP mediates the incretin effect via α-cells</vt:lpstr>
      <vt:lpstr>Hypothesis</vt:lpstr>
      <vt:lpstr>Hypothesis</vt:lpstr>
      <vt:lpstr>Hypothesis</vt:lpstr>
      <vt:lpstr>Hypothesis</vt:lpstr>
      <vt:lpstr>Hypothesis</vt:lpstr>
      <vt:lpstr>Hypothesis</vt:lpstr>
      <vt:lpstr>Methods</vt:lpstr>
      <vt:lpstr>Methods</vt:lpstr>
      <vt:lpstr>Results: Active GLP-1 ELISA – Secretion</vt:lpstr>
      <vt:lpstr>Results: Active GLP-1 ELISA – Expression</vt:lpstr>
      <vt:lpstr>Results</vt:lpstr>
      <vt:lpstr>Results</vt:lpstr>
      <vt:lpstr>Interpretation </vt:lpstr>
      <vt:lpstr>Future Directions</vt:lpstr>
      <vt:lpstr>Summary</vt:lpstr>
      <vt:lpstr>Funding and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Elva Dombroski</dc:creator>
  <cp:lastModifiedBy>Munsterman, Christine M.</cp:lastModifiedBy>
  <cp:revision>42</cp:revision>
  <dcterms:created xsi:type="dcterms:W3CDTF">2022-07-13T22:10:51Z</dcterms:created>
  <dcterms:modified xsi:type="dcterms:W3CDTF">2022-09-09T16:53:16Z</dcterms:modified>
</cp:coreProperties>
</file>