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Roboto" panose="02000000000000000000" pitchFamily="2"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88"/>
    <p:restoredTop sz="76768"/>
  </p:normalViewPr>
  <p:slideViewPr>
    <p:cSldViewPr snapToGrid="0">
      <p:cViewPr>
        <p:scale>
          <a:sx n="180" d="100"/>
          <a:sy n="180" d="100"/>
        </p:scale>
        <p:origin x="2016" y="1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36585bd85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36585bd8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3eba138f43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3eba138f43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Key points: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Statistically significant difference in head length between all treatment groups and the control group</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In regards to dorsal fin height, we also see a significant difference between each of the treatment groups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3eba138f43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3eba138f4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Key points: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More complex relationship exists between eye diameter and exposure to naproxen</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Significant difference in the eye diameter of embryos treated chronically with the mid and high concentrations of NPX 10 and 20 ug/mL</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There is no significant difference between the control embryo’s eye diameters and those of the low concentration NPX treatment group</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34a66fbf12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34a66fbf12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solidFill>
                  <a:schemeClr val="dk1"/>
                </a:solidFill>
              </a:rPr>
              <a:t>Along with the gross changes noted in cranial and axial morphology, we also noted a decrease in survival with increasing exposure to naproxen. This graph shows the overall rate of survival throughout the experiment and from this we can see clear reduction in survival in the mid and high concentration groups compared to the control and even the low concentration treatment.</a:t>
            </a:r>
            <a:endParaRPr sz="1200" dirty="0">
              <a:solidFill>
                <a:schemeClr val="dk1"/>
              </a:solidFill>
            </a:endParaRPr>
          </a:p>
          <a:p>
            <a:pPr marL="0" lvl="0" indent="0" algn="l" rtl="0">
              <a:lnSpc>
                <a:spcPct val="115000"/>
              </a:lnSpc>
              <a:spcBef>
                <a:spcPts val="0"/>
              </a:spcBef>
              <a:spcAft>
                <a:spcPts val="0"/>
              </a:spcAft>
              <a:buNone/>
            </a:pPr>
            <a:r>
              <a:rPr lang="en" sz="1200" dirty="0">
                <a:solidFill>
                  <a:srgbClr val="FF0000"/>
                </a:solidFill>
              </a:rPr>
              <a:t>Notes: Include images from staging chart for each day to help with understanding, redo title or axis names, redo chart only considering stage 45 embryos as total and not any of the ones that were culled for the entire experiment, comment on issues with aquatic species that if one is apoptotic then all the others will get the death signals</a:t>
            </a:r>
            <a:endParaRPr sz="1200" dirty="0">
              <a:solidFill>
                <a:srgbClr val="FF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3eba138f43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3eba138f43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rPr>
              <a:t>Key Points:</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Middle stage</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SOX9 already only expressed here in low levels because it is a neural crest specification marker?</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Loss of normal RUNX2 patterning in addition to reduced expression</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Apparent changes in Col2a expression but since col2a is matrix-associated we will need to quantify the fluorescence in sections in order to better understand the changes occurring with Col2a</a:t>
            </a:r>
            <a:endParaRPr sz="1200">
              <a:solidFill>
                <a:schemeClr val="dk1"/>
              </a:solidFill>
            </a:endParaRPr>
          </a:p>
          <a:p>
            <a:pPr marL="0" lvl="0" indent="0" algn="l" rtl="0">
              <a:lnSpc>
                <a:spcPct val="115000"/>
              </a:lnSpc>
              <a:spcBef>
                <a:spcPts val="0"/>
              </a:spcBef>
              <a:spcAft>
                <a:spcPts val="0"/>
              </a:spcAft>
              <a:buNone/>
            </a:pPr>
            <a:r>
              <a:rPr lang="en" sz="1200">
                <a:solidFill>
                  <a:srgbClr val="FF0000"/>
                </a:solidFill>
              </a:rPr>
              <a:t>Notes: Labels on the side for sox9=chondrogenic NCC, runx2=lateral line, </a:t>
            </a:r>
            <a:endParaRPr sz="1200">
              <a:solidFill>
                <a:srgbClr val="FF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3eba138f43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3eba138f43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solidFill>
                  <a:schemeClr val="dk1"/>
                </a:solidFill>
              </a:rPr>
              <a:t>Key Points:</a:t>
            </a:r>
            <a:endParaRPr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dirty="0">
                <a:solidFill>
                  <a:schemeClr val="dk1"/>
                </a:solidFill>
              </a:rPr>
              <a:t>Late stage</a:t>
            </a:r>
            <a:endParaRPr sz="1200" dirty="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dirty="0">
                <a:solidFill>
                  <a:schemeClr val="dk1"/>
                </a:solidFill>
              </a:rPr>
              <a:t>Overall: Reduced expression of RUNX2 and Col2a expression observed across treatment groups</a:t>
            </a:r>
          </a:p>
          <a:p>
            <a:pPr marL="457200" lvl="0" indent="-304800" algn="l" rtl="0">
              <a:lnSpc>
                <a:spcPct val="115000"/>
              </a:lnSpc>
              <a:spcBef>
                <a:spcPts val="0"/>
              </a:spcBef>
              <a:spcAft>
                <a:spcPts val="0"/>
              </a:spcAft>
              <a:buClr>
                <a:schemeClr val="dk1"/>
              </a:buClr>
              <a:buSzPts val="1200"/>
              <a:buChar char="-"/>
            </a:pPr>
            <a:r>
              <a:rPr lang="en" sz="1200" dirty="0">
                <a:solidFill>
                  <a:schemeClr val="dk1"/>
                </a:solidFill>
              </a:rPr>
              <a:t>Cartilage structures in the head are forming discrete cartilage models for endochondral ossification. These structures shown here with likely develop into the mandible and quadrate bones of the amphibian jaw; the columella auris which is a unique hyomandibular cartilage structure in amphibians, reptiles and birds; and lastly the pterygoid bone, forming a component of the developed palate and jaw. </a:t>
            </a:r>
            <a:endParaRPr sz="1200" dirty="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3e4e65d43d_2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3e4e65d43d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37a03c4f40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37a03c4f40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Tenascin C is an extracellular matrix protein that is expressed in CNCCs and has been shown to be involved in the normal migration of enteric neural crest-derived cells. Tenascin C mainly functions in cell proliferation and migration and has been linked to the processes of inflammation, injury healing, and tumor metastasis. Of interest to my project, the expression of tenascin C is upregulated in inflammation and trauma in order to promote a pro-inflammatory microenvironment necessary for wound healing. I’m interested to see how NSAIDs may influence TN-C and subsequently NCC delamination and migration as it is clear that TN-C plays a role in EMT, also evidenced by its role in tumor metastasis. Very interested in doing KD and OE experiments with SOX9 to better understand how expression RUNX2 and other proteins like TN-C are affected.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3dccc911b9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3dccc911b9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36585bd85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36585bd85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solidFill>
                  <a:schemeClr val="dk1"/>
                </a:solidFill>
              </a:rPr>
              <a:t>Neural crest cells are a population of multipotent, mesenchymal, stem-like cells which give rise to a variety of tissues in the adult organism including cranial cartilage and bone, </a:t>
            </a:r>
            <a:r>
              <a:rPr lang="en" dirty="0" err="1">
                <a:solidFill>
                  <a:schemeClr val="dk1"/>
                </a:solidFill>
              </a:rPr>
              <a:t>schwann</a:t>
            </a:r>
            <a:r>
              <a:rPr lang="en" dirty="0">
                <a:solidFill>
                  <a:schemeClr val="dk1"/>
                </a:solidFill>
              </a:rPr>
              <a:t> cells, peripheral nerves of the enteric nervous system, and melanocytes. </a:t>
            </a:r>
            <a:r>
              <a:rPr lang="en" dirty="0">
                <a:solidFill>
                  <a:schemeClr val="dk1"/>
                </a:solidFill>
                <a:highlight>
                  <a:srgbClr val="FFFF00"/>
                </a:highlight>
              </a:rPr>
              <a:t>Since they give rise to such a diverse set of cell types and tissues, aberrations in their development can lead to a wide variety of developmental disorders known broadly as neurocristopathies with a common example being cleft palate</a:t>
            </a:r>
            <a:r>
              <a:rPr lang="en" dirty="0">
                <a:solidFill>
                  <a:schemeClr val="dk1"/>
                </a:solidFill>
              </a:rPr>
              <a:t>. Dr. Rogers’ Lab is focused on investigating neural crest development with a specific focus on identifying the molecular mechanisms involved in normal neural crest specification, migration, and differentiation in a variety of vertebrate models. Related preliminary experiments from the Rogers Lab identified expression of the enzymes cyclooxygenase 1 and 2 in the neural tube region during early embryonic development. Cyclooxygenase is an enzyme involved in the production of cell mediator molecules called prostaglandins from arachidonic acid and is inhibited by the commonly used class of drugs know as non-steroidal anti-inflammatory drugs or NSAIDs. </a:t>
            </a:r>
            <a:r>
              <a:rPr lang="en" dirty="0">
                <a:solidFill>
                  <a:schemeClr val="dk1"/>
                </a:solidFill>
                <a:highlight>
                  <a:srgbClr val="FFF2CC"/>
                </a:highlight>
              </a:rPr>
              <a:t>We know that NSAIDs interfere with bone healing after fracture and have been linked to many birth defects such as preterm birth, neural tube closure defects, and orofacial malformations following in utero exposures</a:t>
            </a:r>
            <a:r>
              <a:rPr lang="en" dirty="0">
                <a:solidFill>
                  <a:schemeClr val="dk1"/>
                </a:solidFill>
              </a:rPr>
              <a:t>. </a:t>
            </a:r>
            <a:r>
              <a:rPr lang="en" b="1" dirty="0">
                <a:solidFill>
                  <a:schemeClr val="dk1"/>
                </a:solidFill>
              </a:rPr>
              <a:t>From the types of defects that arise from NSAID exposure and the localization of COX expression during development, it is clear that neural crest cells are implicated as targets of NSAIDs which led me to investigate in my project the consequences of exposure to the NSAID naproxen on craniofacial cartilage development from neural crest progenitors</a:t>
            </a:r>
            <a:r>
              <a:rPr lang="en" dirty="0">
                <a:solidFill>
                  <a:schemeClr val="dk1"/>
                </a:solidFill>
              </a:rPr>
              <a:t>. </a:t>
            </a:r>
          </a:p>
          <a:p>
            <a:pPr marL="0" lvl="0" indent="0" algn="l" rtl="0">
              <a:lnSpc>
                <a:spcPct val="115000"/>
              </a:lnSpc>
              <a:spcBef>
                <a:spcPts val="0"/>
              </a:spcBef>
              <a:spcAft>
                <a:spcPts val="0"/>
              </a:spcAft>
              <a:buNone/>
            </a:pPr>
            <a:endParaRPr lang="en" dirty="0">
              <a:solidFill>
                <a:schemeClr val="dk1"/>
              </a:solidFill>
            </a:endParaRPr>
          </a:p>
          <a:p>
            <a:pPr marL="0" lvl="0" indent="0" algn="l" rtl="0">
              <a:lnSpc>
                <a:spcPct val="115000"/>
              </a:lnSpc>
              <a:spcBef>
                <a:spcPts val="0"/>
              </a:spcBef>
              <a:spcAft>
                <a:spcPts val="0"/>
              </a:spcAft>
              <a:buNone/>
            </a:pPr>
            <a:r>
              <a:rPr lang="en" dirty="0">
                <a:solidFill>
                  <a:schemeClr val="dk1"/>
                </a:solidFill>
              </a:rPr>
              <a:t>Neural crest derivatives</a:t>
            </a:r>
          </a:p>
          <a:p>
            <a:pPr marL="0" lvl="0" indent="0" algn="l" rtl="0">
              <a:lnSpc>
                <a:spcPct val="115000"/>
              </a:lnSpc>
              <a:spcBef>
                <a:spcPts val="0"/>
              </a:spcBef>
              <a:spcAft>
                <a:spcPts val="0"/>
              </a:spcAft>
              <a:buNone/>
            </a:pPr>
            <a:r>
              <a:rPr lang="en" dirty="0">
                <a:solidFill>
                  <a:schemeClr val="dk1"/>
                </a:solidFill>
              </a:rPr>
              <a:t>Neurocristopathies</a:t>
            </a:r>
          </a:p>
          <a:p>
            <a:pPr marL="0" lvl="0" indent="0" algn="l" rtl="0">
              <a:lnSpc>
                <a:spcPct val="115000"/>
              </a:lnSpc>
              <a:spcBef>
                <a:spcPts val="0"/>
              </a:spcBef>
              <a:spcAft>
                <a:spcPts val="0"/>
              </a:spcAft>
              <a:buNone/>
            </a:pPr>
            <a:r>
              <a:rPr lang="en" dirty="0">
                <a:solidFill>
                  <a:schemeClr val="dk1"/>
                </a:solidFill>
              </a:rPr>
              <a:t>Rogers Lab Mission and prior research</a:t>
            </a:r>
          </a:p>
          <a:p>
            <a:pPr marL="0" lvl="0" indent="0" algn="l" rtl="0">
              <a:lnSpc>
                <a:spcPct val="115000"/>
              </a:lnSpc>
              <a:spcBef>
                <a:spcPts val="0"/>
              </a:spcBef>
              <a:spcAft>
                <a:spcPts val="0"/>
              </a:spcAft>
              <a:buNone/>
            </a:pPr>
            <a:r>
              <a:rPr lang="en" dirty="0">
                <a:solidFill>
                  <a:schemeClr val="dk1"/>
                </a:solidFill>
              </a:rPr>
              <a:t>Cyclooxygenase function and NSAIDs</a:t>
            </a:r>
          </a:p>
          <a:p>
            <a:pPr marL="0" lvl="0" indent="0" algn="l" rtl="0">
              <a:lnSpc>
                <a:spcPct val="115000"/>
              </a:lnSpc>
              <a:spcBef>
                <a:spcPts val="0"/>
              </a:spcBef>
              <a:spcAft>
                <a:spcPts val="0"/>
              </a:spcAft>
              <a:buNone/>
            </a:pPr>
            <a:r>
              <a:rPr lang="en" dirty="0">
                <a:solidFill>
                  <a:schemeClr val="dk1"/>
                </a:solidFill>
              </a:rPr>
              <a:t>NSAIDs and birth defects</a:t>
            </a:r>
            <a:endParaRPr dirty="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3a0edae9d2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3a0edae9d2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solidFill>
                  <a:schemeClr val="dk1"/>
                </a:solidFill>
              </a:rPr>
              <a:t>Despite how commonly naproxen is used in the mitigation of pain and inflammation, the effects of naproxen on developing embryos are poorly understood and should be evaluated to determine potential risks for use during pregnancy in both human and veterinary medicine. In my experiment, we are using the aquatic axolotl, an externally developing vertebrate model, as an indicator species to identify risks related to exposure to naproxen during development— information which could extend to applications in human pain management, treatment of osteoarthritis in pregnant animals in veterinary medicine, and </a:t>
            </a:r>
            <a:r>
              <a:rPr lang="en" dirty="0">
                <a:solidFill>
                  <a:schemeClr val="dk1"/>
                </a:solidFill>
                <a:highlight>
                  <a:srgbClr val="FFF2CC"/>
                </a:highlight>
              </a:rPr>
              <a:t>recommendations for physicians to encourage responsible use of NSAIDs to their patients and the public. </a:t>
            </a:r>
          </a:p>
          <a:p>
            <a:pPr marL="0" lvl="0" indent="0" algn="l" rtl="0">
              <a:lnSpc>
                <a:spcPct val="115000"/>
              </a:lnSpc>
              <a:spcBef>
                <a:spcPts val="0"/>
              </a:spcBef>
              <a:spcAft>
                <a:spcPts val="0"/>
              </a:spcAft>
              <a:buNone/>
            </a:pPr>
            <a:endParaRPr lang="en" dirty="0">
              <a:solidFill>
                <a:schemeClr val="dk1"/>
              </a:solidFill>
              <a:highlight>
                <a:srgbClr val="FFF2CC"/>
              </a:highlight>
            </a:endParaRPr>
          </a:p>
          <a:p>
            <a:pPr marL="0" lvl="0" indent="0" algn="l" rtl="0">
              <a:lnSpc>
                <a:spcPct val="115000"/>
              </a:lnSpc>
              <a:spcBef>
                <a:spcPts val="0"/>
              </a:spcBef>
              <a:spcAft>
                <a:spcPts val="0"/>
              </a:spcAft>
              <a:buNone/>
            </a:pPr>
            <a:r>
              <a:rPr lang="en" dirty="0">
                <a:solidFill>
                  <a:schemeClr val="dk1"/>
                </a:solidFill>
                <a:highlight>
                  <a:srgbClr val="FFF2CC"/>
                </a:highlight>
              </a:rPr>
              <a:t>Pain management</a:t>
            </a:r>
          </a:p>
          <a:p>
            <a:pPr marL="0" lvl="0" indent="0" algn="l" rtl="0">
              <a:lnSpc>
                <a:spcPct val="115000"/>
              </a:lnSpc>
              <a:spcBef>
                <a:spcPts val="0"/>
              </a:spcBef>
              <a:spcAft>
                <a:spcPts val="0"/>
              </a:spcAft>
              <a:buNone/>
            </a:pPr>
            <a:r>
              <a:rPr lang="en" dirty="0">
                <a:solidFill>
                  <a:schemeClr val="dk1"/>
                </a:solidFill>
                <a:highlight>
                  <a:srgbClr val="FFF2CC"/>
                </a:highlight>
              </a:rPr>
              <a:t>Treating osteoarthritis in pregnant animals</a:t>
            </a:r>
          </a:p>
          <a:p>
            <a:pPr marL="0" lvl="0" indent="0" algn="l" rtl="0">
              <a:lnSpc>
                <a:spcPct val="115000"/>
              </a:lnSpc>
              <a:spcBef>
                <a:spcPts val="0"/>
              </a:spcBef>
              <a:spcAft>
                <a:spcPts val="0"/>
              </a:spcAft>
              <a:buNone/>
            </a:pPr>
            <a:r>
              <a:rPr lang="en-US" dirty="0">
                <a:solidFill>
                  <a:schemeClr val="dk1"/>
                </a:solidFill>
              </a:rPr>
              <a:t>Encouraging responsible use of NSAIDs</a:t>
            </a:r>
            <a:endParaRPr dirty="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34a4e35724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34a4e35724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The goal of my project is to better understand the molecular changes underlying the development of craniofacial malformations following exposure to NSAIDs in early development. I’m interested in investigating the relationship that exists between the level of naproxen exposure during development and the severity of the development defects that occur, as well as understanding if there is a specific window of susceptibility of these embryos to naproxen-induced craniofacial defects.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37b1f5bdf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37b1f5bd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I hypothesized that inhibition of COX1 and COX2 signaling by exposure to naproxen during development will prevent normal chondrogenic differentiation of neural crest cells (NCCs) during orofacial development. My first aim of my project, which has now become the main focus of my STAR project, is to define the dose-response relationship that exists between the level of naproxen exposure during early development and the severity of neural crest-derived cartilage defects that develop. My second aim and future goal of my project is to better define the stage of susceptibility of axolotl embryos to naproxen-induced craniofacial defects based on the </a:t>
            </a:r>
            <a:r>
              <a:rPr lang="en" sz="1200">
                <a:solidFill>
                  <a:schemeClr val="dk1"/>
                </a:solidFill>
                <a:highlight>
                  <a:srgbClr val="FFF2CC"/>
                </a:highlight>
              </a:rPr>
              <a:t>preliminary information I have gained from my current experiments which show altered craniofacial development in response to naproxen at later stages in development following the tailbud stages. </a:t>
            </a:r>
            <a:endParaRPr sz="1200">
              <a:highlight>
                <a:srgbClr val="FFF2CC"/>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3dccc911b9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3dccc911b9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 started my experiment by mating a pair of axolotls from Dr. Rogers’ colony and harvesting the eggs over the next 12-96 hours. These eggs were incubated in </a:t>
            </a:r>
            <a:r>
              <a:rPr lang="en" dirty="0">
                <a:highlight>
                  <a:srgbClr val="FFF2CC"/>
                </a:highlight>
              </a:rPr>
              <a:t>an aquaria medium called </a:t>
            </a:r>
            <a:r>
              <a:rPr lang="en" dirty="0" err="1">
                <a:highlight>
                  <a:srgbClr val="FFF2CC"/>
                </a:highlight>
              </a:rPr>
              <a:t>Holtfreter’s</a:t>
            </a:r>
            <a:r>
              <a:rPr lang="en" dirty="0">
                <a:highlight>
                  <a:srgbClr val="FFF2CC"/>
                </a:highlight>
              </a:rPr>
              <a:t> solution until they were around stage 19 of axolotl development, having completed both gastrulation and neurulation</a:t>
            </a:r>
            <a:r>
              <a:rPr lang="en" dirty="0"/>
              <a:t>. The embryos were separated into 4 treatments which were exposed to varying biologically relevant concentrations of naproxen including 5, 10, and 20 ug/</a:t>
            </a:r>
            <a:r>
              <a:rPr lang="en" dirty="0" err="1"/>
              <a:t>mL.</a:t>
            </a:r>
            <a:r>
              <a:rPr lang="en" dirty="0"/>
              <a:t> Embryos were exposed chronically to naproxen from stage 19 until one of three collections stages, either </a:t>
            </a:r>
            <a:r>
              <a:rPr lang="en" dirty="0" err="1"/>
              <a:t>st</a:t>
            </a:r>
            <a:r>
              <a:rPr lang="en" dirty="0"/>
              <a:t> 28, </a:t>
            </a:r>
            <a:r>
              <a:rPr lang="en" dirty="0" err="1"/>
              <a:t>st</a:t>
            </a:r>
            <a:r>
              <a:rPr lang="en" dirty="0"/>
              <a:t> 36 or </a:t>
            </a:r>
            <a:r>
              <a:rPr lang="en" dirty="0" err="1"/>
              <a:t>st</a:t>
            </a:r>
            <a:r>
              <a:rPr lang="en" dirty="0"/>
              <a:t> 45. These three developmental stages were chosen to give us a </a:t>
            </a:r>
            <a:r>
              <a:rPr lang="en" dirty="0">
                <a:highlight>
                  <a:srgbClr val="FFF2CC"/>
                </a:highlight>
              </a:rPr>
              <a:t>broad understanding of the molecular changes that occur due to NSAID exposure</a:t>
            </a:r>
            <a:r>
              <a:rPr lang="en" dirty="0"/>
              <a:t> throughout the process of development but also to help narrow the stage of susceptibility to NSAID toxicity for future experiments. After collection, the embryos were incubated in antibody mixtures for immunohistochemistry and ultimately fluorescence microscopy.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36585bd85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36585bd85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a:solidFill>
                  <a:schemeClr val="dk1"/>
                </a:solidFill>
              </a:rPr>
              <a:t>For my immunohistochemistry experiments, I am evaluating a number of different markers relevant to neural crest development, as well as markers for various neural crest derivatives. Of those markers, I am </a:t>
            </a:r>
            <a:r>
              <a:rPr lang="en" sz="1200">
                <a:solidFill>
                  <a:schemeClr val="dk1"/>
                </a:solidFill>
                <a:highlight>
                  <a:srgbClr val="FFF2CC"/>
                </a:highlight>
              </a:rPr>
              <a:t>evaluating several that are specific to craniofacial cartilage and bone development</a:t>
            </a:r>
            <a:r>
              <a:rPr lang="en" sz="1200">
                <a:solidFill>
                  <a:schemeClr val="dk1"/>
                </a:solidFill>
              </a:rPr>
              <a:t>, namely SOX9, RUNX2, and Col2a. To expand on those markers, SOX9 is a transcription factor vital for the specification and differentiation of cranial neural crest cells </a:t>
            </a:r>
            <a:r>
              <a:rPr lang="en" sz="1200">
                <a:solidFill>
                  <a:schemeClr val="dk1"/>
                </a:solidFill>
                <a:highlight>
                  <a:srgbClr val="FFF2CC"/>
                </a:highlight>
              </a:rPr>
              <a:t>towards the chondrogenic lineage</a:t>
            </a:r>
            <a:r>
              <a:rPr lang="en" sz="1200">
                <a:solidFill>
                  <a:schemeClr val="dk1"/>
                </a:solidFill>
              </a:rPr>
              <a:t>. Col2a or collagen 2a is a </a:t>
            </a:r>
            <a:r>
              <a:rPr lang="en" sz="1200">
                <a:solidFill>
                  <a:schemeClr val="dk1"/>
                </a:solidFill>
                <a:highlight>
                  <a:srgbClr val="FFF2CC"/>
                </a:highlight>
              </a:rPr>
              <a:t>major matrix protein produced</a:t>
            </a:r>
            <a:r>
              <a:rPr lang="en" sz="1200">
                <a:solidFill>
                  <a:schemeClr val="dk1"/>
                </a:solidFill>
              </a:rPr>
              <a:t> and secreted by chondrocytes during the formation of the cartilage model for endochondral ossification. RUNX2 is a transcription factor with many different roles in development including chondrocyte maturation, osteoblastic differentiation of CNCCs, and regulation of expression of bone morphogenetic protein (or BMP) genes. </a:t>
            </a:r>
            <a:r>
              <a:rPr lang="en" sz="1200">
                <a:solidFill>
                  <a:schemeClr val="dk1"/>
                </a:solidFill>
                <a:highlight>
                  <a:srgbClr val="FFF2CC"/>
                </a:highlight>
              </a:rPr>
              <a:t>Preliminary results of my experiment also suggest it may be involved in development of the lateral line sensory system in axolotls. </a:t>
            </a:r>
            <a:endParaRPr sz="1200">
              <a:highlight>
                <a:srgbClr val="FFF2CC"/>
              </a:high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fdab03a57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fdab03a57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Moving onto results, in the early stage axolotl embryos, we weren't seeing any blatantly apparent changes in the gross morphology of the embryos with respect to the degree of naproxen exposure. However at later stages the changes became far more apparent.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fdab03a579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fdab03a57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you can see here, the later stage embryos show gross abnormalities in both cranial and axial development which we evaluated using three parameters: head length, dorsal fin height, and eye diameter.</a:t>
            </a:r>
            <a:endParaRPr/>
          </a:p>
          <a:p>
            <a:pPr marL="0" lvl="0" indent="0" algn="l" rtl="0">
              <a:spcBef>
                <a:spcPts val="0"/>
              </a:spcBef>
              <a:spcAft>
                <a:spcPts val="0"/>
              </a:spcAft>
              <a:buNone/>
            </a:pPr>
            <a:r>
              <a:rPr lang="en"/>
              <a:t>Key points:</a:t>
            </a:r>
            <a:endParaRPr/>
          </a:p>
          <a:p>
            <a:pPr marL="457200" lvl="0" indent="-298450" algn="l" rtl="0">
              <a:spcBef>
                <a:spcPts val="0"/>
              </a:spcBef>
              <a:spcAft>
                <a:spcPts val="0"/>
              </a:spcAft>
              <a:buSzPts val="1100"/>
              <a:buChar char="-"/>
            </a:pPr>
            <a:r>
              <a:rPr lang="en"/>
              <a:t>Statistically significant difference in head length between all treatment groups and the control group</a:t>
            </a:r>
            <a:endParaRPr/>
          </a:p>
          <a:p>
            <a:pPr marL="457200" lvl="0" indent="-298450" algn="l" rtl="0">
              <a:spcBef>
                <a:spcPts val="0"/>
              </a:spcBef>
              <a:spcAft>
                <a:spcPts val="0"/>
              </a:spcAft>
              <a:buSzPts val="1100"/>
              <a:buChar char="-"/>
            </a:pPr>
            <a:r>
              <a:rPr lang="en"/>
              <a:t>No significant difference between each of the treatment groups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t="17248" b="12634"/>
          <a:stretch/>
        </p:blipFill>
        <p:spPr>
          <a:xfrm>
            <a:off x="0" y="0"/>
            <a:ext cx="9144003" cy="5143502"/>
          </a:xfrm>
          <a:prstGeom prst="rect">
            <a:avLst/>
          </a:prstGeom>
          <a:noFill/>
          <a:ln>
            <a:noFill/>
          </a:ln>
        </p:spPr>
      </p:pic>
      <p:sp>
        <p:nvSpPr>
          <p:cNvPr id="55" name="Google Shape;55;p13"/>
          <p:cNvSpPr txBox="1">
            <a:spLocks noGrp="1"/>
          </p:cNvSpPr>
          <p:nvPr>
            <p:ph type="ctrTitle"/>
          </p:nvPr>
        </p:nvSpPr>
        <p:spPr>
          <a:xfrm>
            <a:off x="194100" y="191250"/>
            <a:ext cx="8755800" cy="134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chemeClr val="lt1"/>
                </a:solidFill>
              </a:rPr>
              <a:t>Consequences of Naproxen Exposure During Early Development on NCC-derived Cartilage Formation</a:t>
            </a:r>
            <a:endParaRPr sz="2800" b="1">
              <a:solidFill>
                <a:schemeClr val="lt1"/>
              </a:solidFill>
            </a:endParaRPr>
          </a:p>
        </p:txBody>
      </p:sp>
      <p:sp>
        <p:nvSpPr>
          <p:cNvPr id="56" name="Google Shape;56;p13"/>
          <p:cNvSpPr txBox="1">
            <a:spLocks noGrp="1"/>
          </p:cNvSpPr>
          <p:nvPr>
            <p:ph type="subTitle" idx="1"/>
          </p:nvPr>
        </p:nvSpPr>
        <p:spPr>
          <a:xfrm>
            <a:off x="3164688" y="3606500"/>
            <a:ext cx="2814600" cy="912300"/>
          </a:xfrm>
          <a:prstGeom prst="rect">
            <a:avLst/>
          </a:prstGeom>
        </p:spPr>
        <p:txBody>
          <a:bodyPr spcFirstLastPara="1" wrap="square" lIns="91425" tIns="91425" rIns="91425" bIns="91425" anchor="ctr" anchorCtr="0">
            <a:normAutofit fontScale="92500"/>
          </a:bodyPr>
          <a:lstStyle/>
          <a:p>
            <a:pPr marL="0" lvl="0" indent="0" algn="ctr" rtl="0">
              <a:spcBef>
                <a:spcPts val="0"/>
              </a:spcBef>
              <a:spcAft>
                <a:spcPts val="0"/>
              </a:spcAft>
              <a:buNone/>
            </a:pPr>
            <a:r>
              <a:rPr lang="en" sz="2100">
                <a:solidFill>
                  <a:schemeClr val="lt1"/>
                </a:solidFill>
              </a:rPr>
              <a:t>MJ Marshall</a:t>
            </a:r>
            <a:endParaRPr sz="2100">
              <a:solidFill>
                <a:schemeClr val="lt1"/>
              </a:solidFill>
            </a:endParaRPr>
          </a:p>
          <a:p>
            <a:pPr marL="0" lvl="0" indent="0" algn="ctr" rtl="0">
              <a:spcBef>
                <a:spcPts val="0"/>
              </a:spcBef>
              <a:spcAft>
                <a:spcPts val="0"/>
              </a:spcAft>
              <a:buNone/>
            </a:pPr>
            <a:r>
              <a:rPr lang="en" sz="1800">
                <a:solidFill>
                  <a:schemeClr val="lt1"/>
                </a:solidFill>
              </a:rPr>
              <a:t>STAR 2022</a:t>
            </a:r>
            <a:endParaRPr sz="1800">
              <a:solidFill>
                <a:schemeClr val="lt1"/>
              </a:solidFill>
            </a:endParaRPr>
          </a:p>
          <a:p>
            <a:pPr marL="0" lvl="0" indent="0" algn="ctr" rtl="0">
              <a:spcBef>
                <a:spcPts val="0"/>
              </a:spcBef>
              <a:spcAft>
                <a:spcPts val="0"/>
              </a:spcAft>
              <a:buNone/>
            </a:pPr>
            <a:r>
              <a:rPr lang="en" sz="1800">
                <a:solidFill>
                  <a:schemeClr val="lt1"/>
                </a:solidFill>
              </a:rPr>
              <a:t>Rogers’ Lab UC Davis</a:t>
            </a:r>
            <a:endParaRPr sz="18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43"/>
        <p:cNvGrpSpPr/>
        <p:nvPr/>
      </p:nvGrpSpPr>
      <p:grpSpPr>
        <a:xfrm>
          <a:off x="0" y="0"/>
          <a:ext cx="0" cy="0"/>
          <a:chOff x="0" y="0"/>
          <a:chExt cx="0" cy="0"/>
        </a:xfrm>
      </p:grpSpPr>
      <p:pic>
        <p:nvPicPr>
          <p:cNvPr id="144" name="Google Shape;144;p22"/>
          <p:cNvPicPr preferRelativeResize="0"/>
          <p:nvPr/>
        </p:nvPicPr>
        <p:blipFill>
          <a:blip r:embed="rId3">
            <a:alphaModFix/>
          </a:blip>
          <a:stretch>
            <a:fillRect/>
          </a:stretch>
        </p:blipFill>
        <p:spPr>
          <a:xfrm>
            <a:off x="553700" y="338274"/>
            <a:ext cx="3611980" cy="4466949"/>
          </a:xfrm>
          <a:prstGeom prst="rect">
            <a:avLst/>
          </a:prstGeom>
          <a:noFill/>
          <a:ln>
            <a:noFill/>
          </a:ln>
        </p:spPr>
      </p:pic>
      <p:sp>
        <p:nvSpPr>
          <p:cNvPr id="145" name="Google Shape;145;p22"/>
          <p:cNvSpPr txBox="1">
            <a:spLocks noGrp="1"/>
          </p:cNvSpPr>
          <p:nvPr>
            <p:ph type="title"/>
          </p:nvPr>
        </p:nvSpPr>
        <p:spPr>
          <a:xfrm>
            <a:off x="4638900" y="272075"/>
            <a:ext cx="4505100" cy="10179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lt1"/>
                </a:solidFill>
              </a:rPr>
              <a:t>Exposure to NPX causes progressively abnormal axial development </a:t>
            </a:r>
            <a:endParaRPr>
              <a:solidFill>
                <a:schemeClr val="lt1"/>
              </a:solidFill>
            </a:endParaRPr>
          </a:p>
        </p:txBody>
      </p:sp>
      <p:pic>
        <p:nvPicPr>
          <p:cNvPr id="146" name="Google Shape;146;p22"/>
          <p:cNvPicPr preferRelativeResize="0"/>
          <p:nvPr/>
        </p:nvPicPr>
        <p:blipFill rotWithShape="1">
          <a:blip r:embed="rId4">
            <a:alphaModFix/>
          </a:blip>
          <a:srcRect t="7783" r="66291"/>
          <a:stretch/>
        </p:blipFill>
        <p:spPr>
          <a:xfrm>
            <a:off x="5624500" y="1642950"/>
            <a:ext cx="2533900" cy="3290350"/>
          </a:xfrm>
          <a:prstGeom prst="rect">
            <a:avLst/>
          </a:prstGeom>
          <a:noFill/>
          <a:ln>
            <a:noFill/>
          </a:ln>
        </p:spPr>
      </p:pic>
      <p:grpSp>
        <p:nvGrpSpPr>
          <p:cNvPr id="147" name="Google Shape;147;p22"/>
          <p:cNvGrpSpPr/>
          <p:nvPr/>
        </p:nvGrpSpPr>
        <p:grpSpPr>
          <a:xfrm>
            <a:off x="4006700" y="1987950"/>
            <a:ext cx="1130600" cy="1167600"/>
            <a:chOff x="1520650" y="622075"/>
            <a:chExt cx="1130600" cy="1167600"/>
          </a:xfrm>
        </p:grpSpPr>
        <p:cxnSp>
          <p:nvCxnSpPr>
            <p:cNvPr id="148" name="Google Shape;148;p22"/>
            <p:cNvCxnSpPr/>
            <p:nvPr/>
          </p:nvCxnSpPr>
          <p:spPr>
            <a:xfrm rot="10800000">
              <a:off x="2081000" y="960775"/>
              <a:ext cx="9900" cy="490200"/>
            </a:xfrm>
            <a:prstGeom prst="straightConnector1">
              <a:avLst/>
            </a:prstGeom>
            <a:noFill/>
            <a:ln w="9525" cap="flat" cmpd="sng">
              <a:solidFill>
                <a:schemeClr val="lt1"/>
              </a:solidFill>
              <a:prstDash val="solid"/>
              <a:round/>
              <a:headEnd type="triangle" w="med" len="med"/>
              <a:tailEnd type="triangle" w="med" len="med"/>
            </a:ln>
          </p:spPr>
        </p:cxnSp>
        <p:cxnSp>
          <p:nvCxnSpPr>
            <p:cNvPr id="149" name="Google Shape;149;p22"/>
            <p:cNvCxnSpPr/>
            <p:nvPr/>
          </p:nvCxnSpPr>
          <p:spPr>
            <a:xfrm rot="10800000" flipH="1">
              <a:off x="1830800" y="1205725"/>
              <a:ext cx="510300" cy="300"/>
            </a:xfrm>
            <a:prstGeom prst="straightConnector1">
              <a:avLst/>
            </a:prstGeom>
            <a:noFill/>
            <a:ln w="9525" cap="flat" cmpd="sng">
              <a:solidFill>
                <a:schemeClr val="lt1"/>
              </a:solidFill>
              <a:prstDash val="solid"/>
              <a:round/>
              <a:headEnd type="triangle" w="med" len="med"/>
              <a:tailEnd type="triangle" w="med" len="med"/>
            </a:ln>
          </p:spPr>
        </p:cxnSp>
        <p:sp>
          <p:nvSpPr>
            <p:cNvPr id="150" name="Google Shape;150;p22"/>
            <p:cNvSpPr txBox="1"/>
            <p:nvPr/>
          </p:nvSpPr>
          <p:spPr>
            <a:xfrm>
              <a:off x="1955900" y="622075"/>
              <a:ext cx="260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D</a:t>
              </a:r>
              <a:endParaRPr sz="1000">
                <a:solidFill>
                  <a:schemeClr val="lt1"/>
                </a:solidFill>
              </a:endParaRPr>
            </a:p>
          </p:txBody>
        </p:sp>
        <p:sp>
          <p:nvSpPr>
            <p:cNvPr id="151" name="Google Shape;151;p22"/>
            <p:cNvSpPr txBox="1"/>
            <p:nvPr/>
          </p:nvSpPr>
          <p:spPr>
            <a:xfrm>
              <a:off x="2341050" y="1045300"/>
              <a:ext cx="310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A</a:t>
              </a:r>
              <a:endParaRPr sz="1000">
                <a:solidFill>
                  <a:schemeClr val="lt1"/>
                </a:solidFill>
              </a:endParaRPr>
            </a:p>
          </p:txBody>
        </p:sp>
        <p:sp>
          <p:nvSpPr>
            <p:cNvPr id="152" name="Google Shape;152;p22"/>
            <p:cNvSpPr txBox="1"/>
            <p:nvPr/>
          </p:nvSpPr>
          <p:spPr>
            <a:xfrm>
              <a:off x="1955900" y="1450975"/>
              <a:ext cx="260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V</a:t>
              </a:r>
              <a:endParaRPr sz="1000">
                <a:solidFill>
                  <a:schemeClr val="lt1"/>
                </a:solidFill>
              </a:endParaRPr>
            </a:p>
          </p:txBody>
        </p:sp>
        <p:sp>
          <p:nvSpPr>
            <p:cNvPr id="153" name="Google Shape;153;p22"/>
            <p:cNvSpPr txBox="1"/>
            <p:nvPr/>
          </p:nvSpPr>
          <p:spPr>
            <a:xfrm>
              <a:off x="1520650" y="1045300"/>
              <a:ext cx="310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P</a:t>
              </a:r>
              <a:endParaRPr sz="1000">
                <a:solidFill>
                  <a:schemeClr val="lt1"/>
                </a:solidFil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57"/>
        <p:cNvGrpSpPr/>
        <p:nvPr/>
      </p:nvGrpSpPr>
      <p:grpSpPr>
        <a:xfrm>
          <a:off x="0" y="0"/>
          <a:ext cx="0" cy="0"/>
          <a:chOff x="0" y="0"/>
          <a:chExt cx="0" cy="0"/>
        </a:xfrm>
      </p:grpSpPr>
      <p:pic>
        <p:nvPicPr>
          <p:cNvPr id="158" name="Google Shape;158;p23"/>
          <p:cNvPicPr preferRelativeResize="0"/>
          <p:nvPr/>
        </p:nvPicPr>
        <p:blipFill>
          <a:blip r:embed="rId3">
            <a:alphaModFix/>
          </a:blip>
          <a:stretch>
            <a:fillRect/>
          </a:stretch>
        </p:blipFill>
        <p:spPr>
          <a:xfrm>
            <a:off x="572600" y="338274"/>
            <a:ext cx="3611980" cy="4466949"/>
          </a:xfrm>
          <a:prstGeom prst="rect">
            <a:avLst/>
          </a:prstGeom>
          <a:noFill/>
          <a:ln>
            <a:noFill/>
          </a:ln>
        </p:spPr>
      </p:pic>
      <p:sp>
        <p:nvSpPr>
          <p:cNvPr id="159" name="Google Shape;159;p23"/>
          <p:cNvSpPr txBox="1">
            <a:spLocks noGrp="1"/>
          </p:cNvSpPr>
          <p:nvPr>
            <p:ph type="title"/>
          </p:nvPr>
        </p:nvSpPr>
        <p:spPr>
          <a:xfrm>
            <a:off x="4599000" y="285450"/>
            <a:ext cx="4545000" cy="10179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lt1"/>
                </a:solidFill>
              </a:rPr>
              <a:t>Exposure to NPX causes progressively abnormal axial development </a:t>
            </a:r>
            <a:endParaRPr>
              <a:solidFill>
                <a:schemeClr val="lt1"/>
              </a:solidFill>
            </a:endParaRPr>
          </a:p>
        </p:txBody>
      </p:sp>
      <p:pic>
        <p:nvPicPr>
          <p:cNvPr id="160" name="Google Shape;160;p23"/>
          <p:cNvPicPr preferRelativeResize="0"/>
          <p:nvPr/>
        </p:nvPicPr>
        <p:blipFill rotWithShape="1">
          <a:blip r:embed="rId4">
            <a:alphaModFix/>
          </a:blip>
          <a:srcRect l="66404"/>
          <a:stretch/>
        </p:blipFill>
        <p:spPr>
          <a:xfrm>
            <a:off x="5701450" y="1639100"/>
            <a:ext cx="2340123" cy="3306301"/>
          </a:xfrm>
          <a:prstGeom prst="rect">
            <a:avLst/>
          </a:prstGeom>
          <a:noFill/>
          <a:ln>
            <a:noFill/>
          </a:ln>
        </p:spPr>
      </p:pic>
      <p:grpSp>
        <p:nvGrpSpPr>
          <p:cNvPr id="161" name="Google Shape;161;p23"/>
          <p:cNvGrpSpPr/>
          <p:nvPr/>
        </p:nvGrpSpPr>
        <p:grpSpPr>
          <a:xfrm>
            <a:off x="4006700" y="1987950"/>
            <a:ext cx="1130600" cy="1167600"/>
            <a:chOff x="1520650" y="622075"/>
            <a:chExt cx="1130600" cy="1167600"/>
          </a:xfrm>
        </p:grpSpPr>
        <p:cxnSp>
          <p:nvCxnSpPr>
            <p:cNvPr id="162" name="Google Shape;162;p23"/>
            <p:cNvCxnSpPr/>
            <p:nvPr/>
          </p:nvCxnSpPr>
          <p:spPr>
            <a:xfrm rot="10800000">
              <a:off x="2081000" y="960775"/>
              <a:ext cx="9900" cy="490200"/>
            </a:xfrm>
            <a:prstGeom prst="straightConnector1">
              <a:avLst/>
            </a:prstGeom>
            <a:noFill/>
            <a:ln w="9525" cap="flat" cmpd="sng">
              <a:solidFill>
                <a:schemeClr val="lt1"/>
              </a:solidFill>
              <a:prstDash val="solid"/>
              <a:round/>
              <a:headEnd type="triangle" w="med" len="med"/>
              <a:tailEnd type="triangle" w="med" len="med"/>
            </a:ln>
          </p:spPr>
        </p:cxnSp>
        <p:cxnSp>
          <p:nvCxnSpPr>
            <p:cNvPr id="163" name="Google Shape;163;p23"/>
            <p:cNvCxnSpPr/>
            <p:nvPr/>
          </p:nvCxnSpPr>
          <p:spPr>
            <a:xfrm rot="10800000" flipH="1">
              <a:off x="1830800" y="1205725"/>
              <a:ext cx="510300" cy="300"/>
            </a:xfrm>
            <a:prstGeom prst="straightConnector1">
              <a:avLst/>
            </a:prstGeom>
            <a:noFill/>
            <a:ln w="9525" cap="flat" cmpd="sng">
              <a:solidFill>
                <a:schemeClr val="lt1"/>
              </a:solidFill>
              <a:prstDash val="solid"/>
              <a:round/>
              <a:headEnd type="triangle" w="med" len="med"/>
              <a:tailEnd type="triangle" w="med" len="med"/>
            </a:ln>
          </p:spPr>
        </p:cxnSp>
        <p:sp>
          <p:nvSpPr>
            <p:cNvPr id="164" name="Google Shape;164;p23"/>
            <p:cNvSpPr txBox="1"/>
            <p:nvPr/>
          </p:nvSpPr>
          <p:spPr>
            <a:xfrm>
              <a:off x="1955900" y="622075"/>
              <a:ext cx="260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D</a:t>
              </a:r>
              <a:endParaRPr sz="1000">
                <a:solidFill>
                  <a:schemeClr val="lt1"/>
                </a:solidFill>
              </a:endParaRPr>
            </a:p>
          </p:txBody>
        </p:sp>
        <p:sp>
          <p:nvSpPr>
            <p:cNvPr id="165" name="Google Shape;165;p23"/>
            <p:cNvSpPr txBox="1"/>
            <p:nvPr/>
          </p:nvSpPr>
          <p:spPr>
            <a:xfrm>
              <a:off x="2341050" y="1045300"/>
              <a:ext cx="310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A</a:t>
              </a:r>
              <a:endParaRPr sz="1000">
                <a:solidFill>
                  <a:schemeClr val="lt1"/>
                </a:solidFill>
              </a:endParaRPr>
            </a:p>
          </p:txBody>
        </p:sp>
        <p:sp>
          <p:nvSpPr>
            <p:cNvPr id="166" name="Google Shape;166;p23"/>
            <p:cNvSpPr txBox="1"/>
            <p:nvPr/>
          </p:nvSpPr>
          <p:spPr>
            <a:xfrm>
              <a:off x="1955900" y="1450975"/>
              <a:ext cx="260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V</a:t>
              </a:r>
              <a:endParaRPr sz="1000">
                <a:solidFill>
                  <a:schemeClr val="lt1"/>
                </a:solidFill>
              </a:endParaRPr>
            </a:p>
          </p:txBody>
        </p:sp>
        <p:sp>
          <p:nvSpPr>
            <p:cNvPr id="167" name="Google Shape;167;p23"/>
            <p:cNvSpPr txBox="1"/>
            <p:nvPr/>
          </p:nvSpPr>
          <p:spPr>
            <a:xfrm>
              <a:off x="1520650" y="1045300"/>
              <a:ext cx="310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P</a:t>
              </a:r>
              <a:endParaRPr sz="1000">
                <a:solidFill>
                  <a:schemeClr val="lt1"/>
                </a:solidFil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71"/>
        <p:cNvGrpSpPr/>
        <p:nvPr/>
      </p:nvGrpSpPr>
      <p:grpSpPr>
        <a:xfrm>
          <a:off x="0" y="0"/>
          <a:ext cx="0" cy="0"/>
          <a:chOff x="0" y="0"/>
          <a:chExt cx="0" cy="0"/>
        </a:xfrm>
      </p:grpSpPr>
      <p:sp>
        <p:nvSpPr>
          <p:cNvPr id="172" name="Google Shape;172;p24"/>
          <p:cNvSpPr txBox="1">
            <a:spLocks noGrp="1"/>
          </p:cNvSpPr>
          <p:nvPr>
            <p:ph type="ctrTitle" idx="4294967295"/>
          </p:nvPr>
        </p:nvSpPr>
        <p:spPr>
          <a:xfrm>
            <a:off x="460950" y="133875"/>
            <a:ext cx="8222100" cy="560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chemeClr val="lt1"/>
                </a:solidFill>
              </a:rPr>
              <a:t>Exposure to NPX decreases survival</a:t>
            </a:r>
            <a:endParaRPr sz="3200">
              <a:solidFill>
                <a:schemeClr val="lt1"/>
              </a:solidFill>
            </a:endParaRPr>
          </a:p>
        </p:txBody>
      </p:sp>
      <p:pic>
        <p:nvPicPr>
          <p:cNvPr id="173" name="Google Shape;173;p24"/>
          <p:cNvPicPr preferRelativeResize="0"/>
          <p:nvPr/>
        </p:nvPicPr>
        <p:blipFill rotWithShape="1">
          <a:blip r:embed="rId3">
            <a:alphaModFix/>
          </a:blip>
          <a:srcRect r="9706" b="2496"/>
          <a:stretch/>
        </p:blipFill>
        <p:spPr>
          <a:xfrm>
            <a:off x="2127550" y="881150"/>
            <a:ext cx="4888889" cy="3381199"/>
          </a:xfrm>
          <a:prstGeom prst="rect">
            <a:avLst/>
          </a:prstGeom>
          <a:noFill/>
          <a:ln>
            <a:noFill/>
          </a:ln>
        </p:spPr>
      </p:pic>
      <p:pic>
        <p:nvPicPr>
          <p:cNvPr id="174" name="Google Shape;174;p24"/>
          <p:cNvPicPr preferRelativeResize="0"/>
          <p:nvPr/>
        </p:nvPicPr>
        <p:blipFill>
          <a:blip r:embed="rId4">
            <a:alphaModFix/>
          </a:blip>
          <a:stretch>
            <a:fillRect/>
          </a:stretch>
        </p:blipFill>
        <p:spPr>
          <a:xfrm>
            <a:off x="2680334" y="4262349"/>
            <a:ext cx="3783352" cy="8257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78"/>
        <p:cNvGrpSpPr/>
        <p:nvPr/>
      </p:nvGrpSpPr>
      <p:grpSpPr>
        <a:xfrm>
          <a:off x="0" y="0"/>
          <a:ext cx="0" cy="0"/>
          <a:chOff x="0" y="0"/>
          <a:chExt cx="0" cy="0"/>
        </a:xfrm>
      </p:grpSpPr>
      <p:pic>
        <p:nvPicPr>
          <p:cNvPr id="179" name="Google Shape;179;p25"/>
          <p:cNvPicPr preferRelativeResize="0"/>
          <p:nvPr/>
        </p:nvPicPr>
        <p:blipFill>
          <a:blip r:embed="rId3">
            <a:alphaModFix/>
          </a:blip>
          <a:stretch>
            <a:fillRect/>
          </a:stretch>
        </p:blipFill>
        <p:spPr>
          <a:xfrm>
            <a:off x="1216450" y="1065975"/>
            <a:ext cx="6713452" cy="3107575"/>
          </a:xfrm>
          <a:prstGeom prst="rect">
            <a:avLst/>
          </a:prstGeom>
          <a:noFill/>
          <a:ln>
            <a:noFill/>
          </a:ln>
        </p:spPr>
      </p:pic>
      <p:sp>
        <p:nvSpPr>
          <p:cNvPr id="180" name="Google Shape;180;p25"/>
          <p:cNvSpPr/>
          <p:nvPr/>
        </p:nvSpPr>
        <p:spPr>
          <a:xfrm>
            <a:off x="2709475" y="922875"/>
            <a:ext cx="1325100" cy="35961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5"/>
          <p:cNvSpPr/>
          <p:nvPr/>
        </p:nvSpPr>
        <p:spPr>
          <a:xfrm>
            <a:off x="3994375" y="871825"/>
            <a:ext cx="1325100" cy="35961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5"/>
          <p:cNvSpPr/>
          <p:nvPr/>
        </p:nvSpPr>
        <p:spPr>
          <a:xfrm>
            <a:off x="5298475" y="935475"/>
            <a:ext cx="1325100" cy="35847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5"/>
          <p:cNvSpPr/>
          <p:nvPr/>
        </p:nvSpPr>
        <p:spPr>
          <a:xfrm>
            <a:off x="6623425" y="929775"/>
            <a:ext cx="1325100" cy="35961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5"/>
          <p:cNvSpPr txBox="1">
            <a:spLocks noGrp="1"/>
          </p:cNvSpPr>
          <p:nvPr>
            <p:ph type="ctrTitle" idx="4294967295"/>
          </p:nvPr>
        </p:nvSpPr>
        <p:spPr>
          <a:xfrm>
            <a:off x="0" y="-27225"/>
            <a:ext cx="9144000" cy="1017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100">
                <a:solidFill>
                  <a:schemeClr val="lt1"/>
                </a:solidFill>
              </a:rPr>
              <a:t>Embryos exposed to NPX exhibit abnormal patterning of NCC and derivative markers</a:t>
            </a:r>
            <a:endParaRPr sz="3100">
              <a:solidFill>
                <a:schemeClr val="lt1"/>
              </a:solidFill>
            </a:endParaRPr>
          </a:p>
        </p:txBody>
      </p:sp>
      <p:sp>
        <p:nvSpPr>
          <p:cNvPr id="185" name="Google Shape;185;p25"/>
          <p:cNvSpPr txBox="1"/>
          <p:nvPr/>
        </p:nvSpPr>
        <p:spPr>
          <a:xfrm>
            <a:off x="233725" y="4088100"/>
            <a:ext cx="8704200" cy="877200"/>
          </a:xfrm>
          <a:prstGeom prst="rect">
            <a:avLst/>
          </a:prstGeom>
          <a:noFill/>
          <a:ln>
            <a:noFill/>
          </a:ln>
        </p:spPr>
        <p:txBody>
          <a:bodyPr spcFirstLastPara="1" wrap="square" lIns="91425" tIns="91425" rIns="91425" bIns="91425" anchor="t" anchorCtr="0">
            <a:spAutoFit/>
          </a:bodyPr>
          <a:lstStyle/>
          <a:p>
            <a:pPr marL="457200" lvl="0" indent="-342900" algn="l" rtl="0">
              <a:lnSpc>
                <a:spcPct val="150000"/>
              </a:lnSpc>
              <a:spcBef>
                <a:spcPts val="0"/>
              </a:spcBef>
              <a:spcAft>
                <a:spcPts val="0"/>
              </a:spcAft>
              <a:buClr>
                <a:schemeClr val="lt1"/>
              </a:buClr>
              <a:buSzPts val="1800"/>
              <a:buChar char="●"/>
            </a:pPr>
            <a:r>
              <a:rPr lang="en" sz="1800">
                <a:solidFill>
                  <a:schemeClr val="lt1"/>
                </a:solidFill>
              </a:rPr>
              <a:t>SOX9 expression is reduced and RUNX2 patterning is abnormal in all NPX treatments</a:t>
            </a:r>
            <a:endParaRPr sz="1800">
              <a:solidFill>
                <a:schemeClr val="lt1"/>
              </a:solidFill>
            </a:endParaRPr>
          </a:p>
        </p:txBody>
      </p:sp>
      <p:grpSp>
        <p:nvGrpSpPr>
          <p:cNvPr id="186" name="Google Shape;186;p25"/>
          <p:cNvGrpSpPr/>
          <p:nvPr/>
        </p:nvGrpSpPr>
        <p:grpSpPr>
          <a:xfrm>
            <a:off x="85850" y="1987950"/>
            <a:ext cx="1130600" cy="1167600"/>
            <a:chOff x="1520650" y="622075"/>
            <a:chExt cx="1130600" cy="1167600"/>
          </a:xfrm>
        </p:grpSpPr>
        <p:cxnSp>
          <p:nvCxnSpPr>
            <p:cNvPr id="187" name="Google Shape;187;p25"/>
            <p:cNvCxnSpPr/>
            <p:nvPr/>
          </p:nvCxnSpPr>
          <p:spPr>
            <a:xfrm rot="10800000">
              <a:off x="2081000" y="960775"/>
              <a:ext cx="9900" cy="490200"/>
            </a:xfrm>
            <a:prstGeom prst="straightConnector1">
              <a:avLst/>
            </a:prstGeom>
            <a:noFill/>
            <a:ln w="9525" cap="flat" cmpd="sng">
              <a:solidFill>
                <a:schemeClr val="lt1"/>
              </a:solidFill>
              <a:prstDash val="solid"/>
              <a:round/>
              <a:headEnd type="triangle" w="med" len="med"/>
              <a:tailEnd type="triangle" w="med" len="med"/>
            </a:ln>
          </p:spPr>
        </p:cxnSp>
        <p:cxnSp>
          <p:nvCxnSpPr>
            <p:cNvPr id="188" name="Google Shape;188;p25"/>
            <p:cNvCxnSpPr/>
            <p:nvPr/>
          </p:nvCxnSpPr>
          <p:spPr>
            <a:xfrm rot="10800000" flipH="1">
              <a:off x="1830800" y="1205725"/>
              <a:ext cx="510300" cy="300"/>
            </a:xfrm>
            <a:prstGeom prst="straightConnector1">
              <a:avLst/>
            </a:prstGeom>
            <a:noFill/>
            <a:ln w="9525" cap="flat" cmpd="sng">
              <a:solidFill>
                <a:schemeClr val="lt1"/>
              </a:solidFill>
              <a:prstDash val="solid"/>
              <a:round/>
              <a:headEnd type="triangle" w="med" len="med"/>
              <a:tailEnd type="triangle" w="med" len="med"/>
            </a:ln>
          </p:spPr>
        </p:cxnSp>
        <p:sp>
          <p:nvSpPr>
            <p:cNvPr id="189" name="Google Shape;189;p25"/>
            <p:cNvSpPr txBox="1"/>
            <p:nvPr/>
          </p:nvSpPr>
          <p:spPr>
            <a:xfrm>
              <a:off x="1955900" y="622075"/>
              <a:ext cx="260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D</a:t>
              </a:r>
              <a:endParaRPr sz="1000">
                <a:solidFill>
                  <a:schemeClr val="lt1"/>
                </a:solidFill>
              </a:endParaRPr>
            </a:p>
          </p:txBody>
        </p:sp>
        <p:sp>
          <p:nvSpPr>
            <p:cNvPr id="190" name="Google Shape;190;p25"/>
            <p:cNvSpPr txBox="1"/>
            <p:nvPr/>
          </p:nvSpPr>
          <p:spPr>
            <a:xfrm>
              <a:off x="2341050" y="1045300"/>
              <a:ext cx="310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A</a:t>
              </a:r>
              <a:endParaRPr sz="1000">
                <a:solidFill>
                  <a:schemeClr val="lt1"/>
                </a:solidFill>
              </a:endParaRPr>
            </a:p>
          </p:txBody>
        </p:sp>
        <p:sp>
          <p:nvSpPr>
            <p:cNvPr id="191" name="Google Shape;191;p25"/>
            <p:cNvSpPr txBox="1"/>
            <p:nvPr/>
          </p:nvSpPr>
          <p:spPr>
            <a:xfrm>
              <a:off x="1955900" y="1450975"/>
              <a:ext cx="260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V</a:t>
              </a:r>
              <a:endParaRPr sz="1000">
                <a:solidFill>
                  <a:schemeClr val="lt1"/>
                </a:solidFill>
              </a:endParaRPr>
            </a:p>
          </p:txBody>
        </p:sp>
        <p:sp>
          <p:nvSpPr>
            <p:cNvPr id="192" name="Google Shape;192;p25"/>
            <p:cNvSpPr txBox="1"/>
            <p:nvPr/>
          </p:nvSpPr>
          <p:spPr>
            <a:xfrm>
              <a:off x="1520650" y="1045300"/>
              <a:ext cx="310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P</a:t>
              </a:r>
              <a:endParaRPr sz="1000">
                <a:solidFill>
                  <a:schemeClr val="lt1"/>
                </a:solidFill>
              </a:endParaRPr>
            </a:p>
          </p:txBody>
        </p:sp>
      </p:grpSp>
      <p:sp>
        <p:nvSpPr>
          <p:cNvPr id="193" name="Google Shape;193;p25"/>
          <p:cNvSpPr txBox="1"/>
          <p:nvPr/>
        </p:nvSpPr>
        <p:spPr>
          <a:xfrm>
            <a:off x="8013300" y="1804275"/>
            <a:ext cx="11307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00FF00"/>
                </a:solidFill>
              </a:rPr>
              <a:t>SOX9: NCC differentiation</a:t>
            </a:r>
            <a:endParaRPr sz="1200">
              <a:solidFill>
                <a:srgbClr val="00FF00"/>
              </a:solidFill>
            </a:endParaRPr>
          </a:p>
          <a:p>
            <a:pPr marL="0" lvl="0" indent="0" algn="l" rtl="0">
              <a:spcBef>
                <a:spcPts val="0"/>
              </a:spcBef>
              <a:spcAft>
                <a:spcPts val="0"/>
              </a:spcAft>
              <a:buNone/>
            </a:pPr>
            <a:endParaRPr sz="1200">
              <a:solidFill>
                <a:srgbClr val="00FF00"/>
              </a:solidFill>
            </a:endParaRPr>
          </a:p>
          <a:p>
            <a:pPr marL="0" lvl="0" indent="0" algn="l" rtl="0">
              <a:spcBef>
                <a:spcPts val="0"/>
              </a:spcBef>
              <a:spcAft>
                <a:spcPts val="0"/>
              </a:spcAft>
              <a:buNone/>
            </a:pPr>
            <a:r>
              <a:rPr lang="en" sz="1200">
                <a:solidFill>
                  <a:srgbClr val="FF00FF"/>
                </a:solidFill>
              </a:rPr>
              <a:t>RUNX2: Sensory System</a:t>
            </a:r>
            <a:endParaRPr sz="1200">
              <a:solidFill>
                <a:srgbClr val="FF00FF"/>
              </a:solidFill>
            </a:endParaRPr>
          </a:p>
          <a:p>
            <a:pPr marL="0" lvl="0" indent="0" algn="l" rtl="0">
              <a:spcBef>
                <a:spcPts val="0"/>
              </a:spcBef>
              <a:spcAft>
                <a:spcPts val="0"/>
              </a:spcAft>
              <a:buNone/>
            </a:pPr>
            <a:endParaRPr sz="1200">
              <a:solidFill>
                <a:srgbClr val="FF00FF"/>
              </a:solidFill>
            </a:endParaRPr>
          </a:p>
          <a:p>
            <a:pPr marL="0" lvl="0" indent="0" algn="l" rtl="0">
              <a:spcBef>
                <a:spcPts val="0"/>
              </a:spcBef>
              <a:spcAft>
                <a:spcPts val="0"/>
              </a:spcAft>
              <a:buNone/>
            </a:pPr>
            <a:r>
              <a:rPr lang="en" sz="1200">
                <a:solidFill>
                  <a:srgbClr val="FF0000"/>
                </a:solidFill>
              </a:rPr>
              <a:t>Col2a: Cartilage</a:t>
            </a:r>
            <a:endParaRPr sz="1200">
              <a:solidFill>
                <a:srgbClr val="FF0000"/>
              </a:solidFill>
            </a:endParaRPr>
          </a:p>
        </p:txBody>
      </p:sp>
      <p:sp>
        <p:nvSpPr>
          <p:cNvPr id="194" name="Google Shape;194;p25"/>
          <p:cNvSpPr/>
          <p:nvPr/>
        </p:nvSpPr>
        <p:spPr>
          <a:xfrm>
            <a:off x="1216450" y="1065913"/>
            <a:ext cx="1536000" cy="31077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94"/>
                                        </p:tgtEl>
                                      </p:cBhvr>
                                    </p:animEffect>
                                    <p:set>
                                      <p:cBhvr>
                                        <p:cTn id="7" dur="1" fill="hold">
                                          <p:stCondLst>
                                            <p:cond delay="1000"/>
                                          </p:stCondLst>
                                        </p:cTn>
                                        <p:tgtEl>
                                          <p:spTgt spid="19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80"/>
                                        </p:tgtEl>
                                      </p:cBhvr>
                                    </p:animEffect>
                                    <p:set>
                                      <p:cBhvr>
                                        <p:cTn id="12" dur="1" fill="hold">
                                          <p:stCondLst>
                                            <p:cond delay="1000"/>
                                          </p:stCondLst>
                                        </p:cTn>
                                        <p:tgtEl>
                                          <p:spTgt spid="18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181"/>
                                        </p:tgtEl>
                                      </p:cBhvr>
                                    </p:animEffect>
                                    <p:set>
                                      <p:cBhvr>
                                        <p:cTn id="17" dur="1" fill="hold">
                                          <p:stCondLst>
                                            <p:cond delay="1000"/>
                                          </p:stCondLst>
                                        </p:cTn>
                                        <p:tgtEl>
                                          <p:spTgt spid="18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100"/>
                                        <p:tgtEl>
                                          <p:spTgt spid="182"/>
                                        </p:tgtEl>
                                      </p:cBhvr>
                                    </p:animEffect>
                                    <p:set>
                                      <p:cBhvr>
                                        <p:cTn id="22" dur="1" fill="hold">
                                          <p:stCondLst>
                                            <p:cond delay="1100"/>
                                          </p:stCondLst>
                                        </p:cTn>
                                        <p:tgtEl>
                                          <p:spTgt spid="18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1000"/>
                                        <p:tgtEl>
                                          <p:spTgt spid="183"/>
                                        </p:tgtEl>
                                      </p:cBhvr>
                                    </p:animEffect>
                                    <p:set>
                                      <p:cBhvr>
                                        <p:cTn id="27" dur="1" fill="hold">
                                          <p:stCondLst>
                                            <p:cond delay="1000"/>
                                          </p:stCondLst>
                                        </p:cTn>
                                        <p:tgtEl>
                                          <p:spTgt spid="183"/>
                                        </p:tgtEl>
                                        <p:attrNameLst>
                                          <p:attrName>style.visibility</p:attrName>
                                        </p:attrNameLst>
                                      </p:cBhvr>
                                      <p:to>
                                        <p:strVal val="hidden"/>
                                      </p:to>
                                    </p:set>
                                  </p:childTnLst>
                                </p:cTn>
                              </p:par>
                            </p:childTnLst>
                          </p:cTn>
                        </p:par>
                        <p:par>
                          <p:cTn id="28" fill="hold">
                            <p:stCondLst>
                              <p:cond delay="1000"/>
                            </p:stCondLst>
                            <p:childTnLst>
                              <p:par>
                                <p:cTn id="29" presetID="2" presetClass="entr" presetSubtype="2" fill="hold" nodeType="afterEffect">
                                  <p:stCondLst>
                                    <p:cond delay="0"/>
                                  </p:stCondLst>
                                  <p:childTnLst>
                                    <p:set>
                                      <p:cBhvr>
                                        <p:cTn id="30" dur="1" fill="hold">
                                          <p:stCondLst>
                                            <p:cond delay="0"/>
                                          </p:stCondLst>
                                        </p:cTn>
                                        <p:tgtEl>
                                          <p:spTgt spid="185"/>
                                        </p:tgtEl>
                                        <p:attrNameLst>
                                          <p:attrName>style.visibility</p:attrName>
                                        </p:attrNameLst>
                                      </p:cBhvr>
                                      <p:to>
                                        <p:strVal val="visible"/>
                                      </p:to>
                                    </p:set>
                                    <p:anim calcmode="lin" valueType="num">
                                      <p:cBhvr additive="base">
                                        <p:cTn id="31" dur="1000"/>
                                        <p:tgtEl>
                                          <p:spTgt spid="18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98"/>
        <p:cNvGrpSpPr/>
        <p:nvPr/>
      </p:nvGrpSpPr>
      <p:grpSpPr>
        <a:xfrm>
          <a:off x="0" y="0"/>
          <a:ext cx="0" cy="0"/>
          <a:chOff x="0" y="0"/>
          <a:chExt cx="0" cy="0"/>
        </a:xfrm>
      </p:grpSpPr>
      <p:pic>
        <p:nvPicPr>
          <p:cNvPr id="199" name="Google Shape;199;p26"/>
          <p:cNvPicPr preferRelativeResize="0"/>
          <p:nvPr/>
        </p:nvPicPr>
        <p:blipFill rotWithShape="1">
          <a:blip r:embed="rId3">
            <a:alphaModFix/>
          </a:blip>
          <a:srcRect l="22654"/>
          <a:stretch/>
        </p:blipFill>
        <p:spPr>
          <a:xfrm>
            <a:off x="1795075" y="705600"/>
            <a:ext cx="5218212" cy="3732295"/>
          </a:xfrm>
          <a:prstGeom prst="rect">
            <a:avLst/>
          </a:prstGeom>
          <a:noFill/>
          <a:ln>
            <a:noFill/>
          </a:ln>
        </p:spPr>
      </p:pic>
      <p:sp>
        <p:nvSpPr>
          <p:cNvPr id="200" name="Google Shape;200;p26"/>
          <p:cNvSpPr/>
          <p:nvPr/>
        </p:nvSpPr>
        <p:spPr>
          <a:xfrm>
            <a:off x="5692975" y="725125"/>
            <a:ext cx="1368300" cy="35847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1" name="Google Shape;201;p26"/>
          <p:cNvPicPr preferRelativeResize="0"/>
          <p:nvPr/>
        </p:nvPicPr>
        <p:blipFill rotWithShape="1">
          <a:blip r:embed="rId4">
            <a:alphaModFix/>
          </a:blip>
          <a:srcRect r="97238"/>
          <a:stretch/>
        </p:blipFill>
        <p:spPr>
          <a:xfrm>
            <a:off x="1609550" y="713375"/>
            <a:ext cx="185523" cy="3716750"/>
          </a:xfrm>
          <a:prstGeom prst="rect">
            <a:avLst/>
          </a:prstGeom>
          <a:noFill/>
          <a:ln>
            <a:noFill/>
          </a:ln>
        </p:spPr>
      </p:pic>
      <p:sp>
        <p:nvSpPr>
          <p:cNvPr id="202" name="Google Shape;202;p26"/>
          <p:cNvSpPr/>
          <p:nvPr/>
        </p:nvSpPr>
        <p:spPr>
          <a:xfrm>
            <a:off x="3074725" y="694275"/>
            <a:ext cx="1368300" cy="35961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6"/>
          <p:cNvSpPr/>
          <p:nvPr/>
        </p:nvSpPr>
        <p:spPr>
          <a:xfrm>
            <a:off x="4370850" y="719425"/>
            <a:ext cx="1368300" cy="35961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6"/>
          <p:cNvSpPr txBox="1">
            <a:spLocks noGrp="1"/>
          </p:cNvSpPr>
          <p:nvPr>
            <p:ph type="ctrTitle" idx="4294967295"/>
          </p:nvPr>
        </p:nvSpPr>
        <p:spPr>
          <a:xfrm>
            <a:off x="-75" y="133875"/>
            <a:ext cx="9144000" cy="560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chemeClr val="lt1"/>
                </a:solidFill>
              </a:rPr>
              <a:t>Exposure to NPX inhibits cartilage differentiation</a:t>
            </a:r>
            <a:endParaRPr sz="3200">
              <a:solidFill>
                <a:schemeClr val="lt1"/>
              </a:solidFill>
            </a:endParaRPr>
          </a:p>
        </p:txBody>
      </p:sp>
      <p:sp>
        <p:nvSpPr>
          <p:cNvPr id="205" name="Google Shape;205;p26"/>
          <p:cNvSpPr txBox="1"/>
          <p:nvPr/>
        </p:nvSpPr>
        <p:spPr>
          <a:xfrm>
            <a:off x="360925" y="4340675"/>
            <a:ext cx="8592000" cy="461700"/>
          </a:xfrm>
          <a:prstGeom prst="rect">
            <a:avLst/>
          </a:prstGeom>
          <a:noFill/>
          <a:ln>
            <a:noFill/>
          </a:ln>
        </p:spPr>
        <p:txBody>
          <a:bodyPr spcFirstLastPara="1" wrap="square" lIns="91425" tIns="91425" rIns="91425" bIns="91425" anchor="t" anchorCtr="0">
            <a:spAutoFit/>
          </a:bodyPr>
          <a:lstStyle/>
          <a:p>
            <a:pPr marL="457200" lvl="0" indent="-342900" algn="l" rtl="0">
              <a:lnSpc>
                <a:spcPct val="150000"/>
              </a:lnSpc>
              <a:spcBef>
                <a:spcPts val="0"/>
              </a:spcBef>
              <a:spcAft>
                <a:spcPts val="0"/>
              </a:spcAft>
              <a:buClr>
                <a:schemeClr val="lt1"/>
              </a:buClr>
              <a:buSzPts val="1800"/>
              <a:buChar char="●"/>
            </a:pPr>
            <a:r>
              <a:rPr lang="en" sz="1800">
                <a:solidFill>
                  <a:schemeClr val="lt1"/>
                </a:solidFill>
              </a:rPr>
              <a:t>RUNX2 and Col2a expression is reduced or lost in all NPX treatments</a:t>
            </a:r>
            <a:endParaRPr sz="1800">
              <a:solidFill>
                <a:schemeClr val="lt1"/>
              </a:solidFill>
            </a:endParaRPr>
          </a:p>
        </p:txBody>
      </p:sp>
      <p:sp>
        <p:nvSpPr>
          <p:cNvPr id="206" name="Google Shape;206;p26"/>
          <p:cNvSpPr txBox="1"/>
          <p:nvPr/>
        </p:nvSpPr>
        <p:spPr>
          <a:xfrm>
            <a:off x="7313200" y="2030625"/>
            <a:ext cx="1470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F00FF"/>
                </a:solidFill>
              </a:rPr>
              <a:t>RUNX2: Sensory System</a:t>
            </a:r>
            <a:endParaRPr sz="1200">
              <a:solidFill>
                <a:srgbClr val="FF00FF"/>
              </a:solidFill>
            </a:endParaRPr>
          </a:p>
          <a:p>
            <a:pPr marL="0" lvl="0" indent="0" algn="l" rtl="0">
              <a:spcBef>
                <a:spcPts val="0"/>
              </a:spcBef>
              <a:spcAft>
                <a:spcPts val="0"/>
              </a:spcAft>
              <a:buNone/>
            </a:pPr>
            <a:endParaRPr sz="1200">
              <a:solidFill>
                <a:srgbClr val="FF00FF"/>
              </a:solidFill>
            </a:endParaRPr>
          </a:p>
          <a:p>
            <a:pPr marL="0" lvl="0" indent="0" algn="l" rtl="0">
              <a:spcBef>
                <a:spcPts val="0"/>
              </a:spcBef>
              <a:spcAft>
                <a:spcPts val="0"/>
              </a:spcAft>
              <a:buNone/>
            </a:pPr>
            <a:r>
              <a:rPr lang="en" sz="1200">
                <a:solidFill>
                  <a:srgbClr val="FF0000"/>
                </a:solidFill>
              </a:rPr>
              <a:t>Col2a: Cartilage</a:t>
            </a:r>
            <a:endParaRPr sz="1200">
              <a:solidFill>
                <a:srgbClr val="FF0000"/>
              </a:solidFill>
            </a:endParaRPr>
          </a:p>
        </p:txBody>
      </p:sp>
      <p:grpSp>
        <p:nvGrpSpPr>
          <p:cNvPr id="207" name="Google Shape;207;p26"/>
          <p:cNvGrpSpPr/>
          <p:nvPr/>
        </p:nvGrpSpPr>
        <p:grpSpPr>
          <a:xfrm>
            <a:off x="326550" y="1990975"/>
            <a:ext cx="1130600" cy="1167600"/>
            <a:chOff x="1520650" y="622075"/>
            <a:chExt cx="1130600" cy="1167600"/>
          </a:xfrm>
        </p:grpSpPr>
        <p:cxnSp>
          <p:nvCxnSpPr>
            <p:cNvPr id="208" name="Google Shape;208;p26"/>
            <p:cNvCxnSpPr/>
            <p:nvPr/>
          </p:nvCxnSpPr>
          <p:spPr>
            <a:xfrm rot="10800000">
              <a:off x="2081000" y="960775"/>
              <a:ext cx="9900" cy="490200"/>
            </a:xfrm>
            <a:prstGeom prst="straightConnector1">
              <a:avLst/>
            </a:prstGeom>
            <a:noFill/>
            <a:ln w="9525" cap="flat" cmpd="sng">
              <a:solidFill>
                <a:schemeClr val="lt1"/>
              </a:solidFill>
              <a:prstDash val="solid"/>
              <a:round/>
              <a:headEnd type="triangle" w="med" len="med"/>
              <a:tailEnd type="triangle" w="med" len="med"/>
            </a:ln>
          </p:spPr>
        </p:cxnSp>
        <p:cxnSp>
          <p:nvCxnSpPr>
            <p:cNvPr id="209" name="Google Shape;209;p26"/>
            <p:cNvCxnSpPr/>
            <p:nvPr/>
          </p:nvCxnSpPr>
          <p:spPr>
            <a:xfrm rot="10800000" flipH="1">
              <a:off x="1830800" y="1205725"/>
              <a:ext cx="510300" cy="300"/>
            </a:xfrm>
            <a:prstGeom prst="straightConnector1">
              <a:avLst/>
            </a:prstGeom>
            <a:noFill/>
            <a:ln w="9525" cap="flat" cmpd="sng">
              <a:solidFill>
                <a:schemeClr val="lt1"/>
              </a:solidFill>
              <a:prstDash val="solid"/>
              <a:round/>
              <a:headEnd type="triangle" w="med" len="med"/>
              <a:tailEnd type="triangle" w="med" len="med"/>
            </a:ln>
          </p:spPr>
        </p:cxnSp>
        <p:sp>
          <p:nvSpPr>
            <p:cNvPr id="210" name="Google Shape;210;p26"/>
            <p:cNvSpPr txBox="1"/>
            <p:nvPr/>
          </p:nvSpPr>
          <p:spPr>
            <a:xfrm>
              <a:off x="1955900" y="622075"/>
              <a:ext cx="260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D</a:t>
              </a:r>
              <a:endParaRPr sz="1000">
                <a:solidFill>
                  <a:schemeClr val="lt1"/>
                </a:solidFill>
              </a:endParaRPr>
            </a:p>
          </p:txBody>
        </p:sp>
        <p:sp>
          <p:nvSpPr>
            <p:cNvPr id="211" name="Google Shape;211;p26"/>
            <p:cNvSpPr txBox="1"/>
            <p:nvPr/>
          </p:nvSpPr>
          <p:spPr>
            <a:xfrm>
              <a:off x="2341050" y="1045300"/>
              <a:ext cx="310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A</a:t>
              </a:r>
              <a:endParaRPr sz="1000">
                <a:solidFill>
                  <a:schemeClr val="lt1"/>
                </a:solidFill>
              </a:endParaRPr>
            </a:p>
          </p:txBody>
        </p:sp>
        <p:sp>
          <p:nvSpPr>
            <p:cNvPr id="212" name="Google Shape;212;p26"/>
            <p:cNvSpPr txBox="1"/>
            <p:nvPr/>
          </p:nvSpPr>
          <p:spPr>
            <a:xfrm>
              <a:off x="1955900" y="1450975"/>
              <a:ext cx="260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V</a:t>
              </a:r>
              <a:endParaRPr sz="1000">
                <a:solidFill>
                  <a:schemeClr val="lt1"/>
                </a:solidFill>
              </a:endParaRPr>
            </a:p>
          </p:txBody>
        </p:sp>
        <p:sp>
          <p:nvSpPr>
            <p:cNvPr id="213" name="Google Shape;213;p26"/>
            <p:cNvSpPr txBox="1"/>
            <p:nvPr/>
          </p:nvSpPr>
          <p:spPr>
            <a:xfrm>
              <a:off x="1520650" y="1045300"/>
              <a:ext cx="310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P</a:t>
              </a:r>
              <a:endParaRPr sz="1000">
                <a:solidFill>
                  <a:schemeClr val="lt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02"/>
                                        </p:tgtEl>
                                      </p:cBhvr>
                                    </p:animEffect>
                                    <p:set>
                                      <p:cBhvr>
                                        <p:cTn id="7" dur="1" fill="hold">
                                          <p:stCondLst>
                                            <p:cond delay="1000"/>
                                          </p:stCondLst>
                                        </p:cTn>
                                        <p:tgtEl>
                                          <p:spTgt spid="20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203"/>
                                        </p:tgtEl>
                                      </p:cBhvr>
                                    </p:animEffect>
                                    <p:set>
                                      <p:cBhvr>
                                        <p:cTn id="12" dur="1" fill="hold">
                                          <p:stCondLst>
                                            <p:cond delay="1000"/>
                                          </p:stCondLst>
                                        </p:cTn>
                                        <p:tgtEl>
                                          <p:spTgt spid="20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100"/>
                                        <p:tgtEl>
                                          <p:spTgt spid="200"/>
                                        </p:tgtEl>
                                      </p:cBhvr>
                                    </p:animEffect>
                                    <p:set>
                                      <p:cBhvr>
                                        <p:cTn id="17" dur="1" fill="hold">
                                          <p:stCondLst>
                                            <p:cond delay="1100"/>
                                          </p:stCondLst>
                                        </p:cTn>
                                        <p:tgtEl>
                                          <p:spTgt spid="2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17"/>
        <p:cNvGrpSpPr/>
        <p:nvPr/>
      </p:nvGrpSpPr>
      <p:grpSpPr>
        <a:xfrm>
          <a:off x="0" y="0"/>
          <a:ext cx="0" cy="0"/>
          <a:chOff x="0" y="0"/>
          <a:chExt cx="0" cy="0"/>
        </a:xfrm>
      </p:grpSpPr>
      <p:sp>
        <p:nvSpPr>
          <p:cNvPr id="218" name="Google Shape;218;p27"/>
          <p:cNvSpPr txBox="1">
            <a:spLocks noGrp="1"/>
          </p:cNvSpPr>
          <p:nvPr>
            <p:ph type="title"/>
          </p:nvPr>
        </p:nvSpPr>
        <p:spPr>
          <a:xfrm>
            <a:off x="460950" y="327172"/>
            <a:ext cx="8222100" cy="838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200">
                <a:solidFill>
                  <a:schemeClr val="lt1"/>
                </a:solidFill>
              </a:rPr>
              <a:t>Next steps</a:t>
            </a:r>
            <a:endParaRPr sz="3200">
              <a:solidFill>
                <a:schemeClr val="lt1"/>
              </a:solidFill>
            </a:endParaRPr>
          </a:p>
        </p:txBody>
      </p:sp>
      <p:pic>
        <p:nvPicPr>
          <p:cNvPr id="219" name="Google Shape;219;p27"/>
          <p:cNvPicPr preferRelativeResize="0"/>
          <p:nvPr/>
        </p:nvPicPr>
        <p:blipFill>
          <a:blip r:embed="rId3">
            <a:alphaModFix/>
          </a:blip>
          <a:stretch>
            <a:fillRect/>
          </a:stretch>
        </p:blipFill>
        <p:spPr>
          <a:xfrm>
            <a:off x="656238" y="1165975"/>
            <a:ext cx="7831525" cy="3330525"/>
          </a:xfrm>
          <a:prstGeom prst="rect">
            <a:avLst/>
          </a:prstGeom>
          <a:noFill/>
          <a:ln>
            <a:noFill/>
          </a:ln>
        </p:spPr>
      </p:pic>
      <p:sp>
        <p:nvSpPr>
          <p:cNvPr id="220" name="Google Shape;220;p27"/>
          <p:cNvSpPr/>
          <p:nvPr/>
        </p:nvSpPr>
        <p:spPr>
          <a:xfrm>
            <a:off x="3484425" y="1593600"/>
            <a:ext cx="709800" cy="3276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7"/>
          <p:cNvSpPr/>
          <p:nvPr/>
        </p:nvSpPr>
        <p:spPr>
          <a:xfrm>
            <a:off x="3484425" y="2667438"/>
            <a:ext cx="709800" cy="3276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7"/>
          <p:cNvSpPr/>
          <p:nvPr/>
        </p:nvSpPr>
        <p:spPr>
          <a:xfrm>
            <a:off x="3484425" y="4168900"/>
            <a:ext cx="709800" cy="3276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7"/>
          <p:cNvSpPr/>
          <p:nvPr/>
        </p:nvSpPr>
        <p:spPr>
          <a:xfrm>
            <a:off x="3484425" y="3058175"/>
            <a:ext cx="4819200" cy="1047600"/>
          </a:xfrm>
          <a:prstGeom prst="roundRect">
            <a:avLst>
              <a:gd name="adj" fmla="val 16667"/>
            </a:avLst>
          </a:prstGeom>
          <a:noFill/>
          <a:ln w="38100" cap="flat" cmpd="sng">
            <a:solidFill>
              <a:srgbClr val="00C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1000"/>
                                        <p:tgtEl>
                                          <p:spTgt spid="220"/>
                                        </p:tgtEl>
                                      </p:cBhvr>
                                    </p:animEffect>
                                  </p:childTnLst>
                                </p:cTn>
                              </p:par>
                              <p:par>
                                <p:cTn id="8" presetID="10" presetClass="entr" presetSubtype="0" fill="hold" nodeType="withEffect">
                                  <p:stCondLst>
                                    <p:cond delay="0"/>
                                  </p:stCondLst>
                                  <p:childTnLst>
                                    <p:set>
                                      <p:cBhvr>
                                        <p:cTn id="9" dur="1" fill="hold">
                                          <p:stCondLst>
                                            <p:cond delay="0"/>
                                          </p:stCondLst>
                                        </p:cTn>
                                        <p:tgtEl>
                                          <p:spTgt spid="221"/>
                                        </p:tgtEl>
                                        <p:attrNameLst>
                                          <p:attrName>style.visibility</p:attrName>
                                        </p:attrNameLst>
                                      </p:cBhvr>
                                      <p:to>
                                        <p:strVal val="visible"/>
                                      </p:to>
                                    </p:set>
                                    <p:animEffect transition="in" filter="fade">
                                      <p:cBhvr>
                                        <p:cTn id="10" dur="1000"/>
                                        <p:tgtEl>
                                          <p:spTgt spid="221"/>
                                        </p:tgtEl>
                                      </p:cBhvr>
                                    </p:animEffect>
                                  </p:childTnLst>
                                </p:cTn>
                              </p:par>
                              <p:par>
                                <p:cTn id="11" presetID="10" presetClass="entr" presetSubtype="0" fill="hold" nodeType="withEffect">
                                  <p:stCondLst>
                                    <p:cond delay="0"/>
                                  </p:stCondLst>
                                  <p:childTnLst>
                                    <p:set>
                                      <p:cBhvr>
                                        <p:cTn id="12" dur="1" fill="hold">
                                          <p:stCondLst>
                                            <p:cond delay="0"/>
                                          </p:stCondLst>
                                        </p:cTn>
                                        <p:tgtEl>
                                          <p:spTgt spid="222"/>
                                        </p:tgtEl>
                                        <p:attrNameLst>
                                          <p:attrName>style.visibility</p:attrName>
                                        </p:attrNameLst>
                                      </p:cBhvr>
                                      <p:to>
                                        <p:strVal val="visible"/>
                                      </p:to>
                                    </p:set>
                                    <p:animEffect transition="in" filter="fade">
                                      <p:cBhvr>
                                        <p:cTn id="13" dur="1000"/>
                                        <p:tgtEl>
                                          <p:spTgt spid="222"/>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23"/>
                                        </p:tgtEl>
                                        <p:attrNameLst>
                                          <p:attrName>style.visibility</p:attrName>
                                        </p:attrNameLst>
                                      </p:cBhvr>
                                      <p:to>
                                        <p:strVal val="visible"/>
                                      </p:to>
                                    </p:set>
                                    <p:animEffect transition="in" filter="fade">
                                      <p:cBhvr>
                                        <p:cTn id="17" dur="25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27"/>
        <p:cNvGrpSpPr/>
        <p:nvPr/>
      </p:nvGrpSpPr>
      <p:grpSpPr>
        <a:xfrm>
          <a:off x="0" y="0"/>
          <a:ext cx="0" cy="0"/>
          <a:chOff x="0" y="0"/>
          <a:chExt cx="0" cy="0"/>
        </a:xfrm>
      </p:grpSpPr>
      <p:sp>
        <p:nvSpPr>
          <p:cNvPr id="228" name="Google Shape;228;p28"/>
          <p:cNvSpPr txBox="1">
            <a:spLocks noGrp="1"/>
          </p:cNvSpPr>
          <p:nvPr>
            <p:ph type="title"/>
          </p:nvPr>
        </p:nvSpPr>
        <p:spPr>
          <a:xfrm>
            <a:off x="460950" y="327172"/>
            <a:ext cx="8222100" cy="838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200">
                <a:solidFill>
                  <a:schemeClr val="lt1"/>
                </a:solidFill>
              </a:rPr>
              <a:t>Future directions</a:t>
            </a:r>
            <a:endParaRPr sz="3200">
              <a:solidFill>
                <a:schemeClr val="lt1"/>
              </a:solidFill>
            </a:endParaRPr>
          </a:p>
        </p:txBody>
      </p:sp>
      <p:sp>
        <p:nvSpPr>
          <p:cNvPr id="229" name="Google Shape;229;p28"/>
          <p:cNvSpPr txBox="1"/>
          <p:nvPr/>
        </p:nvSpPr>
        <p:spPr>
          <a:xfrm>
            <a:off x="460950" y="1165975"/>
            <a:ext cx="5886900" cy="3740400"/>
          </a:xfrm>
          <a:prstGeom prst="rect">
            <a:avLst/>
          </a:prstGeom>
          <a:noFill/>
          <a:ln>
            <a:noFill/>
          </a:ln>
        </p:spPr>
        <p:txBody>
          <a:bodyPr spcFirstLastPara="1" wrap="square" lIns="91425" tIns="91425" rIns="91425" bIns="91425" anchor="t" anchorCtr="0">
            <a:spAutoFit/>
          </a:bodyPr>
          <a:lstStyle/>
          <a:p>
            <a:pPr marL="457200" lvl="0" indent="-342900" algn="l" rtl="0">
              <a:lnSpc>
                <a:spcPct val="150000"/>
              </a:lnSpc>
              <a:spcBef>
                <a:spcPts val="0"/>
              </a:spcBef>
              <a:spcAft>
                <a:spcPts val="0"/>
              </a:spcAft>
              <a:buClr>
                <a:schemeClr val="lt1"/>
              </a:buClr>
              <a:buSzPts val="1800"/>
              <a:buFont typeface="Roboto"/>
              <a:buChar char="●"/>
            </a:pPr>
            <a:r>
              <a:rPr lang="en" sz="1800">
                <a:solidFill>
                  <a:schemeClr val="lt1"/>
                </a:solidFill>
                <a:latin typeface="Roboto"/>
                <a:ea typeface="Roboto"/>
                <a:cs typeface="Roboto"/>
                <a:sym typeface="Roboto"/>
              </a:rPr>
              <a:t>Quantify changes in NCC markers and differentiation of NCC-derived cartilage and sensory cells</a:t>
            </a:r>
            <a:endParaRPr sz="1800">
              <a:solidFill>
                <a:schemeClr val="lt1"/>
              </a:solidFill>
              <a:latin typeface="Roboto"/>
              <a:ea typeface="Roboto"/>
              <a:cs typeface="Roboto"/>
              <a:sym typeface="Roboto"/>
            </a:endParaRPr>
          </a:p>
          <a:p>
            <a:pPr marL="914400" lvl="1" indent="-336550" algn="l" rtl="0">
              <a:lnSpc>
                <a:spcPct val="150000"/>
              </a:lnSpc>
              <a:spcBef>
                <a:spcPts val="0"/>
              </a:spcBef>
              <a:spcAft>
                <a:spcPts val="0"/>
              </a:spcAft>
              <a:buClr>
                <a:schemeClr val="lt1"/>
              </a:buClr>
              <a:buSzPts val="1700"/>
              <a:buFont typeface="Roboto"/>
              <a:buChar char="-"/>
            </a:pPr>
            <a:r>
              <a:rPr lang="en" sz="1700">
                <a:solidFill>
                  <a:schemeClr val="lt1"/>
                </a:solidFill>
                <a:latin typeface="Roboto"/>
                <a:ea typeface="Roboto"/>
                <a:cs typeface="Roboto"/>
                <a:sym typeface="Roboto"/>
              </a:rPr>
              <a:t>Section, cell counts, fluorescence intensity, bone/cartilage staining</a:t>
            </a:r>
            <a:endParaRPr sz="1700">
              <a:solidFill>
                <a:schemeClr val="lt1"/>
              </a:solidFill>
              <a:latin typeface="Roboto"/>
              <a:ea typeface="Roboto"/>
              <a:cs typeface="Roboto"/>
              <a:sym typeface="Roboto"/>
            </a:endParaRPr>
          </a:p>
          <a:p>
            <a:pPr marL="457200" lvl="0" indent="-342900" algn="l" rtl="0">
              <a:lnSpc>
                <a:spcPct val="150000"/>
              </a:lnSpc>
              <a:spcBef>
                <a:spcPts val="0"/>
              </a:spcBef>
              <a:spcAft>
                <a:spcPts val="0"/>
              </a:spcAft>
              <a:buClr>
                <a:schemeClr val="lt1"/>
              </a:buClr>
              <a:buSzPts val="1800"/>
              <a:buFont typeface="Roboto"/>
              <a:buChar char="●"/>
            </a:pPr>
            <a:r>
              <a:rPr lang="en" sz="1800">
                <a:solidFill>
                  <a:schemeClr val="lt1"/>
                </a:solidFill>
                <a:latin typeface="Roboto"/>
                <a:ea typeface="Roboto"/>
                <a:cs typeface="Roboto"/>
                <a:sym typeface="Roboto"/>
              </a:rPr>
              <a:t>Define stage of susceptibility</a:t>
            </a:r>
            <a:endParaRPr sz="1800">
              <a:solidFill>
                <a:schemeClr val="lt1"/>
              </a:solidFill>
              <a:latin typeface="Roboto"/>
              <a:ea typeface="Roboto"/>
              <a:cs typeface="Roboto"/>
              <a:sym typeface="Roboto"/>
            </a:endParaRPr>
          </a:p>
          <a:p>
            <a:pPr marL="457200" lvl="0" indent="-342900" algn="l" rtl="0">
              <a:lnSpc>
                <a:spcPct val="150000"/>
              </a:lnSpc>
              <a:spcBef>
                <a:spcPts val="0"/>
              </a:spcBef>
              <a:spcAft>
                <a:spcPts val="0"/>
              </a:spcAft>
              <a:buClr>
                <a:schemeClr val="lt1"/>
              </a:buClr>
              <a:buSzPts val="1800"/>
              <a:buFont typeface="Roboto"/>
              <a:buChar char="●"/>
            </a:pPr>
            <a:r>
              <a:rPr lang="en" sz="1800">
                <a:solidFill>
                  <a:schemeClr val="lt1"/>
                </a:solidFill>
                <a:latin typeface="Roboto"/>
                <a:ea typeface="Roboto"/>
                <a:cs typeface="Roboto"/>
                <a:sym typeface="Roboto"/>
              </a:rPr>
              <a:t>Identify mechanisms causing irregular migration of NCCs (cell death/abnormal migration)</a:t>
            </a:r>
            <a:endParaRPr sz="1800">
              <a:solidFill>
                <a:schemeClr val="lt1"/>
              </a:solidFill>
              <a:latin typeface="Roboto"/>
              <a:ea typeface="Roboto"/>
              <a:cs typeface="Roboto"/>
              <a:sym typeface="Roboto"/>
            </a:endParaRPr>
          </a:p>
          <a:p>
            <a:pPr marL="457200" lvl="0" indent="0" algn="l" rtl="0">
              <a:lnSpc>
                <a:spcPct val="150000"/>
              </a:lnSpc>
              <a:spcBef>
                <a:spcPts val="0"/>
              </a:spcBef>
              <a:spcAft>
                <a:spcPts val="0"/>
              </a:spcAft>
              <a:buNone/>
            </a:pPr>
            <a:endParaRPr sz="1800">
              <a:solidFill>
                <a:schemeClr val="lt1"/>
              </a:solidFill>
              <a:latin typeface="Roboto"/>
              <a:ea typeface="Roboto"/>
              <a:cs typeface="Roboto"/>
              <a:sym typeface="Roboto"/>
            </a:endParaRPr>
          </a:p>
        </p:txBody>
      </p:sp>
      <p:pic>
        <p:nvPicPr>
          <p:cNvPr id="230" name="Google Shape;230;p28"/>
          <p:cNvPicPr preferRelativeResize="0"/>
          <p:nvPr/>
        </p:nvPicPr>
        <p:blipFill>
          <a:blip r:embed="rId3">
            <a:alphaModFix/>
          </a:blip>
          <a:stretch>
            <a:fillRect/>
          </a:stretch>
        </p:blipFill>
        <p:spPr>
          <a:xfrm>
            <a:off x="5754850" y="1331451"/>
            <a:ext cx="3077174" cy="32400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234"/>
        <p:cNvGrpSpPr/>
        <p:nvPr/>
      </p:nvGrpSpPr>
      <p:grpSpPr>
        <a:xfrm>
          <a:off x="0" y="0"/>
          <a:ext cx="0" cy="0"/>
          <a:chOff x="0" y="0"/>
          <a:chExt cx="0" cy="0"/>
        </a:xfrm>
      </p:grpSpPr>
      <p:sp>
        <p:nvSpPr>
          <p:cNvPr id="235" name="Google Shape;235;p29"/>
          <p:cNvSpPr txBox="1">
            <a:spLocks noGrp="1"/>
          </p:cNvSpPr>
          <p:nvPr>
            <p:ph type="title"/>
          </p:nvPr>
        </p:nvSpPr>
        <p:spPr>
          <a:xfrm>
            <a:off x="644250" y="445025"/>
            <a:ext cx="7855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chemeClr val="lt1"/>
                </a:solidFill>
              </a:rPr>
              <a:t>Acknowledgements</a:t>
            </a:r>
            <a:endParaRPr>
              <a:solidFill>
                <a:schemeClr val="lt1"/>
              </a:solidFill>
            </a:endParaRPr>
          </a:p>
        </p:txBody>
      </p:sp>
      <p:sp>
        <p:nvSpPr>
          <p:cNvPr id="236" name="Google Shape;236;p29"/>
          <p:cNvSpPr txBox="1">
            <a:spLocks noGrp="1"/>
          </p:cNvSpPr>
          <p:nvPr>
            <p:ph type="body" idx="1"/>
          </p:nvPr>
        </p:nvSpPr>
        <p:spPr>
          <a:xfrm>
            <a:off x="311700" y="1017725"/>
            <a:ext cx="4819200" cy="3754800"/>
          </a:xfrm>
          <a:prstGeom prst="rect">
            <a:avLst/>
          </a:prstGeom>
        </p:spPr>
        <p:txBody>
          <a:bodyPr spcFirstLastPara="1" wrap="square" lIns="91425" tIns="91425" rIns="91425" bIns="91425" anchor="t" anchorCtr="0">
            <a:normAutofit lnSpcReduction="10000"/>
          </a:bodyPr>
          <a:lstStyle/>
          <a:p>
            <a:pPr marL="457200" lvl="0" indent="-342900" algn="l" rtl="0">
              <a:lnSpc>
                <a:spcPct val="115000"/>
              </a:lnSpc>
              <a:spcBef>
                <a:spcPts val="0"/>
              </a:spcBef>
              <a:spcAft>
                <a:spcPts val="0"/>
              </a:spcAft>
              <a:buClr>
                <a:schemeClr val="lt1"/>
              </a:buClr>
              <a:buSzPts val="1800"/>
              <a:buChar char="●"/>
            </a:pPr>
            <a:r>
              <a:rPr lang="en">
                <a:solidFill>
                  <a:schemeClr val="lt1"/>
                </a:solidFill>
              </a:rPr>
              <a:t>The Rogers’ Lab</a:t>
            </a:r>
            <a:endParaRPr>
              <a:solidFill>
                <a:schemeClr val="lt1"/>
              </a:solidFill>
            </a:endParaRPr>
          </a:p>
          <a:p>
            <a:pPr marL="914400" lvl="1" indent="-317500" algn="l" rtl="0">
              <a:lnSpc>
                <a:spcPct val="115000"/>
              </a:lnSpc>
              <a:spcBef>
                <a:spcPts val="0"/>
              </a:spcBef>
              <a:spcAft>
                <a:spcPts val="0"/>
              </a:spcAft>
              <a:buClr>
                <a:schemeClr val="lt1"/>
              </a:buClr>
              <a:buSzPts val="1400"/>
              <a:buChar char="-"/>
            </a:pPr>
            <a:r>
              <a:rPr lang="en">
                <a:solidFill>
                  <a:schemeClr val="lt1"/>
                </a:solidFill>
              </a:rPr>
              <a:t>Dr. Crystal Rogers</a:t>
            </a:r>
            <a:endParaRPr>
              <a:solidFill>
                <a:schemeClr val="lt1"/>
              </a:solidFill>
            </a:endParaRPr>
          </a:p>
          <a:p>
            <a:pPr marL="914400" lvl="1" indent="-317500" algn="l" rtl="0">
              <a:lnSpc>
                <a:spcPct val="115000"/>
              </a:lnSpc>
              <a:spcBef>
                <a:spcPts val="0"/>
              </a:spcBef>
              <a:spcAft>
                <a:spcPts val="0"/>
              </a:spcAft>
              <a:buClr>
                <a:schemeClr val="lt1"/>
              </a:buClr>
              <a:buSzPts val="1400"/>
              <a:buChar char="-"/>
            </a:pPr>
            <a:r>
              <a:rPr lang="en">
                <a:solidFill>
                  <a:schemeClr val="lt1"/>
                </a:solidFill>
              </a:rPr>
              <a:t>Tess Leathers</a:t>
            </a:r>
            <a:endParaRPr>
              <a:solidFill>
                <a:schemeClr val="lt1"/>
              </a:solidFill>
            </a:endParaRPr>
          </a:p>
          <a:p>
            <a:pPr marL="914400" lvl="1" indent="-317500" algn="l" rtl="0">
              <a:lnSpc>
                <a:spcPct val="115000"/>
              </a:lnSpc>
              <a:spcBef>
                <a:spcPts val="0"/>
              </a:spcBef>
              <a:spcAft>
                <a:spcPts val="0"/>
              </a:spcAft>
              <a:buClr>
                <a:schemeClr val="lt1"/>
              </a:buClr>
              <a:buSzPts val="1400"/>
              <a:buChar char="-"/>
            </a:pPr>
            <a:r>
              <a:rPr lang="en">
                <a:solidFill>
                  <a:schemeClr val="lt1"/>
                </a:solidFill>
              </a:rPr>
              <a:t>Camilo Echeverria</a:t>
            </a:r>
            <a:endParaRPr>
              <a:solidFill>
                <a:schemeClr val="lt1"/>
              </a:solidFill>
            </a:endParaRPr>
          </a:p>
          <a:p>
            <a:pPr marL="914400" lvl="1" indent="-317500" algn="l" rtl="0">
              <a:lnSpc>
                <a:spcPct val="115000"/>
              </a:lnSpc>
              <a:spcBef>
                <a:spcPts val="0"/>
              </a:spcBef>
              <a:spcAft>
                <a:spcPts val="0"/>
              </a:spcAft>
              <a:buClr>
                <a:schemeClr val="lt1"/>
              </a:buClr>
              <a:buSzPts val="1400"/>
              <a:buChar char="-"/>
            </a:pPr>
            <a:r>
              <a:rPr lang="en">
                <a:solidFill>
                  <a:schemeClr val="lt1"/>
                </a:solidFill>
              </a:rPr>
              <a:t>Heddy Menendez</a:t>
            </a:r>
            <a:endParaRPr>
              <a:solidFill>
                <a:schemeClr val="lt1"/>
              </a:solidFill>
            </a:endParaRPr>
          </a:p>
          <a:p>
            <a:pPr marL="914400" lvl="1" indent="-317500" algn="l" rtl="0">
              <a:lnSpc>
                <a:spcPct val="115000"/>
              </a:lnSpc>
              <a:spcBef>
                <a:spcPts val="0"/>
              </a:spcBef>
              <a:spcAft>
                <a:spcPts val="0"/>
              </a:spcAft>
              <a:buClr>
                <a:schemeClr val="lt1"/>
              </a:buClr>
              <a:buSzPts val="1400"/>
              <a:buChar char="-"/>
            </a:pPr>
            <a:r>
              <a:rPr lang="en">
                <a:solidFill>
                  <a:schemeClr val="lt1"/>
                </a:solidFill>
              </a:rPr>
              <a:t>Maxim Kawashima</a:t>
            </a:r>
            <a:endParaRPr>
              <a:solidFill>
                <a:schemeClr val="lt1"/>
              </a:solidFill>
            </a:endParaRPr>
          </a:p>
          <a:p>
            <a:pPr marL="914400" lvl="1" indent="-317500" algn="l" rtl="0">
              <a:lnSpc>
                <a:spcPct val="115000"/>
              </a:lnSpc>
              <a:spcBef>
                <a:spcPts val="0"/>
              </a:spcBef>
              <a:spcAft>
                <a:spcPts val="0"/>
              </a:spcAft>
              <a:buClr>
                <a:schemeClr val="lt1"/>
              </a:buClr>
              <a:buSzPts val="1400"/>
              <a:buChar char="-"/>
            </a:pPr>
            <a:r>
              <a:rPr lang="en">
                <a:solidFill>
                  <a:schemeClr val="lt1"/>
                </a:solidFill>
              </a:rPr>
              <a:t>Carly Adamson (former lab member)</a:t>
            </a:r>
            <a:endParaRPr>
              <a:solidFill>
                <a:schemeClr val="lt1"/>
              </a:solidFill>
            </a:endParaRPr>
          </a:p>
          <a:p>
            <a:pPr marL="914400" lvl="1" indent="-317500" algn="l" rtl="0">
              <a:lnSpc>
                <a:spcPct val="115000"/>
              </a:lnSpc>
              <a:spcBef>
                <a:spcPts val="0"/>
              </a:spcBef>
              <a:spcAft>
                <a:spcPts val="0"/>
              </a:spcAft>
              <a:buClr>
                <a:schemeClr val="lt1"/>
              </a:buClr>
              <a:buSzPts val="1400"/>
              <a:buChar char="-"/>
            </a:pPr>
            <a:r>
              <a:rPr lang="en">
                <a:solidFill>
                  <a:schemeClr val="lt1"/>
                </a:solidFill>
              </a:rPr>
              <a:t>Nikolas Morrison-Welch (CSUN)</a:t>
            </a:r>
            <a:endParaRPr>
              <a:solidFill>
                <a:schemeClr val="lt1"/>
              </a:solidFill>
            </a:endParaRPr>
          </a:p>
          <a:p>
            <a:pPr marL="457200" lvl="0" indent="-342900" algn="l" rtl="0">
              <a:lnSpc>
                <a:spcPct val="115000"/>
              </a:lnSpc>
              <a:spcBef>
                <a:spcPts val="0"/>
              </a:spcBef>
              <a:spcAft>
                <a:spcPts val="0"/>
              </a:spcAft>
              <a:buClr>
                <a:schemeClr val="lt1"/>
              </a:buClr>
              <a:buSzPts val="1800"/>
              <a:buChar char="●"/>
            </a:pPr>
            <a:r>
              <a:rPr lang="en">
                <a:solidFill>
                  <a:schemeClr val="lt1"/>
                </a:solidFill>
              </a:rPr>
              <a:t>Financial support was provided by the Students Training in Advanced Research (STAR) Program through the UC Davis School of Veterinary Medicine Endowment Funds</a:t>
            </a:r>
            <a:endParaRPr>
              <a:solidFill>
                <a:schemeClr val="lt1"/>
              </a:solidFill>
            </a:endParaRPr>
          </a:p>
        </p:txBody>
      </p:sp>
      <p:pic>
        <p:nvPicPr>
          <p:cNvPr id="237" name="Google Shape;237;p29"/>
          <p:cNvPicPr preferRelativeResize="0"/>
          <p:nvPr/>
        </p:nvPicPr>
        <p:blipFill>
          <a:blip r:embed="rId3">
            <a:alphaModFix/>
          </a:blip>
          <a:stretch>
            <a:fillRect/>
          </a:stretch>
        </p:blipFill>
        <p:spPr>
          <a:xfrm>
            <a:off x="5329375" y="445026"/>
            <a:ext cx="3245599" cy="4327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83225" y="889350"/>
            <a:ext cx="5382900" cy="2285700"/>
          </a:xfrm>
          <a:prstGeom prst="rect">
            <a:avLst/>
          </a:prstGeom>
        </p:spPr>
        <p:txBody>
          <a:bodyPr spcFirstLastPara="1" wrap="square" lIns="91425" tIns="91425" rIns="91425" bIns="91425" anchor="ctr" anchorCtr="0">
            <a:noAutofit/>
          </a:bodyPr>
          <a:lstStyle/>
          <a:p>
            <a:pPr marL="457200" lvl="0" indent="-342900" algn="l" rtl="0">
              <a:lnSpc>
                <a:spcPct val="150000"/>
              </a:lnSpc>
              <a:spcBef>
                <a:spcPts val="0"/>
              </a:spcBef>
              <a:spcAft>
                <a:spcPts val="0"/>
              </a:spcAft>
              <a:buClr>
                <a:schemeClr val="lt1"/>
              </a:buClr>
              <a:buSzPts val="1800"/>
              <a:buChar char="●"/>
            </a:pPr>
            <a:r>
              <a:rPr lang="en" sz="1800">
                <a:solidFill>
                  <a:schemeClr val="lt1"/>
                </a:solidFill>
              </a:rPr>
              <a:t>Neural crest cells are multipotent progenitors</a:t>
            </a:r>
            <a:endParaRPr sz="1800">
              <a:solidFill>
                <a:schemeClr val="lt1"/>
              </a:solidFill>
            </a:endParaRPr>
          </a:p>
          <a:p>
            <a:pPr marL="457200" lvl="0" indent="-342900" algn="l" rtl="0">
              <a:lnSpc>
                <a:spcPct val="150000"/>
              </a:lnSpc>
              <a:spcBef>
                <a:spcPts val="0"/>
              </a:spcBef>
              <a:spcAft>
                <a:spcPts val="0"/>
              </a:spcAft>
              <a:buClr>
                <a:schemeClr val="lt1"/>
              </a:buClr>
              <a:buSzPts val="1800"/>
              <a:buChar char="●"/>
            </a:pPr>
            <a:r>
              <a:rPr lang="en" sz="1800">
                <a:solidFill>
                  <a:schemeClr val="lt1"/>
                </a:solidFill>
              </a:rPr>
              <a:t>NSAIDs like naproxen inhibit the enzyme cyclooxygenase</a:t>
            </a:r>
            <a:endParaRPr sz="1800">
              <a:solidFill>
                <a:schemeClr val="lt1"/>
              </a:solidFill>
            </a:endParaRPr>
          </a:p>
          <a:p>
            <a:pPr marL="457200" lvl="0" indent="-342900" algn="l" rtl="0">
              <a:lnSpc>
                <a:spcPct val="150000"/>
              </a:lnSpc>
              <a:spcBef>
                <a:spcPts val="0"/>
              </a:spcBef>
              <a:spcAft>
                <a:spcPts val="0"/>
              </a:spcAft>
              <a:buClr>
                <a:schemeClr val="lt1"/>
              </a:buClr>
              <a:buSzPts val="1800"/>
              <a:buChar char="●"/>
            </a:pPr>
            <a:r>
              <a:rPr lang="en" sz="1800">
                <a:solidFill>
                  <a:schemeClr val="lt1"/>
                </a:solidFill>
              </a:rPr>
              <a:t>Disruption of bone healing post fracture</a:t>
            </a:r>
            <a:endParaRPr sz="1800">
              <a:solidFill>
                <a:schemeClr val="lt1"/>
              </a:solidFill>
            </a:endParaRPr>
          </a:p>
          <a:p>
            <a:pPr marL="457200" lvl="0" indent="-342900" algn="l" rtl="0">
              <a:lnSpc>
                <a:spcPct val="150000"/>
              </a:lnSpc>
              <a:spcBef>
                <a:spcPts val="0"/>
              </a:spcBef>
              <a:spcAft>
                <a:spcPts val="0"/>
              </a:spcAft>
              <a:buClr>
                <a:schemeClr val="lt1"/>
              </a:buClr>
              <a:buSzPts val="1800"/>
              <a:buChar char="●"/>
            </a:pPr>
            <a:r>
              <a:rPr lang="en" sz="1800">
                <a:solidFill>
                  <a:schemeClr val="lt1"/>
                </a:solidFill>
              </a:rPr>
              <a:t>In utero exposure causes birth defects</a:t>
            </a:r>
            <a:endParaRPr sz="1800">
              <a:solidFill>
                <a:schemeClr val="lt1"/>
              </a:solidFill>
            </a:endParaRPr>
          </a:p>
        </p:txBody>
      </p:sp>
      <p:sp>
        <p:nvSpPr>
          <p:cNvPr id="62" name="Google Shape;62;p14"/>
          <p:cNvSpPr txBox="1">
            <a:spLocks noGrp="1"/>
          </p:cNvSpPr>
          <p:nvPr>
            <p:ph type="ctrTitle" idx="4294967295"/>
          </p:nvPr>
        </p:nvSpPr>
        <p:spPr>
          <a:xfrm>
            <a:off x="1536000" y="216750"/>
            <a:ext cx="6072000" cy="67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chemeClr val="lt1"/>
                </a:solidFill>
              </a:rPr>
              <a:t>NSAIDs and neurocristopathies</a:t>
            </a:r>
            <a:endParaRPr sz="3200">
              <a:solidFill>
                <a:schemeClr val="lt1"/>
              </a:solidFill>
            </a:endParaRPr>
          </a:p>
        </p:txBody>
      </p:sp>
      <p:pic>
        <p:nvPicPr>
          <p:cNvPr id="64" name="Google Shape;64;p14"/>
          <p:cNvPicPr preferRelativeResize="0"/>
          <p:nvPr/>
        </p:nvPicPr>
        <p:blipFill rotWithShape="1">
          <a:blip r:embed="rId3">
            <a:alphaModFix/>
          </a:blip>
          <a:srcRect b="6559"/>
          <a:stretch/>
        </p:blipFill>
        <p:spPr>
          <a:xfrm>
            <a:off x="1536000" y="3328575"/>
            <a:ext cx="3229600" cy="1512675"/>
          </a:xfrm>
          <a:prstGeom prst="rect">
            <a:avLst/>
          </a:prstGeom>
          <a:noFill/>
          <a:ln>
            <a:noFill/>
          </a:ln>
        </p:spPr>
      </p:pic>
      <p:pic>
        <p:nvPicPr>
          <p:cNvPr id="65" name="Google Shape;65;p14"/>
          <p:cNvPicPr preferRelativeResize="0"/>
          <p:nvPr/>
        </p:nvPicPr>
        <p:blipFill rotWithShape="1">
          <a:blip r:embed="rId4">
            <a:alphaModFix/>
          </a:blip>
          <a:srcRect l="29217" r="6933"/>
          <a:stretch/>
        </p:blipFill>
        <p:spPr>
          <a:xfrm>
            <a:off x="5766125" y="1169450"/>
            <a:ext cx="3113174" cy="2804600"/>
          </a:xfrm>
          <a:prstGeom prst="rect">
            <a:avLst/>
          </a:prstGeom>
          <a:noFill/>
          <a:ln w="19050" cap="flat" cmpd="sng">
            <a:solidFill>
              <a:schemeClr val="lt1"/>
            </a:solidFill>
            <a:prstDash val="solid"/>
            <a:round/>
            <a:headEnd type="none" w="sm" len="sm"/>
            <a:tailEnd type="none" w="sm" len="sm"/>
          </a:ln>
        </p:spPr>
      </p:pic>
      <p:sp>
        <p:nvSpPr>
          <p:cNvPr id="66" name="Google Shape;66;p14"/>
          <p:cNvSpPr/>
          <p:nvPr/>
        </p:nvSpPr>
        <p:spPr>
          <a:xfrm>
            <a:off x="7517975" y="1644550"/>
            <a:ext cx="585600" cy="32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p:nvPr/>
        </p:nvSpPr>
        <p:spPr>
          <a:xfrm>
            <a:off x="7110125" y="1970950"/>
            <a:ext cx="585600" cy="32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4"/>
          <p:cNvSpPr/>
          <p:nvPr/>
        </p:nvSpPr>
        <p:spPr>
          <a:xfrm>
            <a:off x="5766125" y="1970950"/>
            <a:ext cx="301200" cy="32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4"/>
          <p:cNvSpPr/>
          <p:nvPr/>
        </p:nvSpPr>
        <p:spPr>
          <a:xfrm>
            <a:off x="5766125" y="2503500"/>
            <a:ext cx="301200" cy="32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0" name="Google Shape;70;p14"/>
          <p:cNvCxnSpPr/>
          <p:nvPr/>
        </p:nvCxnSpPr>
        <p:spPr>
          <a:xfrm>
            <a:off x="7949000" y="1923275"/>
            <a:ext cx="930300" cy="980400"/>
          </a:xfrm>
          <a:prstGeom prst="straightConnector1">
            <a:avLst/>
          </a:prstGeom>
          <a:noFill/>
          <a:ln w="38100" cap="flat" cmpd="sng">
            <a:solidFill>
              <a:schemeClr val="lt1"/>
            </a:solidFill>
            <a:prstDash val="solid"/>
            <a:round/>
            <a:headEnd type="none" w="med" len="med"/>
            <a:tailEnd type="none" w="med" len="med"/>
          </a:ln>
        </p:spPr>
      </p:cxnSp>
      <p:sp>
        <p:nvSpPr>
          <p:cNvPr id="71" name="Google Shape;71;p14"/>
          <p:cNvSpPr txBox="1"/>
          <p:nvPr/>
        </p:nvSpPr>
        <p:spPr>
          <a:xfrm>
            <a:off x="5846375" y="3931000"/>
            <a:ext cx="3113100" cy="307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800">
                <a:solidFill>
                  <a:schemeClr val="lt1"/>
                </a:solidFill>
              </a:rPr>
              <a:t>Bae and Saint-Jeannet, </a:t>
            </a:r>
            <a:r>
              <a:rPr lang="en" sz="800" i="1">
                <a:solidFill>
                  <a:schemeClr val="lt1"/>
                </a:solidFill>
              </a:rPr>
              <a:t>Evol Dev and Disease</a:t>
            </a:r>
            <a:r>
              <a:rPr lang="en" sz="800">
                <a:solidFill>
                  <a:schemeClr val="lt1"/>
                </a:solidFill>
              </a:rPr>
              <a:t>, 2014 </a:t>
            </a:r>
            <a:endParaRPr sz="80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311700" y="445025"/>
            <a:ext cx="8520600" cy="56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220">
                <a:solidFill>
                  <a:schemeClr val="lt1"/>
                </a:solidFill>
              </a:rPr>
              <a:t>Encouraging responsible use of NSAIDs</a:t>
            </a:r>
            <a:endParaRPr sz="3220">
              <a:solidFill>
                <a:schemeClr val="lt1"/>
              </a:solidFill>
            </a:endParaRPr>
          </a:p>
        </p:txBody>
      </p:sp>
      <p:sp>
        <p:nvSpPr>
          <p:cNvPr id="77" name="Google Shape;77;p15"/>
          <p:cNvSpPr txBox="1">
            <a:spLocks noGrp="1"/>
          </p:cNvSpPr>
          <p:nvPr>
            <p:ph type="body" idx="1"/>
          </p:nvPr>
        </p:nvSpPr>
        <p:spPr>
          <a:xfrm>
            <a:off x="4169100" y="1354650"/>
            <a:ext cx="4974900" cy="1212600"/>
          </a:xfrm>
          <a:prstGeom prst="rect">
            <a:avLst/>
          </a:prstGeom>
        </p:spPr>
        <p:txBody>
          <a:bodyPr spcFirstLastPara="1" wrap="square" lIns="91425" tIns="91425" rIns="91425" bIns="91425" anchor="t" anchorCtr="0">
            <a:noAutofit/>
          </a:bodyPr>
          <a:lstStyle/>
          <a:p>
            <a:pPr marL="457200" lvl="0" indent="-368388" algn="l" rtl="0">
              <a:lnSpc>
                <a:spcPct val="150000"/>
              </a:lnSpc>
              <a:spcBef>
                <a:spcPts val="0"/>
              </a:spcBef>
              <a:spcAft>
                <a:spcPts val="0"/>
              </a:spcAft>
              <a:buClr>
                <a:schemeClr val="lt1"/>
              </a:buClr>
              <a:buSzPts val="2201"/>
              <a:buChar char="●"/>
            </a:pPr>
            <a:r>
              <a:rPr lang="en" sz="2201">
                <a:solidFill>
                  <a:schemeClr val="lt1"/>
                </a:solidFill>
              </a:rPr>
              <a:t>Informed decision-making regarding NSAID use</a:t>
            </a:r>
            <a:endParaRPr sz="2201">
              <a:solidFill>
                <a:schemeClr val="lt1"/>
              </a:solidFill>
            </a:endParaRPr>
          </a:p>
          <a:p>
            <a:pPr marL="457200" lvl="0" indent="-368388" algn="l" rtl="0">
              <a:lnSpc>
                <a:spcPct val="150000"/>
              </a:lnSpc>
              <a:spcBef>
                <a:spcPts val="0"/>
              </a:spcBef>
              <a:spcAft>
                <a:spcPts val="0"/>
              </a:spcAft>
              <a:buClr>
                <a:schemeClr val="lt1"/>
              </a:buClr>
              <a:buSzPts val="2201"/>
              <a:buChar char="●"/>
            </a:pPr>
            <a:r>
              <a:rPr lang="en" sz="2201">
                <a:solidFill>
                  <a:schemeClr val="lt1"/>
                </a:solidFill>
              </a:rPr>
              <a:t>Human and veterinary medicine</a:t>
            </a:r>
            <a:endParaRPr sz="2201">
              <a:solidFill>
                <a:schemeClr val="lt1"/>
              </a:solidFill>
            </a:endParaRPr>
          </a:p>
        </p:txBody>
      </p:sp>
      <p:pic>
        <p:nvPicPr>
          <p:cNvPr id="78" name="Google Shape;78;p15"/>
          <p:cNvPicPr preferRelativeResize="0"/>
          <p:nvPr/>
        </p:nvPicPr>
        <p:blipFill>
          <a:blip r:embed="rId3">
            <a:alphaModFix/>
          </a:blip>
          <a:stretch>
            <a:fillRect/>
          </a:stretch>
        </p:blipFill>
        <p:spPr>
          <a:xfrm>
            <a:off x="951225" y="1354638"/>
            <a:ext cx="2881399" cy="1622125"/>
          </a:xfrm>
          <a:prstGeom prst="rect">
            <a:avLst/>
          </a:prstGeom>
          <a:noFill/>
          <a:ln>
            <a:noFill/>
          </a:ln>
        </p:spPr>
      </p:pic>
      <p:pic>
        <p:nvPicPr>
          <p:cNvPr id="79" name="Google Shape;79;p15"/>
          <p:cNvPicPr preferRelativeResize="0"/>
          <p:nvPr/>
        </p:nvPicPr>
        <p:blipFill>
          <a:blip r:embed="rId4">
            <a:alphaModFix/>
          </a:blip>
          <a:stretch>
            <a:fillRect/>
          </a:stretch>
        </p:blipFill>
        <p:spPr>
          <a:xfrm>
            <a:off x="3143250" y="3226300"/>
            <a:ext cx="2857500" cy="15716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rgbClr val="073763"/>
        </a:solidFill>
        <a:effectLst/>
      </p:bgPr>
    </p:bg>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490250" y="1371875"/>
            <a:ext cx="8222100" cy="3251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000" u="sng">
                <a:solidFill>
                  <a:schemeClr val="lt1"/>
                </a:solidFill>
              </a:rPr>
              <a:t>Overall Goal:</a:t>
            </a:r>
            <a:r>
              <a:rPr lang="en" sz="1600">
                <a:solidFill>
                  <a:schemeClr val="lt1"/>
                </a:solidFill>
              </a:rPr>
              <a:t> Understand the molecular changes underlying the development of orofacial malformations following exposure to NSAIDs</a:t>
            </a:r>
            <a:endParaRPr sz="1600">
              <a:solidFill>
                <a:schemeClr val="lt1"/>
              </a:solidFill>
            </a:endParaRPr>
          </a:p>
          <a:p>
            <a:pPr marL="0" lvl="0" indent="0" algn="l" rtl="0">
              <a:spcBef>
                <a:spcPts val="0"/>
              </a:spcBef>
              <a:spcAft>
                <a:spcPts val="0"/>
              </a:spcAft>
              <a:buNone/>
            </a:pPr>
            <a:endParaRPr sz="1600">
              <a:solidFill>
                <a:schemeClr val="lt1"/>
              </a:solidFill>
            </a:endParaRPr>
          </a:p>
          <a:p>
            <a:pPr marL="0" lvl="0" indent="0" algn="l" rtl="0">
              <a:spcBef>
                <a:spcPts val="0"/>
              </a:spcBef>
              <a:spcAft>
                <a:spcPts val="0"/>
              </a:spcAft>
              <a:buNone/>
            </a:pPr>
            <a:r>
              <a:rPr lang="en" sz="2000" u="sng">
                <a:solidFill>
                  <a:srgbClr val="FF0000"/>
                </a:solidFill>
              </a:rPr>
              <a:t>Key Questions:</a:t>
            </a:r>
            <a:endParaRPr sz="2000" u="sng">
              <a:solidFill>
                <a:srgbClr val="FF0000"/>
              </a:solidFill>
            </a:endParaRPr>
          </a:p>
          <a:p>
            <a:pPr marL="457200" lvl="0" indent="-330200" algn="l" rtl="0">
              <a:spcBef>
                <a:spcPts val="0"/>
              </a:spcBef>
              <a:spcAft>
                <a:spcPts val="0"/>
              </a:spcAft>
              <a:buClr>
                <a:srgbClr val="FF0000"/>
              </a:buClr>
              <a:buSzPts val="1600"/>
              <a:buAutoNum type="arabicPeriod"/>
            </a:pPr>
            <a:r>
              <a:rPr lang="en" sz="1600">
                <a:solidFill>
                  <a:srgbClr val="FF0000"/>
                </a:solidFill>
              </a:rPr>
              <a:t>What is the phenotype of axolotls that develop following exposure to naproxen (NPX) during early development?</a:t>
            </a:r>
            <a:endParaRPr sz="1600">
              <a:solidFill>
                <a:srgbClr val="FF0000"/>
              </a:solidFill>
            </a:endParaRPr>
          </a:p>
          <a:p>
            <a:pPr marL="457200" lvl="0" indent="-330200" algn="l" rtl="0">
              <a:spcBef>
                <a:spcPts val="0"/>
              </a:spcBef>
              <a:spcAft>
                <a:spcPts val="0"/>
              </a:spcAft>
              <a:buClr>
                <a:srgbClr val="FF0000"/>
              </a:buClr>
              <a:buSzPts val="1600"/>
              <a:buAutoNum type="arabicPeriod"/>
            </a:pPr>
            <a:r>
              <a:rPr lang="en" sz="1600">
                <a:solidFill>
                  <a:srgbClr val="FF0000"/>
                </a:solidFill>
              </a:rPr>
              <a:t>What is the nature of the dose-response relationship that exists between exposure to naproxen and the degree of cranial cartilage defects that occur?</a:t>
            </a:r>
            <a:endParaRPr sz="1600">
              <a:solidFill>
                <a:srgbClr val="FF0000"/>
              </a:solidFill>
            </a:endParaRPr>
          </a:p>
          <a:p>
            <a:pPr marL="457200" lvl="0" indent="-330200" algn="l" rtl="0">
              <a:spcBef>
                <a:spcPts val="0"/>
              </a:spcBef>
              <a:spcAft>
                <a:spcPts val="0"/>
              </a:spcAft>
              <a:buClr>
                <a:srgbClr val="FF0000"/>
              </a:buClr>
              <a:buSzPts val="1600"/>
              <a:buAutoNum type="arabicPeriod"/>
            </a:pPr>
            <a:r>
              <a:rPr lang="en" sz="1600">
                <a:solidFill>
                  <a:srgbClr val="FF0000"/>
                </a:solidFill>
              </a:rPr>
              <a:t>When is the stage of susceptibility of axolotl embryos to perturbations in cartilage development from NCCs due to exposure to naproxen?</a:t>
            </a:r>
            <a:endParaRPr sz="1600">
              <a:solidFill>
                <a:srgbClr val="FF0000"/>
              </a:solidFill>
            </a:endParaRPr>
          </a:p>
        </p:txBody>
      </p:sp>
      <p:sp>
        <p:nvSpPr>
          <p:cNvPr id="85" name="Google Shape;85;p16"/>
          <p:cNvSpPr txBox="1">
            <a:spLocks noGrp="1"/>
          </p:cNvSpPr>
          <p:nvPr>
            <p:ph type="ctrTitle" idx="4294967295"/>
          </p:nvPr>
        </p:nvSpPr>
        <p:spPr>
          <a:xfrm>
            <a:off x="490250" y="314722"/>
            <a:ext cx="8222100" cy="83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chemeClr val="lt1"/>
                </a:solidFill>
              </a:rPr>
              <a:t>Identifying molecular mechanisms linking NSAID exposure and neurocristopathies</a:t>
            </a:r>
            <a:endParaRPr sz="320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89"/>
        <p:cNvGrpSpPr/>
        <p:nvPr/>
      </p:nvGrpSpPr>
      <p:grpSpPr>
        <a:xfrm>
          <a:off x="0" y="0"/>
          <a:ext cx="0" cy="0"/>
          <a:chOff x="0" y="0"/>
          <a:chExt cx="0" cy="0"/>
        </a:xfrm>
      </p:grpSpPr>
      <p:sp>
        <p:nvSpPr>
          <p:cNvPr id="90" name="Google Shape;90;p17"/>
          <p:cNvSpPr txBox="1">
            <a:spLocks noGrp="1"/>
          </p:cNvSpPr>
          <p:nvPr>
            <p:ph type="body" idx="1"/>
          </p:nvPr>
        </p:nvSpPr>
        <p:spPr>
          <a:xfrm>
            <a:off x="4722075" y="1232500"/>
            <a:ext cx="3999900" cy="3199500"/>
          </a:xfrm>
          <a:prstGeom prst="rect">
            <a:avLst/>
          </a:prstGeom>
        </p:spPr>
        <p:txBody>
          <a:bodyPr spcFirstLastPara="1" wrap="square" lIns="91425" tIns="91425" rIns="91425" bIns="91425" anchor="t" anchorCtr="0">
            <a:normAutofit lnSpcReduction="10000"/>
          </a:bodyPr>
          <a:lstStyle/>
          <a:p>
            <a:pPr marL="0" lvl="0" indent="0" algn="l" rtl="0">
              <a:lnSpc>
                <a:spcPct val="150000"/>
              </a:lnSpc>
              <a:spcBef>
                <a:spcPts val="0"/>
              </a:spcBef>
              <a:spcAft>
                <a:spcPts val="0"/>
              </a:spcAft>
              <a:buNone/>
            </a:pPr>
            <a:r>
              <a:rPr lang="en" sz="2000" u="sng">
                <a:solidFill>
                  <a:schemeClr val="lt1"/>
                </a:solidFill>
              </a:rPr>
              <a:t>Hypothesis:</a:t>
            </a:r>
            <a:r>
              <a:rPr lang="en" sz="1600">
                <a:solidFill>
                  <a:schemeClr val="lt1"/>
                </a:solidFill>
              </a:rPr>
              <a:t> Exposure to naproxen during early development will inhibit the normal formation of neural crest-derived cranial cartilage in axolotl embryos. </a:t>
            </a:r>
            <a:endParaRPr sz="1600">
              <a:solidFill>
                <a:schemeClr val="lt1"/>
              </a:solidFill>
            </a:endParaRPr>
          </a:p>
          <a:p>
            <a:pPr marL="0" lvl="0" indent="0" algn="l" rtl="0">
              <a:lnSpc>
                <a:spcPct val="150000"/>
              </a:lnSpc>
              <a:spcBef>
                <a:spcPts val="0"/>
              </a:spcBef>
              <a:spcAft>
                <a:spcPts val="0"/>
              </a:spcAft>
              <a:buNone/>
            </a:pPr>
            <a:endParaRPr sz="1600">
              <a:solidFill>
                <a:schemeClr val="lt1"/>
              </a:solidFill>
            </a:endParaRPr>
          </a:p>
          <a:p>
            <a:pPr marL="0" lvl="0" indent="0" algn="l" rtl="0">
              <a:lnSpc>
                <a:spcPct val="150000"/>
              </a:lnSpc>
              <a:spcBef>
                <a:spcPts val="0"/>
              </a:spcBef>
              <a:spcAft>
                <a:spcPts val="0"/>
              </a:spcAft>
              <a:buNone/>
            </a:pPr>
            <a:r>
              <a:rPr lang="en" sz="2000" u="sng">
                <a:solidFill>
                  <a:schemeClr val="lt1"/>
                </a:solidFill>
              </a:rPr>
              <a:t>Specific Aims:</a:t>
            </a:r>
            <a:endParaRPr sz="2000" u="sng">
              <a:solidFill>
                <a:schemeClr val="lt1"/>
              </a:solidFill>
            </a:endParaRPr>
          </a:p>
          <a:p>
            <a:pPr marL="457200" lvl="0" indent="-330200" algn="l" rtl="0">
              <a:lnSpc>
                <a:spcPct val="150000"/>
              </a:lnSpc>
              <a:spcBef>
                <a:spcPts val="0"/>
              </a:spcBef>
              <a:spcAft>
                <a:spcPts val="0"/>
              </a:spcAft>
              <a:buClr>
                <a:schemeClr val="lt1"/>
              </a:buClr>
              <a:buSzPts val="1600"/>
              <a:buChar char="●"/>
            </a:pPr>
            <a:r>
              <a:rPr lang="en" sz="1600">
                <a:solidFill>
                  <a:schemeClr val="lt1"/>
                </a:solidFill>
              </a:rPr>
              <a:t>Aim 1: Dose-response relationship</a:t>
            </a:r>
            <a:endParaRPr sz="1600">
              <a:solidFill>
                <a:schemeClr val="lt1"/>
              </a:solidFill>
            </a:endParaRPr>
          </a:p>
          <a:p>
            <a:pPr marL="457200" lvl="0" indent="-330200" algn="l" rtl="0">
              <a:lnSpc>
                <a:spcPct val="150000"/>
              </a:lnSpc>
              <a:spcBef>
                <a:spcPts val="0"/>
              </a:spcBef>
              <a:spcAft>
                <a:spcPts val="0"/>
              </a:spcAft>
              <a:buClr>
                <a:schemeClr val="lt1"/>
              </a:buClr>
              <a:buSzPts val="1600"/>
              <a:buChar char="●"/>
            </a:pPr>
            <a:r>
              <a:rPr lang="en" sz="1600">
                <a:solidFill>
                  <a:schemeClr val="lt1"/>
                </a:solidFill>
              </a:rPr>
              <a:t>Aim 2: Stage of susceptibility</a:t>
            </a:r>
            <a:endParaRPr>
              <a:solidFill>
                <a:schemeClr val="lt1"/>
              </a:solidFill>
            </a:endParaRPr>
          </a:p>
        </p:txBody>
      </p:sp>
      <p:pic>
        <p:nvPicPr>
          <p:cNvPr id="91" name="Google Shape;91;p17"/>
          <p:cNvPicPr preferRelativeResize="0"/>
          <p:nvPr/>
        </p:nvPicPr>
        <p:blipFill>
          <a:blip r:embed="rId3">
            <a:alphaModFix/>
          </a:blip>
          <a:stretch>
            <a:fillRect/>
          </a:stretch>
        </p:blipFill>
        <p:spPr>
          <a:xfrm>
            <a:off x="1310575" y="2481725"/>
            <a:ext cx="3111376" cy="2384100"/>
          </a:xfrm>
          <a:prstGeom prst="rect">
            <a:avLst/>
          </a:prstGeom>
          <a:noFill/>
          <a:ln>
            <a:noFill/>
          </a:ln>
        </p:spPr>
      </p:pic>
      <p:sp>
        <p:nvSpPr>
          <p:cNvPr id="92" name="Google Shape;92;p17"/>
          <p:cNvSpPr txBox="1"/>
          <p:nvPr/>
        </p:nvSpPr>
        <p:spPr>
          <a:xfrm>
            <a:off x="470100" y="1232500"/>
            <a:ext cx="4101900" cy="16317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2000" u="sng">
                <a:solidFill>
                  <a:schemeClr val="lt1"/>
                </a:solidFill>
              </a:rPr>
              <a:t>Overall Goal:</a:t>
            </a:r>
            <a:r>
              <a:rPr lang="en" sz="1600">
                <a:solidFill>
                  <a:schemeClr val="lt1"/>
                </a:solidFill>
              </a:rPr>
              <a:t> Understand the molecular changes underlying the development of orofacial malformations following exposure to NSAIDs</a:t>
            </a:r>
            <a:endParaRPr/>
          </a:p>
        </p:txBody>
      </p:sp>
      <p:sp>
        <p:nvSpPr>
          <p:cNvPr id="93" name="Google Shape;93;p17"/>
          <p:cNvSpPr txBox="1">
            <a:spLocks noGrp="1"/>
          </p:cNvSpPr>
          <p:nvPr>
            <p:ph type="body" idx="2"/>
          </p:nvPr>
        </p:nvSpPr>
        <p:spPr>
          <a:xfrm>
            <a:off x="1956000" y="348600"/>
            <a:ext cx="5232000" cy="13890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4000">
                <a:solidFill>
                  <a:schemeClr val="lt1"/>
                </a:solidFill>
              </a:rPr>
              <a:t>Hypothesis and Aims</a:t>
            </a:r>
            <a:endParaRPr sz="4000">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101700" y="282450"/>
            <a:ext cx="8940600" cy="735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a:solidFill>
                  <a:schemeClr val="lt1"/>
                </a:solidFill>
              </a:rPr>
              <a:t>Methods: axolotl embryo exposures and analysis</a:t>
            </a:r>
            <a:endParaRPr sz="3020">
              <a:solidFill>
                <a:schemeClr val="lt1"/>
              </a:solidFill>
            </a:endParaRPr>
          </a:p>
        </p:txBody>
      </p:sp>
      <p:pic>
        <p:nvPicPr>
          <p:cNvPr id="99" name="Google Shape;99;p18"/>
          <p:cNvPicPr preferRelativeResize="0"/>
          <p:nvPr/>
        </p:nvPicPr>
        <p:blipFill rotWithShape="1">
          <a:blip r:embed="rId3">
            <a:alphaModFix/>
          </a:blip>
          <a:srcRect l="-1678" t="8053" r="11441" b="8061"/>
          <a:stretch/>
        </p:blipFill>
        <p:spPr>
          <a:xfrm>
            <a:off x="738750" y="1017738"/>
            <a:ext cx="7666499" cy="40053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rgbClr val="073763"/>
        </a:solidFill>
        <a:effectLst/>
      </p:bgPr>
    </p:bg>
    <p:spTree>
      <p:nvGrpSpPr>
        <p:cNvPr id="1" name="Shape 103"/>
        <p:cNvGrpSpPr/>
        <p:nvPr/>
      </p:nvGrpSpPr>
      <p:grpSpPr>
        <a:xfrm>
          <a:off x="0" y="0"/>
          <a:ext cx="0" cy="0"/>
          <a:chOff x="0" y="0"/>
          <a:chExt cx="0" cy="0"/>
        </a:xfrm>
      </p:grpSpPr>
      <p:grpSp>
        <p:nvGrpSpPr>
          <p:cNvPr id="104" name="Google Shape;104;p19"/>
          <p:cNvGrpSpPr/>
          <p:nvPr/>
        </p:nvGrpSpPr>
        <p:grpSpPr>
          <a:xfrm>
            <a:off x="5142592" y="1371350"/>
            <a:ext cx="3671771" cy="3419750"/>
            <a:chOff x="5142592" y="1371350"/>
            <a:chExt cx="3671771" cy="3419750"/>
          </a:xfrm>
        </p:grpSpPr>
        <p:pic>
          <p:nvPicPr>
            <p:cNvPr id="105" name="Google Shape;105;p19"/>
            <p:cNvPicPr preferRelativeResize="0"/>
            <p:nvPr/>
          </p:nvPicPr>
          <p:blipFill>
            <a:blip r:embed="rId3">
              <a:alphaModFix/>
            </a:blip>
            <a:stretch>
              <a:fillRect/>
            </a:stretch>
          </p:blipFill>
          <p:spPr>
            <a:xfrm>
              <a:off x="5142592" y="1371350"/>
              <a:ext cx="3671771" cy="3419750"/>
            </a:xfrm>
            <a:prstGeom prst="rect">
              <a:avLst/>
            </a:prstGeom>
            <a:noFill/>
            <a:ln>
              <a:noFill/>
            </a:ln>
          </p:spPr>
        </p:pic>
        <p:sp>
          <p:nvSpPr>
            <p:cNvPr id="106" name="Google Shape;106;p19"/>
            <p:cNvSpPr/>
            <p:nvPr/>
          </p:nvSpPr>
          <p:spPr>
            <a:xfrm>
              <a:off x="7024725" y="4061250"/>
              <a:ext cx="709800" cy="327600"/>
            </a:xfrm>
            <a:prstGeom prst="roundRect">
              <a:avLst>
                <a:gd name="adj" fmla="val 16667"/>
              </a:avLst>
            </a:prstGeom>
            <a:solidFill>
              <a:srgbClr val="E06666"/>
            </a:solidFill>
            <a:ln w="38100"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Col2a</a:t>
              </a:r>
              <a:endParaRPr/>
            </a:p>
          </p:txBody>
        </p:sp>
      </p:grpSp>
      <p:sp>
        <p:nvSpPr>
          <p:cNvPr id="107" name="Google Shape;107;p19"/>
          <p:cNvSpPr txBox="1">
            <a:spLocks noGrp="1"/>
          </p:cNvSpPr>
          <p:nvPr>
            <p:ph type="title"/>
          </p:nvPr>
        </p:nvSpPr>
        <p:spPr>
          <a:xfrm>
            <a:off x="337500" y="145850"/>
            <a:ext cx="8469000" cy="122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00">
                <a:solidFill>
                  <a:schemeClr val="lt1"/>
                </a:solidFill>
              </a:rPr>
              <a:t>Identifying molecular and structural changes after exposure</a:t>
            </a:r>
            <a:endParaRPr sz="3000">
              <a:solidFill>
                <a:schemeClr val="lt1"/>
              </a:solidFill>
            </a:endParaRPr>
          </a:p>
        </p:txBody>
      </p:sp>
      <p:sp>
        <p:nvSpPr>
          <p:cNvPr id="108" name="Google Shape;108;p19"/>
          <p:cNvSpPr txBox="1">
            <a:spLocks noGrp="1"/>
          </p:cNvSpPr>
          <p:nvPr>
            <p:ph type="body" idx="1"/>
          </p:nvPr>
        </p:nvSpPr>
        <p:spPr>
          <a:xfrm>
            <a:off x="337500" y="1461750"/>
            <a:ext cx="4543500" cy="2927100"/>
          </a:xfrm>
          <a:prstGeom prst="rect">
            <a:avLst/>
          </a:prstGeom>
        </p:spPr>
        <p:txBody>
          <a:bodyPr spcFirstLastPara="1" wrap="square" lIns="91425" tIns="91425" rIns="91425" bIns="91425" anchor="t" anchorCtr="0">
            <a:normAutofit fontScale="77500" lnSpcReduction="20000"/>
          </a:bodyPr>
          <a:lstStyle/>
          <a:p>
            <a:pPr marL="0" lvl="0" indent="0" algn="l" rtl="0">
              <a:lnSpc>
                <a:spcPct val="150000"/>
              </a:lnSpc>
              <a:spcBef>
                <a:spcPts val="0"/>
              </a:spcBef>
              <a:spcAft>
                <a:spcPts val="0"/>
              </a:spcAft>
              <a:buNone/>
            </a:pPr>
            <a:r>
              <a:rPr lang="en" sz="1835" b="1">
                <a:solidFill>
                  <a:schemeClr val="lt1"/>
                </a:solidFill>
              </a:rPr>
              <a:t>Immunohistochemistry (IHC)</a:t>
            </a:r>
            <a:endParaRPr sz="1835" b="1">
              <a:solidFill>
                <a:schemeClr val="lt1"/>
              </a:solidFill>
            </a:endParaRPr>
          </a:p>
          <a:p>
            <a:pPr marL="457200" lvl="0" indent="-314960" algn="l" rtl="0">
              <a:lnSpc>
                <a:spcPct val="150000"/>
              </a:lnSpc>
              <a:spcBef>
                <a:spcPts val="0"/>
              </a:spcBef>
              <a:spcAft>
                <a:spcPts val="0"/>
              </a:spcAft>
              <a:buClr>
                <a:schemeClr val="lt1"/>
              </a:buClr>
              <a:buSzPct val="100000"/>
              <a:buFont typeface="Arial"/>
              <a:buChar char="●"/>
            </a:pPr>
            <a:r>
              <a:rPr lang="en" sz="1600">
                <a:solidFill>
                  <a:schemeClr val="lt1"/>
                </a:solidFill>
              </a:rPr>
              <a:t>Whole mount and sections</a:t>
            </a:r>
            <a:endParaRPr sz="1600">
              <a:solidFill>
                <a:schemeClr val="lt1"/>
              </a:solidFill>
            </a:endParaRPr>
          </a:p>
          <a:p>
            <a:pPr marL="457200" lvl="0" indent="-314960" algn="l" rtl="0">
              <a:lnSpc>
                <a:spcPct val="150000"/>
              </a:lnSpc>
              <a:spcBef>
                <a:spcPts val="0"/>
              </a:spcBef>
              <a:spcAft>
                <a:spcPts val="0"/>
              </a:spcAft>
              <a:buClr>
                <a:schemeClr val="lt1"/>
              </a:buClr>
              <a:buSzPct val="100000"/>
              <a:buFont typeface="Arial"/>
              <a:buChar char="●"/>
            </a:pPr>
            <a:r>
              <a:rPr lang="en" sz="1600" b="1">
                <a:solidFill>
                  <a:schemeClr val="lt1"/>
                </a:solidFill>
              </a:rPr>
              <a:t>SOX9</a:t>
            </a:r>
            <a:r>
              <a:rPr lang="en" sz="1600">
                <a:solidFill>
                  <a:schemeClr val="lt1"/>
                </a:solidFill>
              </a:rPr>
              <a:t>: Chondrogenic differentiation of CNCCs</a:t>
            </a:r>
            <a:endParaRPr sz="1600">
              <a:solidFill>
                <a:schemeClr val="lt1"/>
              </a:solidFill>
            </a:endParaRPr>
          </a:p>
          <a:p>
            <a:pPr marL="457200" lvl="0" indent="-314960" algn="l" rtl="0">
              <a:lnSpc>
                <a:spcPct val="150000"/>
              </a:lnSpc>
              <a:spcBef>
                <a:spcPts val="0"/>
              </a:spcBef>
              <a:spcAft>
                <a:spcPts val="0"/>
              </a:spcAft>
              <a:buClr>
                <a:schemeClr val="lt1"/>
              </a:buClr>
              <a:buSzPct val="100000"/>
              <a:buFont typeface="Arial"/>
              <a:buChar char="●"/>
            </a:pPr>
            <a:r>
              <a:rPr lang="en" sz="1600" b="1">
                <a:solidFill>
                  <a:schemeClr val="lt1"/>
                </a:solidFill>
              </a:rPr>
              <a:t>Col2a</a:t>
            </a:r>
            <a:r>
              <a:rPr lang="en" sz="1600">
                <a:solidFill>
                  <a:schemeClr val="lt1"/>
                </a:solidFill>
              </a:rPr>
              <a:t>: Matrix protein</a:t>
            </a:r>
            <a:endParaRPr sz="1600">
              <a:solidFill>
                <a:schemeClr val="lt1"/>
              </a:solidFill>
            </a:endParaRPr>
          </a:p>
          <a:p>
            <a:pPr marL="457200" lvl="0" indent="-314960" algn="l" rtl="0">
              <a:lnSpc>
                <a:spcPct val="150000"/>
              </a:lnSpc>
              <a:spcBef>
                <a:spcPts val="0"/>
              </a:spcBef>
              <a:spcAft>
                <a:spcPts val="0"/>
              </a:spcAft>
              <a:buClr>
                <a:schemeClr val="lt1"/>
              </a:buClr>
              <a:buSzPct val="100000"/>
              <a:buFont typeface="Arial"/>
              <a:buChar char="●"/>
            </a:pPr>
            <a:r>
              <a:rPr lang="en" sz="1600" b="1">
                <a:solidFill>
                  <a:schemeClr val="lt1"/>
                </a:solidFill>
              </a:rPr>
              <a:t>RUNX2</a:t>
            </a:r>
            <a:r>
              <a:rPr lang="en" sz="1600">
                <a:solidFill>
                  <a:schemeClr val="lt1"/>
                </a:solidFill>
              </a:rPr>
              <a:t>: Involved throughout chondrogenesis and osteogenesis</a:t>
            </a:r>
            <a:endParaRPr sz="1600">
              <a:solidFill>
                <a:schemeClr val="lt1"/>
              </a:solidFill>
            </a:endParaRPr>
          </a:p>
          <a:p>
            <a:pPr marL="457200" lvl="0" indent="0" algn="l" rtl="0">
              <a:lnSpc>
                <a:spcPct val="150000"/>
              </a:lnSpc>
              <a:spcBef>
                <a:spcPts val="0"/>
              </a:spcBef>
              <a:spcAft>
                <a:spcPts val="0"/>
              </a:spcAft>
              <a:buNone/>
            </a:pPr>
            <a:endParaRPr sz="1600">
              <a:solidFill>
                <a:schemeClr val="lt1"/>
              </a:solidFill>
            </a:endParaRPr>
          </a:p>
          <a:p>
            <a:pPr marL="0" lvl="0" indent="0" algn="l" rtl="0">
              <a:lnSpc>
                <a:spcPct val="150000"/>
              </a:lnSpc>
              <a:spcBef>
                <a:spcPts val="0"/>
              </a:spcBef>
              <a:spcAft>
                <a:spcPts val="0"/>
              </a:spcAft>
              <a:buNone/>
            </a:pPr>
            <a:r>
              <a:rPr lang="en" sz="1835" b="1">
                <a:solidFill>
                  <a:schemeClr val="lt1"/>
                </a:solidFill>
              </a:rPr>
              <a:t>Bone and Cartilage Staining</a:t>
            </a:r>
            <a:endParaRPr sz="1835" b="1">
              <a:solidFill>
                <a:schemeClr val="lt1"/>
              </a:solidFill>
            </a:endParaRPr>
          </a:p>
          <a:p>
            <a:pPr marL="457200" lvl="0" indent="-314960" algn="l" rtl="0">
              <a:lnSpc>
                <a:spcPct val="150000"/>
              </a:lnSpc>
              <a:spcBef>
                <a:spcPts val="0"/>
              </a:spcBef>
              <a:spcAft>
                <a:spcPts val="0"/>
              </a:spcAft>
              <a:buClr>
                <a:schemeClr val="lt1"/>
              </a:buClr>
              <a:buSzPct val="100000"/>
              <a:buChar char="●"/>
            </a:pPr>
            <a:r>
              <a:rPr lang="en" sz="1600">
                <a:solidFill>
                  <a:schemeClr val="lt1"/>
                </a:solidFill>
              </a:rPr>
              <a:t>Alizarin Red → Bone</a:t>
            </a:r>
            <a:endParaRPr sz="1600">
              <a:solidFill>
                <a:schemeClr val="lt1"/>
              </a:solidFill>
            </a:endParaRPr>
          </a:p>
          <a:p>
            <a:pPr marL="457200" lvl="0" indent="-314960" algn="l" rtl="0">
              <a:lnSpc>
                <a:spcPct val="150000"/>
              </a:lnSpc>
              <a:spcBef>
                <a:spcPts val="0"/>
              </a:spcBef>
              <a:spcAft>
                <a:spcPts val="0"/>
              </a:spcAft>
              <a:buClr>
                <a:schemeClr val="lt1"/>
              </a:buClr>
              <a:buSzPct val="100000"/>
              <a:buChar char="●"/>
            </a:pPr>
            <a:r>
              <a:rPr lang="en" sz="1600">
                <a:solidFill>
                  <a:schemeClr val="lt1"/>
                </a:solidFill>
              </a:rPr>
              <a:t>Alcian Blue → Cartilage</a:t>
            </a:r>
            <a:endParaRPr sz="1600">
              <a:solidFill>
                <a:schemeClr val="lt1"/>
              </a:solidFill>
            </a:endParaRPr>
          </a:p>
        </p:txBody>
      </p:sp>
      <p:grpSp>
        <p:nvGrpSpPr>
          <p:cNvPr id="109" name="Google Shape;109;p19"/>
          <p:cNvGrpSpPr/>
          <p:nvPr/>
        </p:nvGrpSpPr>
        <p:grpSpPr>
          <a:xfrm>
            <a:off x="6321550" y="1799775"/>
            <a:ext cx="1413000" cy="2589075"/>
            <a:chOff x="6321550" y="1799775"/>
            <a:chExt cx="1413000" cy="2589075"/>
          </a:xfrm>
        </p:grpSpPr>
        <p:sp>
          <p:nvSpPr>
            <p:cNvPr id="110" name="Google Shape;110;p19"/>
            <p:cNvSpPr/>
            <p:nvPr/>
          </p:nvSpPr>
          <p:spPr>
            <a:xfrm>
              <a:off x="6638925" y="1799775"/>
              <a:ext cx="709800" cy="3276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9"/>
            <p:cNvSpPr/>
            <p:nvPr/>
          </p:nvSpPr>
          <p:spPr>
            <a:xfrm>
              <a:off x="6321550" y="3634950"/>
              <a:ext cx="648300" cy="3276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9"/>
            <p:cNvSpPr/>
            <p:nvPr/>
          </p:nvSpPr>
          <p:spPr>
            <a:xfrm>
              <a:off x="7024750" y="4061250"/>
              <a:ext cx="709800" cy="3276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1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16"/>
        <p:cNvGrpSpPr/>
        <p:nvPr/>
      </p:nvGrpSpPr>
      <p:grpSpPr>
        <a:xfrm>
          <a:off x="0" y="0"/>
          <a:ext cx="0" cy="0"/>
          <a:chOff x="0" y="0"/>
          <a:chExt cx="0" cy="0"/>
        </a:xfrm>
      </p:grpSpPr>
      <p:sp>
        <p:nvSpPr>
          <p:cNvPr id="117" name="Google Shape;117;p20"/>
          <p:cNvSpPr txBox="1">
            <a:spLocks noGrp="1"/>
          </p:cNvSpPr>
          <p:nvPr>
            <p:ph type="title"/>
          </p:nvPr>
        </p:nvSpPr>
        <p:spPr>
          <a:xfrm>
            <a:off x="338200" y="2895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lt1"/>
                </a:solidFill>
              </a:rPr>
              <a:t>No morphological changes are apparent after NPX exposure at early stages</a:t>
            </a:r>
            <a:endParaRPr>
              <a:solidFill>
                <a:schemeClr val="lt1"/>
              </a:solidFill>
            </a:endParaRPr>
          </a:p>
        </p:txBody>
      </p:sp>
      <p:pic>
        <p:nvPicPr>
          <p:cNvPr id="118" name="Google Shape;118;p20"/>
          <p:cNvPicPr preferRelativeResize="0"/>
          <p:nvPr/>
        </p:nvPicPr>
        <p:blipFill>
          <a:blip r:embed="rId3">
            <a:alphaModFix/>
          </a:blip>
          <a:stretch>
            <a:fillRect/>
          </a:stretch>
        </p:blipFill>
        <p:spPr>
          <a:xfrm>
            <a:off x="285200" y="1778088"/>
            <a:ext cx="8573599" cy="2654125"/>
          </a:xfrm>
          <a:prstGeom prst="rect">
            <a:avLst/>
          </a:prstGeom>
          <a:noFill/>
          <a:ln>
            <a:noFill/>
          </a:ln>
        </p:spPr>
      </p:pic>
      <p:grpSp>
        <p:nvGrpSpPr>
          <p:cNvPr id="119" name="Google Shape;119;p20"/>
          <p:cNvGrpSpPr/>
          <p:nvPr/>
        </p:nvGrpSpPr>
        <p:grpSpPr>
          <a:xfrm>
            <a:off x="1225600" y="862250"/>
            <a:ext cx="1130600" cy="1167600"/>
            <a:chOff x="1520650" y="622075"/>
            <a:chExt cx="1130600" cy="1167600"/>
          </a:xfrm>
        </p:grpSpPr>
        <p:cxnSp>
          <p:nvCxnSpPr>
            <p:cNvPr id="120" name="Google Shape;120;p20"/>
            <p:cNvCxnSpPr/>
            <p:nvPr/>
          </p:nvCxnSpPr>
          <p:spPr>
            <a:xfrm rot="10800000">
              <a:off x="2081000" y="960775"/>
              <a:ext cx="9900" cy="490200"/>
            </a:xfrm>
            <a:prstGeom prst="straightConnector1">
              <a:avLst/>
            </a:prstGeom>
            <a:noFill/>
            <a:ln w="9525" cap="flat" cmpd="sng">
              <a:solidFill>
                <a:schemeClr val="lt1"/>
              </a:solidFill>
              <a:prstDash val="solid"/>
              <a:round/>
              <a:headEnd type="triangle" w="med" len="med"/>
              <a:tailEnd type="triangle" w="med" len="med"/>
            </a:ln>
          </p:spPr>
        </p:cxnSp>
        <p:cxnSp>
          <p:nvCxnSpPr>
            <p:cNvPr id="121" name="Google Shape;121;p20"/>
            <p:cNvCxnSpPr/>
            <p:nvPr/>
          </p:nvCxnSpPr>
          <p:spPr>
            <a:xfrm rot="10800000" flipH="1">
              <a:off x="1830800" y="1205725"/>
              <a:ext cx="510300" cy="300"/>
            </a:xfrm>
            <a:prstGeom prst="straightConnector1">
              <a:avLst/>
            </a:prstGeom>
            <a:noFill/>
            <a:ln w="9525" cap="flat" cmpd="sng">
              <a:solidFill>
                <a:schemeClr val="lt1"/>
              </a:solidFill>
              <a:prstDash val="solid"/>
              <a:round/>
              <a:headEnd type="triangle" w="med" len="med"/>
              <a:tailEnd type="triangle" w="med" len="med"/>
            </a:ln>
          </p:spPr>
        </p:cxnSp>
        <p:sp>
          <p:nvSpPr>
            <p:cNvPr id="122" name="Google Shape;122;p20"/>
            <p:cNvSpPr txBox="1"/>
            <p:nvPr/>
          </p:nvSpPr>
          <p:spPr>
            <a:xfrm>
              <a:off x="1955900" y="622075"/>
              <a:ext cx="260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D</a:t>
              </a:r>
              <a:endParaRPr sz="1000">
                <a:solidFill>
                  <a:schemeClr val="lt1"/>
                </a:solidFill>
              </a:endParaRPr>
            </a:p>
          </p:txBody>
        </p:sp>
        <p:sp>
          <p:nvSpPr>
            <p:cNvPr id="123" name="Google Shape;123;p20"/>
            <p:cNvSpPr txBox="1"/>
            <p:nvPr/>
          </p:nvSpPr>
          <p:spPr>
            <a:xfrm>
              <a:off x="2341050" y="1045300"/>
              <a:ext cx="310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A</a:t>
              </a:r>
              <a:endParaRPr sz="1000">
                <a:solidFill>
                  <a:schemeClr val="lt1"/>
                </a:solidFill>
              </a:endParaRPr>
            </a:p>
          </p:txBody>
        </p:sp>
        <p:sp>
          <p:nvSpPr>
            <p:cNvPr id="124" name="Google Shape;124;p20"/>
            <p:cNvSpPr txBox="1"/>
            <p:nvPr/>
          </p:nvSpPr>
          <p:spPr>
            <a:xfrm>
              <a:off x="1955900" y="1450975"/>
              <a:ext cx="260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V</a:t>
              </a:r>
              <a:endParaRPr sz="1000">
                <a:solidFill>
                  <a:schemeClr val="lt1"/>
                </a:solidFill>
              </a:endParaRPr>
            </a:p>
          </p:txBody>
        </p:sp>
        <p:sp>
          <p:nvSpPr>
            <p:cNvPr id="125" name="Google Shape;125;p20"/>
            <p:cNvSpPr txBox="1"/>
            <p:nvPr/>
          </p:nvSpPr>
          <p:spPr>
            <a:xfrm>
              <a:off x="1520650" y="1045300"/>
              <a:ext cx="310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P</a:t>
              </a:r>
              <a:endParaRPr sz="1000">
                <a:solidFill>
                  <a:schemeClr val="lt1"/>
                </a:solidFil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73763"/>
        </a:solidFill>
        <a:effectLst/>
      </p:bgPr>
    </p:bg>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4483800" y="244650"/>
            <a:ext cx="4660200" cy="1211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lt1"/>
                </a:solidFill>
              </a:rPr>
              <a:t>Exposure to NPX causes progressively abnormal axial development </a:t>
            </a:r>
            <a:endParaRPr>
              <a:solidFill>
                <a:schemeClr val="lt1"/>
              </a:solidFill>
            </a:endParaRPr>
          </a:p>
        </p:txBody>
      </p:sp>
      <p:pic>
        <p:nvPicPr>
          <p:cNvPr id="131" name="Google Shape;131;p21"/>
          <p:cNvPicPr preferRelativeResize="0"/>
          <p:nvPr/>
        </p:nvPicPr>
        <p:blipFill>
          <a:blip r:embed="rId3">
            <a:alphaModFix/>
          </a:blip>
          <a:stretch>
            <a:fillRect/>
          </a:stretch>
        </p:blipFill>
        <p:spPr>
          <a:xfrm>
            <a:off x="648800" y="338274"/>
            <a:ext cx="3611980" cy="4466949"/>
          </a:xfrm>
          <a:prstGeom prst="rect">
            <a:avLst/>
          </a:prstGeom>
          <a:noFill/>
          <a:ln>
            <a:noFill/>
          </a:ln>
        </p:spPr>
      </p:pic>
      <p:pic>
        <p:nvPicPr>
          <p:cNvPr id="132" name="Google Shape;132;p21"/>
          <p:cNvPicPr preferRelativeResize="0"/>
          <p:nvPr/>
        </p:nvPicPr>
        <p:blipFill rotWithShape="1">
          <a:blip r:embed="rId4">
            <a:alphaModFix/>
          </a:blip>
          <a:srcRect l="33368" r="33035"/>
          <a:stretch/>
        </p:blipFill>
        <p:spPr>
          <a:xfrm>
            <a:off x="5604375" y="1597875"/>
            <a:ext cx="2419049" cy="3417799"/>
          </a:xfrm>
          <a:prstGeom prst="rect">
            <a:avLst/>
          </a:prstGeom>
          <a:noFill/>
          <a:ln>
            <a:noFill/>
          </a:ln>
        </p:spPr>
      </p:pic>
      <p:grpSp>
        <p:nvGrpSpPr>
          <p:cNvPr id="133" name="Google Shape;133;p21"/>
          <p:cNvGrpSpPr/>
          <p:nvPr/>
        </p:nvGrpSpPr>
        <p:grpSpPr>
          <a:xfrm>
            <a:off x="4006700" y="1987950"/>
            <a:ext cx="1130600" cy="1167600"/>
            <a:chOff x="1520650" y="622075"/>
            <a:chExt cx="1130600" cy="1167600"/>
          </a:xfrm>
        </p:grpSpPr>
        <p:cxnSp>
          <p:nvCxnSpPr>
            <p:cNvPr id="134" name="Google Shape;134;p21"/>
            <p:cNvCxnSpPr/>
            <p:nvPr/>
          </p:nvCxnSpPr>
          <p:spPr>
            <a:xfrm rot="10800000">
              <a:off x="2081000" y="960775"/>
              <a:ext cx="9900" cy="490200"/>
            </a:xfrm>
            <a:prstGeom prst="straightConnector1">
              <a:avLst/>
            </a:prstGeom>
            <a:noFill/>
            <a:ln w="9525" cap="flat" cmpd="sng">
              <a:solidFill>
                <a:schemeClr val="lt1"/>
              </a:solidFill>
              <a:prstDash val="solid"/>
              <a:round/>
              <a:headEnd type="triangle" w="med" len="med"/>
              <a:tailEnd type="triangle" w="med" len="med"/>
            </a:ln>
          </p:spPr>
        </p:cxnSp>
        <p:cxnSp>
          <p:nvCxnSpPr>
            <p:cNvPr id="135" name="Google Shape;135;p21"/>
            <p:cNvCxnSpPr/>
            <p:nvPr/>
          </p:nvCxnSpPr>
          <p:spPr>
            <a:xfrm rot="10800000" flipH="1">
              <a:off x="1830800" y="1205725"/>
              <a:ext cx="510300" cy="300"/>
            </a:xfrm>
            <a:prstGeom prst="straightConnector1">
              <a:avLst/>
            </a:prstGeom>
            <a:noFill/>
            <a:ln w="9525" cap="flat" cmpd="sng">
              <a:solidFill>
                <a:schemeClr val="lt1"/>
              </a:solidFill>
              <a:prstDash val="solid"/>
              <a:round/>
              <a:headEnd type="triangle" w="med" len="med"/>
              <a:tailEnd type="triangle" w="med" len="med"/>
            </a:ln>
          </p:spPr>
        </p:cxnSp>
        <p:sp>
          <p:nvSpPr>
            <p:cNvPr id="136" name="Google Shape;136;p21"/>
            <p:cNvSpPr txBox="1"/>
            <p:nvPr/>
          </p:nvSpPr>
          <p:spPr>
            <a:xfrm>
              <a:off x="1955900" y="622075"/>
              <a:ext cx="260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D</a:t>
              </a:r>
              <a:endParaRPr sz="1000">
                <a:solidFill>
                  <a:schemeClr val="lt1"/>
                </a:solidFill>
              </a:endParaRPr>
            </a:p>
          </p:txBody>
        </p:sp>
        <p:sp>
          <p:nvSpPr>
            <p:cNvPr id="137" name="Google Shape;137;p21"/>
            <p:cNvSpPr txBox="1"/>
            <p:nvPr/>
          </p:nvSpPr>
          <p:spPr>
            <a:xfrm>
              <a:off x="2341050" y="1045300"/>
              <a:ext cx="310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A</a:t>
              </a:r>
              <a:endParaRPr sz="1000">
                <a:solidFill>
                  <a:schemeClr val="lt1"/>
                </a:solidFill>
              </a:endParaRPr>
            </a:p>
          </p:txBody>
        </p:sp>
        <p:sp>
          <p:nvSpPr>
            <p:cNvPr id="138" name="Google Shape;138;p21"/>
            <p:cNvSpPr txBox="1"/>
            <p:nvPr/>
          </p:nvSpPr>
          <p:spPr>
            <a:xfrm>
              <a:off x="1955900" y="1450975"/>
              <a:ext cx="260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V</a:t>
              </a:r>
              <a:endParaRPr sz="1000">
                <a:solidFill>
                  <a:schemeClr val="lt1"/>
                </a:solidFill>
              </a:endParaRPr>
            </a:p>
          </p:txBody>
        </p:sp>
        <p:sp>
          <p:nvSpPr>
            <p:cNvPr id="139" name="Google Shape;139;p21"/>
            <p:cNvSpPr txBox="1"/>
            <p:nvPr/>
          </p:nvSpPr>
          <p:spPr>
            <a:xfrm>
              <a:off x="1520650" y="1045300"/>
              <a:ext cx="310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lt1"/>
                  </a:solidFill>
                </a:rPr>
                <a:t>P</a:t>
              </a:r>
              <a:endParaRPr sz="1000">
                <a:solidFill>
                  <a:schemeClr val="lt1"/>
                </a:solidFill>
              </a:endParaRPr>
            </a:p>
          </p:txBody>
        </p:sp>
      </p:gr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TotalTime>
  <Words>2091</Words>
  <Application>Microsoft Macintosh PowerPoint</Application>
  <PresentationFormat>On-screen Show (16:9)</PresentationFormat>
  <Paragraphs>137</Paragraphs>
  <Slides>17</Slides>
  <Notes>17</Notes>
  <HiddenSlides>2</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Roboto</vt:lpstr>
      <vt:lpstr>Simple Light</vt:lpstr>
      <vt:lpstr>Consequences of Naproxen Exposure During Early Development on NCC-derived Cartilage Formation</vt:lpstr>
      <vt:lpstr>Neural crest cells are multipotent progenitors NSAIDs like naproxen inhibit the enzyme cyclooxygenase Disruption of bone healing post fracture In utero exposure causes birth defects</vt:lpstr>
      <vt:lpstr>Encouraging responsible use of NSAIDs</vt:lpstr>
      <vt:lpstr>Overall Goal: Understand the molecular changes underlying the development of orofacial malformations following exposure to NSAIDs  Key Questions: What is the phenotype of axolotls that develop following exposure to naproxen (NPX) during early development? What is the nature of the dose-response relationship that exists between exposure to naproxen and the degree of cranial cartilage defects that occur? When is the stage of susceptibility of axolotl embryos to perturbations in cartilage development from NCCs due to exposure to naproxen?</vt:lpstr>
      <vt:lpstr>PowerPoint Presentation</vt:lpstr>
      <vt:lpstr>Methods: axolotl embryo exposures and analysis</vt:lpstr>
      <vt:lpstr>Identifying molecular and structural changes after exposure</vt:lpstr>
      <vt:lpstr>No morphological changes are apparent after NPX exposure at early stages</vt:lpstr>
      <vt:lpstr>Exposure to NPX causes progressively abnormal axial development </vt:lpstr>
      <vt:lpstr>Exposure to NPX causes progressively abnormal axial development </vt:lpstr>
      <vt:lpstr>Exposure to NPX causes progressively abnormal axial development </vt:lpstr>
      <vt:lpstr>Exposure to NPX decreases survival</vt:lpstr>
      <vt:lpstr>Embryos exposed to NPX exhibit abnormal patterning of NCC and derivative markers</vt:lpstr>
      <vt:lpstr>Exposure to NPX inhibits cartilage differentiation</vt:lpstr>
      <vt:lpstr>Next steps</vt:lpstr>
      <vt:lpstr>Future directions</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Consequences of Naproxen Exposure During Early Development on NCC-derived Cartilage Formation</dc:title>
  <cp:lastModifiedBy>Microsoft Office User</cp:lastModifiedBy>
  <cp:revision>2</cp:revision>
  <dcterms:modified xsi:type="dcterms:W3CDTF">2022-07-26T16:53:29Z</dcterms:modified>
</cp:coreProperties>
</file>