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19"/>
  </p:notesMasterIdLst>
  <p:sldIdLst>
    <p:sldId id="256" r:id="rId3"/>
    <p:sldId id="257" r:id="rId4"/>
    <p:sldId id="272" r:id="rId5"/>
    <p:sldId id="259" r:id="rId6"/>
    <p:sldId id="260" r:id="rId7"/>
    <p:sldId id="261" r:id="rId8"/>
    <p:sldId id="262" r:id="rId9"/>
    <p:sldId id="271" r:id="rId10"/>
    <p:sldId id="263" r:id="rId11"/>
    <p:sldId id="264" r:id="rId12"/>
    <p:sldId id="265" r:id="rId13"/>
    <p:sldId id="266" r:id="rId14"/>
    <p:sldId id="267" r:id="rId15"/>
    <p:sldId id="268" r:id="rId16"/>
    <p:sldId id="269" r:id="rId17"/>
    <p:sldId id="270"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Proxima Nova" panose="02000506030000020004"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ivEWJwAZUgKLUh0SycYjcHF+8w4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B2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81"/>
    <p:restoredTop sz="93333"/>
  </p:normalViewPr>
  <p:slideViewPr>
    <p:cSldViewPr snapToGrid="0">
      <p:cViewPr varScale="1">
        <p:scale>
          <a:sx n="119" d="100"/>
          <a:sy n="119" d="100"/>
        </p:scale>
        <p:origin x="960"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customschemas.google.com/relationships/presentationmetadata" Target="meta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GOOD!</a:t>
            </a:r>
            <a:endParaRPr dirty="0"/>
          </a:p>
        </p:txBody>
      </p:sp>
      <p:sp>
        <p:nvSpPr>
          <p:cNvPr id="185" name="Google Shape;1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Collagen is the main component that gives tensile strength, therefore our </a:t>
            </a:r>
            <a:r>
              <a:rPr lang="en-US" dirty="0" err="1"/>
              <a:t>biochem</a:t>
            </a:r>
            <a:r>
              <a:rPr lang="en-US" dirty="0"/>
              <a:t> results affirm our tensile data as our constructs were overall less strong in tensile and has less collagen </a:t>
            </a:r>
            <a:endParaRPr dirty="0"/>
          </a:p>
          <a:p>
            <a:pPr marL="0" lvl="0" indent="0" algn="l" rtl="0">
              <a:lnSpc>
                <a:spcPct val="100000"/>
              </a:lnSpc>
              <a:spcBef>
                <a:spcPts val="0"/>
              </a:spcBef>
              <a:spcAft>
                <a:spcPts val="0"/>
              </a:spcAft>
              <a:buSzPts val="1400"/>
              <a:buNone/>
            </a:pPr>
            <a:r>
              <a:rPr lang="en-US" dirty="0"/>
              <a:t>But this differs based on what cartilage you use (costal has 60% collagen so they have higher tensile strength)</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*small difference– we can tweak the media composition to improve it further**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State: we are happy with this because it will change in vivo</a:t>
            </a:r>
            <a:endParaRPr dirty="0"/>
          </a:p>
        </p:txBody>
      </p:sp>
      <p:sp>
        <p:nvSpPr>
          <p:cNvPr id="275" name="Google Shape;275;p1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DO YOU KNOW WHAT DOES  20% IN YOUR CHART TITLE MEAN? </a:t>
            </a:r>
            <a:endParaRPr dirty="0"/>
          </a:p>
        </p:txBody>
      </p:sp>
      <p:sp>
        <p:nvSpPr>
          <p:cNvPr id="284" name="Google Shape;28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Youngs modulus: tensile </a:t>
            </a:r>
            <a:r>
              <a:rPr lang="en-US" dirty="0" err="1"/>
              <a:t>sTIFFNESS</a:t>
            </a:r>
            <a:r>
              <a:rPr lang="en-US" dirty="0"/>
              <a:t>  as it stretches </a:t>
            </a:r>
            <a:endParaRPr dirty="0"/>
          </a:p>
          <a:p>
            <a:pPr marL="457200" marR="0" lvl="0" indent="-228600" algn="l" rtl="0">
              <a:lnSpc>
                <a:spcPct val="100000"/>
              </a:lnSpc>
              <a:spcBef>
                <a:spcPts val="0"/>
              </a:spcBef>
              <a:spcAft>
                <a:spcPts val="0"/>
              </a:spcAft>
              <a:buSzPts val="1400"/>
              <a:buNone/>
            </a:pPr>
            <a:r>
              <a:rPr lang="en-US" dirty="0"/>
              <a:t>		- stress and strain on the tissue: </a:t>
            </a:r>
            <a:endParaRPr dirty="0"/>
          </a:p>
          <a:p>
            <a:pPr marL="457200" marR="0" lvl="0" indent="-228600" algn="l" rtl="0">
              <a:lnSpc>
                <a:spcPct val="100000"/>
              </a:lnSpc>
              <a:spcBef>
                <a:spcPts val="0"/>
              </a:spcBef>
              <a:spcAft>
                <a:spcPts val="0"/>
              </a:spcAft>
              <a:buSzPts val="1400"/>
              <a:buNone/>
            </a:pPr>
            <a:r>
              <a:rPr lang="en-US" dirty="0"/>
              <a:t>		- Stress: how much force your putting on the construct </a:t>
            </a:r>
            <a:endParaRPr dirty="0"/>
          </a:p>
          <a:p>
            <a:pPr marL="457200" marR="0" lvl="0" indent="-228600" algn="l" rtl="0">
              <a:lnSpc>
                <a:spcPct val="100000"/>
              </a:lnSpc>
              <a:spcBef>
                <a:spcPts val="0"/>
              </a:spcBef>
              <a:spcAft>
                <a:spcPts val="0"/>
              </a:spcAft>
              <a:buSzPts val="1400"/>
              <a:buNone/>
            </a:pPr>
            <a:r>
              <a:rPr lang="en-US" dirty="0"/>
              <a:t>		- Strain: how much the tissue is stretching (CHANGE IN LENGTH) as a result of your force </a:t>
            </a:r>
            <a:endParaRPr dirty="0"/>
          </a:p>
          <a:p>
            <a:pPr marL="457200" marR="0" lvl="0" indent="-228600" algn="l" rtl="0">
              <a:lnSpc>
                <a:spcPct val="100000"/>
              </a:lnSpc>
              <a:spcBef>
                <a:spcPts val="0"/>
              </a:spcBef>
              <a:spcAft>
                <a:spcPts val="0"/>
              </a:spcAft>
              <a:buSzPts val="1400"/>
              <a:buNone/>
            </a:pPr>
            <a:r>
              <a:rPr lang="en-US" dirty="0"/>
              <a:t>Ultimate tensile: point in which it rips – THIS IS THE STRENGTH</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Collagen takes a long time to mature- even if collagen is there </a:t>
            </a:r>
            <a:r>
              <a:rPr lang="en-US" dirty="0" err="1"/>
              <a:t>ther</a:t>
            </a:r>
            <a:r>
              <a:rPr lang="en-US" dirty="0"/>
              <a:t> is cross-;linking which only happens with maturity which adds to the strength of the tissue– we also have tricks to improve cross-linking (LOX)</a:t>
            </a:r>
          </a:p>
        </p:txBody>
      </p:sp>
      <p:sp>
        <p:nvSpPr>
          <p:cNvPr id="293" name="Google Shape;293;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disc has no nerves so it is not able to feel pain</a:t>
            </a:r>
            <a:endParaRPr dirty="0"/>
          </a:p>
          <a:p>
            <a:pPr marL="0" lvl="0" indent="0" algn="l" rtl="0">
              <a:lnSpc>
                <a:spcPct val="100000"/>
              </a:lnSpc>
              <a:spcBef>
                <a:spcPts val="0"/>
              </a:spcBef>
              <a:spcAft>
                <a:spcPts val="0"/>
              </a:spcAft>
              <a:buSzPts val="1400"/>
              <a:buNone/>
            </a:pPr>
            <a:r>
              <a:rPr lang="en-US" dirty="0"/>
              <a:t>TMJ DISC ATTACHMENTS DO CONTAIN NERVES, THEREFORE WHEN DISC IS DISPLACED IT IS PAINFUL</a:t>
            </a:r>
            <a:endParaRPr dirty="0"/>
          </a:p>
          <a:p>
            <a:pPr marL="0" lvl="0" indent="0" algn="l" rtl="0">
              <a:lnSpc>
                <a:spcPct val="100000"/>
              </a:lnSpc>
              <a:spcBef>
                <a:spcPts val="0"/>
              </a:spcBef>
              <a:spcAft>
                <a:spcPts val="0"/>
              </a:spcAft>
              <a:buSzPts val="1400"/>
              <a:buNone/>
            </a:pPr>
            <a:r>
              <a:rPr lang="en-US" dirty="0"/>
              <a:t>ALSO HINGE JOINT TYPE IS IN DOGS ONLY, IN HUMANS, IT IS CAPABLE OF TRANSLATION (I.E. ROSTRO-CAUDAL GLIDING AND SIDE TO SIDE MOVEMENT, HENCE NOT A HINGE JOINT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 Costal cartilage with years becomes ossified– which is another reason why Since TMJ is not a problem of young people, we face a problem of ossified </a:t>
            </a:r>
            <a:r>
              <a:rPr lang="en-US" dirty="0" err="1"/>
              <a:t>trissue</a:t>
            </a:r>
            <a:r>
              <a:rPr lang="en-US" dirty="0"/>
              <a:t> source even though they are cartilage**</a:t>
            </a:r>
            <a:endParaRPr dirty="0"/>
          </a:p>
          <a:p>
            <a:pPr marL="0" lvl="0" indent="0" algn="l" rtl="0">
              <a:lnSpc>
                <a:spcPct val="100000"/>
              </a:lnSpc>
              <a:spcBef>
                <a:spcPts val="0"/>
              </a:spcBef>
              <a:spcAft>
                <a:spcPts val="0"/>
              </a:spcAft>
              <a:buSzPts val="1400"/>
              <a:buNone/>
            </a:pPr>
            <a:endParaRPr dirty="0"/>
          </a:p>
        </p:txBody>
      </p:sp>
      <p:sp>
        <p:nvSpPr>
          <p:cNvPr id="192" name="Google Shape;192;p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 the disc moves forward, the retrodiscal tissue is pulled between the two bones-– this is painful because its vascular and innervated unlike the disc</a:t>
            </a:r>
            <a:endParaRPr/>
          </a:p>
          <a:p>
            <a:pPr marL="0" lvl="0" indent="0" algn="l" rtl="0">
              <a:lnSpc>
                <a:spcPct val="100000"/>
              </a:lnSpc>
              <a:spcBef>
                <a:spcPts val="0"/>
              </a:spcBef>
              <a:spcAft>
                <a:spcPts val="0"/>
              </a:spcAft>
              <a:buSzPts val="1400"/>
              <a:buNone/>
            </a:pPr>
            <a:r>
              <a:rPr lang="en-US"/>
              <a:t>THE “CLICK” EXPLANATION IS NOT CLEAR: NG: this is a video, you have to play it to see what im describing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Condyl has to jump over the back of the disc to reach the center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10" name="Google Shape;210;p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 REMOVED POIGS BECAUSE IT SOUNDS LIKE YOU ARE TRYING TO MAKE IMPALNTS FOR HUMANS FORM PORCINE CELLS. THIS OPENS A WHOLE NEW CAN OF WORMS CALLED IMMUNIGENICITY</a:t>
            </a:r>
          </a:p>
          <a:p>
            <a:pPr marL="0" lvl="0" indent="0" algn="l" rtl="0">
              <a:lnSpc>
                <a:spcPct val="100000"/>
              </a:lnSpc>
              <a:spcBef>
                <a:spcPts val="0"/>
              </a:spcBef>
              <a:spcAft>
                <a:spcPts val="0"/>
              </a:spcAft>
              <a:buSzPts val="1400"/>
              <a:buNone/>
            </a:pPr>
            <a:r>
              <a:rPr lang="en-US" dirty="0"/>
              <a:t>INSTEAD JUST SAY THAT : IN THIS EFFORT WE ARE USING PIGS (MINIPIGS) – A WELL ESTABLISHED TRANSLATIONAL ANIMAL MODEL</a:t>
            </a:r>
            <a:endParaRPr dirty="0"/>
          </a:p>
        </p:txBody>
      </p:sp>
      <p:sp>
        <p:nvSpPr>
          <p:cNvPr id="233" name="Google Shape;2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WOULD BE NICE TO HAVE A SIZE REFERENCE FOR THE IMAGES- DONE – EXCELENT – THANK YOU.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 CHANGED THE HYPOTYSIS TO BE SHORTER. ALSO YOU CAN SAY THAT THIS IS A VERY HIGH-SET BAR, BECAUSE THE TE IMPALNTS FROM COSTAL CHONDROCYTES ARE GOOD BUT STILL NOT EXACTLY SAME IN THEIR BIOMECHNAICL PROPERTIES AS NATIVE TISSUE. SO IF WE CAN MAKE TE CONSTRUCT FROM AURICULAR CHONDROCYTES THAT WILL BE AS GOOD AS COSTAL-SOURCED, IT IS ALREADY A GREAT ACHIEVEMENT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ALSO IT IS IMPARTENT TO STATE THAT OUR GOAL AND ONE OF THE CHALANGES IS TO GENERATE A LARGE IMPLANT FROM VERY SMALL AMOUNT OF CELLS. REMEMEBR DR. KOL’S QUESTION?</a:t>
            </a:r>
            <a:endParaRPr dirty="0"/>
          </a:p>
        </p:txBody>
      </p:sp>
      <p:sp>
        <p:nvSpPr>
          <p:cNvPr id="241" name="Google Shape;241;p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 WOULD ADD HERE THE PIG EAR NOTCH COLLECTION – STRESSING OUT HOW SMALL THEY ARE AND THEM STRESS OUT THAT WE CAN COMPENSATE FOR THE SMALL AMOUNT OF INTITIAL CELLS BY A REOBUST EXPANSION WE OPTIMIZED</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9167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 WOULD ADD HERE THE PIG EAR NOTCH COLLECTION – STRESSING OUT HOW SMALL THEY ARE AND THEM STRESS OUT THAT WE CAN COMPENSATE FOR THE SMALL AMOUNT OF INTITIAL CELLS BY A REOBUST EXPANSION WE OPTIMIZED</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ALSO LEARNED HOW TO OVERCOME THE LIMITATION OF CHONDROCYTE DE-DIFFRENTIATION TOWARDS FIBROBLASTIC PHENOTYPE DURING THE EXPANSION STAGE BY APPLYING AN AGGREAGTE (OR 3D SUSPETION SPHERICAL CULTURE STAGE) WHICH RESULTS IN RE-DIFFERENTION OF CELLS BACK TO CHONDROCYTIC PHENOTYPE</a:t>
            </a:r>
            <a:endParaRPr dirty="0"/>
          </a:p>
        </p:txBody>
      </p:sp>
      <p:sp>
        <p:nvSpPr>
          <p:cNvPr id="248" name="Google Shape;2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PLEASE COMPARE THE HISTOLOGY TO THAT OF NATIVE TISSUE IN MANUSCRIPT: </a:t>
            </a:r>
            <a:r>
              <a:rPr lang="en-US" sz="1200" dirty="0">
                <a:latin typeface="Arial"/>
                <a:ea typeface="Arial"/>
                <a:cs typeface="Arial"/>
                <a:sym typeface="Arial"/>
              </a:rPr>
              <a:t>PMID: </a:t>
            </a:r>
            <a:r>
              <a:rPr lang="en-US" sz="1200" b="1" dirty="0">
                <a:latin typeface="Arial"/>
                <a:ea typeface="Arial"/>
                <a:cs typeface="Arial"/>
                <a:sym typeface="Arial"/>
              </a:rPr>
              <a:t>28548559 and </a:t>
            </a:r>
            <a:r>
              <a:rPr lang="en-US" sz="1200" dirty="0">
                <a:latin typeface="Arial"/>
                <a:ea typeface="Arial"/>
                <a:cs typeface="Arial"/>
                <a:sym typeface="Arial"/>
              </a:rPr>
              <a:t>PMID: </a:t>
            </a:r>
            <a:r>
              <a:rPr lang="en-US" sz="1200" b="1" dirty="0">
                <a:latin typeface="Arial"/>
                <a:ea typeface="Arial"/>
                <a:cs typeface="Arial"/>
                <a:sym typeface="Arial"/>
              </a:rPr>
              <a:t>29925634</a:t>
            </a:r>
            <a:endParaRPr dirty="0"/>
          </a:p>
          <a:p>
            <a:pPr marL="0" lvl="0" indent="0" algn="l" rtl="0">
              <a:lnSpc>
                <a:spcPct val="100000"/>
              </a:lnSpc>
              <a:spcBef>
                <a:spcPts val="0"/>
              </a:spcBef>
              <a:spcAft>
                <a:spcPts val="0"/>
              </a:spcAft>
              <a:buSzPts val="1400"/>
              <a:buNone/>
            </a:pPr>
            <a:r>
              <a:rPr lang="en-US" sz="1200" b="1" dirty="0">
                <a:latin typeface="Arial"/>
                <a:ea typeface="Arial"/>
                <a:cs typeface="Arial"/>
                <a:sym typeface="Arial"/>
              </a:rPr>
              <a:t>The first one has all the values you need for native porcine TMJ disc and the second compares the TE construct to native tissue and discusses on what happens to it after the implantation. YOU MUST READ THESE TWO MANUSCIPRTS TO BETTER UNDERSTAND HOW TO INTERPRET YOUR RESULTS</a:t>
            </a:r>
          </a:p>
          <a:p>
            <a:pPr marL="0" lvl="0" indent="0" algn="l" rtl="0">
              <a:lnSpc>
                <a:spcPct val="100000"/>
              </a:lnSpc>
              <a:spcBef>
                <a:spcPts val="0"/>
              </a:spcBef>
              <a:spcAft>
                <a:spcPts val="0"/>
              </a:spcAft>
              <a:buSzPts val="1400"/>
              <a:buNone/>
            </a:pPr>
            <a:endParaRPr lang="en-US" sz="1200" b="1" dirty="0">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mj-lt"/>
              </a:rPr>
              <a:t>C</a:t>
            </a:r>
            <a:r>
              <a:rPr lang="en-US" i="0" u="none" strike="noStrike" cap="none" dirty="0">
                <a:solidFill>
                  <a:schemeClr val="dk1"/>
                </a:solidFill>
                <a:latin typeface="+mj-lt"/>
                <a:ea typeface="Calibri"/>
                <a:cs typeface="Calibri"/>
                <a:sym typeface="Calibri"/>
              </a:rPr>
              <a:t>ollagen fibrils are in the same orientation as shear stress forces causing an increased resistance to these forces.</a:t>
            </a:r>
            <a:r>
              <a:rPr lang="en-US" b="1" dirty="0">
                <a:solidFill>
                  <a:schemeClr val="dk1"/>
                </a:solidFill>
                <a:latin typeface="+mj-lt"/>
                <a:ea typeface="Calibri"/>
                <a:cs typeface="Calibri"/>
                <a:sym typeface="Calibri"/>
              </a:rPr>
              <a:t> </a:t>
            </a:r>
            <a:endParaRPr lang="en-US" dirty="0">
              <a:latin typeface="+mj-lt"/>
            </a:endParaRPr>
          </a:p>
          <a:p>
            <a:pPr marL="0" lvl="0" indent="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I STILL DON’T SEE COMPARISON TO THE REFERENCES I GAVE YOU TO WORK WITH.</a:t>
            </a:r>
          </a:p>
          <a:p>
            <a:pPr marL="457200" marR="0" lvl="0" indent="-228600" algn="l" rtl="0">
              <a:lnSpc>
                <a:spcPct val="100000"/>
              </a:lnSpc>
              <a:spcBef>
                <a:spcPts val="0"/>
              </a:spcBef>
              <a:spcAft>
                <a:spcPts val="0"/>
              </a:spcAft>
              <a:buSzPts val="1400"/>
              <a:buFontTx/>
              <a:buChar char="-"/>
            </a:pPr>
            <a:r>
              <a:rPr lang="en-US" dirty="0"/>
              <a:t>PLEASE SEE HOW OUR AURICULAR CHONDROCYTES-SOURCES IMPLANTS COMPARE TO NATIVE TISSUE AND TO COSTAL CHONDROCYTES-SOURCES TE IMPLANTS</a:t>
            </a:r>
          </a:p>
          <a:p>
            <a:pPr marL="457200" marR="0" lvl="0" indent="-228600" algn="l" rtl="0">
              <a:lnSpc>
                <a:spcPct val="100000"/>
              </a:lnSpc>
              <a:spcBef>
                <a:spcPts val="0"/>
              </a:spcBef>
              <a:spcAft>
                <a:spcPts val="0"/>
              </a:spcAft>
              <a:buSzPts val="1400"/>
              <a:buFontTx/>
              <a:buChar char="-"/>
            </a:pPr>
            <a:r>
              <a:rPr lang="en-US" dirty="0"/>
              <a:t>ALSO YOU NEED TO BE ABLE TO COMMENT WHY WE ARE HAPPY WITH THIS. </a:t>
            </a:r>
          </a:p>
          <a:p>
            <a:pPr marL="457200" marR="0" lvl="0" indent="-228600" algn="l" rtl="0">
              <a:lnSpc>
                <a:spcPct val="100000"/>
              </a:lnSpc>
              <a:spcBef>
                <a:spcPts val="0"/>
              </a:spcBef>
              <a:spcAft>
                <a:spcPts val="0"/>
              </a:spcAft>
              <a:buSzPts val="1400"/>
              <a:buFontTx/>
              <a:buChar char="-"/>
            </a:pPr>
            <a:r>
              <a:rPr lang="en-US" dirty="0"/>
              <a:t>TO ANSWER THE LATTER YOU HAVE TO READ THE DISCUTTION ON MY SINCE TRANSLATIONAL PAPER.</a:t>
            </a:r>
          </a:p>
          <a:p>
            <a:pPr marL="228600" marR="0" lvl="0" indent="0" algn="l" rtl="0">
              <a:lnSpc>
                <a:spcPct val="100000"/>
              </a:lnSpc>
              <a:spcBef>
                <a:spcPts val="0"/>
              </a:spcBef>
              <a:spcAft>
                <a:spcPts val="0"/>
              </a:spcAft>
              <a:buSzPts val="1400"/>
              <a:buFontTx/>
              <a:buNone/>
            </a:pPr>
            <a:endParaRPr lang="en-US" dirty="0"/>
          </a:p>
          <a:p>
            <a:pPr marL="228600" marR="0" lvl="0" indent="0" algn="l" rtl="0">
              <a:lnSpc>
                <a:spcPct val="100000"/>
              </a:lnSpc>
              <a:spcBef>
                <a:spcPts val="0"/>
              </a:spcBef>
              <a:spcAft>
                <a:spcPts val="0"/>
              </a:spcAft>
              <a:buSzPts val="1400"/>
              <a:buFontTx/>
              <a:buNone/>
            </a:pPr>
            <a:endParaRPr lang="en-US" dirty="0"/>
          </a:p>
          <a:p>
            <a:pPr marL="228600" marR="0" lvl="0" indent="0" algn="l" rtl="0">
              <a:lnSpc>
                <a:spcPct val="100000"/>
              </a:lnSpc>
              <a:spcBef>
                <a:spcPts val="0"/>
              </a:spcBef>
              <a:spcAft>
                <a:spcPts val="0"/>
              </a:spcAft>
              <a:buSzPts val="1400"/>
              <a:buFontTx/>
              <a:buNone/>
            </a:pPr>
            <a:r>
              <a:rPr lang="en-US" dirty="0"/>
              <a:t>Notes from paper:</a:t>
            </a:r>
          </a:p>
          <a:p>
            <a:pPr marL="400050" marR="0" lvl="0" indent="-171450" algn="l" rtl="0">
              <a:lnSpc>
                <a:spcPct val="100000"/>
              </a:lnSpc>
              <a:spcBef>
                <a:spcPts val="0"/>
              </a:spcBef>
              <a:spcAft>
                <a:spcPts val="0"/>
              </a:spcAft>
              <a:buSzPts val="1400"/>
              <a:buFont typeface="Arial" panose="020B0604020202020204" pitchFamily="34" charset="0"/>
              <a:buChar char="•"/>
            </a:pPr>
            <a:r>
              <a:rPr lang="en-US" dirty="0"/>
              <a:t>At time of implantation, the implants young modulus and relaxation modulus were similar to native TMJ which allowed for </a:t>
            </a:r>
            <a:r>
              <a:rPr lang="en-US" dirty="0" err="1"/>
              <a:t>immedaiate</a:t>
            </a:r>
            <a:r>
              <a:rPr lang="en-US" dirty="0"/>
              <a:t> load baring and joint movement upon implantation</a:t>
            </a:r>
          </a:p>
          <a:p>
            <a:pPr marL="400050" marR="0" lvl="0" indent="-171450" algn="l" rtl="0">
              <a:lnSpc>
                <a:spcPct val="100000"/>
              </a:lnSpc>
              <a:spcBef>
                <a:spcPts val="0"/>
              </a:spcBef>
              <a:spcAft>
                <a:spcPts val="0"/>
              </a:spcAft>
              <a:buSzPts val="1400"/>
              <a:buFont typeface="Arial" panose="020B0604020202020204" pitchFamily="34" charset="0"/>
              <a:buChar char="•"/>
            </a:pPr>
            <a:r>
              <a:rPr lang="en-US" dirty="0"/>
              <a:t>After implantation, tissue engineered constructs underwent adaptive remodeling and biochemical properties that approached native tissues </a:t>
            </a:r>
          </a:p>
          <a:p>
            <a:pPr marL="857250" marR="0" lvl="1" indent="-171450" algn="l" rtl="0">
              <a:lnSpc>
                <a:spcPct val="100000"/>
              </a:lnSpc>
              <a:spcBef>
                <a:spcPts val="0"/>
              </a:spcBef>
              <a:spcAft>
                <a:spcPts val="0"/>
              </a:spcAft>
              <a:buSzPts val="1400"/>
              <a:buFont typeface="Arial" panose="020B0604020202020204" pitchFamily="34" charset="0"/>
              <a:buChar char="•"/>
            </a:pPr>
            <a:r>
              <a:rPr lang="en-US" dirty="0"/>
              <a:t>Gag decreased</a:t>
            </a:r>
          </a:p>
          <a:p>
            <a:pPr marL="857250" marR="0" lvl="1" indent="-171450" algn="l" rtl="0">
              <a:lnSpc>
                <a:spcPct val="100000"/>
              </a:lnSpc>
              <a:spcBef>
                <a:spcPts val="0"/>
              </a:spcBef>
              <a:spcAft>
                <a:spcPts val="0"/>
              </a:spcAft>
              <a:buSzPts val="1400"/>
              <a:buFont typeface="Arial" panose="020B0604020202020204" pitchFamily="34" charset="0"/>
              <a:buChar char="•"/>
            </a:pPr>
            <a:r>
              <a:rPr lang="en-US" dirty="0"/>
              <a:t>Collagen increased</a:t>
            </a:r>
          </a:p>
          <a:p>
            <a:pPr marL="857250" marR="0" lvl="1" indent="-171450" algn="l" rtl="0">
              <a:lnSpc>
                <a:spcPct val="100000"/>
              </a:lnSpc>
              <a:spcBef>
                <a:spcPts val="0"/>
              </a:spcBef>
              <a:spcAft>
                <a:spcPts val="0"/>
              </a:spcAft>
              <a:buSzPts val="1400"/>
              <a:buFont typeface="Arial" panose="020B0604020202020204" pitchFamily="34" charset="0"/>
              <a:buChar char="•"/>
            </a:pPr>
            <a:r>
              <a:rPr lang="en-US" dirty="0"/>
              <a:t>Cellularity decreased</a:t>
            </a:r>
          </a:p>
          <a:p>
            <a:pPr marL="857250" marR="0" lvl="1" indent="-171450" algn="l" rtl="0">
              <a:lnSpc>
                <a:spcPct val="100000"/>
              </a:lnSpc>
              <a:spcBef>
                <a:spcPts val="0"/>
              </a:spcBef>
              <a:spcAft>
                <a:spcPts val="0"/>
              </a:spcAft>
              <a:buSzPts val="1400"/>
              <a:buFont typeface="Arial" panose="020B0604020202020204" pitchFamily="34" charset="0"/>
              <a:buChar char="•"/>
            </a:pPr>
            <a:endParaRPr lang="en-US" dirty="0"/>
          </a:p>
          <a:p>
            <a:pPr marL="857250" marR="0" lvl="1" indent="-171450" algn="l" rtl="0">
              <a:lnSpc>
                <a:spcPct val="100000"/>
              </a:lnSpc>
              <a:spcBef>
                <a:spcPts val="0"/>
              </a:spcBef>
              <a:spcAft>
                <a:spcPts val="0"/>
              </a:spcAft>
              <a:buSzPts val="1400"/>
              <a:buFont typeface="Arial" panose="020B0604020202020204" pitchFamily="34" charset="0"/>
              <a:buChar char="•"/>
            </a:pPr>
            <a:endParaRPr lang="en-US" dirty="0"/>
          </a:p>
          <a:p>
            <a:pPr marL="857250" marR="0" lvl="1" indent="-171450" algn="l" rtl="0">
              <a:lnSpc>
                <a:spcPct val="100000"/>
              </a:lnSpc>
              <a:spcBef>
                <a:spcPts val="0"/>
              </a:spcBef>
              <a:spcAft>
                <a:spcPts val="0"/>
              </a:spcAft>
              <a:buSzPts val="1400"/>
              <a:buFont typeface="Arial" panose="020B0604020202020204" pitchFamily="34" charset="0"/>
              <a:buChar char="•"/>
            </a:pPr>
            <a:r>
              <a:rPr lang="en-US" dirty="0"/>
              <a:t>As good as costal</a:t>
            </a:r>
          </a:p>
        </p:txBody>
      </p:sp>
      <p:sp>
        <p:nvSpPr>
          <p:cNvPr id="263" name="Google Shape;263;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chemeClr val="dk2"/>
        </a:solidFill>
        <a:effectLst/>
      </p:bgPr>
    </p:bg>
    <p:spTree>
      <p:nvGrpSpPr>
        <p:cNvPr id="1" name="Shape 15"/>
        <p:cNvGrpSpPr/>
        <p:nvPr/>
      </p:nvGrpSpPr>
      <p:grpSpPr>
        <a:xfrm>
          <a:off x="0" y="0"/>
          <a:ext cx="0" cy="0"/>
          <a:chOff x="0" y="0"/>
          <a:chExt cx="0" cy="0"/>
        </a:xfrm>
      </p:grpSpPr>
      <p:sp>
        <p:nvSpPr>
          <p:cNvPr id="16" name="Google Shape;16;p18"/>
          <p:cNvSpPr txBox="1">
            <a:spLocks noGrp="1"/>
          </p:cNvSpPr>
          <p:nvPr>
            <p:ph type="title"/>
          </p:nvPr>
        </p:nvSpPr>
        <p:spPr>
          <a:xfrm>
            <a:off x="726440" y="21939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wo Content">
  <p:cSld name="4_Two Content">
    <p:bg>
      <p:bgPr>
        <a:solidFill>
          <a:schemeClr val="dk2"/>
        </a:solidFill>
        <a:effectLst/>
      </p:bgPr>
    </p:bg>
    <p:spTree>
      <p:nvGrpSpPr>
        <p:cNvPr id="1" name="Shape 75"/>
        <p:cNvGrpSpPr/>
        <p:nvPr/>
      </p:nvGrpSpPr>
      <p:grpSpPr>
        <a:xfrm>
          <a:off x="0" y="0"/>
          <a:ext cx="0" cy="0"/>
          <a:chOff x="0" y="0"/>
          <a:chExt cx="0" cy="0"/>
        </a:xfrm>
      </p:grpSpPr>
      <p:sp>
        <p:nvSpPr>
          <p:cNvPr id="76" name="Google Shape;76;p27"/>
          <p:cNvSpPr txBox="1">
            <a:spLocks noGrp="1"/>
          </p:cNvSpPr>
          <p:nvPr>
            <p:ph type="body" idx="1"/>
          </p:nvPr>
        </p:nvSpPr>
        <p:spPr>
          <a:xfrm>
            <a:off x="3709851" y="1825625"/>
            <a:ext cx="7643949" cy="187116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6000"/>
              <a:buNone/>
              <a:defRPr sz="6000" b="1">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0" name="Google Shape;80;p27" descr="A close up of a sign&#10;&#10;Description automatically generated"/>
          <p:cNvPicPr preferRelativeResize="0"/>
          <p:nvPr/>
        </p:nvPicPr>
        <p:blipFill rotWithShape="1">
          <a:blip r:embed="rId2">
            <a:alphaModFix/>
          </a:blip>
          <a:srcRect/>
          <a:stretch/>
        </p:blipFill>
        <p:spPr>
          <a:xfrm>
            <a:off x="8700748" y="6004560"/>
            <a:ext cx="2886608" cy="654832"/>
          </a:xfrm>
          <a:prstGeom prst="rect">
            <a:avLst/>
          </a:prstGeom>
          <a:noFill/>
          <a:ln>
            <a:noFill/>
          </a:ln>
        </p:spPr>
      </p:pic>
      <p:pic>
        <p:nvPicPr>
          <p:cNvPr id="81" name="Google Shape;81;p27"/>
          <p:cNvPicPr preferRelativeResize="0"/>
          <p:nvPr/>
        </p:nvPicPr>
        <p:blipFill rotWithShape="1">
          <a:blip r:embed="rId3">
            <a:alphaModFix/>
          </a:blip>
          <a:srcRect/>
          <a:stretch/>
        </p:blipFill>
        <p:spPr>
          <a:xfrm>
            <a:off x="-2367432" y="266981"/>
            <a:ext cx="11717370" cy="659101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Two Content">
  <p:cSld name="7_Two Content">
    <p:bg>
      <p:bgPr>
        <a:solidFill>
          <a:schemeClr val="dk2"/>
        </a:solidFill>
        <a:effectLst/>
      </p:bgPr>
    </p:bg>
    <p:spTree>
      <p:nvGrpSpPr>
        <p:cNvPr id="1" name="Shape 82"/>
        <p:cNvGrpSpPr/>
        <p:nvPr/>
      </p:nvGrpSpPr>
      <p:grpSpPr>
        <a:xfrm>
          <a:off x="0" y="0"/>
          <a:ext cx="0" cy="0"/>
          <a:chOff x="0" y="0"/>
          <a:chExt cx="0" cy="0"/>
        </a:xfrm>
      </p:grpSpPr>
      <p:sp>
        <p:nvSpPr>
          <p:cNvPr id="83" name="Google Shape;83;p28"/>
          <p:cNvSpPr txBox="1">
            <a:spLocks noGrp="1"/>
          </p:cNvSpPr>
          <p:nvPr>
            <p:ph type="body" idx="1"/>
          </p:nvPr>
        </p:nvSpPr>
        <p:spPr>
          <a:xfrm>
            <a:off x="3709851" y="1825625"/>
            <a:ext cx="7643949" cy="187116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6000"/>
              <a:buNone/>
              <a:defRPr sz="6000" b="1">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7" name="Google Shape;87;p28" descr="A close up of a sign&#10;&#10;Description automatically generated"/>
          <p:cNvPicPr preferRelativeResize="0"/>
          <p:nvPr/>
        </p:nvPicPr>
        <p:blipFill rotWithShape="1">
          <a:blip r:embed="rId2">
            <a:alphaModFix/>
          </a:blip>
          <a:srcRect/>
          <a:stretch/>
        </p:blipFill>
        <p:spPr>
          <a:xfrm>
            <a:off x="8700748" y="6004560"/>
            <a:ext cx="2886608" cy="654832"/>
          </a:xfrm>
          <a:prstGeom prst="rect">
            <a:avLst/>
          </a:prstGeom>
          <a:noFill/>
          <a:ln>
            <a:noFill/>
          </a:ln>
        </p:spPr>
      </p:pic>
      <p:pic>
        <p:nvPicPr>
          <p:cNvPr id="88" name="Google Shape;88;p28" descr="A person holding a cat&#10;&#10;Description automatically generated with low confidence"/>
          <p:cNvPicPr preferRelativeResize="0"/>
          <p:nvPr/>
        </p:nvPicPr>
        <p:blipFill rotWithShape="1">
          <a:blip r:embed="rId3">
            <a:alphaModFix/>
          </a:blip>
          <a:srcRect/>
          <a:stretch/>
        </p:blipFill>
        <p:spPr>
          <a:xfrm>
            <a:off x="0" y="496389"/>
            <a:ext cx="4560216" cy="685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Two Content">
  <p:cSld name="6_Two Content">
    <p:bg>
      <p:bgPr>
        <a:solidFill>
          <a:schemeClr val="dk2"/>
        </a:solidFill>
        <a:effectLst/>
      </p:bgPr>
    </p:bg>
    <p:spTree>
      <p:nvGrpSpPr>
        <p:cNvPr id="1" name="Shape 89"/>
        <p:cNvGrpSpPr/>
        <p:nvPr/>
      </p:nvGrpSpPr>
      <p:grpSpPr>
        <a:xfrm>
          <a:off x="0" y="0"/>
          <a:ext cx="0" cy="0"/>
          <a:chOff x="0" y="0"/>
          <a:chExt cx="0" cy="0"/>
        </a:xfrm>
      </p:grpSpPr>
      <p:sp>
        <p:nvSpPr>
          <p:cNvPr id="90" name="Google Shape;90;p29"/>
          <p:cNvSpPr txBox="1">
            <a:spLocks noGrp="1"/>
          </p:cNvSpPr>
          <p:nvPr>
            <p:ph type="body" idx="1"/>
          </p:nvPr>
        </p:nvSpPr>
        <p:spPr>
          <a:xfrm>
            <a:off x="3709851" y="1825625"/>
            <a:ext cx="7643949" cy="187116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6000"/>
              <a:buNone/>
              <a:defRPr sz="6000" b="1">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4" name="Google Shape;94;p29" descr="A close up of a sign&#10;&#10;Description automatically generated"/>
          <p:cNvPicPr preferRelativeResize="0"/>
          <p:nvPr/>
        </p:nvPicPr>
        <p:blipFill rotWithShape="1">
          <a:blip r:embed="rId2">
            <a:alphaModFix/>
          </a:blip>
          <a:srcRect/>
          <a:stretch/>
        </p:blipFill>
        <p:spPr>
          <a:xfrm>
            <a:off x="8700748" y="6004560"/>
            <a:ext cx="2886608" cy="654832"/>
          </a:xfrm>
          <a:prstGeom prst="rect">
            <a:avLst/>
          </a:prstGeom>
          <a:noFill/>
          <a:ln>
            <a:noFill/>
          </a:ln>
        </p:spPr>
      </p:pic>
      <p:pic>
        <p:nvPicPr>
          <p:cNvPr id="95" name="Google Shape;95;p29"/>
          <p:cNvPicPr preferRelativeResize="0"/>
          <p:nvPr/>
        </p:nvPicPr>
        <p:blipFill rotWithShape="1">
          <a:blip r:embed="rId3">
            <a:alphaModFix/>
          </a:blip>
          <a:srcRect/>
          <a:stretch/>
        </p:blipFill>
        <p:spPr>
          <a:xfrm>
            <a:off x="-4146417" y="136525"/>
            <a:ext cx="11949291" cy="67214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wo Content">
  <p:cSld name="5_Two Content">
    <p:bg>
      <p:bgPr>
        <a:solidFill>
          <a:schemeClr val="dk2"/>
        </a:solidFill>
        <a:effectLst/>
      </p:bgPr>
    </p:bg>
    <p:spTree>
      <p:nvGrpSpPr>
        <p:cNvPr id="1" name="Shape 96"/>
        <p:cNvGrpSpPr/>
        <p:nvPr/>
      </p:nvGrpSpPr>
      <p:grpSpPr>
        <a:xfrm>
          <a:off x="0" y="0"/>
          <a:ext cx="0" cy="0"/>
          <a:chOff x="0" y="0"/>
          <a:chExt cx="0" cy="0"/>
        </a:xfrm>
      </p:grpSpPr>
      <p:sp>
        <p:nvSpPr>
          <p:cNvPr id="97" name="Google Shape;97;p30"/>
          <p:cNvSpPr txBox="1">
            <a:spLocks noGrp="1"/>
          </p:cNvSpPr>
          <p:nvPr>
            <p:ph type="body" idx="1"/>
          </p:nvPr>
        </p:nvSpPr>
        <p:spPr>
          <a:xfrm>
            <a:off x="3709851" y="1825625"/>
            <a:ext cx="7643949" cy="187116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6000"/>
              <a:buNone/>
              <a:defRPr sz="6000" b="1">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1" name="Google Shape;101;p30" descr="A close up of a sign&#10;&#10;Description automatically generated"/>
          <p:cNvPicPr preferRelativeResize="0"/>
          <p:nvPr/>
        </p:nvPicPr>
        <p:blipFill rotWithShape="1">
          <a:blip r:embed="rId2">
            <a:alphaModFix/>
          </a:blip>
          <a:srcRect/>
          <a:stretch/>
        </p:blipFill>
        <p:spPr>
          <a:xfrm>
            <a:off x="8700748" y="6004560"/>
            <a:ext cx="2886608" cy="654832"/>
          </a:xfrm>
          <a:prstGeom prst="rect">
            <a:avLst/>
          </a:prstGeom>
          <a:noFill/>
          <a:ln>
            <a:noFill/>
          </a:ln>
        </p:spPr>
      </p:pic>
      <p:pic>
        <p:nvPicPr>
          <p:cNvPr id="102" name="Google Shape;102;p30" descr="A person holding a dog&#10;&#10;Description automatically generated"/>
          <p:cNvPicPr preferRelativeResize="0"/>
          <p:nvPr/>
        </p:nvPicPr>
        <p:blipFill rotWithShape="1">
          <a:blip r:embed="rId3">
            <a:alphaModFix/>
          </a:blip>
          <a:srcRect/>
          <a:stretch/>
        </p:blipFill>
        <p:spPr>
          <a:xfrm>
            <a:off x="0" y="-518307"/>
            <a:ext cx="4904863" cy="737630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B96"/>
              </a:buClr>
              <a:buSzPts val="2400"/>
              <a:buNone/>
              <a:defRPr sz="2400">
                <a:solidFill>
                  <a:srgbClr val="888B96"/>
                </a:solidFill>
                <a:latin typeface="Calibri"/>
                <a:ea typeface="Calibri"/>
                <a:cs typeface="Calibri"/>
                <a:sym typeface="Calibri"/>
              </a:defRPr>
            </a:lvl1pPr>
            <a:lvl2pPr marL="914400" lvl="1" indent="-228600" algn="l">
              <a:lnSpc>
                <a:spcPct val="90000"/>
              </a:lnSpc>
              <a:spcBef>
                <a:spcPts val="500"/>
              </a:spcBef>
              <a:spcAft>
                <a:spcPts val="0"/>
              </a:spcAft>
              <a:buClr>
                <a:srgbClr val="888B96"/>
              </a:buClr>
              <a:buSzPts val="2000"/>
              <a:buNone/>
              <a:defRPr sz="2000">
                <a:solidFill>
                  <a:srgbClr val="888B96"/>
                </a:solidFill>
              </a:defRPr>
            </a:lvl2pPr>
            <a:lvl3pPr marL="1371600" lvl="2" indent="-228600" algn="l">
              <a:lnSpc>
                <a:spcPct val="90000"/>
              </a:lnSpc>
              <a:spcBef>
                <a:spcPts val="500"/>
              </a:spcBef>
              <a:spcAft>
                <a:spcPts val="0"/>
              </a:spcAft>
              <a:buClr>
                <a:srgbClr val="888B96"/>
              </a:buClr>
              <a:buSzPts val="1800"/>
              <a:buNone/>
              <a:defRPr sz="1800">
                <a:solidFill>
                  <a:srgbClr val="888B96"/>
                </a:solidFill>
              </a:defRPr>
            </a:lvl3pPr>
            <a:lvl4pPr marL="1828800" lvl="3" indent="-228600" algn="l">
              <a:lnSpc>
                <a:spcPct val="90000"/>
              </a:lnSpc>
              <a:spcBef>
                <a:spcPts val="500"/>
              </a:spcBef>
              <a:spcAft>
                <a:spcPts val="0"/>
              </a:spcAft>
              <a:buClr>
                <a:srgbClr val="888B96"/>
              </a:buClr>
              <a:buSzPts val="1600"/>
              <a:buNone/>
              <a:defRPr sz="1600">
                <a:solidFill>
                  <a:srgbClr val="888B96"/>
                </a:solidFill>
              </a:defRPr>
            </a:lvl4pPr>
            <a:lvl5pPr marL="2286000" lvl="4" indent="-228600" algn="l">
              <a:lnSpc>
                <a:spcPct val="90000"/>
              </a:lnSpc>
              <a:spcBef>
                <a:spcPts val="500"/>
              </a:spcBef>
              <a:spcAft>
                <a:spcPts val="0"/>
              </a:spcAft>
              <a:buClr>
                <a:srgbClr val="888B96"/>
              </a:buClr>
              <a:buSzPts val="1600"/>
              <a:buNone/>
              <a:defRPr sz="1600">
                <a:solidFill>
                  <a:srgbClr val="888B96"/>
                </a:solidFill>
              </a:defRPr>
            </a:lvl5pPr>
            <a:lvl6pPr marL="2743200" lvl="5" indent="-228600" algn="l">
              <a:lnSpc>
                <a:spcPct val="90000"/>
              </a:lnSpc>
              <a:spcBef>
                <a:spcPts val="500"/>
              </a:spcBef>
              <a:spcAft>
                <a:spcPts val="0"/>
              </a:spcAft>
              <a:buClr>
                <a:srgbClr val="888B96"/>
              </a:buClr>
              <a:buSzPts val="1600"/>
              <a:buNone/>
              <a:defRPr sz="1600">
                <a:solidFill>
                  <a:srgbClr val="888B96"/>
                </a:solidFill>
              </a:defRPr>
            </a:lvl6pPr>
            <a:lvl7pPr marL="3200400" lvl="6" indent="-228600" algn="l">
              <a:lnSpc>
                <a:spcPct val="90000"/>
              </a:lnSpc>
              <a:spcBef>
                <a:spcPts val="500"/>
              </a:spcBef>
              <a:spcAft>
                <a:spcPts val="0"/>
              </a:spcAft>
              <a:buClr>
                <a:srgbClr val="888B96"/>
              </a:buClr>
              <a:buSzPts val="1600"/>
              <a:buNone/>
              <a:defRPr sz="1600">
                <a:solidFill>
                  <a:srgbClr val="888B96"/>
                </a:solidFill>
              </a:defRPr>
            </a:lvl7pPr>
            <a:lvl8pPr marL="3657600" lvl="7" indent="-228600" algn="l">
              <a:lnSpc>
                <a:spcPct val="90000"/>
              </a:lnSpc>
              <a:spcBef>
                <a:spcPts val="500"/>
              </a:spcBef>
              <a:spcAft>
                <a:spcPts val="0"/>
              </a:spcAft>
              <a:buClr>
                <a:srgbClr val="888B96"/>
              </a:buClr>
              <a:buSzPts val="1600"/>
              <a:buNone/>
              <a:defRPr sz="1600">
                <a:solidFill>
                  <a:srgbClr val="888B96"/>
                </a:solidFill>
              </a:defRPr>
            </a:lvl8pPr>
            <a:lvl9pPr marL="4114800" lvl="8" indent="-228600" algn="l">
              <a:lnSpc>
                <a:spcPct val="90000"/>
              </a:lnSpc>
              <a:spcBef>
                <a:spcPts val="500"/>
              </a:spcBef>
              <a:spcAft>
                <a:spcPts val="0"/>
              </a:spcAft>
              <a:buClr>
                <a:srgbClr val="888B96"/>
              </a:buClr>
              <a:buSzPts val="1600"/>
              <a:buNone/>
              <a:defRPr sz="1600">
                <a:solidFill>
                  <a:srgbClr val="888B96"/>
                </a:solidFill>
              </a:defRPr>
            </a:lvl9pPr>
          </a:lstStyle>
          <a:p>
            <a:endParaRPr/>
          </a:p>
        </p:txBody>
      </p:sp>
      <p:sp>
        <p:nvSpPr>
          <p:cNvPr id="106" name="Google Shape;10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31"/>
          <p:cNvSpPr/>
          <p:nvPr/>
        </p:nvSpPr>
        <p:spPr>
          <a:xfrm>
            <a:off x="0" y="6048103"/>
            <a:ext cx="12344400" cy="809898"/>
          </a:xfrm>
          <a:prstGeom prst="rect">
            <a:avLst/>
          </a:prstGeom>
          <a:solidFill>
            <a:srgbClr val="0228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10" name="Google Shape;110;p31" descr="A picture containing text, clipart&#10;&#10;Description automatically generated"/>
          <p:cNvPicPr preferRelativeResize="0"/>
          <p:nvPr/>
        </p:nvPicPr>
        <p:blipFill rotWithShape="1">
          <a:blip r:embed="rId2">
            <a:alphaModFix/>
          </a:blip>
          <a:srcRect/>
          <a:stretch/>
        </p:blipFill>
        <p:spPr>
          <a:xfrm>
            <a:off x="831850" y="6243941"/>
            <a:ext cx="2381613" cy="42608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744">
          <p15:clr>
            <a:srgbClr val="FBAE40"/>
          </p15:clr>
        </p15:guide>
        <p15:guide id="2" pos="52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111"/>
        <p:cNvGrpSpPr/>
        <p:nvPr/>
      </p:nvGrpSpPr>
      <p:grpSpPr>
        <a:xfrm>
          <a:off x="0" y="0"/>
          <a:ext cx="0" cy="0"/>
          <a:chOff x="0" y="0"/>
          <a:chExt cx="0" cy="0"/>
        </a:xfrm>
      </p:grpSpPr>
      <p:sp>
        <p:nvSpPr>
          <p:cNvPr id="112" name="Google Shape;112;p32"/>
          <p:cNvSpPr txBox="1">
            <a:spLocks noGrp="1"/>
          </p:cNvSpPr>
          <p:nvPr>
            <p:ph type="body" idx="1"/>
          </p:nvPr>
        </p:nvSpPr>
        <p:spPr>
          <a:xfrm>
            <a:off x="838199" y="1825625"/>
            <a:ext cx="6865883"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2"/>
          <p:cNvSpPr/>
          <p:nvPr/>
        </p:nvSpPr>
        <p:spPr>
          <a:xfrm>
            <a:off x="0" y="620110"/>
            <a:ext cx="4708634" cy="630621"/>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32"/>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Calibri"/>
              <a:buNone/>
              <a:defRPr sz="2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15" name="Google Shape;115;p32" descr="Logo&#10;&#10;Description automatically generated with medium confidence"/>
          <p:cNvPicPr preferRelativeResize="0"/>
          <p:nvPr/>
        </p:nvPicPr>
        <p:blipFill rotWithShape="1">
          <a:blip r:embed="rId2">
            <a:alphaModFix amt="20000"/>
          </a:blip>
          <a:srcRect/>
          <a:stretch/>
        </p:blipFill>
        <p:spPr>
          <a:xfrm>
            <a:off x="6916464" y="-809297"/>
            <a:ext cx="7547905" cy="862617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116"/>
        <p:cNvGrpSpPr/>
        <p:nvPr/>
      </p:nvGrpSpPr>
      <p:grpSpPr>
        <a:xfrm>
          <a:off x="0" y="0"/>
          <a:ext cx="0" cy="0"/>
          <a:chOff x="0" y="0"/>
          <a:chExt cx="0" cy="0"/>
        </a:xfrm>
      </p:grpSpPr>
      <p:sp>
        <p:nvSpPr>
          <p:cNvPr id="117" name="Google Shape;117;p33"/>
          <p:cNvSpPr txBox="1">
            <a:spLocks noGrp="1"/>
          </p:cNvSpPr>
          <p:nvPr>
            <p:ph type="body" idx="1"/>
          </p:nvPr>
        </p:nvSpPr>
        <p:spPr>
          <a:xfrm>
            <a:off x="838199" y="1825625"/>
            <a:ext cx="6865883"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33"/>
          <p:cNvSpPr/>
          <p:nvPr/>
        </p:nvSpPr>
        <p:spPr>
          <a:xfrm>
            <a:off x="0" y="620110"/>
            <a:ext cx="4708634" cy="63062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p33"/>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Calibri"/>
              <a:buNone/>
              <a:defRPr sz="2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20" name="Google Shape;120;p33" descr="Logo&#10;&#10;Description automatically generated with medium confidence"/>
          <p:cNvPicPr preferRelativeResize="0"/>
          <p:nvPr/>
        </p:nvPicPr>
        <p:blipFill rotWithShape="1">
          <a:blip r:embed="rId2">
            <a:alphaModFix amt="20000"/>
          </a:blip>
          <a:srcRect/>
          <a:stretch/>
        </p:blipFill>
        <p:spPr>
          <a:xfrm>
            <a:off x="6916464" y="-809297"/>
            <a:ext cx="7547905" cy="862617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21"/>
        <p:cNvGrpSpPr/>
        <p:nvPr/>
      </p:nvGrpSpPr>
      <p:grpSpPr>
        <a:xfrm>
          <a:off x="0" y="0"/>
          <a:ext cx="0" cy="0"/>
          <a:chOff x="0" y="0"/>
          <a:chExt cx="0" cy="0"/>
        </a:xfrm>
      </p:grpSpPr>
      <p:sp>
        <p:nvSpPr>
          <p:cNvPr id="122" name="Google Shape;122;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p34"/>
          <p:cNvSpPr/>
          <p:nvPr/>
        </p:nvSpPr>
        <p:spPr>
          <a:xfrm>
            <a:off x="0" y="620110"/>
            <a:ext cx="4708634" cy="63062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34"/>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Calibri"/>
              <a:buNone/>
              <a:defRPr sz="2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4"/>
          <p:cNvSpPr/>
          <p:nvPr/>
        </p:nvSpPr>
        <p:spPr>
          <a:xfrm>
            <a:off x="0" y="6048103"/>
            <a:ext cx="12344400" cy="809898"/>
          </a:xfrm>
          <a:prstGeom prst="rect">
            <a:avLst/>
          </a:prstGeom>
          <a:solidFill>
            <a:srgbClr val="0228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30" name="Google Shape;130;p34" descr="A picture containing text, clipart&#10;&#10;Description automatically generated"/>
          <p:cNvPicPr preferRelativeResize="0"/>
          <p:nvPr/>
        </p:nvPicPr>
        <p:blipFill rotWithShape="1">
          <a:blip r:embed="rId2">
            <a:alphaModFix/>
          </a:blip>
          <a:srcRect/>
          <a:stretch/>
        </p:blipFill>
        <p:spPr>
          <a:xfrm>
            <a:off x="831850" y="6243941"/>
            <a:ext cx="2381613" cy="42608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
        <p:cNvGrpSpPr/>
        <p:nvPr/>
      </p:nvGrpSpPr>
      <p:grpSpPr>
        <a:xfrm>
          <a:off x="0" y="0"/>
          <a:ext cx="0" cy="0"/>
          <a:chOff x="0" y="0"/>
          <a:chExt cx="0" cy="0"/>
        </a:xfrm>
      </p:grpSpPr>
      <p:sp>
        <p:nvSpPr>
          <p:cNvPr id="132" name="Google Shape;132;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4" name="Google Shape;134;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 name="Google Shape;136;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0" name="Google Shape;140;p35"/>
          <p:cNvSpPr/>
          <p:nvPr/>
        </p:nvSpPr>
        <p:spPr>
          <a:xfrm>
            <a:off x="0" y="6048103"/>
            <a:ext cx="12192000" cy="809897"/>
          </a:xfrm>
          <a:prstGeom prst="rect">
            <a:avLst/>
          </a:prstGeom>
          <a:solidFill>
            <a:srgbClr val="FFB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FFBF00"/>
              </a:solidFill>
              <a:latin typeface="Calibri"/>
              <a:ea typeface="Calibri"/>
              <a:cs typeface="Calibri"/>
              <a:sym typeface="Calibri"/>
            </a:endParaRPr>
          </a:p>
        </p:txBody>
      </p:sp>
      <p:pic>
        <p:nvPicPr>
          <p:cNvPr id="141" name="Google Shape;141;p35" descr="A close up of a sign&#10;&#10;Description automatically generated"/>
          <p:cNvPicPr preferRelativeResize="0"/>
          <p:nvPr/>
        </p:nvPicPr>
        <p:blipFill rotWithShape="1">
          <a:blip r:embed="rId2">
            <a:alphaModFix/>
          </a:blip>
          <a:srcRect/>
          <a:stretch/>
        </p:blipFill>
        <p:spPr>
          <a:xfrm>
            <a:off x="649939" y="6141901"/>
            <a:ext cx="2743200" cy="6222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2"/>
        <p:cNvGrpSpPr/>
        <p:nvPr/>
      </p:nvGrpSpPr>
      <p:grpSpPr>
        <a:xfrm>
          <a:off x="0" y="0"/>
          <a:ext cx="0" cy="0"/>
          <a:chOff x="0" y="0"/>
          <a:chExt cx="0" cy="0"/>
        </a:xfrm>
      </p:grpSpPr>
      <p:sp>
        <p:nvSpPr>
          <p:cNvPr id="143" name="Google Shape;143;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7" name="Google Shape;147;p36"/>
          <p:cNvSpPr/>
          <p:nvPr/>
        </p:nvSpPr>
        <p:spPr>
          <a:xfrm>
            <a:off x="0" y="6048103"/>
            <a:ext cx="12192000" cy="809897"/>
          </a:xfrm>
          <a:prstGeom prst="rect">
            <a:avLst/>
          </a:prstGeom>
          <a:solidFill>
            <a:srgbClr val="FFB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FFBF00"/>
              </a:solidFill>
              <a:latin typeface="Calibri"/>
              <a:ea typeface="Calibri"/>
              <a:cs typeface="Calibri"/>
              <a:sym typeface="Calibri"/>
            </a:endParaRPr>
          </a:p>
        </p:txBody>
      </p:sp>
      <p:pic>
        <p:nvPicPr>
          <p:cNvPr id="148" name="Google Shape;148;p36" descr="A close up of a sign&#10;&#10;Description automatically generated"/>
          <p:cNvPicPr preferRelativeResize="0"/>
          <p:nvPr/>
        </p:nvPicPr>
        <p:blipFill rotWithShape="1">
          <a:blip r:embed="rId2">
            <a:alphaModFix/>
          </a:blip>
          <a:srcRect/>
          <a:stretch/>
        </p:blipFill>
        <p:spPr>
          <a:xfrm>
            <a:off x="649939" y="6141901"/>
            <a:ext cx="2743200" cy="62229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3744">
          <p15:clr>
            <a:srgbClr val="FBAE40"/>
          </p15:clr>
        </p15:guide>
        <p15:guide id="2" pos="5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 name="Google Shape;29;p19"/>
          <p:cNvSpPr/>
          <p:nvPr/>
        </p:nvSpPr>
        <p:spPr>
          <a:xfrm>
            <a:off x="0" y="620110"/>
            <a:ext cx="4708634" cy="630621"/>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19"/>
          <p:cNvSpPr txBox="1">
            <a:spLocks noGrp="1"/>
          </p:cNvSpPr>
          <p:nvPr>
            <p:ph type="title"/>
          </p:nvPr>
        </p:nvSpPr>
        <p:spPr>
          <a:xfrm>
            <a:off x="743607" y="510901"/>
            <a:ext cx="4038600" cy="96968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Calibri"/>
              <a:buNone/>
              <a:defRPr sz="24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9"/>
          <p:cNvSpPr/>
          <p:nvPr/>
        </p:nvSpPr>
        <p:spPr>
          <a:xfrm>
            <a:off x="0" y="6048103"/>
            <a:ext cx="12192000" cy="809897"/>
          </a:xfrm>
          <a:prstGeom prst="rect">
            <a:avLst/>
          </a:prstGeom>
          <a:solidFill>
            <a:srgbClr val="FFB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FFBF00"/>
              </a:solidFill>
              <a:latin typeface="Calibri"/>
              <a:ea typeface="Calibri"/>
              <a:cs typeface="Calibri"/>
              <a:sym typeface="Calibri"/>
            </a:endParaRPr>
          </a:p>
        </p:txBody>
      </p:sp>
      <p:pic>
        <p:nvPicPr>
          <p:cNvPr id="32" name="Google Shape;32;p19" descr="A close up of a sign&#10;&#10;Description automatically generated"/>
          <p:cNvPicPr preferRelativeResize="0"/>
          <p:nvPr/>
        </p:nvPicPr>
        <p:blipFill rotWithShape="1">
          <a:blip r:embed="rId2">
            <a:alphaModFix/>
          </a:blip>
          <a:srcRect/>
          <a:stretch/>
        </p:blipFill>
        <p:spPr>
          <a:xfrm>
            <a:off x="649939" y="6141901"/>
            <a:ext cx="2743200" cy="6222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solidFill>
          <a:schemeClr val="dk2"/>
        </a:solidFill>
        <a:effectLst/>
      </p:bgPr>
    </p:bg>
    <p:spTree>
      <p:nvGrpSpPr>
        <p:cNvPr id="1" name="Shape 149"/>
        <p:cNvGrpSpPr/>
        <p:nvPr/>
      </p:nvGrpSpPr>
      <p:grpSpPr>
        <a:xfrm>
          <a:off x="0" y="0"/>
          <a:ext cx="0" cy="0"/>
          <a:chOff x="0" y="0"/>
          <a:chExt cx="0" cy="0"/>
        </a:xfrm>
      </p:grpSpPr>
      <p:sp>
        <p:nvSpPr>
          <p:cNvPr id="150" name="Google Shape;150;p17"/>
          <p:cNvSpPr txBox="1">
            <a:spLocks noGrp="1"/>
          </p:cNvSpPr>
          <p:nvPr>
            <p:ph type="title"/>
          </p:nvPr>
        </p:nvSpPr>
        <p:spPr>
          <a:xfrm>
            <a:off x="726440" y="21939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1"/>
        <p:cNvGrpSpPr/>
        <p:nvPr/>
      </p:nvGrpSpPr>
      <p:grpSpPr>
        <a:xfrm>
          <a:off x="0" y="0"/>
          <a:ext cx="0" cy="0"/>
          <a:chOff x="0" y="0"/>
          <a:chExt cx="0" cy="0"/>
        </a:xfrm>
      </p:grpSpPr>
      <p:sp>
        <p:nvSpPr>
          <p:cNvPr id="152" name="Google Shape;152;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Calibri"/>
                <a:ea typeface="Calibri"/>
                <a:cs typeface="Calibri"/>
                <a:sym typeface="Calibri"/>
              </a:defRPr>
            </a:lvl1pPr>
            <a:lvl2pPr marL="914400" lvl="1" indent="-406400" algn="l">
              <a:lnSpc>
                <a:spcPct val="90000"/>
              </a:lnSpc>
              <a:spcBef>
                <a:spcPts val="500"/>
              </a:spcBef>
              <a:spcAft>
                <a:spcPts val="0"/>
              </a:spcAft>
              <a:buClr>
                <a:schemeClr val="dk1"/>
              </a:buClr>
              <a:buSzPts val="2800"/>
              <a:buChar char="•"/>
              <a:defRPr sz="2800">
                <a:latin typeface="Calibri"/>
                <a:ea typeface="Calibri"/>
                <a:cs typeface="Calibri"/>
                <a:sym typeface="Calibri"/>
              </a:defRPr>
            </a:lvl2pPr>
            <a:lvl3pPr marL="1371600" lvl="2" indent="-381000" algn="l">
              <a:lnSpc>
                <a:spcPct val="90000"/>
              </a:lnSpc>
              <a:spcBef>
                <a:spcPts val="500"/>
              </a:spcBef>
              <a:spcAft>
                <a:spcPts val="0"/>
              </a:spcAft>
              <a:buClr>
                <a:schemeClr val="dk1"/>
              </a:buClr>
              <a:buSzPts val="2400"/>
              <a:buChar char="•"/>
              <a:defRPr sz="2400">
                <a:latin typeface="Calibri"/>
                <a:ea typeface="Calibri"/>
                <a:cs typeface="Calibri"/>
                <a:sym typeface="Calibri"/>
              </a:defRPr>
            </a:lvl3pPr>
            <a:lvl4pPr marL="1828800" lvl="3" indent="-355600" algn="l">
              <a:lnSpc>
                <a:spcPct val="90000"/>
              </a:lnSpc>
              <a:spcBef>
                <a:spcPts val="500"/>
              </a:spcBef>
              <a:spcAft>
                <a:spcPts val="0"/>
              </a:spcAft>
              <a:buClr>
                <a:schemeClr val="dk1"/>
              </a:buClr>
              <a:buSzPts val="2000"/>
              <a:buChar char="•"/>
              <a:defRPr sz="2000">
                <a:latin typeface="Calibri"/>
                <a:ea typeface="Calibri"/>
                <a:cs typeface="Calibri"/>
                <a:sym typeface="Calibri"/>
              </a:defRPr>
            </a:lvl4pPr>
            <a:lvl5pPr marL="2286000" lvl="4" indent="-355600" algn="l">
              <a:lnSpc>
                <a:spcPct val="90000"/>
              </a:lnSpc>
              <a:spcBef>
                <a:spcPts val="500"/>
              </a:spcBef>
              <a:spcAft>
                <a:spcPts val="0"/>
              </a:spcAft>
              <a:buClr>
                <a:schemeClr val="dk1"/>
              </a:buClr>
              <a:buSzPts val="2000"/>
              <a:buChar char="•"/>
              <a:defRPr sz="2000">
                <a:latin typeface="Calibri"/>
                <a:ea typeface="Calibri"/>
                <a:cs typeface="Calibri"/>
                <a:sym typeface="Calibri"/>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4" name="Google Shape;154;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5" name="Google Shape;15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8" name="Google Shape;158;p37"/>
          <p:cNvSpPr/>
          <p:nvPr/>
        </p:nvSpPr>
        <p:spPr>
          <a:xfrm>
            <a:off x="0" y="6048103"/>
            <a:ext cx="12344400" cy="809898"/>
          </a:xfrm>
          <a:prstGeom prst="rect">
            <a:avLst/>
          </a:prstGeom>
          <a:solidFill>
            <a:srgbClr val="0228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59" name="Google Shape;159;p37" descr="A picture containing text, clipart&#10;&#10;Description automatically generated"/>
          <p:cNvPicPr preferRelativeResize="0"/>
          <p:nvPr/>
        </p:nvPicPr>
        <p:blipFill rotWithShape="1">
          <a:blip r:embed="rId2">
            <a:alphaModFix/>
          </a:blip>
          <a:srcRect/>
          <a:stretch/>
        </p:blipFill>
        <p:spPr>
          <a:xfrm>
            <a:off x="831850" y="6243941"/>
            <a:ext cx="2381613" cy="42608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0"/>
        <p:cNvGrpSpPr/>
        <p:nvPr/>
      </p:nvGrpSpPr>
      <p:grpSpPr>
        <a:xfrm>
          <a:off x="0" y="0"/>
          <a:ext cx="0" cy="0"/>
          <a:chOff x="0" y="0"/>
          <a:chExt cx="0" cy="0"/>
        </a:xfrm>
      </p:grpSpPr>
      <p:sp>
        <p:nvSpPr>
          <p:cNvPr id="161" name="Google Shape;161;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38"/>
          <p:cNvSpPr>
            <a:spLocks noGrp="1"/>
          </p:cNvSpPr>
          <p:nvPr>
            <p:ph type="pic" idx="2"/>
          </p:nvPr>
        </p:nvSpPr>
        <p:spPr>
          <a:xfrm>
            <a:off x="5183188" y="987425"/>
            <a:ext cx="6172200" cy="4873625"/>
          </a:xfrm>
          <a:prstGeom prst="rect">
            <a:avLst/>
          </a:prstGeom>
          <a:noFill/>
          <a:ln>
            <a:noFill/>
          </a:ln>
        </p:spPr>
      </p:sp>
      <p:sp>
        <p:nvSpPr>
          <p:cNvPr id="163" name="Google Shape;163;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4" name="Google Shape;16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67" name="Google Shape;167;p38"/>
          <p:cNvSpPr/>
          <p:nvPr/>
        </p:nvSpPr>
        <p:spPr>
          <a:xfrm>
            <a:off x="0" y="6048103"/>
            <a:ext cx="12344400" cy="809898"/>
          </a:xfrm>
          <a:prstGeom prst="rect">
            <a:avLst/>
          </a:prstGeom>
          <a:solidFill>
            <a:srgbClr val="02285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Calibri"/>
              <a:ea typeface="Calibri"/>
              <a:cs typeface="Calibri"/>
              <a:sym typeface="Calibri"/>
            </a:endParaRPr>
          </a:p>
        </p:txBody>
      </p:sp>
      <p:pic>
        <p:nvPicPr>
          <p:cNvPr id="168" name="Google Shape;168;p38" descr="A picture containing text, clipart&#10;&#10;Description automatically generated"/>
          <p:cNvPicPr preferRelativeResize="0"/>
          <p:nvPr/>
        </p:nvPicPr>
        <p:blipFill rotWithShape="1">
          <a:blip r:embed="rId2">
            <a:alphaModFix/>
          </a:blip>
          <a:srcRect/>
          <a:stretch/>
        </p:blipFill>
        <p:spPr>
          <a:xfrm>
            <a:off x="831850" y="6243941"/>
            <a:ext cx="2381613" cy="42608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type="title">
  <p:cSld name="TITLE">
    <p:bg>
      <p:bgPr>
        <a:solidFill>
          <a:schemeClr val="dk2"/>
        </a:solidFill>
        <a:effectLst/>
      </p:bgPr>
    </p:bg>
    <p:spTree>
      <p:nvGrpSpPr>
        <p:cNvPr id="1" name="Shape 169"/>
        <p:cNvGrpSpPr/>
        <p:nvPr/>
      </p:nvGrpSpPr>
      <p:grpSpPr>
        <a:xfrm>
          <a:off x="0" y="0"/>
          <a:ext cx="0" cy="0"/>
          <a:chOff x="0" y="0"/>
          <a:chExt cx="0" cy="0"/>
        </a:xfrm>
      </p:grpSpPr>
      <p:sp>
        <p:nvSpPr>
          <p:cNvPr id="170" name="Google Shape;170;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roxima Nov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2" name="Google Shape;172;p39" descr="A close up of a sign&#10;&#10;Description automatically generated"/>
          <p:cNvPicPr preferRelativeResize="0"/>
          <p:nvPr/>
        </p:nvPicPr>
        <p:blipFill rotWithShape="1">
          <a:blip r:embed="rId2">
            <a:alphaModFix/>
          </a:blip>
          <a:srcRect/>
          <a:stretch/>
        </p:blipFill>
        <p:spPr>
          <a:xfrm>
            <a:off x="4353623" y="5257800"/>
            <a:ext cx="3728405" cy="84579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chemeClr val="dk2"/>
        </a:solidFill>
        <a:effectLst/>
      </p:bgPr>
    </p:bg>
    <p:spTree>
      <p:nvGrpSpPr>
        <p:cNvPr id="1" name="Shape 173"/>
        <p:cNvGrpSpPr/>
        <p:nvPr/>
      </p:nvGrpSpPr>
      <p:grpSpPr>
        <a:xfrm>
          <a:off x="0" y="0"/>
          <a:ext cx="0" cy="0"/>
          <a:chOff x="0" y="0"/>
          <a:chExt cx="0" cy="0"/>
        </a:xfrm>
      </p:grpSpPr>
      <p:sp>
        <p:nvSpPr>
          <p:cNvPr id="174" name="Google Shape;174;p40"/>
          <p:cNvSpPr txBox="1">
            <a:spLocks noGrp="1"/>
          </p:cNvSpPr>
          <p:nvPr>
            <p:ph type="ctrTitle"/>
          </p:nvPr>
        </p:nvSpPr>
        <p:spPr>
          <a:xfrm>
            <a:off x="5244663" y="754405"/>
            <a:ext cx="6947336"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roxima Nov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40"/>
          <p:cNvSpPr txBox="1">
            <a:spLocks noGrp="1"/>
          </p:cNvSpPr>
          <p:nvPr>
            <p:ph type="subTitle" idx="1"/>
          </p:nvPr>
        </p:nvSpPr>
        <p:spPr>
          <a:xfrm>
            <a:off x="5244663" y="3142005"/>
            <a:ext cx="6947337"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6" name="Google Shape;176;p40" descr="A close up of a sign&#10;&#10;Description automatically generated"/>
          <p:cNvPicPr preferRelativeResize="0"/>
          <p:nvPr/>
        </p:nvPicPr>
        <p:blipFill rotWithShape="1">
          <a:blip r:embed="rId2">
            <a:alphaModFix/>
          </a:blip>
          <a:srcRect/>
          <a:stretch/>
        </p:blipFill>
        <p:spPr>
          <a:xfrm>
            <a:off x="7349072" y="5257800"/>
            <a:ext cx="3728405" cy="845795"/>
          </a:xfrm>
          <a:prstGeom prst="rect">
            <a:avLst/>
          </a:prstGeom>
          <a:noFill/>
          <a:ln>
            <a:noFill/>
          </a:ln>
        </p:spPr>
      </p:pic>
      <p:pic>
        <p:nvPicPr>
          <p:cNvPr id="177" name="Google Shape;177;p40"/>
          <p:cNvPicPr preferRelativeResize="0"/>
          <p:nvPr/>
        </p:nvPicPr>
        <p:blipFill rotWithShape="1">
          <a:blip r:embed="rId3">
            <a:alphaModFix/>
          </a:blip>
          <a:srcRect/>
          <a:stretch/>
        </p:blipFill>
        <p:spPr>
          <a:xfrm>
            <a:off x="-5272799" y="23969"/>
            <a:ext cx="14029930" cy="789183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chemeClr val="dk2"/>
        </a:solidFill>
        <a:effectLst/>
      </p:bgPr>
    </p:bg>
    <p:spTree>
      <p:nvGrpSpPr>
        <p:cNvPr id="1" name="Shape 178"/>
        <p:cNvGrpSpPr/>
        <p:nvPr/>
      </p:nvGrpSpPr>
      <p:grpSpPr>
        <a:xfrm>
          <a:off x="0" y="0"/>
          <a:ext cx="0" cy="0"/>
          <a:chOff x="0" y="0"/>
          <a:chExt cx="0" cy="0"/>
        </a:xfrm>
      </p:grpSpPr>
      <p:sp>
        <p:nvSpPr>
          <p:cNvPr id="179" name="Google Shape;179;p41"/>
          <p:cNvSpPr txBox="1">
            <a:spLocks noGrp="1"/>
          </p:cNvSpPr>
          <p:nvPr>
            <p:ph type="ctrTitle"/>
          </p:nvPr>
        </p:nvSpPr>
        <p:spPr>
          <a:xfrm>
            <a:off x="5244663" y="754405"/>
            <a:ext cx="6947336"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roxima Nov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41"/>
          <p:cNvSpPr txBox="1">
            <a:spLocks noGrp="1"/>
          </p:cNvSpPr>
          <p:nvPr>
            <p:ph type="subTitle" idx="1"/>
          </p:nvPr>
        </p:nvSpPr>
        <p:spPr>
          <a:xfrm>
            <a:off x="5244663" y="3142005"/>
            <a:ext cx="6947337"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81" name="Google Shape;181;p41" descr="A close up of a sign&#10;&#10;Description automatically generated"/>
          <p:cNvPicPr preferRelativeResize="0"/>
          <p:nvPr/>
        </p:nvPicPr>
        <p:blipFill rotWithShape="1">
          <a:blip r:embed="rId2">
            <a:alphaModFix/>
          </a:blip>
          <a:srcRect/>
          <a:stretch/>
        </p:blipFill>
        <p:spPr>
          <a:xfrm>
            <a:off x="7349072" y="5257800"/>
            <a:ext cx="3728405" cy="845795"/>
          </a:xfrm>
          <a:prstGeom prst="rect">
            <a:avLst/>
          </a:prstGeom>
          <a:noFill/>
          <a:ln>
            <a:noFill/>
          </a:ln>
        </p:spPr>
      </p:pic>
      <p:pic>
        <p:nvPicPr>
          <p:cNvPr id="182" name="Google Shape;182;p41" descr="A person and a dog posing for the camera&#10;&#10;Description automatically generated"/>
          <p:cNvPicPr preferRelativeResize="0"/>
          <p:nvPr/>
        </p:nvPicPr>
        <p:blipFill rotWithShape="1">
          <a:blip r:embed="rId3">
            <a:alphaModFix/>
          </a:blip>
          <a:srcRect/>
          <a:stretch/>
        </p:blipFill>
        <p:spPr>
          <a:xfrm>
            <a:off x="220718" y="515568"/>
            <a:ext cx="7128353" cy="634243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solidFill>
          <a:schemeClr val="dk1"/>
        </a:solidFill>
        <a:effectLst/>
      </p:bgPr>
    </p:bg>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192261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Calibri"/>
              <a:buNone/>
              <a:defRPr>
                <a:solidFill>
                  <a:schemeClr val="dk2"/>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21"/>
          <p:cNvSpPr/>
          <p:nvPr/>
        </p:nvSpPr>
        <p:spPr>
          <a:xfrm>
            <a:off x="0" y="6048103"/>
            <a:ext cx="12192000" cy="809897"/>
          </a:xfrm>
          <a:prstGeom prst="rect">
            <a:avLst/>
          </a:prstGeom>
          <a:solidFill>
            <a:srgbClr val="FFB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FFBF00"/>
              </a:solidFill>
              <a:latin typeface="Calibri"/>
              <a:ea typeface="Calibri"/>
              <a:cs typeface="Calibri"/>
              <a:sym typeface="Calibri"/>
            </a:endParaRPr>
          </a:p>
        </p:txBody>
      </p:sp>
      <p:pic>
        <p:nvPicPr>
          <p:cNvPr id="45" name="Google Shape;45;p21" descr="A close up of a sign&#10;&#10;Description automatically generated"/>
          <p:cNvPicPr preferRelativeResize="0"/>
          <p:nvPr/>
        </p:nvPicPr>
        <p:blipFill rotWithShape="1">
          <a:blip r:embed="rId2">
            <a:alphaModFix/>
          </a:blip>
          <a:srcRect/>
          <a:stretch/>
        </p:blipFill>
        <p:spPr>
          <a:xfrm>
            <a:off x="649939" y="6141901"/>
            <a:ext cx="2743200" cy="6222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dk2"/>
        </a:solidFill>
        <a:effectLst/>
      </p:bgPr>
    </p:bg>
    <p:spTree>
      <p:nvGrpSpPr>
        <p:cNvPr id="1" name="Shape 46"/>
        <p:cNvGrpSpPr/>
        <p:nvPr/>
      </p:nvGrpSpPr>
      <p:grpSpPr>
        <a:xfrm>
          <a:off x="0" y="0"/>
          <a:ext cx="0" cy="0"/>
          <a:chOff x="0" y="0"/>
          <a:chExt cx="0" cy="0"/>
        </a:xfrm>
      </p:grpSpPr>
      <p:sp>
        <p:nvSpPr>
          <p:cNvPr id="47" name="Google Shape;47;p22"/>
          <p:cNvSpPr txBox="1">
            <a:spLocks noGrp="1"/>
          </p:cNvSpPr>
          <p:nvPr>
            <p:ph type="subTitle" idx="1"/>
          </p:nvPr>
        </p:nvSpPr>
        <p:spPr>
          <a:xfrm>
            <a:off x="6410960" y="3420933"/>
            <a:ext cx="5338699" cy="60959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b="1">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8" name="Google Shape;48;p22"/>
          <p:cNvPicPr preferRelativeResize="0"/>
          <p:nvPr/>
        </p:nvPicPr>
        <p:blipFill rotWithShape="1">
          <a:blip r:embed="rId2">
            <a:alphaModFix/>
          </a:blip>
          <a:srcRect/>
          <a:stretch/>
        </p:blipFill>
        <p:spPr>
          <a:xfrm>
            <a:off x="-2647055" y="35169"/>
            <a:ext cx="12165102" cy="6842869"/>
          </a:xfrm>
          <a:prstGeom prst="rect">
            <a:avLst/>
          </a:prstGeom>
          <a:noFill/>
          <a:ln>
            <a:noFill/>
          </a:ln>
        </p:spPr>
      </p:pic>
      <p:sp>
        <p:nvSpPr>
          <p:cNvPr id="49" name="Google Shape;49;p22"/>
          <p:cNvSpPr txBox="1">
            <a:spLocks noGrp="1"/>
          </p:cNvSpPr>
          <p:nvPr>
            <p:ph type="title"/>
          </p:nvPr>
        </p:nvSpPr>
        <p:spPr>
          <a:xfrm>
            <a:off x="6410960" y="1838533"/>
            <a:ext cx="53371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0" name="Google Shape;50;p22"/>
          <p:cNvCxnSpPr/>
          <p:nvPr/>
        </p:nvCxnSpPr>
        <p:spPr>
          <a:xfrm>
            <a:off x="6410960" y="3281819"/>
            <a:ext cx="5781040" cy="0"/>
          </a:xfrm>
          <a:prstGeom prst="straightConnector1">
            <a:avLst/>
          </a:prstGeom>
          <a:noFill/>
          <a:ln w="41275" cap="flat" cmpd="sng">
            <a:solidFill>
              <a:schemeClr val="lt1"/>
            </a:solidFill>
            <a:prstDash val="solid"/>
            <a:miter lim="800000"/>
            <a:headEnd type="none" w="sm" len="sm"/>
            <a:tailEnd type="none" w="sm" len="sm"/>
          </a:ln>
        </p:spPr>
      </p:cxnSp>
      <p:pic>
        <p:nvPicPr>
          <p:cNvPr id="51" name="Google Shape;51;p22" descr="A close up of a sign&#10;&#10;Description automatically generated"/>
          <p:cNvPicPr preferRelativeResize="0"/>
          <p:nvPr/>
        </p:nvPicPr>
        <p:blipFill rotWithShape="1">
          <a:blip r:embed="rId3">
            <a:alphaModFix/>
          </a:blip>
          <a:srcRect/>
          <a:stretch/>
        </p:blipFill>
        <p:spPr>
          <a:xfrm>
            <a:off x="6096000" y="5427032"/>
            <a:ext cx="3728405" cy="84579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chemeClr val="dk2"/>
        </a:solidFill>
        <a:effectLst/>
      </p:bgPr>
    </p:bg>
    <p:spTree>
      <p:nvGrpSpPr>
        <p:cNvPr id="1" name="Shape 52"/>
        <p:cNvGrpSpPr/>
        <p:nvPr/>
      </p:nvGrpSpPr>
      <p:grpSpPr>
        <a:xfrm>
          <a:off x="0" y="0"/>
          <a:ext cx="0" cy="0"/>
          <a:chOff x="0" y="0"/>
          <a:chExt cx="0" cy="0"/>
        </a:xfrm>
      </p:grpSpPr>
      <p:sp>
        <p:nvSpPr>
          <p:cNvPr id="53" name="Google Shape;53;p23"/>
          <p:cNvSpPr txBox="1">
            <a:spLocks noGrp="1"/>
          </p:cNvSpPr>
          <p:nvPr>
            <p:ph type="subTitle" idx="1"/>
          </p:nvPr>
        </p:nvSpPr>
        <p:spPr>
          <a:xfrm>
            <a:off x="6410960" y="3420933"/>
            <a:ext cx="5338699" cy="60959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b="1">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4" name="Google Shape;54;p23"/>
          <p:cNvPicPr preferRelativeResize="0"/>
          <p:nvPr/>
        </p:nvPicPr>
        <p:blipFill rotWithShape="1">
          <a:blip r:embed="rId2">
            <a:alphaModFix/>
          </a:blip>
          <a:srcRect/>
          <a:stretch/>
        </p:blipFill>
        <p:spPr>
          <a:xfrm>
            <a:off x="-10283775" y="-1731858"/>
            <a:ext cx="18349715" cy="10321715"/>
          </a:xfrm>
          <a:prstGeom prst="rect">
            <a:avLst/>
          </a:prstGeom>
          <a:noFill/>
          <a:ln>
            <a:noFill/>
          </a:ln>
        </p:spPr>
      </p:pic>
      <p:sp>
        <p:nvSpPr>
          <p:cNvPr id="55" name="Google Shape;55;p23"/>
          <p:cNvSpPr txBox="1">
            <a:spLocks noGrp="1"/>
          </p:cNvSpPr>
          <p:nvPr>
            <p:ph type="title"/>
          </p:nvPr>
        </p:nvSpPr>
        <p:spPr>
          <a:xfrm>
            <a:off x="6410960" y="1838533"/>
            <a:ext cx="53371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56" name="Google Shape;56;p23"/>
          <p:cNvCxnSpPr/>
          <p:nvPr/>
        </p:nvCxnSpPr>
        <p:spPr>
          <a:xfrm>
            <a:off x="6410960" y="3281819"/>
            <a:ext cx="5781040" cy="0"/>
          </a:xfrm>
          <a:prstGeom prst="straightConnector1">
            <a:avLst/>
          </a:prstGeom>
          <a:noFill/>
          <a:ln w="41275" cap="flat" cmpd="sng">
            <a:solidFill>
              <a:schemeClr val="lt1"/>
            </a:solidFill>
            <a:prstDash val="solid"/>
            <a:miter lim="800000"/>
            <a:headEnd type="none" w="sm" len="sm"/>
            <a:tailEnd type="none" w="sm" len="sm"/>
          </a:ln>
        </p:spPr>
      </p:cxnSp>
      <p:pic>
        <p:nvPicPr>
          <p:cNvPr id="57" name="Google Shape;57;p23" descr="A close up of a sign&#10;&#10;Description automatically generated"/>
          <p:cNvPicPr preferRelativeResize="0"/>
          <p:nvPr/>
        </p:nvPicPr>
        <p:blipFill rotWithShape="1">
          <a:blip r:embed="rId3">
            <a:alphaModFix/>
          </a:blip>
          <a:srcRect/>
          <a:stretch/>
        </p:blipFill>
        <p:spPr>
          <a:xfrm>
            <a:off x="6096000" y="5427032"/>
            <a:ext cx="3728405" cy="84579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chemeClr val="dk2"/>
        </a:solidFill>
        <a:effectLst/>
      </p:bgPr>
    </p:bg>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1164032" y="1991910"/>
            <a:ext cx="9863935" cy="83724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0" name="Google Shape;60;p24" descr="A picture containing grass, outdoor, plant&#10;&#10;Description automatically generated"/>
          <p:cNvPicPr preferRelativeResize="0"/>
          <p:nvPr/>
        </p:nvPicPr>
        <p:blipFill rotWithShape="1">
          <a:blip r:embed="rId2">
            <a:alphaModFix/>
          </a:blip>
          <a:srcRect/>
          <a:stretch/>
        </p:blipFill>
        <p:spPr>
          <a:xfrm>
            <a:off x="0" y="3729919"/>
            <a:ext cx="12192000" cy="3128081"/>
          </a:xfrm>
          <a:prstGeom prst="rect">
            <a:avLst/>
          </a:prstGeom>
          <a:noFill/>
          <a:ln>
            <a:noFill/>
          </a:ln>
        </p:spPr>
      </p:pic>
      <p:pic>
        <p:nvPicPr>
          <p:cNvPr id="61" name="Google Shape;61;p24" descr="A close up of a sign&#10;&#10;Description automatically generated"/>
          <p:cNvPicPr preferRelativeResize="0"/>
          <p:nvPr/>
        </p:nvPicPr>
        <p:blipFill rotWithShape="1">
          <a:blip r:embed="rId3">
            <a:alphaModFix/>
          </a:blip>
          <a:srcRect/>
          <a:stretch/>
        </p:blipFill>
        <p:spPr>
          <a:xfrm>
            <a:off x="1028344" y="701208"/>
            <a:ext cx="3728405" cy="845795"/>
          </a:xfrm>
          <a:prstGeom prst="rect">
            <a:avLst/>
          </a:prstGeom>
          <a:noFill/>
          <a:ln>
            <a:noFill/>
          </a:ln>
        </p:spPr>
      </p:pic>
      <p:sp>
        <p:nvSpPr>
          <p:cNvPr id="62" name="Google Shape;62;p24"/>
          <p:cNvSpPr txBox="1">
            <a:spLocks noGrp="1"/>
          </p:cNvSpPr>
          <p:nvPr>
            <p:ph type="subTitle" idx="1"/>
          </p:nvPr>
        </p:nvSpPr>
        <p:spPr>
          <a:xfrm>
            <a:off x="1164032" y="2969268"/>
            <a:ext cx="5338699" cy="60959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b="1">
                <a:latin typeface="Calibri"/>
                <a:ea typeface="Calibri"/>
                <a:cs typeface="Calibri"/>
                <a:sym typeface="Calibri"/>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solidFill>
          <a:schemeClr val="dk2"/>
        </a:solidFill>
        <a:effectLst/>
      </p:bgPr>
    </p:bg>
    <p:spTree>
      <p:nvGrpSpPr>
        <p:cNvPr id="1" name="Shape 63"/>
        <p:cNvGrpSpPr/>
        <p:nvPr/>
      </p:nvGrpSpPr>
      <p:grpSpPr>
        <a:xfrm>
          <a:off x="0" y="0"/>
          <a:ext cx="0" cy="0"/>
          <a:chOff x="0" y="0"/>
          <a:chExt cx="0" cy="0"/>
        </a:xfrm>
      </p:grpSpPr>
      <p:sp>
        <p:nvSpPr>
          <p:cNvPr id="64" name="Google Shape;64;p25"/>
          <p:cNvSpPr txBox="1">
            <a:spLocks noGrp="1"/>
          </p:cNvSpPr>
          <p:nvPr>
            <p:ph type="title"/>
          </p:nvPr>
        </p:nvSpPr>
        <p:spPr>
          <a:xfrm>
            <a:off x="838200" y="2031554"/>
            <a:ext cx="4913120" cy="18311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5" name="Google Shape;65;p25" descr="A close up of a sign&#10;&#10;Description automatically generated"/>
          <p:cNvPicPr preferRelativeResize="0"/>
          <p:nvPr/>
        </p:nvPicPr>
        <p:blipFill rotWithShape="1">
          <a:blip r:embed="rId2">
            <a:alphaModFix/>
          </a:blip>
          <a:srcRect/>
          <a:stretch/>
        </p:blipFill>
        <p:spPr>
          <a:xfrm>
            <a:off x="677966" y="743937"/>
            <a:ext cx="3728405" cy="845795"/>
          </a:xfrm>
          <a:prstGeom prst="rect">
            <a:avLst/>
          </a:prstGeom>
          <a:noFill/>
          <a:ln>
            <a:noFill/>
          </a:ln>
        </p:spPr>
      </p:pic>
      <p:sp>
        <p:nvSpPr>
          <p:cNvPr id="66" name="Google Shape;66;p25"/>
          <p:cNvSpPr txBox="1">
            <a:spLocks noGrp="1"/>
          </p:cNvSpPr>
          <p:nvPr>
            <p:ph type="subTitle" idx="1"/>
          </p:nvPr>
        </p:nvSpPr>
        <p:spPr>
          <a:xfrm>
            <a:off x="838200" y="3888336"/>
            <a:ext cx="5338699" cy="60959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b="1">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67" name="Google Shape;67;p25"/>
          <p:cNvCxnSpPr/>
          <p:nvPr/>
        </p:nvCxnSpPr>
        <p:spPr>
          <a:xfrm>
            <a:off x="0" y="3702974"/>
            <a:ext cx="10793338" cy="0"/>
          </a:xfrm>
          <a:prstGeom prst="straightConnector1">
            <a:avLst/>
          </a:prstGeom>
          <a:noFill/>
          <a:ln w="41275" cap="flat" cmpd="sng">
            <a:solidFill>
              <a:schemeClr val="lt1"/>
            </a:solidFill>
            <a:prstDash val="solid"/>
            <a:miter lim="800000"/>
            <a:headEnd type="none" w="sm" len="sm"/>
            <a:tailEnd type="none" w="sm" len="sm"/>
          </a:ln>
        </p:spPr>
      </p:cxnSp>
      <p:pic>
        <p:nvPicPr>
          <p:cNvPr id="68" name="Google Shape;68;p25" descr="A person holding a cat&#10;&#10;Description automatically generated with medium confidence"/>
          <p:cNvPicPr preferRelativeResize="0"/>
          <p:nvPr/>
        </p:nvPicPr>
        <p:blipFill rotWithShape="1">
          <a:blip r:embed="rId3">
            <a:alphaModFix/>
          </a:blip>
          <a:srcRect t="-1" b="-2031"/>
          <a:stretch/>
        </p:blipFill>
        <p:spPr>
          <a:xfrm>
            <a:off x="6561803" y="153617"/>
            <a:ext cx="5020597"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solidFill>
          <a:schemeClr val="dk2"/>
        </a:solidFill>
        <a:effectLst/>
      </p:bgPr>
    </p:bg>
    <p:spTree>
      <p:nvGrpSpPr>
        <p:cNvPr id="1" name="Shape 69"/>
        <p:cNvGrpSpPr/>
        <p:nvPr/>
      </p:nvGrpSpPr>
      <p:grpSpPr>
        <a:xfrm>
          <a:off x="0" y="0"/>
          <a:ext cx="0" cy="0"/>
          <a:chOff x="0" y="0"/>
          <a:chExt cx="0" cy="0"/>
        </a:xfrm>
      </p:grpSpPr>
      <p:sp>
        <p:nvSpPr>
          <p:cNvPr id="70" name="Google Shape;70;p26"/>
          <p:cNvSpPr txBox="1">
            <a:spLocks noGrp="1"/>
          </p:cNvSpPr>
          <p:nvPr>
            <p:ph type="title"/>
          </p:nvPr>
        </p:nvSpPr>
        <p:spPr>
          <a:xfrm>
            <a:off x="838200" y="2031554"/>
            <a:ext cx="4913120" cy="18311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1" name="Google Shape;71;p26" descr="A close up of a sign&#10;&#10;Description automatically generated"/>
          <p:cNvPicPr preferRelativeResize="0"/>
          <p:nvPr/>
        </p:nvPicPr>
        <p:blipFill rotWithShape="1">
          <a:blip r:embed="rId2">
            <a:alphaModFix/>
          </a:blip>
          <a:srcRect/>
          <a:stretch/>
        </p:blipFill>
        <p:spPr>
          <a:xfrm>
            <a:off x="677966" y="743937"/>
            <a:ext cx="3728405" cy="845795"/>
          </a:xfrm>
          <a:prstGeom prst="rect">
            <a:avLst/>
          </a:prstGeom>
          <a:noFill/>
          <a:ln>
            <a:noFill/>
          </a:ln>
        </p:spPr>
      </p:pic>
      <p:sp>
        <p:nvSpPr>
          <p:cNvPr id="72" name="Google Shape;72;p26"/>
          <p:cNvSpPr txBox="1">
            <a:spLocks noGrp="1"/>
          </p:cNvSpPr>
          <p:nvPr>
            <p:ph type="subTitle" idx="1"/>
          </p:nvPr>
        </p:nvSpPr>
        <p:spPr>
          <a:xfrm>
            <a:off x="838200" y="3888336"/>
            <a:ext cx="5338699" cy="60959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b="1">
                <a:latin typeface="Calibri"/>
                <a:ea typeface="Calibri"/>
                <a:cs typeface="Calibri"/>
                <a:sym typeface="Calibri"/>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73" name="Google Shape;73;p26"/>
          <p:cNvCxnSpPr/>
          <p:nvPr/>
        </p:nvCxnSpPr>
        <p:spPr>
          <a:xfrm>
            <a:off x="0" y="3702974"/>
            <a:ext cx="10793338" cy="0"/>
          </a:xfrm>
          <a:prstGeom prst="straightConnector1">
            <a:avLst/>
          </a:prstGeom>
          <a:noFill/>
          <a:ln w="41275" cap="flat" cmpd="sng">
            <a:solidFill>
              <a:schemeClr val="lt1"/>
            </a:solidFill>
            <a:prstDash val="solid"/>
            <a:miter lim="800000"/>
            <a:headEnd type="none" w="sm" len="sm"/>
            <a:tailEnd type="none" w="sm" len="sm"/>
          </a:ln>
        </p:spPr>
      </p:cxnSp>
      <p:pic>
        <p:nvPicPr>
          <p:cNvPr id="74" name="Google Shape;74;p26"/>
          <p:cNvPicPr preferRelativeResize="0"/>
          <p:nvPr/>
        </p:nvPicPr>
        <p:blipFill rotWithShape="1">
          <a:blip r:embed="rId3">
            <a:alphaModFix/>
          </a:blip>
          <a:srcRect/>
          <a:stretch/>
        </p:blipFill>
        <p:spPr>
          <a:xfrm>
            <a:off x="3200400" y="-199305"/>
            <a:ext cx="12858933" cy="72331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theme" Target="../theme/theme2.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Proxima Nova"/>
              <a:buNone/>
              <a:defRPr sz="4400" b="1" i="0" u="none" strike="noStrike" cap="none">
                <a:solidFill>
                  <a:schemeClr val="lt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Proxima Nova"/>
                <a:ea typeface="Proxima Nova"/>
                <a:cs typeface="Proxima Nova"/>
                <a:sym typeface="Proxima Nova"/>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Proxima Nova"/>
                <a:ea typeface="Proxima Nova"/>
                <a:cs typeface="Proxima Nova"/>
                <a:sym typeface="Proxima Nova"/>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Proxima Nova"/>
                <a:ea typeface="Proxima Nova"/>
                <a:cs typeface="Proxima Nova"/>
                <a:sym typeface="Proxima Nova"/>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Proxima Nova"/>
                <a:ea typeface="Proxima Nova"/>
                <a:cs typeface="Proxima Nova"/>
                <a:sym typeface="Proxima Nova"/>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Proxima Nova"/>
                <a:ea typeface="Proxima Nova"/>
                <a:cs typeface="Proxima Nova"/>
                <a:sym typeface="Proxima Nova"/>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roxima Nova"/>
              <a:buNone/>
              <a:defRPr sz="4400" b="1" i="0" u="none" strike="noStrike" cap="none">
                <a:solidFill>
                  <a:schemeClr val="dk1"/>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Proxima Nova"/>
                <a:ea typeface="Proxima Nova"/>
                <a:cs typeface="Proxima Nova"/>
                <a:sym typeface="Proxima Nov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Proxima Nova"/>
                <a:ea typeface="Proxima Nova"/>
                <a:cs typeface="Proxima Nova"/>
                <a:sym typeface="Proxima Nov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Proxima Nova"/>
                <a:ea typeface="Proxima Nova"/>
                <a:cs typeface="Proxima Nova"/>
                <a:sym typeface="Proxima Nov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Proxima Nova"/>
                <a:ea typeface="Proxima Nova"/>
                <a:cs typeface="Proxima Nova"/>
                <a:sym typeface="Proxima Nov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B96"/>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B96"/>
                </a:solidFill>
                <a:latin typeface="Proxima Nova"/>
                <a:ea typeface="Proxima Nova"/>
                <a:cs typeface="Proxima Nova"/>
                <a:sym typeface="Proxima Nov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B9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mB468Jh9aAY" TargetMode="External"/><Relationship Id="rId3" Type="http://schemas.microsoft.com/office/2007/relationships/media" Target="../media/media2.mov"/><Relationship Id="rId7" Type="http://schemas.openxmlformats.org/officeDocument/2006/relationships/image" Target="../media/image2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21.png"/><Relationship Id="rId5" Type="http://schemas.openxmlformats.org/officeDocument/2006/relationships/hyperlink" Target="https://www.youtube.com/watch?v=mB468Jh9aAY"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anatomy-medicine.com/musculoskeletal-system/63-the-costal-cartilage.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jp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187" name="Google Shape;187;p1"/>
          <p:cNvSpPr txBox="1">
            <a:spLocks noGrp="1"/>
          </p:cNvSpPr>
          <p:nvPr>
            <p:ph type="title"/>
          </p:nvPr>
        </p:nvSpPr>
        <p:spPr>
          <a:xfrm>
            <a:off x="838199" y="462116"/>
            <a:ext cx="10515600" cy="249693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ct val="100000"/>
              <a:buFont typeface="Palatino"/>
              <a:buNone/>
            </a:pPr>
            <a:r>
              <a:rPr lang="en-US" b="0" dirty="0">
                <a:latin typeface="Arial" panose="020B0604020202020204" pitchFamily="34" charset="0"/>
                <a:ea typeface="Palatino"/>
                <a:cs typeface="Arial" panose="020B0604020202020204" pitchFamily="34" charset="0"/>
                <a:sym typeface="Palatino"/>
              </a:rPr>
              <a:t>Exploration of Auricular Chondrocytes as a Cell Source of Tissue Engineering of Temporomandibular Joint Disc Cartilage</a:t>
            </a:r>
            <a:endParaRPr dirty="0"/>
          </a:p>
        </p:txBody>
      </p:sp>
      <p:sp>
        <p:nvSpPr>
          <p:cNvPr id="188" name="Google Shape;188;p1"/>
          <p:cNvSpPr txBox="1"/>
          <p:nvPr/>
        </p:nvSpPr>
        <p:spPr>
          <a:xfrm>
            <a:off x="2531504" y="6072739"/>
            <a:ext cx="712899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dk1"/>
                </a:solidFill>
                <a:latin typeface="Arial" panose="020B0604020202020204" pitchFamily="34" charset="0"/>
                <a:ea typeface="Palatino"/>
                <a:cs typeface="Arial" panose="020B0604020202020204" pitchFamily="34" charset="0"/>
                <a:sym typeface="Palatino"/>
              </a:rPr>
              <a:t>By: Nicole Gonzales Class of 2025, and Iris Rivas Junior Specialist</a:t>
            </a:r>
            <a:endParaRPr lang="en-US" sz="1800" dirty="0">
              <a:solidFill>
                <a:schemeClr val="dk1"/>
              </a:solidFill>
              <a:latin typeface="Arial" panose="020B0604020202020204" pitchFamily="34" charset="0"/>
              <a:ea typeface="Palatino"/>
              <a:cs typeface="Arial" panose="020B0604020202020204" pitchFamily="34" charset="0"/>
              <a:sym typeface="Palatino"/>
            </a:endParaRPr>
          </a:p>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dk1"/>
                </a:solidFill>
                <a:latin typeface="Arial" panose="020B0604020202020204" pitchFamily="34" charset="0"/>
                <a:ea typeface="Palatino"/>
                <a:cs typeface="Arial" panose="020B0604020202020204" pitchFamily="34" charset="0"/>
                <a:sym typeface="Palatino"/>
              </a:rPr>
              <a:t>Mentored by: Dr. Vapniarsky-Arzi</a:t>
            </a:r>
            <a:endParaRPr sz="1800" u="none" strike="noStrike" cap="none" dirty="0">
              <a:solidFill>
                <a:schemeClr val="dk1"/>
              </a:solidFill>
              <a:latin typeface="Arial" panose="020B0604020202020204" pitchFamily="34" charset="0"/>
              <a:ea typeface="Palatino"/>
              <a:cs typeface="Arial" panose="020B0604020202020204" pitchFamily="34" charset="0"/>
              <a:sym typeface="Palatin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2"/>
          <p:cNvSpPr txBox="1">
            <a:spLocks noGrp="1"/>
          </p:cNvSpPr>
          <p:nvPr>
            <p:ph type="body" idx="1"/>
          </p:nvPr>
        </p:nvSpPr>
        <p:spPr>
          <a:xfrm>
            <a:off x="277792" y="4215119"/>
            <a:ext cx="11736730" cy="1801732"/>
          </a:xfrm>
          <a:prstGeom prst="rect">
            <a:avLst/>
          </a:prstGeom>
          <a:noFill/>
          <a:ln>
            <a:noFill/>
          </a:ln>
        </p:spPr>
        <p:txBody>
          <a:bodyPr spcFirstLastPara="1" wrap="square" lIns="91425" tIns="45700" rIns="91425" bIns="45700" anchor="t" anchorCtr="0">
            <a:normAutofit fontScale="92500" lnSpcReduction="10000"/>
          </a:bodyPr>
          <a:lstStyle/>
          <a:p>
            <a:pPr marL="457200" lvl="0" indent="-406400" algn="l" rtl="0">
              <a:lnSpc>
                <a:spcPct val="90000"/>
              </a:lnSpc>
              <a:spcBef>
                <a:spcPts val="1000"/>
              </a:spcBef>
              <a:spcAft>
                <a:spcPts val="0"/>
              </a:spcAft>
              <a:buClr>
                <a:schemeClr val="dk1"/>
              </a:buClr>
              <a:buSzPct val="117647"/>
              <a:buChar char="•"/>
            </a:pPr>
            <a:r>
              <a:rPr lang="en-US" u="sng" dirty="0">
                <a:latin typeface="+mj-lt"/>
              </a:rPr>
              <a:t>Histology Results</a:t>
            </a:r>
            <a:endParaRPr dirty="0">
              <a:latin typeface="+mj-lt"/>
            </a:endParaRPr>
          </a:p>
          <a:p>
            <a:pPr marL="914400" lvl="1" indent="-381000" algn="l" rtl="0">
              <a:lnSpc>
                <a:spcPct val="90000"/>
              </a:lnSpc>
              <a:spcBef>
                <a:spcPts val="500"/>
              </a:spcBef>
              <a:spcAft>
                <a:spcPts val="0"/>
              </a:spcAft>
              <a:buSzPct val="117647"/>
              <a:buChar char="•"/>
            </a:pPr>
            <a:r>
              <a:rPr lang="en-US" sz="2400" b="1" i="0" u="none" strike="noStrike" cap="none" dirty="0">
                <a:solidFill>
                  <a:schemeClr val="dk1"/>
                </a:solidFill>
                <a:latin typeface="+mj-lt"/>
                <a:ea typeface="Calibri"/>
                <a:cs typeface="Calibri"/>
                <a:sym typeface="Calibri"/>
              </a:rPr>
              <a:t>H&amp;E and Safran O: </a:t>
            </a:r>
            <a:r>
              <a:rPr lang="en-US" sz="2400" b="0" i="0" u="none" strike="noStrike" cap="none" dirty="0">
                <a:solidFill>
                  <a:schemeClr val="dk1"/>
                </a:solidFill>
                <a:latin typeface="+mj-lt"/>
                <a:ea typeface="Calibri"/>
                <a:cs typeface="Calibri"/>
                <a:sym typeface="Calibri"/>
              </a:rPr>
              <a:t>demonstrate high glycosaminoglycan content</a:t>
            </a:r>
            <a:endParaRPr dirty="0">
              <a:latin typeface="+mj-lt"/>
            </a:endParaRPr>
          </a:p>
          <a:p>
            <a:pPr marL="914400" lvl="1" indent="-381000" algn="l" rtl="0">
              <a:lnSpc>
                <a:spcPct val="90000"/>
              </a:lnSpc>
              <a:spcBef>
                <a:spcPts val="500"/>
              </a:spcBef>
              <a:spcAft>
                <a:spcPts val="0"/>
              </a:spcAft>
              <a:buSzPct val="117647"/>
              <a:buChar char="•"/>
            </a:pPr>
            <a:r>
              <a:rPr lang="en-US" sz="2400" b="1" i="0" u="none" strike="noStrike" cap="none" dirty="0">
                <a:solidFill>
                  <a:schemeClr val="dk1"/>
                </a:solidFill>
                <a:latin typeface="+mj-lt"/>
                <a:ea typeface="Calibri"/>
                <a:cs typeface="Calibri"/>
                <a:sym typeface="Calibri"/>
              </a:rPr>
              <a:t>Pico Serous Red: </a:t>
            </a:r>
            <a:r>
              <a:rPr lang="en-US" sz="2400" i="0" u="none" strike="noStrike" cap="none" dirty="0">
                <a:solidFill>
                  <a:schemeClr val="dk1"/>
                </a:solidFill>
                <a:latin typeface="+mj-lt"/>
                <a:ea typeface="Calibri"/>
                <a:cs typeface="Calibri"/>
                <a:sym typeface="Calibri"/>
              </a:rPr>
              <a:t>collagen lies superficial and horiz</a:t>
            </a:r>
            <a:r>
              <a:rPr lang="en-US" sz="2400" dirty="0">
                <a:solidFill>
                  <a:schemeClr val="dk1"/>
                </a:solidFill>
                <a:latin typeface="+mj-lt"/>
                <a:ea typeface="Calibri"/>
                <a:cs typeface="Calibri"/>
                <a:sym typeface="Calibri"/>
              </a:rPr>
              <a:t>ontal to the surface like native disc</a:t>
            </a:r>
            <a:r>
              <a:rPr lang="en-US" sz="2400" baseline="30000" dirty="0">
                <a:solidFill>
                  <a:schemeClr val="dk1"/>
                </a:solidFill>
                <a:latin typeface="+mj-lt"/>
                <a:ea typeface="Calibri"/>
                <a:cs typeface="Calibri"/>
                <a:sym typeface="Calibri"/>
              </a:rPr>
              <a:t>5</a:t>
            </a:r>
          </a:p>
          <a:p>
            <a:pPr marL="914400" lvl="1" indent="-381000" algn="l" rtl="0">
              <a:lnSpc>
                <a:spcPct val="90000"/>
              </a:lnSpc>
              <a:spcBef>
                <a:spcPts val="500"/>
              </a:spcBef>
              <a:spcAft>
                <a:spcPts val="0"/>
              </a:spcAft>
              <a:buSzPct val="117647"/>
              <a:buChar char="•"/>
            </a:pPr>
            <a:r>
              <a:rPr lang="en-US" b="1" dirty="0">
                <a:latin typeface="+mj-lt"/>
              </a:rPr>
              <a:t>Van </a:t>
            </a:r>
            <a:r>
              <a:rPr lang="en-US" b="1" dirty="0" err="1">
                <a:latin typeface="+mj-lt"/>
              </a:rPr>
              <a:t>Gieson</a:t>
            </a:r>
            <a:r>
              <a:rPr lang="en-US" b="1" dirty="0">
                <a:latin typeface="+mj-lt"/>
              </a:rPr>
              <a:t>: </a:t>
            </a:r>
            <a:r>
              <a:rPr lang="en-US" dirty="0">
                <a:latin typeface="+mj-lt"/>
              </a:rPr>
              <a:t>Stain for elastin pending…</a:t>
            </a:r>
          </a:p>
          <a:p>
            <a:pPr marL="914400" lvl="1" indent="-228600" algn="l" rtl="0">
              <a:lnSpc>
                <a:spcPct val="90000"/>
              </a:lnSpc>
              <a:spcBef>
                <a:spcPts val="500"/>
              </a:spcBef>
              <a:spcAft>
                <a:spcPts val="0"/>
              </a:spcAft>
              <a:buSzPct val="117647"/>
              <a:buNone/>
            </a:pPr>
            <a:endParaRPr b="1" dirty="0">
              <a:solidFill>
                <a:schemeClr val="dk1"/>
              </a:solidFill>
              <a:latin typeface="+mj-lt"/>
              <a:ea typeface="Calibri"/>
              <a:cs typeface="Calibri"/>
              <a:sym typeface="Calibri"/>
            </a:endParaRPr>
          </a:p>
          <a:p>
            <a:pPr marL="914400" lvl="1" indent="-228600" algn="l" rtl="0">
              <a:lnSpc>
                <a:spcPct val="90000"/>
              </a:lnSpc>
              <a:spcBef>
                <a:spcPts val="500"/>
              </a:spcBef>
              <a:spcAft>
                <a:spcPts val="0"/>
              </a:spcAft>
              <a:buSzPct val="117647"/>
              <a:buNone/>
            </a:pPr>
            <a:endParaRPr dirty="0">
              <a:latin typeface="+mj-lt"/>
            </a:endParaRPr>
          </a:p>
          <a:p>
            <a:pPr marL="914400" lvl="1" indent="-228600" algn="l" rtl="0">
              <a:lnSpc>
                <a:spcPct val="90000"/>
              </a:lnSpc>
              <a:spcBef>
                <a:spcPts val="500"/>
              </a:spcBef>
              <a:spcAft>
                <a:spcPts val="0"/>
              </a:spcAft>
              <a:buSzPct val="117647"/>
              <a:buNone/>
            </a:pPr>
            <a:endParaRPr dirty="0">
              <a:latin typeface="+mj-lt"/>
            </a:endParaRPr>
          </a:p>
          <a:p>
            <a:pPr marL="914400" lvl="1" indent="-228600" algn="l" rtl="0">
              <a:lnSpc>
                <a:spcPct val="90000"/>
              </a:lnSpc>
              <a:spcBef>
                <a:spcPts val="500"/>
              </a:spcBef>
              <a:spcAft>
                <a:spcPts val="0"/>
              </a:spcAft>
              <a:buSzPct val="117647"/>
              <a:buNone/>
            </a:pPr>
            <a:endParaRPr dirty="0">
              <a:latin typeface="+mj-lt"/>
            </a:endParaRPr>
          </a:p>
        </p:txBody>
      </p:sp>
      <p:sp>
        <p:nvSpPr>
          <p:cNvPr id="266" name="Google Shape;266;p42"/>
          <p:cNvSpPr txBox="1">
            <a:spLocks noGrp="1"/>
          </p:cNvSpPr>
          <p:nvPr>
            <p:ph type="title"/>
          </p:nvPr>
        </p:nvSpPr>
        <p:spPr>
          <a:xfrm>
            <a:off x="50157" y="510901"/>
            <a:ext cx="4667312"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400"/>
              <a:buFont typeface="Calibri"/>
              <a:buNone/>
            </a:pPr>
            <a:r>
              <a:rPr lang="en-US" dirty="0">
                <a:solidFill>
                  <a:schemeClr val="dk2"/>
                </a:solidFill>
                <a:latin typeface="+mj-lt"/>
              </a:rPr>
              <a:t>Preliminary Results: Histology</a:t>
            </a:r>
            <a:endParaRPr dirty="0">
              <a:latin typeface="+mj-lt"/>
            </a:endParaRPr>
          </a:p>
        </p:txBody>
      </p:sp>
      <p:grpSp>
        <p:nvGrpSpPr>
          <p:cNvPr id="267" name="Google Shape;267;p42"/>
          <p:cNvGrpSpPr/>
          <p:nvPr/>
        </p:nvGrpSpPr>
        <p:grpSpPr>
          <a:xfrm>
            <a:off x="640771" y="1480590"/>
            <a:ext cx="10910456" cy="369332"/>
            <a:chOff x="640772" y="2120974"/>
            <a:chExt cx="10910456" cy="369332"/>
          </a:xfrm>
        </p:grpSpPr>
        <p:sp>
          <p:nvSpPr>
            <p:cNvPr id="268" name="Google Shape;268;p42"/>
            <p:cNvSpPr txBox="1"/>
            <p:nvPr/>
          </p:nvSpPr>
          <p:spPr>
            <a:xfrm>
              <a:off x="4717470" y="2120974"/>
              <a:ext cx="275705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mj-lt"/>
                  <a:ea typeface="Calibri"/>
                  <a:cs typeface="Calibri"/>
                  <a:sym typeface="Calibri"/>
                </a:rPr>
                <a:t>Pico Serous Red</a:t>
              </a:r>
              <a:endParaRPr sz="1400" b="0" i="0" u="none" strike="noStrike" cap="none">
                <a:solidFill>
                  <a:srgbClr val="000000"/>
                </a:solidFill>
                <a:latin typeface="+mj-lt"/>
                <a:ea typeface="Arial"/>
                <a:cs typeface="Arial"/>
                <a:sym typeface="Arial"/>
              </a:endParaRPr>
            </a:p>
          </p:txBody>
        </p:sp>
        <p:sp>
          <p:nvSpPr>
            <p:cNvPr id="269" name="Google Shape;269;p42"/>
            <p:cNvSpPr txBox="1"/>
            <p:nvPr/>
          </p:nvSpPr>
          <p:spPr>
            <a:xfrm>
              <a:off x="640772" y="2120974"/>
              <a:ext cx="275705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mj-lt"/>
                  <a:ea typeface="Calibri"/>
                  <a:cs typeface="Calibri"/>
                  <a:sym typeface="Calibri"/>
                </a:rPr>
                <a:t>Hematoxylin and Eosin</a:t>
              </a:r>
              <a:endParaRPr sz="1400" b="0" i="0" u="none" strike="noStrike" cap="none" dirty="0">
                <a:solidFill>
                  <a:srgbClr val="000000"/>
                </a:solidFill>
                <a:latin typeface="+mj-lt"/>
                <a:ea typeface="Arial"/>
                <a:cs typeface="Arial"/>
                <a:sym typeface="Arial"/>
              </a:endParaRPr>
            </a:p>
          </p:txBody>
        </p:sp>
        <p:sp>
          <p:nvSpPr>
            <p:cNvPr id="270" name="Google Shape;270;p42"/>
            <p:cNvSpPr txBox="1"/>
            <p:nvPr/>
          </p:nvSpPr>
          <p:spPr>
            <a:xfrm>
              <a:off x="8794173" y="2120974"/>
              <a:ext cx="275705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mj-lt"/>
                  <a:ea typeface="Calibri"/>
                  <a:cs typeface="Calibri"/>
                  <a:sym typeface="Calibri"/>
                </a:rPr>
                <a:t>Safran O</a:t>
              </a:r>
              <a:endParaRPr sz="1400" b="0" i="0" u="none" strike="noStrike" cap="none">
                <a:solidFill>
                  <a:srgbClr val="000000"/>
                </a:solidFill>
                <a:latin typeface="+mj-lt"/>
                <a:ea typeface="Arial"/>
                <a:cs typeface="Arial"/>
                <a:sym typeface="Arial"/>
              </a:endParaRPr>
            </a:p>
          </p:txBody>
        </p:sp>
      </p:grpSp>
      <p:pic>
        <p:nvPicPr>
          <p:cNvPr id="5" name="Picture 4">
            <a:extLst>
              <a:ext uri="{FF2B5EF4-FFF2-40B4-BE49-F238E27FC236}">
                <a16:creationId xmlns:a16="http://schemas.microsoft.com/office/drawing/2014/main" id="{DD4B8573-8251-355A-7FE0-358597AA3F6A}"/>
              </a:ext>
            </a:extLst>
          </p:cNvPr>
          <p:cNvPicPr>
            <a:picLocks noChangeAspect="1"/>
          </p:cNvPicPr>
          <p:nvPr/>
        </p:nvPicPr>
        <p:blipFill rotWithShape="1">
          <a:blip r:embed="rId3"/>
          <a:srcRect l="2191" t="38212" r="2422" b="38204"/>
          <a:stretch/>
        </p:blipFill>
        <p:spPr>
          <a:xfrm>
            <a:off x="560498" y="1982620"/>
            <a:ext cx="10990729" cy="2099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0"/>
          <p:cNvSpPr txBox="1">
            <a:spLocks noGrp="1"/>
          </p:cNvSpPr>
          <p:nvPr>
            <p:ph type="body" idx="1"/>
          </p:nvPr>
        </p:nvSpPr>
        <p:spPr>
          <a:xfrm>
            <a:off x="125797" y="1321300"/>
            <a:ext cx="5005193" cy="4650400"/>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1000"/>
              </a:spcBef>
              <a:spcAft>
                <a:spcPts val="0"/>
              </a:spcAft>
              <a:buClr>
                <a:schemeClr val="dk1"/>
              </a:buClr>
              <a:buSzPts val="2800"/>
              <a:buFont typeface="Arial"/>
              <a:buAutoNum type="arabicPeriod"/>
            </a:pPr>
            <a:r>
              <a:rPr lang="en-US" dirty="0">
                <a:latin typeface="+mj-lt"/>
                <a:ea typeface="Palatino"/>
                <a:cs typeface="Arial" panose="020B0604020202020204" pitchFamily="34" charset="0"/>
                <a:sym typeface="Palatino"/>
              </a:rPr>
              <a:t>OH-Proline Assay – </a:t>
            </a:r>
            <a:r>
              <a:rPr lang="en-US" sz="2000" dirty="0">
                <a:latin typeface="+mj-lt"/>
                <a:ea typeface="Palatino"/>
                <a:cs typeface="Arial" panose="020B0604020202020204" pitchFamily="34" charset="0"/>
                <a:sym typeface="Palatino"/>
              </a:rPr>
              <a:t>Quantification of total collagen</a:t>
            </a:r>
            <a:endParaRPr sz="2000" dirty="0">
              <a:latin typeface="+mj-lt"/>
            </a:endParaRPr>
          </a:p>
          <a:p>
            <a:pPr marL="685800" lvl="1" indent="-228600" algn="l" rtl="0">
              <a:lnSpc>
                <a:spcPct val="90000"/>
              </a:lnSpc>
              <a:spcBef>
                <a:spcPts val="500"/>
              </a:spcBef>
              <a:spcAft>
                <a:spcPts val="0"/>
              </a:spcAft>
              <a:buClr>
                <a:schemeClr val="dk1"/>
              </a:buClr>
              <a:buSzPts val="2400"/>
              <a:buChar char="•"/>
            </a:pPr>
            <a:r>
              <a:rPr lang="en-US" u="sng" dirty="0">
                <a:latin typeface="+mj-lt"/>
                <a:ea typeface="Palatino"/>
                <a:cs typeface="Arial" panose="020B0604020202020204" pitchFamily="34" charset="0"/>
                <a:sym typeface="Palatino"/>
              </a:rPr>
              <a:t>Results of this assay: </a:t>
            </a:r>
            <a:endParaRPr u="sng" dirty="0">
              <a:latin typeface="+mj-lt"/>
            </a:endParaRPr>
          </a:p>
          <a:p>
            <a:pPr marL="1143000" lvl="2" indent="-228600" algn="l" rtl="0">
              <a:lnSpc>
                <a:spcPct val="90000"/>
              </a:lnSpc>
              <a:spcBef>
                <a:spcPts val="500"/>
              </a:spcBef>
              <a:spcAft>
                <a:spcPts val="0"/>
              </a:spcAft>
              <a:buClr>
                <a:schemeClr val="dk1"/>
              </a:buClr>
              <a:buSzPts val="2000"/>
              <a:buChar char="•"/>
            </a:pPr>
            <a:r>
              <a:rPr lang="en-US" dirty="0">
                <a:latin typeface="+mj-lt"/>
                <a:ea typeface="Palatino"/>
                <a:cs typeface="Arial" panose="020B0604020202020204" pitchFamily="34" charset="0"/>
                <a:sym typeface="Palatino"/>
              </a:rPr>
              <a:t>Tissue engineered constructs have a lower amount of collagen per microgram of tissue compared to native tissue</a:t>
            </a:r>
            <a:r>
              <a:rPr lang="en-US" baseline="30000" dirty="0">
                <a:latin typeface="+mj-lt"/>
                <a:ea typeface="Palatino"/>
                <a:cs typeface="Arial" panose="020B0604020202020204" pitchFamily="34" charset="0"/>
                <a:sym typeface="Palatino"/>
              </a:rPr>
              <a:t>5</a:t>
            </a:r>
            <a:endParaRPr lang="en-US" dirty="0">
              <a:latin typeface="+mj-lt"/>
              <a:ea typeface="Palatino"/>
              <a:cs typeface="Arial" panose="020B0604020202020204" pitchFamily="34" charset="0"/>
              <a:sym typeface="Palatino"/>
            </a:endParaRPr>
          </a:p>
          <a:p>
            <a:pPr marL="914400" lvl="2" indent="0" algn="l" rtl="0">
              <a:lnSpc>
                <a:spcPct val="90000"/>
              </a:lnSpc>
              <a:spcBef>
                <a:spcPts val="500"/>
              </a:spcBef>
              <a:spcAft>
                <a:spcPts val="0"/>
              </a:spcAft>
              <a:buClr>
                <a:schemeClr val="dk1"/>
              </a:buClr>
              <a:buSzPts val="2000"/>
              <a:buNone/>
            </a:pPr>
            <a:endParaRPr dirty="0">
              <a:latin typeface="+mj-lt"/>
            </a:endParaRPr>
          </a:p>
          <a:p>
            <a:pPr marL="514350" lvl="0" indent="-514350" algn="l" rtl="0">
              <a:lnSpc>
                <a:spcPct val="90000"/>
              </a:lnSpc>
              <a:spcBef>
                <a:spcPts val="1000"/>
              </a:spcBef>
              <a:spcAft>
                <a:spcPts val="0"/>
              </a:spcAft>
              <a:buClr>
                <a:schemeClr val="dk1"/>
              </a:buClr>
              <a:buSzPts val="2800"/>
              <a:buFont typeface="Calibri"/>
              <a:buAutoNum type="arabicPeriod"/>
            </a:pPr>
            <a:r>
              <a:rPr lang="en-US" dirty="0">
                <a:latin typeface="+mj-lt"/>
                <a:ea typeface="Palatino"/>
                <a:cs typeface="Arial" panose="020B0604020202020204" pitchFamily="34" charset="0"/>
                <a:sym typeface="Palatino"/>
              </a:rPr>
              <a:t>Gag Blyscan Assay – </a:t>
            </a:r>
            <a:r>
              <a:rPr lang="en-US" sz="2000" dirty="0">
                <a:latin typeface="+mj-lt"/>
                <a:ea typeface="Palatino"/>
                <a:cs typeface="Arial" panose="020B0604020202020204" pitchFamily="34" charset="0"/>
                <a:sym typeface="Palatino"/>
              </a:rPr>
              <a:t>Quantification of glycosaminoglycans</a:t>
            </a:r>
            <a:endParaRPr sz="2000" dirty="0">
              <a:latin typeface="+mj-lt"/>
            </a:endParaRPr>
          </a:p>
          <a:p>
            <a:pPr marL="685800" lvl="1" indent="-228600" algn="l" rtl="0">
              <a:lnSpc>
                <a:spcPct val="90000"/>
              </a:lnSpc>
              <a:spcBef>
                <a:spcPts val="500"/>
              </a:spcBef>
              <a:spcAft>
                <a:spcPts val="0"/>
              </a:spcAft>
              <a:buClr>
                <a:schemeClr val="dk1"/>
              </a:buClr>
              <a:buSzPts val="2400"/>
              <a:buChar char="•"/>
            </a:pPr>
            <a:r>
              <a:rPr lang="en-US" dirty="0">
                <a:latin typeface="+mj-lt"/>
                <a:ea typeface="Palatino"/>
                <a:cs typeface="Arial" panose="020B0604020202020204" pitchFamily="34" charset="0"/>
                <a:sym typeface="Palatino"/>
              </a:rPr>
              <a:t>Pending…</a:t>
            </a:r>
            <a:endParaRPr dirty="0">
              <a:latin typeface="+mj-lt"/>
            </a:endParaRPr>
          </a:p>
        </p:txBody>
      </p:sp>
      <p:pic>
        <p:nvPicPr>
          <p:cNvPr id="278" name="Google Shape;278;p10" descr="A clear plastic container with yellow and orange bubbles&#10;&#10;Description automatically generated"/>
          <p:cNvPicPr preferRelativeResize="0">
            <a:picLocks noGrp="1"/>
          </p:cNvPicPr>
          <p:nvPr>
            <p:ph type="body" idx="2"/>
          </p:nvPr>
        </p:nvPicPr>
        <p:blipFill rotWithShape="1">
          <a:blip r:embed="rId3">
            <a:alphaModFix/>
          </a:blip>
          <a:srcRect l="22063" t="20548" r="10861" b="6855"/>
          <a:stretch/>
        </p:blipFill>
        <p:spPr>
          <a:xfrm rot="5400000">
            <a:off x="6045926" y="-564938"/>
            <a:ext cx="2987969" cy="4493285"/>
          </a:xfrm>
          <a:prstGeom prst="rect">
            <a:avLst/>
          </a:prstGeom>
          <a:noFill/>
          <a:ln>
            <a:noFill/>
          </a:ln>
        </p:spPr>
      </p:pic>
      <p:sp>
        <p:nvSpPr>
          <p:cNvPr id="279" name="Google Shape;279;p10"/>
          <p:cNvSpPr txBox="1">
            <a:spLocks noGrp="1"/>
          </p:cNvSpPr>
          <p:nvPr>
            <p:ph type="title"/>
          </p:nvPr>
        </p:nvSpPr>
        <p:spPr>
          <a:xfrm>
            <a:off x="0" y="529907"/>
            <a:ext cx="4973171"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400"/>
              <a:buFont typeface="Palatino"/>
              <a:buNone/>
            </a:pPr>
            <a:r>
              <a:rPr lang="en-US" b="0" dirty="0">
                <a:solidFill>
                  <a:schemeClr val="dk2"/>
                </a:solidFill>
                <a:latin typeface="Arial" panose="020B0604020202020204" pitchFamily="34" charset="0"/>
                <a:ea typeface="Palatino"/>
                <a:cs typeface="Arial" panose="020B0604020202020204" pitchFamily="34" charset="0"/>
                <a:sym typeface="Palatino"/>
              </a:rPr>
              <a:t>Preliminary Results: Biochemistry</a:t>
            </a:r>
            <a:endParaRPr b="0" dirty="0">
              <a:solidFill>
                <a:schemeClr val="dk2"/>
              </a:solidFill>
              <a:latin typeface="Arial" panose="020B0604020202020204" pitchFamily="34" charset="0"/>
              <a:ea typeface="Palatino"/>
              <a:cs typeface="Arial" panose="020B0604020202020204" pitchFamily="34" charset="0"/>
              <a:sym typeface="Palatino"/>
            </a:endParaRPr>
          </a:p>
        </p:txBody>
      </p:sp>
      <p:sp>
        <p:nvSpPr>
          <p:cNvPr id="280" name="Google Shape;280;p10"/>
          <p:cNvSpPr txBox="1"/>
          <p:nvPr/>
        </p:nvSpPr>
        <p:spPr>
          <a:xfrm>
            <a:off x="9916808" y="1176451"/>
            <a:ext cx="224762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mj-lt"/>
                <a:ea typeface="Calibri"/>
                <a:cs typeface="Calibri"/>
                <a:sym typeface="Wingdings" pitchFamily="2" charset="2"/>
              </a:rPr>
              <a:t> </a:t>
            </a:r>
            <a:r>
              <a:rPr lang="en-US" sz="1800" b="0" i="0" u="none" strike="noStrike" cap="none" dirty="0">
                <a:solidFill>
                  <a:schemeClr val="dk1"/>
                </a:solidFill>
                <a:latin typeface="+mj-lt"/>
                <a:ea typeface="Calibri"/>
                <a:cs typeface="Calibri"/>
                <a:sym typeface="Calibri"/>
              </a:rPr>
              <a:t>OH-Proline Assay</a:t>
            </a:r>
            <a:endParaRPr sz="1400" b="0" i="0" u="none" strike="noStrike" cap="none" dirty="0">
              <a:solidFill>
                <a:srgbClr val="000000"/>
              </a:solidFill>
              <a:latin typeface="+mj-lt"/>
              <a:ea typeface="Arial"/>
              <a:cs typeface="Arial"/>
              <a:sym typeface="Arial"/>
            </a:endParaRPr>
          </a:p>
        </p:txBody>
      </p:sp>
      <p:pic>
        <p:nvPicPr>
          <p:cNvPr id="281" name="Google Shape;281;p10" descr="A graph of collagen concentration&#10;&#10;Description automatically generated"/>
          <p:cNvPicPr preferRelativeResize="0"/>
          <p:nvPr/>
        </p:nvPicPr>
        <p:blipFill rotWithShape="1">
          <a:blip r:embed="rId4">
            <a:alphaModFix/>
          </a:blip>
          <a:srcRect/>
          <a:stretch/>
        </p:blipFill>
        <p:spPr>
          <a:xfrm>
            <a:off x="7698714" y="3274541"/>
            <a:ext cx="4493286" cy="27277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1"/>
          <p:cNvSpPr txBox="1">
            <a:spLocks noGrp="1"/>
          </p:cNvSpPr>
          <p:nvPr>
            <p:ph type="body" idx="1"/>
          </p:nvPr>
        </p:nvSpPr>
        <p:spPr>
          <a:xfrm>
            <a:off x="0" y="1264269"/>
            <a:ext cx="5972779" cy="4898787"/>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1000"/>
              </a:spcBef>
              <a:spcAft>
                <a:spcPts val="0"/>
              </a:spcAft>
              <a:buSzPct val="100000"/>
              <a:buChar char="•"/>
            </a:pPr>
            <a:r>
              <a:rPr lang="en-US" dirty="0">
                <a:latin typeface="Arial" panose="020B0604020202020204" pitchFamily="34" charset="0"/>
                <a:ea typeface="Palatino"/>
                <a:cs typeface="Arial" panose="020B0604020202020204" pitchFamily="34" charset="0"/>
                <a:sym typeface="Palatino"/>
              </a:rPr>
              <a:t>Instron 5565, Norwood, MA</a:t>
            </a:r>
            <a:endParaRPr dirty="0"/>
          </a:p>
          <a:p>
            <a:pPr marL="685800" lvl="1" indent="-228600" algn="l" rtl="0">
              <a:lnSpc>
                <a:spcPct val="90000"/>
              </a:lnSpc>
              <a:spcBef>
                <a:spcPts val="500"/>
              </a:spcBef>
              <a:spcAft>
                <a:spcPts val="0"/>
              </a:spcAft>
              <a:buClr>
                <a:schemeClr val="dk1"/>
              </a:buClr>
              <a:buSzPct val="100000"/>
              <a:buChar char="•"/>
            </a:pPr>
            <a:r>
              <a:rPr lang="en-US" dirty="0">
                <a:latin typeface="Arial" panose="020B0604020202020204" pitchFamily="34" charset="0"/>
                <a:ea typeface="Palatino"/>
                <a:cs typeface="Arial" panose="020B0604020202020204" pitchFamily="34" charset="0"/>
                <a:sym typeface="Palatino"/>
              </a:rPr>
              <a:t>Uniaxial, unconfined stress-relaxation testing </a:t>
            </a:r>
            <a:endParaRPr dirty="0"/>
          </a:p>
          <a:p>
            <a:pPr marL="685800" lvl="1" indent="-228600" algn="l" rtl="0">
              <a:lnSpc>
                <a:spcPct val="90000"/>
              </a:lnSpc>
              <a:spcBef>
                <a:spcPts val="500"/>
              </a:spcBef>
              <a:spcAft>
                <a:spcPts val="0"/>
              </a:spcAft>
              <a:buClr>
                <a:schemeClr val="dk1"/>
              </a:buClr>
              <a:buSzPct val="100000"/>
              <a:buChar char="•"/>
            </a:pPr>
            <a:r>
              <a:rPr lang="en-US" dirty="0">
                <a:latin typeface="Arial" panose="020B0604020202020204" pitchFamily="34" charset="0"/>
                <a:ea typeface="Palatino"/>
                <a:cs typeface="Arial" panose="020B0604020202020204" pitchFamily="34" charset="0"/>
                <a:sym typeface="Palatino"/>
              </a:rPr>
              <a:t>Instantaneous and Relaxation Moduli</a:t>
            </a:r>
            <a:endParaRPr dirty="0">
              <a:latin typeface="Arial" panose="020B0604020202020204" pitchFamily="34" charset="0"/>
              <a:ea typeface="Palatino"/>
              <a:cs typeface="Arial" panose="020B0604020202020204" pitchFamily="34" charset="0"/>
              <a:sym typeface="Palatino"/>
            </a:endParaRPr>
          </a:p>
          <a:p>
            <a:pPr marL="228600" lvl="0" indent="-228600" algn="l" rtl="0">
              <a:lnSpc>
                <a:spcPct val="90000"/>
              </a:lnSpc>
              <a:spcBef>
                <a:spcPts val="1000"/>
              </a:spcBef>
              <a:spcAft>
                <a:spcPts val="0"/>
              </a:spcAft>
              <a:buClr>
                <a:schemeClr val="dk1"/>
              </a:buClr>
              <a:buSzPct val="100000"/>
              <a:buChar char="•"/>
            </a:pPr>
            <a:r>
              <a:rPr lang="en-US" u="sng" dirty="0">
                <a:latin typeface="Arial" panose="020B0604020202020204" pitchFamily="34" charset="0"/>
                <a:ea typeface="Palatino"/>
                <a:cs typeface="Arial" panose="020B0604020202020204" pitchFamily="34" charset="0"/>
                <a:sym typeface="Palatino"/>
              </a:rPr>
              <a:t>Compressive Properties: </a:t>
            </a:r>
            <a:endParaRPr dirty="0"/>
          </a:p>
          <a:p>
            <a:pPr marL="685800" lvl="1" indent="-228600" algn="l" rtl="0">
              <a:lnSpc>
                <a:spcPct val="90000"/>
              </a:lnSpc>
              <a:spcBef>
                <a:spcPts val="1000"/>
              </a:spcBef>
              <a:spcAft>
                <a:spcPts val="0"/>
              </a:spcAft>
              <a:buSzPct val="100000"/>
              <a:buChar char="•"/>
            </a:pPr>
            <a:r>
              <a:rPr lang="en-US" dirty="0">
                <a:latin typeface="Arial" panose="020B0604020202020204" pitchFamily="34" charset="0"/>
                <a:ea typeface="Palatino"/>
                <a:cs typeface="Arial" panose="020B0604020202020204" pitchFamily="34" charset="0"/>
                <a:sym typeface="Palatino"/>
              </a:rPr>
              <a:t>Tissue engineered constructs have ~3x the relaxation stiffness compared to native tissue</a:t>
            </a:r>
            <a:r>
              <a:rPr lang="en-US" baseline="30000" dirty="0">
                <a:latin typeface="Arial" panose="020B0604020202020204" pitchFamily="34" charset="0"/>
                <a:ea typeface="Palatino"/>
                <a:cs typeface="Arial" panose="020B0604020202020204" pitchFamily="34" charset="0"/>
                <a:sym typeface="Palatino"/>
              </a:rPr>
              <a:t>5</a:t>
            </a:r>
            <a:endParaRPr dirty="0"/>
          </a:p>
          <a:p>
            <a:pPr marL="685800" lvl="1" indent="-228600" algn="l" rtl="0">
              <a:lnSpc>
                <a:spcPct val="90000"/>
              </a:lnSpc>
              <a:spcBef>
                <a:spcPts val="1000"/>
              </a:spcBef>
              <a:spcAft>
                <a:spcPts val="0"/>
              </a:spcAft>
              <a:buSzPct val="100000"/>
              <a:buChar char="•"/>
            </a:pPr>
            <a:r>
              <a:rPr lang="en-US" dirty="0">
                <a:latin typeface="Arial" panose="020B0604020202020204" pitchFamily="34" charset="0"/>
                <a:ea typeface="Palatino"/>
                <a:cs typeface="Arial" panose="020B0604020202020204" pitchFamily="34" charset="0"/>
                <a:sym typeface="Palatino"/>
              </a:rPr>
              <a:t>Constructs have ~1.5x the compressive stiffness relative to native tissue</a:t>
            </a:r>
            <a:r>
              <a:rPr lang="en-US" baseline="30000" dirty="0">
                <a:latin typeface="Arial" panose="020B0604020202020204" pitchFamily="34" charset="0"/>
                <a:ea typeface="Palatino"/>
                <a:cs typeface="Arial" panose="020B0604020202020204" pitchFamily="34" charset="0"/>
                <a:sym typeface="Palatino"/>
              </a:rPr>
              <a:t>5</a:t>
            </a:r>
            <a:endParaRPr dirty="0"/>
          </a:p>
          <a:p>
            <a:pPr marL="685800" lvl="1" indent="-87630" algn="l" rtl="0">
              <a:lnSpc>
                <a:spcPct val="90000"/>
              </a:lnSpc>
              <a:spcBef>
                <a:spcPts val="1000"/>
              </a:spcBef>
              <a:spcAft>
                <a:spcPts val="0"/>
              </a:spcAft>
              <a:buSzPct val="100000"/>
              <a:buNone/>
            </a:pPr>
            <a:endParaRPr dirty="0">
              <a:latin typeface="Arial" panose="020B0604020202020204" pitchFamily="34" charset="0"/>
              <a:ea typeface="Palatino"/>
              <a:cs typeface="Arial" panose="020B0604020202020204" pitchFamily="34" charset="0"/>
              <a:sym typeface="Palatino"/>
            </a:endParaRPr>
          </a:p>
          <a:p>
            <a:pPr marL="685800" lvl="1" indent="-87630" algn="l" rtl="0">
              <a:lnSpc>
                <a:spcPct val="90000"/>
              </a:lnSpc>
              <a:spcBef>
                <a:spcPts val="1000"/>
              </a:spcBef>
              <a:spcAft>
                <a:spcPts val="0"/>
              </a:spcAft>
              <a:buSzPct val="100000"/>
              <a:buNone/>
            </a:pPr>
            <a:endParaRPr dirty="0"/>
          </a:p>
        </p:txBody>
      </p:sp>
      <p:sp>
        <p:nvSpPr>
          <p:cNvPr id="287" name="Google Shape;287;p11"/>
          <p:cNvSpPr txBox="1">
            <a:spLocks noGrp="1"/>
          </p:cNvSpPr>
          <p:nvPr>
            <p:ph type="title"/>
          </p:nvPr>
        </p:nvSpPr>
        <p:spPr>
          <a:xfrm>
            <a:off x="-58920" y="546295"/>
            <a:ext cx="4935259"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400"/>
              <a:buFont typeface="Palatino"/>
              <a:buNone/>
            </a:pPr>
            <a:r>
              <a:rPr lang="en-US" b="0" dirty="0">
                <a:solidFill>
                  <a:schemeClr val="dk2"/>
                </a:solidFill>
                <a:latin typeface="Arial" panose="020B0604020202020204" pitchFamily="34" charset="0"/>
                <a:ea typeface="Palatino"/>
                <a:cs typeface="Arial" panose="020B0604020202020204" pitchFamily="34" charset="0"/>
                <a:sym typeface="Palatino"/>
              </a:rPr>
              <a:t>Preliminary Results: Mechanical</a:t>
            </a:r>
            <a:endParaRPr dirty="0"/>
          </a:p>
        </p:txBody>
      </p:sp>
      <p:pic>
        <p:nvPicPr>
          <p:cNvPr id="288" name="Google Shape;288;p11" descr="A graph with blue and orange bars&#10;&#10;Description automatically generated"/>
          <p:cNvPicPr preferRelativeResize="0"/>
          <p:nvPr/>
        </p:nvPicPr>
        <p:blipFill rotWithShape="1">
          <a:blip r:embed="rId3">
            <a:alphaModFix/>
          </a:blip>
          <a:srcRect/>
          <a:stretch/>
        </p:blipFill>
        <p:spPr>
          <a:xfrm>
            <a:off x="6219222" y="3038447"/>
            <a:ext cx="4935259" cy="2958429"/>
          </a:xfrm>
          <a:prstGeom prst="rect">
            <a:avLst/>
          </a:prstGeom>
          <a:noFill/>
          <a:ln>
            <a:noFill/>
          </a:ln>
        </p:spPr>
      </p:pic>
      <p:pic>
        <p:nvPicPr>
          <p:cNvPr id="289" name="Google Shape;289;p11" descr="A graph with blue and orange bars&#10;&#10;Description automatically generated"/>
          <p:cNvPicPr preferRelativeResize="0"/>
          <p:nvPr/>
        </p:nvPicPr>
        <p:blipFill rotWithShape="1">
          <a:blip r:embed="rId4">
            <a:alphaModFix/>
          </a:blip>
          <a:srcRect/>
          <a:stretch/>
        </p:blipFill>
        <p:spPr>
          <a:xfrm>
            <a:off x="6219222" y="36769"/>
            <a:ext cx="4935259" cy="295842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3"/>
          <p:cNvSpPr txBox="1">
            <a:spLocks noGrp="1"/>
          </p:cNvSpPr>
          <p:nvPr>
            <p:ph type="title"/>
          </p:nvPr>
        </p:nvSpPr>
        <p:spPr>
          <a:xfrm>
            <a:off x="0" y="498544"/>
            <a:ext cx="4730436"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400"/>
              <a:buFont typeface="Palatino"/>
              <a:buNone/>
            </a:pPr>
            <a:r>
              <a:rPr lang="en-US" b="0" dirty="0">
                <a:solidFill>
                  <a:schemeClr val="dk2"/>
                </a:solidFill>
                <a:latin typeface="Arial" panose="020B0604020202020204" pitchFamily="34" charset="0"/>
                <a:ea typeface="Palatino"/>
                <a:cs typeface="Arial" panose="020B0604020202020204" pitchFamily="34" charset="0"/>
                <a:sym typeface="Palatino"/>
              </a:rPr>
              <a:t>Preliminary Results: Mechanical</a:t>
            </a:r>
            <a:endParaRPr dirty="0"/>
          </a:p>
        </p:txBody>
      </p:sp>
      <p:sp>
        <p:nvSpPr>
          <p:cNvPr id="296" name="Google Shape;296;p43"/>
          <p:cNvSpPr txBox="1">
            <a:spLocks noGrp="1"/>
          </p:cNvSpPr>
          <p:nvPr>
            <p:ph type="body" idx="1"/>
          </p:nvPr>
        </p:nvSpPr>
        <p:spPr>
          <a:xfrm>
            <a:off x="88072" y="1357456"/>
            <a:ext cx="6086817" cy="456462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1000"/>
              </a:spcBef>
              <a:spcAft>
                <a:spcPts val="0"/>
              </a:spcAft>
              <a:buSzPts val="2800"/>
              <a:buChar char="•"/>
            </a:pPr>
            <a:r>
              <a:rPr lang="en-US" dirty="0">
                <a:latin typeface="Arial" panose="020B0604020202020204" pitchFamily="34" charset="0"/>
                <a:ea typeface="Palatino"/>
                <a:cs typeface="Arial" panose="020B0604020202020204" pitchFamily="34" charset="0"/>
                <a:sym typeface="Palatino"/>
              </a:rPr>
              <a:t>Tensile Properties:</a:t>
            </a:r>
            <a:endParaRPr dirty="0"/>
          </a:p>
          <a:p>
            <a:pPr marL="457200" lvl="1" indent="0" algn="l" rtl="0">
              <a:lnSpc>
                <a:spcPct val="90000"/>
              </a:lnSpc>
              <a:spcBef>
                <a:spcPts val="500"/>
              </a:spcBef>
              <a:spcAft>
                <a:spcPts val="0"/>
              </a:spcAft>
              <a:buSzPts val="2400"/>
              <a:buNone/>
            </a:pPr>
            <a:r>
              <a:rPr lang="en-US" dirty="0">
                <a:latin typeface="Arial" panose="020B0604020202020204" pitchFamily="34" charset="0"/>
                <a:ea typeface="Palatino"/>
                <a:cs typeface="Arial" panose="020B0604020202020204" pitchFamily="34" charset="0"/>
                <a:sym typeface="Palatino"/>
              </a:rPr>
              <a:t>Youngs modulus: the comparison between stress and strain which defines the material stiffness </a:t>
            </a:r>
          </a:p>
          <a:p>
            <a:pPr marL="1257300" lvl="2" indent="-342900"/>
            <a:r>
              <a:rPr lang="en-US" dirty="0">
                <a:latin typeface="Arial" panose="020B0604020202020204" pitchFamily="34" charset="0"/>
                <a:ea typeface="Palatino"/>
                <a:cs typeface="Arial" panose="020B0604020202020204" pitchFamily="34" charset="0"/>
                <a:sym typeface="Palatino"/>
              </a:rPr>
              <a:t>Stress: amount of force per unit area on the tissue</a:t>
            </a:r>
          </a:p>
          <a:p>
            <a:pPr marL="1257300" lvl="2" indent="-342900"/>
            <a:r>
              <a:rPr lang="en-US" dirty="0">
                <a:latin typeface="Arial" panose="020B0604020202020204" pitchFamily="34" charset="0"/>
                <a:ea typeface="Palatino"/>
                <a:cs typeface="Arial" panose="020B0604020202020204" pitchFamily="34" charset="0"/>
                <a:sym typeface="Palatino"/>
              </a:rPr>
              <a:t>Strain: distance of displacement of the tissue</a:t>
            </a:r>
            <a:endParaRPr dirty="0"/>
          </a:p>
          <a:p>
            <a:pPr marL="457200" lvl="0" indent="-457200" algn="l" rtl="0">
              <a:lnSpc>
                <a:spcPct val="90000"/>
              </a:lnSpc>
              <a:spcBef>
                <a:spcPts val="1000"/>
              </a:spcBef>
              <a:spcAft>
                <a:spcPts val="0"/>
              </a:spcAft>
              <a:buSzPts val="2800"/>
              <a:buChar char="•"/>
            </a:pPr>
            <a:r>
              <a:rPr lang="en-US" u="sng" dirty="0">
                <a:latin typeface="Arial" panose="020B0604020202020204" pitchFamily="34" charset="0"/>
                <a:ea typeface="Palatino"/>
                <a:cs typeface="Arial" panose="020B0604020202020204" pitchFamily="34" charset="0"/>
                <a:sym typeface="Palatino"/>
              </a:rPr>
              <a:t>Data Interpretation:</a:t>
            </a:r>
            <a:endParaRPr dirty="0"/>
          </a:p>
          <a:p>
            <a:pPr marL="685800" lvl="1" indent="-228600" algn="l" rtl="0">
              <a:lnSpc>
                <a:spcPct val="90000"/>
              </a:lnSpc>
              <a:spcBef>
                <a:spcPts val="1000"/>
              </a:spcBef>
              <a:spcAft>
                <a:spcPts val="0"/>
              </a:spcAft>
              <a:buSzPts val="2400"/>
              <a:buChar char="•"/>
            </a:pPr>
            <a:r>
              <a:rPr lang="en-US" dirty="0">
                <a:latin typeface="Arial" panose="020B0604020202020204" pitchFamily="34" charset="0"/>
                <a:ea typeface="Palatino"/>
                <a:cs typeface="Arial" panose="020B0604020202020204" pitchFamily="34" charset="0"/>
                <a:sym typeface="Palatino"/>
              </a:rPr>
              <a:t>Tissue engineered construct has 10x less tensile strength in comparison to native tissue</a:t>
            </a:r>
            <a:r>
              <a:rPr lang="en-US" baseline="30000" dirty="0">
                <a:latin typeface="Arial" panose="020B0604020202020204" pitchFamily="34" charset="0"/>
                <a:ea typeface="Palatino"/>
                <a:cs typeface="Arial" panose="020B0604020202020204" pitchFamily="34" charset="0"/>
                <a:sym typeface="Palatino"/>
              </a:rPr>
              <a:t>5</a:t>
            </a:r>
            <a:endParaRPr dirty="0"/>
          </a:p>
          <a:p>
            <a:pPr marL="685800" lvl="1" indent="-76200" algn="l" rtl="0">
              <a:lnSpc>
                <a:spcPct val="90000"/>
              </a:lnSpc>
              <a:spcBef>
                <a:spcPts val="1000"/>
              </a:spcBef>
              <a:spcAft>
                <a:spcPts val="0"/>
              </a:spcAft>
              <a:buSzPts val="2400"/>
              <a:buNone/>
            </a:pPr>
            <a:endParaRPr dirty="0">
              <a:latin typeface="Arial" panose="020B0604020202020204" pitchFamily="34" charset="0"/>
              <a:ea typeface="Palatino"/>
              <a:cs typeface="Arial" panose="020B0604020202020204" pitchFamily="34" charset="0"/>
              <a:sym typeface="Palatino"/>
            </a:endParaRPr>
          </a:p>
          <a:p>
            <a:pPr marL="685800" lvl="1" indent="-76200" algn="l" rtl="0">
              <a:lnSpc>
                <a:spcPct val="90000"/>
              </a:lnSpc>
              <a:spcBef>
                <a:spcPts val="1000"/>
              </a:spcBef>
              <a:spcAft>
                <a:spcPts val="0"/>
              </a:spcAft>
              <a:buSzPts val="2400"/>
              <a:buNone/>
            </a:pPr>
            <a:endParaRPr dirty="0"/>
          </a:p>
        </p:txBody>
      </p:sp>
      <p:pic>
        <p:nvPicPr>
          <p:cNvPr id="3" name="Picture 2" descr="A graph of a number of different colored bars&#10;&#10;Description automatically generated">
            <a:extLst>
              <a:ext uri="{FF2B5EF4-FFF2-40B4-BE49-F238E27FC236}">
                <a16:creationId xmlns:a16="http://schemas.microsoft.com/office/drawing/2014/main" id="{F9920213-0DDC-7DE8-8956-8904297B621C}"/>
              </a:ext>
            </a:extLst>
          </p:cNvPr>
          <p:cNvPicPr>
            <a:picLocks noChangeAspect="1"/>
          </p:cNvPicPr>
          <p:nvPr/>
        </p:nvPicPr>
        <p:blipFill>
          <a:blip r:embed="rId3"/>
          <a:stretch>
            <a:fillRect/>
          </a:stretch>
        </p:blipFill>
        <p:spPr>
          <a:xfrm>
            <a:off x="6319452" y="1468233"/>
            <a:ext cx="5676900" cy="3365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body" idx="1"/>
          </p:nvPr>
        </p:nvSpPr>
        <p:spPr>
          <a:xfrm>
            <a:off x="284018" y="1480590"/>
            <a:ext cx="6009206"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Arial" panose="020B0604020202020204" pitchFamily="34" charset="0"/>
                <a:ea typeface="Palatino"/>
                <a:cs typeface="Arial" panose="020B0604020202020204" pitchFamily="34" charset="0"/>
                <a:sym typeface="Palatino"/>
              </a:rPr>
              <a:t>Continue Biochemical and Mechanical testing on constructs currently growing….</a:t>
            </a:r>
            <a:endParaRPr dirty="0"/>
          </a:p>
          <a:p>
            <a:pPr marL="228600" lvl="0" indent="-228600" algn="l" rtl="0">
              <a:lnSpc>
                <a:spcPct val="90000"/>
              </a:lnSpc>
              <a:spcBef>
                <a:spcPts val="1000"/>
              </a:spcBef>
              <a:spcAft>
                <a:spcPts val="0"/>
              </a:spcAft>
              <a:buClr>
                <a:schemeClr val="dk1"/>
              </a:buClr>
              <a:buSzPts val="2800"/>
              <a:buChar char="•"/>
            </a:pPr>
            <a:r>
              <a:rPr lang="en-US" dirty="0">
                <a:latin typeface="Arial" panose="020B0604020202020204" pitchFamily="34" charset="0"/>
                <a:ea typeface="Palatino"/>
                <a:cs typeface="Arial" panose="020B0604020202020204" pitchFamily="34" charset="0"/>
                <a:sym typeface="Palatino"/>
              </a:rPr>
              <a:t>Eventually going in vivo!</a:t>
            </a:r>
            <a:endParaRPr dirty="0"/>
          </a:p>
        </p:txBody>
      </p:sp>
      <p:sp>
        <p:nvSpPr>
          <p:cNvPr id="303" name="Google Shape;303;p12"/>
          <p:cNvSpPr txBox="1">
            <a:spLocks noGrp="1"/>
          </p:cNvSpPr>
          <p:nvPr>
            <p:ph type="title"/>
          </p:nvPr>
        </p:nvSpPr>
        <p:spPr>
          <a:xfrm>
            <a:off x="106298" y="510901"/>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400"/>
              <a:buFont typeface="Palatino"/>
              <a:buNone/>
            </a:pPr>
            <a:r>
              <a:rPr lang="en-US" b="0" dirty="0">
                <a:solidFill>
                  <a:schemeClr val="dk2"/>
                </a:solidFill>
                <a:latin typeface="Arial" panose="020B0604020202020204" pitchFamily="34" charset="0"/>
                <a:ea typeface="Palatino"/>
                <a:cs typeface="Arial" panose="020B0604020202020204" pitchFamily="34" charset="0"/>
                <a:sym typeface="Palatino"/>
              </a:rPr>
              <a:t>Next Steps:</a:t>
            </a:r>
            <a:endParaRPr dirty="0"/>
          </a:p>
        </p:txBody>
      </p:sp>
      <p:pic>
        <p:nvPicPr>
          <p:cNvPr id="304" name="Google Shape;304;p12" descr="A circular object with a circular pattern&#10;&#10;Description automatically generated"/>
          <p:cNvPicPr preferRelativeResize="0"/>
          <p:nvPr/>
        </p:nvPicPr>
        <p:blipFill rotWithShape="1">
          <a:blip r:embed="rId3">
            <a:alphaModFix/>
          </a:blip>
          <a:srcRect t="-741" r="31313"/>
          <a:stretch/>
        </p:blipFill>
        <p:spPr>
          <a:xfrm rot="5400000">
            <a:off x="6696942" y="760217"/>
            <a:ext cx="4710545" cy="5181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xfrm>
            <a:off x="838200" y="192261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endParaRPr/>
          </a:p>
        </p:txBody>
      </p:sp>
      <p:pic>
        <p:nvPicPr>
          <p:cNvPr id="311" name="Google Shape;311;p1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12" name="Google Shape;312;p13"/>
          <p:cNvSpPr txBox="1"/>
          <p:nvPr/>
        </p:nvSpPr>
        <p:spPr>
          <a:xfrm>
            <a:off x="4724400" y="4752109"/>
            <a:ext cx="2826327"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u="none" strike="noStrike" cap="none" dirty="0">
                <a:solidFill>
                  <a:schemeClr val="dk2"/>
                </a:solidFill>
                <a:latin typeface="Arial" panose="020B0604020202020204" pitchFamily="34" charset="0"/>
                <a:ea typeface="Palatino"/>
                <a:cs typeface="Arial" panose="020B0604020202020204" pitchFamily="34" charset="0"/>
                <a:sym typeface="Palatino"/>
              </a:rPr>
              <a:t>QUESTIONS?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4"/>
          <p:cNvSpPr txBox="1">
            <a:spLocks noGrp="1"/>
          </p:cNvSpPr>
          <p:nvPr>
            <p:ph type="title"/>
          </p:nvPr>
        </p:nvSpPr>
        <p:spPr>
          <a:xfrm>
            <a:off x="4258007" y="18288"/>
            <a:ext cx="3271684" cy="126790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Palatino"/>
              <a:buNone/>
            </a:pPr>
            <a:r>
              <a:rPr lang="en-US" sz="3600" b="0" dirty="0">
                <a:latin typeface="+mj-lt"/>
                <a:ea typeface="Palatino"/>
                <a:cs typeface="Arial" panose="020B0604020202020204" pitchFamily="34" charset="0"/>
                <a:sym typeface="Palatino"/>
              </a:rPr>
              <a:t>Work Cited:</a:t>
            </a:r>
            <a:endParaRPr dirty="0">
              <a:latin typeface="+mj-lt"/>
            </a:endParaRPr>
          </a:p>
        </p:txBody>
      </p:sp>
      <p:sp>
        <p:nvSpPr>
          <p:cNvPr id="318" name="Google Shape;318;p14"/>
          <p:cNvSpPr txBox="1">
            <a:spLocks noGrp="1"/>
          </p:cNvSpPr>
          <p:nvPr>
            <p:ph type="body" idx="1"/>
          </p:nvPr>
        </p:nvSpPr>
        <p:spPr>
          <a:xfrm>
            <a:off x="838200" y="1253331"/>
            <a:ext cx="10515600" cy="4351338"/>
          </a:xfrm>
          <a:prstGeom prst="rect">
            <a:avLst/>
          </a:prstGeom>
          <a:noFill/>
          <a:ln>
            <a:noFill/>
          </a:ln>
        </p:spPr>
        <p:txBody>
          <a:bodyPr spcFirstLastPara="1" wrap="square" lIns="91425" tIns="45700" rIns="91425" bIns="45700" anchor="t" anchorCtr="0">
            <a:normAutofit fontScale="77500" lnSpcReduction="20000"/>
          </a:bodyPr>
          <a:lstStyle/>
          <a:p>
            <a:pPr marL="514350" lvl="0" indent="-514350" algn="l" rtl="0">
              <a:lnSpc>
                <a:spcPct val="90000"/>
              </a:lnSpc>
              <a:spcBef>
                <a:spcPts val="0"/>
              </a:spcBef>
              <a:spcAft>
                <a:spcPts val="0"/>
              </a:spcAft>
              <a:buClr>
                <a:srgbClr val="212121"/>
              </a:buClr>
              <a:buSzPct val="100000"/>
              <a:buAutoNum type="arabicPeriod"/>
            </a:pPr>
            <a:r>
              <a:rPr lang="en-US" dirty="0" err="1">
                <a:solidFill>
                  <a:srgbClr val="212121"/>
                </a:solidFill>
                <a:latin typeface="+mj-lt"/>
                <a:ea typeface="Palatino"/>
                <a:cs typeface="Arial" panose="020B0604020202020204" pitchFamily="34" charset="0"/>
                <a:sym typeface="Palatino"/>
              </a:rPr>
              <a:t>Runci</a:t>
            </a:r>
            <a:r>
              <a:rPr lang="en-US" dirty="0">
                <a:solidFill>
                  <a:srgbClr val="212121"/>
                </a:solidFill>
                <a:latin typeface="+mj-lt"/>
                <a:ea typeface="Palatino"/>
                <a:cs typeface="Arial" panose="020B0604020202020204" pitchFamily="34" charset="0"/>
                <a:sym typeface="Palatino"/>
              </a:rPr>
              <a:t> A., Michele et al. Articular Disc of a Human Temporomandibular Joint: Evaluation through Light Microscopy, Immunofluorescence and Scanning Electron Microscopy. J of </a:t>
            </a:r>
            <a:r>
              <a:rPr lang="en-US" dirty="0" err="1">
                <a:solidFill>
                  <a:srgbClr val="212121"/>
                </a:solidFill>
                <a:latin typeface="+mj-lt"/>
                <a:ea typeface="Palatino"/>
                <a:cs typeface="Arial" panose="020B0604020202020204" pitchFamily="34" charset="0"/>
                <a:sym typeface="Palatino"/>
              </a:rPr>
              <a:t>Func</a:t>
            </a:r>
            <a:r>
              <a:rPr lang="en-US" dirty="0">
                <a:solidFill>
                  <a:srgbClr val="212121"/>
                </a:solidFill>
                <a:latin typeface="+mj-lt"/>
                <a:ea typeface="Palatino"/>
                <a:cs typeface="Arial" panose="020B0604020202020204" pitchFamily="34" charset="0"/>
                <a:sym typeface="Palatino"/>
              </a:rPr>
              <a:t>. Morph. and </a:t>
            </a:r>
            <a:r>
              <a:rPr lang="en-US" dirty="0" err="1">
                <a:solidFill>
                  <a:srgbClr val="212121"/>
                </a:solidFill>
                <a:latin typeface="+mj-lt"/>
                <a:ea typeface="Palatino"/>
                <a:cs typeface="Arial" panose="020B0604020202020204" pitchFamily="34" charset="0"/>
                <a:sym typeface="Palatino"/>
              </a:rPr>
              <a:t>Kines</a:t>
            </a:r>
            <a:r>
              <a:rPr lang="en-US" dirty="0">
                <a:solidFill>
                  <a:srgbClr val="212121"/>
                </a:solidFill>
                <a:latin typeface="+mj-lt"/>
                <a:ea typeface="Palatino"/>
                <a:cs typeface="Arial" panose="020B0604020202020204" pitchFamily="34" charset="0"/>
                <a:sym typeface="Palatino"/>
              </a:rPr>
              <a:t>. vol. 6,1 22. 25 Feb. 2021, doi:10.3390/jfmk6010022</a:t>
            </a:r>
            <a:endParaRPr dirty="0">
              <a:latin typeface="+mj-lt"/>
            </a:endParaRPr>
          </a:p>
          <a:p>
            <a:pPr marL="514350" lvl="0" indent="-514350" algn="l" rtl="0">
              <a:lnSpc>
                <a:spcPct val="90000"/>
              </a:lnSpc>
              <a:spcBef>
                <a:spcPts val="1000"/>
              </a:spcBef>
              <a:spcAft>
                <a:spcPts val="0"/>
              </a:spcAft>
              <a:buClr>
                <a:srgbClr val="212121"/>
              </a:buClr>
              <a:buSzPct val="100000"/>
              <a:buAutoNum type="arabicPeriod"/>
            </a:pPr>
            <a:r>
              <a:rPr lang="en-US" dirty="0">
                <a:solidFill>
                  <a:srgbClr val="212121"/>
                </a:solidFill>
                <a:latin typeface="+mj-lt"/>
                <a:ea typeface="Palatino"/>
                <a:cs typeface="Arial" panose="020B0604020202020204" pitchFamily="34" charset="0"/>
                <a:sym typeface="Palatino"/>
              </a:rPr>
              <a:t>Farrar W.B., McCarty W.L. Jr.1979.The TMJ dilemma. J Ala Dent Assoc. 63(1):19-26. PubMed PMID:297713</a:t>
            </a:r>
            <a:endParaRPr dirty="0">
              <a:latin typeface="+mj-lt"/>
            </a:endParaRPr>
          </a:p>
          <a:p>
            <a:pPr marL="514350" lvl="0" indent="-514350" algn="l" rtl="0">
              <a:lnSpc>
                <a:spcPct val="90000"/>
              </a:lnSpc>
              <a:spcBef>
                <a:spcPts val="1000"/>
              </a:spcBef>
              <a:spcAft>
                <a:spcPts val="0"/>
              </a:spcAft>
              <a:buClr>
                <a:srgbClr val="212121"/>
              </a:buClr>
              <a:buSzPct val="100000"/>
              <a:buAutoNum type="arabicPeriod"/>
            </a:pPr>
            <a:r>
              <a:rPr lang="en-US" dirty="0">
                <a:solidFill>
                  <a:srgbClr val="212121"/>
                </a:solidFill>
                <a:latin typeface="+mj-lt"/>
                <a:ea typeface="Palatino"/>
                <a:cs typeface="Arial" panose="020B0604020202020204" pitchFamily="34" charset="0"/>
                <a:sym typeface="Palatino"/>
              </a:rPr>
              <a:t>Wilkes C.H. 1989. Internal derangements of the temporomandibular joint. Pathological variations. Arch </a:t>
            </a:r>
            <a:r>
              <a:rPr lang="en-US" dirty="0" err="1">
                <a:solidFill>
                  <a:srgbClr val="212121"/>
                </a:solidFill>
                <a:latin typeface="+mj-lt"/>
                <a:ea typeface="Palatino"/>
                <a:cs typeface="Arial" panose="020B0604020202020204" pitchFamily="34" charset="0"/>
                <a:sym typeface="Palatino"/>
              </a:rPr>
              <a:t>Otolaryngol</a:t>
            </a:r>
            <a:r>
              <a:rPr lang="en-US" dirty="0">
                <a:solidFill>
                  <a:srgbClr val="212121"/>
                </a:solidFill>
                <a:latin typeface="+mj-lt"/>
                <a:ea typeface="Palatino"/>
                <a:cs typeface="Arial" panose="020B0604020202020204" pitchFamily="34" charset="0"/>
                <a:sym typeface="Palatino"/>
              </a:rPr>
              <a:t> Head Neck Surg. 115(4):469-477. PubMed PMID:2923691</a:t>
            </a:r>
            <a:endParaRPr dirty="0">
              <a:latin typeface="+mj-lt"/>
            </a:endParaRPr>
          </a:p>
          <a:p>
            <a:pPr marL="514350" lvl="0" indent="-514350" algn="l" rtl="0">
              <a:lnSpc>
                <a:spcPct val="90000"/>
              </a:lnSpc>
              <a:spcBef>
                <a:spcPts val="1000"/>
              </a:spcBef>
              <a:spcAft>
                <a:spcPts val="0"/>
              </a:spcAft>
              <a:buClr>
                <a:srgbClr val="212121"/>
              </a:buClr>
              <a:buSzPct val="100000"/>
              <a:buAutoNum type="arabicPeriod"/>
            </a:pPr>
            <a:r>
              <a:rPr lang="en-US" dirty="0" err="1">
                <a:solidFill>
                  <a:srgbClr val="212121"/>
                </a:solidFill>
                <a:latin typeface="+mj-lt"/>
                <a:ea typeface="Palatino"/>
                <a:cs typeface="Arial" panose="020B0604020202020204" pitchFamily="34" charset="0"/>
                <a:sym typeface="Palatino"/>
              </a:rPr>
              <a:t>Vapniarsky</a:t>
            </a:r>
            <a:r>
              <a:rPr lang="en-US" dirty="0">
                <a:solidFill>
                  <a:srgbClr val="212121"/>
                </a:solidFill>
                <a:latin typeface="+mj-lt"/>
                <a:ea typeface="Palatino"/>
                <a:cs typeface="Arial" panose="020B0604020202020204" pitchFamily="34" charset="0"/>
                <a:sym typeface="Palatino"/>
              </a:rPr>
              <a:t> N., et al. 2018. Tissue engineering toward temporomandibular joint disc regeneration. Sci </a:t>
            </a:r>
            <a:r>
              <a:rPr lang="en-US" dirty="0" err="1">
                <a:solidFill>
                  <a:srgbClr val="212121"/>
                </a:solidFill>
                <a:latin typeface="+mj-lt"/>
                <a:ea typeface="Palatino"/>
                <a:cs typeface="Arial" panose="020B0604020202020204" pitchFamily="34" charset="0"/>
                <a:sym typeface="Palatino"/>
              </a:rPr>
              <a:t>Transl</a:t>
            </a:r>
            <a:r>
              <a:rPr lang="en-US" dirty="0">
                <a:solidFill>
                  <a:srgbClr val="212121"/>
                </a:solidFill>
                <a:latin typeface="+mj-lt"/>
                <a:ea typeface="Palatino"/>
                <a:cs typeface="Arial" panose="020B0604020202020204" pitchFamily="34" charset="0"/>
                <a:sym typeface="Palatino"/>
              </a:rPr>
              <a:t> Med. 10(446). PubMed PMID:29925634</a:t>
            </a:r>
          </a:p>
          <a:p>
            <a:pPr marL="514350" indent="-514350">
              <a:buClr>
                <a:srgbClr val="212121"/>
              </a:buClr>
              <a:buSzPct val="100000"/>
              <a:buFont typeface="Arial"/>
              <a:buAutoNum type="arabicPeriod"/>
            </a:pPr>
            <a:r>
              <a:rPr lang="en-US" dirty="0" err="1">
                <a:solidFill>
                  <a:srgbClr val="212121"/>
                </a:solidFill>
                <a:latin typeface="+mj-lt"/>
                <a:ea typeface="Palatino"/>
                <a:cs typeface="Arial" panose="020B0604020202020204" pitchFamily="34" charset="0"/>
                <a:sym typeface="Palatino"/>
              </a:rPr>
              <a:t>Vapniarsky</a:t>
            </a:r>
            <a:r>
              <a:rPr lang="en-US" dirty="0">
                <a:solidFill>
                  <a:srgbClr val="212121"/>
                </a:solidFill>
                <a:latin typeface="+mj-lt"/>
                <a:ea typeface="Palatino"/>
                <a:cs typeface="Arial" panose="020B0604020202020204" pitchFamily="34" charset="0"/>
                <a:sym typeface="Palatino"/>
              </a:rPr>
              <a:t> N., </a:t>
            </a:r>
            <a:r>
              <a:rPr lang="en-US" dirty="0" err="1">
                <a:solidFill>
                  <a:srgbClr val="212121"/>
                </a:solidFill>
                <a:latin typeface="+mj-lt"/>
                <a:ea typeface="Palatino"/>
                <a:cs typeface="Arial" panose="020B0604020202020204" pitchFamily="34" charset="0"/>
                <a:sym typeface="Palatino"/>
              </a:rPr>
              <a:t>Aryaei</a:t>
            </a:r>
            <a:r>
              <a:rPr lang="en-US" dirty="0">
                <a:solidFill>
                  <a:srgbClr val="212121"/>
                </a:solidFill>
                <a:latin typeface="+mj-lt"/>
                <a:ea typeface="Palatino"/>
                <a:cs typeface="Arial" panose="020B0604020202020204" pitchFamily="34" charset="0"/>
                <a:sym typeface="Palatino"/>
              </a:rPr>
              <a:t> A., </a:t>
            </a:r>
            <a:r>
              <a:rPr lang="en-US" dirty="0" err="1">
                <a:solidFill>
                  <a:srgbClr val="212121"/>
                </a:solidFill>
                <a:latin typeface="+mj-lt"/>
                <a:ea typeface="Palatino"/>
                <a:cs typeface="Arial" panose="020B0604020202020204" pitchFamily="34" charset="0"/>
                <a:sym typeface="Palatino"/>
              </a:rPr>
              <a:t>Arzi</a:t>
            </a:r>
            <a:r>
              <a:rPr lang="en-US" dirty="0">
                <a:solidFill>
                  <a:srgbClr val="212121"/>
                </a:solidFill>
                <a:latin typeface="+mj-lt"/>
                <a:ea typeface="Palatino"/>
                <a:cs typeface="Arial" panose="020B0604020202020204" pitchFamily="34" charset="0"/>
                <a:sym typeface="Palatino"/>
              </a:rPr>
              <a:t> B., Hatcher D.C., Hu J.C., </a:t>
            </a:r>
            <a:r>
              <a:rPr lang="en-US" dirty="0" err="1">
                <a:solidFill>
                  <a:srgbClr val="212121"/>
                </a:solidFill>
                <a:latin typeface="+mj-lt"/>
                <a:ea typeface="Palatino"/>
                <a:cs typeface="Arial" panose="020B0604020202020204" pitchFamily="34" charset="0"/>
                <a:sym typeface="Palatino"/>
              </a:rPr>
              <a:t>Athanasiou</a:t>
            </a:r>
            <a:r>
              <a:rPr lang="en-US" dirty="0">
                <a:solidFill>
                  <a:srgbClr val="212121"/>
                </a:solidFill>
                <a:latin typeface="+mj-lt"/>
                <a:ea typeface="Palatino"/>
                <a:cs typeface="Arial" panose="020B0604020202020204" pitchFamily="34" charset="0"/>
                <a:sym typeface="Palatino"/>
              </a:rPr>
              <a:t> K.A. 2017. The Yucatan minipig temporomandibular joint disc structure- function relationships support its suitability fort human comparative studies. Tissue Engineering. Part C, Methods 23(11):700-709, </a:t>
            </a:r>
            <a:r>
              <a:rPr lang="en-US" dirty="0" err="1">
                <a:solidFill>
                  <a:srgbClr val="212121"/>
                </a:solidFill>
                <a:latin typeface="+mj-lt"/>
                <a:ea typeface="Palatino"/>
                <a:cs typeface="Arial" panose="020B0604020202020204" pitchFamily="34" charset="0"/>
                <a:sym typeface="Palatino"/>
              </a:rPr>
              <a:t>PubMED</a:t>
            </a:r>
            <a:r>
              <a:rPr lang="en-US" dirty="0">
                <a:solidFill>
                  <a:srgbClr val="212121"/>
                </a:solidFill>
                <a:latin typeface="+mj-lt"/>
                <a:ea typeface="Palatino"/>
                <a:cs typeface="Arial" panose="020B0604020202020204" pitchFamily="34" charset="0"/>
                <a:sym typeface="Palatino"/>
              </a:rPr>
              <a:t> PMID:</a:t>
            </a:r>
            <a:r>
              <a:rPr lang="en-US" sz="2800" dirty="0">
                <a:solidFill>
                  <a:srgbClr val="000000"/>
                </a:solidFill>
                <a:latin typeface="+mj-lt"/>
                <a:ea typeface="Palatino" pitchFamily="2" charset="77"/>
                <a:cs typeface="Arial"/>
                <a:sym typeface="Arial"/>
              </a:rPr>
              <a:t>28548559</a:t>
            </a:r>
            <a:endParaRPr lang="en-US" dirty="0">
              <a:solidFill>
                <a:srgbClr val="000000"/>
              </a:solidFill>
              <a:latin typeface="+mj-lt"/>
              <a:ea typeface="Palatino" pitchFamily="2" charset="77"/>
              <a:cs typeface="Arial" panose="020B0604020202020204" pitchFamily="34" charset="0"/>
              <a:sym typeface="Palatino"/>
            </a:endParaRPr>
          </a:p>
          <a:p>
            <a:pPr marL="514350" lvl="0" indent="-514350" algn="l" rtl="0">
              <a:lnSpc>
                <a:spcPct val="90000"/>
              </a:lnSpc>
              <a:spcBef>
                <a:spcPts val="1000"/>
              </a:spcBef>
              <a:spcAft>
                <a:spcPts val="0"/>
              </a:spcAft>
              <a:buClr>
                <a:srgbClr val="212121"/>
              </a:buClr>
              <a:buSzPct val="100000"/>
              <a:buAutoNum type="arabicPeriod"/>
            </a:pPr>
            <a:endParaRPr dirty="0">
              <a:latin typeface="+mj-lt"/>
              <a:ea typeface="Palatino"/>
              <a:cs typeface="Arial" panose="020B0604020202020204" pitchFamily="34" charset="0"/>
              <a:sym typeface="Palatin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
          <p:cNvSpPr txBox="1">
            <a:spLocks noGrp="1"/>
          </p:cNvSpPr>
          <p:nvPr>
            <p:ph type="body" idx="1"/>
          </p:nvPr>
        </p:nvSpPr>
        <p:spPr>
          <a:xfrm>
            <a:off x="331841" y="1451093"/>
            <a:ext cx="5902704"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Arial" panose="020B0604020202020204" pitchFamily="34" charset="0"/>
                <a:ea typeface="Palatino"/>
                <a:cs typeface="Arial" panose="020B0604020202020204" pitchFamily="34" charset="0"/>
                <a:sym typeface="Palatino"/>
              </a:rPr>
              <a:t>Temporomandibular Joint (TMJ)</a:t>
            </a:r>
            <a:endParaRPr dirty="0"/>
          </a:p>
          <a:p>
            <a:pPr marL="685800" lvl="1" indent="-228600" algn="l" rtl="0">
              <a:lnSpc>
                <a:spcPct val="90000"/>
              </a:lnSpc>
              <a:spcBef>
                <a:spcPts val="500"/>
              </a:spcBef>
              <a:spcAft>
                <a:spcPts val="0"/>
              </a:spcAft>
              <a:buClr>
                <a:schemeClr val="dk1"/>
              </a:buClr>
              <a:buSzPts val="2400"/>
              <a:buChar char="•"/>
            </a:pPr>
            <a:r>
              <a:rPr lang="en-US" dirty="0">
                <a:latin typeface="Arial" panose="020B0604020202020204" pitchFamily="34" charset="0"/>
                <a:ea typeface="Palatino"/>
                <a:cs typeface="Arial" panose="020B0604020202020204" pitchFamily="34" charset="0"/>
                <a:sym typeface="Palatino"/>
              </a:rPr>
              <a:t>Synovial and condylar joint capable of translation between the temporal bone and the mandible</a:t>
            </a:r>
            <a:endParaRPr dirty="0"/>
          </a:p>
          <a:p>
            <a:pPr marL="228600" lvl="0" indent="-228600" algn="l" rtl="0">
              <a:lnSpc>
                <a:spcPct val="90000"/>
              </a:lnSpc>
              <a:spcBef>
                <a:spcPts val="1000"/>
              </a:spcBef>
              <a:spcAft>
                <a:spcPts val="0"/>
              </a:spcAft>
              <a:buClr>
                <a:schemeClr val="dk1"/>
              </a:buClr>
              <a:buSzPts val="2800"/>
              <a:buChar char="•"/>
            </a:pPr>
            <a:r>
              <a:rPr lang="en-US" dirty="0">
                <a:latin typeface="+mj-lt"/>
                <a:ea typeface="Palatino"/>
                <a:cs typeface="Arial" panose="020B0604020202020204" pitchFamily="34" charset="0"/>
                <a:sym typeface="Palatino"/>
              </a:rPr>
              <a:t>TMJ Disc</a:t>
            </a:r>
            <a:endParaRPr dirty="0">
              <a:latin typeface="+mj-lt"/>
            </a:endParaRPr>
          </a:p>
          <a:p>
            <a:pPr marL="800100" lvl="1" indent="-342900">
              <a:spcBef>
                <a:spcPts val="1000"/>
              </a:spcBef>
              <a:buSzPts val="2800"/>
            </a:pPr>
            <a:r>
              <a:rPr lang="en-US" dirty="0">
                <a:latin typeface="+mj-lt"/>
                <a:ea typeface="Palatino"/>
                <a:cs typeface="Arial" panose="020B0604020202020204" pitchFamily="34" charset="0"/>
                <a:sym typeface="Palatino"/>
              </a:rPr>
              <a:t>Elastin distribution varies by region</a:t>
            </a:r>
            <a:endParaRPr dirty="0">
              <a:latin typeface="+mj-lt"/>
            </a:endParaRPr>
          </a:p>
          <a:p>
            <a:pPr marL="1143000" lvl="2" indent="-228600" algn="l" rtl="0">
              <a:lnSpc>
                <a:spcPct val="90000"/>
              </a:lnSpc>
              <a:spcBef>
                <a:spcPts val="500"/>
              </a:spcBef>
              <a:spcAft>
                <a:spcPts val="0"/>
              </a:spcAft>
              <a:buClr>
                <a:schemeClr val="dk1"/>
              </a:buClr>
              <a:buSzPts val="2000"/>
              <a:buChar char="•"/>
            </a:pPr>
            <a:r>
              <a:rPr lang="en-US" dirty="0">
                <a:latin typeface="+mj-lt"/>
                <a:ea typeface="Palatino"/>
                <a:cs typeface="Arial" panose="020B0604020202020204" pitchFamily="34" charset="0"/>
                <a:sym typeface="Palatino"/>
              </a:rPr>
              <a:t>Superior layer contains more elastic fibers than the inferior layer </a:t>
            </a:r>
            <a:r>
              <a:rPr lang="en-US" baseline="30000" dirty="0">
                <a:latin typeface="+mj-lt"/>
                <a:ea typeface="Palatino"/>
                <a:cs typeface="Arial" panose="020B0604020202020204" pitchFamily="34" charset="0"/>
                <a:sym typeface="Palatino"/>
              </a:rPr>
              <a:t>1</a:t>
            </a:r>
            <a:endParaRPr dirty="0">
              <a:latin typeface="+mj-lt"/>
              <a:ea typeface="Palatino"/>
              <a:cs typeface="Arial" panose="020B0604020202020204" pitchFamily="34" charset="0"/>
              <a:sym typeface="Palatino"/>
            </a:endParaRPr>
          </a:p>
          <a:p>
            <a:pPr marL="1143000" lvl="2" indent="-228600" algn="l" rtl="0">
              <a:lnSpc>
                <a:spcPct val="90000"/>
              </a:lnSpc>
              <a:spcBef>
                <a:spcPts val="500"/>
              </a:spcBef>
              <a:spcAft>
                <a:spcPts val="0"/>
              </a:spcAft>
              <a:buClr>
                <a:schemeClr val="dk1"/>
              </a:buClr>
              <a:buSzPts val="2000"/>
              <a:buChar char="•"/>
            </a:pPr>
            <a:r>
              <a:rPr lang="en-US" dirty="0">
                <a:latin typeface="+mj-lt"/>
                <a:ea typeface="Palatino"/>
                <a:cs typeface="Arial" panose="020B0604020202020204" pitchFamily="34" charset="0"/>
                <a:sym typeface="Palatino"/>
              </a:rPr>
              <a:t>Elastin concentration increases from the center towards the margins of the disc </a:t>
            </a:r>
            <a:r>
              <a:rPr lang="en-US" baseline="30000" dirty="0">
                <a:latin typeface="+mj-lt"/>
                <a:ea typeface="Palatino"/>
                <a:cs typeface="Arial" panose="020B0604020202020204" pitchFamily="34" charset="0"/>
                <a:sym typeface="Palatino"/>
              </a:rPr>
              <a:t>1</a:t>
            </a:r>
            <a:endParaRPr dirty="0">
              <a:latin typeface="+mj-lt"/>
              <a:ea typeface="Palatino"/>
              <a:cs typeface="Arial" panose="020B0604020202020204" pitchFamily="34" charset="0"/>
              <a:sym typeface="Palatino"/>
            </a:endParaRPr>
          </a:p>
          <a:p>
            <a:pPr marL="685800" lvl="1" indent="-76200" algn="l" rtl="0">
              <a:lnSpc>
                <a:spcPct val="90000"/>
              </a:lnSpc>
              <a:spcBef>
                <a:spcPts val="500"/>
              </a:spcBef>
              <a:spcAft>
                <a:spcPts val="0"/>
              </a:spcAft>
              <a:buClr>
                <a:schemeClr val="dk1"/>
              </a:buClr>
              <a:buSzPts val="2400"/>
              <a:buNone/>
            </a:pPr>
            <a:endParaRPr dirty="0"/>
          </a:p>
        </p:txBody>
      </p:sp>
      <p:sp>
        <p:nvSpPr>
          <p:cNvPr id="195" name="Google Shape;195;p2"/>
          <p:cNvSpPr txBox="1">
            <a:spLocks noGrp="1"/>
          </p:cNvSpPr>
          <p:nvPr>
            <p:ph type="title"/>
          </p:nvPr>
        </p:nvSpPr>
        <p:spPr>
          <a:xfrm>
            <a:off x="84846" y="481404"/>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400"/>
              <a:buFont typeface="Palatino"/>
              <a:buNone/>
            </a:pPr>
            <a:r>
              <a:rPr lang="en-US" b="0" dirty="0">
                <a:solidFill>
                  <a:schemeClr val="dk2"/>
                </a:solidFill>
                <a:latin typeface="Arial" panose="020B0604020202020204" pitchFamily="34" charset="0"/>
                <a:ea typeface="Palatino"/>
                <a:cs typeface="Arial" panose="020B0604020202020204" pitchFamily="34" charset="0"/>
                <a:sym typeface="Palatino"/>
              </a:rPr>
              <a:t>What is the TMJ?</a:t>
            </a:r>
            <a:endParaRPr dirty="0"/>
          </a:p>
        </p:txBody>
      </p:sp>
      <p:pic>
        <p:nvPicPr>
          <p:cNvPr id="196" name="Google Shape;196;p2" descr="Temporomandibular Joint Diagram - 1224534701 (1) - Fisher ..."/>
          <p:cNvPicPr preferRelativeResize="0"/>
          <p:nvPr/>
        </p:nvPicPr>
        <p:blipFill rotWithShape="1">
          <a:blip r:embed="rId3">
            <a:alphaModFix/>
          </a:blip>
          <a:srcRect/>
          <a:stretch/>
        </p:blipFill>
        <p:spPr>
          <a:xfrm>
            <a:off x="6678560" y="697714"/>
            <a:ext cx="5181600" cy="5181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2;p3">
            <a:extLst>
              <a:ext uri="{FF2B5EF4-FFF2-40B4-BE49-F238E27FC236}">
                <a16:creationId xmlns:a16="http://schemas.microsoft.com/office/drawing/2014/main" id="{826637C8-936C-B404-777B-59625A198DA3}"/>
              </a:ext>
            </a:extLst>
          </p:cNvPr>
          <p:cNvSpPr txBox="1">
            <a:spLocks noGrp="1"/>
          </p:cNvSpPr>
          <p:nvPr>
            <p:ph type="title"/>
          </p:nvPr>
        </p:nvSpPr>
        <p:spPr>
          <a:xfrm>
            <a:off x="100670" y="496613"/>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400"/>
              <a:buFont typeface="Palatino"/>
              <a:buNone/>
            </a:pPr>
            <a:r>
              <a:rPr lang="en-US" b="0" dirty="0">
                <a:solidFill>
                  <a:schemeClr val="dk2"/>
                </a:solidFill>
                <a:latin typeface="Arial" panose="020B0604020202020204" pitchFamily="34" charset="0"/>
                <a:ea typeface="Palatino"/>
                <a:cs typeface="Arial" panose="020B0604020202020204" pitchFamily="34" charset="0"/>
                <a:sym typeface="Palatino"/>
              </a:rPr>
              <a:t>Normal TMJ Disc Function:</a:t>
            </a:r>
            <a:endParaRPr dirty="0"/>
          </a:p>
        </p:txBody>
      </p:sp>
      <p:sp>
        <p:nvSpPr>
          <p:cNvPr id="6" name="Google Shape;203;p3">
            <a:extLst>
              <a:ext uri="{FF2B5EF4-FFF2-40B4-BE49-F238E27FC236}">
                <a16:creationId xmlns:a16="http://schemas.microsoft.com/office/drawing/2014/main" id="{FFC6E0EF-1246-A7DD-F970-ADB2323BE6F9}"/>
              </a:ext>
            </a:extLst>
          </p:cNvPr>
          <p:cNvSpPr txBox="1"/>
          <p:nvPr/>
        </p:nvSpPr>
        <p:spPr>
          <a:xfrm>
            <a:off x="1354775" y="5420093"/>
            <a:ext cx="309243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Arial" panose="020B0604020202020204" pitchFamily="34" charset="0"/>
                <a:ea typeface="Palatino"/>
                <a:cs typeface="Arial" panose="020B0604020202020204" pitchFamily="34" charset="0"/>
                <a:sym typeface="Palatino"/>
              </a:rPr>
              <a:t>Normal Jaw Tone</a:t>
            </a:r>
            <a:endParaRPr sz="1400" b="0" i="0" u="none" strike="noStrike" cap="none" dirty="0">
              <a:solidFill>
                <a:srgbClr val="000000"/>
              </a:solidFill>
              <a:latin typeface="Arial"/>
              <a:ea typeface="Arial"/>
              <a:cs typeface="Arial"/>
              <a:sym typeface="Arial"/>
            </a:endParaRPr>
          </a:p>
        </p:txBody>
      </p:sp>
      <p:sp>
        <p:nvSpPr>
          <p:cNvPr id="7" name="Google Shape;201;p3">
            <a:extLst>
              <a:ext uri="{FF2B5EF4-FFF2-40B4-BE49-F238E27FC236}">
                <a16:creationId xmlns:a16="http://schemas.microsoft.com/office/drawing/2014/main" id="{55D289FE-30F1-9A6D-8E35-E488ABBA7658}"/>
              </a:ext>
            </a:extLst>
          </p:cNvPr>
          <p:cNvSpPr txBox="1">
            <a:spLocks/>
          </p:cNvSpPr>
          <p:nvPr/>
        </p:nvSpPr>
        <p:spPr>
          <a:xfrm>
            <a:off x="7954297" y="5407741"/>
            <a:ext cx="2920180" cy="547925"/>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ct val="100000"/>
              <a:buFont typeface="Arial"/>
              <a:buNone/>
            </a:pPr>
            <a:r>
              <a:rPr lang="en-US">
                <a:latin typeface="Arial" panose="020B0604020202020204" pitchFamily="34" charset="0"/>
                <a:ea typeface="Palatino"/>
                <a:cs typeface="Arial" panose="020B0604020202020204" pitchFamily="34" charset="0"/>
                <a:sym typeface="Palatino"/>
              </a:rPr>
              <a:t>Hyper-extend Jaw</a:t>
            </a:r>
            <a:endParaRPr lang="en-US" dirty="0"/>
          </a:p>
        </p:txBody>
      </p:sp>
      <p:pic>
        <p:nvPicPr>
          <p:cNvPr id="10" name="Normal tone.mov">
            <a:hlinkClick r:id="" action="ppaction://media"/>
            <a:extLst>
              <a:ext uri="{FF2B5EF4-FFF2-40B4-BE49-F238E27FC236}">
                <a16:creationId xmlns:a16="http://schemas.microsoft.com/office/drawing/2014/main" id="{ADC0F85D-8EBE-A529-45B9-7D7D6E405B6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8573" t="9482" r="6253" b="7980"/>
          <a:stretch/>
        </p:blipFill>
        <p:spPr>
          <a:xfrm>
            <a:off x="966257" y="1466302"/>
            <a:ext cx="4041405" cy="3795852"/>
          </a:xfrm>
          <a:prstGeom prst="rect">
            <a:avLst/>
          </a:prstGeom>
        </p:spPr>
      </p:pic>
      <p:pic>
        <p:nvPicPr>
          <p:cNvPr id="11" name="Hyperextend.mov">
            <a:hlinkClick r:id="" action="ppaction://media"/>
            <a:extLst>
              <a:ext uri="{FF2B5EF4-FFF2-40B4-BE49-F238E27FC236}">
                <a16:creationId xmlns:a16="http://schemas.microsoft.com/office/drawing/2014/main" id="{DFF59A06-B3BE-26F0-025D-4F0FFA682660}"/>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1566" t="13348" r="4164" b="5012"/>
          <a:stretch/>
        </p:blipFill>
        <p:spPr>
          <a:xfrm>
            <a:off x="7308572" y="1451609"/>
            <a:ext cx="4042377" cy="3795852"/>
          </a:xfrm>
          <a:prstGeom prst="rect">
            <a:avLst/>
          </a:prstGeom>
        </p:spPr>
      </p:pic>
      <p:sp>
        <p:nvSpPr>
          <p:cNvPr id="12" name="Google Shape;214;p4">
            <a:extLst>
              <a:ext uri="{FF2B5EF4-FFF2-40B4-BE49-F238E27FC236}">
                <a16:creationId xmlns:a16="http://schemas.microsoft.com/office/drawing/2014/main" id="{8C1E7D1F-40B7-65F0-36EA-ADED4B06392E}"/>
              </a:ext>
            </a:extLst>
          </p:cNvPr>
          <p:cNvSpPr txBox="1"/>
          <p:nvPr/>
        </p:nvSpPr>
        <p:spPr>
          <a:xfrm>
            <a:off x="7916855" y="6581001"/>
            <a:ext cx="427514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Video Source: </a:t>
            </a:r>
            <a:r>
              <a:rPr lang="en-US" sz="1200" b="0" i="0" u="sng" strike="noStrike" cap="none">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https://www.youtube.com/watch?v=mB468Jh9aAY</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932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8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mute="1">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
          <p:cNvSpPr txBox="1">
            <a:spLocks noGrp="1"/>
          </p:cNvSpPr>
          <p:nvPr>
            <p:ph type="body" idx="2"/>
          </p:nvPr>
        </p:nvSpPr>
        <p:spPr>
          <a:xfrm>
            <a:off x="134007" y="1444640"/>
            <a:ext cx="6186949" cy="3052946"/>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dk1"/>
              </a:buClr>
              <a:buSzPct val="100000"/>
              <a:buChar char="•"/>
            </a:pPr>
            <a:r>
              <a:rPr lang="en-US" dirty="0">
                <a:latin typeface="+mj-lt"/>
                <a:ea typeface="Palatino"/>
                <a:cs typeface="Arial" panose="020B0604020202020204" pitchFamily="34" charset="0"/>
                <a:sym typeface="Palatino"/>
              </a:rPr>
              <a:t>TMJ Disc displacement is one of the most common causes of TMJ disorders</a:t>
            </a:r>
            <a:r>
              <a:rPr lang="en-US" baseline="30000" dirty="0">
                <a:latin typeface="+mj-lt"/>
                <a:ea typeface="Palatino"/>
                <a:cs typeface="Arial" panose="020B0604020202020204" pitchFamily="34" charset="0"/>
                <a:sym typeface="Palatino"/>
              </a:rPr>
              <a:t>2,3</a:t>
            </a:r>
            <a:endParaRPr dirty="0">
              <a:latin typeface="+mj-lt"/>
              <a:ea typeface="Palatino"/>
              <a:cs typeface="Arial" panose="020B0604020202020204" pitchFamily="34" charset="0"/>
              <a:sym typeface="Palatino"/>
            </a:endParaRPr>
          </a:p>
          <a:p>
            <a:pPr marL="685800" lvl="1" indent="-228600" algn="l" rtl="0">
              <a:lnSpc>
                <a:spcPct val="90000"/>
              </a:lnSpc>
              <a:spcBef>
                <a:spcPts val="500"/>
              </a:spcBef>
              <a:spcAft>
                <a:spcPts val="0"/>
              </a:spcAft>
              <a:buClr>
                <a:schemeClr val="dk1"/>
              </a:buClr>
              <a:buSzPct val="100000"/>
              <a:buChar char="•"/>
            </a:pPr>
            <a:r>
              <a:rPr lang="en-US" dirty="0">
                <a:latin typeface="+mj-lt"/>
                <a:ea typeface="Palatino"/>
                <a:cs typeface="Arial" panose="020B0604020202020204" pitchFamily="34" charset="0"/>
                <a:sym typeface="Palatino"/>
              </a:rPr>
              <a:t>Disc slides forward, causing the retro discal tissue to be pinched between the two bones</a:t>
            </a:r>
            <a:endParaRPr dirty="0">
              <a:latin typeface="+mj-lt"/>
            </a:endParaRPr>
          </a:p>
          <a:p>
            <a:pPr marL="1143000" lvl="2" indent="-228600" algn="l" rtl="0">
              <a:lnSpc>
                <a:spcPct val="90000"/>
              </a:lnSpc>
              <a:spcBef>
                <a:spcPts val="500"/>
              </a:spcBef>
              <a:spcAft>
                <a:spcPts val="0"/>
              </a:spcAft>
              <a:buClr>
                <a:schemeClr val="dk1"/>
              </a:buClr>
              <a:buSzPct val="100000"/>
              <a:buChar char="•"/>
            </a:pPr>
            <a:r>
              <a:rPr lang="en-US" dirty="0">
                <a:latin typeface="+mj-lt"/>
                <a:ea typeface="Palatino"/>
                <a:cs typeface="Arial" panose="020B0604020202020204" pitchFamily="34" charset="0"/>
                <a:sym typeface="Palatino"/>
              </a:rPr>
              <a:t>Painful </a:t>
            </a:r>
          </a:p>
          <a:p>
            <a:pPr marL="1143000" lvl="2" indent="-228600" algn="l" rtl="0">
              <a:lnSpc>
                <a:spcPct val="90000"/>
              </a:lnSpc>
              <a:spcBef>
                <a:spcPts val="500"/>
              </a:spcBef>
              <a:spcAft>
                <a:spcPts val="0"/>
              </a:spcAft>
              <a:buClr>
                <a:schemeClr val="dk1"/>
              </a:buClr>
              <a:buSzPct val="100000"/>
              <a:buChar char="•"/>
            </a:pPr>
            <a:r>
              <a:rPr lang="en-US" dirty="0">
                <a:latin typeface="+mj-lt"/>
              </a:rPr>
              <a:t>May result in painful clicks of jaw locking in more severe cases</a:t>
            </a:r>
          </a:p>
          <a:p>
            <a:pPr marL="1143000" lvl="2" indent="-228600" algn="l" rtl="0">
              <a:lnSpc>
                <a:spcPct val="90000"/>
              </a:lnSpc>
              <a:spcBef>
                <a:spcPts val="500"/>
              </a:spcBef>
              <a:spcAft>
                <a:spcPts val="0"/>
              </a:spcAft>
              <a:buClr>
                <a:schemeClr val="dk1"/>
              </a:buClr>
              <a:buSzPct val="100000"/>
              <a:buChar char="•"/>
            </a:pPr>
            <a:r>
              <a:rPr lang="en-US" dirty="0">
                <a:latin typeface="+mj-lt"/>
              </a:rPr>
              <a:t>With time</a:t>
            </a:r>
            <a:r>
              <a:rPr lang="en-US" dirty="0">
                <a:latin typeface="+mj-lt"/>
                <a:sym typeface="Wingdings" pitchFamily="2" charset="2"/>
              </a:rPr>
              <a:t> disc perforation can occur</a:t>
            </a:r>
            <a:endParaRPr dirty="0">
              <a:latin typeface="+mj-lt"/>
            </a:endParaRPr>
          </a:p>
          <a:p>
            <a:pPr marL="457200" lvl="1" indent="0" algn="l" rtl="0">
              <a:lnSpc>
                <a:spcPct val="90000"/>
              </a:lnSpc>
              <a:spcBef>
                <a:spcPts val="5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p:txBody>
      </p:sp>
      <p:sp>
        <p:nvSpPr>
          <p:cNvPr id="213" name="Google Shape;213;p4"/>
          <p:cNvSpPr txBox="1">
            <a:spLocks noGrp="1"/>
          </p:cNvSpPr>
          <p:nvPr>
            <p:ph type="title"/>
          </p:nvPr>
        </p:nvSpPr>
        <p:spPr>
          <a:xfrm>
            <a:off x="134007" y="501069"/>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400"/>
              <a:buFont typeface="Palatino"/>
              <a:buNone/>
            </a:pPr>
            <a:r>
              <a:rPr lang="en-US" b="0" dirty="0">
                <a:solidFill>
                  <a:schemeClr val="dk2"/>
                </a:solidFill>
                <a:latin typeface="Arial" panose="020B0604020202020204" pitchFamily="34" charset="0"/>
                <a:ea typeface="Palatino"/>
                <a:cs typeface="Arial" panose="020B0604020202020204" pitchFamily="34" charset="0"/>
                <a:sym typeface="Palatino"/>
              </a:rPr>
              <a:t>TMJ Disc Displacement:</a:t>
            </a:r>
            <a:endParaRPr dirty="0"/>
          </a:p>
        </p:txBody>
      </p:sp>
      <p:sp>
        <p:nvSpPr>
          <p:cNvPr id="214" name="Google Shape;214;p4"/>
          <p:cNvSpPr txBox="1"/>
          <p:nvPr/>
        </p:nvSpPr>
        <p:spPr>
          <a:xfrm>
            <a:off x="7916855" y="6581001"/>
            <a:ext cx="427514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Video Source: </a:t>
            </a:r>
            <a:r>
              <a:rPr lang="en-US" sz="12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https://www.youtube.com/watch?v=mB468Jh9aAY</a:t>
            </a:r>
            <a:endParaRPr sz="1200" b="0" i="0" u="none" strike="noStrike" cap="none">
              <a:solidFill>
                <a:schemeClr val="dk1"/>
              </a:solidFill>
              <a:latin typeface="Calibri"/>
              <a:ea typeface="Calibri"/>
              <a:cs typeface="Calibri"/>
              <a:sym typeface="Calibri"/>
            </a:endParaRPr>
          </a:p>
        </p:txBody>
      </p:sp>
      <p:sp>
        <p:nvSpPr>
          <p:cNvPr id="215" name="Google Shape;215;p4"/>
          <p:cNvSpPr/>
          <p:nvPr/>
        </p:nvSpPr>
        <p:spPr>
          <a:xfrm>
            <a:off x="1862028" y="4689988"/>
            <a:ext cx="570271" cy="525348"/>
          </a:xfrm>
          <a:prstGeom prst="star5">
            <a:avLst>
              <a:gd name="adj" fmla="val 19098"/>
              <a:gd name="hf" fmla="val 105146"/>
              <a:gd name="vf" fmla="val 110557"/>
            </a:avLst>
          </a:prstGeom>
          <a:solidFill>
            <a:srgbClr val="FEE599"/>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4"/>
          <p:cNvSpPr txBox="1"/>
          <p:nvPr/>
        </p:nvSpPr>
        <p:spPr>
          <a:xfrm>
            <a:off x="3655866" y="4752607"/>
            <a:ext cx="116551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solidFill>
                  <a:schemeClr val="dk1"/>
                </a:solidFill>
                <a:latin typeface="Arial" panose="020B0604020202020204" pitchFamily="34" charset="0"/>
                <a:ea typeface="Palatino"/>
                <a:cs typeface="Arial" panose="020B0604020202020204" pitchFamily="34" charset="0"/>
                <a:sym typeface="Palatino"/>
              </a:rPr>
              <a:t> “Click”</a:t>
            </a:r>
            <a:endParaRPr sz="1400" b="0" i="0" u="none" strike="noStrike" cap="none" dirty="0">
              <a:solidFill>
                <a:srgbClr val="000000"/>
              </a:solidFill>
              <a:latin typeface="Arial"/>
              <a:ea typeface="Arial"/>
              <a:cs typeface="Arial"/>
              <a:sym typeface="Arial"/>
            </a:endParaRPr>
          </a:p>
        </p:txBody>
      </p:sp>
      <p:sp>
        <p:nvSpPr>
          <p:cNvPr id="217" name="Google Shape;217;p4"/>
          <p:cNvSpPr/>
          <p:nvPr/>
        </p:nvSpPr>
        <p:spPr>
          <a:xfrm>
            <a:off x="2643143" y="4798465"/>
            <a:ext cx="1012723" cy="308393"/>
          </a:xfrm>
          <a:prstGeom prst="rightArrow">
            <a:avLst>
              <a:gd name="adj1" fmla="val 50000"/>
              <a:gd name="adj2" fmla="val 50000"/>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4"/>
          <p:cNvSpPr/>
          <p:nvPr/>
        </p:nvSpPr>
        <p:spPr>
          <a:xfrm>
            <a:off x="1933904" y="5491663"/>
            <a:ext cx="386509" cy="314632"/>
          </a:xfrm>
          <a:prstGeom prst="ellipse">
            <a:avLst/>
          </a:prstGeom>
          <a:solidFill>
            <a:srgbClr val="FF000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4"/>
          <p:cNvSpPr/>
          <p:nvPr/>
        </p:nvSpPr>
        <p:spPr>
          <a:xfrm>
            <a:off x="2690022" y="5491663"/>
            <a:ext cx="1012723" cy="308393"/>
          </a:xfrm>
          <a:prstGeom prst="rightArrow">
            <a:avLst>
              <a:gd name="adj1" fmla="val 50000"/>
              <a:gd name="adj2" fmla="val 50000"/>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 name="Google Shape;220;p4"/>
          <p:cNvSpPr txBox="1"/>
          <p:nvPr/>
        </p:nvSpPr>
        <p:spPr>
          <a:xfrm>
            <a:off x="3786187" y="5461193"/>
            <a:ext cx="87235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dk1"/>
                </a:solidFill>
                <a:latin typeface="Arial" panose="020B0604020202020204" pitchFamily="34" charset="0"/>
                <a:ea typeface="Palatino"/>
                <a:cs typeface="Arial" panose="020B0604020202020204" pitchFamily="34" charset="0"/>
                <a:sym typeface="Palatino"/>
              </a:rPr>
              <a:t>“Pain”</a:t>
            </a:r>
            <a:endParaRPr sz="1400" b="0" i="0" u="none" strike="noStrike" cap="none" dirty="0">
              <a:solidFill>
                <a:srgbClr val="000000"/>
              </a:solidFill>
              <a:latin typeface="Arial"/>
              <a:ea typeface="Arial"/>
              <a:cs typeface="Arial"/>
              <a:sym typeface="Arial"/>
            </a:endParaRPr>
          </a:p>
        </p:txBody>
      </p:sp>
      <p:pic>
        <p:nvPicPr>
          <p:cNvPr id="3" name="WEEEE.mov">
            <a:hlinkClick r:id="" action="ppaction://media"/>
            <a:extLst>
              <a:ext uri="{FF2B5EF4-FFF2-40B4-BE49-F238E27FC236}">
                <a16:creationId xmlns:a16="http://schemas.microsoft.com/office/drawing/2014/main" id="{1993DDB1-24A5-79D5-D066-32DB71C5536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690565" y="721557"/>
            <a:ext cx="5080466" cy="49243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5"/>
          <p:cNvSpPr txBox="1">
            <a:spLocks noGrp="1"/>
          </p:cNvSpPr>
          <p:nvPr>
            <p:ph type="body" idx="1"/>
          </p:nvPr>
        </p:nvSpPr>
        <p:spPr>
          <a:xfrm>
            <a:off x="0" y="1492648"/>
            <a:ext cx="6096000" cy="453764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dirty="0">
                <a:latin typeface="Arial" panose="020B0604020202020204" pitchFamily="34" charset="0"/>
                <a:ea typeface="Palatino"/>
                <a:cs typeface="Arial" panose="020B0604020202020204" pitchFamily="34" charset="0"/>
                <a:sym typeface="Palatino"/>
              </a:rPr>
              <a:t>TMJ dysfunction causes pain and disability in 20-25% of adults worldwide</a:t>
            </a:r>
            <a:r>
              <a:rPr lang="en-US" baseline="30000" dirty="0">
                <a:latin typeface="Arial" panose="020B0604020202020204" pitchFamily="34" charset="0"/>
                <a:ea typeface="Palatino"/>
                <a:cs typeface="Arial" panose="020B0604020202020204" pitchFamily="34" charset="0"/>
                <a:sym typeface="Palatino"/>
              </a:rPr>
              <a:t>4</a:t>
            </a:r>
          </a:p>
          <a:p>
            <a:pPr marL="0" lvl="0" indent="0" algn="l" rtl="0">
              <a:lnSpc>
                <a:spcPct val="90000"/>
              </a:lnSpc>
              <a:spcBef>
                <a:spcPts val="0"/>
              </a:spcBef>
              <a:spcAft>
                <a:spcPts val="0"/>
              </a:spcAft>
              <a:buClr>
                <a:schemeClr val="dk1"/>
              </a:buClr>
              <a:buSzPts val="2800"/>
              <a:buNone/>
            </a:pPr>
            <a:endParaRPr lang="en-US" baseline="30000" dirty="0">
              <a:latin typeface="Arial" panose="020B0604020202020204" pitchFamily="34" charset="0"/>
              <a:ea typeface="Palatino"/>
              <a:cs typeface="Arial" panose="020B0604020202020204" pitchFamily="34" charset="0"/>
              <a:sym typeface="Palatino"/>
            </a:endParaRPr>
          </a:p>
          <a:p>
            <a:pPr marL="228600" lvl="0" indent="-228600" algn="l" rtl="0">
              <a:lnSpc>
                <a:spcPct val="90000"/>
              </a:lnSpc>
              <a:spcBef>
                <a:spcPts val="0"/>
              </a:spcBef>
              <a:spcAft>
                <a:spcPts val="0"/>
              </a:spcAft>
              <a:buClr>
                <a:schemeClr val="dk1"/>
              </a:buClr>
              <a:buSzPts val="2800"/>
              <a:buChar char="•"/>
            </a:pPr>
            <a:r>
              <a:rPr lang="en-US" dirty="0">
                <a:latin typeface="Arial" panose="020B0604020202020204" pitchFamily="34" charset="0"/>
                <a:ea typeface="Palatino"/>
                <a:cs typeface="Arial" panose="020B0604020202020204" pitchFamily="34" charset="0"/>
                <a:sym typeface="Palatino"/>
              </a:rPr>
              <a:t>Currently– no regenerative solutions available</a:t>
            </a:r>
          </a:p>
          <a:p>
            <a:pPr marL="0" lvl="0" indent="0" algn="l" rtl="0">
              <a:lnSpc>
                <a:spcPct val="90000"/>
              </a:lnSpc>
              <a:spcBef>
                <a:spcPts val="0"/>
              </a:spcBef>
              <a:spcAft>
                <a:spcPts val="0"/>
              </a:spcAft>
              <a:buClr>
                <a:schemeClr val="dk1"/>
              </a:buClr>
              <a:buSzPts val="2800"/>
              <a:buNone/>
            </a:pPr>
            <a:endParaRPr lang="en-US" dirty="0">
              <a:latin typeface="Arial" panose="020B0604020202020204" pitchFamily="34" charset="0"/>
              <a:ea typeface="Palatino"/>
              <a:cs typeface="Arial" panose="020B0604020202020204" pitchFamily="34" charset="0"/>
              <a:sym typeface="Palatino"/>
            </a:endParaRPr>
          </a:p>
          <a:p>
            <a:pPr marL="228600" lvl="0" indent="-228600" algn="l" rtl="0">
              <a:lnSpc>
                <a:spcPct val="90000"/>
              </a:lnSpc>
              <a:spcBef>
                <a:spcPts val="0"/>
              </a:spcBef>
              <a:spcAft>
                <a:spcPts val="0"/>
              </a:spcAft>
              <a:buClr>
                <a:schemeClr val="dk1"/>
              </a:buClr>
              <a:buSzPts val="2800"/>
              <a:buChar char="•"/>
            </a:pPr>
            <a:r>
              <a:rPr lang="en-US" dirty="0">
                <a:latin typeface="Arial" panose="020B0604020202020204" pitchFamily="34" charset="0"/>
                <a:ea typeface="Palatino"/>
                <a:cs typeface="Arial" panose="020B0604020202020204" pitchFamily="34" charset="0"/>
                <a:sym typeface="Palatino"/>
              </a:rPr>
              <a:t>Tissue engineering offers a possible solution: </a:t>
            </a:r>
          </a:p>
          <a:p>
            <a:pPr marL="685800" lvl="1" indent="-228600">
              <a:spcBef>
                <a:spcPts val="0"/>
              </a:spcBef>
              <a:buSzPts val="2800"/>
            </a:pPr>
            <a:r>
              <a:rPr lang="en-US" dirty="0">
                <a:latin typeface="Arial" panose="020B0604020202020204" pitchFamily="34" charset="0"/>
                <a:ea typeface="Palatino"/>
                <a:cs typeface="Arial" panose="020B0604020202020204" pitchFamily="34" charset="0"/>
                <a:sym typeface="Palatino"/>
              </a:rPr>
              <a:t>Manufacture TMJ Disc implants from costal chondrocytes</a:t>
            </a:r>
          </a:p>
          <a:p>
            <a:pPr marL="1143000" lvl="2" indent="-228600">
              <a:spcBef>
                <a:spcPts val="0"/>
              </a:spcBef>
              <a:buSzPts val="2800"/>
            </a:pPr>
            <a:r>
              <a:rPr lang="en-US" dirty="0">
                <a:latin typeface="Arial" panose="020B0604020202020204" pitchFamily="34" charset="0"/>
                <a:ea typeface="Palatino"/>
                <a:cs typeface="Arial" panose="020B0604020202020204" pitchFamily="34" charset="0"/>
                <a:sym typeface="Palatino"/>
              </a:rPr>
              <a:t>Lack elasticity</a:t>
            </a:r>
          </a:p>
          <a:p>
            <a:pPr marL="1143000" lvl="2" indent="-228600">
              <a:spcBef>
                <a:spcPts val="0"/>
              </a:spcBef>
              <a:buSzPts val="2800"/>
            </a:pPr>
            <a:r>
              <a:rPr lang="en-US" dirty="0">
                <a:latin typeface="Arial" panose="020B0604020202020204" pitchFamily="34" charset="0"/>
                <a:ea typeface="Palatino"/>
                <a:cs typeface="Arial" panose="020B0604020202020204" pitchFamily="34" charset="0"/>
                <a:sym typeface="Palatino"/>
              </a:rPr>
              <a:t>Invasive/painful procedure</a:t>
            </a:r>
          </a:p>
          <a:p>
            <a:pPr marL="914400" lvl="2" indent="0" algn="l" rtl="0">
              <a:lnSpc>
                <a:spcPct val="90000"/>
              </a:lnSpc>
              <a:spcBef>
                <a:spcPts val="500"/>
              </a:spcBef>
              <a:spcAft>
                <a:spcPts val="0"/>
              </a:spcAft>
              <a:buClr>
                <a:schemeClr val="dk1"/>
              </a:buClr>
              <a:buSzPts val="2000"/>
              <a:buNone/>
            </a:pPr>
            <a:endParaRPr dirty="0"/>
          </a:p>
        </p:txBody>
      </p:sp>
      <p:sp>
        <p:nvSpPr>
          <p:cNvPr id="227" name="Google Shape;227;p5"/>
          <p:cNvSpPr txBox="1">
            <a:spLocks noGrp="1"/>
          </p:cNvSpPr>
          <p:nvPr>
            <p:ph type="title"/>
          </p:nvPr>
        </p:nvSpPr>
        <p:spPr>
          <a:xfrm>
            <a:off x="0" y="652594"/>
            <a:ext cx="4322618" cy="6435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400"/>
              <a:buFont typeface="Palatino"/>
              <a:buNone/>
            </a:pPr>
            <a:r>
              <a:rPr lang="en-US" b="0" dirty="0">
                <a:solidFill>
                  <a:schemeClr val="dk2"/>
                </a:solidFill>
                <a:latin typeface="Arial" panose="020B0604020202020204" pitchFamily="34" charset="0"/>
                <a:ea typeface="Palatino"/>
                <a:cs typeface="Arial" panose="020B0604020202020204" pitchFamily="34" charset="0"/>
                <a:sym typeface="Palatino"/>
              </a:rPr>
              <a:t>Gonzales STAR Significance:</a:t>
            </a:r>
            <a:endParaRPr dirty="0"/>
          </a:p>
        </p:txBody>
      </p:sp>
      <p:pic>
        <p:nvPicPr>
          <p:cNvPr id="228" name="Google Shape;228;p5"/>
          <p:cNvPicPr preferRelativeResize="0"/>
          <p:nvPr/>
        </p:nvPicPr>
        <p:blipFill rotWithShape="1">
          <a:blip r:embed="rId3">
            <a:alphaModFix/>
          </a:blip>
          <a:srcRect/>
          <a:stretch/>
        </p:blipFill>
        <p:spPr>
          <a:xfrm>
            <a:off x="6321136" y="1088310"/>
            <a:ext cx="5426779" cy="4537646"/>
          </a:xfrm>
          <a:prstGeom prst="rect">
            <a:avLst/>
          </a:prstGeom>
          <a:noFill/>
          <a:ln>
            <a:noFill/>
          </a:ln>
        </p:spPr>
      </p:pic>
      <p:sp>
        <p:nvSpPr>
          <p:cNvPr id="229" name="Google Shape;229;p5"/>
          <p:cNvSpPr txBox="1"/>
          <p:nvPr/>
        </p:nvSpPr>
        <p:spPr>
          <a:xfrm>
            <a:off x="8029987" y="5776899"/>
            <a:ext cx="200907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Image by: </a:t>
            </a:r>
            <a:r>
              <a:rPr lang="en-US" sz="12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Anatomy Medicine</a:t>
            </a:r>
            <a:endParaRPr sz="1200" b="0" i="0" u="none" strike="noStrike" cap="none">
              <a:solidFill>
                <a:schemeClr val="dk1"/>
              </a:solidFill>
              <a:latin typeface="Calibri"/>
              <a:ea typeface="Calibri"/>
              <a:cs typeface="Calibri"/>
              <a:sym typeface="Calibri"/>
            </a:endParaRPr>
          </a:p>
        </p:txBody>
      </p:sp>
      <p:sp>
        <p:nvSpPr>
          <p:cNvPr id="230" name="Google Shape;230;p5"/>
          <p:cNvSpPr/>
          <p:nvPr/>
        </p:nvSpPr>
        <p:spPr>
          <a:xfrm>
            <a:off x="6206836" y="2382982"/>
            <a:ext cx="114300" cy="110836"/>
          </a:xfrm>
          <a:prstGeom prst="star5">
            <a:avLst>
              <a:gd name="adj" fmla="val 19098"/>
              <a:gd name="hf" fmla="val 105146"/>
              <a:gd name="vf" fmla="val 110557"/>
            </a:avLst>
          </a:prstGeom>
          <a:solidFill>
            <a:srgbClr val="FF0000"/>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6"/>
          <p:cNvSpPr txBox="1">
            <a:spLocks noGrp="1"/>
          </p:cNvSpPr>
          <p:nvPr>
            <p:ph type="body" idx="1"/>
          </p:nvPr>
        </p:nvSpPr>
        <p:spPr>
          <a:xfrm>
            <a:off x="207165" y="1494878"/>
            <a:ext cx="11777663" cy="3245891"/>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800"/>
              <a:buNone/>
            </a:pPr>
            <a:r>
              <a:rPr lang="en-US" dirty="0">
                <a:latin typeface="Arial" panose="020B0604020202020204" pitchFamily="34" charset="0"/>
                <a:ea typeface="Palatino"/>
                <a:cs typeface="Arial" panose="020B0604020202020204" pitchFamily="34" charset="0"/>
                <a:sym typeface="Palatino"/>
              </a:rPr>
              <a:t>The main objective of this study is to determine if auricular chondrocytes  can be used to tissue engineer a cartilage construct with chondrogenic properties akin to the native TMJ disc.</a:t>
            </a:r>
            <a:endParaRPr dirty="0"/>
          </a:p>
        </p:txBody>
      </p:sp>
      <p:sp>
        <p:nvSpPr>
          <p:cNvPr id="236" name="Google Shape;236;p6"/>
          <p:cNvSpPr txBox="1">
            <a:spLocks noGrp="1"/>
          </p:cNvSpPr>
          <p:nvPr>
            <p:ph type="title"/>
          </p:nvPr>
        </p:nvSpPr>
        <p:spPr>
          <a:xfrm>
            <a:off x="157820" y="525189"/>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400"/>
              <a:buFont typeface="Palatino"/>
              <a:buNone/>
            </a:pPr>
            <a:r>
              <a:rPr lang="en-US" b="0" dirty="0">
                <a:solidFill>
                  <a:schemeClr val="dk2"/>
                </a:solidFill>
                <a:latin typeface="Arial" panose="020B0604020202020204" pitchFamily="34" charset="0"/>
                <a:ea typeface="Palatino"/>
                <a:cs typeface="Arial" panose="020B0604020202020204" pitchFamily="34" charset="0"/>
                <a:sym typeface="Palatino"/>
              </a:rPr>
              <a:t>Gonzales STAR 2023:</a:t>
            </a:r>
            <a:endParaRPr dirty="0"/>
          </a:p>
        </p:txBody>
      </p:sp>
      <p:pic>
        <p:nvPicPr>
          <p:cNvPr id="237" name="Google Shape;237;p6" descr="Tips for Improving Piglet Survival Rates | LifeStart Swine | The Pig Site"/>
          <p:cNvPicPr preferRelativeResize="0"/>
          <p:nvPr/>
        </p:nvPicPr>
        <p:blipFill rotWithShape="1">
          <a:blip r:embed="rId3">
            <a:alphaModFix/>
          </a:blip>
          <a:srcRect/>
          <a:stretch/>
        </p:blipFill>
        <p:spPr>
          <a:xfrm>
            <a:off x="2008777" y="3223846"/>
            <a:ext cx="8174441" cy="2501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7"/>
          <p:cNvSpPr txBox="1">
            <a:spLocks noGrp="1"/>
          </p:cNvSpPr>
          <p:nvPr>
            <p:ph type="body" idx="1"/>
          </p:nvPr>
        </p:nvSpPr>
        <p:spPr>
          <a:xfrm>
            <a:off x="492207" y="1936818"/>
            <a:ext cx="7117989" cy="343888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en-US" sz="3200" dirty="0">
                <a:latin typeface="Arial" panose="020B0604020202020204" pitchFamily="34" charset="0"/>
                <a:ea typeface="Palatino"/>
                <a:cs typeface="Arial" panose="020B0604020202020204" pitchFamily="34" charset="0"/>
                <a:sym typeface="Palatino"/>
              </a:rPr>
              <a:t>Hypothesis:</a:t>
            </a:r>
            <a:endParaRPr dirty="0"/>
          </a:p>
          <a:p>
            <a:pPr marL="0" lvl="0" indent="0" algn="ctr" rtl="0">
              <a:lnSpc>
                <a:spcPct val="90000"/>
              </a:lnSpc>
              <a:spcBef>
                <a:spcPts val="1000"/>
              </a:spcBef>
              <a:spcAft>
                <a:spcPts val="0"/>
              </a:spcAft>
              <a:buClr>
                <a:schemeClr val="dk1"/>
              </a:buClr>
              <a:buSzPts val="2800"/>
              <a:buNone/>
            </a:pPr>
            <a:endParaRPr lang="en-US" dirty="0">
              <a:latin typeface="Arial" panose="020B0604020202020204" pitchFamily="34" charset="0"/>
              <a:ea typeface="Palatino"/>
              <a:sym typeface="Palatino"/>
            </a:endParaRPr>
          </a:p>
          <a:p>
            <a:pPr marL="0" lvl="0" indent="0" algn="ctr" rtl="0">
              <a:lnSpc>
                <a:spcPct val="90000"/>
              </a:lnSpc>
              <a:spcBef>
                <a:spcPts val="1000"/>
              </a:spcBef>
              <a:spcAft>
                <a:spcPts val="0"/>
              </a:spcAft>
              <a:buClr>
                <a:schemeClr val="dk1"/>
              </a:buClr>
              <a:buSzPts val="2800"/>
              <a:buNone/>
            </a:pPr>
            <a:r>
              <a:rPr lang="en-US" dirty="0">
                <a:latin typeface="Arial" panose="020B0604020202020204" pitchFamily="34" charset="0"/>
                <a:ea typeface="Palatino"/>
                <a:sym typeface="Palatino"/>
              </a:rPr>
              <a:t>We hypothesize that implants with biomechanical properties akin to the native TMJ disc can be engineered from auricular chondrocytes</a:t>
            </a:r>
            <a:endParaRPr dirty="0"/>
          </a:p>
        </p:txBody>
      </p:sp>
      <p:sp>
        <p:nvSpPr>
          <p:cNvPr id="244" name="Google Shape;244;p7"/>
          <p:cNvSpPr txBox="1">
            <a:spLocks noGrp="1"/>
          </p:cNvSpPr>
          <p:nvPr>
            <p:ph type="title"/>
          </p:nvPr>
        </p:nvSpPr>
        <p:spPr>
          <a:xfrm>
            <a:off x="129244" y="510901"/>
            <a:ext cx="4038600" cy="9696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2400"/>
              <a:buFont typeface="Palatino"/>
              <a:buNone/>
            </a:pPr>
            <a:r>
              <a:rPr lang="en-US" b="0" dirty="0">
                <a:solidFill>
                  <a:schemeClr val="dk2"/>
                </a:solidFill>
                <a:latin typeface="Arial" panose="020B0604020202020204" pitchFamily="34" charset="0"/>
                <a:ea typeface="Palatino"/>
                <a:cs typeface="Arial" panose="020B0604020202020204" pitchFamily="34" charset="0"/>
                <a:sym typeface="Palatino"/>
              </a:rPr>
              <a:t>Gonzales STAR 2023:</a:t>
            </a:r>
            <a:endParaRPr dirty="0"/>
          </a:p>
        </p:txBody>
      </p:sp>
      <p:pic>
        <p:nvPicPr>
          <p:cNvPr id="245" name="Google Shape;245;p7" descr="A piece of paper with a ruler and a piece of paper&#10;&#10;Description automatically generated"/>
          <p:cNvPicPr preferRelativeResize="0"/>
          <p:nvPr/>
        </p:nvPicPr>
        <p:blipFill rotWithShape="1">
          <a:blip r:embed="rId3">
            <a:alphaModFix/>
          </a:blip>
          <a:srcRect l="46580" t="9932" r="30684" b="60361"/>
          <a:stretch/>
        </p:blipFill>
        <p:spPr>
          <a:xfrm>
            <a:off x="7912947" y="2018989"/>
            <a:ext cx="3786846" cy="32745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50;p8">
            <a:extLst>
              <a:ext uri="{FF2B5EF4-FFF2-40B4-BE49-F238E27FC236}">
                <a16:creationId xmlns:a16="http://schemas.microsoft.com/office/drawing/2014/main" id="{57439F2C-DF14-3A82-B47B-3CA0B17909DB}"/>
              </a:ext>
            </a:extLst>
          </p:cNvPr>
          <p:cNvSpPr txBox="1">
            <a:spLocks noGrp="1"/>
          </p:cNvSpPr>
          <p:nvPr>
            <p:ph type="title"/>
          </p:nvPr>
        </p:nvSpPr>
        <p:spPr>
          <a:xfrm>
            <a:off x="0" y="498375"/>
            <a:ext cx="4038600" cy="96968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2400"/>
              <a:buFont typeface="Palatino"/>
              <a:buNone/>
            </a:pPr>
            <a:r>
              <a:rPr lang="en-US" b="0" dirty="0">
                <a:solidFill>
                  <a:schemeClr val="dk2"/>
                </a:solidFill>
                <a:latin typeface="+mj-lt"/>
                <a:ea typeface="Palatino"/>
                <a:cs typeface="Arial" panose="020B0604020202020204" pitchFamily="34" charset="0"/>
                <a:sym typeface="Palatino"/>
              </a:rPr>
              <a:t>Methods: How to get to constructs</a:t>
            </a:r>
            <a:endParaRPr dirty="0">
              <a:latin typeface="+mj-lt"/>
            </a:endParaRPr>
          </a:p>
        </p:txBody>
      </p:sp>
      <p:pic>
        <p:nvPicPr>
          <p:cNvPr id="1026" name="Picture 2" descr="Pig Drawing Images - Free Download on Freepik">
            <a:extLst>
              <a:ext uri="{FF2B5EF4-FFF2-40B4-BE49-F238E27FC236}">
                <a16:creationId xmlns:a16="http://schemas.microsoft.com/office/drawing/2014/main" id="{C9E1D5AC-DFE8-DA0E-AD1F-FFCBCFE81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13640" y="2467628"/>
            <a:ext cx="2893907" cy="21703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per Way to Ear Notch Pigs">
            <a:extLst>
              <a:ext uri="{FF2B5EF4-FFF2-40B4-BE49-F238E27FC236}">
                <a16:creationId xmlns:a16="http://schemas.microsoft.com/office/drawing/2014/main" id="{9F8370E5-AFAE-5BAD-1CA1-3E77E397A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4113" y="4271374"/>
            <a:ext cx="3139396" cy="13625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glet Processing | Curiousfarmer">
            <a:extLst>
              <a:ext uri="{FF2B5EF4-FFF2-40B4-BE49-F238E27FC236}">
                <a16:creationId xmlns:a16="http://schemas.microsoft.com/office/drawing/2014/main" id="{9FA0AE21-F858-5DE6-E913-DB3E9DBB86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113" y="1702222"/>
            <a:ext cx="3139396" cy="2354547"/>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55;p8">
            <a:extLst>
              <a:ext uri="{FF2B5EF4-FFF2-40B4-BE49-F238E27FC236}">
                <a16:creationId xmlns:a16="http://schemas.microsoft.com/office/drawing/2014/main" id="{566723C8-F1DC-530C-2668-2EF30CD4374D}"/>
              </a:ext>
            </a:extLst>
          </p:cNvPr>
          <p:cNvSpPr/>
          <p:nvPr/>
        </p:nvSpPr>
        <p:spPr>
          <a:xfrm>
            <a:off x="3203299" y="3350712"/>
            <a:ext cx="768292" cy="441613"/>
          </a:xfrm>
          <a:prstGeom prst="rightArrow">
            <a:avLst>
              <a:gd name="adj1" fmla="val 50000"/>
              <a:gd name="adj2" fmla="val 50000"/>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 name="Google Shape;255;p8">
            <a:extLst>
              <a:ext uri="{FF2B5EF4-FFF2-40B4-BE49-F238E27FC236}">
                <a16:creationId xmlns:a16="http://schemas.microsoft.com/office/drawing/2014/main" id="{A75BB81F-62EF-B238-10CD-F0D43520E366}"/>
              </a:ext>
            </a:extLst>
          </p:cNvPr>
          <p:cNvSpPr/>
          <p:nvPr/>
        </p:nvSpPr>
        <p:spPr>
          <a:xfrm>
            <a:off x="7956031" y="3350712"/>
            <a:ext cx="768292" cy="441613"/>
          </a:xfrm>
          <a:prstGeom prst="rightArrow">
            <a:avLst>
              <a:gd name="adj1" fmla="val 50000"/>
              <a:gd name="adj2" fmla="val 50000"/>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 name="Triangle 7">
            <a:extLst>
              <a:ext uri="{FF2B5EF4-FFF2-40B4-BE49-F238E27FC236}">
                <a16:creationId xmlns:a16="http://schemas.microsoft.com/office/drawing/2014/main" id="{6DEA368C-65FA-CB19-9600-3DC6ECF4FD3C}"/>
              </a:ext>
            </a:extLst>
          </p:cNvPr>
          <p:cNvSpPr/>
          <p:nvPr/>
        </p:nvSpPr>
        <p:spPr>
          <a:xfrm>
            <a:off x="9738867" y="2688363"/>
            <a:ext cx="1507478" cy="1324697"/>
          </a:xfrm>
          <a:prstGeom prst="triangle">
            <a:avLst/>
          </a:prstGeom>
          <a:solidFill>
            <a:srgbClr val="DFB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F39181-3FEF-6219-EDE5-2135BBADE0D6}"/>
              </a:ext>
            </a:extLst>
          </p:cNvPr>
          <p:cNvSpPr txBox="1"/>
          <p:nvPr/>
        </p:nvSpPr>
        <p:spPr>
          <a:xfrm>
            <a:off x="8863189" y="4952650"/>
            <a:ext cx="3258835" cy="646331"/>
          </a:xfrm>
          <a:prstGeom prst="rect">
            <a:avLst/>
          </a:prstGeom>
          <a:noFill/>
        </p:spPr>
        <p:txBody>
          <a:bodyPr wrap="square" rtlCol="0">
            <a:spAutoFit/>
          </a:bodyPr>
          <a:lstStyle/>
          <a:p>
            <a:r>
              <a:rPr lang="en-US" sz="1800" dirty="0">
                <a:solidFill>
                  <a:schemeClr val="tx1"/>
                </a:solidFill>
              </a:rPr>
              <a:t>Gross notch size: 0.3 inches</a:t>
            </a:r>
          </a:p>
          <a:p>
            <a:r>
              <a:rPr lang="en-US" sz="1800" dirty="0">
                <a:solidFill>
                  <a:schemeClr val="tx1"/>
                </a:solidFill>
              </a:rPr>
              <a:t>Number of Cells: &lt;0.5 x 10</a:t>
            </a:r>
            <a:r>
              <a:rPr lang="en-US" sz="1800" baseline="30000" dirty="0">
                <a:solidFill>
                  <a:schemeClr val="tx1"/>
                </a:solidFill>
              </a:rPr>
              <a:t>6</a:t>
            </a:r>
            <a:endParaRPr lang="en-US" sz="1800" dirty="0">
              <a:solidFill>
                <a:schemeClr val="tx1"/>
              </a:solidFill>
            </a:endParaRPr>
          </a:p>
        </p:txBody>
      </p:sp>
    </p:spTree>
    <p:extLst>
      <p:ext uri="{BB962C8B-B14F-4D97-AF65-F5344CB8AC3E}">
        <p14:creationId xmlns:p14="http://schemas.microsoft.com/office/powerpoint/2010/main" val="3512430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8"/>
          <p:cNvSpPr txBox="1">
            <a:spLocks noGrp="1"/>
          </p:cNvSpPr>
          <p:nvPr>
            <p:ph type="title"/>
          </p:nvPr>
        </p:nvSpPr>
        <p:spPr>
          <a:xfrm>
            <a:off x="0" y="484635"/>
            <a:ext cx="4682836" cy="92640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2400"/>
              <a:buFont typeface="Palatino"/>
              <a:buNone/>
            </a:pPr>
            <a:r>
              <a:rPr lang="en-US" b="0" dirty="0">
                <a:solidFill>
                  <a:schemeClr val="dk2"/>
                </a:solidFill>
                <a:latin typeface="Arial" panose="020B0604020202020204" pitchFamily="34" charset="0"/>
                <a:ea typeface="Palatino"/>
                <a:cs typeface="Arial" panose="020B0604020202020204" pitchFamily="34" charset="0"/>
                <a:sym typeface="Palatino"/>
              </a:rPr>
              <a:t>Methods: </a:t>
            </a:r>
            <a:r>
              <a:rPr lang="en-US" b="0" dirty="0">
                <a:solidFill>
                  <a:schemeClr val="dk2"/>
                </a:solidFill>
                <a:latin typeface="+mj-lt"/>
                <a:ea typeface="Palatino"/>
                <a:cs typeface="Arial" panose="020B0604020202020204" pitchFamily="34" charset="0"/>
                <a:sym typeface="Palatino"/>
              </a:rPr>
              <a:t>How</a:t>
            </a:r>
            <a:r>
              <a:rPr lang="en-US" b="0" dirty="0">
                <a:solidFill>
                  <a:schemeClr val="dk2"/>
                </a:solidFill>
                <a:latin typeface="Arial" panose="020B0604020202020204" pitchFamily="34" charset="0"/>
                <a:ea typeface="Palatino"/>
                <a:cs typeface="Arial" panose="020B0604020202020204" pitchFamily="34" charset="0"/>
                <a:sym typeface="Palatino"/>
              </a:rPr>
              <a:t> to get to constructs</a:t>
            </a:r>
            <a:endParaRPr dirty="0"/>
          </a:p>
        </p:txBody>
      </p:sp>
      <p:sp>
        <p:nvSpPr>
          <p:cNvPr id="251" name="Google Shape;251;p8"/>
          <p:cNvSpPr txBox="1"/>
          <p:nvPr/>
        </p:nvSpPr>
        <p:spPr>
          <a:xfrm>
            <a:off x="238449" y="5446957"/>
            <a:ext cx="304926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dk1"/>
                </a:solidFill>
                <a:latin typeface="+mj-lt"/>
                <a:ea typeface="Palatino"/>
                <a:cs typeface="Arial" panose="020B0604020202020204" pitchFamily="34" charset="0"/>
                <a:sym typeface="Palatino"/>
              </a:rPr>
              <a:t>Expand cells in monolayer</a:t>
            </a:r>
          </a:p>
          <a:p>
            <a:pPr marL="0" marR="0" lvl="0" indent="0" algn="ctr" rtl="0">
              <a:lnSpc>
                <a:spcPct val="100000"/>
              </a:lnSpc>
              <a:spcBef>
                <a:spcPts val="0"/>
              </a:spcBef>
              <a:spcAft>
                <a:spcPts val="0"/>
              </a:spcAft>
              <a:buClr>
                <a:srgbClr val="000000"/>
              </a:buClr>
              <a:buSzPts val="1800"/>
              <a:buFont typeface="Arial"/>
              <a:buNone/>
            </a:pPr>
            <a:r>
              <a:rPr lang="en-US" sz="1800" dirty="0">
                <a:solidFill>
                  <a:schemeClr val="dk1"/>
                </a:solidFill>
                <a:latin typeface="+mj-lt"/>
                <a:ea typeface="Palatino"/>
                <a:sym typeface="Palatino"/>
              </a:rPr>
              <a:t>Want at least ~ 60 x 10</a:t>
            </a:r>
            <a:r>
              <a:rPr lang="en-US" sz="1800" baseline="30000" dirty="0">
                <a:solidFill>
                  <a:schemeClr val="dk1"/>
                </a:solidFill>
                <a:latin typeface="+mj-lt"/>
                <a:ea typeface="Palatino"/>
                <a:sym typeface="Palatino"/>
              </a:rPr>
              <a:t>6</a:t>
            </a:r>
            <a:endParaRPr sz="1400" b="0" i="0" u="none" strike="noStrike" cap="none" dirty="0">
              <a:solidFill>
                <a:srgbClr val="000000"/>
              </a:solidFill>
              <a:latin typeface="+mj-lt"/>
              <a:ea typeface="Arial"/>
              <a:cs typeface="Arial"/>
              <a:sym typeface="Arial"/>
            </a:endParaRPr>
          </a:p>
        </p:txBody>
      </p:sp>
      <p:pic>
        <p:nvPicPr>
          <p:cNvPr id="252" name="Google Shape;252;p8" descr="A hand holding a plastic container with pink liquid&#10;&#10;Description automatically generated with low confidence"/>
          <p:cNvPicPr preferRelativeResize="0"/>
          <p:nvPr/>
        </p:nvPicPr>
        <p:blipFill rotWithShape="1">
          <a:blip r:embed="rId5">
            <a:alphaModFix/>
          </a:blip>
          <a:srcRect l="20801" t="4570" r="34284" b="16201"/>
          <a:stretch/>
        </p:blipFill>
        <p:spPr>
          <a:xfrm rot="5400000">
            <a:off x="8878942" y="1762310"/>
            <a:ext cx="2694458" cy="3236401"/>
          </a:xfrm>
          <a:prstGeom prst="rect">
            <a:avLst/>
          </a:prstGeom>
          <a:noFill/>
          <a:ln>
            <a:noFill/>
          </a:ln>
        </p:spPr>
      </p:pic>
      <p:sp>
        <p:nvSpPr>
          <p:cNvPr id="253" name="Google Shape;253;p8"/>
          <p:cNvSpPr txBox="1"/>
          <p:nvPr/>
        </p:nvSpPr>
        <p:spPr>
          <a:xfrm>
            <a:off x="4201498" y="5446957"/>
            <a:ext cx="340180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dk1"/>
                </a:solidFill>
                <a:latin typeface="+mj-lt"/>
                <a:ea typeface="Palatino"/>
                <a:cs typeface="Arial" panose="020B0604020202020204" pitchFamily="34" charset="0"/>
                <a:sym typeface="Palatino"/>
              </a:rPr>
              <a:t>Seed cells in Aggregate Phase</a:t>
            </a:r>
          </a:p>
          <a:p>
            <a:pPr marL="0" marR="0" lvl="0" indent="0" algn="ctr" rtl="0">
              <a:lnSpc>
                <a:spcPct val="100000"/>
              </a:lnSpc>
              <a:spcBef>
                <a:spcPts val="0"/>
              </a:spcBef>
              <a:spcAft>
                <a:spcPts val="0"/>
              </a:spcAft>
              <a:buClr>
                <a:srgbClr val="000000"/>
              </a:buClr>
              <a:buSzPts val="1800"/>
              <a:buFont typeface="Arial"/>
              <a:buNone/>
            </a:pPr>
            <a:r>
              <a:rPr lang="en-US" sz="1800" dirty="0">
                <a:solidFill>
                  <a:schemeClr val="tx1"/>
                </a:solidFill>
                <a:latin typeface="+mj-lt"/>
              </a:rPr>
              <a:t>Want ~20 x 10</a:t>
            </a:r>
            <a:r>
              <a:rPr lang="en-US" sz="1800" baseline="30000" dirty="0">
                <a:solidFill>
                  <a:schemeClr val="tx1"/>
                </a:solidFill>
                <a:latin typeface="+mj-lt"/>
              </a:rPr>
              <a:t>6 </a:t>
            </a:r>
            <a:r>
              <a:rPr lang="en-US" sz="1800" dirty="0">
                <a:solidFill>
                  <a:schemeClr val="tx1"/>
                </a:solidFill>
                <a:latin typeface="+mj-lt"/>
              </a:rPr>
              <a:t>per plate</a:t>
            </a:r>
            <a:endParaRPr sz="1800" b="0" i="0" u="none" strike="noStrike" cap="none" dirty="0">
              <a:solidFill>
                <a:schemeClr val="tx1"/>
              </a:solidFill>
              <a:latin typeface="+mj-lt"/>
              <a:ea typeface="Arial"/>
              <a:cs typeface="Arial"/>
              <a:sym typeface="Arial"/>
            </a:endParaRPr>
          </a:p>
        </p:txBody>
      </p:sp>
      <p:sp>
        <p:nvSpPr>
          <p:cNvPr id="254" name="Google Shape;254;p8"/>
          <p:cNvSpPr txBox="1"/>
          <p:nvPr/>
        </p:nvSpPr>
        <p:spPr>
          <a:xfrm>
            <a:off x="8327512" y="5446957"/>
            <a:ext cx="3797321"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dk1"/>
                </a:solidFill>
                <a:latin typeface="+mj-lt"/>
                <a:ea typeface="Palatino"/>
                <a:cs typeface="Arial" panose="020B0604020202020204" pitchFamily="34" charset="0"/>
                <a:sym typeface="Palatino"/>
              </a:rPr>
              <a:t>Seed in cell-dense construct phase</a:t>
            </a:r>
          </a:p>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dk1"/>
                </a:solidFill>
                <a:latin typeface="+mj-lt"/>
                <a:ea typeface="Palatino"/>
                <a:cs typeface="Arial"/>
                <a:sym typeface="Palatino"/>
              </a:rPr>
              <a:t>Want ~8 x 10</a:t>
            </a:r>
            <a:r>
              <a:rPr lang="en-US" sz="1800" u="none" strike="noStrike" cap="none" baseline="30000" dirty="0">
                <a:solidFill>
                  <a:schemeClr val="dk1"/>
                </a:solidFill>
                <a:latin typeface="+mj-lt"/>
                <a:ea typeface="Palatino"/>
                <a:cs typeface="Arial"/>
                <a:sym typeface="Palatino"/>
              </a:rPr>
              <a:t>6</a:t>
            </a:r>
            <a:r>
              <a:rPr lang="en-US" sz="1800" u="none" strike="noStrike" cap="none" dirty="0">
                <a:solidFill>
                  <a:schemeClr val="dk1"/>
                </a:solidFill>
                <a:latin typeface="+mj-lt"/>
                <a:ea typeface="Palatino"/>
                <a:cs typeface="Arial"/>
                <a:sym typeface="Palatino"/>
              </a:rPr>
              <a:t> per construct</a:t>
            </a:r>
            <a:endParaRPr sz="1400" b="0" i="0" u="none" strike="noStrike" cap="none" dirty="0">
              <a:solidFill>
                <a:srgbClr val="000000"/>
              </a:solidFill>
              <a:latin typeface="+mj-lt"/>
              <a:ea typeface="Arial"/>
              <a:cs typeface="Arial"/>
              <a:sym typeface="Arial"/>
            </a:endParaRPr>
          </a:p>
        </p:txBody>
      </p:sp>
      <p:sp>
        <p:nvSpPr>
          <p:cNvPr id="255" name="Google Shape;255;p8"/>
          <p:cNvSpPr/>
          <p:nvPr/>
        </p:nvSpPr>
        <p:spPr>
          <a:xfrm>
            <a:off x="3287710" y="3321960"/>
            <a:ext cx="768292" cy="441613"/>
          </a:xfrm>
          <a:prstGeom prst="rightArrow">
            <a:avLst>
              <a:gd name="adj1" fmla="val 50000"/>
              <a:gd name="adj2" fmla="val 50000"/>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6" name="Google Shape;256;p8" descr="Cell Culture Flasks,Vessels,Chambers,Plates,Roller Bottle,Media  Bottles,Cell Culture Solutions-Xinfuda"/>
          <p:cNvPicPr preferRelativeResize="0"/>
          <p:nvPr/>
        </p:nvPicPr>
        <p:blipFill rotWithShape="1">
          <a:blip r:embed="rId6">
            <a:alphaModFix/>
          </a:blip>
          <a:srcRect/>
          <a:stretch/>
        </p:blipFill>
        <p:spPr>
          <a:xfrm>
            <a:off x="73160" y="1317171"/>
            <a:ext cx="2742868" cy="2116140"/>
          </a:xfrm>
          <a:prstGeom prst="rect">
            <a:avLst/>
          </a:prstGeom>
          <a:noFill/>
          <a:ln>
            <a:noFill/>
          </a:ln>
        </p:spPr>
      </p:pic>
      <p:pic>
        <p:nvPicPr>
          <p:cNvPr id="257" name="Google Shape;257;p8"/>
          <p:cNvPicPr preferRelativeResize="0"/>
          <p:nvPr/>
        </p:nvPicPr>
        <p:blipFill rotWithShape="1">
          <a:blip r:embed="rId7">
            <a:alphaModFix/>
          </a:blip>
          <a:srcRect l="25059" t="20786" r="26630" b="11712"/>
          <a:stretch/>
        </p:blipFill>
        <p:spPr>
          <a:xfrm rot="5400000">
            <a:off x="1075047" y="3357414"/>
            <a:ext cx="1884098" cy="2069546"/>
          </a:xfrm>
          <a:prstGeom prst="rect">
            <a:avLst/>
          </a:prstGeom>
          <a:noFill/>
          <a:ln>
            <a:noFill/>
          </a:ln>
        </p:spPr>
      </p:pic>
      <p:sp>
        <p:nvSpPr>
          <p:cNvPr id="2" name="Google Shape;255;p8">
            <a:extLst>
              <a:ext uri="{FF2B5EF4-FFF2-40B4-BE49-F238E27FC236}">
                <a16:creationId xmlns:a16="http://schemas.microsoft.com/office/drawing/2014/main" id="{FD8BA032-0D17-A714-8788-B6B1C50B8EB2}"/>
              </a:ext>
            </a:extLst>
          </p:cNvPr>
          <p:cNvSpPr/>
          <p:nvPr/>
        </p:nvSpPr>
        <p:spPr>
          <a:xfrm>
            <a:off x="7489934" y="3321960"/>
            <a:ext cx="768292" cy="441613"/>
          </a:xfrm>
          <a:prstGeom prst="rightArrow">
            <a:avLst>
              <a:gd name="adj1" fmla="val 50000"/>
              <a:gd name="adj2" fmla="val 50000"/>
            </a:avLst>
          </a:prstGeom>
          <a:solidFill>
            <a:schemeClr val="dk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 name="MOV">
            <a:hlinkClick r:id="" action="ppaction://media"/>
            <a:extLst>
              <a:ext uri="{FF2B5EF4-FFF2-40B4-BE49-F238E27FC236}">
                <a16:creationId xmlns:a16="http://schemas.microsoft.com/office/drawing/2014/main" id="{724030E8-4F1B-BC1D-7CE5-957A7BB74E2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r="890" b="21902"/>
          <a:stretch/>
        </p:blipFill>
        <p:spPr>
          <a:xfrm>
            <a:off x="4458485" y="1411043"/>
            <a:ext cx="2742868" cy="38419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Veterinary">
      <a:dk1>
        <a:srgbClr val="022751"/>
      </a:dk1>
      <a:lt1>
        <a:srgbClr val="FFFFFF"/>
      </a:lt1>
      <a:dk2>
        <a:srgbClr val="FFBF00"/>
      </a:dk2>
      <a:lt2>
        <a:srgbClr val="B2B2B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Veterinary">
      <a:dk1>
        <a:srgbClr val="022751"/>
      </a:dk1>
      <a:lt1>
        <a:srgbClr val="FFFFFF"/>
      </a:lt1>
      <a:dk2>
        <a:srgbClr val="FFBF00"/>
      </a:dk2>
      <a:lt2>
        <a:srgbClr val="B2B2B2"/>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1639</Words>
  <Application>Microsoft Macintosh PowerPoint</Application>
  <PresentationFormat>Widescreen</PresentationFormat>
  <Paragraphs>151</Paragraphs>
  <Slides>16</Slides>
  <Notes>15</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Proxima Nova</vt:lpstr>
      <vt:lpstr>Palatino</vt:lpstr>
      <vt:lpstr>Office Theme</vt:lpstr>
      <vt:lpstr>Office Theme</vt:lpstr>
      <vt:lpstr>Exploration of Auricular Chondrocytes as a Cell Source of Tissue Engineering of Temporomandibular Joint Disc Cartilage</vt:lpstr>
      <vt:lpstr>What is the TMJ?</vt:lpstr>
      <vt:lpstr>Normal TMJ Disc Function:</vt:lpstr>
      <vt:lpstr>TMJ Disc Displacement:</vt:lpstr>
      <vt:lpstr>Gonzales STAR Significance:</vt:lpstr>
      <vt:lpstr>Gonzales STAR 2023:</vt:lpstr>
      <vt:lpstr>Gonzales STAR 2023:</vt:lpstr>
      <vt:lpstr>Methods: How to get to constructs</vt:lpstr>
      <vt:lpstr>Methods: How to get to constructs</vt:lpstr>
      <vt:lpstr>Preliminary Results: Histology</vt:lpstr>
      <vt:lpstr>Preliminary Results: Biochemistry</vt:lpstr>
      <vt:lpstr>Preliminary Results: Mechanical</vt:lpstr>
      <vt:lpstr>Preliminary Results: Mechanical</vt:lpstr>
      <vt:lpstr>Next Steps:</vt:lpstr>
      <vt:lpstr>PowerPoint Presentation</vt:lpstr>
      <vt:lpstr>Work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Exploration of Auricular Chondrocytes as a Cell Source of Tissue Engineering of Temporomandibular Joint Disc Cartilage</dc:title>
  <dc:creator>Nicole Linda Gonzales</dc:creator>
  <cp:lastModifiedBy>Nicole Linda Gonzales</cp:lastModifiedBy>
  <cp:revision>10</cp:revision>
  <dcterms:created xsi:type="dcterms:W3CDTF">2023-07-19T19:52:53Z</dcterms:created>
  <dcterms:modified xsi:type="dcterms:W3CDTF">2023-07-24T00:20:53Z</dcterms:modified>
</cp:coreProperties>
</file>