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329184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7CD8"/>
    <a:srgbClr val="044C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501C6C-A1CB-F745-8F4D-770808A8096A}" v="107" dt="2023-07-28T21:03:39.8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833"/>
    <p:restoredTop sz="95976"/>
  </p:normalViewPr>
  <p:slideViewPr>
    <p:cSldViewPr snapToGrid="0" snapToObjects="1">
      <p:cViewPr>
        <p:scale>
          <a:sx n="35" d="100"/>
          <a:sy n="35" d="100"/>
        </p:scale>
        <p:origin x="151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00D78-D8BB-3F4D-BB65-176C62766F4D}" type="datetimeFigureOut">
              <a:rPr lang="en-US" smtClean="0"/>
              <a:t>7/28/23</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513AF6-C8A1-9A4B-B120-B1A6FD3AF070}" type="slidenum">
              <a:rPr lang="en-US" smtClean="0"/>
              <a:t>‹#›</a:t>
            </a:fld>
            <a:endParaRPr lang="en-US"/>
          </a:p>
        </p:txBody>
      </p:sp>
    </p:spTree>
    <p:extLst>
      <p:ext uri="{BB962C8B-B14F-4D97-AF65-F5344CB8AC3E}">
        <p14:creationId xmlns:p14="http://schemas.microsoft.com/office/powerpoint/2010/main" val="4048214223"/>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513AF6-C8A1-9A4B-B120-B1A6FD3AF070}" type="slidenum">
              <a:rPr lang="en-US" smtClean="0"/>
              <a:t>1</a:t>
            </a:fld>
            <a:endParaRPr lang="en-US"/>
          </a:p>
        </p:txBody>
      </p:sp>
    </p:spTree>
    <p:extLst>
      <p:ext uri="{BB962C8B-B14F-4D97-AF65-F5344CB8AC3E}">
        <p14:creationId xmlns:p14="http://schemas.microsoft.com/office/powerpoint/2010/main" val="4217867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183123"/>
            <a:ext cx="27980640" cy="1528064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3053043"/>
            <a:ext cx="24688800" cy="1059687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08B1A6-9CE0-1442-BD25-6FC38F21BBE0}" type="datetimeFigureOut">
              <a:rPr lang="en-US" smtClean="0"/>
              <a:t>7/28/23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522A9-988B-B34C-8502-747D3353A778}" type="slidenum">
              <a:rPr lang="en-US" smtClean="0"/>
              <a:t>‹#›</a:t>
            </a:fld>
            <a:endParaRPr lang="en-US"/>
          </a:p>
        </p:txBody>
      </p:sp>
    </p:spTree>
    <p:extLst>
      <p:ext uri="{BB962C8B-B14F-4D97-AF65-F5344CB8AC3E}">
        <p14:creationId xmlns:p14="http://schemas.microsoft.com/office/powerpoint/2010/main" val="3750910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08B1A6-9CE0-1442-BD25-6FC38F21BBE0}" type="datetimeFigureOut">
              <a:rPr lang="en-US" smtClean="0"/>
              <a:t>7/28/23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522A9-988B-B34C-8502-747D3353A778}" type="slidenum">
              <a:rPr lang="en-US" smtClean="0"/>
              <a:t>‹#›</a:t>
            </a:fld>
            <a:endParaRPr lang="en-US"/>
          </a:p>
        </p:txBody>
      </p:sp>
    </p:spTree>
    <p:extLst>
      <p:ext uri="{BB962C8B-B14F-4D97-AF65-F5344CB8AC3E}">
        <p14:creationId xmlns:p14="http://schemas.microsoft.com/office/powerpoint/2010/main" val="891359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0"/>
            <a:ext cx="709803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336800"/>
            <a:ext cx="2088261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08B1A6-9CE0-1442-BD25-6FC38F21BBE0}" type="datetimeFigureOut">
              <a:rPr lang="en-US" smtClean="0"/>
              <a:t>7/28/23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522A9-988B-B34C-8502-747D3353A778}" type="slidenum">
              <a:rPr lang="en-US" smtClean="0"/>
              <a:t>‹#›</a:t>
            </a:fld>
            <a:endParaRPr lang="en-US"/>
          </a:p>
        </p:txBody>
      </p:sp>
    </p:spTree>
    <p:extLst>
      <p:ext uri="{BB962C8B-B14F-4D97-AF65-F5344CB8AC3E}">
        <p14:creationId xmlns:p14="http://schemas.microsoft.com/office/powerpoint/2010/main" val="2078553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08B1A6-9CE0-1442-BD25-6FC38F21BBE0}" type="datetimeFigureOut">
              <a:rPr lang="en-US" smtClean="0"/>
              <a:t>7/28/23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522A9-988B-B34C-8502-747D3353A778}" type="slidenum">
              <a:rPr lang="en-US" smtClean="0"/>
              <a:t>‹#›</a:t>
            </a:fld>
            <a:endParaRPr lang="en-US"/>
          </a:p>
        </p:txBody>
      </p:sp>
    </p:spTree>
    <p:extLst>
      <p:ext uri="{BB962C8B-B14F-4D97-AF65-F5344CB8AC3E}">
        <p14:creationId xmlns:p14="http://schemas.microsoft.com/office/powerpoint/2010/main" val="2373633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942333"/>
            <a:ext cx="28392120" cy="1825751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9372573"/>
            <a:ext cx="28392120" cy="960119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08B1A6-9CE0-1442-BD25-6FC38F21BBE0}" type="datetimeFigureOut">
              <a:rPr lang="en-US" smtClean="0"/>
              <a:t>7/28/23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522A9-988B-B34C-8502-747D3353A778}" type="slidenum">
              <a:rPr lang="en-US" smtClean="0"/>
              <a:t>‹#›</a:t>
            </a:fld>
            <a:endParaRPr lang="en-US"/>
          </a:p>
        </p:txBody>
      </p:sp>
    </p:spTree>
    <p:extLst>
      <p:ext uri="{BB962C8B-B14F-4D97-AF65-F5344CB8AC3E}">
        <p14:creationId xmlns:p14="http://schemas.microsoft.com/office/powerpoint/2010/main" val="2214353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08B1A6-9CE0-1442-BD25-6FC38F21BBE0}" type="datetimeFigureOut">
              <a:rPr lang="en-US" smtClean="0"/>
              <a:t>7/28/23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522A9-988B-B34C-8502-747D3353A778}" type="slidenum">
              <a:rPr lang="en-US" smtClean="0"/>
              <a:t>‹#›</a:t>
            </a:fld>
            <a:endParaRPr lang="en-US"/>
          </a:p>
        </p:txBody>
      </p:sp>
    </p:spTree>
    <p:extLst>
      <p:ext uri="{BB962C8B-B14F-4D97-AF65-F5344CB8AC3E}">
        <p14:creationId xmlns:p14="http://schemas.microsoft.com/office/powerpoint/2010/main" val="1833735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10"/>
            <a:ext cx="2839212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0759443"/>
            <a:ext cx="13926024"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p:cNvSpPr>
            <a:spLocks noGrp="1"/>
          </p:cNvSpPr>
          <p:nvPr>
            <p:ph sz="half" idx="2"/>
          </p:nvPr>
        </p:nvSpPr>
        <p:spPr>
          <a:xfrm>
            <a:off x="2267431" y="16032480"/>
            <a:ext cx="13926024"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10759443"/>
            <a:ext cx="13994608"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p:cNvSpPr>
            <a:spLocks noGrp="1"/>
          </p:cNvSpPr>
          <p:nvPr>
            <p:ph sz="quarter" idx="4"/>
          </p:nvPr>
        </p:nvSpPr>
        <p:spPr>
          <a:xfrm>
            <a:off x="16664942" y="16032480"/>
            <a:ext cx="13994608"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08B1A6-9CE0-1442-BD25-6FC38F21BBE0}" type="datetimeFigureOut">
              <a:rPr lang="en-US" smtClean="0"/>
              <a:t>7/28/23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6522A9-988B-B34C-8502-747D3353A778}" type="slidenum">
              <a:rPr lang="en-US" smtClean="0"/>
              <a:t>‹#›</a:t>
            </a:fld>
            <a:endParaRPr lang="en-US"/>
          </a:p>
        </p:txBody>
      </p:sp>
    </p:spTree>
    <p:extLst>
      <p:ext uri="{BB962C8B-B14F-4D97-AF65-F5344CB8AC3E}">
        <p14:creationId xmlns:p14="http://schemas.microsoft.com/office/powerpoint/2010/main" val="726183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08B1A6-9CE0-1442-BD25-6FC38F21BBE0}" type="datetimeFigureOut">
              <a:rPr lang="en-US" smtClean="0"/>
              <a:t>7/28/23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6522A9-988B-B34C-8502-747D3353A778}" type="slidenum">
              <a:rPr lang="en-US" smtClean="0"/>
              <a:t>‹#›</a:t>
            </a:fld>
            <a:endParaRPr lang="en-US"/>
          </a:p>
        </p:txBody>
      </p:sp>
    </p:spTree>
    <p:extLst>
      <p:ext uri="{BB962C8B-B14F-4D97-AF65-F5344CB8AC3E}">
        <p14:creationId xmlns:p14="http://schemas.microsoft.com/office/powerpoint/2010/main" val="3394259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08B1A6-9CE0-1442-BD25-6FC38F21BBE0}" type="datetimeFigureOut">
              <a:rPr lang="en-US" smtClean="0"/>
              <a:t>7/28/23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522A9-988B-B34C-8502-747D3353A778}" type="slidenum">
              <a:rPr lang="en-US" smtClean="0"/>
              <a:t>‹#›</a:t>
            </a:fld>
            <a:endParaRPr lang="en-US"/>
          </a:p>
        </p:txBody>
      </p:sp>
    </p:spTree>
    <p:extLst>
      <p:ext uri="{BB962C8B-B14F-4D97-AF65-F5344CB8AC3E}">
        <p14:creationId xmlns:p14="http://schemas.microsoft.com/office/powerpoint/2010/main" val="207545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6319530"/>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6908B1A6-9CE0-1442-BD25-6FC38F21BBE0}" type="datetimeFigureOut">
              <a:rPr lang="en-US" smtClean="0"/>
              <a:t>7/28/23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522A9-988B-B34C-8502-747D3353A778}" type="slidenum">
              <a:rPr lang="en-US" smtClean="0"/>
              <a:t>‹#›</a:t>
            </a:fld>
            <a:endParaRPr lang="en-US"/>
          </a:p>
        </p:txBody>
      </p:sp>
    </p:spTree>
    <p:extLst>
      <p:ext uri="{BB962C8B-B14F-4D97-AF65-F5344CB8AC3E}">
        <p14:creationId xmlns:p14="http://schemas.microsoft.com/office/powerpoint/2010/main" val="4097714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6908B1A6-9CE0-1442-BD25-6FC38F21BBE0}" type="datetimeFigureOut">
              <a:rPr lang="en-US" smtClean="0"/>
              <a:t>7/28/23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522A9-988B-B34C-8502-747D3353A778}" type="slidenum">
              <a:rPr lang="en-US" smtClean="0"/>
              <a:t>‹#›</a:t>
            </a:fld>
            <a:endParaRPr lang="en-US"/>
          </a:p>
        </p:txBody>
      </p:sp>
    </p:spTree>
    <p:extLst>
      <p:ext uri="{BB962C8B-B14F-4D97-AF65-F5344CB8AC3E}">
        <p14:creationId xmlns:p14="http://schemas.microsoft.com/office/powerpoint/2010/main" val="925222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0"/>
            <a:ext cx="2839212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6908B1A6-9CE0-1442-BD25-6FC38F21BBE0}" type="datetimeFigureOut">
              <a:rPr lang="en-US" smtClean="0"/>
              <a:t>7/28/23</a:t>
            </a:fld>
            <a:endParaRPr 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226522A9-988B-B34C-8502-747D3353A778}" type="slidenum">
              <a:rPr lang="en-US" smtClean="0"/>
              <a:t>‹#›</a:t>
            </a:fld>
            <a:endParaRPr lang="en-US"/>
          </a:p>
        </p:txBody>
      </p:sp>
    </p:spTree>
    <p:extLst>
      <p:ext uri="{BB962C8B-B14F-4D97-AF65-F5344CB8AC3E}">
        <p14:creationId xmlns:p14="http://schemas.microsoft.com/office/powerpoint/2010/main" val="6835918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emf"/><Relationship Id="rId3" Type="http://schemas.openxmlformats.org/officeDocument/2006/relationships/image" Target="../media/image1.png"/><Relationship Id="rId7" Type="http://schemas.openxmlformats.org/officeDocument/2006/relationships/image" Target="../media/image5.emf"/><Relationship Id="rId12"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emf"/><Relationship Id="rId5" Type="http://schemas.openxmlformats.org/officeDocument/2006/relationships/image" Target="../media/image3.png"/><Relationship Id="rId10" Type="http://schemas.openxmlformats.org/officeDocument/2006/relationships/image" Target="../media/image8.emf"/><Relationship Id="rId4" Type="http://schemas.openxmlformats.org/officeDocument/2006/relationships/image" Target="../media/image2.png"/><Relationship Id="rId9"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2D3FE199-4E23-5D24-A2B6-818A6CCD459B}"/>
              </a:ext>
            </a:extLst>
          </p:cNvPr>
          <p:cNvPicPr>
            <a:picLocks noChangeAspect="1"/>
          </p:cNvPicPr>
          <p:nvPr/>
        </p:nvPicPr>
        <p:blipFill rotWithShape="1">
          <a:blip r:embed="rId3"/>
          <a:srcRect t="17274" r="32196" b="27638"/>
          <a:stretch/>
        </p:blipFill>
        <p:spPr>
          <a:xfrm>
            <a:off x="1632566" y="39560666"/>
            <a:ext cx="6925209" cy="3938560"/>
          </a:xfrm>
          <a:prstGeom prst="rect">
            <a:avLst/>
          </a:prstGeom>
        </p:spPr>
      </p:pic>
      <p:pic>
        <p:nvPicPr>
          <p:cNvPr id="10" name="Picture 9">
            <a:extLst>
              <a:ext uri="{FF2B5EF4-FFF2-40B4-BE49-F238E27FC236}">
                <a16:creationId xmlns:a16="http://schemas.microsoft.com/office/drawing/2014/main" id="{E8089222-9186-CA2D-59D7-BF6A6D5506CC}"/>
              </a:ext>
            </a:extLst>
          </p:cNvPr>
          <p:cNvPicPr>
            <a:picLocks noChangeAspect="1"/>
          </p:cNvPicPr>
          <p:nvPr/>
        </p:nvPicPr>
        <p:blipFill>
          <a:blip r:embed="rId4"/>
          <a:stretch>
            <a:fillRect/>
          </a:stretch>
        </p:blipFill>
        <p:spPr>
          <a:xfrm>
            <a:off x="290390" y="28732526"/>
            <a:ext cx="9578208" cy="6847337"/>
          </a:xfrm>
          <a:prstGeom prst="rect">
            <a:avLst/>
          </a:prstGeom>
        </p:spPr>
      </p:pic>
      <p:sp>
        <p:nvSpPr>
          <p:cNvPr id="62" name="TextBox 61">
            <a:extLst>
              <a:ext uri="{FF2B5EF4-FFF2-40B4-BE49-F238E27FC236}">
                <a16:creationId xmlns:a16="http://schemas.microsoft.com/office/drawing/2014/main" id="{74FCBC07-2C1A-7B7E-C52E-A26201A92548}"/>
              </a:ext>
            </a:extLst>
          </p:cNvPr>
          <p:cNvSpPr txBox="1"/>
          <p:nvPr/>
        </p:nvSpPr>
        <p:spPr>
          <a:xfrm>
            <a:off x="21626408" y="7674119"/>
            <a:ext cx="11107014" cy="18105120"/>
          </a:xfrm>
          <a:prstGeom prst="rect">
            <a:avLst/>
          </a:prstGeom>
          <a:noFill/>
          <a:ln w="127000">
            <a:solidFill>
              <a:srgbClr val="FFC000"/>
            </a:solidFill>
          </a:ln>
        </p:spPr>
        <p:txBody>
          <a:bodyPr wrap="square" rtlCol="0">
            <a:spAutoFit/>
          </a:bodyPr>
          <a:lstStyle/>
          <a:p>
            <a:endParaRPr lang="en-US" sz="30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8B9A124-8A72-D869-41CA-586AD82E6845}"/>
              </a:ext>
            </a:extLst>
          </p:cNvPr>
          <p:cNvSpPr txBox="1"/>
          <p:nvPr/>
        </p:nvSpPr>
        <p:spPr>
          <a:xfrm>
            <a:off x="10368617" y="25985767"/>
            <a:ext cx="22385656" cy="7827264"/>
          </a:xfrm>
          <a:prstGeom prst="rect">
            <a:avLst/>
          </a:prstGeom>
          <a:noFill/>
          <a:ln w="127000">
            <a:solidFill>
              <a:srgbClr val="FFC000"/>
            </a:solidFill>
          </a:ln>
        </p:spPr>
        <p:txBody>
          <a:bodyPr wrap="square" rtlCol="0">
            <a:spAutoFit/>
          </a:bodyPr>
          <a:lstStyle/>
          <a:p>
            <a:endParaRPr lang="en-US" sz="3000" dirty="0">
              <a:latin typeface="Arial" panose="020B0604020202020204" pitchFamily="34" charset="0"/>
              <a:cs typeface="Arial" panose="020B0604020202020204" pitchFamily="34" charset="0"/>
            </a:endParaRPr>
          </a:p>
        </p:txBody>
      </p:sp>
      <p:pic>
        <p:nvPicPr>
          <p:cNvPr id="3" name="Picture 2" descr="Logo&#10;&#10;Description automatically generated">
            <a:extLst>
              <a:ext uri="{FF2B5EF4-FFF2-40B4-BE49-F238E27FC236}">
                <a16:creationId xmlns:a16="http://schemas.microsoft.com/office/drawing/2014/main" id="{8AF54130-FDBB-D346-82FF-0DD9DAF294CF}"/>
              </a:ext>
            </a:extLst>
          </p:cNvPr>
          <p:cNvPicPr>
            <a:picLocks noChangeAspect="1"/>
          </p:cNvPicPr>
          <p:nvPr/>
        </p:nvPicPr>
        <p:blipFill>
          <a:blip r:embed="rId5"/>
          <a:stretch>
            <a:fillRect/>
          </a:stretch>
        </p:blipFill>
        <p:spPr>
          <a:xfrm>
            <a:off x="0" y="0"/>
            <a:ext cx="32918400" cy="5054600"/>
          </a:xfrm>
          <a:prstGeom prst="rect">
            <a:avLst/>
          </a:prstGeom>
        </p:spPr>
      </p:pic>
      <p:sp>
        <p:nvSpPr>
          <p:cNvPr id="2" name="TextBox 1">
            <a:extLst>
              <a:ext uri="{FF2B5EF4-FFF2-40B4-BE49-F238E27FC236}">
                <a16:creationId xmlns:a16="http://schemas.microsoft.com/office/drawing/2014/main" id="{06C6D829-3F71-5449-677C-713AFB0667FB}"/>
              </a:ext>
            </a:extLst>
          </p:cNvPr>
          <p:cNvSpPr txBox="1"/>
          <p:nvPr/>
        </p:nvSpPr>
        <p:spPr>
          <a:xfrm>
            <a:off x="0" y="4281554"/>
            <a:ext cx="32918400" cy="3108095"/>
          </a:xfrm>
          <a:prstGeom prst="rect">
            <a:avLst/>
          </a:prstGeom>
          <a:solidFill>
            <a:srgbClr val="035389"/>
          </a:solidFill>
          <a:ln>
            <a:solidFill>
              <a:schemeClr val="accent1"/>
            </a:solidFill>
          </a:ln>
        </p:spPr>
        <p:txBody>
          <a:bodyPr wrap="square" rtlCol="0">
            <a:spAutoFit/>
          </a:bodyPr>
          <a:lstStyle/>
          <a:p>
            <a:endParaRPr lang="en-US" sz="19597" dirty="0">
              <a:highlight>
                <a:srgbClr val="0000FF"/>
              </a:highlight>
            </a:endParaRPr>
          </a:p>
        </p:txBody>
      </p:sp>
      <p:sp>
        <p:nvSpPr>
          <p:cNvPr id="4" name="TextBox 3">
            <a:extLst>
              <a:ext uri="{FF2B5EF4-FFF2-40B4-BE49-F238E27FC236}">
                <a16:creationId xmlns:a16="http://schemas.microsoft.com/office/drawing/2014/main" id="{EFE68D0E-CA76-30C2-58AF-884A71FC3F9C}"/>
              </a:ext>
            </a:extLst>
          </p:cNvPr>
          <p:cNvSpPr txBox="1"/>
          <p:nvPr/>
        </p:nvSpPr>
        <p:spPr>
          <a:xfrm>
            <a:off x="713676" y="4376740"/>
            <a:ext cx="31491048" cy="2917722"/>
          </a:xfrm>
          <a:prstGeom prst="rect">
            <a:avLst/>
          </a:prstGeom>
          <a:noFill/>
        </p:spPr>
        <p:txBody>
          <a:bodyPr wrap="square" rtlCol="0">
            <a:spAutoFit/>
          </a:bodyPr>
          <a:lstStyle/>
          <a:p>
            <a:pPr algn="ctr"/>
            <a:r>
              <a:rPr lang="en-US" sz="5400" b="1" dirty="0">
                <a:solidFill>
                  <a:schemeClr val="bg1"/>
                </a:solidFill>
                <a:latin typeface="Times New Roman" panose="02020603050405020304" pitchFamily="18" charset="0"/>
                <a:cs typeface="Times New Roman" panose="02020603050405020304" pitchFamily="18" charset="0"/>
              </a:rPr>
              <a:t>Exploration of Auricular Chondrocytes as a Cell Source of Tissue Engineering of TMJ Disc Cartilage</a:t>
            </a:r>
          </a:p>
          <a:p>
            <a:pPr algn="ctr"/>
            <a:endParaRPr lang="en-US" sz="3240" b="1" dirty="0">
              <a:solidFill>
                <a:schemeClr val="bg1"/>
              </a:solidFill>
              <a:latin typeface="Times New Roman" panose="02020603050405020304" pitchFamily="18" charset="0"/>
              <a:cs typeface="Times New Roman" panose="02020603050405020304" pitchFamily="18" charset="0"/>
            </a:endParaRPr>
          </a:p>
          <a:p>
            <a:pPr algn="ctr"/>
            <a:r>
              <a:rPr lang="en-US" sz="3240" dirty="0">
                <a:solidFill>
                  <a:schemeClr val="bg1"/>
                </a:solidFill>
                <a:latin typeface="Times New Roman" panose="02020603050405020304" pitchFamily="18" charset="0"/>
                <a:cs typeface="Times New Roman" panose="02020603050405020304" pitchFamily="18" charset="0"/>
              </a:rPr>
              <a:t>Nicole L. Gonzales</a:t>
            </a:r>
            <a:r>
              <a:rPr lang="en-US" sz="3240" baseline="30000" dirty="0">
                <a:solidFill>
                  <a:schemeClr val="bg1"/>
                </a:solidFill>
                <a:latin typeface="Times New Roman" panose="02020603050405020304" pitchFamily="18" charset="0"/>
                <a:cs typeface="Times New Roman" panose="02020603050405020304" pitchFamily="18" charset="0"/>
              </a:rPr>
              <a:t>1</a:t>
            </a:r>
            <a:r>
              <a:rPr lang="en-US" sz="3240" dirty="0">
                <a:solidFill>
                  <a:schemeClr val="bg1"/>
                </a:solidFill>
                <a:latin typeface="Times New Roman" panose="02020603050405020304" pitchFamily="18" charset="0"/>
                <a:cs typeface="Times New Roman" panose="02020603050405020304" pitchFamily="18" charset="0"/>
              </a:rPr>
              <a:t>, Iris Rivas</a:t>
            </a:r>
            <a:r>
              <a:rPr lang="en-US" sz="3240" baseline="30000" dirty="0">
                <a:solidFill>
                  <a:schemeClr val="bg1"/>
                </a:solidFill>
                <a:latin typeface="Times New Roman" panose="02020603050405020304" pitchFamily="18" charset="0"/>
                <a:cs typeface="Times New Roman" panose="02020603050405020304" pitchFamily="18" charset="0"/>
              </a:rPr>
              <a:t>2</a:t>
            </a:r>
            <a:r>
              <a:rPr lang="en-US" sz="3240" dirty="0">
                <a:solidFill>
                  <a:schemeClr val="bg1"/>
                </a:solidFill>
                <a:latin typeface="Times New Roman" panose="02020603050405020304" pitchFamily="18" charset="0"/>
                <a:cs typeface="Times New Roman" panose="02020603050405020304" pitchFamily="18" charset="0"/>
              </a:rPr>
              <a:t>, and Natalia Vapniarsky-Arzi</a:t>
            </a:r>
            <a:r>
              <a:rPr lang="en-US" sz="3240" baseline="30000" dirty="0">
                <a:solidFill>
                  <a:schemeClr val="bg1"/>
                </a:solidFill>
                <a:latin typeface="Times New Roman" panose="02020603050405020304" pitchFamily="18" charset="0"/>
                <a:cs typeface="Times New Roman" panose="02020603050405020304" pitchFamily="18" charset="0"/>
              </a:rPr>
              <a:t>2</a:t>
            </a:r>
            <a:br>
              <a:rPr lang="en-US" sz="3240" dirty="0">
                <a:solidFill>
                  <a:schemeClr val="bg1"/>
                </a:solidFill>
                <a:latin typeface="Times New Roman" panose="02020603050405020304" pitchFamily="18" charset="0"/>
                <a:cs typeface="Times New Roman" panose="02020603050405020304" pitchFamily="18" charset="0"/>
              </a:rPr>
            </a:br>
            <a:r>
              <a:rPr lang="en-US" sz="3240" baseline="30000" dirty="0">
                <a:solidFill>
                  <a:schemeClr val="bg1"/>
                </a:solidFill>
                <a:latin typeface="Times New Roman" panose="02020603050405020304" pitchFamily="18" charset="0"/>
                <a:cs typeface="Times New Roman" panose="02020603050405020304" pitchFamily="18" charset="0"/>
              </a:rPr>
              <a:t>1</a:t>
            </a:r>
            <a:r>
              <a:rPr lang="en-US" sz="3240" dirty="0">
                <a:solidFill>
                  <a:schemeClr val="bg1"/>
                </a:solidFill>
                <a:latin typeface="Times New Roman" panose="02020603050405020304" pitchFamily="18" charset="0"/>
                <a:cs typeface="Times New Roman" panose="02020603050405020304" pitchFamily="18" charset="0"/>
              </a:rPr>
              <a:t>University of California, Davis School of Veterinary Medicine</a:t>
            </a:r>
          </a:p>
          <a:p>
            <a:pPr algn="ctr"/>
            <a:r>
              <a:rPr lang="en-US" sz="3240" baseline="30000" dirty="0">
                <a:solidFill>
                  <a:schemeClr val="bg1"/>
                </a:solidFill>
                <a:latin typeface="Times New Roman" panose="02020603050405020304" pitchFamily="18" charset="0"/>
                <a:cs typeface="Times New Roman" panose="02020603050405020304" pitchFamily="18" charset="0"/>
              </a:rPr>
              <a:t>2</a:t>
            </a:r>
            <a:r>
              <a:rPr lang="en-US" sz="3240" dirty="0">
                <a:solidFill>
                  <a:schemeClr val="bg1"/>
                </a:solidFill>
                <a:latin typeface="Times New Roman" panose="02020603050405020304" pitchFamily="18" charset="0"/>
                <a:cs typeface="Times New Roman" panose="02020603050405020304" pitchFamily="18" charset="0"/>
              </a:rPr>
              <a:t>University of California Davis, School of Veterinary Medicine, Department of Pathology, Microbiology, and Immunology</a:t>
            </a:r>
          </a:p>
        </p:txBody>
      </p:sp>
      <p:sp>
        <p:nvSpPr>
          <p:cNvPr id="7" name="TextBox 6">
            <a:extLst>
              <a:ext uri="{FF2B5EF4-FFF2-40B4-BE49-F238E27FC236}">
                <a16:creationId xmlns:a16="http://schemas.microsoft.com/office/drawing/2014/main" id="{B79F88A3-AE5D-6E84-E85A-A05151B88693}"/>
              </a:ext>
            </a:extLst>
          </p:cNvPr>
          <p:cNvSpPr txBox="1"/>
          <p:nvPr/>
        </p:nvSpPr>
        <p:spPr>
          <a:xfrm>
            <a:off x="157557" y="7674119"/>
            <a:ext cx="9948517" cy="13480613"/>
          </a:xfrm>
          <a:prstGeom prst="rect">
            <a:avLst/>
          </a:prstGeom>
          <a:noFill/>
          <a:ln w="127000">
            <a:solidFill>
              <a:srgbClr val="044C81"/>
            </a:solidFill>
          </a:ln>
        </p:spPr>
        <p:txBody>
          <a:bodyPr wrap="square" rtlCol="0">
            <a:spAutoFit/>
          </a:bodyPr>
          <a:lstStyle/>
          <a:p>
            <a:pPr algn="ctr"/>
            <a:r>
              <a:rPr lang="en-US" sz="3000" b="1" u="sng" dirty="0">
                <a:latin typeface="Arial" panose="020B0604020202020204" pitchFamily="34" charset="0"/>
                <a:cs typeface="Arial" panose="020B0604020202020204" pitchFamily="34" charset="0"/>
              </a:rPr>
              <a:t>Background</a:t>
            </a:r>
          </a:p>
          <a:p>
            <a:pPr algn="just"/>
            <a:endParaRPr lang="en-US" sz="3000" dirty="0">
              <a:latin typeface="Arial" panose="020B0604020202020204" pitchFamily="34" charset="0"/>
              <a:cs typeface="Arial" panose="020B0604020202020204" pitchFamily="34" charset="0"/>
            </a:endParaRPr>
          </a:p>
          <a:p>
            <a:pPr algn="just"/>
            <a:r>
              <a:rPr lang="en-US" sz="3000" dirty="0">
                <a:latin typeface="Arial" panose="020B0604020202020204" pitchFamily="34" charset="0"/>
                <a:cs typeface="Arial" panose="020B0604020202020204" pitchFamily="34" charset="0"/>
              </a:rPr>
              <a:t>The temporomandibular joint (TMJ) is a synovial condylar joint capable of translation between the temporal bone and the mandible in humans [1]. TMJ disorder is characterized by the degeneration and perforation of the cartilaginous disc within the joint. [2,3]. This disorder leads to chronic pain and degeneration of all joint components in 20-25% of adults worldwide [4]. Due to the poor regenerative capacity of cartilage, this process is irreversible. Current tissue engineering (TE) therapies can generate biomimetic cartilage constructs derived from costal chondrocytes for implantation; however, there are several limitations to utilizing costal chondrocytes as a primary cell source such as invasiveness of tissue collection and progressive ossification of costal cartilage with age [5]. These limitations have prompted the exploration of novel cell sources that would eliminate both issues. The objective of this study is to determine if auricular cartilage can be used to generate a TE cartilage construct with chondrogenic properties akin to the native TMJ disc. </a:t>
            </a:r>
          </a:p>
          <a:p>
            <a:pPr algn="just"/>
            <a:endParaRPr lang="en-US" sz="3000" dirty="0">
              <a:latin typeface="Arial" panose="020B0604020202020204" pitchFamily="34" charset="0"/>
              <a:cs typeface="Arial" panose="020B0604020202020204" pitchFamily="34" charset="0"/>
            </a:endParaRPr>
          </a:p>
          <a:p>
            <a:pPr algn="ctr"/>
            <a:r>
              <a:rPr lang="en-US" sz="3000" b="1" u="sng" dirty="0">
                <a:latin typeface="Arial" panose="020B0604020202020204" pitchFamily="34" charset="0"/>
                <a:cs typeface="Arial" panose="020B0604020202020204" pitchFamily="34" charset="0"/>
              </a:rPr>
              <a:t>Main Hypothesis</a:t>
            </a:r>
          </a:p>
          <a:p>
            <a:pPr algn="ctr"/>
            <a:endParaRPr lang="en-US" sz="3000" dirty="0">
              <a:latin typeface="Arial" panose="020B0604020202020204" pitchFamily="34" charset="0"/>
              <a:cs typeface="Arial" panose="020B0604020202020204" pitchFamily="34" charset="0"/>
            </a:endParaRPr>
          </a:p>
          <a:p>
            <a:pPr algn="just"/>
            <a:r>
              <a:rPr lang="en-US" sz="3000" b="1" dirty="0">
                <a:latin typeface="Arial" panose="020B0604020202020204" pitchFamily="34" charset="0"/>
                <a:cs typeface="Arial" panose="020B0604020202020204" pitchFamily="34" charset="0"/>
              </a:rPr>
              <a:t>We hypothesize that chondrocytes harvested from the auricular cartilage of neonatal minipigs will generate an implant with biomechanical and elastic properties akin to that of the native TMJ disc. </a:t>
            </a:r>
          </a:p>
        </p:txBody>
      </p:sp>
      <p:sp>
        <p:nvSpPr>
          <p:cNvPr id="8" name="TextBox 7">
            <a:extLst>
              <a:ext uri="{FF2B5EF4-FFF2-40B4-BE49-F238E27FC236}">
                <a16:creationId xmlns:a16="http://schemas.microsoft.com/office/drawing/2014/main" id="{74FCD226-9BA3-3385-D2F9-A54BD070C2B1}"/>
              </a:ext>
            </a:extLst>
          </p:cNvPr>
          <p:cNvSpPr txBox="1"/>
          <p:nvPr/>
        </p:nvSpPr>
        <p:spPr>
          <a:xfrm>
            <a:off x="120914" y="21439200"/>
            <a:ext cx="9948517" cy="22155912"/>
          </a:xfrm>
          <a:prstGeom prst="rect">
            <a:avLst/>
          </a:prstGeom>
          <a:noFill/>
          <a:ln w="127000">
            <a:solidFill>
              <a:srgbClr val="044C81"/>
            </a:solidFill>
          </a:ln>
        </p:spPr>
        <p:txBody>
          <a:bodyPr wrap="square" rtlCol="0">
            <a:spAutoFit/>
          </a:bodyPr>
          <a:lstStyle/>
          <a:p>
            <a:pPr algn="ctr"/>
            <a:r>
              <a:rPr lang="en-US" sz="3000" b="1" u="sng" dirty="0">
                <a:latin typeface="Arial" panose="020B0604020202020204" pitchFamily="34" charset="0"/>
                <a:cs typeface="Arial" panose="020B0604020202020204" pitchFamily="34" charset="0"/>
              </a:rPr>
              <a:t>Methods</a:t>
            </a: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a:p>
            <a:pPr algn="ctr"/>
            <a:endParaRPr lang="en-US" sz="3000" b="1"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ABDAF47-2B0A-DC57-822A-556FEE61BE84}"/>
              </a:ext>
            </a:extLst>
          </p:cNvPr>
          <p:cNvSpPr txBox="1"/>
          <p:nvPr/>
        </p:nvSpPr>
        <p:spPr>
          <a:xfrm>
            <a:off x="10368617" y="34046110"/>
            <a:ext cx="22385655" cy="9549861"/>
          </a:xfrm>
          <a:prstGeom prst="rect">
            <a:avLst/>
          </a:prstGeom>
          <a:noFill/>
          <a:ln w="127000">
            <a:solidFill>
              <a:srgbClr val="045289"/>
            </a:solidFill>
          </a:ln>
        </p:spPr>
        <p:txBody>
          <a:bodyPr wrap="square" rtlCol="0">
            <a:spAutoFit/>
          </a:bodyPr>
          <a:lstStyle/>
          <a:p>
            <a:endParaRPr lang="en-US" dirty="0"/>
          </a:p>
        </p:txBody>
      </p:sp>
      <p:sp>
        <p:nvSpPr>
          <p:cNvPr id="6" name="TextBox 5">
            <a:extLst>
              <a:ext uri="{FF2B5EF4-FFF2-40B4-BE49-F238E27FC236}">
                <a16:creationId xmlns:a16="http://schemas.microsoft.com/office/drawing/2014/main" id="{89630960-7DAF-9B75-BC8D-25A3C2EB2444}"/>
              </a:ext>
            </a:extLst>
          </p:cNvPr>
          <p:cNvSpPr txBox="1"/>
          <p:nvPr/>
        </p:nvSpPr>
        <p:spPr>
          <a:xfrm>
            <a:off x="10368617" y="34046110"/>
            <a:ext cx="9918304" cy="9549861"/>
          </a:xfrm>
          <a:prstGeom prst="rect">
            <a:avLst/>
          </a:prstGeom>
          <a:noFill/>
          <a:ln w="127000">
            <a:solidFill>
              <a:srgbClr val="045289"/>
            </a:solidFill>
          </a:ln>
        </p:spPr>
        <p:txBody>
          <a:bodyPr wrap="square" rtlCol="0">
            <a:spAutoFit/>
          </a:bodyPr>
          <a:lstStyle/>
          <a:p>
            <a:endParaRPr lang="en-US" dirty="0"/>
          </a:p>
        </p:txBody>
      </p:sp>
      <p:sp>
        <p:nvSpPr>
          <p:cNvPr id="14" name="TextBox 13">
            <a:extLst>
              <a:ext uri="{FF2B5EF4-FFF2-40B4-BE49-F238E27FC236}">
                <a16:creationId xmlns:a16="http://schemas.microsoft.com/office/drawing/2014/main" id="{6E178EAE-1FAD-08BE-3AD5-0E377FB7791D}"/>
              </a:ext>
            </a:extLst>
          </p:cNvPr>
          <p:cNvSpPr txBox="1"/>
          <p:nvPr/>
        </p:nvSpPr>
        <p:spPr>
          <a:xfrm>
            <a:off x="10368617" y="7679781"/>
            <a:ext cx="11281762" cy="18105120"/>
          </a:xfrm>
          <a:prstGeom prst="rect">
            <a:avLst/>
          </a:prstGeom>
          <a:noFill/>
          <a:ln w="127000">
            <a:solidFill>
              <a:srgbClr val="FFC000"/>
            </a:solidFill>
          </a:ln>
        </p:spPr>
        <p:txBody>
          <a:bodyPr wrap="square" rtlCol="0">
            <a:spAutoFit/>
          </a:bodyPr>
          <a:lstStyle/>
          <a:p>
            <a:endParaRPr lang="en-US" sz="3000"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77418108-41D0-36E5-30AE-55B64E6D5AC7}"/>
              </a:ext>
            </a:extLst>
          </p:cNvPr>
          <p:cNvSpPr txBox="1"/>
          <p:nvPr/>
        </p:nvSpPr>
        <p:spPr>
          <a:xfrm>
            <a:off x="17774505" y="26208499"/>
            <a:ext cx="8170929" cy="553998"/>
          </a:xfrm>
          <a:prstGeom prst="rect">
            <a:avLst/>
          </a:prstGeom>
          <a:noFill/>
        </p:spPr>
        <p:txBody>
          <a:bodyPr wrap="square" rtlCol="0">
            <a:spAutoFit/>
          </a:bodyPr>
          <a:lstStyle/>
          <a:p>
            <a:pPr algn="ctr"/>
            <a:r>
              <a:rPr lang="en-US" sz="3000" b="1" u="sng" dirty="0">
                <a:latin typeface="Arial" panose="020B0604020202020204" pitchFamily="34" charset="0"/>
                <a:cs typeface="Arial" panose="020B0604020202020204" pitchFamily="34" charset="0"/>
              </a:rPr>
              <a:t>Histology of Tissue Engineered Constructs</a:t>
            </a:r>
          </a:p>
        </p:txBody>
      </p:sp>
      <p:sp>
        <p:nvSpPr>
          <p:cNvPr id="21" name="TextBox 20">
            <a:extLst>
              <a:ext uri="{FF2B5EF4-FFF2-40B4-BE49-F238E27FC236}">
                <a16:creationId xmlns:a16="http://schemas.microsoft.com/office/drawing/2014/main" id="{B2A14C68-3EED-66CD-CBF8-66390AFED5D8}"/>
              </a:ext>
            </a:extLst>
          </p:cNvPr>
          <p:cNvSpPr txBox="1"/>
          <p:nvPr/>
        </p:nvSpPr>
        <p:spPr>
          <a:xfrm>
            <a:off x="10624805" y="31158293"/>
            <a:ext cx="22003205" cy="2400657"/>
          </a:xfrm>
          <a:prstGeom prst="rect">
            <a:avLst/>
          </a:prstGeom>
          <a:noFill/>
        </p:spPr>
        <p:txBody>
          <a:bodyPr wrap="square" rtlCol="0">
            <a:spAutoFit/>
          </a:bodyPr>
          <a:lstStyle/>
          <a:p>
            <a:pPr algn="just"/>
            <a:r>
              <a:rPr lang="en-US" sz="3000" b="1" dirty="0">
                <a:latin typeface="Arial" panose="020B0604020202020204" pitchFamily="34" charset="0"/>
                <a:cs typeface="Arial" panose="020B0604020202020204" pitchFamily="34" charset="0"/>
              </a:rPr>
              <a:t>Figure 3: Histology of tissue engineered constructs made from auricular cartilage show comparable make up to costal TE constructs. (A): </a:t>
            </a:r>
            <a:r>
              <a:rPr lang="en-US" sz="3000" dirty="0">
                <a:latin typeface="Arial" panose="020B0604020202020204" pitchFamily="34" charset="0"/>
                <a:cs typeface="Arial" panose="020B0604020202020204" pitchFamily="34" charset="0"/>
              </a:rPr>
              <a:t>Hematoxylin and Eosin (H&amp;E) staining of the horizontal disc sections shows highly cellular cartilage filled with hypertrophic cells. </a:t>
            </a:r>
            <a:r>
              <a:rPr lang="en-US" sz="3000" b="1" dirty="0">
                <a:latin typeface="Arial" panose="020B0604020202020204" pitchFamily="34" charset="0"/>
                <a:cs typeface="Arial" panose="020B0604020202020204" pitchFamily="34" charset="0"/>
              </a:rPr>
              <a:t>(B): </a:t>
            </a:r>
            <a:r>
              <a:rPr lang="en-US" sz="3000" dirty="0">
                <a:latin typeface="Arial" panose="020B0604020202020204" pitchFamily="34" charset="0"/>
                <a:cs typeface="Arial" panose="020B0604020202020204" pitchFamily="34" charset="0"/>
              </a:rPr>
              <a:t>PicoSirius Red staining of the horizontal disc sections highlights the orientation and concentration of collagen. Here, collagen is increased at the superficial layer with orientations parallel to the surface. </a:t>
            </a:r>
            <a:r>
              <a:rPr lang="en-US" sz="3000" b="1" dirty="0">
                <a:latin typeface="Arial" panose="020B0604020202020204" pitchFamily="34" charset="0"/>
                <a:cs typeface="Arial" panose="020B0604020202020204" pitchFamily="34" charset="0"/>
              </a:rPr>
              <a:t>(C): </a:t>
            </a:r>
            <a:r>
              <a:rPr lang="en-US" sz="3000" dirty="0">
                <a:latin typeface="Arial" panose="020B0604020202020204" pitchFamily="34" charset="0"/>
                <a:cs typeface="Arial" panose="020B0604020202020204" pitchFamily="34" charset="0"/>
              </a:rPr>
              <a:t>Safranin O/Fast Green staining of the horizontal disc sections demonstrates a highly positive staining for glycosaminoglycans throughout the construct. </a:t>
            </a:r>
          </a:p>
        </p:txBody>
      </p:sp>
      <p:grpSp>
        <p:nvGrpSpPr>
          <p:cNvPr id="29" name="Group 28">
            <a:extLst>
              <a:ext uri="{FF2B5EF4-FFF2-40B4-BE49-F238E27FC236}">
                <a16:creationId xmlns:a16="http://schemas.microsoft.com/office/drawing/2014/main" id="{A2958F5F-DA19-2E8C-4E86-DAE287E014AF}"/>
              </a:ext>
            </a:extLst>
          </p:cNvPr>
          <p:cNvGrpSpPr/>
          <p:nvPr/>
        </p:nvGrpSpPr>
        <p:grpSpPr>
          <a:xfrm>
            <a:off x="10759340" y="26892953"/>
            <a:ext cx="21445384" cy="4069080"/>
            <a:chOff x="10900579" y="23652632"/>
            <a:chExt cx="21445384" cy="4069080"/>
          </a:xfrm>
        </p:grpSpPr>
        <p:pic>
          <p:nvPicPr>
            <p:cNvPr id="19" name="Picture 18">
              <a:extLst>
                <a:ext uri="{FF2B5EF4-FFF2-40B4-BE49-F238E27FC236}">
                  <a16:creationId xmlns:a16="http://schemas.microsoft.com/office/drawing/2014/main" id="{A6DE1242-1CC3-CAB2-D428-BE3415CB4FC6}"/>
                </a:ext>
              </a:extLst>
            </p:cNvPr>
            <p:cNvPicPr>
              <a:picLocks noChangeAspect="1"/>
            </p:cNvPicPr>
            <p:nvPr/>
          </p:nvPicPr>
          <p:blipFill rotWithShape="1">
            <a:blip r:embed="rId6"/>
            <a:srcRect l="2539" t="38368" r="2600" b="38339"/>
            <a:stretch/>
          </p:blipFill>
          <p:spPr>
            <a:xfrm>
              <a:off x="10900579" y="23652632"/>
              <a:ext cx="21445384" cy="4069080"/>
            </a:xfrm>
            <a:prstGeom prst="rect">
              <a:avLst/>
            </a:prstGeom>
          </p:spPr>
        </p:pic>
        <p:sp>
          <p:nvSpPr>
            <p:cNvPr id="22" name="TextBox 21">
              <a:extLst>
                <a:ext uri="{FF2B5EF4-FFF2-40B4-BE49-F238E27FC236}">
                  <a16:creationId xmlns:a16="http://schemas.microsoft.com/office/drawing/2014/main" id="{743F7B05-CF3E-2205-D553-DF19FB70B1B9}"/>
                </a:ext>
              </a:extLst>
            </p:cNvPr>
            <p:cNvSpPr txBox="1"/>
            <p:nvPr/>
          </p:nvSpPr>
          <p:spPr>
            <a:xfrm>
              <a:off x="10900579" y="23652632"/>
              <a:ext cx="778074" cy="677108"/>
            </a:xfrm>
            <a:prstGeom prst="rect">
              <a:avLst/>
            </a:prstGeom>
            <a:noFill/>
          </p:spPr>
          <p:txBody>
            <a:bodyPr wrap="square" rtlCol="0">
              <a:spAutoFit/>
            </a:bodyPr>
            <a:lstStyle/>
            <a:p>
              <a:r>
                <a:rPr lang="en-US" sz="3800" b="1" dirty="0"/>
                <a:t>A.</a:t>
              </a:r>
            </a:p>
          </p:txBody>
        </p:sp>
        <p:sp>
          <p:nvSpPr>
            <p:cNvPr id="23" name="TextBox 22">
              <a:extLst>
                <a:ext uri="{FF2B5EF4-FFF2-40B4-BE49-F238E27FC236}">
                  <a16:creationId xmlns:a16="http://schemas.microsoft.com/office/drawing/2014/main" id="{4B6D332E-8666-3FF9-C1F7-C23DE949C404}"/>
                </a:ext>
              </a:extLst>
            </p:cNvPr>
            <p:cNvSpPr txBox="1"/>
            <p:nvPr/>
          </p:nvSpPr>
          <p:spPr>
            <a:xfrm>
              <a:off x="18033834" y="23652632"/>
              <a:ext cx="778074" cy="677108"/>
            </a:xfrm>
            <a:prstGeom prst="rect">
              <a:avLst/>
            </a:prstGeom>
            <a:noFill/>
          </p:spPr>
          <p:txBody>
            <a:bodyPr wrap="square" rtlCol="0">
              <a:spAutoFit/>
            </a:bodyPr>
            <a:lstStyle/>
            <a:p>
              <a:r>
                <a:rPr lang="en-US" sz="3800" b="1" dirty="0"/>
                <a:t>B.</a:t>
              </a:r>
            </a:p>
          </p:txBody>
        </p:sp>
        <p:sp>
          <p:nvSpPr>
            <p:cNvPr id="24" name="TextBox 23">
              <a:extLst>
                <a:ext uri="{FF2B5EF4-FFF2-40B4-BE49-F238E27FC236}">
                  <a16:creationId xmlns:a16="http://schemas.microsoft.com/office/drawing/2014/main" id="{7D52AB8E-C09C-B1EB-925F-172B313825D3}"/>
                </a:ext>
              </a:extLst>
            </p:cNvPr>
            <p:cNvSpPr txBox="1"/>
            <p:nvPr/>
          </p:nvSpPr>
          <p:spPr>
            <a:xfrm>
              <a:off x="25189898" y="23652632"/>
              <a:ext cx="778074" cy="677108"/>
            </a:xfrm>
            <a:prstGeom prst="rect">
              <a:avLst/>
            </a:prstGeom>
            <a:noFill/>
          </p:spPr>
          <p:txBody>
            <a:bodyPr wrap="square" rtlCol="0">
              <a:spAutoFit/>
            </a:bodyPr>
            <a:lstStyle/>
            <a:p>
              <a:r>
                <a:rPr lang="en-US" sz="3800" b="1" dirty="0"/>
                <a:t>C.</a:t>
              </a:r>
            </a:p>
          </p:txBody>
        </p:sp>
      </p:grpSp>
      <p:sp>
        <p:nvSpPr>
          <p:cNvPr id="25" name="TextBox 24">
            <a:extLst>
              <a:ext uri="{FF2B5EF4-FFF2-40B4-BE49-F238E27FC236}">
                <a16:creationId xmlns:a16="http://schemas.microsoft.com/office/drawing/2014/main" id="{12CB7019-BAD0-212D-6B2E-2B5442BA64AA}"/>
              </a:ext>
            </a:extLst>
          </p:cNvPr>
          <p:cNvSpPr txBox="1"/>
          <p:nvPr/>
        </p:nvSpPr>
        <p:spPr>
          <a:xfrm>
            <a:off x="13819089" y="7875588"/>
            <a:ext cx="4356847" cy="553998"/>
          </a:xfrm>
          <a:prstGeom prst="rect">
            <a:avLst/>
          </a:prstGeom>
          <a:noFill/>
        </p:spPr>
        <p:txBody>
          <a:bodyPr wrap="square" rtlCol="0">
            <a:spAutoFit/>
          </a:bodyPr>
          <a:lstStyle/>
          <a:p>
            <a:pPr algn="ctr"/>
            <a:r>
              <a:rPr lang="en-US" sz="3000" b="1" u="sng" dirty="0">
                <a:latin typeface="Arial" panose="020B0604020202020204" pitchFamily="34" charset="0"/>
                <a:cs typeface="Arial" panose="020B0604020202020204" pitchFamily="34" charset="0"/>
              </a:rPr>
              <a:t>Biochemistry</a:t>
            </a:r>
          </a:p>
        </p:txBody>
      </p:sp>
      <p:sp>
        <p:nvSpPr>
          <p:cNvPr id="27" name="TextBox 26">
            <a:extLst>
              <a:ext uri="{FF2B5EF4-FFF2-40B4-BE49-F238E27FC236}">
                <a16:creationId xmlns:a16="http://schemas.microsoft.com/office/drawing/2014/main" id="{F5655827-6871-361E-BAE9-B7CFE4C9A7B1}"/>
              </a:ext>
            </a:extLst>
          </p:cNvPr>
          <p:cNvSpPr txBox="1"/>
          <p:nvPr/>
        </p:nvSpPr>
        <p:spPr>
          <a:xfrm>
            <a:off x="25387790" y="7971745"/>
            <a:ext cx="4356847" cy="553998"/>
          </a:xfrm>
          <a:prstGeom prst="rect">
            <a:avLst/>
          </a:prstGeom>
          <a:noFill/>
        </p:spPr>
        <p:txBody>
          <a:bodyPr wrap="square" rtlCol="0">
            <a:spAutoFit/>
          </a:bodyPr>
          <a:lstStyle/>
          <a:p>
            <a:pPr algn="ctr"/>
            <a:r>
              <a:rPr lang="en-US" sz="3000" b="1" u="sng" dirty="0">
                <a:latin typeface="Arial" panose="020B0604020202020204" pitchFamily="34" charset="0"/>
                <a:cs typeface="Arial" panose="020B0604020202020204" pitchFamily="34" charset="0"/>
              </a:rPr>
              <a:t>Mechanical Properties</a:t>
            </a:r>
          </a:p>
        </p:txBody>
      </p:sp>
      <p:sp>
        <p:nvSpPr>
          <p:cNvPr id="28" name="TextBox 27">
            <a:extLst>
              <a:ext uri="{FF2B5EF4-FFF2-40B4-BE49-F238E27FC236}">
                <a16:creationId xmlns:a16="http://schemas.microsoft.com/office/drawing/2014/main" id="{9F57C94B-C454-12E4-664E-16093CD50AD4}"/>
              </a:ext>
            </a:extLst>
          </p:cNvPr>
          <p:cNvSpPr txBox="1"/>
          <p:nvPr/>
        </p:nvSpPr>
        <p:spPr>
          <a:xfrm>
            <a:off x="10507846" y="34242370"/>
            <a:ext cx="9479888" cy="6855723"/>
          </a:xfrm>
          <a:prstGeom prst="rect">
            <a:avLst/>
          </a:prstGeom>
          <a:noFill/>
        </p:spPr>
        <p:txBody>
          <a:bodyPr wrap="square" rtlCol="0">
            <a:spAutoFit/>
          </a:bodyPr>
          <a:lstStyle/>
          <a:p>
            <a:pPr algn="ctr"/>
            <a:r>
              <a:rPr lang="en-US" sz="3000" b="1" dirty="0">
                <a:latin typeface="Arial" panose="020B0604020202020204" pitchFamily="34" charset="0"/>
                <a:cs typeface="Arial" panose="020B0604020202020204" pitchFamily="34" charset="0"/>
              </a:rPr>
              <a:t>Literature Cited</a:t>
            </a:r>
          </a:p>
          <a:p>
            <a:pPr algn="ctr"/>
            <a:endParaRPr lang="en-US" sz="2150" b="1" dirty="0">
              <a:latin typeface="Arial" panose="020B0604020202020204" pitchFamily="34" charset="0"/>
              <a:cs typeface="Arial" panose="020B0604020202020204" pitchFamily="34" charset="0"/>
            </a:endParaRPr>
          </a:p>
          <a:p>
            <a:pPr marL="342900" indent="-342900" algn="just">
              <a:buAutoNum type="arabicPeriod"/>
            </a:pPr>
            <a:r>
              <a:rPr lang="en-US" sz="2150" dirty="0" err="1">
                <a:solidFill>
                  <a:srgbClr val="212121"/>
                </a:solidFill>
                <a:latin typeface="Arial" panose="020B0604020202020204" pitchFamily="34" charset="0"/>
                <a:ea typeface="Palatino"/>
                <a:cs typeface="Arial" panose="020B0604020202020204" pitchFamily="34" charset="0"/>
                <a:sym typeface="Palatino"/>
              </a:rPr>
              <a:t>Runci</a:t>
            </a:r>
            <a:r>
              <a:rPr lang="en-US" sz="2150" dirty="0">
                <a:solidFill>
                  <a:srgbClr val="212121"/>
                </a:solidFill>
                <a:latin typeface="Arial" panose="020B0604020202020204" pitchFamily="34" charset="0"/>
                <a:ea typeface="Palatino"/>
                <a:cs typeface="Arial" panose="020B0604020202020204" pitchFamily="34" charset="0"/>
                <a:sym typeface="Palatino"/>
              </a:rPr>
              <a:t> A., Michele et al. Articular Disc of a Human Temporomandibular Joint: Evaluation through Light Microscopy, Immunofluorescence and Scanning Electron Microscopy.</a:t>
            </a:r>
            <a:r>
              <a:rPr lang="en-US" sz="2150" i="1" dirty="0">
                <a:solidFill>
                  <a:srgbClr val="212121"/>
                </a:solidFill>
                <a:latin typeface="Arial" panose="020B0604020202020204" pitchFamily="34" charset="0"/>
                <a:ea typeface="Palatino"/>
                <a:cs typeface="Arial" panose="020B0604020202020204" pitchFamily="34" charset="0"/>
                <a:sym typeface="Palatino"/>
              </a:rPr>
              <a:t> J of </a:t>
            </a:r>
            <a:r>
              <a:rPr lang="en-US" sz="2150" i="1" dirty="0" err="1">
                <a:solidFill>
                  <a:srgbClr val="212121"/>
                </a:solidFill>
                <a:latin typeface="Arial" panose="020B0604020202020204" pitchFamily="34" charset="0"/>
                <a:ea typeface="Palatino"/>
                <a:cs typeface="Arial" panose="020B0604020202020204" pitchFamily="34" charset="0"/>
                <a:sym typeface="Palatino"/>
              </a:rPr>
              <a:t>Func</a:t>
            </a:r>
            <a:r>
              <a:rPr lang="en-US" sz="2150" i="1" dirty="0">
                <a:solidFill>
                  <a:srgbClr val="212121"/>
                </a:solidFill>
                <a:latin typeface="Arial" panose="020B0604020202020204" pitchFamily="34" charset="0"/>
                <a:ea typeface="Palatino"/>
                <a:cs typeface="Arial" panose="020B0604020202020204" pitchFamily="34" charset="0"/>
                <a:sym typeface="Palatino"/>
              </a:rPr>
              <a:t>. Morph. and </a:t>
            </a:r>
            <a:r>
              <a:rPr lang="en-US" sz="2150" i="1" dirty="0" err="1">
                <a:solidFill>
                  <a:srgbClr val="212121"/>
                </a:solidFill>
                <a:latin typeface="Arial" panose="020B0604020202020204" pitchFamily="34" charset="0"/>
                <a:ea typeface="Palatino"/>
                <a:cs typeface="Arial" panose="020B0604020202020204" pitchFamily="34" charset="0"/>
                <a:sym typeface="Palatino"/>
              </a:rPr>
              <a:t>Kines</a:t>
            </a:r>
            <a:r>
              <a:rPr lang="en-US" sz="2150" dirty="0">
                <a:solidFill>
                  <a:srgbClr val="212121"/>
                </a:solidFill>
                <a:latin typeface="Arial" panose="020B0604020202020204" pitchFamily="34" charset="0"/>
                <a:ea typeface="Palatino"/>
                <a:cs typeface="Arial" panose="020B0604020202020204" pitchFamily="34" charset="0"/>
                <a:sym typeface="Palatino"/>
              </a:rPr>
              <a:t>. vol. 6,1 22. 25 Feb. 2021, doi:10.3390/jfmk6010022</a:t>
            </a:r>
          </a:p>
          <a:p>
            <a:pPr marL="342900" indent="-342900" algn="just">
              <a:buAutoNum type="arabicPeriod"/>
            </a:pPr>
            <a:r>
              <a:rPr lang="en-US" sz="2150" dirty="0">
                <a:solidFill>
                  <a:srgbClr val="212121"/>
                </a:solidFill>
                <a:latin typeface="Arial" panose="020B0604020202020204" pitchFamily="34" charset="0"/>
                <a:ea typeface="Palatino"/>
                <a:cs typeface="Arial" panose="020B0604020202020204" pitchFamily="34" charset="0"/>
                <a:sym typeface="Palatino"/>
              </a:rPr>
              <a:t>Farrar W.B., McCarty W.L., Jr. 1979. The TMJ dilemma. </a:t>
            </a:r>
            <a:r>
              <a:rPr lang="en-US" sz="2150" i="1" dirty="0">
                <a:solidFill>
                  <a:srgbClr val="212121"/>
                </a:solidFill>
                <a:latin typeface="Arial" panose="020B0604020202020204" pitchFamily="34" charset="0"/>
                <a:ea typeface="Palatino"/>
                <a:cs typeface="Arial" panose="020B0604020202020204" pitchFamily="34" charset="0"/>
                <a:sym typeface="Palatino"/>
              </a:rPr>
              <a:t>J Ala Dent Assoc</a:t>
            </a:r>
            <a:r>
              <a:rPr lang="en-US" sz="2150" dirty="0">
                <a:solidFill>
                  <a:srgbClr val="212121"/>
                </a:solidFill>
                <a:latin typeface="Arial" panose="020B0604020202020204" pitchFamily="34" charset="0"/>
                <a:ea typeface="Palatino"/>
                <a:cs typeface="Arial" panose="020B0604020202020204" pitchFamily="34" charset="0"/>
                <a:sym typeface="Palatino"/>
              </a:rPr>
              <a:t>. 63(1):19-26</a:t>
            </a:r>
          </a:p>
          <a:p>
            <a:pPr marL="342900" indent="-342900" algn="just">
              <a:buAutoNum type="arabicPeriod"/>
            </a:pPr>
            <a:r>
              <a:rPr lang="en-US" sz="2150" dirty="0">
                <a:solidFill>
                  <a:srgbClr val="212121"/>
                </a:solidFill>
                <a:latin typeface="Arial" panose="020B0604020202020204" pitchFamily="34" charset="0"/>
                <a:ea typeface="Palatino"/>
                <a:cs typeface="Arial" panose="020B0604020202020204" pitchFamily="34" charset="0"/>
                <a:sym typeface="Palatino"/>
              </a:rPr>
              <a:t>Wilkes C.H. 1989. Internal derangements of the temporomandibular joint. Pathological Variations. </a:t>
            </a:r>
            <a:r>
              <a:rPr lang="en-US" sz="2150" i="1" dirty="0">
                <a:solidFill>
                  <a:srgbClr val="212121"/>
                </a:solidFill>
                <a:latin typeface="Arial" panose="020B0604020202020204" pitchFamily="34" charset="0"/>
                <a:ea typeface="Palatino"/>
                <a:cs typeface="Arial" panose="020B0604020202020204" pitchFamily="34" charset="0"/>
                <a:sym typeface="Palatino"/>
              </a:rPr>
              <a:t>Arch </a:t>
            </a:r>
            <a:r>
              <a:rPr lang="en-US" sz="2150" i="1" dirty="0" err="1">
                <a:solidFill>
                  <a:srgbClr val="212121"/>
                </a:solidFill>
                <a:latin typeface="Arial" panose="020B0604020202020204" pitchFamily="34" charset="0"/>
                <a:ea typeface="Palatino"/>
                <a:cs typeface="Arial" panose="020B0604020202020204" pitchFamily="34" charset="0"/>
                <a:sym typeface="Palatino"/>
              </a:rPr>
              <a:t>Orolaryngol</a:t>
            </a:r>
            <a:r>
              <a:rPr lang="en-US" sz="2150" i="1" dirty="0">
                <a:solidFill>
                  <a:srgbClr val="212121"/>
                </a:solidFill>
                <a:latin typeface="Arial" panose="020B0604020202020204" pitchFamily="34" charset="0"/>
                <a:ea typeface="Palatino"/>
                <a:cs typeface="Arial" panose="020B0604020202020204" pitchFamily="34" charset="0"/>
                <a:sym typeface="Palatino"/>
              </a:rPr>
              <a:t> Head Neck Surg.</a:t>
            </a:r>
            <a:r>
              <a:rPr lang="en-US" sz="2150" dirty="0">
                <a:solidFill>
                  <a:srgbClr val="212121"/>
                </a:solidFill>
                <a:latin typeface="Arial" panose="020B0604020202020204" pitchFamily="34" charset="0"/>
                <a:ea typeface="Palatino"/>
                <a:cs typeface="Arial" panose="020B0604020202020204" pitchFamily="34" charset="0"/>
                <a:sym typeface="Palatino"/>
              </a:rPr>
              <a:t> 115(4):469-477</a:t>
            </a:r>
          </a:p>
          <a:p>
            <a:pPr marL="342900" indent="-342900" algn="just">
              <a:buFontTx/>
              <a:buAutoNum type="arabicPeriod"/>
            </a:pPr>
            <a:r>
              <a:rPr lang="en-US" sz="2150" dirty="0" err="1">
                <a:solidFill>
                  <a:srgbClr val="212121"/>
                </a:solidFill>
                <a:latin typeface="Arial" panose="020B0604020202020204" pitchFamily="34" charset="0"/>
                <a:ea typeface="Palatino"/>
                <a:cs typeface="Arial" panose="020B0604020202020204" pitchFamily="34" charset="0"/>
                <a:sym typeface="Palatino"/>
              </a:rPr>
              <a:t>Vapniarsky</a:t>
            </a:r>
            <a:r>
              <a:rPr lang="en-US" sz="2150" dirty="0">
                <a:solidFill>
                  <a:srgbClr val="212121"/>
                </a:solidFill>
                <a:latin typeface="Arial" panose="020B0604020202020204" pitchFamily="34" charset="0"/>
                <a:ea typeface="Palatino"/>
                <a:cs typeface="Arial" panose="020B0604020202020204" pitchFamily="34" charset="0"/>
                <a:sym typeface="Palatino"/>
              </a:rPr>
              <a:t> N., et al. 2018. Tissue engineering toward temporomandibular joint disc regeneration. Sci </a:t>
            </a:r>
            <a:r>
              <a:rPr lang="en-US" sz="2150" dirty="0" err="1">
                <a:solidFill>
                  <a:srgbClr val="212121"/>
                </a:solidFill>
                <a:latin typeface="Arial" panose="020B0604020202020204" pitchFamily="34" charset="0"/>
                <a:ea typeface="Palatino"/>
                <a:cs typeface="Arial" panose="020B0604020202020204" pitchFamily="34" charset="0"/>
                <a:sym typeface="Palatino"/>
              </a:rPr>
              <a:t>Transl</a:t>
            </a:r>
            <a:r>
              <a:rPr lang="en-US" sz="2150" dirty="0">
                <a:solidFill>
                  <a:srgbClr val="212121"/>
                </a:solidFill>
                <a:latin typeface="Arial" panose="020B0604020202020204" pitchFamily="34" charset="0"/>
                <a:ea typeface="Palatino"/>
                <a:cs typeface="Arial" panose="020B0604020202020204" pitchFamily="34" charset="0"/>
                <a:sym typeface="Palatino"/>
              </a:rPr>
              <a:t> Med. 10(446). PubMed PMID:29925634</a:t>
            </a:r>
          </a:p>
          <a:p>
            <a:pPr marL="342900" indent="-342900" algn="just">
              <a:buFontTx/>
              <a:buAutoNum type="arabicPeriod"/>
            </a:pPr>
            <a:r>
              <a:rPr lang="en-US" sz="2150" dirty="0" err="1">
                <a:solidFill>
                  <a:srgbClr val="212121"/>
                </a:solidFill>
                <a:latin typeface="Arial" panose="020B0604020202020204" pitchFamily="34" charset="0"/>
                <a:ea typeface="Palatino"/>
                <a:cs typeface="Arial" panose="020B0604020202020204" pitchFamily="34" charset="0"/>
                <a:sym typeface="Palatino"/>
              </a:rPr>
              <a:t>Vapniarsky</a:t>
            </a:r>
            <a:r>
              <a:rPr lang="en-US" sz="2150" dirty="0">
                <a:solidFill>
                  <a:srgbClr val="212121"/>
                </a:solidFill>
                <a:latin typeface="Arial" panose="020B0604020202020204" pitchFamily="34" charset="0"/>
                <a:ea typeface="Palatino"/>
                <a:cs typeface="Arial" panose="020B0604020202020204" pitchFamily="34" charset="0"/>
                <a:sym typeface="Palatino"/>
              </a:rPr>
              <a:t> N., </a:t>
            </a:r>
            <a:r>
              <a:rPr lang="en-US" sz="2150" dirty="0" err="1">
                <a:solidFill>
                  <a:srgbClr val="212121"/>
                </a:solidFill>
                <a:latin typeface="Arial" panose="020B0604020202020204" pitchFamily="34" charset="0"/>
                <a:ea typeface="Palatino"/>
                <a:cs typeface="Arial" panose="020B0604020202020204" pitchFamily="34" charset="0"/>
                <a:sym typeface="Palatino"/>
              </a:rPr>
              <a:t>Huwe</a:t>
            </a:r>
            <a:r>
              <a:rPr lang="en-US" sz="2150" dirty="0">
                <a:solidFill>
                  <a:srgbClr val="212121"/>
                </a:solidFill>
                <a:latin typeface="Arial" panose="020B0604020202020204" pitchFamily="34" charset="0"/>
                <a:ea typeface="Palatino"/>
                <a:cs typeface="Arial" panose="020B0604020202020204" pitchFamily="34" charset="0"/>
                <a:sym typeface="Palatino"/>
              </a:rPr>
              <a:t> L.W., </a:t>
            </a:r>
            <a:r>
              <a:rPr lang="en-US" sz="2150" dirty="0" err="1">
                <a:solidFill>
                  <a:srgbClr val="212121"/>
                </a:solidFill>
                <a:latin typeface="Arial" panose="020B0604020202020204" pitchFamily="34" charset="0"/>
                <a:ea typeface="Palatino"/>
                <a:cs typeface="Arial" panose="020B0604020202020204" pitchFamily="34" charset="0"/>
                <a:sym typeface="Palatino"/>
              </a:rPr>
              <a:t>Arzi</a:t>
            </a:r>
            <a:r>
              <a:rPr lang="en-US" sz="2150" dirty="0">
                <a:solidFill>
                  <a:srgbClr val="212121"/>
                </a:solidFill>
                <a:latin typeface="Arial" panose="020B0604020202020204" pitchFamily="34" charset="0"/>
                <a:ea typeface="Palatino"/>
                <a:cs typeface="Arial" panose="020B0604020202020204" pitchFamily="34" charset="0"/>
                <a:sym typeface="Palatino"/>
              </a:rPr>
              <a:t> B., Houghton M.K., Wong M.E., Wilson J.W., Hatcher D.C, Hu J.C., </a:t>
            </a:r>
            <a:r>
              <a:rPr lang="en-US" sz="2150" dirty="0" err="1">
                <a:solidFill>
                  <a:srgbClr val="212121"/>
                </a:solidFill>
                <a:latin typeface="Arial" panose="020B0604020202020204" pitchFamily="34" charset="0"/>
                <a:ea typeface="Palatino"/>
                <a:cs typeface="Arial" panose="020B0604020202020204" pitchFamily="34" charset="0"/>
                <a:sym typeface="Palatino"/>
              </a:rPr>
              <a:t>Athanasiou</a:t>
            </a:r>
            <a:r>
              <a:rPr lang="en-US" sz="2150" dirty="0">
                <a:solidFill>
                  <a:srgbClr val="212121"/>
                </a:solidFill>
                <a:latin typeface="Arial" panose="020B0604020202020204" pitchFamily="34" charset="0"/>
                <a:ea typeface="Palatino"/>
                <a:cs typeface="Arial" panose="020B0604020202020204" pitchFamily="34" charset="0"/>
                <a:sym typeface="Palatino"/>
              </a:rPr>
              <a:t> K.A. 2018. Tissue engineering toward temporomandibular joint disc regeneration. </a:t>
            </a:r>
            <a:r>
              <a:rPr lang="en-US" sz="2150" i="1" dirty="0">
                <a:solidFill>
                  <a:srgbClr val="212121"/>
                </a:solidFill>
                <a:latin typeface="Arial" panose="020B0604020202020204" pitchFamily="34" charset="0"/>
                <a:ea typeface="Palatino"/>
                <a:cs typeface="Arial" panose="020B0604020202020204" pitchFamily="34" charset="0"/>
                <a:sym typeface="Palatino"/>
              </a:rPr>
              <a:t>Sci </a:t>
            </a:r>
            <a:r>
              <a:rPr lang="en-US" sz="2150" i="1" dirty="0" err="1">
                <a:solidFill>
                  <a:srgbClr val="212121"/>
                </a:solidFill>
                <a:latin typeface="Arial" panose="020B0604020202020204" pitchFamily="34" charset="0"/>
                <a:ea typeface="Palatino"/>
                <a:cs typeface="Arial" panose="020B0604020202020204" pitchFamily="34" charset="0"/>
                <a:sym typeface="Palatino"/>
              </a:rPr>
              <a:t>Transl</a:t>
            </a:r>
            <a:r>
              <a:rPr lang="en-US" sz="2150" i="1" dirty="0">
                <a:solidFill>
                  <a:srgbClr val="212121"/>
                </a:solidFill>
                <a:latin typeface="Arial" panose="020B0604020202020204" pitchFamily="34" charset="0"/>
                <a:ea typeface="Palatino"/>
                <a:cs typeface="Arial" panose="020B0604020202020204" pitchFamily="34" charset="0"/>
                <a:sym typeface="Palatino"/>
              </a:rPr>
              <a:t> Med. </a:t>
            </a:r>
            <a:r>
              <a:rPr lang="en-US" sz="2150" dirty="0">
                <a:solidFill>
                  <a:srgbClr val="212121"/>
                </a:solidFill>
                <a:latin typeface="Arial" panose="020B0604020202020204" pitchFamily="34" charset="0"/>
                <a:ea typeface="Palatino"/>
                <a:cs typeface="Arial" panose="020B0604020202020204" pitchFamily="34" charset="0"/>
                <a:sym typeface="Palatino"/>
              </a:rPr>
              <a:t>10 (446):1-28.</a:t>
            </a:r>
          </a:p>
          <a:p>
            <a:pPr marL="342900" indent="-342900" algn="just">
              <a:buAutoNum type="arabicPeriod"/>
            </a:pPr>
            <a:endParaRPr lang="en-US" sz="1400" dirty="0">
              <a:solidFill>
                <a:srgbClr val="212121"/>
              </a:solidFill>
              <a:latin typeface="Arial" panose="020B0604020202020204" pitchFamily="34" charset="0"/>
              <a:ea typeface="Palatino"/>
              <a:cs typeface="Arial" panose="020B0604020202020204" pitchFamily="34" charset="0"/>
              <a:sym typeface="Palatino"/>
            </a:endParaRPr>
          </a:p>
          <a:p>
            <a:pPr marL="342900" indent="-342900" algn="just">
              <a:buAutoNum type="arabicPeriod"/>
            </a:pPr>
            <a:endParaRPr lang="en-US" sz="14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DFFF172-05EF-D7D9-7195-FD56E0ABE306}"/>
              </a:ext>
            </a:extLst>
          </p:cNvPr>
          <p:cNvSpPr txBox="1"/>
          <p:nvPr/>
        </p:nvSpPr>
        <p:spPr>
          <a:xfrm>
            <a:off x="12932228" y="40280261"/>
            <a:ext cx="4631125" cy="553998"/>
          </a:xfrm>
          <a:prstGeom prst="rect">
            <a:avLst/>
          </a:prstGeom>
          <a:noFill/>
        </p:spPr>
        <p:txBody>
          <a:bodyPr wrap="square" rtlCol="0">
            <a:spAutoFit/>
          </a:bodyPr>
          <a:lstStyle/>
          <a:p>
            <a:pPr algn="ctr"/>
            <a:r>
              <a:rPr lang="en-US" sz="3000" b="1" dirty="0">
                <a:latin typeface="Arial" panose="020B0604020202020204" pitchFamily="34" charset="0"/>
                <a:cs typeface="Arial" panose="020B0604020202020204" pitchFamily="34" charset="0"/>
              </a:rPr>
              <a:t>Acknowledgments</a:t>
            </a:r>
          </a:p>
        </p:txBody>
      </p:sp>
      <p:sp>
        <p:nvSpPr>
          <p:cNvPr id="31" name="TextBox 30">
            <a:extLst>
              <a:ext uri="{FF2B5EF4-FFF2-40B4-BE49-F238E27FC236}">
                <a16:creationId xmlns:a16="http://schemas.microsoft.com/office/drawing/2014/main" id="{C30B0F13-5A90-6DC7-7842-38718A807523}"/>
              </a:ext>
            </a:extLst>
          </p:cNvPr>
          <p:cNvSpPr txBox="1"/>
          <p:nvPr/>
        </p:nvSpPr>
        <p:spPr>
          <a:xfrm>
            <a:off x="10717466" y="40876287"/>
            <a:ext cx="9216221" cy="2400657"/>
          </a:xfrm>
          <a:prstGeom prst="rect">
            <a:avLst/>
          </a:prstGeom>
          <a:noFill/>
        </p:spPr>
        <p:txBody>
          <a:bodyPr wrap="square" rtlCol="0">
            <a:spAutoFit/>
          </a:bodyPr>
          <a:lstStyle/>
          <a:p>
            <a:pPr algn="just"/>
            <a:r>
              <a:rPr lang="en-US" sz="3000" dirty="0">
                <a:latin typeface="Arial" panose="020B0604020202020204" pitchFamily="34" charset="0"/>
                <a:cs typeface="Arial" panose="020B0604020202020204" pitchFamily="34" charset="0"/>
              </a:rPr>
              <a:t>We gratefully acknowledge the financial support from Boehringer Ingelheim, the UC Davis School of Veterinary Medicine, the Department of Pathology, Microbiology, and Immunology and the Students Training in Advanced Research Program</a:t>
            </a:r>
          </a:p>
        </p:txBody>
      </p:sp>
      <p:sp>
        <p:nvSpPr>
          <p:cNvPr id="32" name="TextBox 31">
            <a:extLst>
              <a:ext uri="{FF2B5EF4-FFF2-40B4-BE49-F238E27FC236}">
                <a16:creationId xmlns:a16="http://schemas.microsoft.com/office/drawing/2014/main" id="{59B3117A-D409-1F1B-69AB-7B6962944CE7}"/>
              </a:ext>
            </a:extLst>
          </p:cNvPr>
          <p:cNvSpPr txBox="1"/>
          <p:nvPr/>
        </p:nvSpPr>
        <p:spPr>
          <a:xfrm>
            <a:off x="20426150" y="34094173"/>
            <a:ext cx="12201860" cy="9941183"/>
          </a:xfrm>
          <a:prstGeom prst="rect">
            <a:avLst/>
          </a:prstGeom>
          <a:noFill/>
        </p:spPr>
        <p:txBody>
          <a:bodyPr wrap="square" rtlCol="0">
            <a:spAutoFit/>
          </a:bodyPr>
          <a:lstStyle/>
          <a:p>
            <a:pPr algn="ctr"/>
            <a:r>
              <a:rPr lang="en-US" sz="3000" b="1" dirty="0">
                <a:latin typeface="Arial" panose="020B0604020202020204" pitchFamily="34" charset="0"/>
                <a:cs typeface="Arial" panose="020B0604020202020204" pitchFamily="34" charset="0"/>
              </a:rPr>
              <a:t>Discussion:</a:t>
            </a:r>
            <a:endParaRPr lang="en-US" sz="3000" dirty="0">
              <a:latin typeface="Arial" panose="020B0604020202020204" pitchFamily="34" charset="0"/>
              <a:cs typeface="Arial" panose="020B0604020202020204" pitchFamily="34" charset="0"/>
            </a:endParaRPr>
          </a:p>
          <a:p>
            <a:pPr algn="just"/>
            <a:r>
              <a:rPr lang="en-US" sz="2900" dirty="0">
                <a:latin typeface="Arial" panose="020B0604020202020204" pitchFamily="34" charset="0"/>
                <a:cs typeface="Arial" panose="020B0604020202020204" pitchFamily="34" charset="0"/>
              </a:rPr>
              <a:t>Tissue engineered cartilage constructs made from auricular chondrocytes are comparable to those made from costal chondrocytes. Previous studies have elucidated that costal chondrocyte (CC) derived constructs adapt with time </a:t>
            </a:r>
            <a:r>
              <a:rPr lang="en-US" sz="2900" i="1" dirty="0">
                <a:latin typeface="Arial" panose="020B0604020202020204" pitchFamily="34" charset="0"/>
                <a:cs typeface="Arial" panose="020B0604020202020204" pitchFamily="34" charset="0"/>
              </a:rPr>
              <a:t>in vivo </a:t>
            </a:r>
            <a:r>
              <a:rPr lang="en-US" sz="2900" dirty="0">
                <a:latin typeface="Arial" panose="020B0604020202020204" pitchFamily="34" charset="0"/>
                <a:cs typeface="Arial" panose="020B0604020202020204" pitchFamily="34" charset="0"/>
              </a:rPr>
              <a:t>to decrease their glycosaminoglycans (GAG) and cellularity and increase their collagen content [4], therefore since auricular chondrocyte derived constructs have a similar biochemical and histological  make-up to CC derived constructs, it is reasonable to conclude that they will adapt in the same way. </a:t>
            </a:r>
          </a:p>
          <a:p>
            <a:pPr algn="just"/>
            <a:r>
              <a:rPr lang="en-US" sz="2900" dirty="0">
                <a:latin typeface="Arial" panose="020B0604020202020204" pitchFamily="34" charset="0"/>
                <a:cs typeface="Arial" panose="020B0604020202020204" pitchFamily="34" charset="0"/>
              </a:rPr>
              <a:t>Auricular chondrocyte derived constructs showed an increase in compressive strength compared to the native disc. This is most likely due to their marked increase in GAG showed both biochemically and histologically. Additionally, these constructs have a marked decrease in tensile ability compared to the native disc. We have concluded that this is most likely due to the decrease in collagen we see with the OH-proline assay. Future directions should include additional growth factors that can be supplemented to increase the collagen content and fix this issue. </a:t>
            </a:r>
          </a:p>
          <a:p>
            <a:pPr algn="just"/>
            <a:endParaRPr lang="en-US" sz="2900" dirty="0">
              <a:latin typeface="Arial" panose="020B0604020202020204" pitchFamily="34" charset="0"/>
              <a:cs typeface="Arial" panose="020B0604020202020204" pitchFamily="34" charset="0"/>
            </a:endParaRPr>
          </a:p>
          <a:p>
            <a:pPr algn="ctr"/>
            <a:r>
              <a:rPr lang="en-US" sz="2900" b="1" dirty="0">
                <a:latin typeface="Arial" panose="020B0604020202020204" pitchFamily="34" charset="0"/>
                <a:cs typeface="Arial" panose="020B0604020202020204" pitchFamily="34" charset="0"/>
              </a:rPr>
              <a:t>Conclusion:</a:t>
            </a:r>
          </a:p>
          <a:p>
            <a:pPr algn="ctr"/>
            <a:r>
              <a:rPr lang="en-US" sz="2900" b="1" dirty="0">
                <a:latin typeface="Arial" panose="020B0604020202020204" pitchFamily="34" charset="0"/>
                <a:cs typeface="Arial" panose="020B0604020202020204" pitchFamily="34" charset="0"/>
              </a:rPr>
              <a:t>In conclusion, auricular chondrocytes show tremendous promise for a novel cell source for TMJ disc engineering</a:t>
            </a:r>
            <a:r>
              <a:rPr lang="en-US" sz="2900" dirty="0">
                <a:latin typeface="Arial" panose="020B0604020202020204" pitchFamily="34" charset="0"/>
                <a:cs typeface="Arial" panose="020B0604020202020204" pitchFamily="34" charset="0"/>
              </a:rPr>
              <a:t>. </a:t>
            </a:r>
          </a:p>
          <a:p>
            <a:pPr algn="just"/>
            <a:endParaRPr lang="en-US" sz="300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3E569E0C-919D-DD7E-C248-66A30A097AEB}"/>
              </a:ext>
            </a:extLst>
          </p:cNvPr>
          <p:cNvSpPr txBox="1"/>
          <p:nvPr/>
        </p:nvSpPr>
        <p:spPr>
          <a:xfrm>
            <a:off x="7638885" y="24399794"/>
            <a:ext cx="2024494" cy="1357432"/>
          </a:xfrm>
          <a:prstGeom prst="rect">
            <a:avLst/>
          </a:prstGeom>
          <a:noFill/>
        </p:spPr>
        <p:txBody>
          <a:bodyPr wrap="square" rtlCol="0">
            <a:spAutoFit/>
          </a:bodyPr>
          <a:lstStyle/>
          <a:p>
            <a:endParaRPr lang="en-US" dirty="0"/>
          </a:p>
        </p:txBody>
      </p:sp>
      <p:sp>
        <p:nvSpPr>
          <p:cNvPr id="37" name="TextBox 36">
            <a:extLst>
              <a:ext uri="{FF2B5EF4-FFF2-40B4-BE49-F238E27FC236}">
                <a16:creationId xmlns:a16="http://schemas.microsoft.com/office/drawing/2014/main" id="{73000AE7-3D19-3395-A16E-F49D5DA29C69}"/>
              </a:ext>
            </a:extLst>
          </p:cNvPr>
          <p:cNvSpPr txBox="1"/>
          <p:nvPr/>
        </p:nvSpPr>
        <p:spPr>
          <a:xfrm>
            <a:off x="9079101" y="22504400"/>
            <a:ext cx="184731" cy="369332"/>
          </a:xfrm>
          <a:prstGeom prst="rect">
            <a:avLst/>
          </a:prstGeom>
          <a:noFill/>
        </p:spPr>
        <p:txBody>
          <a:bodyPr wrap="none" rtlCol="0">
            <a:spAutoFit/>
          </a:bodyPr>
          <a:lstStyle/>
          <a:p>
            <a:endParaRPr lang="en-US" dirty="0"/>
          </a:p>
        </p:txBody>
      </p:sp>
      <p:pic>
        <p:nvPicPr>
          <p:cNvPr id="59" name="Picture 58">
            <a:extLst>
              <a:ext uri="{FF2B5EF4-FFF2-40B4-BE49-F238E27FC236}">
                <a16:creationId xmlns:a16="http://schemas.microsoft.com/office/drawing/2014/main" id="{EAC4CE1A-67CF-3E90-8B09-A7A21CC22CFD}"/>
              </a:ext>
            </a:extLst>
          </p:cNvPr>
          <p:cNvPicPr>
            <a:picLocks noChangeAspect="1"/>
          </p:cNvPicPr>
          <p:nvPr/>
        </p:nvPicPr>
        <p:blipFill rotWithShape="1">
          <a:blip r:embed="rId7"/>
          <a:srcRect t="9212" b="7834"/>
          <a:stretch/>
        </p:blipFill>
        <p:spPr>
          <a:xfrm>
            <a:off x="23007524" y="15379717"/>
            <a:ext cx="8656134" cy="6114452"/>
          </a:xfrm>
          <a:prstGeom prst="rect">
            <a:avLst/>
          </a:prstGeom>
        </p:spPr>
      </p:pic>
      <p:sp>
        <p:nvSpPr>
          <p:cNvPr id="63" name="TextBox 62">
            <a:extLst>
              <a:ext uri="{FF2B5EF4-FFF2-40B4-BE49-F238E27FC236}">
                <a16:creationId xmlns:a16="http://schemas.microsoft.com/office/drawing/2014/main" id="{40E4E222-557B-7625-62D9-11C845C770A6}"/>
              </a:ext>
            </a:extLst>
          </p:cNvPr>
          <p:cNvSpPr txBox="1"/>
          <p:nvPr/>
        </p:nvSpPr>
        <p:spPr>
          <a:xfrm>
            <a:off x="21859970" y="8799792"/>
            <a:ext cx="4356847" cy="553998"/>
          </a:xfrm>
          <a:prstGeom prst="rect">
            <a:avLst/>
          </a:prstGeom>
          <a:noFill/>
        </p:spPr>
        <p:txBody>
          <a:bodyPr wrap="square" rtlCol="0">
            <a:spAutoFit/>
          </a:bodyPr>
          <a:lstStyle/>
          <a:p>
            <a:pPr algn="just"/>
            <a:r>
              <a:rPr lang="en-US" sz="3000" b="1" dirty="0">
                <a:latin typeface="Arial" panose="020B0604020202020204" pitchFamily="34" charset="0"/>
                <a:cs typeface="Arial" panose="020B0604020202020204" pitchFamily="34" charset="0"/>
              </a:rPr>
              <a:t>(A) </a:t>
            </a:r>
            <a:r>
              <a:rPr lang="en-US" sz="3000" dirty="0">
                <a:latin typeface="Arial" panose="020B0604020202020204" pitchFamily="34" charset="0"/>
                <a:cs typeface="Arial" panose="020B0604020202020204" pitchFamily="34" charset="0"/>
              </a:rPr>
              <a:t>Compressive</a:t>
            </a:r>
            <a:r>
              <a:rPr lang="en-US" sz="3000" b="1" dirty="0">
                <a:latin typeface="Arial" panose="020B0604020202020204" pitchFamily="34" charset="0"/>
                <a:cs typeface="Arial" panose="020B0604020202020204" pitchFamily="34" charset="0"/>
              </a:rPr>
              <a:t>:</a:t>
            </a:r>
          </a:p>
        </p:txBody>
      </p:sp>
      <p:sp>
        <p:nvSpPr>
          <p:cNvPr id="64" name="TextBox 63">
            <a:extLst>
              <a:ext uri="{FF2B5EF4-FFF2-40B4-BE49-F238E27FC236}">
                <a16:creationId xmlns:a16="http://schemas.microsoft.com/office/drawing/2014/main" id="{8304866B-23CC-B6E8-3B3F-FA75A84865C3}"/>
              </a:ext>
            </a:extLst>
          </p:cNvPr>
          <p:cNvSpPr txBox="1"/>
          <p:nvPr/>
        </p:nvSpPr>
        <p:spPr>
          <a:xfrm>
            <a:off x="21859969" y="14868938"/>
            <a:ext cx="4356847" cy="553998"/>
          </a:xfrm>
          <a:prstGeom prst="rect">
            <a:avLst/>
          </a:prstGeom>
          <a:noFill/>
        </p:spPr>
        <p:txBody>
          <a:bodyPr wrap="square" rtlCol="0">
            <a:spAutoFit/>
          </a:bodyPr>
          <a:lstStyle/>
          <a:p>
            <a:pPr algn="just"/>
            <a:r>
              <a:rPr lang="en-US" sz="3000" b="1" dirty="0">
                <a:latin typeface="Arial" panose="020B0604020202020204" pitchFamily="34" charset="0"/>
                <a:cs typeface="Arial" panose="020B0604020202020204" pitchFamily="34" charset="0"/>
              </a:rPr>
              <a:t>(B) </a:t>
            </a:r>
            <a:r>
              <a:rPr lang="en-US" sz="3000" dirty="0">
                <a:latin typeface="Arial" panose="020B0604020202020204" pitchFamily="34" charset="0"/>
                <a:cs typeface="Arial" panose="020B0604020202020204" pitchFamily="34" charset="0"/>
              </a:rPr>
              <a:t>Tensile:</a:t>
            </a:r>
          </a:p>
        </p:txBody>
      </p:sp>
      <p:sp>
        <p:nvSpPr>
          <p:cNvPr id="65" name="TextBox 64">
            <a:extLst>
              <a:ext uri="{FF2B5EF4-FFF2-40B4-BE49-F238E27FC236}">
                <a16:creationId xmlns:a16="http://schemas.microsoft.com/office/drawing/2014/main" id="{8F71201D-8ECE-7E53-752F-6367C815B55A}"/>
              </a:ext>
            </a:extLst>
          </p:cNvPr>
          <p:cNvSpPr txBox="1"/>
          <p:nvPr/>
        </p:nvSpPr>
        <p:spPr>
          <a:xfrm>
            <a:off x="21747738" y="21418778"/>
            <a:ext cx="10985684" cy="4247317"/>
          </a:xfrm>
          <a:prstGeom prst="rect">
            <a:avLst/>
          </a:prstGeom>
          <a:noFill/>
        </p:spPr>
        <p:txBody>
          <a:bodyPr wrap="square" rtlCol="0">
            <a:spAutoFit/>
          </a:bodyPr>
          <a:lstStyle/>
          <a:p>
            <a:pPr algn="just"/>
            <a:r>
              <a:rPr lang="en-US" sz="3000" b="1" dirty="0">
                <a:latin typeface="Arial" panose="020B0604020202020204" pitchFamily="34" charset="0"/>
                <a:cs typeface="Arial" panose="020B0604020202020204" pitchFamily="34" charset="0"/>
              </a:rPr>
              <a:t>Figure 2: Tissue engineered constructs have more compressive strength and less tensile strength than the native TMJ disc.</a:t>
            </a:r>
            <a:r>
              <a:rPr lang="en-US" sz="3000"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(A):</a:t>
            </a:r>
            <a:r>
              <a:rPr lang="en-US" sz="3000" dirty="0">
                <a:latin typeface="Arial" panose="020B0604020202020204" pitchFamily="34" charset="0"/>
                <a:cs typeface="Arial" panose="020B0604020202020204" pitchFamily="34" charset="0"/>
              </a:rPr>
              <a:t> TE constructs have ~3x the relaxation stiffness and ~1.5x the compressive strength. </a:t>
            </a:r>
            <a:r>
              <a:rPr lang="en-US" sz="3000" b="1" dirty="0">
                <a:latin typeface="Arial" panose="020B0604020202020204" pitchFamily="34" charset="0"/>
                <a:cs typeface="Arial" panose="020B0604020202020204" pitchFamily="34" charset="0"/>
              </a:rPr>
              <a:t>(B): </a:t>
            </a:r>
            <a:r>
              <a:rPr lang="en-US" sz="3000" dirty="0">
                <a:latin typeface="Arial" panose="020B0604020202020204" pitchFamily="34" charset="0"/>
                <a:cs typeface="Arial" panose="020B0604020202020204" pitchFamily="34" charset="0"/>
              </a:rPr>
              <a:t>TE constructs have 10x less the tensile strength in both Youngs modulus and ultimate tensile strength (UTS). Youngs Modulus measures stress vs strain while UTS measures how much tensile force the construct can withstand before tearing. Statistics was not performed on these graphs due to N=1.</a:t>
            </a:r>
            <a:endParaRPr lang="en-US" sz="3000" b="1" dirty="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F07B5602-C8EA-EE06-3DF6-4767201BB2A6}"/>
              </a:ext>
            </a:extLst>
          </p:cNvPr>
          <p:cNvSpPr txBox="1"/>
          <p:nvPr/>
        </p:nvSpPr>
        <p:spPr>
          <a:xfrm>
            <a:off x="10516656" y="20561040"/>
            <a:ext cx="10985684" cy="5170646"/>
          </a:xfrm>
          <a:prstGeom prst="rect">
            <a:avLst/>
          </a:prstGeom>
          <a:noFill/>
        </p:spPr>
        <p:txBody>
          <a:bodyPr wrap="square" rtlCol="0">
            <a:spAutoFit/>
          </a:bodyPr>
          <a:lstStyle/>
          <a:p>
            <a:pPr algn="just"/>
            <a:r>
              <a:rPr lang="en-US" sz="3000" b="1" dirty="0">
                <a:latin typeface="Arial" panose="020B0604020202020204" pitchFamily="34" charset="0"/>
                <a:cs typeface="Arial" panose="020B0604020202020204" pitchFamily="34" charset="0"/>
              </a:rPr>
              <a:t>Figure 1: Tissue engineered constructs have higher amounts of DNA expression and glycosaminoglycans (GAG) and less collagen per microgram of tissue. (A):</a:t>
            </a:r>
            <a:r>
              <a:rPr lang="en-US" sz="3000" dirty="0">
                <a:latin typeface="Arial" panose="020B0604020202020204" pitchFamily="34" charset="0"/>
                <a:cs typeface="Arial" panose="020B0604020202020204" pitchFamily="34" charset="0"/>
              </a:rPr>
              <a:t> Collagen concentration measured by a OH-proline assay showed constructs to have 6% less collagen. </a:t>
            </a:r>
            <a:r>
              <a:rPr lang="en-US" sz="3000" b="1" dirty="0">
                <a:latin typeface="Arial" panose="020B0604020202020204" pitchFamily="34" charset="0"/>
                <a:cs typeface="Arial" panose="020B0604020202020204" pitchFamily="34" charset="0"/>
              </a:rPr>
              <a:t>(B):</a:t>
            </a:r>
            <a:r>
              <a:rPr lang="en-US" sz="3000" dirty="0">
                <a:latin typeface="Arial" panose="020B0604020202020204" pitchFamily="34" charset="0"/>
                <a:cs typeface="Arial" panose="020B0604020202020204" pitchFamily="34" charset="0"/>
              </a:rPr>
              <a:t> GAG concentrations measured by a colorimetric assay showed a large increase in GAG in auricular constructs versus the native disc. </a:t>
            </a:r>
            <a:r>
              <a:rPr lang="en-US" sz="3000" b="1" dirty="0">
                <a:latin typeface="Arial" panose="020B0604020202020204" pitchFamily="34" charset="0"/>
                <a:cs typeface="Arial" panose="020B0604020202020204" pitchFamily="34" charset="0"/>
              </a:rPr>
              <a:t>(C): </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Picogreen</a:t>
            </a:r>
            <a:r>
              <a:rPr lang="en-US" sz="3000" dirty="0">
                <a:latin typeface="Arial" panose="020B0604020202020204" pitchFamily="34" charset="0"/>
                <a:cs typeface="Arial" panose="020B0604020202020204" pitchFamily="34" charset="0"/>
              </a:rPr>
              <a:t> measures the cellularity of the tissue, this shows that auricular TE constructs have a similar composition to costal constructs. Statistics was not performed due to an N=1.</a:t>
            </a:r>
            <a:endParaRPr lang="en-US" sz="3000" b="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3C479781-C04A-0309-210D-566ABAFB6F65}"/>
              </a:ext>
            </a:extLst>
          </p:cNvPr>
          <p:cNvPicPr>
            <a:picLocks noChangeAspect="1"/>
          </p:cNvPicPr>
          <p:nvPr/>
        </p:nvPicPr>
        <p:blipFill rotWithShape="1">
          <a:blip r:embed="rId8"/>
          <a:srcRect r="32196" b="52313"/>
          <a:stretch/>
        </p:blipFill>
        <p:spPr>
          <a:xfrm>
            <a:off x="1458929" y="35765557"/>
            <a:ext cx="7462657" cy="3673968"/>
          </a:xfrm>
          <a:prstGeom prst="rect">
            <a:avLst/>
          </a:prstGeom>
        </p:spPr>
      </p:pic>
      <p:sp>
        <p:nvSpPr>
          <p:cNvPr id="16" name="TextBox 15">
            <a:extLst>
              <a:ext uri="{FF2B5EF4-FFF2-40B4-BE49-F238E27FC236}">
                <a16:creationId xmlns:a16="http://schemas.microsoft.com/office/drawing/2014/main" id="{2FBCB86B-6DC6-F1CD-1FFE-733D04506BDC}"/>
              </a:ext>
            </a:extLst>
          </p:cNvPr>
          <p:cNvSpPr txBox="1"/>
          <p:nvPr/>
        </p:nvSpPr>
        <p:spPr>
          <a:xfrm>
            <a:off x="164128" y="35488558"/>
            <a:ext cx="4184287" cy="553998"/>
          </a:xfrm>
          <a:prstGeom prst="rect">
            <a:avLst/>
          </a:prstGeom>
          <a:noFill/>
        </p:spPr>
        <p:txBody>
          <a:bodyPr wrap="none" rtlCol="0">
            <a:spAutoFit/>
          </a:bodyPr>
          <a:lstStyle/>
          <a:p>
            <a:r>
              <a:rPr lang="en-US" sz="3000" b="1" dirty="0">
                <a:latin typeface="Arial" panose="020B0604020202020204" pitchFamily="34" charset="0"/>
                <a:cs typeface="Arial" panose="020B0604020202020204" pitchFamily="34" charset="0"/>
              </a:rPr>
              <a:t>Biochemistry Assays:</a:t>
            </a:r>
          </a:p>
        </p:txBody>
      </p:sp>
      <p:sp>
        <p:nvSpPr>
          <p:cNvPr id="17" name="TextBox 16">
            <a:extLst>
              <a:ext uri="{FF2B5EF4-FFF2-40B4-BE49-F238E27FC236}">
                <a16:creationId xmlns:a16="http://schemas.microsoft.com/office/drawing/2014/main" id="{669F8A75-3602-FBCE-AE8A-9E75F87B5F65}"/>
              </a:ext>
            </a:extLst>
          </p:cNvPr>
          <p:cNvSpPr txBox="1"/>
          <p:nvPr/>
        </p:nvSpPr>
        <p:spPr>
          <a:xfrm>
            <a:off x="176341" y="39439525"/>
            <a:ext cx="3833422" cy="553998"/>
          </a:xfrm>
          <a:prstGeom prst="rect">
            <a:avLst/>
          </a:prstGeom>
          <a:noFill/>
        </p:spPr>
        <p:txBody>
          <a:bodyPr wrap="none" rtlCol="0">
            <a:spAutoFit/>
          </a:bodyPr>
          <a:lstStyle/>
          <a:p>
            <a:r>
              <a:rPr lang="en-US" sz="3000" b="1" dirty="0">
                <a:latin typeface="Arial" panose="020B0604020202020204" pitchFamily="34" charset="0"/>
                <a:cs typeface="Arial" panose="020B0604020202020204" pitchFamily="34" charset="0"/>
              </a:rPr>
              <a:t>Mechanical Testing:</a:t>
            </a:r>
          </a:p>
        </p:txBody>
      </p:sp>
      <p:sp>
        <p:nvSpPr>
          <p:cNvPr id="33" name="TextBox 32">
            <a:extLst>
              <a:ext uri="{FF2B5EF4-FFF2-40B4-BE49-F238E27FC236}">
                <a16:creationId xmlns:a16="http://schemas.microsoft.com/office/drawing/2014/main" id="{51FBB3C6-AC56-B364-0268-D4F21F63A100}"/>
              </a:ext>
            </a:extLst>
          </p:cNvPr>
          <p:cNvSpPr txBox="1"/>
          <p:nvPr/>
        </p:nvSpPr>
        <p:spPr>
          <a:xfrm>
            <a:off x="290390" y="28562405"/>
            <a:ext cx="4641882" cy="553998"/>
          </a:xfrm>
          <a:prstGeom prst="rect">
            <a:avLst/>
          </a:prstGeom>
          <a:noFill/>
        </p:spPr>
        <p:txBody>
          <a:bodyPr wrap="square" rtlCol="0">
            <a:spAutoFit/>
          </a:bodyPr>
          <a:lstStyle/>
          <a:p>
            <a:r>
              <a:rPr lang="en-US" sz="3000" b="1" dirty="0">
                <a:latin typeface="Arial" panose="020B0604020202020204" pitchFamily="34" charset="0"/>
                <a:cs typeface="Arial" panose="020B0604020202020204" pitchFamily="34" charset="0"/>
              </a:rPr>
              <a:t>Construct Fabrication:</a:t>
            </a:r>
          </a:p>
        </p:txBody>
      </p:sp>
      <p:sp>
        <p:nvSpPr>
          <p:cNvPr id="34" name="TextBox 33">
            <a:extLst>
              <a:ext uri="{FF2B5EF4-FFF2-40B4-BE49-F238E27FC236}">
                <a16:creationId xmlns:a16="http://schemas.microsoft.com/office/drawing/2014/main" id="{CE08DFE2-17F5-1335-B967-F701198939B5}"/>
              </a:ext>
            </a:extLst>
          </p:cNvPr>
          <p:cNvSpPr txBox="1"/>
          <p:nvPr/>
        </p:nvSpPr>
        <p:spPr>
          <a:xfrm>
            <a:off x="251296" y="22450823"/>
            <a:ext cx="9687748" cy="5632311"/>
          </a:xfrm>
          <a:prstGeom prst="rect">
            <a:avLst/>
          </a:prstGeom>
          <a:noFill/>
        </p:spPr>
        <p:txBody>
          <a:bodyPr wrap="square" rtlCol="0">
            <a:spAutoFit/>
          </a:bodyPr>
          <a:lstStyle/>
          <a:p>
            <a:pPr marL="457200" indent="-457200" algn="just">
              <a:buFont typeface="Arial" panose="020B0604020202020204" pitchFamily="34" charset="0"/>
              <a:buChar char="•"/>
            </a:pPr>
            <a:r>
              <a:rPr lang="en-US" sz="3000" dirty="0">
                <a:latin typeface="Arial" panose="020B0604020202020204" pitchFamily="34" charset="0"/>
                <a:cs typeface="Arial" panose="020B0604020202020204" pitchFamily="34" charset="0"/>
              </a:rPr>
              <a:t>Auricular chondrocytes were obtained from the ear notch of 1 minipig</a:t>
            </a:r>
          </a:p>
          <a:p>
            <a:pPr marL="457200" indent="-457200" algn="just">
              <a:buFont typeface="Arial" panose="020B0604020202020204" pitchFamily="34" charset="0"/>
              <a:buChar char="•"/>
            </a:pPr>
            <a:r>
              <a:rPr lang="en-US" sz="3000" dirty="0">
                <a:latin typeface="Arial" panose="020B0604020202020204" pitchFamily="34" charset="0"/>
                <a:cs typeface="Arial" panose="020B0604020202020204" pitchFamily="34" charset="0"/>
              </a:rPr>
              <a:t>Chondrocytes were cultured in monolayer before seeded into aggregate phase</a:t>
            </a:r>
          </a:p>
          <a:p>
            <a:pPr marL="457200" indent="-457200" algn="just">
              <a:buFont typeface="Arial" panose="020B0604020202020204" pitchFamily="34" charset="0"/>
              <a:buChar char="•"/>
            </a:pPr>
            <a:r>
              <a:rPr lang="en-US" sz="3000" dirty="0">
                <a:latin typeface="Arial" panose="020B0604020202020204" pitchFamily="34" charset="0"/>
                <a:cs typeface="Arial" panose="020B0604020202020204" pitchFamily="34" charset="0"/>
              </a:rPr>
              <a:t>Spherical aggregates were seeded at high density (8M cells/construct) into custom made agarose plates</a:t>
            </a:r>
          </a:p>
          <a:p>
            <a:pPr marL="457200" indent="-457200" algn="just">
              <a:buFont typeface="Arial" panose="020B0604020202020204" pitchFamily="34" charset="0"/>
              <a:buChar char="•"/>
            </a:pPr>
            <a:r>
              <a:rPr lang="en-US" sz="3000" dirty="0">
                <a:latin typeface="Arial" panose="020B0604020202020204" pitchFamily="34" charset="0"/>
                <a:cs typeface="Arial" panose="020B0604020202020204" pitchFamily="34" charset="0"/>
              </a:rPr>
              <a:t>Constructs were fed with chondrogenic medium supplemented with dexamethasone, TGFB, and BMP2</a:t>
            </a:r>
          </a:p>
          <a:p>
            <a:pPr marL="457200" indent="-457200" algn="just">
              <a:buFont typeface="Arial" panose="020B0604020202020204" pitchFamily="34" charset="0"/>
              <a:buChar char="•"/>
            </a:pPr>
            <a:r>
              <a:rPr lang="en-US" sz="3000" dirty="0">
                <a:latin typeface="Arial" panose="020B0604020202020204" pitchFamily="34" charset="0"/>
                <a:cs typeface="Arial" panose="020B0604020202020204" pitchFamily="34" charset="0"/>
              </a:rPr>
              <a:t>At 4 weeks, constructs were evaluated biochemically, mechanically, and histologically and compared to native TMJ disc’s of the Yucatan minipig</a:t>
            </a:r>
          </a:p>
        </p:txBody>
      </p:sp>
      <p:pic>
        <p:nvPicPr>
          <p:cNvPr id="18" name="Picture 17">
            <a:extLst>
              <a:ext uri="{FF2B5EF4-FFF2-40B4-BE49-F238E27FC236}">
                <a16:creationId xmlns:a16="http://schemas.microsoft.com/office/drawing/2014/main" id="{43664EEA-D64B-2038-4DD1-0DCDDDCDA0A6}"/>
              </a:ext>
            </a:extLst>
          </p:cNvPr>
          <p:cNvPicPr>
            <a:picLocks noChangeAspect="1"/>
          </p:cNvPicPr>
          <p:nvPr/>
        </p:nvPicPr>
        <p:blipFill>
          <a:blip r:embed="rId9"/>
          <a:stretch>
            <a:fillRect/>
          </a:stretch>
        </p:blipFill>
        <p:spPr>
          <a:xfrm>
            <a:off x="21867250" y="9668052"/>
            <a:ext cx="4166083" cy="4570699"/>
          </a:xfrm>
          <a:prstGeom prst="rect">
            <a:avLst/>
          </a:prstGeom>
        </p:spPr>
      </p:pic>
      <p:pic>
        <p:nvPicPr>
          <p:cNvPr id="38" name="Picture 37">
            <a:extLst>
              <a:ext uri="{FF2B5EF4-FFF2-40B4-BE49-F238E27FC236}">
                <a16:creationId xmlns:a16="http://schemas.microsoft.com/office/drawing/2014/main" id="{2732CD1F-FD22-06A7-C252-A44D742E24A7}"/>
              </a:ext>
            </a:extLst>
          </p:cNvPr>
          <p:cNvPicPr>
            <a:picLocks noChangeAspect="1"/>
          </p:cNvPicPr>
          <p:nvPr/>
        </p:nvPicPr>
        <p:blipFill>
          <a:blip r:embed="rId10"/>
          <a:stretch>
            <a:fillRect/>
          </a:stretch>
        </p:blipFill>
        <p:spPr>
          <a:xfrm>
            <a:off x="26009558" y="9653041"/>
            <a:ext cx="6663199" cy="4689778"/>
          </a:xfrm>
          <a:prstGeom prst="rect">
            <a:avLst/>
          </a:prstGeom>
        </p:spPr>
      </p:pic>
      <p:pic>
        <p:nvPicPr>
          <p:cNvPr id="40" name="Picture 39">
            <a:extLst>
              <a:ext uri="{FF2B5EF4-FFF2-40B4-BE49-F238E27FC236}">
                <a16:creationId xmlns:a16="http://schemas.microsoft.com/office/drawing/2014/main" id="{09410811-2C56-A379-0664-9A9905C3EA4C}"/>
              </a:ext>
            </a:extLst>
          </p:cNvPr>
          <p:cNvPicPr>
            <a:picLocks noChangeAspect="1"/>
          </p:cNvPicPr>
          <p:nvPr/>
        </p:nvPicPr>
        <p:blipFill>
          <a:blip r:embed="rId11"/>
          <a:stretch>
            <a:fillRect/>
          </a:stretch>
        </p:blipFill>
        <p:spPr>
          <a:xfrm>
            <a:off x="14362503" y="9146720"/>
            <a:ext cx="7007887" cy="4750313"/>
          </a:xfrm>
          <a:prstGeom prst="rect">
            <a:avLst/>
          </a:prstGeom>
        </p:spPr>
      </p:pic>
      <p:pic>
        <p:nvPicPr>
          <p:cNvPr id="42" name="Picture 41">
            <a:extLst>
              <a:ext uri="{FF2B5EF4-FFF2-40B4-BE49-F238E27FC236}">
                <a16:creationId xmlns:a16="http://schemas.microsoft.com/office/drawing/2014/main" id="{3EA7B1F7-67BF-A82E-8AD3-57DF2EE40BF6}"/>
              </a:ext>
            </a:extLst>
          </p:cNvPr>
          <p:cNvPicPr>
            <a:picLocks noChangeAspect="1"/>
          </p:cNvPicPr>
          <p:nvPr/>
        </p:nvPicPr>
        <p:blipFill>
          <a:blip r:embed="rId12"/>
          <a:stretch>
            <a:fillRect/>
          </a:stretch>
        </p:blipFill>
        <p:spPr>
          <a:xfrm>
            <a:off x="10543365" y="9121139"/>
            <a:ext cx="4062793" cy="4754880"/>
          </a:xfrm>
          <a:prstGeom prst="rect">
            <a:avLst/>
          </a:prstGeom>
        </p:spPr>
      </p:pic>
      <p:pic>
        <p:nvPicPr>
          <p:cNvPr id="44" name="Picture 43">
            <a:extLst>
              <a:ext uri="{FF2B5EF4-FFF2-40B4-BE49-F238E27FC236}">
                <a16:creationId xmlns:a16="http://schemas.microsoft.com/office/drawing/2014/main" id="{1403E952-6B8E-D1E5-DA1E-B1BEDC518865}"/>
              </a:ext>
            </a:extLst>
          </p:cNvPr>
          <p:cNvPicPr>
            <a:picLocks noChangeAspect="1"/>
          </p:cNvPicPr>
          <p:nvPr/>
        </p:nvPicPr>
        <p:blipFill>
          <a:blip r:embed="rId13"/>
          <a:stretch>
            <a:fillRect/>
          </a:stretch>
        </p:blipFill>
        <p:spPr>
          <a:xfrm>
            <a:off x="12689332" y="14566642"/>
            <a:ext cx="6980467" cy="5354879"/>
          </a:xfrm>
          <a:prstGeom prst="rect">
            <a:avLst/>
          </a:prstGeom>
        </p:spPr>
      </p:pic>
    </p:spTree>
    <p:extLst>
      <p:ext uri="{BB962C8B-B14F-4D97-AF65-F5344CB8AC3E}">
        <p14:creationId xmlns:p14="http://schemas.microsoft.com/office/powerpoint/2010/main" val="22872467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5936</TotalTime>
  <Words>1104</Words>
  <Application>Microsoft Macintosh PowerPoint</Application>
  <PresentationFormat>Custom</PresentationFormat>
  <Paragraphs>89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Gardiner</dc:creator>
  <cp:lastModifiedBy>Nicole Linda Gonzales</cp:lastModifiedBy>
  <cp:revision>4</cp:revision>
  <dcterms:created xsi:type="dcterms:W3CDTF">2021-08-12T16:14:35Z</dcterms:created>
  <dcterms:modified xsi:type="dcterms:W3CDTF">2023-07-28T21:07:18Z</dcterms:modified>
</cp:coreProperties>
</file>