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61" r:id="rId1"/>
  </p:sldMasterIdLst>
  <p:notesMasterIdLst>
    <p:notesMasterId r:id="rId17"/>
  </p:notesMasterIdLst>
  <p:sldIdLst>
    <p:sldId id="257" r:id="rId2"/>
    <p:sldId id="263" r:id="rId3"/>
    <p:sldId id="260" r:id="rId4"/>
    <p:sldId id="279" r:id="rId5"/>
    <p:sldId id="264" r:id="rId6"/>
    <p:sldId id="277" r:id="rId7"/>
    <p:sldId id="267" r:id="rId8"/>
    <p:sldId id="269" r:id="rId9"/>
    <p:sldId id="270" r:id="rId10"/>
    <p:sldId id="271" r:id="rId11"/>
    <p:sldId id="272" r:id="rId12"/>
    <p:sldId id="274" r:id="rId13"/>
    <p:sldId id="276" r:id="rId14"/>
    <p:sldId id="275" r:id="rId15"/>
    <p:sldId id="278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D1D1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237"/>
    <p:restoredTop sz="89163"/>
  </p:normalViewPr>
  <p:slideViewPr>
    <p:cSldViewPr snapToGrid="0" snapToObjects="1">
      <p:cViewPr>
        <p:scale>
          <a:sx n="90" d="100"/>
          <a:sy n="90" d="100"/>
        </p:scale>
        <p:origin x="1992" y="6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694960-470C-0345-A9FB-2E01391424AA}" type="datetimeFigureOut">
              <a:rPr lang="en-US" smtClean="0"/>
              <a:t>7/25/22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04B109-3AD5-8C42-9051-05C4CAFE4D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7780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04B109-3AD5-8C42-9051-05C4CAFE4D4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8315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04B109-3AD5-8C42-9051-05C4CAFE4D4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448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04B109-3AD5-8C42-9051-05C4CAFE4D4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863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Hydroxyproline is a component of collagen</a:t>
            </a:r>
          </a:p>
          <a:p>
            <a:r>
              <a:rPr lang="en-US" dirty="0"/>
              <a:t>Contributes to the stabilization of collagen</a:t>
            </a:r>
          </a:p>
          <a:p>
            <a:r>
              <a:rPr lang="en-US" dirty="0"/>
              <a:t>13.7% of collagen is hydroxyproline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04B109-3AD5-8C42-9051-05C4CAFE4D4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0292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Understand which processes are changing in order to determine how to detect those changes in a live animal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04B109-3AD5-8C42-9051-05C4CAFE4D4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4008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A2400-A0D7-EC4B-8F9A-28B243D7BC8B}" type="datetimeFigureOut">
              <a:rPr lang="en-US" smtClean="0"/>
              <a:t>7/25/22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2CD8F-F59D-4F45-9320-D679BF5FE8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7140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A2400-A0D7-EC4B-8F9A-28B243D7BC8B}" type="datetimeFigureOut">
              <a:rPr lang="en-US" smtClean="0"/>
              <a:t>7/25/22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2CD8F-F59D-4F45-9320-D679BF5FE8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3981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A2400-A0D7-EC4B-8F9A-28B243D7BC8B}" type="datetimeFigureOut">
              <a:rPr lang="en-US" smtClean="0"/>
              <a:t>7/25/22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2CD8F-F59D-4F45-9320-D679BF5FE8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4871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A2400-A0D7-EC4B-8F9A-28B243D7BC8B}" type="datetimeFigureOut">
              <a:rPr lang="en-US" smtClean="0"/>
              <a:t>7/25/22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2CD8F-F59D-4F45-9320-D679BF5FE8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8441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A2400-A0D7-EC4B-8F9A-28B243D7BC8B}" type="datetimeFigureOut">
              <a:rPr lang="en-US" smtClean="0"/>
              <a:t>7/25/22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2CD8F-F59D-4F45-9320-D679BF5FE8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0691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A2400-A0D7-EC4B-8F9A-28B243D7BC8B}" type="datetimeFigureOut">
              <a:rPr lang="en-US" smtClean="0"/>
              <a:t>7/25/22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2CD8F-F59D-4F45-9320-D679BF5FE8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8511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A2400-A0D7-EC4B-8F9A-28B243D7BC8B}" type="datetimeFigureOut">
              <a:rPr lang="en-US" smtClean="0"/>
              <a:t>7/25/22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2CD8F-F59D-4F45-9320-D679BF5FE8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4025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A2400-A0D7-EC4B-8F9A-28B243D7BC8B}" type="datetimeFigureOut">
              <a:rPr lang="en-US" smtClean="0"/>
              <a:t>7/25/22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2CD8F-F59D-4F45-9320-D679BF5FE8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1764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A2400-A0D7-EC4B-8F9A-28B243D7BC8B}" type="datetimeFigureOut">
              <a:rPr lang="en-US" smtClean="0"/>
              <a:t>7/25/22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2CD8F-F59D-4F45-9320-D679BF5FE8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5054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A2400-A0D7-EC4B-8F9A-28B243D7BC8B}" type="datetimeFigureOut">
              <a:rPr lang="en-US" smtClean="0"/>
              <a:t>7/25/22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2CD8F-F59D-4F45-9320-D679BF5FE8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5569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A2400-A0D7-EC4B-8F9A-28B243D7BC8B}" type="datetimeFigureOut">
              <a:rPr lang="en-US" smtClean="0"/>
              <a:t>7/25/22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2CD8F-F59D-4F45-9320-D679BF5FE8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8884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AA2400-A0D7-EC4B-8F9A-28B243D7BC8B}" type="datetimeFigureOut">
              <a:rPr lang="en-US" smtClean="0"/>
              <a:t>7/25/22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22CD8F-F59D-4F45-9320-D679BF5FE8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042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emf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tif"/><Relationship Id="rId3" Type="http://schemas.openxmlformats.org/officeDocument/2006/relationships/image" Target="../media/image23.tif"/><Relationship Id="rId7" Type="http://schemas.openxmlformats.org/officeDocument/2006/relationships/image" Target="../media/image27.tif"/><Relationship Id="rId2" Type="http://schemas.openxmlformats.org/officeDocument/2006/relationships/image" Target="../media/image22.ti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tif"/><Relationship Id="rId11" Type="http://schemas.openxmlformats.org/officeDocument/2006/relationships/image" Target="../media/image31.tif"/><Relationship Id="rId5" Type="http://schemas.openxmlformats.org/officeDocument/2006/relationships/image" Target="../media/image25.tif"/><Relationship Id="rId10" Type="http://schemas.openxmlformats.org/officeDocument/2006/relationships/image" Target="../media/image30.tif"/><Relationship Id="rId4" Type="http://schemas.openxmlformats.org/officeDocument/2006/relationships/image" Target="../media/image24.tif"/><Relationship Id="rId9" Type="http://schemas.openxmlformats.org/officeDocument/2006/relationships/image" Target="../media/image29.t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olution dispensed using electronic pipette">
            <a:extLst>
              <a:ext uri="{FF2B5EF4-FFF2-40B4-BE49-F238E27FC236}">
                <a16:creationId xmlns:a16="http://schemas.microsoft.com/office/drawing/2014/main" id="{856F7C07-08E7-D1C6-F87C-B032ED9BD7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730"/>
          <a:stretch/>
        </p:blipFill>
        <p:spPr>
          <a:xfrm>
            <a:off x="-3050" y="0"/>
            <a:ext cx="12191999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5DF919A-D61D-B85B-92BE-C2CBF9E5EA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3750" y="2794736"/>
            <a:ext cx="10058400" cy="184824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5200" i="1" dirty="0">
                <a:solidFill>
                  <a:srgbClr val="FFFFFF"/>
                </a:solidFill>
                <a:latin typeface="Goudy Old Style" panose="02020502050305020303" pitchFamily="18" charset="77"/>
              </a:rPr>
              <a:t>Understanding the Tenogenic and Cytoprotective Roles of Vitamin C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9F89169-FBBE-7811-8702-E7DD75C719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97280" y="5180573"/>
            <a:ext cx="100584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i="1" dirty="0">
                <a:solidFill>
                  <a:srgbClr val="FFFFFF"/>
                </a:solidFill>
                <a:latin typeface="Goudy Old Style" panose="02020502050305020303" pitchFamily="18" charset="77"/>
              </a:rPr>
              <a:t>By: Mienaltowski Lab: Nicole Gonzales</a:t>
            </a:r>
          </a:p>
        </p:txBody>
      </p:sp>
    </p:spTree>
    <p:extLst>
      <p:ext uri="{BB962C8B-B14F-4D97-AF65-F5344CB8AC3E}">
        <p14:creationId xmlns:p14="http://schemas.microsoft.com/office/powerpoint/2010/main" val="28627413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CE707C5-ADE3-6817-6F03-19C98D8F88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98131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200" dirty="0"/>
              <a:t>Aim 1: Tenogenic Effect of Vitamin C Methods: Hydroxyproline Assay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0212630A-9F04-B9E0-2C1F-710DCE1719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tretch/>
        </p:blipFill>
        <p:spPr>
          <a:xfrm>
            <a:off x="6765270" y="3050899"/>
            <a:ext cx="4896447" cy="3672335"/>
          </a:xfr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2814108-E6ED-5594-D787-E32A8CC75A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284589" y="1499191"/>
            <a:ext cx="6026795" cy="452009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C038ADB-F06D-AE4A-BECC-287679F152E1}"/>
              </a:ext>
            </a:extLst>
          </p:cNvPr>
          <p:cNvSpPr txBox="1"/>
          <p:nvPr/>
        </p:nvSpPr>
        <p:spPr>
          <a:xfrm>
            <a:off x="3697971" y="886565"/>
            <a:ext cx="47960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Determines how much collagen is in each sample</a:t>
            </a:r>
          </a:p>
        </p:txBody>
      </p:sp>
      <p:pic>
        <p:nvPicPr>
          <p:cNvPr id="5122" name="Picture 2" descr="PDB-101: Molecule of the Month: Collagen">
            <a:extLst>
              <a:ext uri="{FF2B5EF4-FFF2-40B4-BE49-F238E27FC236}">
                <a16:creationId xmlns:a16="http://schemas.microsoft.com/office/drawing/2014/main" id="{A4558C2E-3738-C862-624B-DA36E88B30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0962" y="1386462"/>
            <a:ext cx="5385064" cy="270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99607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2C3939-3131-96C0-9BC0-ECD78FFB83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800" dirty="0"/>
              <a:t>Aim 1: Hydroxyproline Assay Preliminary Results</a:t>
            </a:r>
          </a:p>
        </p:txBody>
      </p:sp>
      <p:pic>
        <p:nvPicPr>
          <p:cNvPr id="5" name="Content Placeholder 4" descr="Chart, box and whisker chart&#10;&#10;Description automatically generated">
            <a:extLst>
              <a:ext uri="{FF2B5EF4-FFF2-40B4-BE49-F238E27FC236}">
                <a16:creationId xmlns:a16="http://schemas.microsoft.com/office/drawing/2014/main" id="{6DF6D0B5-A501-D5C4-F7BC-03D0D2E29E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57354" y="1368788"/>
            <a:ext cx="4677292" cy="4800921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CAFBCDF-1817-9C98-525B-AA0B34142D6E}"/>
              </a:ext>
            </a:extLst>
          </p:cNvPr>
          <p:cNvSpPr txBox="1"/>
          <p:nvPr/>
        </p:nvSpPr>
        <p:spPr>
          <a:xfrm>
            <a:off x="5160335" y="6051722"/>
            <a:ext cx="18713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*: Less than .05</a:t>
            </a:r>
          </a:p>
          <a:p>
            <a:pPr algn="ctr"/>
            <a:r>
              <a:rPr lang="en-US" dirty="0"/>
              <a:t>**: Less than .01</a:t>
            </a:r>
          </a:p>
        </p:txBody>
      </p:sp>
    </p:spTree>
    <p:extLst>
      <p:ext uri="{BB962C8B-B14F-4D97-AF65-F5344CB8AC3E}">
        <p14:creationId xmlns:p14="http://schemas.microsoft.com/office/powerpoint/2010/main" val="28311164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68D36B-B5E6-1D4B-178F-699E6AA3EF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/>
              <a:t>Aim 2: Cytoprotective Properties of Vitamin C Methods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212C58-FC5A-9D81-7F16-15B6E3FF42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4661" y="1616214"/>
            <a:ext cx="5157787" cy="1902591"/>
          </a:xfrm>
        </p:spPr>
        <p:txBody>
          <a:bodyPr>
            <a:normAutofit fontScale="25000" lnSpcReduction="20000"/>
          </a:bodyPr>
          <a:lstStyle/>
          <a:p>
            <a:pPr algn="ctr"/>
            <a:r>
              <a:rPr lang="en-US" sz="8800" b="0" u="sng" dirty="0"/>
              <a:t>TaqMan RT-qPCR Genes:</a:t>
            </a:r>
          </a:p>
          <a:p>
            <a:pPr algn="ctr"/>
            <a:r>
              <a:rPr lang="en-US" sz="8800" b="0" dirty="0"/>
              <a:t>Reverse Transcription with High-Capacity Reverse Transcription Kit</a:t>
            </a:r>
          </a:p>
          <a:p>
            <a:pPr algn="ctr"/>
            <a:r>
              <a:rPr lang="en-US" sz="8800" b="0" dirty="0"/>
              <a:t>Transcript abundance relative to </a:t>
            </a:r>
            <a:r>
              <a:rPr lang="en-US" sz="8800" b="0" i="1" dirty="0"/>
              <a:t>POLR2A</a:t>
            </a:r>
            <a:r>
              <a:rPr lang="en-US" sz="8800" b="0" dirty="0"/>
              <a:t> (housekeeping gene)</a:t>
            </a:r>
          </a:p>
          <a:p>
            <a:pPr algn="ctr"/>
            <a:endParaRPr lang="en-US" dirty="0"/>
          </a:p>
        </p:txBody>
      </p:sp>
      <p:graphicFrame>
        <p:nvGraphicFramePr>
          <p:cNvPr id="11" name="Content Placeholder 10">
            <a:extLst>
              <a:ext uri="{FF2B5EF4-FFF2-40B4-BE49-F238E27FC236}">
                <a16:creationId xmlns:a16="http://schemas.microsoft.com/office/drawing/2014/main" id="{6275B191-5920-29B7-7C6C-46DD316FDEA0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4221202475"/>
              </p:ext>
            </p:extLst>
          </p:nvPr>
        </p:nvGraphicFramePr>
        <p:xfrm>
          <a:off x="6339554" y="1492996"/>
          <a:ext cx="5401339" cy="1284212"/>
        </p:xfrm>
        <a:graphic>
          <a:graphicData uri="http://schemas.openxmlformats.org/drawingml/2006/table">
            <a:tbl>
              <a:tblPr firstRow="1" bandRow="1">
                <a:tableStyleId>{8EC20E35-A176-4012-BC5E-935CFFF8708E}</a:tableStyleId>
              </a:tblPr>
              <a:tblGrid>
                <a:gridCol w="3434384">
                  <a:extLst>
                    <a:ext uri="{9D8B030D-6E8A-4147-A177-3AD203B41FA5}">
                      <a16:colId xmlns:a16="http://schemas.microsoft.com/office/drawing/2014/main" val="628442904"/>
                    </a:ext>
                  </a:extLst>
                </a:gridCol>
                <a:gridCol w="1966955">
                  <a:extLst>
                    <a:ext uri="{9D8B030D-6E8A-4147-A177-3AD203B41FA5}">
                      <a16:colId xmlns:a16="http://schemas.microsoft.com/office/drawing/2014/main" val="1892757926"/>
                    </a:ext>
                  </a:extLst>
                </a:gridCol>
              </a:tblGrid>
              <a:tr h="449050">
                <a:tc>
                  <a:txBody>
                    <a:bodyPr/>
                    <a:lstStyle/>
                    <a:p>
                      <a:r>
                        <a:rPr lang="en-US" sz="2400" dirty="0"/>
                        <a:t>Marker</a:t>
                      </a:r>
                    </a:p>
                  </a:txBody>
                  <a:tcPr marL="123946" marR="123946" marT="61973" marB="61973"/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Gene</a:t>
                      </a:r>
                    </a:p>
                  </a:txBody>
                  <a:tcPr marL="123946" marR="123946" marT="61973" marB="61973"/>
                </a:tc>
                <a:extLst>
                  <a:ext uri="{0D108BD9-81ED-4DB2-BD59-A6C34878D82A}">
                    <a16:rowId xmlns:a16="http://schemas.microsoft.com/office/drawing/2014/main" val="1310773187"/>
                  </a:ext>
                </a:extLst>
              </a:tr>
              <a:tr h="449050">
                <a:tc>
                  <a:txBody>
                    <a:bodyPr/>
                    <a:lstStyle/>
                    <a:p>
                      <a:r>
                        <a:rPr lang="en-US" sz="2200" dirty="0"/>
                        <a:t>Apoptosis</a:t>
                      </a:r>
                    </a:p>
                  </a:txBody>
                  <a:tcPr marL="123946" marR="123946" marT="61973" marB="61973"/>
                </a:tc>
                <a:tc>
                  <a:txBody>
                    <a:bodyPr/>
                    <a:lstStyle/>
                    <a:p>
                      <a:r>
                        <a:rPr lang="en-US" sz="2200" i="1" dirty="0"/>
                        <a:t>FOX01, FOX03A</a:t>
                      </a:r>
                    </a:p>
                  </a:txBody>
                  <a:tcPr marL="123946" marR="123946" marT="61973" marB="61973"/>
                </a:tc>
                <a:extLst>
                  <a:ext uri="{0D108BD9-81ED-4DB2-BD59-A6C34878D82A}">
                    <a16:rowId xmlns:a16="http://schemas.microsoft.com/office/drawing/2014/main" val="33398188"/>
                  </a:ext>
                </a:extLst>
              </a:tr>
            </a:tbl>
          </a:graphicData>
        </a:graphic>
      </p:graphicFrame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6387136-2512-9F3D-CBF4-EC8BA69BA08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634497" y="3152334"/>
            <a:ext cx="5183188" cy="368458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FOXO gene is a subfamily involved in a wide range of cellular processes such as stress resistance, metabolism, cell cycle arrest, and apoptosis</a:t>
            </a:r>
          </a:p>
          <a:p>
            <a:endParaRPr lang="en-US" dirty="0"/>
          </a:p>
          <a:p>
            <a:r>
              <a:rPr lang="en-US" i="1" dirty="0"/>
              <a:t>FOXO1</a:t>
            </a:r>
            <a:r>
              <a:rPr lang="en-US" dirty="0"/>
              <a:t> and </a:t>
            </a:r>
            <a:r>
              <a:rPr lang="en-US" i="1" dirty="0"/>
              <a:t>FOXO3A</a:t>
            </a:r>
            <a:r>
              <a:rPr lang="en-US" dirty="0"/>
              <a:t> are related specifically to the regulation of apoptosis</a:t>
            </a:r>
          </a:p>
          <a:p>
            <a:endParaRPr lang="en-US" dirty="0"/>
          </a:p>
        </p:txBody>
      </p:sp>
      <p:pic>
        <p:nvPicPr>
          <p:cNvPr id="6146" name="Picture 2" descr="Apoptosis apoptosis everywhere - X, X Everywhere | Meme Generator">
            <a:extLst>
              <a:ext uri="{FF2B5EF4-FFF2-40B4-BE49-F238E27FC236}">
                <a16:creationId xmlns:a16="http://schemas.microsoft.com/office/drawing/2014/main" id="{9CDC5289-6BD3-2031-3ED9-58BF941D35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454" y="4020640"/>
            <a:ext cx="4394200" cy="2442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11011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58018DFE-A411-1028-BBCB-25AAE057DB57}"/>
              </a:ext>
            </a:extLst>
          </p:cNvPr>
          <p:cNvGrpSpPr/>
          <p:nvPr/>
        </p:nvGrpSpPr>
        <p:grpSpPr>
          <a:xfrm>
            <a:off x="190500" y="2169532"/>
            <a:ext cx="11811000" cy="2959100"/>
            <a:chOff x="0" y="1287030"/>
            <a:chExt cx="11811000" cy="2959100"/>
          </a:xfrm>
        </p:grpSpPr>
        <p:pic>
          <p:nvPicPr>
            <p:cNvPr id="10" name="Picture 9" descr="Chart, histogram&#10;&#10;Description automatically generated">
              <a:extLst>
                <a:ext uri="{FF2B5EF4-FFF2-40B4-BE49-F238E27FC236}">
                  <a16:creationId xmlns:a16="http://schemas.microsoft.com/office/drawing/2014/main" id="{7FB3B1A5-D047-6F61-29E0-2BFDE99DCE1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1287030"/>
              <a:ext cx="2794000" cy="2959100"/>
            </a:xfrm>
            <a:prstGeom prst="rect">
              <a:avLst/>
            </a:prstGeom>
          </p:spPr>
        </p:pic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C8265A4F-0C75-0077-84D9-096FFB792A46}"/>
                </a:ext>
              </a:extLst>
            </p:cNvPr>
            <p:cNvGrpSpPr/>
            <p:nvPr/>
          </p:nvGrpSpPr>
          <p:grpSpPr>
            <a:xfrm>
              <a:off x="2921000" y="1287030"/>
              <a:ext cx="8890000" cy="2959100"/>
              <a:chOff x="2921000" y="1287030"/>
              <a:chExt cx="8890000" cy="2959100"/>
            </a:xfrm>
          </p:grpSpPr>
          <p:pic>
            <p:nvPicPr>
              <p:cNvPr id="12" name="Picture 11" descr="Chart, histogram&#10;&#10;Description automatically generated">
                <a:extLst>
                  <a:ext uri="{FF2B5EF4-FFF2-40B4-BE49-F238E27FC236}">
                    <a16:creationId xmlns:a16="http://schemas.microsoft.com/office/drawing/2014/main" id="{D03BB480-11E7-1ABF-E2CE-56C9F83722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21000" y="1287030"/>
                <a:ext cx="2794000" cy="2959100"/>
              </a:xfrm>
              <a:prstGeom prst="rect">
                <a:avLst/>
              </a:prstGeom>
            </p:spPr>
          </p:pic>
          <p:pic>
            <p:nvPicPr>
              <p:cNvPr id="14" name="Picture 13" descr="Chart, histogram, box and whisker chart&#10;&#10;Description automatically generated">
                <a:extLst>
                  <a:ext uri="{FF2B5EF4-FFF2-40B4-BE49-F238E27FC236}">
                    <a16:creationId xmlns:a16="http://schemas.microsoft.com/office/drawing/2014/main" id="{B56FCEA1-9BF5-56F0-C485-506003143D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842000" y="1287030"/>
                <a:ext cx="2921000" cy="2959100"/>
              </a:xfrm>
              <a:prstGeom prst="rect">
                <a:avLst/>
              </a:prstGeom>
            </p:spPr>
          </p:pic>
          <p:pic>
            <p:nvPicPr>
              <p:cNvPr id="16" name="Picture 15" descr="Chart, histogram&#10;&#10;Description automatically generated">
                <a:extLst>
                  <a:ext uri="{FF2B5EF4-FFF2-40B4-BE49-F238E27FC236}">
                    <a16:creationId xmlns:a16="http://schemas.microsoft.com/office/drawing/2014/main" id="{6874A676-3C7A-B731-CC5D-CBEF89899E9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890000" y="1287030"/>
                <a:ext cx="2921000" cy="2959100"/>
              </a:xfrm>
              <a:prstGeom prst="rect">
                <a:avLst/>
              </a:prstGeom>
            </p:spPr>
          </p:pic>
        </p:grpSp>
      </p:grpSp>
      <p:sp>
        <p:nvSpPr>
          <p:cNvPr id="17" name="Title 16">
            <a:extLst>
              <a:ext uri="{FF2B5EF4-FFF2-40B4-BE49-F238E27FC236}">
                <a16:creationId xmlns:a16="http://schemas.microsoft.com/office/drawing/2014/main" id="{BA3E28BE-010E-3612-9162-5CC0F86844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223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dirty="0"/>
              <a:t>Aim 2: Cytoprotective Properties of Vitamin C Results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F31B4E8-D4C0-82E1-73A2-CA5BD590F19B}"/>
              </a:ext>
            </a:extLst>
          </p:cNvPr>
          <p:cNvSpPr txBox="1"/>
          <p:nvPr/>
        </p:nvSpPr>
        <p:spPr>
          <a:xfrm>
            <a:off x="11483163" y="59542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28809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Why horse racing is so dangerous">
            <a:extLst>
              <a:ext uri="{FF2B5EF4-FFF2-40B4-BE49-F238E27FC236}">
                <a16:creationId xmlns:a16="http://schemas.microsoft.com/office/drawing/2014/main" id="{126015C5-C70D-48A6-77FE-CCE04D0DAE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4" b="21906"/>
          <a:stretch/>
        </p:blipFill>
        <p:spPr bwMode="auto">
          <a:xfrm>
            <a:off x="0" y="0"/>
            <a:ext cx="1219199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0E57E280-A36B-2A2D-9E89-B7496C03DE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Conclusions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BBFBF13-9C0D-8E24-7048-43C7C98FE8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09676" y="1690688"/>
            <a:ext cx="10188804" cy="3866617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en-US" sz="12300" b="1" u="sng" dirty="0">
                <a:solidFill>
                  <a:srgbClr val="FFFFFF"/>
                </a:solidFill>
              </a:rPr>
              <a:t>Finishing tests:</a:t>
            </a:r>
          </a:p>
          <a:p>
            <a:pPr lvl="1"/>
            <a:r>
              <a:rPr lang="en-US" sz="12300" dirty="0">
                <a:solidFill>
                  <a:srgbClr val="FFFFFF"/>
                </a:solidFill>
              </a:rPr>
              <a:t>Apoptosis Assay </a:t>
            </a:r>
          </a:p>
          <a:p>
            <a:pPr lvl="1"/>
            <a:r>
              <a:rPr lang="en-US" sz="12300" dirty="0">
                <a:solidFill>
                  <a:srgbClr val="FFFFFF"/>
                </a:solidFill>
              </a:rPr>
              <a:t> qPCR on all samples for apoptotic genetic markers</a:t>
            </a:r>
          </a:p>
          <a:p>
            <a:pPr marL="0" indent="0">
              <a:buNone/>
            </a:pPr>
            <a:r>
              <a:rPr lang="en-US" sz="12300" b="1" u="sng" dirty="0"/>
              <a:t>Future Directions of the Project:</a:t>
            </a:r>
          </a:p>
          <a:p>
            <a:pPr lvl="1"/>
            <a:r>
              <a:rPr lang="en-US" sz="12300" dirty="0"/>
              <a:t>In vivo trials with oral supplementation of Vitamin C</a:t>
            </a:r>
          </a:p>
          <a:p>
            <a:pPr lvl="2"/>
            <a:r>
              <a:rPr lang="en-US" sz="12300" dirty="0"/>
              <a:t>Identify and analyze markers for collagen 1 degradations in the blood</a:t>
            </a:r>
          </a:p>
          <a:p>
            <a:pPr lvl="2"/>
            <a:r>
              <a:rPr lang="en-US" sz="12300" dirty="0"/>
              <a:t>Ultrasound tendons in order to determine structure inside a live animal</a:t>
            </a:r>
            <a:endParaRPr lang="en-US" sz="12300" dirty="0">
              <a:solidFill>
                <a:srgbClr val="FFFFFF"/>
              </a:solidFill>
            </a:endParaRPr>
          </a:p>
          <a:p>
            <a:pPr lvl="1"/>
            <a:endParaRPr lang="en-US" dirty="0">
              <a:solidFill>
                <a:srgbClr val="FFFFFF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FFFFFF"/>
              </a:solidFill>
            </a:endParaRPr>
          </a:p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5662485B-13D3-49FA-443C-E552272887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2486" y="4106099"/>
            <a:ext cx="7897090" cy="2537589"/>
          </a:xfrm>
        </p:spPr>
        <p:txBody>
          <a:bodyPr>
            <a:normAutofit fontScale="25000" lnSpcReduction="20000"/>
          </a:bodyPr>
          <a:lstStyle/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19184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5D5612DF-A1FE-0A03-1E30-9F08497E67EC}"/>
              </a:ext>
            </a:extLst>
          </p:cNvPr>
          <p:cNvGrpSpPr/>
          <p:nvPr/>
        </p:nvGrpSpPr>
        <p:grpSpPr>
          <a:xfrm>
            <a:off x="2283162" y="2508984"/>
            <a:ext cx="7625675" cy="4033296"/>
            <a:chOff x="519341" y="2635051"/>
            <a:chExt cx="7625675" cy="4033296"/>
          </a:xfrm>
        </p:grpSpPr>
        <p:pic>
          <p:nvPicPr>
            <p:cNvPr id="5" name="Picture 4" descr="A group of people posing for a photo&#10;&#10;Description automatically generated with medium confidence">
              <a:extLst>
                <a:ext uri="{FF2B5EF4-FFF2-40B4-BE49-F238E27FC236}">
                  <a16:creationId xmlns:a16="http://schemas.microsoft.com/office/drawing/2014/main" id="{E2B597D0-3EA4-8CF7-99BB-119233F9D5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22222"/>
            <a:stretch/>
          </p:blipFill>
          <p:spPr>
            <a:xfrm rot="5400000">
              <a:off x="447317" y="2707075"/>
              <a:ext cx="4033295" cy="3889248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66D5FDC-9821-666E-4677-BBB74590CA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6148"/>
            <a:stretch/>
          </p:blipFill>
          <p:spPr>
            <a:xfrm>
              <a:off x="4408589" y="2635051"/>
              <a:ext cx="3736427" cy="4033296"/>
            </a:xfrm>
            <a:prstGeom prst="rect">
              <a:avLst/>
            </a:prstGeom>
          </p:spPr>
        </p:pic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7542EA9A-1EA5-806B-D26F-F02053C72FE1}"/>
              </a:ext>
            </a:extLst>
          </p:cNvPr>
          <p:cNvSpPr txBox="1"/>
          <p:nvPr/>
        </p:nvSpPr>
        <p:spPr>
          <a:xfrm>
            <a:off x="1861185" y="139104"/>
            <a:ext cx="8469630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solidFill>
                  <a:schemeClr val="bg1"/>
                </a:solidFill>
              </a:rPr>
              <a:t>ACKNOWLEDGEMENTS</a:t>
            </a:r>
          </a:p>
          <a:p>
            <a:pPr algn="ctr"/>
            <a:endParaRPr lang="en-US" dirty="0">
              <a:solidFill>
                <a:schemeClr val="bg1"/>
              </a:solidFill>
            </a:endParaRPr>
          </a:p>
          <a:p>
            <a:pPr algn="ctr"/>
            <a:r>
              <a:rPr lang="en-US" dirty="0">
                <a:solidFill>
                  <a:schemeClr val="bg1"/>
                </a:solidFill>
              </a:rPr>
              <a:t>We, the Mienaltowski Laboratory, gratefully acknowledge the financial support of the Students Training in Advanced Research program as well as the Center of Equine Health at UC Davis.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I personally acknowledge my lab family for their continued support throughout my STAR project, as well as my life mentor Dr. Mienaltowski for his continued support over the past 3 years and for many more to come.</a:t>
            </a:r>
          </a:p>
        </p:txBody>
      </p:sp>
    </p:spTree>
    <p:extLst>
      <p:ext uri="{BB962C8B-B14F-4D97-AF65-F5344CB8AC3E}">
        <p14:creationId xmlns:p14="http://schemas.microsoft.com/office/powerpoint/2010/main" val="11015347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1D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441FC94D-A461-7535-2E86-485D44C5CB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3806" y="17661"/>
            <a:ext cx="8723387" cy="167776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67E81F2-7FE9-8C9F-F4CD-69C5A85AB313}"/>
              </a:ext>
            </a:extLst>
          </p:cNvPr>
          <p:cNvSpPr txBox="1"/>
          <p:nvPr/>
        </p:nvSpPr>
        <p:spPr>
          <a:xfrm>
            <a:off x="2454949" y="1905483"/>
            <a:ext cx="7041102" cy="369332"/>
          </a:xfrm>
          <a:prstGeom prst="rect">
            <a:avLst/>
          </a:prstGeom>
          <a:solidFill>
            <a:srgbClr val="1D1D1D"/>
          </a:solidFill>
        </p:spPr>
        <p:txBody>
          <a:bodyPr wrap="square" rtlCol="0">
            <a:spAutoFit/>
          </a:bodyPr>
          <a:lstStyle/>
          <a:p>
            <a:pPr algn="ctr"/>
            <a:endParaRPr lang="en-US" i="1" dirty="0">
              <a:solidFill>
                <a:schemeClr val="bg2">
                  <a:lumMod val="90000"/>
                </a:schemeClr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5D5520F-D9B8-C06B-7CB0-81E02C8EE883}"/>
              </a:ext>
            </a:extLst>
          </p:cNvPr>
          <p:cNvSpPr txBox="1"/>
          <p:nvPr/>
        </p:nvSpPr>
        <p:spPr>
          <a:xfrm>
            <a:off x="1854807" y="1141430"/>
            <a:ext cx="8187070" cy="369332"/>
          </a:xfrm>
          <a:prstGeom prst="rect">
            <a:avLst/>
          </a:prstGeom>
          <a:solidFill>
            <a:srgbClr val="1D1D1D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33FB1D7-49AE-510E-0E77-DAA5D67997EB}"/>
              </a:ext>
            </a:extLst>
          </p:cNvPr>
          <p:cNvSpPr/>
          <p:nvPr/>
        </p:nvSpPr>
        <p:spPr>
          <a:xfrm>
            <a:off x="2150123" y="1049097"/>
            <a:ext cx="789644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chemeClr val="bg2">
                    <a:lumMod val="75000"/>
                  </a:schemeClr>
                </a:solidFill>
              </a:rPr>
              <a:t>Determining if corrections in niche components and organization of musculoskeletal cell physiology can lead to more optimal repair pathways or tissue engineering pathways to prevent and treat musculoskeletal injuries</a:t>
            </a:r>
          </a:p>
        </p:txBody>
      </p:sp>
      <p:pic>
        <p:nvPicPr>
          <p:cNvPr id="1032" name="Picture 8">
            <a:extLst>
              <a:ext uri="{FF2B5EF4-FFF2-40B4-BE49-F238E27FC236}">
                <a16:creationId xmlns:a16="http://schemas.microsoft.com/office/drawing/2014/main" id="{8152CA7C-F6E5-9E09-7097-0AF53F019F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57" y="2672518"/>
            <a:ext cx="4429125" cy="3297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>
            <a:extLst>
              <a:ext uri="{FF2B5EF4-FFF2-40B4-BE49-F238E27FC236}">
                <a16:creationId xmlns:a16="http://schemas.microsoft.com/office/drawing/2014/main" id="{69319BAB-E2B2-D689-4006-8745B14BE4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3405" y="2634531"/>
            <a:ext cx="4606838" cy="3335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5F4A5F8-B48F-2B0F-E5DF-D9E1D77FB7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41877" y="84117"/>
            <a:ext cx="1962443" cy="217109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4367B84-02AD-B020-8C72-3AE89E565B7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7680" y="84117"/>
            <a:ext cx="1702391" cy="2171094"/>
          </a:xfrm>
          <a:prstGeom prst="rect">
            <a:avLst/>
          </a:prstGeom>
        </p:spPr>
      </p:pic>
      <p:pic>
        <p:nvPicPr>
          <p:cNvPr id="35" name="Picture 34" descr="A group of people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CFAB835C-0991-9414-03E1-B989B82B11E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400000">
            <a:off x="4165760" y="3120753"/>
            <a:ext cx="3682765" cy="2762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6932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734C48-7A8C-77BD-8132-D53A9D0A88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C4F162-2E47-CA02-CA78-312D50779E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EBD029-BFB0-C92A-0675-AAE6A19EBE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0897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669D7A-22E1-FE52-CB74-6041535BEA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6294" y="196963"/>
            <a:ext cx="3905250" cy="863600"/>
          </a:xfrm>
        </p:spPr>
        <p:txBody>
          <a:bodyPr/>
          <a:lstStyle/>
          <a:p>
            <a:r>
              <a:rPr lang="en-US" dirty="0"/>
              <a:t>Dexamethasone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DF856BE-67E5-44E4-5B6C-609351239D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215063" y="0"/>
            <a:ext cx="5976937" cy="386589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A0EF970-C42E-C885-C55A-9E4E210ACB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2051" y="3819664"/>
            <a:ext cx="7219950" cy="282739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0539BE3-35F4-DEED-5344-DD1287DC5C66}"/>
              </a:ext>
            </a:extLst>
          </p:cNvPr>
          <p:cNvSpPr txBox="1"/>
          <p:nvPr/>
        </p:nvSpPr>
        <p:spPr>
          <a:xfrm>
            <a:off x="257175" y="1060563"/>
            <a:ext cx="504348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Most widely prescribed class of drugs used for anti-inflammatory and analgesic effects especially within equine musculoskeletal injuries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Dexamethasone was shown to reduce both overall cell number and collagen production in tenocytes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1026" name="Picture 2" descr="Dexamethasone | Free 2 Day Shipping | TractorSupplyRx.com">
            <a:extLst>
              <a:ext uri="{FF2B5EF4-FFF2-40B4-BE49-F238E27FC236}">
                <a16:creationId xmlns:a16="http://schemas.microsoft.com/office/drawing/2014/main" id="{F7A87519-52C7-65FB-F4F1-40F676977B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2081464" cy="2081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nable Tops World's Best Racehorse Rankings - BloodHorse">
            <a:extLst>
              <a:ext uri="{FF2B5EF4-FFF2-40B4-BE49-F238E27FC236}">
                <a16:creationId xmlns:a16="http://schemas.microsoft.com/office/drawing/2014/main" id="{E22C2800-9080-7374-E66E-5356F6E751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5476" y="3410023"/>
            <a:ext cx="3076575" cy="2119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3D5B8F6-2B9D-9392-D838-E3D75373E28C}"/>
              </a:ext>
            </a:extLst>
          </p:cNvPr>
          <p:cNvSpPr txBox="1"/>
          <p:nvPr/>
        </p:nvSpPr>
        <p:spPr>
          <a:xfrm>
            <a:off x="-247786" y="6073170"/>
            <a:ext cx="605340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 err="1"/>
              <a:t>Scutt</a:t>
            </a:r>
            <a:r>
              <a:rPr lang="en-US" sz="1500" dirty="0"/>
              <a:t> N., Rolf C.G., </a:t>
            </a:r>
            <a:r>
              <a:rPr lang="en-US" sz="1500" dirty="0" err="1"/>
              <a:t>Scutt</a:t>
            </a:r>
            <a:r>
              <a:rPr lang="en-US" sz="1500" dirty="0"/>
              <a:t> A. 2006. Glucocorticoids inhibit tenocyte proliferation and tendon progenitor cell recruitment. J </a:t>
            </a:r>
            <a:r>
              <a:rPr lang="en-US" sz="1500" dirty="0" err="1"/>
              <a:t>Orthop</a:t>
            </a:r>
            <a:r>
              <a:rPr lang="en-US" sz="1500" dirty="0"/>
              <a:t> Res. 24(2):173-182</a:t>
            </a:r>
          </a:p>
        </p:txBody>
      </p:sp>
    </p:spTree>
    <p:extLst>
      <p:ext uri="{BB962C8B-B14F-4D97-AF65-F5344CB8AC3E}">
        <p14:creationId xmlns:p14="http://schemas.microsoft.com/office/powerpoint/2010/main" val="30540119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BF01E03-0D4B-6338-D936-3687AE483FF5}"/>
              </a:ext>
            </a:extLst>
          </p:cNvPr>
          <p:cNvSpPr txBox="1"/>
          <p:nvPr/>
        </p:nvSpPr>
        <p:spPr>
          <a:xfrm>
            <a:off x="3353945" y="175568"/>
            <a:ext cx="50460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Mienaltowski Lab STAR 2022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156401E-AC24-1688-1F50-543A1FB3969A}"/>
              </a:ext>
            </a:extLst>
          </p:cNvPr>
          <p:cNvSpPr txBox="1"/>
          <p:nvPr/>
        </p:nvSpPr>
        <p:spPr>
          <a:xfrm>
            <a:off x="6923183" y="4793612"/>
            <a:ext cx="479485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/>
              <a:t>AIM 2: </a:t>
            </a:r>
            <a:r>
              <a:rPr lang="en-US" dirty="0"/>
              <a:t>Determine if increasing levels of vitamin C cause a cytoprotective effect against anti-inflammatory glucocorticoid induced cellular apoptosis through detection of genetic expression of apoptotic genes with qPCR well as an apoptosis assay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E133C02-8C10-01AF-114F-944CD86A9089}"/>
              </a:ext>
            </a:extLst>
          </p:cNvPr>
          <p:cNvSpPr/>
          <p:nvPr/>
        </p:nvSpPr>
        <p:spPr>
          <a:xfrm>
            <a:off x="118637" y="4793612"/>
            <a:ext cx="534033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u="sng" dirty="0"/>
              <a:t>AIM 1:</a:t>
            </a:r>
            <a:r>
              <a:rPr lang="en-US" dirty="0"/>
              <a:t> Determine if vitamin C supplementation promotes tenogenic properties in TP and PERI stem/progenitor cells utilizing qPCR makers indicating tenogenesis, chondrification, vascular marker identity, and cell proliferation. Collagen content specifically will be assessed with a hydroxyproline assay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37D142D-66A7-1EDD-688A-547D4F8F4127}"/>
              </a:ext>
            </a:extLst>
          </p:cNvPr>
          <p:cNvGrpSpPr/>
          <p:nvPr/>
        </p:nvGrpSpPr>
        <p:grpSpPr>
          <a:xfrm>
            <a:off x="1024275" y="1268183"/>
            <a:ext cx="3086907" cy="3273231"/>
            <a:chOff x="826168" y="138224"/>
            <a:chExt cx="3395456" cy="4784077"/>
          </a:xfrm>
        </p:grpSpPr>
        <p:pic>
          <p:nvPicPr>
            <p:cNvPr id="6" name="Picture 4" descr="A white and red container&#10;&#10;Description automatically generated with low confidence">
              <a:extLst>
                <a:ext uri="{FF2B5EF4-FFF2-40B4-BE49-F238E27FC236}">
                  <a16:creationId xmlns:a16="http://schemas.microsoft.com/office/drawing/2014/main" id="{E0594F0E-6CBB-0E95-DA01-77BE698FFB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231047" y="768721"/>
              <a:ext cx="2990577" cy="41535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98" name="Picture 2" descr="Scurvy | Devpost">
              <a:extLst>
                <a:ext uri="{FF2B5EF4-FFF2-40B4-BE49-F238E27FC236}">
                  <a16:creationId xmlns:a16="http://schemas.microsoft.com/office/drawing/2014/main" id="{09DA9FDA-34E8-B783-9DAB-F65BBF13C90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707354">
              <a:off x="826168" y="138224"/>
              <a:ext cx="2049023" cy="20450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100" name="Picture 4">
            <a:extLst>
              <a:ext uri="{FF2B5EF4-FFF2-40B4-BE49-F238E27FC236}">
                <a16:creationId xmlns:a16="http://schemas.microsoft.com/office/drawing/2014/main" id="{BA80E6FE-B88E-C8B4-0139-8C268A7C0C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4347" y="1841397"/>
            <a:ext cx="4472527" cy="2512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CC899279-DC5D-3D8F-6486-6DFA11C59B41}"/>
              </a:ext>
            </a:extLst>
          </p:cNvPr>
          <p:cNvSpPr txBox="1"/>
          <p:nvPr/>
        </p:nvSpPr>
        <p:spPr>
          <a:xfrm>
            <a:off x="1243202" y="755844"/>
            <a:ext cx="90270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br>
              <a:rPr lang="en-US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0247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>
            <a:extLst>
              <a:ext uri="{FF2B5EF4-FFF2-40B4-BE49-F238E27FC236}">
                <a16:creationId xmlns:a16="http://schemas.microsoft.com/office/drawing/2014/main" id="{A96FEAF4-69AC-CAE4-D52D-962EC9F586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45" r="9091" b="16147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724CD679-7405-4CD3-A92A-9469F279A5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6"/>
            <a:ext cx="5735590" cy="5896743"/>
          </a:xfrm>
          <a:prstGeom prst="rect">
            <a:avLst/>
          </a:prstGeom>
          <a:solidFill>
            <a:schemeClr val="bg1">
              <a:alpha val="90000"/>
            </a:schemeClr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F9606D-1511-957B-7705-168F2E2C7D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805" y="640263"/>
            <a:ext cx="5221266" cy="1344975"/>
          </a:xfrm>
        </p:spPr>
        <p:txBody>
          <a:bodyPr>
            <a:normAutofit/>
          </a:bodyPr>
          <a:lstStyle/>
          <a:p>
            <a:r>
              <a:rPr lang="en-US" sz="2800" b="1"/>
              <a:t>Mienaltowski Lab STAR 2022 Hypothesis</a:t>
            </a:r>
            <a:br>
              <a:rPr lang="en-US" sz="2800" b="1"/>
            </a:br>
            <a:endParaRPr lang="en-US" sz="2800" b="1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4FCD05-9FA4-31F8-8073-FF8ADF3198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4110" y="2121763"/>
            <a:ext cx="5235490" cy="377301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/>
              <a:t>We hypothesize, based on previously conducted studies, that supplemental vitamin C administered to tendon proper (TP) and peritenon (PERI) stem/progenitor cells of the equine superficial digital flexor tendon (SDFT) promotes tendon regeneration by bolstering collagen synthesis and can serve as a protective agent against negative anti-inflammatory glucocorticoid consequences. </a:t>
            </a:r>
          </a:p>
          <a:p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1572361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9AC58CF-BA64-BD50-34A2-68EDB3E3DD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36155"/>
          </a:xfrm>
        </p:spPr>
        <p:txBody>
          <a:bodyPr/>
          <a:lstStyle/>
          <a:p>
            <a:r>
              <a:rPr lang="en-US" dirty="0"/>
              <a:t>Aim 1: Tenogenic Effect of Vitamin C Methods</a:t>
            </a:r>
          </a:p>
        </p:txBody>
      </p:sp>
      <p:pic>
        <p:nvPicPr>
          <p:cNvPr id="6" name="Picture 2" descr="Clipart Transparent Stock Horse Line Drawing - Simple Running Horses  Drawings, HD Png Download , Transparent Png Image - PNGitem">
            <a:extLst>
              <a:ext uri="{FF2B5EF4-FFF2-40B4-BE49-F238E27FC236}">
                <a16:creationId xmlns:a16="http://schemas.microsoft.com/office/drawing/2014/main" id="{AFF35B92-4959-A74F-69EE-4F19D9D8C6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378" y="1538183"/>
            <a:ext cx="1691194" cy="2045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69D27A8-5BF0-6361-160A-B4645E3134AF}"/>
              </a:ext>
            </a:extLst>
          </p:cNvPr>
          <p:cNvSpPr/>
          <p:nvPr/>
        </p:nvSpPr>
        <p:spPr>
          <a:xfrm>
            <a:off x="2170993" y="1954885"/>
            <a:ext cx="229831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</a:rPr>
              <a:t>1. Cells were harvested from equine superficial digital flexor tendon and cryopreserved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E932B11-375F-19E2-78A0-A23C3E58D9BD}"/>
              </a:ext>
            </a:extLst>
          </p:cNvPr>
          <p:cNvCxnSpPr>
            <a:cxnSpLocks/>
          </p:cNvCxnSpPr>
          <p:nvPr/>
        </p:nvCxnSpPr>
        <p:spPr>
          <a:xfrm flipV="1">
            <a:off x="2369623" y="1736293"/>
            <a:ext cx="1901056" cy="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0" name="Content Placeholder 4">
            <a:extLst>
              <a:ext uri="{FF2B5EF4-FFF2-40B4-BE49-F238E27FC236}">
                <a16:creationId xmlns:a16="http://schemas.microsoft.com/office/drawing/2014/main" id="{912C8CCC-BDBC-A93F-0563-792F8CDE17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8360" y="1538182"/>
            <a:ext cx="1691194" cy="1890799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9FD1DC46-D8A7-0783-4BEA-40F664373B32}"/>
              </a:ext>
            </a:extLst>
          </p:cNvPr>
          <p:cNvCxnSpPr>
            <a:cxnSpLocks/>
          </p:cNvCxnSpPr>
          <p:nvPr/>
        </p:nvCxnSpPr>
        <p:spPr>
          <a:xfrm flipV="1">
            <a:off x="6598605" y="1736293"/>
            <a:ext cx="1901056" cy="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09909F94-7705-3BA3-3F29-50B3EFA9D615}"/>
              </a:ext>
            </a:extLst>
          </p:cNvPr>
          <p:cNvSpPr/>
          <p:nvPr/>
        </p:nvSpPr>
        <p:spPr>
          <a:xfrm>
            <a:off x="6524137" y="2021622"/>
            <a:ext cx="204999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</a:rPr>
              <a:t>2. Cells were expanded to 95% confluence in cell culture media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754992F-71D0-9303-AC2D-A23930D5C0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23909" y="1669996"/>
            <a:ext cx="1397098" cy="178153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A5A2933-D76A-0DF1-D145-99653F2BDE49}"/>
              </a:ext>
            </a:extLst>
          </p:cNvPr>
          <p:cNvSpPr txBox="1"/>
          <p:nvPr/>
        </p:nvSpPr>
        <p:spPr>
          <a:xfrm>
            <a:off x="10059639" y="1606418"/>
            <a:ext cx="171184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</a:rPr>
              <a:t>3. Cells were trypsinized with 25% trypsin-EDTA and seeded in 6 well plates</a:t>
            </a:r>
          </a:p>
        </p:txBody>
      </p:sp>
      <p:pic>
        <p:nvPicPr>
          <p:cNvPr id="16" name="Content Placeholder 20">
            <a:extLst>
              <a:ext uri="{FF2B5EF4-FFF2-40B4-BE49-F238E27FC236}">
                <a16:creationId xmlns:a16="http://schemas.microsoft.com/office/drawing/2014/main" id="{8211D72B-42CA-34BA-FBEB-595AD39FE8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7329" y="3763994"/>
            <a:ext cx="4757342" cy="2879038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D5D4AB67-1001-69FF-9466-67C0BD4C4FD0}"/>
              </a:ext>
            </a:extLst>
          </p:cNvPr>
          <p:cNvSpPr/>
          <p:nvPr/>
        </p:nvSpPr>
        <p:spPr>
          <a:xfrm>
            <a:off x="8460149" y="4310841"/>
            <a:ext cx="245541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u="sng" dirty="0">
                <a:solidFill>
                  <a:schemeClr val="accent4"/>
                </a:solidFill>
              </a:rPr>
              <a:t>FOUR TREATMENTS:</a:t>
            </a:r>
          </a:p>
          <a:p>
            <a:pPr algn="ctr"/>
            <a:r>
              <a:rPr lang="en-US" i="1" dirty="0">
                <a:solidFill>
                  <a:schemeClr val="accent4"/>
                </a:solidFill>
              </a:rPr>
              <a:t>0 </a:t>
            </a:r>
            <a:r>
              <a:rPr lang="el-GR" i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en-US" i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i="1" dirty="0">
                <a:solidFill>
                  <a:schemeClr val="accent4"/>
                </a:solidFill>
              </a:rPr>
              <a:t>(control)</a:t>
            </a:r>
          </a:p>
          <a:p>
            <a:pPr algn="ctr"/>
            <a:r>
              <a:rPr lang="en-US" i="1" dirty="0">
                <a:solidFill>
                  <a:schemeClr val="accent4"/>
                </a:solidFill>
              </a:rPr>
              <a:t>100 </a:t>
            </a:r>
            <a:r>
              <a:rPr lang="el-GR" i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en-US" i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</a:p>
          <a:p>
            <a:pPr algn="ctr"/>
            <a:r>
              <a:rPr lang="en-US" i="1" dirty="0">
                <a:solidFill>
                  <a:schemeClr val="accent4"/>
                </a:solidFill>
              </a:rPr>
              <a:t>200 </a:t>
            </a:r>
            <a:r>
              <a:rPr lang="el-GR" i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en-US" i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</a:p>
          <a:p>
            <a:pPr algn="ctr"/>
            <a:r>
              <a:rPr lang="en-US" i="1" dirty="0">
                <a:solidFill>
                  <a:schemeClr val="accent4"/>
                </a:solidFill>
              </a:rPr>
              <a:t>400 </a:t>
            </a:r>
            <a:r>
              <a:rPr lang="el-GR" i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en-US" i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</a:p>
          <a:p>
            <a:pPr algn="ctr"/>
            <a:r>
              <a:rPr lang="en-US" i="1" dirty="0">
                <a:solidFill>
                  <a:schemeClr val="accent4"/>
                </a:solidFill>
              </a:rPr>
              <a:t>800 </a:t>
            </a:r>
            <a:r>
              <a:rPr lang="el-GR" i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en-US" i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14662719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28AB5D-F6B1-189B-4FDA-420F5C3DE0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1560" y="586822"/>
            <a:ext cx="3657600" cy="164592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dirty="0"/>
              <a:t>Aim 1: Tenogenic Effect of Vitamin C Methods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5AA16E-19C3-E2FA-5FDB-7DEE6BD1B1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50106" y="586822"/>
            <a:ext cx="6106742" cy="164592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 algn="ctr">
              <a:buNone/>
            </a:pPr>
            <a:r>
              <a:rPr lang="en-US" sz="1800" b="1" u="sng" dirty="0"/>
              <a:t>TaqMan RT-qPCR Genes:</a:t>
            </a:r>
          </a:p>
          <a:p>
            <a:pPr marL="0" indent="0" algn="ctr">
              <a:buNone/>
            </a:pPr>
            <a:r>
              <a:rPr lang="en-US" sz="1800" dirty="0"/>
              <a:t>Reverse Transcription with High-Capacity Reverse Transcription Kit</a:t>
            </a:r>
          </a:p>
          <a:p>
            <a:pPr marL="0" indent="0" algn="ctr">
              <a:buNone/>
            </a:pPr>
            <a:r>
              <a:rPr lang="en-US" sz="1800" dirty="0"/>
              <a:t>Transcript abundance relative to </a:t>
            </a:r>
            <a:r>
              <a:rPr lang="en-US" sz="1800" i="1" dirty="0"/>
              <a:t>POLR2A</a:t>
            </a:r>
            <a:r>
              <a:rPr lang="en-US" sz="1800" dirty="0"/>
              <a:t> (housekeeping gene)</a:t>
            </a:r>
          </a:p>
          <a:p>
            <a:pPr marL="0" indent="0">
              <a:buNone/>
            </a:pPr>
            <a:endParaRPr lang="en-US" sz="1800" dirty="0"/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7262CB41-9234-6BF1-209A-585FD15ECCCB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875202253"/>
              </p:ext>
            </p:extLst>
          </p:nvPr>
        </p:nvGraphicFramePr>
        <p:xfrm>
          <a:off x="6320524" y="2893991"/>
          <a:ext cx="5401339" cy="3456396"/>
        </p:xfrm>
        <a:graphic>
          <a:graphicData uri="http://schemas.openxmlformats.org/drawingml/2006/table">
            <a:tbl>
              <a:tblPr firstRow="1" bandRow="1">
                <a:tableStyleId>{8EC20E35-A176-4012-BC5E-935CFFF8708E}</a:tableStyleId>
              </a:tblPr>
              <a:tblGrid>
                <a:gridCol w="3434384">
                  <a:extLst>
                    <a:ext uri="{9D8B030D-6E8A-4147-A177-3AD203B41FA5}">
                      <a16:colId xmlns:a16="http://schemas.microsoft.com/office/drawing/2014/main" val="4113884327"/>
                    </a:ext>
                  </a:extLst>
                </a:gridCol>
                <a:gridCol w="1966955">
                  <a:extLst>
                    <a:ext uri="{9D8B030D-6E8A-4147-A177-3AD203B41FA5}">
                      <a16:colId xmlns:a16="http://schemas.microsoft.com/office/drawing/2014/main" val="2070805927"/>
                    </a:ext>
                  </a:extLst>
                </a:gridCol>
              </a:tblGrid>
              <a:tr h="449050">
                <a:tc>
                  <a:txBody>
                    <a:bodyPr/>
                    <a:lstStyle/>
                    <a:p>
                      <a:r>
                        <a:rPr lang="en-US" sz="2400" dirty="0"/>
                        <a:t>Marker</a:t>
                      </a:r>
                    </a:p>
                  </a:txBody>
                  <a:tcPr marL="123946" marR="123946" marT="61973" marB="61973"/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Gene</a:t>
                      </a:r>
                    </a:p>
                  </a:txBody>
                  <a:tcPr marL="123946" marR="123946" marT="61973" marB="61973"/>
                </a:tc>
                <a:extLst>
                  <a:ext uri="{0D108BD9-81ED-4DB2-BD59-A6C34878D82A}">
                    <a16:rowId xmlns:a16="http://schemas.microsoft.com/office/drawing/2014/main" val="1254061678"/>
                  </a:ext>
                </a:extLst>
              </a:tr>
              <a:tr h="449050">
                <a:tc>
                  <a:txBody>
                    <a:bodyPr/>
                    <a:lstStyle/>
                    <a:p>
                      <a:r>
                        <a:rPr lang="en-US" sz="2200" dirty="0"/>
                        <a:t>Tenogenesis</a:t>
                      </a:r>
                    </a:p>
                  </a:txBody>
                  <a:tcPr marL="123946" marR="123946" marT="61973" marB="61973"/>
                </a:tc>
                <a:tc>
                  <a:txBody>
                    <a:bodyPr/>
                    <a:lstStyle/>
                    <a:p>
                      <a:r>
                        <a:rPr lang="en-US" sz="2200" i="1" dirty="0"/>
                        <a:t>SCX, MKX</a:t>
                      </a:r>
                    </a:p>
                  </a:txBody>
                  <a:tcPr marL="123946" marR="123946" marT="61973" marB="61973"/>
                </a:tc>
                <a:extLst>
                  <a:ext uri="{0D108BD9-81ED-4DB2-BD59-A6C34878D82A}">
                    <a16:rowId xmlns:a16="http://schemas.microsoft.com/office/drawing/2014/main" val="3343378563"/>
                  </a:ext>
                </a:extLst>
              </a:tr>
              <a:tr h="1093820">
                <a:tc>
                  <a:txBody>
                    <a:bodyPr/>
                    <a:lstStyle/>
                    <a:p>
                      <a:r>
                        <a:rPr lang="en-US" sz="2200" dirty="0"/>
                        <a:t>Matrix assembly</a:t>
                      </a:r>
                    </a:p>
                  </a:txBody>
                  <a:tcPr marL="123946" marR="123946" marT="61973" marB="61973"/>
                </a:tc>
                <a:tc>
                  <a:txBody>
                    <a:bodyPr/>
                    <a:lstStyle/>
                    <a:p>
                      <a:r>
                        <a:rPr lang="en-US" sz="2200" i="1" dirty="0"/>
                        <a:t>BGN, DCN, COL1A1, PLOD1, LARP6</a:t>
                      </a:r>
                    </a:p>
                  </a:txBody>
                  <a:tcPr marL="123946" marR="123946" marT="61973" marB="61973"/>
                </a:tc>
                <a:extLst>
                  <a:ext uri="{0D108BD9-81ED-4DB2-BD59-A6C34878D82A}">
                    <a16:rowId xmlns:a16="http://schemas.microsoft.com/office/drawing/2014/main" val="3384513714"/>
                  </a:ext>
                </a:extLst>
              </a:tr>
              <a:tr h="449050">
                <a:tc>
                  <a:txBody>
                    <a:bodyPr/>
                    <a:lstStyle/>
                    <a:p>
                      <a:r>
                        <a:rPr lang="en-US" sz="2200" dirty="0"/>
                        <a:t>Vasculature Formation</a:t>
                      </a:r>
                    </a:p>
                  </a:txBody>
                  <a:tcPr marL="123946" marR="123946" marT="61973" marB="61973"/>
                </a:tc>
                <a:tc>
                  <a:txBody>
                    <a:bodyPr/>
                    <a:lstStyle/>
                    <a:p>
                      <a:r>
                        <a:rPr lang="en-US" sz="2200" i="1" dirty="0"/>
                        <a:t>CSPG4</a:t>
                      </a:r>
                    </a:p>
                  </a:txBody>
                  <a:tcPr marL="123946" marR="123946" marT="61973" marB="61973"/>
                </a:tc>
                <a:extLst>
                  <a:ext uri="{0D108BD9-81ED-4DB2-BD59-A6C34878D82A}">
                    <a16:rowId xmlns:a16="http://schemas.microsoft.com/office/drawing/2014/main" val="276678766"/>
                  </a:ext>
                </a:extLst>
              </a:tr>
              <a:tr h="449050">
                <a:tc>
                  <a:txBody>
                    <a:bodyPr/>
                    <a:lstStyle/>
                    <a:p>
                      <a:r>
                        <a:rPr lang="en-US" sz="2200"/>
                        <a:t>Chondrification</a:t>
                      </a:r>
                    </a:p>
                  </a:txBody>
                  <a:tcPr marL="123946" marR="123946" marT="61973" marB="61973"/>
                </a:tc>
                <a:tc>
                  <a:txBody>
                    <a:bodyPr/>
                    <a:lstStyle/>
                    <a:p>
                      <a:r>
                        <a:rPr lang="en-US" sz="2200" i="1" dirty="0"/>
                        <a:t>ACAN</a:t>
                      </a:r>
                    </a:p>
                  </a:txBody>
                  <a:tcPr marL="123946" marR="123946" marT="61973" marB="61973"/>
                </a:tc>
                <a:extLst>
                  <a:ext uri="{0D108BD9-81ED-4DB2-BD59-A6C34878D82A}">
                    <a16:rowId xmlns:a16="http://schemas.microsoft.com/office/drawing/2014/main" val="4016476342"/>
                  </a:ext>
                </a:extLst>
              </a:tr>
              <a:tr h="449050">
                <a:tc>
                  <a:txBody>
                    <a:bodyPr/>
                    <a:lstStyle/>
                    <a:p>
                      <a:r>
                        <a:rPr lang="en-US" sz="2200"/>
                        <a:t>Cellular Proliferation </a:t>
                      </a:r>
                    </a:p>
                  </a:txBody>
                  <a:tcPr marL="123946" marR="123946" marT="61973" marB="61973"/>
                </a:tc>
                <a:tc>
                  <a:txBody>
                    <a:bodyPr/>
                    <a:lstStyle/>
                    <a:p>
                      <a:r>
                        <a:rPr lang="en-US" sz="2200" i="1" dirty="0"/>
                        <a:t>MKI67</a:t>
                      </a:r>
                    </a:p>
                  </a:txBody>
                  <a:tcPr marL="123946" marR="123946" marT="61973" marB="61973"/>
                </a:tc>
                <a:extLst>
                  <a:ext uri="{0D108BD9-81ED-4DB2-BD59-A6C34878D82A}">
                    <a16:rowId xmlns:a16="http://schemas.microsoft.com/office/drawing/2014/main" val="3613201314"/>
                  </a:ext>
                </a:extLst>
              </a:tr>
            </a:tbl>
          </a:graphicData>
        </a:graphic>
      </p:graphicFrame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A74A14B4-0607-B200-2000-F6021982D1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49" y="2751505"/>
            <a:ext cx="5962343" cy="3741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2716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DB12D1-1BD6-751D-464C-EBB79E3A5F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287" y="194415"/>
            <a:ext cx="10515600" cy="691749"/>
          </a:xfrm>
        </p:spPr>
        <p:txBody>
          <a:bodyPr>
            <a:normAutofit/>
          </a:bodyPr>
          <a:lstStyle/>
          <a:p>
            <a:pPr algn="ctr"/>
            <a:r>
              <a:rPr lang="en-US" sz="3200" dirty="0"/>
              <a:t>Results</a:t>
            </a:r>
          </a:p>
        </p:txBody>
      </p:sp>
      <p:pic>
        <p:nvPicPr>
          <p:cNvPr id="8" name="Content Placeholder 7" descr="Chart, box and whisker chart&#10;&#10;Description automatically generated">
            <a:extLst>
              <a:ext uri="{FF2B5EF4-FFF2-40B4-BE49-F238E27FC236}">
                <a16:creationId xmlns:a16="http://schemas.microsoft.com/office/drawing/2014/main" id="{2A843976-66B5-9BB3-C8BD-76EAB402079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212660" y="2878852"/>
            <a:ext cx="2779776" cy="1935489"/>
          </a:xfrm>
        </p:spPr>
      </p:pic>
      <p:pic>
        <p:nvPicPr>
          <p:cNvPr id="12" name="Picture 11" descr="Chart&#10;&#10;Description automatically generated">
            <a:extLst>
              <a:ext uri="{FF2B5EF4-FFF2-40B4-BE49-F238E27FC236}">
                <a16:creationId xmlns:a16="http://schemas.microsoft.com/office/drawing/2014/main" id="{A63F1A3C-4439-F667-79D5-A47BB23CF3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2660" y="4946188"/>
            <a:ext cx="2779776" cy="1860841"/>
          </a:xfrm>
          <a:prstGeom prst="rect">
            <a:avLst/>
          </a:prstGeom>
        </p:spPr>
      </p:pic>
      <p:pic>
        <p:nvPicPr>
          <p:cNvPr id="14" name="Picture 13" descr="Chart, histogram&#10;&#10;Description automatically generated">
            <a:extLst>
              <a:ext uri="{FF2B5EF4-FFF2-40B4-BE49-F238E27FC236}">
                <a16:creationId xmlns:a16="http://schemas.microsoft.com/office/drawing/2014/main" id="{D1B47AA2-018C-3407-7C31-2BB18D0C46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0093" y="3028121"/>
            <a:ext cx="2779776" cy="1860842"/>
          </a:xfrm>
          <a:prstGeom prst="rect">
            <a:avLst/>
          </a:prstGeom>
        </p:spPr>
      </p:pic>
      <p:pic>
        <p:nvPicPr>
          <p:cNvPr id="16" name="Picture 15" descr="Chart&#10;&#10;Description automatically generated">
            <a:extLst>
              <a:ext uri="{FF2B5EF4-FFF2-40B4-BE49-F238E27FC236}">
                <a16:creationId xmlns:a16="http://schemas.microsoft.com/office/drawing/2014/main" id="{47061A34-F5A0-1FB8-78C8-7A5D072B33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81359" y="930019"/>
            <a:ext cx="2782993" cy="1904978"/>
          </a:xfrm>
          <a:prstGeom prst="rect">
            <a:avLst/>
          </a:prstGeom>
        </p:spPr>
      </p:pic>
      <p:pic>
        <p:nvPicPr>
          <p:cNvPr id="18" name="Picture 17" descr="Chart, histogram&#10;&#10;Description automatically generated">
            <a:extLst>
              <a:ext uri="{FF2B5EF4-FFF2-40B4-BE49-F238E27FC236}">
                <a16:creationId xmlns:a16="http://schemas.microsoft.com/office/drawing/2014/main" id="{3FEB0627-C75E-CBA2-0EAE-44DB8CEEAC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10094" y="4971168"/>
            <a:ext cx="2748167" cy="1865376"/>
          </a:xfrm>
          <a:prstGeom prst="rect">
            <a:avLst/>
          </a:prstGeom>
        </p:spPr>
      </p:pic>
      <p:pic>
        <p:nvPicPr>
          <p:cNvPr id="20" name="Picture 19" descr="Chart, diagram&#10;&#10;Description automatically generated">
            <a:extLst>
              <a:ext uri="{FF2B5EF4-FFF2-40B4-BE49-F238E27FC236}">
                <a16:creationId xmlns:a16="http://schemas.microsoft.com/office/drawing/2014/main" id="{26CF2688-1139-6634-94CB-EF0E2464BF3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946" y="2878852"/>
            <a:ext cx="2779776" cy="1871152"/>
          </a:xfrm>
          <a:prstGeom prst="rect">
            <a:avLst/>
          </a:prstGeom>
        </p:spPr>
      </p:pic>
      <p:pic>
        <p:nvPicPr>
          <p:cNvPr id="22" name="Picture 21" descr="Chart&#10;&#10;Description automatically generated">
            <a:extLst>
              <a:ext uri="{FF2B5EF4-FFF2-40B4-BE49-F238E27FC236}">
                <a16:creationId xmlns:a16="http://schemas.microsoft.com/office/drawing/2014/main" id="{0E136498-288C-87A1-6276-9EF0CDB77C5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10093" y="906350"/>
            <a:ext cx="2779776" cy="1993109"/>
          </a:xfrm>
          <a:prstGeom prst="rect">
            <a:avLst/>
          </a:prstGeom>
        </p:spPr>
      </p:pic>
      <p:pic>
        <p:nvPicPr>
          <p:cNvPr id="24" name="Picture 23" descr="Chart&#10;&#10;Description automatically generated">
            <a:extLst>
              <a:ext uri="{FF2B5EF4-FFF2-40B4-BE49-F238E27FC236}">
                <a16:creationId xmlns:a16="http://schemas.microsoft.com/office/drawing/2014/main" id="{2B38766E-0069-36DF-B0F2-2D146A00467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64679" y="3028121"/>
            <a:ext cx="2816352" cy="1885327"/>
          </a:xfrm>
          <a:prstGeom prst="rect">
            <a:avLst/>
          </a:prstGeom>
        </p:spPr>
      </p:pic>
      <p:pic>
        <p:nvPicPr>
          <p:cNvPr id="27" name="Content Placeholder 5" descr="Chart, histogram&#10;&#10;Description automatically generated">
            <a:extLst>
              <a:ext uri="{FF2B5EF4-FFF2-40B4-BE49-F238E27FC236}">
                <a16:creationId xmlns:a16="http://schemas.microsoft.com/office/drawing/2014/main" id="{FA41405D-1CB3-CBC7-C0F5-58BC7485894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202" y="886164"/>
            <a:ext cx="2779776" cy="1886830"/>
          </a:xfrm>
          <a:prstGeom prst="rect">
            <a:avLst/>
          </a:prstGeom>
        </p:spPr>
      </p:pic>
      <p:pic>
        <p:nvPicPr>
          <p:cNvPr id="28" name="Picture 27" descr="Chart&#10;&#10;Description automatically generated">
            <a:extLst>
              <a:ext uri="{FF2B5EF4-FFF2-40B4-BE49-F238E27FC236}">
                <a16:creationId xmlns:a16="http://schemas.microsoft.com/office/drawing/2014/main" id="{0F05F09D-6768-AE97-73EF-268D4A40DAC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102133" y="906350"/>
            <a:ext cx="2779776" cy="1866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7733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4650</TotalTime>
  <Words>666</Words>
  <Application>Microsoft Macintosh PowerPoint</Application>
  <PresentationFormat>Widescreen</PresentationFormat>
  <Paragraphs>81</Paragraphs>
  <Slides>15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Goudy Old Style</vt:lpstr>
      <vt:lpstr>Office Theme</vt:lpstr>
      <vt:lpstr>Understanding the Tenogenic and Cytoprotective Roles of Vitamin C</vt:lpstr>
      <vt:lpstr>PowerPoint Presentation</vt:lpstr>
      <vt:lpstr>PowerPoint Presentation</vt:lpstr>
      <vt:lpstr>Dexamethasone</vt:lpstr>
      <vt:lpstr>PowerPoint Presentation</vt:lpstr>
      <vt:lpstr>Mienaltowski Lab STAR 2022 Hypothesis </vt:lpstr>
      <vt:lpstr>Aim 1: Tenogenic Effect of Vitamin C Methods</vt:lpstr>
      <vt:lpstr>Aim 1: Tenogenic Effect of Vitamin C Methods</vt:lpstr>
      <vt:lpstr>Results</vt:lpstr>
      <vt:lpstr>Aim 1: Tenogenic Effect of Vitamin C Methods: Hydroxyproline Assay</vt:lpstr>
      <vt:lpstr>Aim 1: Hydroxyproline Assay Preliminary Results</vt:lpstr>
      <vt:lpstr>Aim 2: Cytoprotective Properties of Vitamin C Methods</vt:lpstr>
      <vt:lpstr>Aim 2: Cytoprotective Properties of Vitamin C Results</vt:lpstr>
      <vt:lpstr>Conclusions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Understanding the Tenogenic and Cytoprotective Roles of Vitamin C</dc:title>
  <dc:creator>Nicole Linda Gonzales</dc:creator>
  <cp:lastModifiedBy>Nicole Linda Gonzales</cp:lastModifiedBy>
  <cp:revision>2</cp:revision>
  <dcterms:created xsi:type="dcterms:W3CDTF">2022-07-23T05:07:43Z</dcterms:created>
  <dcterms:modified xsi:type="dcterms:W3CDTF">2022-07-26T15:32:44Z</dcterms:modified>
</cp:coreProperties>
</file>