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57" r:id="rId3"/>
    <p:sldId id="279" r:id="rId4"/>
    <p:sldId id="280" r:id="rId5"/>
    <p:sldId id="281" r:id="rId6"/>
    <p:sldId id="278" r:id="rId7"/>
    <p:sldId id="271" r:id="rId8"/>
    <p:sldId id="292" r:id="rId9"/>
    <p:sldId id="293" r:id="rId10"/>
    <p:sldId id="275" r:id="rId11"/>
    <p:sldId id="294" r:id="rId12"/>
    <p:sldId id="276" r:id="rId13"/>
    <p:sldId id="259" r:id="rId14"/>
    <p:sldId id="260" r:id="rId15"/>
    <p:sldId id="261" r:id="rId16"/>
    <p:sldId id="262" r:id="rId17"/>
    <p:sldId id="277" r:id="rId18"/>
    <p:sldId id="295" r:id="rId19"/>
    <p:sldId id="263" r:id="rId20"/>
    <p:sldId id="285" r:id="rId21"/>
    <p:sldId id="284" r:id="rId22"/>
    <p:sldId id="286" r:id="rId23"/>
    <p:sldId id="268" r:id="rId24"/>
    <p:sldId id="267" r:id="rId25"/>
    <p:sldId id="287" r:id="rId26"/>
    <p:sldId id="264" r:id="rId27"/>
    <p:sldId id="288" r:id="rId28"/>
    <p:sldId id="289" r:id="rId29"/>
    <p:sldId id="270" r:id="rId30"/>
    <p:sldId id="290" r:id="rId31"/>
    <p:sldId id="291" r:id="rId32"/>
    <p:sldId id="266" r:id="rId33"/>
    <p:sldId id="282" r:id="rId34"/>
    <p:sldId id="283" r:id="rId35"/>
    <p:sldId id="29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7A9"/>
    <a:srgbClr val="FF0000"/>
    <a:srgbClr val="AFD4DE"/>
    <a:srgbClr val="C1C0E4"/>
    <a:srgbClr val="E9C4D7"/>
    <a:srgbClr val="FF8A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91"/>
    <p:restoredTop sz="84431"/>
  </p:normalViewPr>
  <p:slideViewPr>
    <p:cSldViewPr snapToGrid="0" snapToObjects="1">
      <p:cViewPr varScale="1">
        <p:scale>
          <a:sx n="73" d="100"/>
          <a:sy n="73"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BE5F88-C8A2-0142-B7BD-1D43583473BE}" type="datetimeFigureOut">
              <a:rPr lang="en-US" smtClean="0"/>
              <a:t>7/26/2022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5A29D8-D7FD-784F-AEF9-5E295A3FC486}" type="slidenum">
              <a:rPr lang="en-US" smtClean="0"/>
              <a:t>‹#›</a:t>
            </a:fld>
            <a:endParaRPr lang="en-US"/>
          </a:p>
        </p:txBody>
      </p:sp>
    </p:spTree>
    <p:extLst>
      <p:ext uri="{BB962C8B-B14F-4D97-AF65-F5344CB8AC3E}">
        <p14:creationId xmlns:p14="http://schemas.microsoft.com/office/powerpoint/2010/main" val="3181913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 Typhi?</a:t>
            </a:r>
          </a:p>
        </p:txBody>
      </p:sp>
      <p:sp>
        <p:nvSpPr>
          <p:cNvPr id="4" name="Slide Number Placeholder 3"/>
          <p:cNvSpPr>
            <a:spLocks noGrp="1"/>
          </p:cNvSpPr>
          <p:nvPr>
            <p:ph type="sldNum" sz="quarter" idx="5"/>
          </p:nvPr>
        </p:nvSpPr>
        <p:spPr/>
        <p:txBody>
          <a:bodyPr/>
          <a:lstStyle/>
          <a:p>
            <a:fld id="{555A29D8-D7FD-784F-AEF9-5E295A3FC486}" type="slidenum">
              <a:rPr lang="en-US" smtClean="0"/>
              <a:t>1</a:t>
            </a:fld>
            <a:endParaRPr lang="en-US"/>
          </a:p>
        </p:txBody>
      </p:sp>
    </p:spTree>
    <p:extLst>
      <p:ext uri="{BB962C8B-B14F-4D97-AF65-F5344CB8AC3E}">
        <p14:creationId xmlns:p14="http://schemas.microsoft.com/office/powerpoint/2010/main" val="445692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Stm</a:t>
            </a:r>
            <a:r>
              <a:rPr lang="en-US" dirty="0"/>
              <a:t> has a set of genes called the itaconate response operon that encodes a set of genes involved in the degradation of itaconate</a:t>
            </a:r>
          </a:p>
          <a:p>
            <a:r>
              <a:rPr lang="en-US" dirty="0"/>
              <a:t>These genes are also found in other bacteria such as </a:t>
            </a:r>
            <a:r>
              <a:rPr lang="en-US" dirty="0" err="1"/>
              <a:t>Yersina</a:t>
            </a:r>
            <a:r>
              <a:rPr lang="en-US" dirty="0"/>
              <a:t> pestis and P. </a:t>
            </a:r>
            <a:r>
              <a:rPr lang="en-US" dirty="0" err="1"/>
              <a:t>aeriginosa</a:t>
            </a:r>
            <a:r>
              <a:rPr lang="en-US" dirty="0"/>
              <a:t> and are thought to promote the survival of the bacteria within host macrophages</a:t>
            </a:r>
          </a:p>
          <a:p>
            <a:endParaRPr lang="en-US" dirty="0"/>
          </a:p>
        </p:txBody>
      </p:sp>
      <p:sp>
        <p:nvSpPr>
          <p:cNvPr id="4" name="Slide Number Placeholder 3"/>
          <p:cNvSpPr>
            <a:spLocks noGrp="1"/>
          </p:cNvSpPr>
          <p:nvPr>
            <p:ph type="sldNum" sz="quarter" idx="5"/>
          </p:nvPr>
        </p:nvSpPr>
        <p:spPr/>
        <p:txBody>
          <a:bodyPr/>
          <a:lstStyle/>
          <a:p>
            <a:fld id="{555A29D8-D7FD-784F-AEF9-5E295A3FC486}" type="slidenum">
              <a:rPr lang="en-US" smtClean="0"/>
              <a:t>10</a:t>
            </a:fld>
            <a:endParaRPr lang="en-US"/>
          </a:p>
        </p:txBody>
      </p:sp>
    </p:spTree>
    <p:extLst>
      <p:ext uri="{BB962C8B-B14F-4D97-AF65-F5344CB8AC3E}">
        <p14:creationId xmlns:p14="http://schemas.microsoft.com/office/powerpoint/2010/main" val="736944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Stm</a:t>
            </a:r>
            <a:r>
              <a:rPr lang="en-US" dirty="0"/>
              <a:t> has a set of genes called the itaconate response operon that encodes a set of genes involved in the degradation of itaconate</a:t>
            </a:r>
          </a:p>
          <a:p>
            <a:r>
              <a:rPr lang="en-US" dirty="0"/>
              <a:t>These genes are also found in other bacteria such as </a:t>
            </a:r>
            <a:r>
              <a:rPr lang="en-US" dirty="0" err="1"/>
              <a:t>Yersina</a:t>
            </a:r>
            <a:r>
              <a:rPr lang="en-US" dirty="0"/>
              <a:t> pestis and P. </a:t>
            </a:r>
            <a:r>
              <a:rPr lang="en-US" dirty="0" err="1"/>
              <a:t>aeriginosa</a:t>
            </a:r>
            <a:r>
              <a:rPr lang="en-US" dirty="0"/>
              <a:t> and are thought to promote the survival of the bacteria within host macrophages</a:t>
            </a:r>
          </a:p>
          <a:p>
            <a:endParaRPr lang="en-US" dirty="0"/>
          </a:p>
        </p:txBody>
      </p:sp>
      <p:sp>
        <p:nvSpPr>
          <p:cNvPr id="4" name="Slide Number Placeholder 3"/>
          <p:cNvSpPr>
            <a:spLocks noGrp="1"/>
          </p:cNvSpPr>
          <p:nvPr>
            <p:ph type="sldNum" sz="quarter" idx="5"/>
          </p:nvPr>
        </p:nvSpPr>
        <p:spPr/>
        <p:txBody>
          <a:bodyPr/>
          <a:lstStyle/>
          <a:p>
            <a:fld id="{555A29D8-D7FD-784F-AEF9-5E295A3FC486}" type="slidenum">
              <a:rPr lang="en-US" smtClean="0"/>
              <a:t>11</a:t>
            </a:fld>
            <a:endParaRPr lang="en-US"/>
          </a:p>
        </p:txBody>
      </p:sp>
    </p:spTree>
    <p:extLst>
      <p:ext uri="{BB962C8B-B14F-4D97-AF65-F5344CB8AC3E}">
        <p14:creationId xmlns:p14="http://schemas.microsoft.com/office/powerpoint/2010/main" val="423736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Unlike </a:t>
            </a:r>
            <a:r>
              <a:rPr lang="en-US" dirty="0" err="1"/>
              <a:t>Stm</a:t>
            </a:r>
            <a:r>
              <a:rPr lang="en-US" dirty="0"/>
              <a:t>, </a:t>
            </a:r>
            <a:r>
              <a:rPr lang="en-US" dirty="0" err="1"/>
              <a:t>Sty</a:t>
            </a:r>
            <a:r>
              <a:rPr lang="en-US" dirty="0"/>
              <a:t> lacks these </a:t>
            </a:r>
            <a:r>
              <a:rPr lang="en-US" dirty="0" err="1"/>
              <a:t>RipABC</a:t>
            </a:r>
            <a:r>
              <a:rPr lang="en-US" dirty="0"/>
              <a:t> genes, possibly due to the lack of selection pressure to maintain these genes as there is much less itaconate in human macrophages</a:t>
            </a:r>
          </a:p>
        </p:txBody>
      </p:sp>
      <p:sp>
        <p:nvSpPr>
          <p:cNvPr id="4" name="Slide Number Placeholder 3"/>
          <p:cNvSpPr>
            <a:spLocks noGrp="1"/>
          </p:cNvSpPr>
          <p:nvPr>
            <p:ph type="sldNum" sz="quarter" idx="5"/>
          </p:nvPr>
        </p:nvSpPr>
        <p:spPr/>
        <p:txBody>
          <a:bodyPr/>
          <a:lstStyle/>
          <a:p>
            <a:fld id="{555A29D8-D7FD-784F-AEF9-5E295A3FC486}" type="slidenum">
              <a:rPr lang="en-US" smtClean="0"/>
              <a:t>12</a:t>
            </a:fld>
            <a:endParaRPr lang="en-US"/>
          </a:p>
        </p:txBody>
      </p:sp>
    </p:spTree>
    <p:extLst>
      <p:ext uri="{BB962C8B-B14F-4D97-AF65-F5344CB8AC3E}">
        <p14:creationId xmlns:p14="http://schemas.microsoft.com/office/powerpoint/2010/main" val="2637670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selection</a:t>
            </a:r>
          </a:p>
        </p:txBody>
      </p:sp>
      <p:sp>
        <p:nvSpPr>
          <p:cNvPr id="4" name="Slide Number Placeholder 3"/>
          <p:cNvSpPr>
            <a:spLocks noGrp="1"/>
          </p:cNvSpPr>
          <p:nvPr>
            <p:ph type="sldNum" sz="quarter" idx="5"/>
          </p:nvPr>
        </p:nvSpPr>
        <p:spPr/>
        <p:txBody>
          <a:bodyPr/>
          <a:lstStyle/>
          <a:p>
            <a:fld id="{555A29D8-D7FD-784F-AEF9-5E295A3FC486}" type="slidenum">
              <a:rPr lang="en-US" smtClean="0"/>
              <a:t>14</a:t>
            </a:fld>
            <a:endParaRPr lang="en-US"/>
          </a:p>
        </p:txBody>
      </p:sp>
    </p:spTree>
    <p:extLst>
      <p:ext uri="{BB962C8B-B14F-4D97-AF65-F5344CB8AC3E}">
        <p14:creationId xmlns:p14="http://schemas.microsoft.com/office/powerpoint/2010/main" val="1052085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negative control for our mouse experiments, we also constructed our mutant S. Tm in an avirulent strain that lacks the important virulence factors of S. Tm that allows the bacteria to invade and cause inflammation</a:t>
            </a:r>
          </a:p>
          <a:p>
            <a:endParaRPr lang="en-US" dirty="0"/>
          </a:p>
          <a:p>
            <a:r>
              <a:rPr lang="en-US" dirty="0"/>
              <a:t>So when we infect with our virulent WT and mutant bacteria, they have the necessary genes to invade local epithelium and cause inflammation in the GIT which will then bring in macrophages, exposing the bacteria to high concentrations of itaconate when they are phagocytized</a:t>
            </a:r>
          </a:p>
          <a:p>
            <a:endParaRPr lang="en-US" dirty="0"/>
          </a:p>
          <a:p>
            <a:r>
              <a:rPr lang="en-US" dirty="0"/>
              <a:t>In contrast, for our negative control, infection with the avirulent strains of S. Tm will not cause significant inflammation and therefore very few macrophages will be recruited, leaving the bacteria in an environment of low itaconate. We expect that without exposure to itaconate, our mutant and “WT” strains will show similar levels of fitness</a:t>
            </a:r>
          </a:p>
        </p:txBody>
      </p:sp>
      <p:sp>
        <p:nvSpPr>
          <p:cNvPr id="4" name="Slide Number Placeholder 3"/>
          <p:cNvSpPr>
            <a:spLocks noGrp="1"/>
          </p:cNvSpPr>
          <p:nvPr>
            <p:ph type="sldNum" sz="quarter" idx="5"/>
          </p:nvPr>
        </p:nvSpPr>
        <p:spPr/>
        <p:txBody>
          <a:bodyPr/>
          <a:lstStyle/>
          <a:p>
            <a:fld id="{555A29D8-D7FD-784F-AEF9-5E295A3FC486}" type="slidenum">
              <a:rPr lang="en-US" smtClean="0"/>
              <a:t>17</a:t>
            </a:fld>
            <a:endParaRPr lang="en-US"/>
          </a:p>
        </p:txBody>
      </p:sp>
    </p:spTree>
    <p:extLst>
      <p:ext uri="{BB962C8B-B14F-4D97-AF65-F5344CB8AC3E}">
        <p14:creationId xmlns:p14="http://schemas.microsoft.com/office/powerpoint/2010/main" val="3822851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negative control for our mouse experiments, we also constructed our mutant S. Tm in an avirulent strain that lacks the important virulence factors of S. Tm that allows the bacteria to invade and cause inflammation</a:t>
            </a:r>
          </a:p>
          <a:p>
            <a:endParaRPr lang="en-US" dirty="0"/>
          </a:p>
          <a:p>
            <a:r>
              <a:rPr lang="en-US" dirty="0"/>
              <a:t>So when we infect with our virulent WT and mutant bacteria, they have the necessary genes to invade local epithelium and cause inflammation in the GIT which will then bring in macrophages, exposing the bacteria to high concentrations of itaconate when they are phagocytized</a:t>
            </a:r>
          </a:p>
          <a:p>
            <a:endParaRPr lang="en-US" dirty="0"/>
          </a:p>
          <a:p>
            <a:r>
              <a:rPr lang="en-US" dirty="0"/>
              <a:t>In contrast, for our negative control, infection with the avirulent strains of S. Tm will not cause significant inflammation and therefore very few macrophages will be recruited, leaving the bacteria in an environment of low itaconate. We expect that without exposure to itaconate, our mutant and “WT” strains will show similar levels of fitness</a:t>
            </a:r>
          </a:p>
        </p:txBody>
      </p:sp>
      <p:sp>
        <p:nvSpPr>
          <p:cNvPr id="4" name="Slide Number Placeholder 3"/>
          <p:cNvSpPr>
            <a:spLocks noGrp="1"/>
          </p:cNvSpPr>
          <p:nvPr>
            <p:ph type="sldNum" sz="quarter" idx="5"/>
          </p:nvPr>
        </p:nvSpPr>
        <p:spPr/>
        <p:txBody>
          <a:bodyPr/>
          <a:lstStyle/>
          <a:p>
            <a:fld id="{555A29D8-D7FD-784F-AEF9-5E295A3FC486}" type="slidenum">
              <a:rPr lang="en-US" smtClean="0"/>
              <a:t>18</a:t>
            </a:fld>
            <a:endParaRPr lang="en-US"/>
          </a:p>
        </p:txBody>
      </p:sp>
    </p:spTree>
    <p:extLst>
      <p:ext uri="{BB962C8B-B14F-4D97-AF65-F5344CB8AC3E}">
        <p14:creationId xmlns:p14="http://schemas.microsoft.com/office/powerpoint/2010/main" val="4097797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font colors</a:t>
            </a:r>
          </a:p>
          <a:p>
            <a:endParaRPr lang="en-US" dirty="0"/>
          </a:p>
        </p:txBody>
      </p:sp>
      <p:sp>
        <p:nvSpPr>
          <p:cNvPr id="4" name="Slide Number Placeholder 3"/>
          <p:cNvSpPr>
            <a:spLocks noGrp="1"/>
          </p:cNvSpPr>
          <p:nvPr>
            <p:ph type="sldNum" sz="quarter" idx="5"/>
          </p:nvPr>
        </p:nvSpPr>
        <p:spPr/>
        <p:txBody>
          <a:bodyPr/>
          <a:lstStyle/>
          <a:p>
            <a:fld id="{555A29D8-D7FD-784F-AEF9-5E295A3FC486}" type="slidenum">
              <a:rPr lang="en-US" smtClean="0"/>
              <a:t>19</a:t>
            </a:fld>
            <a:endParaRPr lang="en-US"/>
          </a:p>
        </p:txBody>
      </p:sp>
    </p:spTree>
    <p:extLst>
      <p:ext uri="{BB962C8B-B14F-4D97-AF65-F5344CB8AC3E}">
        <p14:creationId xmlns:p14="http://schemas.microsoft.com/office/powerpoint/2010/main" val="3419293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font colors</a:t>
            </a:r>
          </a:p>
          <a:p>
            <a:endParaRPr lang="en-US" dirty="0"/>
          </a:p>
        </p:txBody>
      </p:sp>
      <p:sp>
        <p:nvSpPr>
          <p:cNvPr id="4" name="Slide Number Placeholder 3"/>
          <p:cNvSpPr>
            <a:spLocks noGrp="1"/>
          </p:cNvSpPr>
          <p:nvPr>
            <p:ph type="sldNum" sz="quarter" idx="5"/>
          </p:nvPr>
        </p:nvSpPr>
        <p:spPr/>
        <p:txBody>
          <a:bodyPr/>
          <a:lstStyle/>
          <a:p>
            <a:fld id="{555A29D8-D7FD-784F-AEF9-5E295A3FC486}" type="slidenum">
              <a:rPr lang="en-US" smtClean="0"/>
              <a:t>20</a:t>
            </a:fld>
            <a:endParaRPr lang="en-US"/>
          </a:p>
        </p:txBody>
      </p:sp>
    </p:spTree>
    <p:extLst>
      <p:ext uri="{BB962C8B-B14F-4D97-AF65-F5344CB8AC3E}">
        <p14:creationId xmlns:p14="http://schemas.microsoft.com/office/powerpoint/2010/main" val="846906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font colors</a:t>
            </a:r>
          </a:p>
          <a:p>
            <a:endParaRPr lang="en-US" dirty="0"/>
          </a:p>
        </p:txBody>
      </p:sp>
      <p:sp>
        <p:nvSpPr>
          <p:cNvPr id="4" name="Slide Number Placeholder 3"/>
          <p:cNvSpPr>
            <a:spLocks noGrp="1"/>
          </p:cNvSpPr>
          <p:nvPr>
            <p:ph type="sldNum" sz="quarter" idx="5"/>
          </p:nvPr>
        </p:nvSpPr>
        <p:spPr/>
        <p:txBody>
          <a:bodyPr/>
          <a:lstStyle/>
          <a:p>
            <a:fld id="{555A29D8-D7FD-784F-AEF9-5E295A3FC486}" type="slidenum">
              <a:rPr lang="en-US" smtClean="0"/>
              <a:t>21</a:t>
            </a:fld>
            <a:endParaRPr lang="en-US"/>
          </a:p>
        </p:txBody>
      </p:sp>
    </p:spTree>
    <p:extLst>
      <p:ext uri="{BB962C8B-B14F-4D97-AF65-F5344CB8AC3E}">
        <p14:creationId xmlns:p14="http://schemas.microsoft.com/office/powerpoint/2010/main" val="1198550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font colors</a:t>
            </a:r>
          </a:p>
          <a:p>
            <a:endParaRPr lang="en-US" dirty="0"/>
          </a:p>
        </p:txBody>
      </p:sp>
      <p:sp>
        <p:nvSpPr>
          <p:cNvPr id="4" name="Slide Number Placeholder 3"/>
          <p:cNvSpPr>
            <a:spLocks noGrp="1"/>
          </p:cNvSpPr>
          <p:nvPr>
            <p:ph type="sldNum" sz="quarter" idx="5"/>
          </p:nvPr>
        </p:nvSpPr>
        <p:spPr/>
        <p:txBody>
          <a:bodyPr/>
          <a:lstStyle/>
          <a:p>
            <a:fld id="{555A29D8-D7FD-784F-AEF9-5E295A3FC486}" type="slidenum">
              <a:rPr lang="en-US" smtClean="0"/>
              <a:t>22</a:t>
            </a:fld>
            <a:endParaRPr lang="en-US"/>
          </a:p>
        </p:txBody>
      </p:sp>
    </p:spTree>
    <p:extLst>
      <p:ext uri="{BB962C8B-B14F-4D97-AF65-F5344CB8AC3E}">
        <p14:creationId xmlns:p14="http://schemas.microsoft.com/office/powerpoint/2010/main" val="1429499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Generalist vs specialist host strategies – ex </a:t>
            </a:r>
            <a:r>
              <a:rPr lang="en-US" dirty="0" err="1"/>
              <a:t>Stm</a:t>
            </a:r>
            <a:r>
              <a:rPr lang="en-US" dirty="0"/>
              <a:t> and </a:t>
            </a:r>
            <a:r>
              <a:rPr lang="en-US" dirty="0" err="1"/>
              <a:t>Sty</a:t>
            </a:r>
            <a:endParaRPr lang="en-US" dirty="0"/>
          </a:p>
        </p:txBody>
      </p:sp>
      <p:sp>
        <p:nvSpPr>
          <p:cNvPr id="4" name="Slide Number Placeholder 3"/>
          <p:cNvSpPr>
            <a:spLocks noGrp="1"/>
          </p:cNvSpPr>
          <p:nvPr>
            <p:ph type="sldNum" sz="quarter" idx="5"/>
          </p:nvPr>
        </p:nvSpPr>
        <p:spPr/>
        <p:txBody>
          <a:bodyPr/>
          <a:lstStyle/>
          <a:p>
            <a:fld id="{555A29D8-D7FD-784F-AEF9-5E295A3FC486}" type="slidenum">
              <a:rPr lang="en-US" smtClean="0"/>
              <a:t>2</a:t>
            </a:fld>
            <a:endParaRPr lang="en-US"/>
          </a:p>
        </p:txBody>
      </p:sp>
    </p:spTree>
    <p:extLst>
      <p:ext uri="{BB962C8B-B14F-4D97-AF65-F5344CB8AC3E}">
        <p14:creationId xmlns:p14="http://schemas.microsoft.com/office/powerpoint/2010/main" val="2283511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5A29D8-D7FD-784F-AEF9-5E295A3FC486}" type="slidenum">
              <a:rPr lang="en-US" smtClean="0"/>
              <a:t>24</a:t>
            </a:fld>
            <a:endParaRPr lang="en-US"/>
          </a:p>
        </p:txBody>
      </p:sp>
    </p:spTree>
    <p:extLst>
      <p:ext uri="{BB962C8B-B14F-4D97-AF65-F5344CB8AC3E}">
        <p14:creationId xmlns:p14="http://schemas.microsoft.com/office/powerpoint/2010/main" val="910102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5A29D8-D7FD-784F-AEF9-5E295A3FC486}" type="slidenum">
              <a:rPr lang="en-US" smtClean="0"/>
              <a:t>25</a:t>
            </a:fld>
            <a:endParaRPr lang="en-US"/>
          </a:p>
        </p:txBody>
      </p:sp>
    </p:spTree>
    <p:extLst>
      <p:ext uri="{BB962C8B-B14F-4D97-AF65-F5344CB8AC3E}">
        <p14:creationId xmlns:p14="http://schemas.microsoft.com/office/powerpoint/2010/main" val="1317074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conclusion, we showed that in vivo, the mutant </a:t>
            </a:r>
            <a:r>
              <a:rPr lang="en-US" sz="1200" dirty="0" err="1"/>
              <a:t>RipABClgl</a:t>
            </a:r>
            <a:r>
              <a:rPr lang="en-US" sz="1200" dirty="0"/>
              <a:t> had decreased replication in both local and systemic organs compared to the WT strain and in vitro we saw that the growth of the mutant was almost completely inhibited by itaconate whereas the WT strain was unaffected</a:t>
            </a:r>
          </a:p>
          <a:p>
            <a:endParaRPr lang="en-US" sz="1200" dirty="0"/>
          </a:p>
          <a:p>
            <a:r>
              <a:rPr lang="en-US" sz="1200" dirty="0"/>
              <a:t>This supports our hypothesis that the </a:t>
            </a:r>
            <a:r>
              <a:rPr lang="en-US" sz="1200" dirty="0" err="1"/>
              <a:t>RipABClgl</a:t>
            </a:r>
            <a:r>
              <a:rPr lang="en-US" sz="1200" dirty="0"/>
              <a:t> genes aid in the bacterial replication within the mouse and that one of the reasons for that may be the increased growth and survival in conditions with itaconate as experienced in macrophages</a:t>
            </a:r>
          </a:p>
          <a:p>
            <a:endParaRPr lang="en-US" dirty="0"/>
          </a:p>
        </p:txBody>
      </p:sp>
      <p:sp>
        <p:nvSpPr>
          <p:cNvPr id="4" name="Slide Number Placeholder 3"/>
          <p:cNvSpPr>
            <a:spLocks noGrp="1"/>
          </p:cNvSpPr>
          <p:nvPr>
            <p:ph type="sldNum" sz="quarter" idx="5"/>
          </p:nvPr>
        </p:nvSpPr>
        <p:spPr/>
        <p:txBody>
          <a:bodyPr/>
          <a:lstStyle/>
          <a:p>
            <a:fld id="{555A29D8-D7FD-784F-AEF9-5E295A3FC486}" type="slidenum">
              <a:rPr lang="en-US" smtClean="0"/>
              <a:t>26</a:t>
            </a:fld>
            <a:endParaRPr lang="en-US"/>
          </a:p>
        </p:txBody>
      </p:sp>
    </p:spTree>
    <p:extLst>
      <p:ext uri="{BB962C8B-B14F-4D97-AF65-F5344CB8AC3E}">
        <p14:creationId xmlns:p14="http://schemas.microsoft.com/office/powerpoint/2010/main" val="1163535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conclusion, we showed that in vivo, the mutant </a:t>
            </a:r>
            <a:r>
              <a:rPr lang="en-US" sz="1200" dirty="0" err="1"/>
              <a:t>RipABClgl</a:t>
            </a:r>
            <a:r>
              <a:rPr lang="en-US" sz="1200" dirty="0"/>
              <a:t> had decreased replication in both local and systemic organs compared to the WT strain and in vitro we saw that the growth of the mutant was almost completely inhibited by itaconate whereas the WT strain was unaffected</a:t>
            </a:r>
          </a:p>
          <a:p>
            <a:endParaRPr lang="en-US" sz="1200" dirty="0"/>
          </a:p>
          <a:p>
            <a:r>
              <a:rPr lang="en-US" sz="1200" dirty="0"/>
              <a:t>This supports our hypothesis that the </a:t>
            </a:r>
            <a:r>
              <a:rPr lang="en-US" sz="1200" dirty="0" err="1"/>
              <a:t>RipABClgl</a:t>
            </a:r>
            <a:r>
              <a:rPr lang="en-US" sz="1200" dirty="0"/>
              <a:t> genes aid in the bacterial replication within the mouse and that one of the reasons for that may be the increased growth and survival in conditions with itaconate as experienced in macrophages</a:t>
            </a:r>
          </a:p>
          <a:p>
            <a:endParaRPr lang="en-US" dirty="0"/>
          </a:p>
        </p:txBody>
      </p:sp>
      <p:sp>
        <p:nvSpPr>
          <p:cNvPr id="4" name="Slide Number Placeholder 3"/>
          <p:cNvSpPr>
            <a:spLocks noGrp="1"/>
          </p:cNvSpPr>
          <p:nvPr>
            <p:ph type="sldNum" sz="quarter" idx="5"/>
          </p:nvPr>
        </p:nvSpPr>
        <p:spPr/>
        <p:txBody>
          <a:bodyPr/>
          <a:lstStyle/>
          <a:p>
            <a:fld id="{555A29D8-D7FD-784F-AEF9-5E295A3FC486}" type="slidenum">
              <a:rPr lang="en-US" smtClean="0"/>
              <a:t>27</a:t>
            </a:fld>
            <a:endParaRPr lang="en-US"/>
          </a:p>
        </p:txBody>
      </p:sp>
    </p:spTree>
    <p:extLst>
      <p:ext uri="{BB962C8B-B14F-4D97-AF65-F5344CB8AC3E}">
        <p14:creationId xmlns:p14="http://schemas.microsoft.com/office/powerpoint/2010/main" val="34578823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conclusion, we showed that in vivo, the mutant </a:t>
            </a:r>
            <a:r>
              <a:rPr lang="en-US" sz="1200" dirty="0" err="1"/>
              <a:t>RipABClgl</a:t>
            </a:r>
            <a:r>
              <a:rPr lang="en-US" sz="1200" dirty="0"/>
              <a:t> had decreased replication in both local and systemic organs compared to the WT strain and in vitro we saw that the growth of the mutant was almost completely inhibited by itaconate whereas the WT strain was unaffected</a:t>
            </a:r>
          </a:p>
          <a:p>
            <a:endParaRPr lang="en-US" sz="1200" dirty="0"/>
          </a:p>
          <a:p>
            <a:r>
              <a:rPr lang="en-US" sz="1200" dirty="0"/>
              <a:t>This supports our hypothesis that the </a:t>
            </a:r>
            <a:r>
              <a:rPr lang="en-US" sz="1200" dirty="0" err="1"/>
              <a:t>RipABClgl</a:t>
            </a:r>
            <a:r>
              <a:rPr lang="en-US" sz="1200" dirty="0"/>
              <a:t> genes aid in the bacterial replication within the mouse and that one of the reasons for that may be the increased growth and survival in conditions with itaconate as experienced in macrophages</a:t>
            </a:r>
          </a:p>
          <a:p>
            <a:endParaRPr lang="en-US" dirty="0"/>
          </a:p>
        </p:txBody>
      </p:sp>
      <p:sp>
        <p:nvSpPr>
          <p:cNvPr id="4" name="Slide Number Placeholder 3"/>
          <p:cNvSpPr>
            <a:spLocks noGrp="1"/>
          </p:cNvSpPr>
          <p:nvPr>
            <p:ph type="sldNum" sz="quarter" idx="5"/>
          </p:nvPr>
        </p:nvSpPr>
        <p:spPr/>
        <p:txBody>
          <a:bodyPr/>
          <a:lstStyle/>
          <a:p>
            <a:fld id="{555A29D8-D7FD-784F-AEF9-5E295A3FC486}" type="slidenum">
              <a:rPr lang="en-US" smtClean="0"/>
              <a:t>28</a:t>
            </a:fld>
            <a:endParaRPr lang="en-US"/>
          </a:p>
        </p:txBody>
      </p:sp>
    </p:spTree>
    <p:extLst>
      <p:ext uri="{BB962C8B-B14F-4D97-AF65-F5344CB8AC3E}">
        <p14:creationId xmlns:p14="http://schemas.microsoft.com/office/powerpoint/2010/main" val="779378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were able to support our hypothesis that the deletion of </a:t>
            </a:r>
            <a:r>
              <a:rPr lang="en-US" dirty="0" err="1"/>
              <a:t>RipABClgl</a:t>
            </a:r>
            <a:r>
              <a:rPr lang="en-US" dirty="0"/>
              <a:t> from S.Tm decreased the ability of the bacteria to infect and replicate within the mouse. Our next steps will be to test whether the addition of the </a:t>
            </a:r>
            <a:r>
              <a:rPr lang="en-US" dirty="0" err="1"/>
              <a:t>RipABClgl</a:t>
            </a:r>
            <a:r>
              <a:rPr lang="en-US" dirty="0"/>
              <a:t> genes into S. Typhi will then increase the ability of Typhi to infect and replicate within the mouse compared to WT Typhi</a:t>
            </a:r>
          </a:p>
          <a:p>
            <a:endParaRPr lang="en-US" dirty="0"/>
          </a:p>
          <a:p>
            <a:r>
              <a:rPr lang="en-US" dirty="0"/>
              <a:t>As preliminary data, we have constructed the S. Typhi mutant containing </a:t>
            </a:r>
            <a:r>
              <a:rPr lang="en-US" dirty="0" err="1"/>
              <a:t>RipABClgl</a:t>
            </a:r>
            <a:r>
              <a:rPr lang="en-US" dirty="0"/>
              <a:t> and have shown that in vitro in the presence of itaconate while S. typhi WT is inhibited, the mutant is resistant to the effects of itaconate, similar to S. Tm</a:t>
            </a:r>
          </a:p>
        </p:txBody>
      </p:sp>
      <p:sp>
        <p:nvSpPr>
          <p:cNvPr id="4" name="Slide Number Placeholder 3"/>
          <p:cNvSpPr>
            <a:spLocks noGrp="1"/>
          </p:cNvSpPr>
          <p:nvPr>
            <p:ph type="sldNum" sz="quarter" idx="5"/>
          </p:nvPr>
        </p:nvSpPr>
        <p:spPr/>
        <p:txBody>
          <a:bodyPr/>
          <a:lstStyle/>
          <a:p>
            <a:fld id="{555A29D8-D7FD-784F-AEF9-5E295A3FC486}" type="slidenum">
              <a:rPr lang="en-US" smtClean="0"/>
              <a:t>29</a:t>
            </a:fld>
            <a:endParaRPr lang="en-US"/>
          </a:p>
        </p:txBody>
      </p:sp>
    </p:spTree>
    <p:extLst>
      <p:ext uri="{BB962C8B-B14F-4D97-AF65-F5344CB8AC3E}">
        <p14:creationId xmlns:p14="http://schemas.microsoft.com/office/powerpoint/2010/main" val="39060335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were able to support our hypothesis that the deletion of </a:t>
            </a:r>
            <a:r>
              <a:rPr lang="en-US" dirty="0" err="1"/>
              <a:t>RipABClgl</a:t>
            </a:r>
            <a:r>
              <a:rPr lang="en-US" dirty="0"/>
              <a:t> from S.Tm decreased the ability of the bacteria to infect and replicate within the mouse. Our next steps will be to test whether the addition of the </a:t>
            </a:r>
            <a:r>
              <a:rPr lang="en-US" dirty="0" err="1"/>
              <a:t>RipABClgl</a:t>
            </a:r>
            <a:r>
              <a:rPr lang="en-US" dirty="0"/>
              <a:t> genes into S. Typhi will then increase the ability of Typhi to infect and replicate within the mouse compared to WT Typhi</a:t>
            </a:r>
          </a:p>
          <a:p>
            <a:endParaRPr lang="en-US" dirty="0"/>
          </a:p>
          <a:p>
            <a:r>
              <a:rPr lang="en-US" dirty="0"/>
              <a:t>As preliminary data, we have constructed the S. Typhi mutant containing </a:t>
            </a:r>
            <a:r>
              <a:rPr lang="en-US" dirty="0" err="1"/>
              <a:t>RipABClgl</a:t>
            </a:r>
            <a:r>
              <a:rPr lang="en-US" dirty="0"/>
              <a:t> and have shown that in vitro in the presence of itaconate while S. typhi WT is inhibited, the mutant is resistant to the effects of itaconate, similar to S. Tm</a:t>
            </a:r>
          </a:p>
        </p:txBody>
      </p:sp>
      <p:sp>
        <p:nvSpPr>
          <p:cNvPr id="4" name="Slide Number Placeholder 3"/>
          <p:cNvSpPr>
            <a:spLocks noGrp="1"/>
          </p:cNvSpPr>
          <p:nvPr>
            <p:ph type="sldNum" sz="quarter" idx="5"/>
          </p:nvPr>
        </p:nvSpPr>
        <p:spPr/>
        <p:txBody>
          <a:bodyPr/>
          <a:lstStyle/>
          <a:p>
            <a:fld id="{555A29D8-D7FD-784F-AEF9-5E295A3FC486}" type="slidenum">
              <a:rPr lang="en-US" smtClean="0"/>
              <a:t>30</a:t>
            </a:fld>
            <a:endParaRPr lang="en-US"/>
          </a:p>
        </p:txBody>
      </p:sp>
    </p:spTree>
    <p:extLst>
      <p:ext uri="{BB962C8B-B14F-4D97-AF65-F5344CB8AC3E}">
        <p14:creationId xmlns:p14="http://schemas.microsoft.com/office/powerpoint/2010/main" val="1914677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were able to support our hypothesis that the deletion of </a:t>
            </a:r>
            <a:r>
              <a:rPr lang="en-US" dirty="0" err="1"/>
              <a:t>RipABClgl</a:t>
            </a:r>
            <a:r>
              <a:rPr lang="en-US" dirty="0"/>
              <a:t> from S.Tm decreased the ability of the bacteria to infect and replicate within the mouse. Our next steps will be to test whether the addition of the </a:t>
            </a:r>
            <a:r>
              <a:rPr lang="en-US" dirty="0" err="1"/>
              <a:t>RipABClgl</a:t>
            </a:r>
            <a:r>
              <a:rPr lang="en-US" dirty="0"/>
              <a:t> genes into S. Typhi will then increase the ability of Typhi to infect and replicate within the mouse compared to WT Typhi</a:t>
            </a:r>
          </a:p>
          <a:p>
            <a:endParaRPr lang="en-US" dirty="0"/>
          </a:p>
          <a:p>
            <a:r>
              <a:rPr lang="en-US" dirty="0"/>
              <a:t>As preliminary data, we have constructed the S. Typhi mutant containing </a:t>
            </a:r>
            <a:r>
              <a:rPr lang="en-US" dirty="0" err="1"/>
              <a:t>RipABClgl</a:t>
            </a:r>
            <a:r>
              <a:rPr lang="en-US" dirty="0"/>
              <a:t> and have shown that in vitro in the presence of itaconate while S. typhi WT is inhibited, the mutant is resistant to the effects of itaconate, similar to S. Tm</a:t>
            </a:r>
          </a:p>
        </p:txBody>
      </p:sp>
      <p:sp>
        <p:nvSpPr>
          <p:cNvPr id="4" name="Slide Number Placeholder 3"/>
          <p:cNvSpPr>
            <a:spLocks noGrp="1"/>
          </p:cNvSpPr>
          <p:nvPr>
            <p:ph type="sldNum" sz="quarter" idx="5"/>
          </p:nvPr>
        </p:nvSpPr>
        <p:spPr/>
        <p:txBody>
          <a:bodyPr/>
          <a:lstStyle/>
          <a:p>
            <a:fld id="{555A29D8-D7FD-784F-AEF9-5E295A3FC486}" type="slidenum">
              <a:rPr lang="en-US" smtClean="0"/>
              <a:t>31</a:t>
            </a:fld>
            <a:endParaRPr lang="en-US"/>
          </a:p>
        </p:txBody>
      </p:sp>
    </p:spTree>
    <p:extLst>
      <p:ext uri="{BB962C8B-B14F-4D97-AF65-F5344CB8AC3E}">
        <p14:creationId xmlns:p14="http://schemas.microsoft.com/office/powerpoint/2010/main" val="4177641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mutants – in vivo</a:t>
            </a:r>
          </a:p>
        </p:txBody>
      </p:sp>
      <p:sp>
        <p:nvSpPr>
          <p:cNvPr id="4" name="Slide Number Placeholder 3"/>
          <p:cNvSpPr>
            <a:spLocks noGrp="1"/>
          </p:cNvSpPr>
          <p:nvPr>
            <p:ph type="sldNum" sz="quarter" idx="5"/>
          </p:nvPr>
        </p:nvSpPr>
        <p:spPr/>
        <p:txBody>
          <a:bodyPr/>
          <a:lstStyle/>
          <a:p>
            <a:fld id="{555A29D8-D7FD-784F-AEF9-5E295A3FC486}" type="slidenum">
              <a:rPr lang="en-US" smtClean="0"/>
              <a:t>33</a:t>
            </a:fld>
            <a:endParaRPr lang="en-US"/>
          </a:p>
        </p:txBody>
      </p:sp>
    </p:spTree>
    <p:extLst>
      <p:ext uri="{BB962C8B-B14F-4D97-AF65-F5344CB8AC3E}">
        <p14:creationId xmlns:p14="http://schemas.microsoft.com/office/powerpoint/2010/main" val="3413524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mutants - itaconate</a:t>
            </a:r>
          </a:p>
        </p:txBody>
      </p:sp>
      <p:sp>
        <p:nvSpPr>
          <p:cNvPr id="4" name="Slide Number Placeholder 3"/>
          <p:cNvSpPr>
            <a:spLocks noGrp="1"/>
          </p:cNvSpPr>
          <p:nvPr>
            <p:ph type="sldNum" sz="quarter" idx="5"/>
          </p:nvPr>
        </p:nvSpPr>
        <p:spPr/>
        <p:txBody>
          <a:bodyPr/>
          <a:lstStyle/>
          <a:p>
            <a:fld id="{555A29D8-D7FD-784F-AEF9-5E295A3FC486}" type="slidenum">
              <a:rPr lang="en-US" smtClean="0"/>
              <a:t>34</a:t>
            </a:fld>
            <a:endParaRPr lang="en-US"/>
          </a:p>
        </p:txBody>
      </p:sp>
    </p:spTree>
    <p:extLst>
      <p:ext uri="{BB962C8B-B14F-4D97-AF65-F5344CB8AC3E}">
        <p14:creationId xmlns:p14="http://schemas.microsoft.com/office/powerpoint/2010/main" val="2895256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Generalist vs specialist host strategies – ex </a:t>
            </a:r>
            <a:r>
              <a:rPr lang="en-US" dirty="0" err="1"/>
              <a:t>Stm</a:t>
            </a:r>
            <a:r>
              <a:rPr lang="en-US" dirty="0"/>
              <a:t> and </a:t>
            </a:r>
            <a:r>
              <a:rPr lang="en-US" dirty="0" err="1"/>
              <a:t>Sty</a:t>
            </a:r>
            <a:endParaRPr lang="en-US" dirty="0"/>
          </a:p>
        </p:txBody>
      </p:sp>
      <p:sp>
        <p:nvSpPr>
          <p:cNvPr id="4" name="Slide Number Placeholder 3"/>
          <p:cNvSpPr>
            <a:spLocks noGrp="1"/>
          </p:cNvSpPr>
          <p:nvPr>
            <p:ph type="sldNum" sz="quarter" idx="5"/>
          </p:nvPr>
        </p:nvSpPr>
        <p:spPr/>
        <p:txBody>
          <a:bodyPr/>
          <a:lstStyle/>
          <a:p>
            <a:fld id="{555A29D8-D7FD-784F-AEF9-5E295A3FC486}" type="slidenum">
              <a:rPr lang="en-US" smtClean="0"/>
              <a:t>3</a:t>
            </a:fld>
            <a:endParaRPr lang="en-US"/>
          </a:p>
        </p:txBody>
      </p:sp>
    </p:spTree>
    <p:extLst>
      <p:ext uri="{BB962C8B-B14F-4D97-AF65-F5344CB8AC3E}">
        <p14:creationId xmlns:p14="http://schemas.microsoft.com/office/powerpoint/2010/main" val="259572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Generalist vs specialist host strategies – ex </a:t>
            </a:r>
            <a:r>
              <a:rPr lang="en-US" dirty="0" err="1"/>
              <a:t>Stm</a:t>
            </a:r>
            <a:r>
              <a:rPr lang="en-US" dirty="0"/>
              <a:t> and </a:t>
            </a:r>
            <a:r>
              <a:rPr lang="en-US" dirty="0" err="1"/>
              <a:t>Sty</a:t>
            </a:r>
            <a:endParaRPr lang="en-US" dirty="0"/>
          </a:p>
        </p:txBody>
      </p:sp>
      <p:sp>
        <p:nvSpPr>
          <p:cNvPr id="4" name="Slide Number Placeholder 3"/>
          <p:cNvSpPr>
            <a:spLocks noGrp="1"/>
          </p:cNvSpPr>
          <p:nvPr>
            <p:ph type="sldNum" sz="quarter" idx="5"/>
          </p:nvPr>
        </p:nvSpPr>
        <p:spPr/>
        <p:txBody>
          <a:bodyPr/>
          <a:lstStyle/>
          <a:p>
            <a:fld id="{555A29D8-D7FD-784F-AEF9-5E295A3FC486}" type="slidenum">
              <a:rPr lang="en-US" smtClean="0"/>
              <a:t>4</a:t>
            </a:fld>
            <a:endParaRPr lang="en-US"/>
          </a:p>
        </p:txBody>
      </p:sp>
    </p:spTree>
    <p:extLst>
      <p:ext uri="{BB962C8B-B14F-4D97-AF65-F5344CB8AC3E}">
        <p14:creationId xmlns:p14="http://schemas.microsoft.com/office/powerpoint/2010/main" val="1016430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Generalist vs specialist host strategies – ex </a:t>
            </a:r>
            <a:r>
              <a:rPr lang="en-US" dirty="0" err="1"/>
              <a:t>Stm</a:t>
            </a:r>
            <a:r>
              <a:rPr lang="en-US" dirty="0"/>
              <a:t> and </a:t>
            </a:r>
            <a:r>
              <a:rPr lang="en-US" dirty="0" err="1"/>
              <a:t>Sty</a:t>
            </a:r>
            <a:endParaRPr lang="en-US" dirty="0"/>
          </a:p>
        </p:txBody>
      </p:sp>
      <p:sp>
        <p:nvSpPr>
          <p:cNvPr id="4" name="Slide Number Placeholder 3"/>
          <p:cNvSpPr>
            <a:spLocks noGrp="1"/>
          </p:cNvSpPr>
          <p:nvPr>
            <p:ph type="sldNum" sz="quarter" idx="5"/>
          </p:nvPr>
        </p:nvSpPr>
        <p:spPr/>
        <p:txBody>
          <a:bodyPr/>
          <a:lstStyle/>
          <a:p>
            <a:fld id="{555A29D8-D7FD-784F-AEF9-5E295A3FC486}" type="slidenum">
              <a:rPr lang="en-US" smtClean="0"/>
              <a:t>5</a:t>
            </a:fld>
            <a:endParaRPr lang="en-US"/>
          </a:p>
        </p:txBody>
      </p:sp>
    </p:spTree>
    <p:extLst>
      <p:ext uri="{BB962C8B-B14F-4D97-AF65-F5344CB8AC3E}">
        <p14:creationId xmlns:p14="http://schemas.microsoft.com/office/powerpoint/2010/main" val="352022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Stm</a:t>
            </a:r>
            <a:r>
              <a:rPr lang="en-US" dirty="0"/>
              <a:t> – primarily gastroenteritis; </a:t>
            </a:r>
            <a:r>
              <a:rPr lang="en-US" dirty="0" err="1"/>
              <a:t>Sty</a:t>
            </a:r>
            <a:r>
              <a:rPr lang="en-US" dirty="0"/>
              <a:t> – systemic infection also known as typhoid fever</a:t>
            </a:r>
          </a:p>
          <a:p>
            <a:r>
              <a:rPr lang="en-US" dirty="0"/>
              <a:t>Both are transmitted through fecal-oral route where they either remain local in the gut or invade into the systemic circulation</a:t>
            </a:r>
          </a:p>
          <a:p>
            <a:r>
              <a:rPr lang="en-US" dirty="0"/>
              <a:t>Both </a:t>
            </a:r>
            <a:r>
              <a:rPr lang="en-US" dirty="0" err="1"/>
              <a:t>Stm</a:t>
            </a:r>
            <a:r>
              <a:rPr lang="en-US" dirty="0"/>
              <a:t> and </a:t>
            </a:r>
            <a:r>
              <a:rPr lang="en-US" dirty="0" err="1"/>
              <a:t>Sty</a:t>
            </a:r>
            <a:r>
              <a:rPr lang="en-US" dirty="0"/>
              <a:t> can infect and persist within host macrophages in the gut as well as systemically</a:t>
            </a:r>
          </a:p>
        </p:txBody>
      </p:sp>
      <p:sp>
        <p:nvSpPr>
          <p:cNvPr id="4" name="Slide Number Placeholder 3"/>
          <p:cNvSpPr>
            <a:spLocks noGrp="1"/>
          </p:cNvSpPr>
          <p:nvPr>
            <p:ph type="sldNum" sz="quarter" idx="5"/>
          </p:nvPr>
        </p:nvSpPr>
        <p:spPr/>
        <p:txBody>
          <a:bodyPr/>
          <a:lstStyle/>
          <a:p>
            <a:fld id="{555A29D8-D7FD-784F-AEF9-5E295A3FC486}" type="slidenum">
              <a:rPr lang="en-US" smtClean="0"/>
              <a:t>6</a:t>
            </a:fld>
            <a:endParaRPr lang="en-US"/>
          </a:p>
        </p:txBody>
      </p:sp>
    </p:spTree>
    <p:extLst>
      <p:ext uri="{BB962C8B-B14F-4D97-AF65-F5344CB8AC3E}">
        <p14:creationId xmlns:p14="http://schemas.microsoft.com/office/powerpoint/2010/main" val="1018465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hypotheses as to why </a:t>
            </a:r>
            <a:r>
              <a:rPr lang="en-US" dirty="0" err="1"/>
              <a:t>Stm</a:t>
            </a:r>
            <a:r>
              <a:rPr lang="en-US" dirty="0"/>
              <a:t> can infect mice but </a:t>
            </a:r>
            <a:r>
              <a:rPr lang="en-US" dirty="0" err="1"/>
              <a:t>Sty</a:t>
            </a:r>
            <a:r>
              <a:rPr lang="en-US" dirty="0"/>
              <a:t> cannot is due to differences in host MPs</a:t>
            </a:r>
          </a:p>
          <a:p>
            <a:r>
              <a:rPr lang="en-US" dirty="0" err="1"/>
              <a:t>Ms</a:t>
            </a:r>
            <a:r>
              <a:rPr lang="en-US" dirty="0"/>
              <a:t> MPs have much higher concentrations of an antimicrobial compound called itaconate compared to human cells</a:t>
            </a:r>
          </a:p>
        </p:txBody>
      </p:sp>
      <p:sp>
        <p:nvSpPr>
          <p:cNvPr id="4" name="Slide Number Placeholder 3"/>
          <p:cNvSpPr>
            <a:spLocks noGrp="1"/>
          </p:cNvSpPr>
          <p:nvPr>
            <p:ph type="sldNum" sz="quarter" idx="5"/>
          </p:nvPr>
        </p:nvSpPr>
        <p:spPr/>
        <p:txBody>
          <a:bodyPr/>
          <a:lstStyle/>
          <a:p>
            <a:fld id="{555A29D8-D7FD-784F-AEF9-5E295A3FC486}" type="slidenum">
              <a:rPr lang="en-US" smtClean="0"/>
              <a:t>7</a:t>
            </a:fld>
            <a:endParaRPr lang="en-US"/>
          </a:p>
        </p:txBody>
      </p:sp>
    </p:spTree>
    <p:extLst>
      <p:ext uri="{BB962C8B-B14F-4D97-AF65-F5344CB8AC3E}">
        <p14:creationId xmlns:p14="http://schemas.microsoft.com/office/powerpoint/2010/main" val="1184392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hypotheses as to why </a:t>
            </a:r>
            <a:r>
              <a:rPr lang="en-US" dirty="0" err="1"/>
              <a:t>Stm</a:t>
            </a:r>
            <a:r>
              <a:rPr lang="en-US" dirty="0"/>
              <a:t> can infect mice but </a:t>
            </a:r>
            <a:r>
              <a:rPr lang="en-US" dirty="0" err="1"/>
              <a:t>Sty</a:t>
            </a:r>
            <a:r>
              <a:rPr lang="en-US" dirty="0"/>
              <a:t> cannot is due to differences in host MPs</a:t>
            </a:r>
          </a:p>
          <a:p>
            <a:r>
              <a:rPr lang="en-US" dirty="0" err="1"/>
              <a:t>Ms</a:t>
            </a:r>
            <a:r>
              <a:rPr lang="en-US" dirty="0"/>
              <a:t> MPs have much higher concentrations of an antimicrobial compound called itaconate compared to human cells</a:t>
            </a:r>
          </a:p>
        </p:txBody>
      </p:sp>
      <p:sp>
        <p:nvSpPr>
          <p:cNvPr id="4" name="Slide Number Placeholder 3"/>
          <p:cNvSpPr>
            <a:spLocks noGrp="1"/>
          </p:cNvSpPr>
          <p:nvPr>
            <p:ph type="sldNum" sz="quarter" idx="5"/>
          </p:nvPr>
        </p:nvSpPr>
        <p:spPr/>
        <p:txBody>
          <a:bodyPr/>
          <a:lstStyle/>
          <a:p>
            <a:fld id="{555A29D8-D7FD-784F-AEF9-5E295A3FC486}" type="slidenum">
              <a:rPr lang="en-US" smtClean="0"/>
              <a:t>8</a:t>
            </a:fld>
            <a:endParaRPr lang="en-US"/>
          </a:p>
        </p:txBody>
      </p:sp>
    </p:spTree>
    <p:extLst>
      <p:ext uri="{BB962C8B-B14F-4D97-AF65-F5344CB8AC3E}">
        <p14:creationId xmlns:p14="http://schemas.microsoft.com/office/powerpoint/2010/main" val="326151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hypotheses as to why </a:t>
            </a:r>
            <a:r>
              <a:rPr lang="en-US" dirty="0" err="1"/>
              <a:t>Stm</a:t>
            </a:r>
            <a:r>
              <a:rPr lang="en-US" dirty="0"/>
              <a:t> can infect mice but </a:t>
            </a:r>
            <a:r>
              <a:rPr lang="en-US" dirty="0" err="1"/>
              <a:t>Sty</a:t>
            </a:r>
            <a:r>
              <a:rPr lang="en-US" dirty="0"/>
              <a:t> cannot is due to differences in host MPs</a:t>
            </a:r>
          </a:p>
          <a:p>
            <a:r>
              <a:rPr lang="en-US" dirty="0" err="1"/>
              <a:t>Ms</a:t>
            </a:r>
            <a:r>
              <a:rPr lang="en-US" dirty="0"/>
              <a:t> MPs have much higher concentrations of an antimicrobial compound called itaconate compared to human cells</a:t>
            </a:r>
          </a:p>
        </p:txBody>
      </p:sp>
      <p:sp>
        <p:nvSpPr>
          <p:cNvPr id="4" name="Slide Number Placeholder 3"/>
          <p:cNvSpPr>
            <a:spLocks noGrp="1"/>
          </p:cNvSpPr>
          <p:nvPr>
            <p:ph type="sldNum" sz="quarter" idx="5"/>
          </p:nvPr>
        </p:nvSpPr>
        <p:spPr/>
        <p:txBody>
          <a:bodyPr/>
          <a:lstStyle/>
          <a:p>
            <a:fld id="{555A29D8-D7FD-784F-AEF9-5E295A3FC486}" type="slidenum">
              <a:rPr lang="en-US" smtClean="0"/>
              <a:t>9</a:t>
            </a:fld>
            <a:endParaRPr lang="en-US"/>
          </a:p>
        </p:txBody>
      </p:sp>
    </p:spTree>
    <p:extLst>
      <p:ext uri="{BB962C8B-B14F-4D97-AF65-F5344CB8AC3E}">
        <p14:creationId xmlns:p14="http://schemas.microsoft.com/office/powerpoint/2010/main" val="153965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5DC3-067A-ECF4-D86C-8DEA71098A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D8AC12-1655-EB5A-C4EF-AE90DFB5F8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63EB07-762B-50F0-567A-E304A8B099D4}"/>
              </a:ext>
            </a:extLst>
          </p:cNvPr>
          <p:cNvSpPr>
            <a:spLocks noGrp="1"/>
          </p:cNvSpPr>
          <p:nvPr>
            <p:ph type="dt" sz="half" idx="10"/>
          </p:nvPr>
        </p:nvSpPr>
        <p:spPr/>
        <p:txBody>
          <a:bodyPr/>
          <a:lstStyle/>
          <a:p>
            <a:fld id="{0412854C-F459-C348-BB29-CFF3199268C5}" type="datetimeFigureOut">
              <a:rPr lang="en-US" smtClean="0"/>
              <a:t>7/26/2022</a:t>
            </a:fld>
            <a:endParaRPr lang="en-US"/>
          </a:p>
        </p:txBody>
      </p:sp>
      <p:sp>
        <p:nvSpPr>
          <p:cNvPr id="5" name="Footer Placeholder 4">
            <a:extLst>
              <a:ext uri="{FF2B5EF4-FFF2-40B4-BE49-F238E27FC236}">
                <a16:creationId xmlns:a16="http://schemas.microsoft.com/office/drawing/2014/main" id="{D1016B96-247F-2A83-8840-B362EE7A4C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144046-B35F-42B2-250E-0BCA7B04DEC6}"/>
              </a:ext>
            </a:extLst>
          </p:cNvPr>
          <p:cNvSpPr>
            <a:spLocks noGrp="1"/>
          </p:cNvSpPr>
          <p:nvPr>
            <p:ph type="sldNum" sz="quarter" idx="12"/>
          </p:nvPr>
        </p:nvSpPr>
        <p:spPr/>
        <p:txBody>
          <a:bodyPr/>
          <a:lstStyle/>
          <a:p>
            <a:fld id="{FA08E9F7-D179-0744-AD5F-C085C033DAD4}" type="slidenum">
              <a:rPr lang="en-US" smtClean="0"/>
              <a:t>‹#›</a:t>
            </a:fld>
            <a:endParaRPr lang="en-US"/>
          </a:p>
        </p:txBody>
      </p:sp>
    </p:spTree>
    <p:extLst>
      <p:ext uri="{BB962C8B-B14F-4D97-AF65-F5344CB8AC3E}">
        <p14:creationId xmlns:p14="http://schemas.microsoft.com/office/powerpoint/2010/main" val="3806701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BAD9B-EFFA-21E5-3A69-A7CC30725C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3376F8-F7AE-132D-75AE-6A00CB5ADF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0EF834-0945-CF6E-267C-ED6D911C4C09}"/>
              </a:ext>
            </a:extLst>
          </p:cNvPr>
          <p:cNvSpPr>
            <a:spLocks noGrp="1"/>
          </p:cNvSpPr>
          <p:nvPr>
            <p:ph type="dt" sz="half" idx="10"/>
          </p:nvPr>
        </p:nvSpPr>
        <p:spPr/>
        <p:txBody>
          <a:bodyPr/>
          <a:lstStyle/>
          <a:p>
            <a:fld id="{0412854C-F459-C348-BB29-CFF3199268C5}" type="datetimeFigureOut">
              <a:rPr lang="en-US" smtClean="0"/>
              <a:t>7/26/2022</a:t>
            </a:fld>
            <a:endParaRPr lang="en-US"/>
          </a:p>
        </p:txBody>
      </p:sp>
      <p:sp>
        <p:nvSpPr>
          <p:cNvPr id="5" name="Footer Placeholder 4">
            <a:extLst>
              <a:ext uri="{FF2B5EF4-FFF2-40B4-BE49-F238E27FC236}">
                <a16:creationId xmlns:a16="http://schemas.microsoft.com/office/drawing/2014/main" id="{5D061D5D-10F5-666B-5C95-F243CB59B0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C55D-2CD1-C472-EE8D-4829F2DD4A56}"/>
              </a:ext>
            </a:extLst>
          </p:cNvPr>
          <p:cNvSpPr>
            <a:spLocks noGrp="1"/>
          </p:cNvSpPr>
          <p:nvPr>
            <p:ph type="sldNum" sz="quarter" idx="12"/>
          </p:nvPr>
        </p:nvSpPr>
        <p:spPr/>
        <p:txBody>
          <a:bodyPr/>
          <a:lstStyle/>
          <a:p>
            <a:fld id="{FA08E9F7-D179-0744-AD5F-C085C033DAD4}" type="slidenum">
              <a:rPr lang="en-US" smtClean="0"/>
              <a:t>‹#›</a:t>
            </a:fld>
            <a:endParaRPr lang="en-US"/>
          </a:p>
        </p:txBody>
      </p:sp>
    </p:spTree>
    <p:extLst>
      <p:ext uri="{BB962C8B-B14F-4D97-AF65-F5344CB8AC3E}">
        <p14:creationId xmlns:p14="http://schemas.microsoft.com/office/powerpoint/2010/main" val="3142110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3A5297-4BFF-5A38-2E1F-02D435BCC9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3D03EB-5873-E97A-6506-5A8FB46BAE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91ED7-2D9D-C3AE-E528-BD62345C9BD6}"/>
              </a:ext>
            </a:extLst>
          </p:cNvPr>
          <p:cNvSpPr>
            <a:spLocks noGrp="1"/>
          </p:cNvSpPr>
          <p:nvPr>
            <p:ph type="dt" sz="half" idx="10"/>
          </p:nvPr>
        </p:nvSpPr>
        <p:spPr/>
        <p:txBody>
          <a:bodyPr/>
          <a:lstStyle/>
          <a:p>
            <a:fld id="{0412854C-F459-C348-BB29-CFF3199268C5}" type="datetimeFigureOut">
              <a:rPr lang="en-US" smtClean="0"/>
              <a:t>7/26/2022</a:t>
            </a:fld>
            <a:endParaRPr lang="en-US"/>
          </a:p>
        </p:txBody>
      </p:sp>
      <p:sp>
        <p:nvSpPr>
          <p:cNvPr id="5" name="Footer Placeholder 4">
            <a:extLst>
              <a:ext uri="{FF2B5EF4-FFF2-40B4-BE49-F238E27FC236}">
                <a16:creationId xmlns:a16="http://schemas.microsoft.com/office/drawing/2014/main" id="{1CCB4A85-F3D3-3B4F-A817-01FB830CDA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ADF62C-C3BF-9BF7-C031-7F3C165BC37C}"/>
              </a:ext>
            </a:extLst>
          </p:cNvPr>
          <p:cNvSpPr>
            <a:spLocks noGrp="1"/>
          </p:cNvSpPr>
          <p:nvPr>
            <p:ph type="sldNum" sz="quarter" idx="12"/>
          </p:nvPr>
        </p:nvSpPr>
        <p:spPr/>
        <p:txBody>
          <a:bodyPr/>
          <a:lstStyle/>
          <a:p>
            <a:fld id="{FA08E9F7-D179-0744-AD5F-C085C033DAD4}" type="slidenum">
              <a:rPr lang="en-US" smtClean="0"/>
              <a:t>‹#›</a:t>
            </a:fld>
            <a:endParaRPr lang="en-US"/>
          </a:p>
        </p:txBody>
      </p:sp>
    </p:spTree>
    <p:extLst>
      <p:ext uri="{BB962C8B-B14F-4D97-AF65-F5344CB8AC3E}">
        <p14:creationId xmlns:p14="http://schemas.microsoft.com/office/powerpoint/2010/main" val="1970158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CC8BC-2E52-AB03-B0A8-08B7F90151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E451B-5965-00B2-12A4-C8B90B0303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395306-AE33-6120-5B02-DBADDDD08FA3}"/>
              </a:ext>
            </a:extLst>
          </p:cNvPr>
          <p:cNvSpPr>
            <a:spLocks noGrp="1"/>
          </p:cNvSpPr>
          <p:nvPr>
            <p:ph type="dt" sz="half" idx="10"/>
          </p:nvPr>
        </p:nvSpPr>
        <p:spPr/>
        <p:txBody>
          <a:bodyPr/>
          <a:lstStyle/>
          <a:p>
            <a:fld id="{0412854C-F459-C348-BB29-CFF3199268C5}" type="datetimeFigureOut">
              <a:rPr lang="en-US" smtClean="0"/>
              <a:t>7/26/2022</a:t>
            </a:fld>
            <a:endParaRPr lang="en-US"/>
          </a:p>
        </p:txBody>
      </p:sp>
      <p:sp>
        <p:nvSpPr>
          <p:cNvPr id="5" name="Footer Placeholder 4">
            <a:extLst>
              <a:ext uri="{FF2B5EF4-FFF2-40B4-BE49-F238E27FC236}">
                <a16:creationId xmlns:a16="http://schemas.microsoft.com/office/drawing/2014/main" id="{172F0DCC-9D2C-85AA-C4FB-93D2D87791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6BA8A1-2062-F586-3317-1E9AFE020D14}"/>
              </a:ext>
            </a:extLst>
          </p:cNvPr>
          <p:cNvSpPr>
            <a:spLocks noGrp="1"/>
          </p:cNvSpPr>
          <p:nvPr>
            <p:ph type="sldNum" sz="quarter" idx="12"/>
          </p:nvPr>
        </p:nvSpPr>
        <p:spPr/>
        <p:txBody>
          <a:bodyPr/>
          <a:lstStyle/>
          <a:p>
            <a:fld id="{FA08E9F7-D179-0744-AD5F-C085C033DAD4}" type="slidenum">
              <a:rPr lang="en-US" smtClean="0"/>
              <a:t>‹#›</a:t>
            </a:fld>
            <a:endParaRPr lang="en-US"/>
          </a:p>
        </p:txBody>
      </p:sp>
    </p:spTree>
    <p:extLst>
      <p:ext uri="{BB962C8B-B14F-4D97-AF65-F5344CB8AC3E}">
        <p14:creationId xmlns:p14="http://schemas.microsoft.com/office/powerpoint/2010/main" val="43932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2DA58-3887-E8A3-9E95-F974277034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CCCB97-56CA-40CD-9048-D457D8381C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2ECF14-2CD9-C9C0-DAE6-308DC2CB1C24}"/>
              </a:ext>
            </a:extLst>
          </p:cNvPr>
          <p:cNvSpPr>
            <a:spLocks noGrp="1"/>
          </p:cNvSpPr>
          <p:nvPr>
            <p:ph type="dt" sz="half" idx="10"/>
          </p:nvPr>
        </p:nvSpPr>
        <p:spPr/>
        <p:txBody>
          <a:bodyPr/>
          <a:lstStyle/>
          <a:p>
            <a:fld id="{0412854C-F459-C348-BB29-CFF3199268C5}" type="datetimeFigureOut">
              <a:rPr lang="en-US" smtClean="0"/>
              <a:t>7/26/2022</a:t>
            </a:fld>
            <a:endParaRPr lang="en-US"/>
          </a:p>
        </p:txBody>
      </p:sp>
      <p:sp>
        <p:nvSpPr>
          <p:cNvPr id="5" name="Footer Placeholder 4">
            <a:extLst>
              <a:ext uri="{FF2B5EF4-FFF2-40B4-BE49-F238E27FC236}">
                <a16:creationId xmlns:a16="http://schemas.microsoft.com/office/drawing/2014/main" id="{3905577C-B5EF-B624-305C-D38898CDF0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16381F-6568-E10E-9369-8C6DA958616C}"/>
              </a:ext>
            </a:extLst>
          </p:cNvPr>
          <p:cNvSpPr>
            <a:spLocks noGrp="1"/>
          </p:cNvSpPr>
          <p:nvPr>
            <p:ph type="sldNum" sz="quarter" idx="12"/>
          </p:nvPr>
        </p:nvSpPr>
        <p:spPr/>
        <p:txBody>
          <a:bodyPr/>
          <a:lstStyle/>
          <a:p>
            <a:fld id="{FA08E9F7-D179-0744-AD5F-C085C033DAD4}" type="slidenum">
              <a:rPr lang="en-US" smtClean="0"/>
              <a:t>‹#›</a:t>
            </a:fld>
            <a:endParaRPr lang="en-US"/>
          </a:p>
        </p:txBody>
      </p:sp>
    </p:spTree>
    <p:extLst>
      <p:ext uri="{BB962C8B-B14F-4D97-AF65-F5344CB8AC3E}">
        <p14:creationId xmlns:p14="http://schemas.microsoft.com/office/powerpoint/2010/main" val="712861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C6D66-D948-CAB0-46AE-F46C9144DE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78960C-939C-C0B3-EE8F-B5358F566D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AB48BF-4399-AE8F-6B29-56602EC732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F8AA75-C953-A0B1-971E-4EEB80FEE200}"/>
              </a:ext>
            </a:extLst>
          </p:cNvPr>
          <p:cNvSpPr>
            <a:spLocks noGrp="1"/>
          </p:cNvSpPr>
          <p:nvPr>
            <p:ph type="dt" sz="half" idx="10"/>
          </p:nvPr>
        </p:nvSpPr>
        <p:spPr/>
        <p:txBody>
          <a:bodyPr/>
          <a:lstStyle/>
          <a:p>
            <a:fld id="{0412854C-F459-C348-BB29-CFF3199268C5}" type="datetimeFigureOut">
              <a:rPr lang="en-US" smtClean="0"/>
              <a:t>7/26/2022</a:t>
            </a:fld>
            <a:endParaRPr lang="en-US"/>
          </a:p>
        </p:txBody>
      </p:sp>
      <p:sp>
        <p:nvSpPr>
          <p:cNvPr id="6" name="Footer Placeholder 5">
            <a:extLst>
              <a:ext uri="{FF2B5EF4-FFF2-40B4-BE49-F238E27FC236}">
                <a16:creationId xmlns:a16="http://schemas.microsoft.com/office/drawing/2014/main" id="{45406108-A500-4FE3-CDCF-EEF025A634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4217C5-F528-2638-C4B4-3C1A9A2B49BC}"/>
              </a:ext>
            </a:extLst>
          </p:cNvPr>
          <p:cNvSpPr>
            <a:spLocks noGrp="1"/>
          </p:cNvSpPr>
          <p:nvPr>
            <p:ph type="sldNum" sz="quarter" idx="12"/>
          </p:nvPr>
        </p:nvSpPr>
        <p:spPr/>
        <p:txBody>
          <a:bodyPr/>
          <a:lstStyle/>
          <a:p>
            <a:fld id="{FA08E9F7-D179-0744-AD5F-C085C033DAD4}" type="slidenum">
              <a:rPr lang="en-US" smtClean="0"/>
              <a:t>‹#›</a:t>
            </a:fld>
            <a:endParaRPr lang="en-US"/>
          </a:p>
        </p:txBody>
      </p:sp>
    </p:spTree>
    <p:extLst>
      <p:ext uri="{BB962C8B-B14F-4D97-AF65-F5344CB8AC3E}">
        <p14:creationId xmlns:p14="http://schemas.microsoft.com/office/powerpoint/2010/main" val="2133100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A9FE9-5C30-7E6C-85D3-7FF356E7A7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96E9D7-E884-0D52-1A17-48737A1628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465A15-6E79-19CE-154F-84073F03A4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16F828-8F75-ACF7-E979-EE0EBA5BF3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AA8F67-FCBF-5D52-0CAA-1A08413959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F5FCC5-2794-443A-2FEB-836E5CEEB01A}"/>
              </a:ext>
            </a:extLst>
          </p:cNvPr>
          <p:cNvSpPr>
            <a:spLocks noGrp="1"/>
          </p:cNvSpPr>
          <p:nvPr>
            <p:ph type="dt" sz="half" idx="10"/>
          </p:nvPr>
        </p:nvSpPr>
        <p:spPr/>
        <p:txBody>
          <a:bodyPr/>
          <a:lstStyle/>
          <a:p>
            <a:fld id="{0412854C-F459-C348-BB29-CFF3199268C5}" type="datetimeFigureOut">
              <a:rPr lang="en-US" smtClean="0"/>
              <a:t>7/26/2022</a:t>
            </a:fld>
            <a:endParaRPr lang="en-US"/>
          </a:p>
        </p:txBody>
      </p:sp>
      <p:sp>
        <p:nvSpPr>
          <p:cNvPr id="8" name="Footer Placeholder 7">
            <a:extLst>
              <a:ext uri="{FF2B5EF4-FFF2-40B4-BE49-F238E27FC236}">
                <a16:creationId xmlns:a16="http://schemas.microsoft.com/office/drawing/2014/main" id="{B5A71C76-D7E7-DAA0-BE2A-1F4700DD24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3A2A85-1D69-6F78-0943-263131CB023D}"/>
              </a:ext>
            </a:extLst>
          </p:cNvPr>
          <p:cNvSpPr>
            <a:spLocks noGrp="1"/>
          </p:cNvSpPr>
          <p:nvPr>
            <p:ph type="sldNum" sz="quarter" idx="12"/>
          </p:nvPr>
        </p:nvSpPr>
        <p:spPr/>
        <p:txBody>
          <a:bodyPr/>
          <a:lstStyle/>
          <a:p>
            <a:fld id="{FA08E9F7-D179-0744-AD5F-C085C033DAD4}" type="slidenum">
              <a:rPr lang="en-US" smtClean="0"/>
              <a:t>‹#›</a:t>
            </a:fld>
            <a:endParaRPr lang="en-US"/>
          </a:p>
        </p:txBody>
      </p:sp>
    </p:spTree>
    <p:extLst>
      <p:ext uri="{BB962C8B-B14F-4D97-AF65-F5344CB8AC3E}">
        <p14:creationId xmlns:p14="http://schemas.microsoft.com/office/powerpoint/2010/main" val="2085656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816DA-6DD9-C596-1017-F0CE3498D6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360763-A3CD-DA4A-96D3-28B35ED8D278}"/>
              </a:ext>
            </a:extLst>
          </p:cNvPr>
          <p:cNvSpPr>
            <a:spLocks noGrp="1"/>
          </p:cNvSpPr>
          <p:nvPr>
            <p:ph type="dt" sz="half" idx="10"/>
          </p:nvPr>
        </p:nvSpPr>
        <p:spPr/>
        <p:txBody>
          <a:bodyPr/>
          <a:lstStyle/>
          <a:p>
            <a:fld id="{0412854C-F459-C348-BB29-CFF3199268C5}" type="datetimeFigureOut">
              <a:rPr lang="en-US" smtClean="0"/>
              <a:t>7/26/2022</a:t>
            </a:fld>
            <a:endParaRPr lang="en-US"/>
          </a:p>
        </p:txBody>
      </p:sp>
      <p:sp>
        <p:nvSpPr>
          <p:cNvPr id="4" name="Footer Placeholder 3">
            <a:extLst>
              <a:ext uri="{FF2B5EF4-FFF2-40B4-BE49-F238E27FC236}">
                <a16:creationId xmlns:a16="http://schemas.microsoft.com/office/drawing/2014/main" id="{A87B3274-A1A5-AFAF-1853-6300969D21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F27B4F-FB60-FDFB-1E58-F462EF196256}"/>
              </a:ext>
            </a:extLst>
          </p:cNvPr>
          <p:cNvSpPr>
            <a:spLocks noGrp="1"/>
          </p:cNvSpPr>
          <p:nvPr>
            <p:ph type="sldNum" sz="quarter" idx="12"/>
          </p:nvPr>
        </p:nvSpPr>
        <p:spPr/>
        <p:txBody>
          <a:bodyPr/>
          <a:lstStyle/>
          <a:p>
            <a:fld id="{FA08E9F7-D179-0744-AD5F-C085C033DAD4}" type="slidenum">
              <a:rPr lang="en-US" smtClean="0"/>
              <a:t>‹#›</a:t>
            </a:fld>
            <a:endParaRPr lang="en-US"/>
          </a:p>
        </p:txBody>
      </p:sp>
    </p:spTree>
    <p:extLst>
      <p:ext uri="{BB962C8B-B14F-4D97-AF65-F5344CB8AC3E}">
        <p14:creationId xmlns:p14="http://schemas.microsoft.com/office/powerpoint/2010/main" val="3534514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276E98-A7A3-1D00-8599-A1D270E80AEB}"/>
              </a:ext>
            </a:extLst>
          </p:cNvPr>
          <p:cNvSpPr>
            <a:spLocks noGrp="1"/>
          </p:cNvSpPr>
          <p:nvPr>
            <p:ph type="dt" sz="half" idx="10"/>
          </p:nvPr>
        </p:nvSpPr>
        <p:spPr/>
        <p:txBody>
          <a:bodyPr/>
          <a:lstStyle/>
          <a:p>
            <a:fld id="{0412854C-F459-C348-BB29-CFF3199268C5}" type="datetimeFigureOut">
              <a:rPr lang="en-US" smtClean="0"/>
              <a:t>7/26/2022</a:t>
            </a:fld>
            <a:endParaRPr lang="en-US"/>
          </a:p>
        </p:txBody>
      </p:sp>
      <p:sp>
        <p:nvSpPr>
          <p:cNvPr id="3" name="Footer Placeholder 2">
            <a:extLst>
              <a:ext uri="{FF2B5EF4-FFF2-40B4-BE49-F238E27FC236}">
                <a16:creationId xmlns:a16="http://schemas.microsoft.com/office/drawing/2014/main" id="{416E7329-2910-C21A-F415-84B8E9F18C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09C8CA-2971-2300-CDBD-316FDF7DE967}"/>
              </a:ext>
            </a:extLst>
          </p:cNvPr>
          <p:cNvSpPr>
            <a:spLocks noGrp="1"/>
          </p:cNvSpPr>
          <p:nvPr>
            <p:ph type="sldNum" sz="quarter" idx="12"/>
          </p:nvPr>
        </p:nvSpPr>
        <p:spPr/>
        <p:txBody>
          <a:bodyPr/>
          <a:lstStyle/>
          <a:p>
            <a:fld id="{FA08E9F7-D179-0744-AD5F-C085C033DAD4}" type="slidenum">
              <a:rPr lang="en-US" smtClean="0"/>
              <a:t>‹#›</a:t>
            </a:fld>
            <a:endParaRPr lang="en-US"/>
          </a:p>
        </p:txBody>
      </p:sp>
    </p:spTree>
    <p:extLst>
      <p:ext uri="{BB962C8B-B14F-4D97-AF65-F5344CB8AC3E}">
        <p14:creationId xmlns:p14="http://schemas.microsoft.com/office/powerpoint/2010/main" val="1141590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487B-49C0-6DD4-9E3D-758B546668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90E164-4F13-F13B-6A73-CCD082E42A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50512F-AABF-7699-95D2-68E7053F04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F6E4B4-B079-091C-5987-088D73C491C6}"/>
              </a:ext>
            </a:extLst>
          </p:cNvPr>
          <p:cNvSpPr>
            <a:spLocks noGrp="1"/>
          </p:cNvSpPr>
          <p:nvPr>
            <p:ph type="dt" sz="half" idx="10"/>
          </p:nvPr>
        </p:nvSpPr>
        <p:spPr/>
        <p:txBody>
          <a:bodyPr/>
          <a:lstStyle/>
          <a:p>
            <a:fld id="{0412854C-F459-C348-BB29-CFF3199268C5}" type="datetimeFigureOut">
              <a:rPr lang="en-US" smtClean="0"/>
              <a:t>7/26/2022</a:t>
            </a:fld>
            <a:endParaRPr lang="en-US"/>
          </a:p>
        </p:txBody>
      </p:sp>
      <p:sp>
        <p:nvSpPr>
          <p:cNvPr id="6" name="Footer Placeholder 5">
            <a:extLst>
              <a:ext uri="{FF2B5EF4-FFF2-40B4-BE49-F238E27FC236}">
                <a16:creationId xmlns:a16="http://schemas.microsoft.com/office/drawing/2014/main" id="{992B6909-74ED-80AF-1063-12EF976253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57E811-BBF9-39BA-77B8-90B43A72C06B}"/>
              </a:ext>
            </a:extLst>
          </p:cNvPr>
          <p:cNvSpPr>
            <a:spLocks noGrp="1"/>
          </p:cNvSpPr>
          <p:nvPr>
            <p:ph type="sldNum" sz="quarter" idx="12"/>
          </p:nvPr>
        </p:nvSpPr>
        <p:spPr/>
        <p:txBody>
          <a:bodyPr/>
          <a:lstStyle/>
          <a:p>
            <a:fld id="{FA08E9F7-D179-0744-AD5F-C085C033DAD4}" type="slidenum">
              <a:rPr lang="en-US" smtClean="0"/>
              <a:t>‹#›</a:t>
            </a:fld>
            <a:endParaRPr lang="en-US"/>
          </a:p>
        </p:txBody>
      </p:sp>
    </p:spTree>
    <p:extLst>
      <p:ext uri="{BB962C8B-B14F-4D97-AF65-F5344CB8AC3E}">
        <p14:creationId xmlns:p14="http://schemas.microsoft.com/office/powerpoint/2010/main" val="954416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F0093-C88F-FB06-DA0A-42F1795015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A010F1-2CC2-4538-8C18-2EFF944F64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8E5ED1-F4F5-F562-787F-F5E2FF5700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6C9372-AFAB-338A-021F-3D32A7B6C69E}"/>
              </a:ext>
            </a:extLst>
          </p:cNvPr>
          <p:cNvSpPr>
            <a:spLocks noGrp="1"/>
          </p:cNvSpPr>
          <p:nvPr>
            <p:ph type="dt" sz="half" idx="10"/>
          </p:nvPr>
        </p:nvSpPr>
        <p:spPr/>
        <p:txBody>
          <a:bodyPr/>
          <a:lstStyle/>
          <a:p>
            <a:fld id="{0412854C-F459-C348-BB29-CFF3199268C5}" type="datetimeFigureOut">
              <a:rPr lang="en-US" smtClean="0"/>
              <a:t>7/26/2022</a:t>
            </a:fld>
            <a:endParaRPr lang="en-US"/>
          </a:p>
        </p:txBody>
      </p:sp>
      <p:sp>
        <p:nvSpPr>
          <p:cNvPr id="6" name="Footer Placeholder 5">
            <a:extLst>
              <a:ext uri="{FF2B5EF4-FFF2-40B4-BE49-F238E27FC236}">
                <a16:creationId xmlns:a16="http://schemas.microsoft.com/office/drawing/2014/main" id="{A0804D74-337B-2211-73A5-896EF26311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6804D3-15FC-9EE4-650C-70571280E3ED}"/>
              </a:ext>
            </a:extLst>
          </p:cNvPr>
          <p:cNvSpPr>
            <a:spLocks noGrp="1"/>
          </p:cNvSpPr>
          <p:nvPr>
            <p:ph type="sldNum" sz="quarter" idx="12"/>
          </p:nvPr>
        </p:nvSpPr>
        <p:spPr/>
        <p:txBody>
          <a:bodyPr/>
          <a:lstStyle/>
          <a:p>
            <a:fld id="{FA08E9F7-D179-0744-AD5F-C085C033DAD4}" type="slidenum">
              <a:rPr lang="en-US" smtClean="0"/>
              <a:t>‹#›</a:t>
            </a:fld>
            <a:endParaRPr lang="en-US"/>
          </a:p>
        </p:txBody>
      </p:sp>
    </p:spTree>
    <p:extLst>
      <p:ext uri="{BB962C8B-B14F-4D97-AF65-F5344CB8AC3E}">
        <p14:creationId xmlns:p14="http://schemas.microsoft.com/office/powerpoint/2010/main" val="4189804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C0D0F7-9D67-838A-3430-F0431C1526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7846C8-825A-DA19-E26B-6A3B5BA438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63336-C104-C636-8960-C71EACA19A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12854C-F459-C348-BB29-CFF3199268C5}" type="datetimeFigureOut">
              <a:rPr lang="en-US" smtClean="0"/>
              <a:t>7/26/2022</a:t>
            </a:fld>
            <a:endParaRPr lang="en-US"/>
          </a:p>
        </p:txBody>
      </p:sp>
      <p:sp>
        <p:nvSpPr>
          <p:cNvPr id="5" name="Footer Placeholder 4">
            <a:extLst>
              <a:ext uri="{FF2B5EF4-FFF2-40B4-BE49-F238E27FC236}">
                <a16:creationId xmlns:a16="http://schemas.microsoft.com/office/drawing/2014/main" id="{A7210518-D34B-0356-4965-DD5886478A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28AD68-0BE9-6A61-3CF0-6E6CD21FF9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8E9F7-D179-0744-AD5F-C085C033DAD4}" type="slidenum">
              <a:rPr lang="en-US" smtClean="0"/>
              <a:t>‹#›</a:t>
            </a:fld>
            <a:endParaRPr lang="en-US"/>
          </a:p>
        </p:txBody>
      </p:sp>
    </p:spTree>
    <p:extLst>
      <p:ext uri="{BB962C8B-B14F-4D97-AF65-F5344CB8AC3E}">
        <p14:creationId xmlns:p14="http://schemas.microsoft.com/office/powerpoint/2010/main" val="4169576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4.tiff"/><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2.tif"/></Relationships>
</file>

<file path=ppt/slides/_rels/slide21.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tif"/></Relationships>
</file>

<file path=ppt/slides/_rels/slide23.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image" Target="../media/image35.t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8.tif"/></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6.png"/><Relationship Id="rId7"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6.png"/><Relationship Id="rId7"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44.tif"/><Relationship Id="rId4" Type="http://schemas.openxmlformats.org/officeDocument/2006/relationships/image" Target="../media/image21.png"/><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ti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7.tif"/></Relationships>
</file>

<file path=ppt/slides/_rels/slide34.xml.rels><?xml version="1.0" encoding="UTF-8" standalone="yes"?>
<Relationships xmlns="http://schemas.openxmlformats.org/package/2006/relationships"><Relationship Id="rId3" Type="http://schemas.openxmlformats.org/officeDocument/2006/relationships/image" Target="../media/image48.ti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9.tif"/></Relationships>
</file>

<file path=ppt/slides/_rels/slide35.xml.rels><?xml version="1.0" encoding="UTF-8" standalone="yes"?>
<Relationships xmlns="http://schemas.openxmlformats.org/package/2006/relationships"><Relationship Id="rId2" Type="http://schemas.openxmlformats.org/officeDocument/2006/relationships/image" Target="../media/image50.t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6A20D6-4BBE-5FDD-045E-DA4B7899D1C6}"/>
              </a:ext>
            </a:extLst>
          </p:cNvPr>
          <p:cNvSpPr txBox="1"/>
          <p:nvPr/>
        </p:nvSpPr>
        <p:spPr>
          <a:xfrm>
            <a:off x="553232" y="917466"/>
            <a:ext cx="11085534" cy="1200329"/>
          </a:xfrm>
          <a:prstGeom prst="rect">
            <a:avLst/>
          </a:prstGeom>
          <a:noFill/>
        </p:spPr>
        <p:txBody>
          <a:bodyPr wrap="square" rtlCol="0">
            <a:spAutoFit/>
          </a:bodyPr>
          <a:lstStyle/>
          <a:p>
            <a:r>
              <a:rPr lang="en-US" sz="3600" b="1" dirty="0"/>
              <a:t>Characterization of genes involved in the host specificity of </a:t>
            </a:r>
            <a:r>
              <a:rPr lang="en-US" sz="3600" b="1" i="1" dirty="0"/>
              <a:t>Salmonella enterica </a:t>
            </a:r>
            <a:r>
              <a:rPr lang="en-US" sz="3600" b="1" dirty="0"/>
              <a:t>serovars</a:t>
            </a:r>
            <a:endParaRPr lang="en-US" sz="3600" dirty="0"/>
          </a:p>
        </p:txBody>
      </p:sp>
      <p:grpSp>
        <p:nvGrpSpPr>
          <p:cNvPr id="6" name="Group 5">
            <a:extLst>
              <a:ext uri="{FF2B5EF4-FFF2-40B4-BE49-F238E27FC236}">
                <a16:creationId xmlns:a16="http://schemas.microsoft.com/office/drawing/2014/main" id="{D9E1CF30-924C-F080-5796-3ABA4318C259}"/>
              </a:ext>
            </a:extLst>
          </p:cNvPr>
          <p:cNvGrpSpPr/>
          <p:nvPr/>
        </p:nvGrpSpPr>
        <p:grpSpPr>
          <a:xfrm>
            <a:off x="0" y="6150279"/>
            <a:ext cx="12204526" cy="720247"/>
            <a:chOff x="0" y="6137753"/>
            <a:chExt cx="12192000" cy="720247"/>
          </a:xfrm>
        </p:grpSpPr>
        <p:sp>
          <p:nvSpPr>
            <p:cNvPr id="5" name="Rectangle 4">
              <a:extLst>
                <a:ext uri="{FF2B5EF4-FFF2-40B4-BE49-F238E27FC236}">
                  <a16:creationId xmlns:a16="http://schemas.microsoft.com/office/drawing/2014/main" id="{DA9BAF63-D8B1-FB20-10BA-9A4D0E0B34BB}"/>
                </a:ext>
              </a:extLst>
            </p:cNvPr>
            <p:cNvSpPr/>
            <p:nvPr/>
          </p:nvSpPr>
          <p:spPr>
            <a:xfrm>
              <a:off x="0" y="6137753"/>
              <a:ext cx="12192000" cy="72024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UC Davis School of Veterinary Medicine">
              <a:extLst>
                <a:ext uri="{FF2B5EF4-FFF2-40B4-BE49-F238E27FC236}">
                  <a16:creationId xmlns:a16="http://schemas.microsoft.com/office/drawing/2014/main" id="{CB72FA7C-5054-702F-47F6-F5E51391A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89254"/>
              <a:ext cx="2930071" cy="6687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FBC420D0-0997-3948-BD22-44C8DCFB0591}"/>
              </a:ext>
            </a:extLst>
          </p:cNvPr>
          <p:cNvSpPr txBox="1"/>
          <p:nvPr/>
        </p:nvSpPr>
        <p:spPr>
          <a:xfrm>
            <a:off x="660399" y="4322021"/>
            <a:ext cx="8104398" cy="523220"/>
          </a:xfrm>
          <a:prstGeom prst="rect">
            <a:avLst/>
          </a:prstGeom>
          <a:noFill/>
        </p:spPr>
        <p:txBody>
          <a:bodyPr wrap="none" rtlCol="0">
            <a:spAutoFit/>
          </a:bodyPr>
          <a:lstStyle/>
          <a:p>
            <a:r>
              <a:rPr lang="en-US" sz="2800" u="sng" dirty="0"/>
              <a:t>Sophie </a:t>
            </a:r>
            <a:r>
              <a:rPr lang="en-US" sz="2800" u="sng" dirty="0" err="1"/>
              <a:t>Gretler</a:t>
            </a:r>
            <a:r>
              <a:rPr lang="en-US" sz="2800" dirty="0"/>
              <a:t>, Aurore </a:t>
            </a:r>
            <a:r>
              <a:rPr lang="en-US" sz="2800" dirty="0" err="1"/>
              <a:t>Demars</a:t>
            </a:r>
            <a:r>
              <a:rPr lang="en-US" sz="2800" dirty="0"/>
              <a:t>, PhD, Renee </a:t>
            </a:r>
            <a:r>
              <a:rPr lang="en-US" sz="2800" dirty="0" err="1"/>
              <a:t>Tsolis</a:t>
            </a:r>
            <a:r>
              <a:rPr lang="en-US" sz="2800" dirty="0"/>
              <a:t>, PhD</a:t>
            </a:r>
          </a:p>
        </p:txBody>
      </p:sp>
      <p:cxnSp>
        <p:nvCxnSpPr>
          <p:cNvPr id="7" name="Straight Connector 6">
            <a:extLst>
              <a:ext uri="{FF2B5EF4-FFF2-40B4-BE49-F238E27FC236}">
                <a16:creationId xmlns:a16="http://schemas.microsoft.com/office/drawing/2014/main" id="{DA36E49F-82D4-8B21-A3E3-6C4EAA9E7ADC}"/>
              </a:ext>
            </a:extLst>
          </p:cNvPr>
          <p:cNvCxnSpPr>
            <a:cxnSpLocks/>
          </p:cNvCxnSpPr>
          <p:nvPr/>
        </p:nvCxnSpPr>
        <p:spPr>
          <a:xfrm>
            <a:off x="660399" y="2274369"/>
            <a:ext cx="10747830"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64054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37887D7-E9E4-A975-8FEA-570D06BA7A4E}"/>
              </a:ext>
            </a:extLst>
          </p:cNvPr>
          <p:cNvSpPr txBox="1"/>
          <p:nvPr/>
        </p:nvSpPr>
        <p:spPr>
          <a:xfrm>
            <a:off x="401864" y="261258"/>
            <a:ext cx="8820964" cy="646331"/>
          </a:xfrm>
          <a:prstGeom prst="rect">
            <a:avLst/>
          </a:prstGeom>
          <a:noFill/>
        </p:spPr>
        <p:txBody>
          <a:bodyPr wrap="square" rtlCol="0">
            <a:spAutoFit/>
          </a:bodyPr>
          <a:lstStyle/>
          <a:p>
            <a:r>
              <a:rPr lang="en-US" sz="3600" dirty="0"/>
              <a:t>Host adaptation of </a:t>
            </a:r>
            <a:r>
              <a:rPr lang="en-US" sz="3600" i="1" dirty="0"/>
              <a:t>Salmonella</a:t>
            </a:r>
            <a:r>
              <a:rPr lang="en-US" sz="3600" dirty="0"/>
              <a:t> serovars</a:t>
            </a:r>
          </a:p>
        </p:txBody>
      </p:sp>
      <p:grpSp>
        <p:nvGrpSpPr>
          <p:cNvPr id="4" name="Group 3">
            <a:extLst>
              <a:ext uri="{FF2B5EF4-FFF2-40B4-BE49-F238E27FC236}">
                <a16:creationId xmlns:a16="http://schemas.microsoft.com/office/drawing/2014/main" id="{563202C7-A4A3-E7CC-EC11-7566F4EC5E06}"/>
              </a:ext>
            </a:extLst>
          </p:cNvPr>
          <p:cNvGrpSpPr/>
          <p:nvPr/>
        </p:nvGrpSpPr>
        <p:grpSpPr>
          <a:xfrm>
            <a:off x="723012" y="1459953"/>
            <a:ext cx="2376930" cy="3022331"/>
            <a:chOff x="1743587" y="1381125"/>
            <a:chExt cx="2376930" cy="3022331"/>
          </a:xfrm>
        </p:grpSpPr>
        <p:pic>
          <p:nvPicPr>
            <p:cNvPr id="5" name="Picture 4">
              <a:extLst>
                <a:ext uri="{FF2B5EF4-FFF2-40B4-BE49-F238E27FC236}">
                  <a16:creationId xmlns:a16="http://schemas.microsoft.com/office/drawing/2014/main" id="{DA44B306-B5C3-14A0-8A82-872E0DB0FF9D}"/>
                </a:ext>
              </a:extLst>
            </p:cNvPr>
            <p:cNvPicPr>
              <a:picLocks noChangeAspect="1"/>
            </p:cNvPicPr>
            <p:nvPr/>
          </p:nvPicPr>
          <p:blipFill>
            <a:blip r:embed="rId3"/>
            <a:stretch>
              <a:fillRect/>
            </a:stretch>
          </p:blipFill>
          <p:spPr>
            <a:xfrm>
              <a:off x="2075817" y="1381125"/>
              <a:ext cx="2044700" cy="889000"/>
            </a:xfrm>
            <a:prstGeom prst="rect">
              <a:avLst/>
            </a:prstGeom>
          </p:spPr>
        </p:pic>
        <p:grpSp>
          <p:nvGrpSpPr>
            <p:cNvPr id="2" name="Group 1">
              <a:extLst>
                <a:ext uri="{FF2B5EF4-FFF2-40B4-BE49-F238E27FC236}">
                  <a16:creationId xmlns:a16="http://schemas.microsoft.com/office/drawing/2014/main" id="{EF8C6BC7-163E-0DF9-7963-DBE971040A9B}"/>
                </a:ext>
              </a:extLst>
            </p:cNvPr>
            <p:cNvGrpSpPr/>
            <p:nvPr/>
          </p:nvGrpSpPr>
          <p:grpSpPr>
            <a:xfrm>
              <a:off x="1743587" y="2166669"/>
              <a:ext cx="1979604" cy="2236787"/>
              <a:chOff x="1743587" y="2166669"/>
              <a:chExt cx="1979604" cy="2236787"/>
            </a:xfrm>
          </p:grpSpPr>
          <p:pic>
            <p:nvPicPr>
              <p:cNvPr id="3" name="Picture 2">
                <a:extLst>
                  <a:ext uri="{FF2B5EF4-FFF2-40B4-BE49-F238E27FC236}">
                    <a16:creationId xmlns:a16="http://schemas.microsoft.com/office/drawing/2014/main" id="{213C8D62-315B-8E32-EBBB-1587AE130EF8}"/>
                  </a:ext>
                </a:extLst>
              </p:cNvPr>
              <p:cNvPicPr>
                <a:picLocks noChangeAspect="1"/>
              </p:cNvPicPr>
              <p:nvPr/>
            </p:nvPicPr>
            <p:blipFill>
              <a:blip r:embed="rId4"/>
              <a:stretch>
                <a:fillRect/>
              </a:stretch>
            </p:blipFill>
            <p:spPr>
              <a:xfrm>
                <a:off x="1743587" y="3055669"/>
                <a:ext cx="1817470" cy="1347787"/>
              </a:xfrm>
              <a:prstGeom prst="rect">
                <a:avLst/>
              </a:prstGeom>
            </p:spPr>
          </p:pic>
          <p:sp>
            <p:nvSpPr>
              <p:cNvPr id="27" name="TextBox 26">
                <a:extLst>
                  <a:ext uri="{FF2B5EF4-FFF2-40B4-BE49-F238E27FC236}">
                    <a16:creationId xmlns:a16="http://schemas.microsoft.com/office/drawing/2014/main" id="{802EB0AD-8059-7CF2-26AC-E873CD23ACD5}"/>
                  </a:ext>
                </a:extLst>
              </p:cNvPr>
              <p:cNvSpPr txBox="1"/>
              <p:nvPr/>
            </p:nvSpPr>
            <p:spPr>
              <a:xfrm>
                <a:off x="2075817" y="2166669"/>
                <a:ext cx="1647374" cy="369332"/>
              </a:xfrm>
              <a:prstGeom prst="rect">
                <a:avLst/>
              </a:prstGeom>
              <a:noFill/>
            </p:spPr>
            <p:txBody>
              <a:bodyPr wrap="none" rtlCol="0">
                <a:spAutoFit/>
              </a:bodyPr>
              <a:lstStyle/>
              <a:p>
                <a:r>
                  <a:rPr lang="en-US" i="1" dirty="0"/>
                  <a:t>S. </a:t>
                </a:r>
                <a:r>
                  <a:rPr lang="en-US" dirty="0"/>
                  <a:t>Typhimurium</a:t>
                </a:r>
                <a:endParaRPr lang="en-US" i="1" dirty="0"/>
              </a:p>
            </p:txBody>
          </p:sp>
          <p:cxnSp>
            <p:nvCxnSpPr>
              <p:cNvPr id="8" name="Straight Arrow Connector 7">
                <a:extLst>
                  <a:ext uri="{FF2B5EF4-FFF2-40B4-BE49-F238E27FC236}">
                    <a16:creationId xmlns:a16="http://schemas.microsoft.com/office/drawing/2014/main" id="{0032F9C4-BE45-3467-3D93-6F4A8D99D8E8}"/>
                  </a:ext>
                </a:extLst>
              </p:cNvPr>
              <p:cNvCxnSpPr>
                <a:cxnSpLocks/>
              </p:cNvCxnSpPr>
              <p:nvPr/>
            </p:nvCxnSpPr>
            <p:spPr>
              <a:xfrm>
                <a:off x="2944018" y="2656934"/>
                <a:ext cx="0" cy="41487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sp>
        <p:nvSpPr>
          <p:cNvPr id="14" name="Rectangle 13">
            <a:extLst>
              <a:ext uri="{FF2B5EF4-FFF2-40B4-BE49-F238E27FC236}">
                <a16:creationId xmlns:a16="http://schemas.microsoft.com/office/drawing/2014/main" id="{B5F3A4E2-149E-A24F-C10E-33BF3ED7553E}"/>
              </a:ext>
            </a:extLst>
          </p:cNvPr>
          <p:cNvSpPr/>
          <p:nvPr/>
        </p:nvSpPr>
        <p:spPr>
          <a:xfrm>
            <a:off x="1055242" y="2245497"/>
            <a:ext cx="1647374" cy="425340"/>
          </a:xfrm>
          <a:prstGeom prst="rect">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42CADE29-C308-AB5F-D788-E80D83BDE75F}"/>
              </a:ext>
            </a:extLst>
          </p:cNvPr>
          <p:cNvPicPr>
            <a:picLocks noChangeAspect="1"/>
          </p:cNvPicPr>
          <p:nvPr/>
        </p:nvPicPr>
        <p:blipFill>
          <a:blip r:embed="rId5"/>
          <a:stretch>
            <a:fillRect/>
          </a:stretch>
        </p:blipFill>
        <p:spPr>
          <a:xfrm>
            <a:off x="3903047" y="1776803"/>
            <a:ext cx="7531100" cy="1968500"/>
          </a:xfrm>
          <a:prstGeom prst="rect">
            <a:avLst/>
          </a:prstGeom>
        </p:spPr>
      </p:pic>
    </p:spTree>
    <p:extLst>
      <p:ext uri="{BB962C8B-B14F-4D97-AF65-F5344CB8AC3E}">
        <p14:creationId xmlns:p14="http://schemas.microsoft.com/office/powerpoint/2010/main" val="348831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37887D7-E9E4-A975-8FEA-570D06BA7A4E}"/>
              </a:ext>
            </a:extLst>
          </p:cNvPr>
          <p:cNvSpPr txBox="1"/>
          <p:nvPr/>
        </p:nvSpPr>
        <p:spPr>
          <a:xfrm>
            <a:off x="401864" y="261258"/>
            <a:ext cx="8820964" cy="646331"/>
          </a:xfrm>
          <a:prstGeom prst="rect">
            <a:avLst/>
          </a:prstGeom>
          <a:noFill/>
        </p:spPr>
        <p:txBody>
          <a:bodyPr wrap="square" rtlCol="0">
            <a:spAutoFit/>
          </a:bodyPr>
          <a:lstStyle/>
          <a:p>
            <a:r>
              <a:rPr lang="en-US" sz="3600" dirty="0"/>
              <a:t>Host adaptation of </a:t>
            </a:r>
            <a:r>
              <a:rPr lang="en-US" sz="3600" i="1" dirty="0"/>
              <a:t>Salmonella</a:t>
            </a:r>
            <a:r>
              <a:rPr lang="en-US" sz="3600" dirty="0"/>
              <a:t> serovars</a:t>
            </a:r>
          </a:p>
        </p:txBody>
      </p:sp>
      <p:grpSp>
        <p:nvGrpSpPr>
          <p:cNvPr id="4" name="Group 3">
            <a:extLst>
              <a:ext uri="{FF2B5EF4-FFF2-40B4-BE49-F238E27FC236}">
                <a16:creationId xmlns:a16="http://schemas.microsoft.com/office/drawing/2014/main" id="{563202C7-A4A3-E7CC-EC11-7566F4EC5E06}"/>
              </a:ext>
            </a:extLst>
          </p:cNvPr>
          <p:cNvGrpSpPr/>
          <p:nvPr/>
        </p:nvGrpSpPr>
        <p:grpSpPr>
          <a:xfrm>
            <a:off x="723012" y="1459953"/>
            <a:ext cx="3132707" cy="4500207"/>
            <a:chOff x="1743587" y="1381125"/>
            <a:chExt cx="3132707" cy="4500207"/>
          </a:xfrm>
        </p:grpSpPr>
        <p:pic>
          <p:nvPicPr>
            <p:cNvPr id="5" name="Picture 4">
              <a:extLst>
                <a:ext uri="{FF2B5EF4-FFF2-40B4-BE49-F238E27FC236}">
                  <a16:creationId xmlns:a16="http://schemas.microsoft.com/office/drawing/2014/main" id="{DA44B306-B5C3-14A0-8A82-872E0DB0FF9D}"/>
                </a:ext>
              </a:extLst>
            </p:cNvPr>
            <p:cNvPicPr>
              <a:picLocks noChangeAspect="1"/>
            </p:cNvPicPr>
            <p:nvPr/>
          </p:nvPicPr>
          <p:blipFill>
            <a:blip r:embed="rId3"/>
            <a:stretch>
              <a:fillRect/>
            </a:stretch>
          </p:blipFill>
          <p:spPr>
            <a:xfrm>
              <a:off x="2075817" y="1381125"/>
              <a:ext cx="2044700" cy="889000"/>
            </a:xfrm>
            <a:prstGeom prst="rect">
              <a:avLst/>
            </a:prstGeom>
          </p:spPr>
        </p:pic>
        <p:grpSp>
          <p:nvGrpSpPr>
            <p:cNvPr id="2" name="Group 1">
              <a:extLst>
                <a:ext uri="{FF2B5EF4-FFF2-40B4-BE49-F238E27FC236}">
                  <a16:creationId xmlns:a16="http://schemas.microsoft.com/office/drawing/2014/main" id="{EF8C6BC7-163E-0DF9-7963-DBE971040A9B}"/>
                </a:ext>
              </a:extLst>
            </p:cNvPr>
            <p:cNvGrpSpPr/>
            <p:nvPr/>
          </p:nvGrpSpPr>
          <p:grpSpPr>
            <a:xfrm>
              <a:off x="1743587" y="2166669"/>
              <a:ext cx="3132707" cy="3714663"/>
              <a:chOff x="1743587" y="2166669"/>
              <a:chExt cx="3132707" cy="3714663"/>
            </a:xfrm>
          </p:grpSpPr>
          <p:pic>
            <p:nvPicPr>
              <p:cNvPr id="3" name="Picture 2">
                <a:extLst>
                  <a:ext uri="{FF2B5EF4-FFF2-40B4-BE49-F238E27FC236}">
                    <a16:creationId xmlns:a16="http://schemas.microsoft.com/office/drawing/2014/main" id="{213C8D62-315B-8E32-EBBB-1587AE130EF8}"/>
                  </a:ext>
                </a:extLst>
              </p:cNvPr>
              <p:cNvPicPr>
                <a:picLocks noChangeAspect="1"/>
              </p:cNvPicPr>
              <p:nvPr/>
            </p:nvPicPr>
            <p:blipFill>
              <a:blip r:embed="rId4"/>
              <a:stretch>
                <a:fillRect/>
              </a:stretch>
            </p:blipFill>
            <p:spPr>
              <a:xfrm>
                <a:off x="1743587" y="3055669"/>
                <a:ext cx="1817470" cy="1347787"/>
              </a:xfrm>
              <a:prstGeom prst="rect">
                <a:avLst/>
              </a:prstGeom>
            </p:spPr>
          </p:pic>
          <p:sp>
            <p:nvSpPr>
              <p:cNvPr id="27" name="TextBox 26">
                <a:extLst>
                  <a:ext uri="{FF2B5EF4-FFF2-40B4-BE49-F238E27FC236}">
                    <a16:creationId xmlns:a16="http://schemas.microsoft.com/office/drawing/2014/main" id="{802EB0AD-8059-7CF2-26AC-E873CD23ACD5}"/>
                  </a:ext>
                </a:extLst>
              </p:cNvPr>
              <p:cNvSpPr txBox="1"/>
              <p:nvPr/>
            </p:nvSpPr>
            <p:spPr>
              <a:xfrm>
                <a:off x="2075817" y="2166669"/>
                <a:ext cx="1647374" cy="369332"/>
              </a:xfrm>
              <a:prstGeom prst="rect">
                <a:avLst/>
              </a:prstGeom>
              <a:noFill/>
            </p:spPr>
            <p:txBody>
              <a:bodyPr wrap="none" rtlCol="0">
                <a:spAutoFit/>
              </a:bodyPr>
              <a:lstStyle/>
              <a:p>
                <a:r>
                  <a:rPr lang="en-US" i="1" dirty="0"/>
                  <a:t>S. </a:t>
                </a:r>
                <a:r>
                  <a:rPr lang="en-US" dirty="0"/>
                  <a:t>Typhimurium</a:t>
                </a:r>
                <a:endParaRPr lang="en-US" i="1" dirty="0"/>
              </a:p>
            </p:txBody>
          </p:sp>
          <p:cxnSp>
            <p:nvCxnSpPr>
              <p:cNvPr id="8" name="Straight Arrow Connector 7">
                <a:extLst>
                  <a:ext uri="{FF2B5EF4-FFF2-40B4-BE49-F238E27FC236}">
                    <a16:creationId xmlns:a16="http://schemas.microsoft.com/office/drawing/2014/main" id="{0032F9C4-BE45-3467-3D93-6F4A8D99D8E8}"/>
                  </a:ext>
                </a:extLst>
              </p:cNvPr>
              <p:cNvCxnSpPr>
                <a:cxnSpLocks/>
              </p:cNvCxnSpPr>
              <p:nvPr/>
            </p:nvCxnSpPr>
            <p:spPr>
              <a:xfrm>
                <a:off x="2944018" y="2656934"/>
                <a:ext cx="0" cy="41487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13DCEBFE-B014-F93E-1E58-839D90C3A5CE}"/>
                  </a:ext>
                </a:extLst>
              </p:cNvPr>
              <p:cNvPicPr>
                <a:picLocks noChangeAspect="1"/>
              </p:cNvPicPr>
              <p:nvPr/>
            </p:nvPicPr>
            <p:blipFill>
              <a:blip r:embed="rId5"/>
              <a:stretch>
                <a:fillRect/>
              </a:stretch>
            </p:blipFill>
            <p:spPr>
              <a:xfrm>
                <a:off x="3479294" y="4178500"/>
                <a:ext cx="1397000" cy="1333500"/>
              </a:xfrm>
              <a:prstGeom prst="rect">
                <a:avLst/>
              </a:prstGeom>
            </p:spPr>
          </p:pic>
          <p:sp>
            <p:nvSpPr>
              <p:cNvPr id="25" name="TextBox 24">
                <a:extLst>
                  <a:ext uri="{FF2B5EF4-FFF2-40B4-BE49-F238E27FC236}">
                    <a16:creationId xmlns:a16="http://schemas.microsoft.com/office/drawing/2014/main" id="{3B33D45E-128D-C98D-932D-8968A054C902}"/>
                  </a:ext>
                </a:extLst>
              </p:cNvPr>
              <p:cNvSpPr txBox="1"/>
              <p:nvPr/>
            </p:nvSpPr>
            <p:spPr>
              <a:xfrm>
                <a:off x="3317162" y="5512000"/>
                <a:ext cx="1559132" cy="369332"/>
              </a:xfrm>
              <a:prstGeom prst="rect">
                <a:avLst/>
              </a:prstGeom>
              <a:noFill/>
            </p:spPr>
            <p:txBody>
              <a:bodyPr wrap="square" rtlCol="0">
                <a:spAutoFit/>
              </a:bodyPr>
              <a:lstStyle/>
              <a:p>
                <a:pPr algn="ctr"/>
                <a:r>
                  <a:rPr lang="en-US" dirty="0"/>
                  <a:t>+++ Itaconate</a:t>
                </a:r>
              </a:p>
            </p:txBody>
          </p:sp>
          <p:sp>
            <p:nvSpPr>
              <p:cNvPr id="29" name="TextBox 28">
                <a:extLst>
                  <a:ext uri="{FF2B5EF4-FFF2-40B4-BE49-F238E27FC236}">
                    <a16:creationId xmlns:a16="http://schemas.microsoft.com/office/drawing/2014/main" id="{67F93AE1-CF19-6D16-E673-5C16F0EAE182}"/>
                  </a:ext>
                </a:extLst>
              </p:cNvPr>
              <p:cNvSpPr txBox="1"/>
              <p:nvPr/>
            </p:nvSpPr>
            <p:spPr>
              <a:xfrm>
                <a:off x="3990629" y="4733292"/>
                <a:ext cx="500458" cy="369332"/>
              </a:xfrm>
              <a:prstGeom prst="rect">
                <a:avLst/>
              </a:prstGeom>
              <a:noFill/>
            </p:spPr>
            <p:txBody>
              <a:bodyPr wrap="none" rtlCol="0">
                <a:spAutoFit/>
              </a:bodyPr>
              <a:lstStyle/>
              <a:p>
                <a:r>
                  <a:rPr lang="en-US" dirty="0"/>
                  <a:t>MP</a:t>
                </a:r>
              </a:p>
            </p:txBody>
          </p:sp>
        </p:grpSp>
      </p:grpSp>
      <p:sp>
        <p:nvSpPr>
          <p:cNvPr id="14" name="Rectangle 13">
            <a:extLst>
              <a:ext uri="{FF2B5EF4-FFF2-40B4-BE49-F238E27FC236}">
                <a16:creationId xmlns:a16="http://schemas.microsoft.com/office/drawing/2014/main" id="{B5F3A4E2-149E-A24F-C10E-33BF3ED7553E}"/>
              </a:ext>
            </a:extLst>
          </p:cNvPr>
          <p:cNvSpPr/>
          <p:nvPr/>
        </p:nvSpPr>
        <p:spPr>
          <a:xfrm>
            <a:off x="1055242" y="2245497"/>
            <a:ext cx="1647374" cy="425340"/>
          </a:xfrm>
          <a:prstGeom prst="rect">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8B0960C-7468-43B8-BBDA-6C90C7D51FAA}"/>
              </a:ext>
            </a:extLst>
          </p:cNvPr>
          <p:cNvPicPr>
            <a:picLocks noChangeAspect="1"/>
          </p:cNvPicPr>
          <p:nvPr/>
        </p:nvPicPr>
        <p:blipFill>
          <a:blip r:embed="rId6"/>
          <a:stretch>
            <a:fillRect/>
          </a:stretch>
        </p:blipFill>
        <p:spPr>
          <a:xfrm>
            <a:off x="3855719" y="4514980"/>
            <a:ext cx="1689100" cy="838200"/>
          </a:xfrm>
          <a:prstGeom prst="rect">
            <a:avLst/>
          </a:prstGeom>
        </p:spPr>
      </p:pic>
      <p:pic>
        <p:nvPicPr>
          <p:cNvPr id="44" name="Picture 43">
            <a:extLst>
              <a:ext uri="{FF2B5EF4-FFF2-40B4-BE49-F238E27FC236}">
                <a16:creationId xmlns:a16="http://schemas.microsoft.com/office/drawing/2014/main" id="{FE56848B-BCAB-0B18-E0B8-956B9F7A1547}"/>
              </a:ext>
            </a:extLst>
          </p:cNvPr>
          <p:cNvPicPr>
            <a:picLocks noChangeAspect="1"/>
          </p:cNvPicPr>
          <p:nvPr/>
        </p:nvPicPr>
        <p:blipFill>
          <a:blip r:embed="rId5"/>
          <a:stretch>
            <a:fillRect/>
          </a:stretch>
        </p:blipFill>
        <p:spPr>
          <a:xfrm>
            <a:off x="5591426" y="4257328"/>
            <a:ext cx="1397000" cy="1333500"/>
          </a:xfrm>
          <a:prstGeom prst="rect">
            <a:avLst/>
          </a:prstGeom>
        </p:spPr>
      </p:pic>
      <p:sp>
        <p:nvSpPr>
          <p:cNvPr id="45" name="TextBox 44">
            <a:extLst>
              <a:ext uri="{FF2B5EF4-FFF2-40B4-BE49-F238E27FC236}">
                <a16:creationId xmlns:a16="http://schemas.microsoft.com/office/drawing/2014/main" id="{72537BAC-1909-CE45-B637-540BABDCFBD9}"/>
              </a:ext>
            </a:extLst>
          </p:cNvPr>
          <p:cNvSpPr txBox="1"/>
          <p:nvPr/>
        </p:nvSpPr>
        <p:spPr>
          <a:xfrm>
            <a:off x="5544819" y="5590828"/>
            <a:ext cx="1559132" cy="369332"/>
          </a:xfrm>
          <a:prstGeom prst="rect">
            <a:avLst/>
          </a:prstGeom>
          <a:noFill/>
        </p:spPr>
        <p:txBody>
          <a:bodyPr wrap="square" rtlCol="0">
            <a:spAutoFit/>
          </a:bodyPr>
          <a:lstStyle/>
          <a:p>
            <a:pPr algn="ctr"/>
            <a:r>
              <a:rPr lang="en-US" dirty="0"/>
              <a:t>Itaconate</a:t>
            </a:r>
          </a:p>
        </p:txBody>
      </p:sp>
      <p:sp>
        <p:nvSpPr>
          <p:cNvPr id="46" name="TextBox 45">
            <a:extLst>
              <a:ext uri="{FF2B5EF4-FFF2-40B4-BE49-F238E27FC236}">
                <a16:creationId xmlns:a16="http://schemas.microsoft.com/office/drawing/2014/main" id="{912E986E-9B20-74BB-BDA2-F0F55E3544F9}"/>
              </a:ext>
            </a:extLst>
          </p:cNvPr>
          <p:cNvSpPr txBox="1"/>
          <p:nvPr/>
        </p:nvSpPr>
        <p:spPr>
          <a:xfrm>
            <a:off x="6102761" y="4812120"/>
            <a:ext cx="500458" cy="369332"/>
          </a:xfrm>
          <a:prstGeom prst="rect">
            <a:avLst/>
          </a:prstGeom>
          <a:noFill/>
        </p:spPr>
        <p:txBody>
          <a:bodyPr wrap="none" rtlCol="0">
            <a:spAutoFit/>
          </a:bodyPr>
          <a:lstStyle/>
          <a:p>
            <a:r>
              <a:rPr lang="en-US" dirty="0"/>
              <a:t>MP</a:t>
            </a:r>
          </a:p>
        </p:txBody>
      </p:sp>
      <p:cxnSp>
        <p:nvCxnSpPr>
          <p:cNvPr id="18" name="Straight Arrow Connector 17">
            <a:extLst>
              <a:ext uri="{FF2B5EF4-FFF2-40B4-BE49-F238E27FC236}">
                <a16:creationId xmlns:a16="http://schemas.microsoft.com/office/drawing/2014/main" id="{A2273443-A0F2-2034-229C-21E084CA2946}"/>
              </a:ext>
            </a:extLst>
          </p:cNvPr>
          <p:cNvCxnSpPr>
            <a:cxnSpLocks/>
          </p:cNvCxnSpPr>
          <p:nvPr/>
        </p:nvCxnSpPr>
        <p:spPr>
          <a:xfrm>
            <a:off x="5780618" y="5649366"/>
            <a:ext cx="0" cy="325761"/>
          </a:xfrm>
          <a:prstGeom prst="straightConnector1">
            <a:avLst/>
          </a:prstGeom>
          <a:ln w="22225">
            <a:tailEnd type="triangle"/>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B7C04993-B61F-F66E-0E8C-6F78EA097763}"/>
              </a:ext>
            </a:extLst>
          </p:cNvPr>
          <p:cNvSpPr txBox="1"/>
          <p:nvPr/>
        </p:nvSpPr>
        <p:spPr>
          <a:xfrm>
            <a:off x="3855719" y="5102672"/>
            <a:ext cx="1559132" cy="369332"/>
          </a:xfrm>
          <a:prstGeom prst="rect">
            <a:avLst/>
          </a:prstGeom>
          <a:noFill/>
        </p:spPr>
        <p:txBody>
          <a:bodyPr wrap="square" rtlCol="0">
            <a:spAutoFit/>
          </a:bodyPr>
          <a:lstStyle/>
          <a:p>
            <a:pPr algn="ctr"/>
            <a:r>
              <a:rPr lang="en-US" i="1" dirty="0" err="1"/>
              <a:t>ripABC_lgl</a:t>
            </a:r>
            <a:endParaRPr lang="en-US" i="1" dirty="0"/>
          </a:p>
        </p:txBody>
      </p:sp>
      <p:pic>
        <p:nvPicPr>
          <p:cNvPr id="50" name="Picture 49">
            <a:extLst>
              <a:ext uri="{FF2B5EF4-FFF2-40B4-BE49-F238E27FC236}">
                <a16:creationId xmlns:a16="http://schemas.microsoft.com/office/drawing/2014/main" id="{42CADE29-C308-AB5F-D788-E80D83BDE75F}"/>
              </a:ext>
            </a:extLst>
          </p:cNvPr>
          <p:cNvPicPr>
            <a:picLocks noChangeAspect="1"/>
          </p:cNvPicPr>
          <p:nvPr/>
        </p:nvPicPr>
        <p:blipFill>
          <a:blip r:embed="rId7"/>
          <a:stretch>
            <a:fillRect/>
          </a:stretch>
        </p:blipFill>
        <p:spPr>
          <a:xfrm>
            <a:off x="3903047" y="1776803"/>
            <a:ext cx="7531100" cy="1968500"/>
          </a:xfrm>
          <a:prstGeom prst="rect">
            <a:avLst/>
          </a:prstGeom>
        </p:spPr>
      </p:pic>
      <p:pic>
        <p:nvPicPr>
          <p:cNvPr id="51" name="Picture 50">
            <a:extLst>
              <a:ext uri="{FF2B5EF4-FFF2-40B4-BE49-F238E27FC236}">
                <a16:creationId xmlns:a16="http://schemas.microsoft.com/office/drawing/2014/main" id="{CBD763B8-E5EB-0B8F-3376-8AF561FA78E6}"/>
              </a:ext>
            </a:extLst>
          </p:cNvPr>
          <p:cNvPicPr>
            <a:picLocks noChangeAspect="1"/>
          </p:cNvPicPr>
          <p:nvPr/>
        </p:nvPicPr>
        <p:blipFill rotWithShape="1">
          <a:blip r:embed="rId8"/>
          <a:srcRect l="7457" b="20232"/>
          <a:stretch/>
        </p:blipFill>
        <p:spPr>
          <a:xfrm rot="296125">
            <a:off x="2480275" y="3676965"/>
            <a:ext cx="771115" cy="654744"/>
          </a:xfrm>
          <a:prstGeom prst="rect">
            <a:avLst/>
          </a:prstGeom>
        </p:spPr>
      </p:pic>
    </p:spTree>
    <p:extLst>
      <p:ext uri="{BB962C8B-B14F-4D97-AF65-F5344CB8AC3E}">
        <p14:creationId xmlns:p14="http://schemas.microsoft.com/office/powerpoint/2010/main" val="1485485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4826A0B-1E49-761C-E221-C0C5BA7D9B8B}"/>
              </a:ext>
            </a:extLst>
          </p:cNvPr>
          <p:cNvPicPr>
            <a:picLocks noChangeAspect="1"/>
          </p:cNvPicPr>
          <p:nvPr/>
        </p:nvPicPr>
        <p:blipFill>
          <a:blip r:embed="rId3"/>
          <a:stretch>
            <a:fillRect/>
          </a:stretch>
        </p:blipFill>
        <p:spPr>
          <a:xfrm>
            <a:off x="8542892" y="4265941"/>
            <a:ext cx="1309828" cy="1333500"/>
          </a:xfrm>
          <a:prstGeom prst="rect">
            <a:avLst/>
          </a:prstGeom>
        </p:spPr>
      </p:pic>
      <p:sp>
        <p:nvSpPr>
          <p:cNvPr id="17" name="TextBox 16">
            <a:extLst>
              <a:ext uri="{FF2B5EF4-FFF2-40B4-BE49-F238E27FC236}">
                <a16:creationId xmlns:a16="http://schemas.microsoft.com/office/drawing/2014/main" id="{637887D7-E9E4-A975-8FEA-570D06BA7A4E}"/>
              </a:ext>
            </a:extLst>
          </p:cNvPr>
          <p:cNvSpPr txBox="1"/>
          <p:nvPr/>
        </p:nvSpPr>
        <p:spPr>
          <a:xfrm>
            <a:off x="401864" y="261258"/>
            <a:ext cx="8820964" cy="646331"/>
          </a:xfrm>
          <a:prstGeom prst="rect">
            <a:avLst/>
          </a:prstGeom>
          <a:noFill/>
        </p:spPr>
        <p:txBody>
          <a:bodyPr wrap="square" rtlCol="0">
            <a:spAutoFit/>
          </a:bodyPr>
          <a:lstStyle/>
          <a:p>
            <a:r>
              <a:rPr lang="en-US" sz="3600" dirty="0"/>
              <a:t>Host adaptation of </a:t>
            </a:r>
            <a:r>
              <a:rPr lang="en-US" sz="3600" i="1" dirty="0"/>
              <a:t>Salmonella</a:t>
            </a:r>
            <a:r>
              <a:rPr lang="en-US" sz="3600" dirty="0"/>
              <a:t> serovars</a:t>
            </a:r>
          </a:p>
        </p:txBody>
      </p:sp>
      <p:grpSp>
        <p:nvGrpSpPr>
          <p:cNvPr id="13" name="Group 12">
            <a:extLst>
              <a:ext uri="{FF2B5EF4-FFF2-40B4-BE49-F238E27FC236}">
                <a16:creationId xmlns:a16="http://schemas.microsoft.com/office/drawing/2014/main" id="{4A4D93C6-082B-19DF-E070-160139D18E01}"/>
              </a:ext>
            </a:extLst>
          </p:cNvPr>
          <p:cNvGrpSpPr/>
          <p:nvPr/>
        </p:nvGrpSpPr>
        <p:grpSpPr>
          <a:xfrm>
            <a:off x="8405984" y="1439761"/>
            <a:ext cx="3492500" cy="4797398"/>
            <a:chOff x="6939282" y="1304925"/>
            <a:chExt cx="3492500" cy="4797398"/>
          </a:xfrm>
        </p:grpSpPr>
        <p:cxnSp>
          <p:nvCxnSpPr>
            <p:cNvPr id="31" name="Straight Arrow Connector 30">
              <a:extLst>
                <a:ext uri="{FF2B5EF4-FFF2-40B4-BE49-F238E27FC236}">
                  <a16:creationId xmlns:a16="http://schemas.microsoft.com/office/drawing/2014/main" id="{00951451-59F1-A143-985D-69A4EBA5086D}"/>
                </a:ext>
              </a:extLst>
            </p:cNvPr>
            <p:cNvCxnSpPr>
              <a:cxnSpLocks/>
            </p:cNvCxnSpPr>
            <p:nvPr/>
          </p:nvCxnSpPr>
          <p:spPr>
            <a:xfrm>
              <a:off x="9079989" y="2583299"/>
              <a:ext cx="0" cy="36576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1EEC77A7-95C0-6513-DC27-1D7725D2DAC9}"/>
                </a:ext>
              </a:extLst>
            </p:cNvPr>
            <p:cNvSpPr txBox="1"/>
            <p:nvPr/>
          </p:nvSpPr>
          <p:spPr>
            <a:xfrm>
              <a:off x="8649411" y="2166669"/>
              <a:ext cx="901978" cy="369332"/>
            </a:xfrm>
            <a:prstGeom prst="rect">
              <a:avLst/>
            </a:prstGeom>
            <a:noFill/>
          </p:spPr>
          <p:txBody>
            <a:bodyPr wrap="none" rtlCol="0">
              <a:spAutoFit/>
            </a:bodyPr>
            <a:lstStyle/>
            <a:p>
              <a:r>
                <a:rPr lang="en-US" i="1" dirty="0"/>
                <a:t>S. </a:t>
              </a:r>
              <a:r>
                <a:rPr lang="en-US" dirty="0"/>
                <a:t>Typhi</a:t>
              </a:r>
              <a:endParaRPr lang="en-US" i="1" dirty="0"/>
            </a:p>
          </p:txBody>
        </p:sp>
        <p:pic>
          <p:nvPicPr>
            <p:cNvPr id="6" name="Picture 5">
              <a:extLst>
                <a:ext uri="{FF2B5EF4-FFF2-40B4-BE49-F238E27FC236}">
                  <a16:creationId xmlns:a16="http://schemas.microsoft.com/office/drawing/2014/main" id="{CB28D012-F317-D497-8ABF-102DDBDFC63B}"/>
                </a:ext>
              </a:extLst>
            </p:cNvPr>
            <p:cNvPicPr>
              <a:picLocks noChangeAspect="1"/>
            </p:cNvPicPr>
            <p:nvPr/>
          </p:nvPicPr>
          <p:blipFill>
            <a:blip r:embed="rId4"/>
            <a:stretch>
              <a:fillRect/>
            </a:stretch>
          </p:blipFill>
          <p:spPr>
            <a:xfrm>
              <a:off x="8336282" y="1304925"/>
              <a:ext cx="2095500" cy="965200"/>
            </a:xfrm>
            <a:prstGeom prst="rect">
              <a:avLst/>
            </a:prstGeom>
          </p:spPr>
        </p:pic>
        <p:pic>
          <p:nvPicPr>
            <p:cNvPr id="28" name="Picture 27">
              <a:extLst>
                <a:ext uri="{FF2B5EF4-FFF2-40B4-BE49-F238E27FC236}">
                  <a16:creationId xmlns:a16="http://schemas.microsoft.com/office/drawing/2014/main" id="{7E750983-4E22-6A61-23E3-08843FDC7C3D}"/>
                </a:ext>
              </a:extLst>
            </p:cNvPr>
            <p:cNvPicPr>
              <a:picLocks noChangeAspect="1"/>
            </p:cNvPicPr>
            <p:nvPr/>
          </p:nvPicPr>
          <p:blipFill>
            <a:blip r:embed="rId5"/>
            <a:stretch>
              <a:fillRect/>
            </a:stretch>
          </p:blipFill>
          <p:spPr>
            <a:xfrm>
              <a:off x="8468811" y="2944306"/>
              <a:ext cx="1285421" cy="1367035"/>
            </a:xfrm>
            <a:prstGeom prst="rect">
              <a:avLst/>
            </a:prstGeom>
          </p:spPr>
        </p:pic>
        <p:sp>
          <p:nvSpPr>
            <p:cNvPr id="32" name="TextBox 31">
              <a:extLst>
                <a:ext uri="{FF2B5EF4-FFF2-40B4-BE49-F238E27FC236}">
                  <a16:creationId xmlns:a16="http://schemas.microsoft.com/office/drawing/2014/main" id="{F21CE4A3-A9C3-EC4E-1CE9-2E5252C20058}"/>
                </a:ext>
              </a:extLst>
            </p:cNvPr>
            <p:cNvSpPr txBox="1"/>
            <p:nvPr/>
          </p:nvSpPr>
          <p:spPr>
            <a:xfrm>
              <a:off x="7527249" y="4664939"/>
              <a:ext cx="500458" cy="369332"/>
            </a:xfrm>
            <a:prstGeom prst="rect">
              <a:avLst/>
            </a:prstGeom>
            <a:noFill/>
          </p:spPr>
          <p:txBody>
            <a:bodyPr wrap="none" rtlCol="0">
              <a:spAutoFit/>
            </a:bodyPr>
            <a:lstStyle/>
            <a:p>
              <a:r>
                <a:rPr lang="en-US" dirty="0"/>
                <a:t>MP</a:t>
              </a:r>
            </a:p>
          </p:txBody>
        </p:sp>
        <p:sp>
          <p:nvSpPr>
            <p:cNvPr id="33" name="TextBox 32">
              <a:extLst>
                <a:ext uri="{FF2B5EF4-FFF2-40B4-BE49-F238E27FC236}">
                  <a16:creationId xmlns:a16="http://schemas.microsoft.com/office/drawing/2014/main" id="{BED67BD9-322C-2DF1-C2AF-5EBA546574E8}"/>
                </a:ext>
              </a:extLst>
            </p:cNvPr>
            <p:cNvSpPr txBox="1"/>
            <p:nvPr/>
          </p:nvSpPr>
          <p:spPr>
            <a:xfrm>
              <a:off x="6939282" y="5455992"/>
              <a:ext cx="1397000" cy="646331"/>
            </a:xfrm>
            <a:prstGeom prst="rect">
              <a:avLst/>
            </a:prstGeom>
            <a:noFill/>
          </p:spPr>
          <p:txBody>
            <a:bodyPr wrap="square" rtlCol="0">
              <a:spAutoFit/>
            </a:bodyPr>
            <a:lstStyle/>
            <a:p>
              <a:pPr algn="ctr"/>
              <a:r>
                <a:rPr lang="en-US" dirty="0"/>
                <a:t>+ Itaconate [60 </a:t>
              </a:r>
              <a:r>
                <a:rPr lang="en-US" dirty="0">
                  <a:latin typeface="Symbol" pitchFamily="2" charset="2"/>
                </a:rPr>
                <a:t>m</a:t>
              </a:r>
              <a:r>
                <a:rPr lang="en-US" dirty="0"/>
                <a:t>M]</a:t>
              </a:r>
            </a:p>
          </p:txBody>
        </p:sp>
      </p:grpSp>
      <p:sp>
        <p:nvSpPr>
          <p:cNvPr id="14" name="Rectangle 13">
            <a:extLst>
              <a:ext uri="{FF2B5EF4-FFF2-40B4-BE49-F238E27FC236}">
                <a16:creationId xmlns:a16="http://schemas.microsoft.com/office/drawing/2014/main" id="{B5F3A4E2-149E-A24F-C10E-33BF3ED7553E}"/>
              </a:ext>
            </a:extLst>
          </p:cNvPr>
          <p:cNvSpPr/>
          <p:nvPr/>
        </p:nvSpPr>
        <p:spPr>
          <a:xfrm>
            <a:off x="9723004" y="2260629"/>
            <a:ext cx="1647374" cy="425340"/>
          </a:xfrm>
          <a:prstGeom prst="rect">
            <a:avLst/>
          </a:prstGeom>
          <a:noFill/>
          <a:ln w="53975">
            <a:solidFill>
              <a:srgbClr val="189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3430EC4-13E7-06F2-E1F3-A033B2F758E4}"/>
              </a:ext>
            </a:extLst>
          </p:cNvPr>
          <p:cNvPicPr>
            <a:picLocks noChangeAspect="1"/>
          </p:cNvPicPr>
          <p:nvPr/>
        </p:nvPicPr>
        <p:blipFill>
          <a:blip r:embed="rId6"/>
          <a:stretch>
            <a:fillRect/>
          </a:stretch>
        </p:blipFill>
        <p:spPr>
          <a:xfrm>
            <a:off x="1919597" y="1794159"/>
            <a:ext cx="7531100" cy="1968500"/>
          </a:xfrm>
          <a:prstGeom prst="rect">
            <a:avLst/>
          </a:prstGeom>
        </p:spPr>
      </p:pic>
      <p:pic>
        <p:nvPicPr>
          <p:cNvPr id="12" name="Graphic 11" descr="No sign with solid fill">
            <a:extLst>
              <a:ext uri="{FF2B5EF4-FFF2-40B4-BE49-F238E27FC236}">
                <a16:creationId xmlns:a16="http://schemas.microsoft.com/office/drawing/2014/main" id="{A1E6A0E9-42FA-8DC3-A4B1-82765005F8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38862" y="1475421"/>
            <a:ext cx="3346495" cy="3346495"/>
          </a:xfrm>
          <a:prstGeom prst="rect">
            <a:avLst/>
          </a:prstGeom>
        </p:spPr>
      </p:pic>
      <p:pic>
        <p:nvPicPr>
          <p:cNvPr id="30" name="Picture 29">
            <a:extLst>
              <a:ext uri="{FF2B5EF4-FFF2-40B4-BE49-F238E27FC236}">
                <a16:creationId xmlns:a16="http://schemas.microsoft.com/office/drawing/2014/main" id="{F7CF01A7-0E99-6BDD-AE98-72F9A9855B9B}"/>
              </a:ext>
            </a:extLst>
          </p:cNvPr>
          <p:cNvPicPr>
            <a:picLocks noChangeAspect="1"/>
          </p:cNvPicPr>
          <p:nvPr/>
        </p:nvPicPr>
        <p:blipFill rotWithShape="1">
          <a:blip r:embed="rId9"/>
          <a:srcRect l="7457" b="20232"/>
          <a:stretch/>
        </p:blipFill>
        <p:spPr>
          <a:xfrm flipH="1">
            <a:off x="9163878" y="3674922"/>
            <a:ext cx="771635" cy="654744"/>
          </a:xfrm>
          <a:prstGeom prst="rect">
            <a:avLst/>
          </a:prstGeom>
        </p:spPr>
      </p:pic>
    </p:spTree>
    <p:extLst>
      <p:ext uri="{BB962C8B-B14F-4D97-AF65-F5344CB8AC3E}">
        <p14:creationId xmlns:p14="http://schemas.microsoft.com/office/powerpoint/2010/main" val="3086802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8F5D2B-3BDA-C16C-643F-F0774D605D02}"/>
              </a:ext>
            </a:extLst>
          </p:cNvPr>
          <p:cNvSpPr txBox="1"/>
          <p:nvPr/>
        </p:nvSpPr>
        <p:spPr>
          <a:xfrm>
            <a:off x="401864" y="261258"/>
            <a:ext cx="10933793" cy="646331"/>
          </a:xfrm>
          <a:prstGeom prst="rect">
            <a:avLst/>
          </a:prstGeom>
          <a:noFill/>
        </p:spPr>
        <p:txBody>
          <a:bodyPr wrap="square" rtlCol="0">
            <a:spAutoFit/>
          </a:bodyPr>
          <a:lstStyle/>
          <a:p>
            <a:r>
              <a:rPr lang="en-US" sz="3600" i="1" dirty="0"/>
              <a:t>Salmonella </a:t>
            </a:r>
            <a:r>
              <a:rPr lang="en-US" sz="3600" i="1" dirty="0" err="1"/>
              <a:t>ripABC</a:t>
            </a:r>
            <a:r>
              <a:rPr lang="en-US" sz="3600" dirty="0"/>
              <a:t> genes necessary for mouse infection</a:t>
            </a:r>
          </a:p>
        </p:txBody>
      </p:sp>
      <p:sp>
        <p:nvSpPr>
          <p:cNvPr id="2" name="TextBox 1">
            <a:extLst>
              <a:ext uri="{FF2B5EF4-FFF2-40B4-BE49-F238E27FC236}">
                <a16:creationId xmlns:a16="http://schemas.microsoft.com/office/drawing/2014/main" id="{E318A5E4-3B14-6111-C901-AE9EAA89DA62}"/>
              </a:ext>
            </a:extLst>
          </p:cNvPr>
          <p:cNvSpPr txBox="1"/>
          <p:nvPr/>
        </p:nvSpPr>
        <p:spPr>
          <a:xfrm>
            <a:off x="1233714" y="1785257"/>
            <a:ext cx="10203543" cy="1384995"/>
          </a:xfrm>
          <a:prstGeom prst="rect">
            <a:avLst/>
          </a:prstGeom>
          <a:noFill/>
        </p:spPr>
        <p:txBody>
          <a:bodyPr wrap="square" rtlCol="0">
            <a:spAutoFit/>
          </a:bodyPr>
          <a:lstStyle/>
          <a:p>
            <a:endParaRPr lang="en-US" sz="2800" dirty="0"/>
          </a:p>
          <a:p>
            <a:r>
              <a:rPr lang="en-US" dirty="0"/>
              <a:t> </a:t>
            </a:r>
            <a:r>
              <a:rPr lang="en-US" sz="2800" b="1" dirty="0"/>
              <a:t>“The deletion of </a:t>
            </a:r>
            <a:r>
              <a:rPr lang="en-US" sz="2800" b="1" i="1" dirty="0" err="1"/>
              <a:t>ripABC_lgl</a:t>
            </a:r>
            <a:r>
              <a:rPr lang="en-US" sz="2800" b="1" dirty="0"/>
              <a:t> genes from </a:t>
            </a:r>
            <a:r>
              <a:rPr lang="en-US" sz="2800" b="1" i="1" dirty="0"/>
              <a:t>S.</a:t>
            </a:r>
            <a:r>
              <a:rPr lang="en-US" sz="2800" b="1" dirty="0"/>
              <a:t> Typhimurium will decrease their ability to infect and replicate within the mouse”</a:t>
            </a:r>
            <a:endParaRPr lang="en-US" b="1" dirty="0"/>
          </a:p>
        </p:txBody>
      </p:sp>
      <p:sp>
        <p:nvSpPr>
          <p:cNvPr id="6" name="TextBox 5">
            <a:extLst>
              <a:ext uri="{FF2B5EF4-FFF2-40B4-BE49-F238E27FC236}">
                <a16:creationId xmlns:a16="http://schemas.microsoft.com/office/drawing/2014/main" id="{F518218D-1432-D172-1A39-67F908074B5B}"/>
              </a:ext>
            </a:extLst>
          </p:cNvPr>
          <p:cNvSpPr txBox="1"/>
          <p:nvPr/>
        </p:nvSpPr>
        <p:spPr>
          <a:xfrm>
            <a:off x="841828" y="1523647"/>
            <a:ext cx="6096000" cy="523220"/>
          </a:xfrm>
          <a:prstGeom prst="rect">
            <a:avLst/>
          </a:prstGeom>
          <a:noFill/>
        </p:spPr>
        <p:txBody>
          <a:bodyPr wrap="square">
            <a:spAutoFit/>
          </a:bodyPr>
          <a:lstStyle/>
          <a:p>
            <a:r>
              <a:rPr lang="en-US" sz="2800" dirty="0"/>
              <a:t>Hypothesis:</a:t>
            </a:r>
          </a:p>
        </p:txBody>
      </p:sp>
      <p:grpSp>
        <p:nvGrpSpPr>
          <p:cNvPr id="3" name="Group 2">
            <a:extLst>
              <a:ext uri="{FF2B5EF4-FFF2-40B4-BE49-F238E27FC236}">
                <a16:creationId xmlns:a16="http://schemas.microsoft.com/office/drawing/2014/main" id="{92C5607E-DB3A-FCA5-9523-975859CDEE1F}"/>
              </a:ext>
            </a:extLst>
          </p:cNvPr>
          <p:cNvGrpSpPr/>
          <p:nvPr/>
        </p:nvGrpSpPr>
        <p:grpSpPr>
          <a:xfrm>
            <a:off x="202279" y="3402122"/>
            <a:ext cx="10645356" cy="2712136"/>
            <a:chOff x="202279" y="3402122"/>
            <a:chExt cx="10645356" cy="2712136"/>
          </a:xfrm>
        </p:grpSpPr>
        <p:pic>
          <p:nvPicPr>
            <p:cNvPr id="23" name="Picture 22">
              <a:extLst>
                <a:ext uri="{FF2B5EF4-FFF2-40B4-BE49-F238E27FC236}">
                  <a16:creationId xmlns:a16="http://schemas.microsoft.com/office/drawing/2014/main" id="{482B2874-897B-57F3-BA35-0EF2A2E73A43}"/>
                </a:ext>
              </a:extLst>
            </p:cNvPr>
            <p:cNvPicPr>
              <a:picLocks noChangeAspect="1"/>
            </p:cNvPicPr>
            <p:nvPr/>
          </p:nvPicPr>
          <p:blipFill>
            <a:blip r:embed="rId2"/>
            <a:stretch>
              <a:fillRect/>
            </a:stretch>
          </p:blipFill>
          <p:spPr>
            <a:xfrm>
              <a:off x="202279" y="3432616"/>
              <a:ext cx="6481474" cy="1694146"/>
            </a:xfrm>
            <a:prstGeom prst="rect">
              <a:avLst/>
            </a:prstGeom>
          </p:spPr>
        </p:pic>
        <p:pic>
          <p:nvPicPr>
            <p:cNvPr id="21" name="Picture 20">
              <a:extLst>
                <a:ext uri="{FF2B5EF4-FFF2-40B4-BE49-F238E27FC236}">
                  <a16:creationId xmlns:a16="http://schemas.microsoft.com/office/drawing/2014/main" id="{7C316E24-06BC-07D9-4901-6C101727BA8F}"/>
                </a:ext>
              </a:extLst>
            </p:cNvPr>
            <p:cNvPicPr>
              <a:picLocks noChangeAspect="1"/>
            </p:cNvPicPr>
            <p:nvPr/>
          </p:nvPicPr>
          <p:blipFill>
            <a:blip r:embed="rId3"/>
            <a:stretch>
              <a:fillRect/>
            </a:stretch>
          </p:blipFill>
          <p:spPr>
            <a:xfrm>
              <a:off x="8646618" y="3402122"/>
              <a:ext cx="1801411" cy="1489628"/>
            </a:xfrm>
            <a:prstGeom prst="rect">
              <a:avLst/>
            </a:prstGeom>
          </p:spPr>
        </p:pic>
        <p:sp>
          <p:nvSpPr>
            <p:cNvPr id="28" name="TextBox 27">
              <a:extLst>
                <a:ext uri="{FF2B5EF4-FFF2-40B4-BE49-F238E27FC236}">
                  <a16:creationId xmlns:a16="http://schemas.microsoft.com/office/drawing/2014/main" id="{27A60F56-86C5-38C7-723E-A80042813DEB}"/>
                </a:ext>
              </a:extLst>
            </p:cNvPr>
            <p:cNvSpPr txBox="1"/>
            <p:nvPr/>
          </p:nvSpPr>
          <p:spPr>
            <a:xfrm>
              <a:off x="9147361" y="5015667"/>
              <a:ext cx="1700274" cy="369332"/>
            </a:xfrm>
            <a:prstGeom prst="rect">
              <a:avLst/>
            </a:prstGeom>
            <a:noFill/>
          </p:spPr>
          <p:txBody>
            <a:bodyPr wrap="none" rtlCol="0">
              <a:spAutoFit/>
            </a:bodyPr>
            <a:lstStyle/>
            <a:p>
              <a:r>
                <a:rPr lang="en-US" i="1" dirty="0"/>
                <a:t>S. </a:t>
              </a:r>
              <a:r>
                <a:rPr lang="en-US" dirty="0"/>
                <a:t>Typhimurium </a:t>
              </a:r>
              <a:endParaRPr lang="en-US" i="1" dirty="0"/>
            </a:p>
          </p:txBody>
        </p:sp>
        <p:sp>
          <p:nvSpPr>
            <p:cNvPr id="29" name="Right Arrow 28">
              <a:extLst>
                <a:ext uri="{FF2B5EF4-FFF2-40B4-BE49-F238E27FC236}">
                  <a16:creationId xmlns:a16="http://schemas.microsoft.com/office/drawing/2014/main" id="{1E3C2AD5-5C39-AA91-ABB8-F4892008CB05}"/>
                </a:ext>
              </a:extLst>
            </p:cNvPr>
            <p:cNvSpPr/>
            <p:nvPr/>
          </p:nvSpPr>
          <p:spPr>
            <a:xfrm>
              <a:off x="6769158" y="4445998"/>
              <a:ext cx="1306286" cy="348020"/>
            </a:xfrm>
            <a:prstGeom prst="rightArrow">
              <a:avLst/>
            </a:prstGeom>
            <a:solidFill>
              <a:schemeClr val="accent3"/>
            </a:solidFill>
            <a:ln w="28575">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Down Arrow 29">
              <a:extLst>
                <a:ext uri="{FF2B5EF4-FFF2-40B4-BE49-F238E27FC236}">
                  <a16:creationId xmlns:a16="http://schemas.microsoft.com/office/drawing/2014/main" id="{F6139914-57C8-A8B9-CC0F-0C41127416CD}"/>
                </a:ext>
              </a:extLst>
            </p:cNvPr>
            <p:cNvSpPr/>
            <p:nvPr/>
          </p:nvSpPr>
          <p:spPr>
            <a:xfrm>
              <a:off x="8976551" y="5015667"/>
              <a:ext cx="170810" cy="423134"/>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quot;No&quot; Symbol 19">
              <a:extLst>
                <a:ext uri="{FF2B5EF4-FFF2-40B4-BE49-F238E27FC236}">
                  <a16:creationId xmlns:a16="http://schemas.microsoft.com/office/drawing/2014/main" id="{5BE20996-9797-C311-1908-40D4538BD5E2}"/>
                </a:ext>
              </a:extLst>
            </p:cNvPr>
            <p:cNvSpPr/>
            <p:nvPr/>
          </p:nvSpPr>
          <p:spPr>
            <a:xfrm>
              <a:off x="2437165" y="3473778"/>
              <a:ext cx="2831059" cy="2640480"/>
            </a:xfrm>
            <a:prstGeom prst="noSmoking">
              <a:avLst/>
            </a:prstGeom>
            <a:solidFill>
              <a:srgbClr val="FF0000">
                <a:alpha val="1669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888126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2BBA9C-67E2-012E-5D05-3B5CAE23DB41}"/>
              </a:ext>
            </a:extLst>
          </p:cNvPr>
          <p:cNvSpPr txBox="1"/>
          <p:nvPr/>
        </p:nvSpPr>
        <p:spPr>
          <a:xfrm>
            <a:off x="401864" y="261258"/>
            <a:ext cx="10933793" cy="646331"/>
          </a:xfrm>
          <a:prstGeom prst="rect">
            <a:avLst/>
          </a:prstGeom>
          <a:noFill/>
        </p:spPr>
        <p:txBody>
          <a:bodyPr wrap="square" rtlCol="0">
            <a:spAutoFit/>
          </a:bodyPr>
          <a:lstStyle/>
          <a:p>
            <a:r>
              <a:rPr lang="en-US" sz="3600" dirty="0"/>
              <a:t>Construction of </a:t>
            </a:r>
            <a:r>
              <a:rPr lang="en-US" sz="3600" i="1" dirty="0"/>
              <a:t>S. </a:t>
            </a:r>
            <a:r>
              <a:rPr lang="en-US" sz="3600" dirty="0"/>
              <a:t>Typhimurium deletion mutants</a:t>
            </a:r>
          </a:p>
        </p:txBody>
      </p:sp>
      <p:sp>
        <p:nvSpPr>
          <p:cNvPr id="24" name="TextBox 23">
            <a:extLst>
              <a:ext uri="{FF2B5EF4-FFF2-40B4-BE49-F238E27FC236}">
                <a16:creationId xmlns:a16="http://schemas.microsoft.com/office/drawing/2014/main" id="{56D73874-3D19-7CAD-2285-DC38761DA253}"/>
              </a:ext>
            </a:extLst>
          </p:cNvPr>
          <p:cNvSpPr txBox="1"/>
          <p:nvPr/>
        </p:nvSpPr>
        <p:spPr>
          <a:xfrm>
            <a:off x="1920443" y="1503453"/>
            <a:ext cx="1101666" cy="186253"/>
          </a:xfrm>
          <a:prstGeom prst="rect">
            <a:avLst/>
          </a:prstGeom>
          <a:noFill/>
        </p:spPr>
        <p:txBody>
          <a:bodyPr wrap="none" rtlCol="0">
            <a:spAutoFit/>
          </a:bodyPr>
          <a:lstStyle/>
          <a:p>
            <a:r>
              <a:rPr lang="en-US" dirty="0"/>
              <a:t>Sequencing check</a:t>
            </a:r>
          </a:p>
        </p:txBody>
      </p:sp>
      <p:grpSp>
        <p:nvGrpSpPr>
          <p:cNvPr id="8" name="Group 7">
            <a:extLst>
              <a:ext uri="{FF2B5EF4-FFF2-40B4-BE49-F238E27FC236}">
                <a16:creationId xmlns:a16="http://schemas.microsoft.com/office/drawing/2014/main" id="{63EBBB33-94CF-1DBA-A98F-69AB0283643D}"/>
              </a:ext>
            </a:extLst>
          </p:cNvPr>
          <p:cNvGrpSpPr/>
          <p:nvPr/>
        </p:nvGrpSpPr>
        <p:grpSpPr>
          <a:xfrm>
            <a:off x="1920443" y="990116"/>
            <a:ext cx="8056604" cy="5635201"/>
            <a:chOff x="271934" y="1082311"/>
            <a:chExt cx="8056604" cy="5635201"/>
          </a:xfrm>
        </p:grpSpPr>
        <p:sp>
          <p:nvSpPr>
            <p:cNvPr id="16" name="TextBox 15">
              <a:extLst>
                <a:ext uri="{FF2B5EF4-FFF2-40B4-BE49-F238E27FC236}">
                  <a16:creationId xmlns:a16="http://schemas.microsoft.com/office/drawing/2014/main" id="{FF5AF684-A960-9398-D059-ACFCAB2AF78F}"/>
                </a:ext>
              </a:extLst>
            </p:cNvPr>
            <p:cNvSpPr txBox="1"/>
            <p:nvPr/>
          </p:nvSpPr>
          <p:spPr>
            <a:xfrm>
              <a:off x="3022109" y="4477152"/>
              <a:ext cx="540277" cy="154931"/>
            </a:xfrm>
            <a:prstGeom prst="rect">
              <a:avLst/>
            </a:prstGeom>
            <a:noFill/>
          </p:spPr>
          <p:txBody>
            <a:bodyPr wrap="none" rtlCol="0">
              <a:spAutoFit/>
            </a:bodyPr>
            <a:lstStyle/>
            <a:p>
              <a:r>
                <a:rPr lang="en-US" dirty="0"/>
                <a:t>PCR check</a:t>
              </a:r>
            </a:p>
          </p:txBody>
        </p:sp>
        <p:pic>
          <p:nvPicPr>
            <p:cNvPr id="5134" name="Picture 14" descr="Gibson Assembly Cloning 1">
              <a:extLst>
                <a:ext uri="{FF2B5EF4-FFF2-40B4-BE49-F238E27FC236}">
                  <a16:creationId xmlns:a16="http://schemas.microsoft.com/office/drawing/2014/main" id="{EC3A0C6C-146F-AB4F-1D18-C55F14D55B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71934" y="1082311"/>
              <a:ext cx="7985416" cy="339484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D1E29CF7-762F-06FA-78A6-501673D1B427}"/>
                </a:ext>
              </a:extLst>
            </p:cNvPr>
            <p:cNvPicPr>
              <a:picLocks noChangeAspect="1"/>
            </p:cNvPicPr>
            <p:nvPr/>
          </p:nvPicPr>
          <p:blipFill rotWithShape="1">
            <a:blip r:embed="rId4"/>
            <a:srcRect l="46126" r="13651"/>
            <a:stretch/>
          </p:blipFill>
          <p:spPr>
            <a:xfrm>
              <a:off x="5576536" y="4853655"/>
              <a:ext cx="2752002" cy="927698"/>
            </a:xfrm>
            <a:prstGeom prst="rect">
              <a:avLst/>
            </a:prstGeom>
          </p:spPr>
        </p:pic>
        <p:cxnSp>
          <p:nvCxnSpPr>
            <p:cNvPr id="21" name="Straight Arrow Connector 20">
              <a:extLst>
                <a:ext uri="{FF2B5EF4-FFF2-40B4-BE49-F238E27FC236}">
                  <a16:creationId xmlns:a16="http://schemas.microsoft.com/office/drawing/2014/main" id="{712AB8E1-5C33-DD60-4D28-60434A0961F4}"/>
                </a:ext>
              </a:extLst>
            </p:cNvPr>
            <p:cNvCxnSpPr>
              <a:cxnSpLocks/>
            </p:cNvCxnSpPr>
            <p:nvPr/>
          </p:nvCxnSpPr>
          <p:spPr>
            <a:xfrm>
              <a:off x="5841360" y="3922485"/>
              <a:ext cx="563527" cy="5635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B9AFC40-F3F3-B7C6-99FA-A0E84A43B6F2}"/>
                </a:ext>
              </a:extLst>
            </p:cNvPr>
            <p:cNvCxnSpPr>
              <a:cxnSpLocks/>
            </p:cNvCxnSpPr>
            <p:nvPr/>
          </p:nvCxnSpPr>
          <p:spPr>
            <a:xfrm flipH="1">
              <a:off x="4442972" y="3913979"/>
              <a:ext cx="621235" cy="57202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76AED1A-6556-4562-B717-1BC49718D66C}"/>
                </a:ext>
              </a:extLst>
            </p:cNvPr>
            <p:cNvSpPr txBox="1"/>
            <p:nvPr/>
          </p:nvSpPr>
          <p:spPr>
            <a:xfrm>
              <a:off x="6123123" y="4477152"/>
              <a:ext cx="1979777" cy="369332"/>
            </a:xfrm>
            <a:prstGeom prst="rect">
              <a:avLst/>
            </a:prstGeom>
            <a:noFill/>
          </p:spPr>
          <p:txBody>
            <a:bodyPr wrap="square" rtlCol="0">
              <a:spAutoFit/>
            </a:bodyPr>
            <a:lstStyle/>
            <a:p>
              <a:r>
                <a:rPr lang="en-US" dirty="0"/>
                <a:t>Sequencing check</a:t>
              </a:r>
            </a:p>
          </p:txBody>
        </p:sp>
        <p:pic>
          <p:nvPicPr>
            <p:cNvPr id="4" name="Picture 3" descr="A picture containing graphical user interface&#10;&#10;Description automatically generated">
              <a:extLst>
                <a:ext uri="{FF2B5EF4-FFF2-40B4-BE49-F238E27FC236}">
                  <a16:creationId xmlns:a16="http://schemas.microsoft.com/office/drawing/2014/main" id="{6825340F-B14D-DAD5-B868-5F4C6667B98F}"/>
                </a:ext>
              </a:extLst>
            </p:cNvPr>
            <p:cNvPicPr>
              <a:picLocks noChangeAspect="1"/>
            </p:cNvPicPr>
            <p:nvPr/>
          </p:nvPicPr>
          <p:blipFill rotWithShape="1">
            <a:blip r:embed="rId5"/>
            <a:srcRect l="28578" t="38124" r="35185" b="39974"/>
            <a:stretch/>
          </p:blipFill>
          <p:spPr>
            <a:xfrm rot="16200000">
              <a:off x="2581685" y="5034555"/>
              <a:ext cx="1863857" cy="1502057"/>
            </a:xfrm>
            <a:prstGeom prst="rect">
              <a:avLst/>
            </a:prstGeom>
          </p:spPr>
        </p:pic>
      </p:grpSp>
    </p:spTree>
    <p:extLst>
      <p:ext uri="{BB962C8B-B14F-4D97-AF65-F5344CB8AC3E}">
        <p14:creationId xmlns:p14="http://schemas.microsoft.com/office/powerpoint/2010/main" val="3442508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C3532E4-783E-E0DC-8327-A22BF0FC8B01}"/>
              </a:ext>
            </a:extLst>
          </p:cNvPr>
          <p:cNvSpPr txBox="1"/>
          <p:nvPr/>
        </p:nvSpPr>
        <p:spPr>
          <a:xfrm>
            <a:off x="401864" y="261258"/>
            <a:ext cx="10933793" cy="646331"/>
          </a:xfrm>
          <a:prstGeom prst="rect">
            <a:avLst/>
          </a:prstGeom>
          <a:noFill/>
        </p:spPr>
        <p:txBody>
          <a:bodyPr wrap="square" rtlCol="0">
            <a:spAutoFit/>
          </a:bodyPr>
          <a:lstStyle/>
          <a:p>
            <a:r>
              <a:rPr lang="en-US" sz="3600" i="1" dirty="0"/>
              <a:t>S. </a:t>
            </a:r>
            <a:r>
              <a:rPr lang="en-US" sz="3600" dirty="0"/>
              <a:t>Typhimurium (</a:t>
            </a:r>
            <a:r>
              <a:rPr lang="en-US" sz="3600" i="1" dirty="0"/>
              <a:t>S</a:t>
            </a:r>
            <a:r>
              <a:rPr lang="en-US" sz="3600" dirty="0"/>
              <a:t>. Tm) deletion mutant</a:t>
            </a:r>
          </a:p>
        </p:txBody>
      </p:sp>
      <p:sp>
        <p:nvSpPr>
          <p:cNvPr id="39" name="TextBox 38">
            <a:extLst>
              <a:ext uri="{FF2B5EF4-FFF2-40B4-BE49-F238E27FC236}">
                <a16:creationId xmlns:a16="http://schemas.microsoft.com/office/drawing/2014/main" id="{87668A01-8650-640A-455A-C518E3AE3FD4}"/>
              </a:ext>
            </a:extLst>
          </p:cNvPr>
          <p:cNvSpPr txBox="1"/>
          <p:nvPr/>
        </p:nvSpPr>
        <p:spPr>
          <a:xfrm>
            <a:off x="8720913" y="3219282"/>
            <a:ext cx="2902526" cy="369332"/>
          </a:xfrm>
          <a:prstGeom prst="rect">
            <a:avLst/>
          </a:prstGeom>
          <a:noFill/>
        </p:spPr>
        <p:txBody>
          <a:bodyPr wrap="none" rtlCol="0">
            <a:spAutoFit/>
          </a:bodyPr>
          <a:lstStyle/>
          <a:p>
            <a:r>
              <a:rPr lang="en-US" b="1" i="1" dirty="0">
                <a:solidFill>
                  <a:srgbClr val="1897A9"/>
                </a:solidFill>
              </a:rPr>
              <a:t>S. </a:t>
            </a:r>
            <a:r>
              <a:rPr lang="en-US" b="1" dirty="0">
                <a:solidFill>
                  <a:srgbClr val="1897A9"/>
                </a:solidFill>
              </a:rPr>
              <a:t>Typhimurium △</a:t>
            </a:r>
            <a:r>
              <a:rPr lang="en-US" b="1" i="1" dirty="0" err="1">
                <a:solidFill>
                  <a:srgbClr val="1897A9"/>
                </a:solidFill>
              </a:rPr>
              <a:t>ripABC_lgl</a:t>
            </a:r>
            <a:endParaRPr lang="en-US" b="1" i="1" dirty="0">
              <a:solidFill>
                <a:srgbClr val="1897A9"/>
              </a:solidFill>
            </a:endParaRPr>
          </a:p>
        </p:txBody>
      </p:sp>
      <p:pic>
        <p:nvPicPr>
          <p:cNvPr id="22" name="Picture 21">
            <a:extLst>
              <a:ext uri="{FF2B5EF4-FFF2-40B4-BE49-F238E27FC236}">
                <a16:creationId xmlns:a16="http://schemas.microsoft.com/office/drawing/2014/main" id="{F45E029E-E2E1-2DA2-4EF5-3B107F89E5FF}"/>
              </a:ext>
            </a:extLst>
          </p:cNvPr>
          <p:cNvPicPr>
            <a:picLocks noChangeAspect="1"/>
          </p:cNvPicPr>
          <p:nvPr/>
        </p:nvPicPr>
        <p:blipFill>
          <a:blip r:embed="rId2"/>
          <a:stretch>
            <a:fillRect/>
          </a:stretch>
        </p:blipFill>
        <p:spPr>
          <a:xfrm>
            <a:off x="730822" y="2038350"/>
            <a:ext cx="7531100" cy="1968500"/>
          </a:xfrm>
          <a:prstGeom prst="rect">
            <a:avLst/>
          </a:prstGeom>
        </p:spPr>
      </p:pic>
      <p:grpSp>
        <p:nvGrpSpPr>
          <p:cNvPr id="31" name="Group 30">
            <a:extLst>
              <a:ext uri="{FF2B5EF4-FFF2-40B4-BE49-F238E27FC236}">
                <a16:creationId xmlns:a16="http://schemas.microsoft.com/office/drawing/2014/main" id="{9CDED9FE-FD9C-697F-A8A5-569BA5161232}"/>
              </a:ext>
            </a:extLst>
          </p:cNvPr>
          <p:cNvGrpSpPr/>
          <p:nvPr/>
        </p:nvGrpSpPr>
        <p:grpSpPr>
          <a:xfrm>
            <a:off x="2424792" y="2851150"/>
            <a:ext cx="5290457" cy="1155700"/>
            <a:chOff x="6807200" y="1756229"/>
            <a:chExt cx="812800" cy="740228"/>
          </a:xfrm>
        </p:grpSpPr>
        <p:cxnSp>
          <p:nvCxnSpPr>
            <p:cNvPr id="32" name="Straight Connector 31">
              <a:extLst>
                <a:ext uri="{FF2B5EF4-FFF2-40B4-BE49-F238E27FC236}">
                  <a16:creationId xmlns:a16="http://schemas.microsoft.com/office/drawing/2014/main" id="{6DCCF3A0-E4AC-F3C0-FE14-9C3F118A120D}"/>
                </a:ext>
              </a:extLst>
            </p:cNvPr>
            <p:cNvCxnSpPr>
              <a:cxnSpLocks/>
            </p:cNvCxnSpPr>
            <p:nvPr/>
          </p:nvCxnSpPr>
          <p:spPr>
            <a:xfrm flipV="1">
              <a:off x="6807200" y="1756229"/>
              <a:ext cx="812800" cy="740228"/>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9253F27-8D81-FCF3-9C84-C6EA64619004}"/>
                </a:ext>
              </a:extLst>
            </p:cNvPr>
            <p:cNvCxnSpPr>
              <a:cxnSpLocks/>
            </p:cNvCxnSpPr>
            <p:nvPr/>
          </p:nvCxnSpPr>
          <p:spPr>
            <a:xfrm>
              <a:off x="6807200" y="1781629"/>
              <a:ext cx="812800" cy="714828"/>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5549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71BABC94-4D6F-6444-809F-2FC4FF570B00}"/>
              </a:ext>
            </a:extLst>
          </p:cNvPr>
          <p:cNvPicPr>
            <a:picLocks noChangeAspect="1"/>
          </p:cNvPicPr>
          <p:nvPr/>
        </p:nvPicPr>
        <p:blipFill>
          <a:blip r:embed="rId2"/>
          <a:stretch>
            <a:fillRect/>
          </a:stretch>
        </p:blipFill>
        <p:spPr>
          <a:xfrm>
            <a:off x="213379" y="1424886"/>
            <a:ext cx="10200363" cy="2545672"/>
          </a:xfrm>
          <a:prstGeom prst="rect">
            <a:avLst/>
          </a:prstGeom>
        </p:spPr>
      </p:pic>
      <p:sp>
        <p:nvSpPr>
          <p:cNvPr id="4" name="TextBox 3">
            <a:extLst>
              <a:ext uri="{FF2B5EF4-FFF2-40B4-BE49-F238E27FC236}">
                <a16:creationId xmlns:a16="http://schemas.microsoft.com/office/drawing/2014/main" id="{B47794C3-7E23-E29C-D4E6-C739C050BDD4}"/>
              </a:ext>
            </a:extLst>
          </p:cNvPr>
          <p:cNvSpPr txBox="1"/>
          <p:nvPr/>
        </p:nvSpPr>
        <p:spPr>
          <a:xfrm>
            <a:off x="3108568" y="3263581"/>
            <a:ext cx="529312" cy="461665"/>
          </a:xfrm>
          <a:prstGeom prst="rect">
            <a:avLst/>
          </a:prstGeom>
          <a:noFill/>
        </p:spPr>
        <p:txBody>
          <a:bodyPr wrap="none" rtlCol="0">
            <a:spAutoFit/>
          </a:bodyPr>
          <a:lstStyle/>
          <a:p>
            <a:r>
              <a:rPr lang="en-US" sz="2400" b="1" dirty="0"/>
              <a:t>D0</a:t>
            </a:r>
            <a:endParaRPr lang="en-US" b="1" dirty="0"/>
          </a:p>
        </p:txBody>
      </p:sp>
      <p:sp>
        <p:nvSpPr>
          <p:cNvPr id="8" name="TextBox 7">
            <a:extLst>
              <a:ext uri="{FF2B5EF4-FFF2-40B4-BE49-F238E27FC236}">
                <a16:creationId xmlns:a16="http://schemas.microsoft.com/office/drawing/2014/main" id="{A96BE9B2-C346-8C0F-3D98-F1933979E48D}"/>
              </a:ext>
            </a:extLst>
          </p:cNvPr>
          <p:cNvSpPr txBox="1"/>
          <p:nvPr/>
        </p:nvSpPr>
        <p:spPr>
          <a:xfrm>
            <a:off x="9046260" y="3289080"/>
            <a:ext cx="534121" cy="461665"/>
          </a:xfrm>
          <a:prstGeom prst="rect">
            <a:avLst/>
          </a:prstGeom>
          <a:noFill/>
        </p:spPr>
        <p:txBody>
          <a:bodyPr wrap="none" rtlCol="0">
            <a:spAutoFit/>
          </a:bodyPr>
          <a:lstStyle/>
          <a:p>
            <a:r>
              <a:rPr lang="en-US" sz="2400" b="1" dirty="0"/>
              <a:t>D4</a:t>
            </a:r>
            <a:endParaRPr lang="en-US" b="1" dirty="0"/>
          </a:p>
        </p:txBody>
      </p:sp>
      <p:sp>
        <p:nvSpPr>
          <p:cNvPr id="9" name="TextBox 8">
            <a:extLst>
              <a:ext uri="{FF2B5EF4-FFF2-40B4-BE49-F238E27FC236}">
                <a16:creationId xmlns:a16="http://schemas.microsoft.com/office/drawing/2014/main" id="{96C27F97-82B9-8AFD-35CC-002B3D432EC2}"/>
              </a:ext>
            </a:extLst>
          </p:cNvPr>
          <p:cNvSpPr txBox="1"/>
          <p:nvPr/>
        </p:nvSpPr>
        <p:spPr>
          <a:xfrm>
            <a:off x="1648720" y="3289080"/>
            <a:ext cx="628698" cy="461665"/>
          </a:xfrm>
          <a:prstGeom prst="rect">
            <a:avLst/>
          </a:prstGeom>
          <a:noFill/>
        </p:spPr>
        <p:txBody>
          <a:bodyPr wrap="none" rtlCol="0">
            <a:spAutoFit/>
          </a:bodyPr>
          <a:lstStyle/>
          <a:p>
            <a:r>
              <a:rPr lang="en-US" sz="2400" b="1" dirty="0"/>
              <a:t>D-1</a:t>
            </a:r>
            <a:endParaRPr lang="en-US" b="1" dirty="0"/>
          </a:p>
        </p:txBody>
      </p:sp>
      <p:sp>
        <p:nvSpPr>
          <p:cNvPr id="10" name="TextBox 9">
            <a:extLst>
              <a:ext uri="{FF2B5EF4-FFF2-40B4-BE49-F238E27FC236}">
                <a16:creationId xmlns:a16="http://schemas.microsoft.com/office/drawing/2014/main" id="{8CF8C15B-3AC4-9388-616B-620698AD2586}"/>
              </a:ext>
            </a:extLst>
          </p:cNvPr>
          <p:cNvSpPr txBox="1"/>
          <p:nvPr/>
        </p:nvSpPr>
        <p:spPr>
          <a:xfrm>
            <a:off x="925783" y="820732"/>
            <a:ext cx="1445874" cy="338554"/>
          </a:xfrm>
          <a:prstGeom prst="rect">
            <a:avLst/>
          </a:prstGeom>
          <a:noFill/>
          <a:ln w="22225">
            <a:solidFill>
              <a:schemeClr val="tx1"/>
            </a:solidFill>
          </a:ln>
        </p:spPr>
        <p:txBody>
          <a:bodyPr wrap="square" rtlCol="0">
            <a:spAutoFit/>
          </a:bodyPr>
          <a:lstStyle/>
          <a:p>
            <a:pPr algn="ctr"/>
            <a:r>
              <a:rPr lang="en-US" sz="1600" dirty="0"/>
              <a:t>Streptomycin </a:t>
            </a:r>
            <a:endParaRPr lang="en-US" sz="1200" dirty="0"/>
          </a:p>
        </p:txBody>
      </p:sp>
      <p:sp>
        <p:nvSpPr>
          <p:cNvPr id="11" name="TextBox 10">
            <a:extLst>
              <a:ext uri="{FF2B5EF4-FFF2-40B4-BE49-F238E27FC236}">
                <a16:creationId xmlns:a16="http://schemas.microsoft.com/office/drawing/2014/main" id="{D7E492E4-298F-8297-F4D7-AC90AAE87728}"/>
              </a:ext>
            </a:extLst>
          </p:cNvPr>
          <p:cNvSpPr txBox="1"/>
          <p:nvPr/>
        </p:nvSpPr>
        <p:spPr>
          <a:xfrm>
            <a:off x="2498084" y="490258"/>
            <a:ext cx="1899806" cy="1077218"/>
          </a:xfrm>
          <a:prstGeom prst="rect">
            <a:avLst/>
          </a:prstGeom>
          <a:noFill/>
          <a:ln w="22225">
            <a:solidFill>
              <a:schemeClr val="tx1"/>
            </a:solidFill>
          </a:ln>
        </p:spPr>
        <p:txBody>
          <a:bodyPr wrap="square" rtlCol="0">
            <a:spAutoFit/>
          </a:bodyPr>
          <a:lstStyle/>
          <a:p>
            <a:pPr algn="ctr"/>
            <a:r>
              <a:rPr lang="en-US" sz="1600" dirty="0"/>
              <a:t>Infect 1:1                      </a:t>
            </a:r>
            <a:r>
              <a:rPr lang="en-US" sz="1600" i="1" dirty="0"/>
              <a:t>S. </a:t>
            </a:r>
            <a:r>
              <a:rPr lang="en-US" sz="1600" dirty="0"/>
              <a:t>Tm WT (Cm</a:t>
            </a:r>
            <a:r>
              <a:rPr lang="en-US" sz="1600" baseline="30000" dirty="0"/>
              <a:t>R</a:t>
            </a:r>
            <a:r>
              <a:rPr lang="en-US" sz="1600" dirty="0"/>
              <a:t>):        </a:t>
            </a:r>
            <a:r>
              <a:rPr lang="en-US" sz="1600" i="1" dirty="0">
                <a:solidFill>
                  <a:srgbClr val="1897A9"/>
                </a:solidFill>
              </a:rPr>
              <a:t>S</a:t>
            </a:r>
            <a:r>
              <a:rPr lang="en-US" sz="1600" dirty="0">
                <a:solidFill>
                  <a:srgbClr val="1897A9"/>
                </a:solidFill>
              </a:rPr>
              <a:t>. Tm △</a:t>
            </a:r>
            <a:r>
              <a:rPr lang="en-US" sz="1600" i="1" dirty="0" err="1">
                <a:solidFill>
                  <a:srgbClr val="1897A9"/>
                </a:solidFill>
              </a:rPr>
              <a:t>ripABC_lgl</a:t>
            </a:r>
            <a:r>
              <a:rPr lang="en-US" sz="1600" dirty="0">
                <a:solidFill>
                  <a:srgbClr val="1897A9"/>
                </a:solidFill>
              </a:rPr>
              <a:t> (Kan</a:t>
            </a:r>
            <a:r>
              <a:rPr lang="en-US" sz="1600" baseline="30000" dirty="0">
                <a:solidFill>
                  <a:srgbClr val="1897A9"/>
                </a:solidFill>
              </a:rPr>
              <a:t>R</a:t>
            </a:r>
            <a:r>
              <a:rPr lang="en-US" sz="1600" dirty="0">
                <a:solidFill>
                  <a:srgbClr val="1897A9"/>
                </a:solidFill>
              </a:rPr>
              <a:t>)</a:t>
            </a:r>
          </a:p>
        </p:txBody>
      </p:sp>
      <p:sp>
        <p:nvSpPr>
          <p:cNvPr id="14" name="TextBox 13">
            <a:extLst>
              <a:ext uri="{FF2B5EF4-FFF2-40B4-BE49-F238E27FC236}">
                <a16:creationId xmlns:a16="http://schemas.microsoft.com/office/drawing/2014/main" id="{5CC113F6-3BF9-E234-25BD-BC614810A164}"/>
              </a:ext>
            </a:extLst>
          </p:cNvPr>
          <p:cNvSpPr txBox="1"/>
          <p:nvPr/>
        </p:nvSpPr>
        <p:spPr>
          <a:xfrm>
            <a:off x="8435704" y="3740291"/>
            <a:ext cx="1717891" cy="1200329"/>
          </a:xfrm>
          <a:prstGeom prst="rect">
            <a:avLst/>
          </a:prstGeom>
          <a:noFill/>
          <a:ln w="22225">
            <a:noFill/>
          </a:ln>
        </p:spPr>
        <p:txBody>
          <a:bodyPr wrap="square" rtlCol="0">
            <a:spAutoFit/>
          </a:bodyPr>
          <a:lstStyle/>
          <a:p>
            <a:pPr algn="ctr"/>
            <a:r>
              <a:rPr lang="en-US" dirty="0"/>
              <a:t>Spleen</a:t>
            </a:r>
          </a:p>
          <a:p>
            <a:pPr algn="ctr"/>
            <a:r>
              <a:rPr lang="en-US" dirty="0"/>
              <a:t>Liver</a:t>
            </a:r>
          </a:p>
          <a:p>
            <a:pPr algn="ctr"/>
            <a:r>
              <a:rPr lang="en-US" dirty="0"/>
              <a:t>Cecum contents</a:t>
            </a:r>
          </a:p>
          <a:p>
            <a:pPr algn="ctr"/>
            <a:r>
              <a:rPr lang="en-US" dirty="0"/>
              <a:t>Feces</a:t>
            </a:r>
          </a:p>
        </p:txBody>
      </p:sp>
      <p:sp>
        <p:nvSpPr>
          <p:cNvPr id="16" name="TextBox 15">
            <a:extLst>
              <a:ext uri="{FF2B5EF4-FFF2-40B4-BE49-F238E27FC236}">
                <a16:creationId xmlns:a16="http://schemas.microsoft.com/office/drawing/2014/main" id="{7D86EF31-68F1-F2F9-A2CC-2455C6D62FDA}"/>
              </a:ext>
            </a:extLst>
          </p:cNvPr>
          <p:cNvSpPr txBox="1"/>
          <p:nvPr/>
        </p:nvSpPr>
        <p:spPr>
          <a:xfrm>
            <a:off x="8463684" y="6193536"/>
            <a:ext cx="1717891" cy="369332"/>
          </a:xfrm>
          <a:prstGeom prst="rect">
            <a:avLst/>
          </a:prstGeom>
          <a:noFill/>
          <a:ln w="22225">
            <a:noFill/>
          </a:ln>
        </p:spPr>
        <p:txBody>
          <a:bodyPr wrap="square" rtlCol="0">
            <a:spAutoFit/>
          </a:bodyPr>
          <a:lstStyle/>
          <a:p>
            <a:pPr algn="ctr"/>
            <a:r>
              <a:rPr lang="en-US" dirty="0"/>
              <a:t>Count CFUs</a:t>
            </a:r>
          </a:p>
        </p:txBody>
      </p:sp>
      <p:pic>
        <p:nvPicPr>
          <p:cNvPr id="18" name="Picture 17">
            <a:extLst>
              <a:ext uri="{FF2B5EF4-FFF2-40B4-BE49-F238E27FC236}">
                <a16:creationId xmlns:a16="http://schemas.microsoft.com/office/drawing/2014/main" id="{7AEF3DA7-4758-5BC1-1CBD-FC4D3AD336B1}"/>
              </a:ext>
            </a:extLst>
          </p:cNvPr>
          <p:cNvPicPr>
            <a:picLocks noChangeAspect="1"/>
          </p:cNvPicPr>
          <p:nvPr/>
        </p:nvPicPr>
        <p:blipFill>
          <a:blip r:embed="rId3"/>
          <a:stretch>
            <a:fillRect/>
          </a:stretch>
        </p:blipFill>
        <p:spPr>
          <a:xfrm>
            <a:off x="7873139" y="4823278"/>
            <a:ext cx="1540026" cy="936094"/>
          </a:xfrm>
          <a:prstGeom prst="rect">
            <a:avLst/>
          </a:prstGeom>
        </p:spPr>
      </p:pic>
      <p:pic>
        <p:nvPicPr>
          <p:cNvPr id="19" name="Picture 18">
            <a:extLst>
              <a:ext uri="{FF2B5EF4-FFF2-40B4-BE49-F238E27FC236}">
                <a16:creationId xmlns:a16="http://schemas.microsoft.com/office/drawing/2014/main" id="{316A5C25-ECFB-C5F4-2901-872692E7441A}"/>
              </a:ext>
            </a:extLst>
          </p:cNvPr>
          <p:cNvPicPr>
            <a:picLocks noChangeAspect="1"/>
          </p:cNvPicPr>
          <p:nvPr/>
        </p:nvPicPr>
        <p:blipFill>
          <a:blip r:embed="rId3"/>
          <a:stretch>
            <a:fillRect/>
          </a:stretch>
        </p:blipFill>
        <p:spPr>
          <a:xfrm>
            <a:off x="9224296" y="4829766"/>
            <a:ext cx="1540026" cy="936094"/>
          </a:xfrm>
          <a:prstGeom prst="rect">
            <a:avLst/>
          </a:prstGeom>
        </p:spPr>
      </p:pic>
      <p:sp>
        <p:nvSpPr>
          <p:cNvPr id="20" name="TextBox 19">
            <a:extLst>
              <a:ext uri="{FF2B5EF4-FFF2-40B4-BE49-F238E27FC236}">
                <a16:creationId xmlns:a16="http://schemas.microsoft.com/office/drawing/2014/main" id="{BDDCBE0C-2D93-917B-38C6-C8853346B558}"/>
              </a:ext>
            </a:extLst>
          </p:cNvPr>
          <p:cNvSpPr txBox="1"/>
          <p:nvPr/>
        </p:nvSpPr>
        <p:spPr>
          <a:xfrm>
            <a:off x="5243728" y="4940620"/>
            <a:ext cx="2651103" cy="646331"/>
          </a:xfrm>
          <a:prstGeom prst="rect">
            <a:avLst/>
          </a:prstGeom>
          <a:noFill/>
          <a:ln w="22225">
            <a:noFill/>
          </a:ln>
        </p:spPr>
        <p:txBody>
          <a:bodyPr wrap="square" rtlCol="0">
            <a:spAutoFit/>
          </a:bodyPr>
          <a:lstStyle/>
          <a:p>
            <a:pPr algn="ctr"/>
            <a:r>
              <a:rPr lang="en-US" i="1" dirty="0">
                <a:solidFill>
                  <a:schemeClr val="accent3">
                    <a:lumMod val="50000"/>
                  </a:schemeClr>
                </a:solidFill>
              </a:rPr>
              <a:t>S.</a:t>
            </a:r>
            <a:r>
              <a:rPr lang="en-US" dirty="0">
                <a:solidFill>
                  <a:schemeClr val="accent3">
                    <a:lumMod val="50000"/>
                  </a:schemeClr>
                </a:solidFill>
              </a:rPr>
              <a:t> Tm WT - Cm</a:t>
            </a:r>
            <a:r>
              <a:rPr lang="en-US" baseline="30000" dirty="0">
                <a:solidFill>
                  <a:schemeClr val="accent3">
                    <a:lumMod val="50000"/>
                  </a:schemeClr>
                </a:solidFill>
              </a:rPr>
              <a:t>R</a:t>
            </a:r>
          </a:p>
          <a:p>
            <a:pPr algn="ctr"/>
            <a:r>
              <a:rPr lang="en-US" i="1" dirty="0">
                <a:solidFill>
                  <a:srgbClr val="1897A9"/>
                </a:solidFill>
              </a:rPr>
              <a:t>S. </a:t>
            </a:r>
            <a:r>
              <a:rPr lang="en-US" dirty="0">
                <a:solidFill>
                  <a:srgbClr val="1897A9"/>
                </a:solidFill>
              </a:rPr>
              <a:t>Tm △</a:t>
            </a:r>
            <a:r>
              <a:rPr lang="en-US" i="1" dirty="0" err="1">
                <a:solidFill>
                  <a:srgbClr val="1897A9"/>
                </a:solidFill>
              </a:rPr>
              <a:t>ripABC_lgl</a:t>
            </a:r>
            <a:r>
              <a:rPr lang="en-US" dirty="0">
                <a:solidFill>
                  <a:srgbClr val="1897A9"/>
                </a:solidFill>
              </a:rPr>
              <a:t> - Kan</a:t>
            </a:r>
            <a:r>
              <a:rPr lang="en-US" baseline="30000" dirty="0">
                <a:solidFill>
                  <a:srgbClr val="1897A9"/>
                </a:solidFill>
              </a:rPr>
              <a:t>R</a:t>
            </a:r>
            <a:endParaRPr lang="en-US" i="1" dirty="0">
              <a:solidFill>
                <a:srgbClr val="1897A9"/>
              </a:solidFill>
            </a:endParaRPr>
          </a:p>
        </p:txBody>
      </p:sp>
      <p:cxnSp>
        <p:nvCxnSpPr>
          <p:cNvPr id="23" name="Straight Arrow Connector 22">
            <a:extLst>
              <a:ext uri="{FF2B5EF4-FFF2-40B4-BE49-F238E27FC236}">
                <a16:creationId xmlns:a16="http://schemas.microsoft.com/office/drawing/2014/main" id="{8ABCB704-AB75-7CFF-9D68-FC869E027EDB}"/>
              </a:ext>
            </a:extLst>
          </p:cNvPr>
          <p:cNvCxnSpPr>
            <a:cxnSpLocks/>
          </p:cNvCxnSpPr>
          <p:nvPr/>
        </p:nvCxnSpPr>
        <p:spPr>
          <a:xfrm>
            <a:off x="9322630" y="5765860"/>
            <a:ext cx="0" cy="421188"/>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9B7253D9-FB5D-CEBD-0970-87C376AFD638}"/>
              </a:ext>
            </a:extLst>
          </p:cNvPr>
          <p:cNvSpPr txBox="1"/>
          <p:nvPr/>
        </p:nvSpPr>
        <p:spPr>
          <a:xfrm>
            <a:off x="5152993" y="174401"/>
            <a:ext cx="6980317" cy="646331"/>
          </a:xfrm>
          <a:prstGeom prst="rect">
            <a:avLst/>
          </a:prstGeom>
          <a:noFill/>
        </p:spPr>
        <p:txBody>
          <a:bodyPr wrap="square" rtlCol="0">
            <a:spAutoFit/>
          </a:bodyPr>
          <a:lstStyle/>
          <a:p>
            <a:r>
              <a:rPr lang="en-US" sz="3600" i="1" dirty="0"/>
              <a:t>In vivo </a:t>
            </a:r>
            <a:r>
              <a:rPr lang="en-US" sz="3600" dirty="0"/>
              <a:t>– Competitive index infection</a:t>
            </a:r>
            <a:endParaRPr lang="en-US" sz="3600" i="1" dirty="0"/>
          </a:p>
        </p:txBody>
      </p:sp>
      <p:sp>
        <p:nvSpPr>
          <p:cNvPr id="27" name="TextBox 26">
            <a:extLst>
              <a:ext uri="{FF2B5EF4-FFF2-40B4-BE49-F238E27FC236}">
                <a16:creationId xmlns:a16="http://schemas.microsoft.com/office/drawing/2014/main" id="{B0BFDA99-BA41-8AEF-936D-484C0F73F853}"/>
              </a:ext>
            </a:extLst>
          </p:cNvPr>
          <p:cNvSpPr txBox="1"/>
          <p:nvPr/>
        </p:nvSpPr>
        <p:spPr>
          <a:xfrm>
            <a:off x="2277418" y="1802300"/>
            <a:ext cx="648844" cy="338554"/>
          </a:xfrm>
          <a:prstGeom prst="rect">
            <a:avLst/>
          </a:prstGeom>
          <a:noFill/>
          <a:ln w="22225">
            <a:noFill/>
          </a:ln>
        </p:spPr>
        <p:txBody>
          <a:bodyPr wrap="square" rtlCol="0">
            <a:spAutoFit/>
          </a:bodyPr>
          <a:lstStyle/>
          <a:p>
            <a:pPr algn="ctr"/>
            <a:r>
              <a:rPr lang="en-US" sz="1600" dirty="0"/>
              <a:t>OG </a:t>
            </a:r>
            <a:endParaRPr lang="en-US" sz="1200" dirty="0"/>
          </a:p>
        </p:txBody>
      </p:sp>
      <p:grpSp>
        <p:nvGrpSpPr>
          <p:cNvPr id="2" name="Group 1">
            <a:extLst>
              <a:ext uri="{FF2B5EF4-FFF2-40B4-BE49-F238E27FC236}">
                <a16:creationId xmlns:a16="http://schemas.microsoft.com/office/drawing/2014/main" id="{D256B878-7EB1-9EE2-D561-9F70EF1223C2}"/>
              </a:ext>
            </a:extLst>
          </p:cNvPr>
          <p:cNvGrpSpPr/>
          <p:nvPr/>
        </p:nvGrpSpPr>
        <p:grpSpPr>
          <a:xfrm>
            <a:off x="21112" y="56291"/>
            <a:ext cx="2416174" cy="371337"/>
            <a:chOff x="4773264" y="1200870"/>
            <a:chExt cx="2416174" cy="371337"/>
          </a:xfrm>
        </p:grpSpPr>
        <p:sp>
          <p:nvSpPr>
            <p:cNvPr id="3" name="TextBox 2">
              <a:extLst>
                <a:ext uri="{FF2B5EF4-FFF2-40B4-BE49-F238E27FC236}">
                  <a16:creationId xmlns:a16="http://schemas.microsoft.com/office/drawing/2014/main" id="{786B51CA-BA95-465F-3F7D-4E849EA9B572}"/>
                </a:ext>
              </a:extLst>
            </p:cNvPr>
            <p:cNvSpPr txBox="1"/>
            <p:nvPr/>
          </p:nvSpPr>
          <p:spPr>
            <a:xfrm>
              <a:off x="4773264" y="1200870"/>
              <a:ext cx="2416174" cy="369332"/>
            </a:xfrm>
            <a:prstGeom prst="rect">
              <a:avLst/>
            </a:prstGeom>
            <a:noFill/>
          </p:spPr>
          <p:txBody>
            <a:bodyPr wrap="none" rtlCol="0">
              <a:spAutoFit/>
            </a:bodyPr>
            <a:lstStyle/>
            <a:p>
              <a:r>
                <a:rPr lang="en-US" b="1" i="1" dirty="0"/>
                <a:t>S.</a:t>
              </a:r>
              <a:r>
                <a:rPr lang="en-US" b="1" dirty="0"/>
                <a:t> Typhimurium = </a:t>
              </a:r>
              <a:r>
                <a:rPr lang="en-US" b="1" i="1" dirty="0"/>
                <a:t>S. </a:t>
              </a:r>
              <a:r>
                <a:rPr lang="en-US" b="1" dirty="0"/>
                <a:t>Tm</a:t>
              </a:r>
              <a:endParaRPr lang="en-US" b="1" i="1" dirty="0"/>
            </a:p>
          </p:txBody>
        </p:sp>
        <p:sp>
          <p:nvSpPr>
            <p:cNvPr id="5" name="Rectangle 4">
              <a:extLst>
                <a:ext uri="{FF2B5EF4-FFF2-40B4-BE49-F238E27FC236}">
                  <a16:creationId xmlns:a16="http://schemas.microsoft.com/office/drawing/2014/main" id="{80DEA80B-E630-A318-E282-38169345BF3C}"/>
                </a:ext>
              </a:extLst>
            </p:cNvPr>
            <p:cNvSpPr/>
            <p:nvPr/>
          </p:nvSpPr>
          <p:spPr>
            <a:xfrm>
              <a:off x="4803944" y="1202875"/>
              <a:ext cx="2335390" cy="3693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95972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75753799-1078-47E2-13F4-7060F5E69916}"/>
              </a:ext>
            </a:extLst>
          </p:cNvPr>
          <p:cNvPicPr>
            <a:picLocks noChangeAspect="1"/>
          </p:cNvPicPr>
          <p:nvPr/>
        </p:nvPicPr>
        <p:blipFill>
          <a:blip r:embed="rId3"/>
          <a:stretch>
            <a:fillRect/>
          </a:stretch>
        </p:blipFill>
        <p:spPr>
          <a:xfrm>
            <a:off x="1766172" y="1065856"/>
            <a:ext cx="2365577" cy="1193444"/>
          </a:xfrm>
          <a:prstGeom prst="rect">
            <a:avLst/>
          </a:prstGeom>
        </p:spPr>
      </p:pic>
      <p:pic>
        <p:nvPicPr>
          <p:cNvPr id="31" name="Picture 30">
            <a:extLst>
              <a:ext uri="{FF2B5EF4-FFF2-40B4-BE49-F238E27FC236}">
                <a16:creationId xmlns:a16="http://schemas.microsoft.com/office/drawing/2014/main" id="{62B46248-10DA-D969-F75B-8E4B7A23B846}"/>
              </a:ext>
            </a:extLst>
          </p:cNvPr>
          <p:cNvPicPr>
            <a:picLocks noChangeAspect="1"/>
          </p:cNvPicPr>
          <p:nvPr/>
        </p:nvPicPr>
        <p:blipFill>
          <a:blip r:embed="rId4"/>
          <a:stretch>
            <a:fillRect/>
          </a:stretch>
        </p:blipFill>
        <p:spPr>
          <a:xfrm>
            <a:off x="2062205" y="4590587"/>
            <a:ext cx="987293" cy="942416"/>
          </a:xfrm>
          <a:prstGeom prst="rect">
            <a:avLst/>
          </a:prstGeom>
        </p:spPr>
      </p:pic>
      <p:sp>
        <p:nvSpPr>
          <p:cNvPr id="3" name="TextBox 2">
            <a:extLst>
              <a:ext uri="{FF2B5EF4-FFF2-40B4-BE49-F238E27FC236}">
                <a16:creationId xmlns:a16="http://schemas.microsoft.com/office/drawing/2014/main" id="{5F6F7608-F558-9ED8-69F0-F42F67FA69B8}"/>
              </a:ext>
            </a:extLst>
          </p:cNvPr>
          <p:cNvSpPr txBox="1"/>
          <p:nvPr/>
        </p:nvSpPr>
        <p:spPr>
          <a:xfrm>
            <a:off x="333840" y="136880"/>
            <a:ext cx="8289898" cy="646331"/>
          </a:xfrm>
          <a:prstGeom prst="rect">
            <a:avLst/>
          </a:prstGeom>
          <a:noFill/>
        </p:spPr>
        <p:txBody>
          <a:bodyPr wrap="square" rtlCol="0">
            <a:spAutoFit/>
          </a:bodyPr>
          <a:lstStyle/>
          <a:p>
            <a:r>
              <a:rPr lang="en-US" sz="3600" i="1" dirty="0"/>
              <a:t>In vivo </a:t>
            </a:r>
            <a:r>
              <a:rPr lang="en-US" sz="3600" dirty="0"/>
              <a:t>– Competitive index infection model</a:t>
            </a:r>
            <a:endParaRPr lang="en-US" sz="3600" i="1" dirty="0"/>
          </a:p>
        </p:txBody>
      </p:sp>
      <p:grpSp>
        <p:nvGrpSpPr>
          <p:cNvPr id="14" name="Group 13">
            <a:extLst>
              <a:ext uri="{FF2B5EF4-FFF2-40B4-BE49-F238E27FC236}">
                <a16:creationId xmlns:a16="http://schemas.microsoft.com/office/drawing/2014/main" id="{6B143BBB-9949-5A8E-E94F-DA3E1FB1F726}"/>
              </a:ext>
            </a:extLst>
          </p:cNvPr>
          <p:cNvGrpSpPr/>
          <p:nvPr/>
        </p:nvGrpSpPr>
        <p:grpSpPr>
          <a:xfrm>
            <a:off x="1214353" y="1990106"/>
            <a:ext cx="3138643" cy="4081513"/>
            <a:chOff x="1484923" y="2024775"/>
            <a:chExt cx="3138643" cy="4081513"/>
          </a:xfrm>
        </p:grpSpPr>
        <p:pic>
          <p:nvPicPr>
            <p:cNvPr id="15" name="Picture 14">
              <a:extLst>
                <a:ext uri="{FF2B5EF4-FFF2-40B4-BE49-F238E27FC236}">
                  <a16:creationId xmlns:a16="http://schemas.microsoft.com/office/drawing/2014/main" id="{D030C228-0412-3EFC-376E-AC2E4D9E9209}"/>
                </a:ext>
              </a:extLst>
            </p:cNvPr>
            <p:cNvPicPr>
              <a:picLocks noChangeAspect="1"/>
            </p:cNvPicPr>
            <p:nvPr/>
          </p:nvPicPr>
          <p:blipFill>
            <a:blip r:embed="rId5"/>
            <a:stretch>
              <a:fillRect/>
            </a:stretch>
          </p:blipFill>
          <p:spPr>
            <a:xfrm>
              <a:off x="1484923" y="3259283"/>
              <a:ext cx="1817470" cy="1347787"/>
            </a:xfrm>
            <a:prstGeom prst="rect">
              <a:avLst/>
            </a:prstGeom>
          </p:spPr>
        </p:pic>
        <p:sp>
          <p:nvSpPr>
            <p:cNvPr id="17" name="TextBox 16">
              <a:extLst>
                <a:ext uri="{FF2B5EF4-FFF2-40B4-BE49-F238E27FC236}">
                  <a16:creationId xmlns:a16="http://schemas.microsoft.com/office/drawing/2014/main" id="{494E9639-5F75-8A39-BAB5-05FD497690A3}"/>
                </a:ext>
              </a:extLst>
            </p:cNvPr>
            <p:cNvSpPr txBox="1"/>
            <p:nvPr/>
          </p:nvSpPr>
          <p:spPr>
            <a:xfrm>
              <a:off x="2075817" y="2024775"/>
              <a:ext cx="2547749" cy="369332"/>
            </a:xfrm>
            <a:prstGeom prst="rect">
              <a:avLst/>
            </a:prstGeom>
            <a:noFill/>
          </p:spPr>
          <p:txBody>
            <a:bodyPr wrap="none" rtlCol="0">
              <a:spAutoFit/>
            </a:bodyPr>
            <a:lstStyle/>
            <a:p>
              <a:r>
                <a:rPr lang="en-US" i="1" dirty="0"/>
                <a:t>S. </a:t>
              </a:r>
              <a:r>
                <a:rPr lang="en-US" dirty="0"/>
                <a:t>Typhimurium - </a:t>
              </a:r>
              <a:r>
                <a:rPr lang="en-US" b="1" dirty="0">
                  <a:solidFill>
                    <a:srgbClr val="FF0000"/>
                  </a:solidFill>
                </a:rPr>
                <a:t>virulent</a:t>
              </a:r>
              <a:endParaRPr lang="en-US" b="1" i="1" dirty="0">
                <a:solidFill>
                  <a:srgbClr val="FF0000"/>
                </a:solidFill>
              </a:endParaRPr>
            </a:p>
          </p:txBody>
        </p:sp>
        <p:cxnSp>
          <p:nvCxnSpPr>
            <p:cNvPr id="18" name="Straight Arrow Connector 17">
              <a:extLst>
                <a:ext uri="{FF2B5EF4-FFF2-40B4-BE49-F238E27FC236}">
                  <a16:creationId xmlns:a16="http://schemas.microsoft.com/office/drawing/2014/main" id="{AD17F2AA-FA36-8B44-53D4-B8A133F0459B}"/>
                </a:ext>
              </a:extLst>
            </p:cNvPr>
            <p:cNvCxnSpPr>
              <a:cxnSpLocks/>
            </p:cNvCxnSpPr>
            <p:nvPr/>
          </p:nvCxnSpPr>
          <p:spPr>
            <a:xfrm>
              <a:off x="2644464" y="2798828"/>
              <a:ext cx="0" cy="41487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19" name="Picture 18">
              <a:extLst>
                <a:ext uri="{FF2B5EF4-FFF2-40B4-BE49-F238E27FC236}">
                  <a16:creationId xmlns:a16="http://schemas.microsoft.com/office/drawing/2014/main" id="{C4EF665A-34DF-DB96-65E2-452A76887F30}"/>
                </a:ext>
              </a:extLst>
            </p:cNvPr>
            <p:cNvPicPr>
              <a:picLocks noChangeAspect="1"/>
            </p:cNvPicPr>
            <p:nvPr/>
          </p:nvPicPr>
          <p:blipFill>
            <a:blip r:embed="rId4"/>
            <a:stretch>
              <a:fillRect/>
            </a:stretch>
          </p:blipFill>
          <p:spPr>
            <a:xfrm>
              <a:off x="3199292" y="4794540"/>
              <a:ext cx="987293" cy="942416"/>
            </a:xfrm>
            <a:prstGeom prst="rect">
              <a:avLst/>
            </a:prstGeom>
          </p:spPr>
        </p:pic>
        <p:sp>
          <p:nvSpPr>
            <p:cNvPr id="20" name="TextBox 19">
              <a:extLst>
                <a:ext uri="{FF2B5EF4-FFF2-40B4-BE49-F238E27FC236}">
                  <a16:creationId xmlns:a16="http://schemas.microsoft.com/office/drawing/2014/main" id="{1267AE8D-27DE-BD09-8E9C-E80D9FA25181}"/>
                </a:ext>
              </a:extLst>
            </p:cNvPr>
            <p:cNvSpPr txBox="1"/>
            <p:nvPr/>
          </p:nvSpPr>
          <p:spPr>
            <a:xfrm>
              <a:off x="3037160" y="5736956"/>
              <a:ext cx="1559132" cy="369332"/>
            </a:xfrm>
            <a:prstGeom prst="rect">
              <a:avLst/>
            </a:prstGeom>
            <a:noFill/>
          </p:spPr>
          <p:txBody>
            <a:bodyPr wrap="square" rtlCol="0">
              <a:spAutoFit/>
            </a:bodyPr>
            <a:lstStyle/>
            <a:p>
              <a:pPr algn="ctr"/>
              <a:r>
                <a:rPr lang="en-US" dirty="0"/>
                <a:t>+++ Itaconate</a:t>
              </a:r>
            </a:p>
          </p:txBody>
        </p:sp>
        <p:sp>
          <p:nvSpPr>
            <p:cNvPr id="21" name="TextBox 20">
              <a:extLst>
                <a:ext uri="{FF2B5EF4-FFF2-40B4-BE49-F238E27FC236}">
                  <a16:creationId xmlns:a16="http://schemas.microsoft.com/office/drawing/2014/main" id="{2EC1E349-A80D-6C8F-EA99-7B9E6B01A589}"/>
                </a:ext>
              </a:extLst>
            </p:cNvPr>
            <p:cNvSpPr txBox="1"/>
            <p:nvPr/>
          </p:nvSpPr>
          <p:spPr>
            <a:xfrm>
              <a:off x="3499467" y="5131205"/>
              <a:ext cx="479160" cy="338554"/>
            </a:xfrm>
            <a:prstGeom prst="rect">
              <a:avLst/>
            </a:prstGeom>
            <a:noFill/>
          </p:spPr>
          <p:txBody>
            <a:bodyPr wrap="square" rtlCol="0">
              <a:spAutoFit/>
            </a:bodyPr>
            <a:lstStyle/>
            <a:p>
              <a:r>
                <a:rPr lang="en-US" sz="1600" dirty="0"/>
                <a:t>MP</a:t>
              </a:r>
            </a:p>
          </p:txBody>
        </p:sp>
      </p:grpSp>
      <p:sp>
        <p:nvSpPr>
          <p:cNvPr id="22" name="TextBox 21">
            <a:extLst>
              <a:ext uri="{FF2B5EF4-FFF2-40B4-BE49-F238E27FC236}">
                <a16:creationId xmlns:a16="http://schemas.microsoft.com/office/drawing/2014/main" id="{E714DEFB-8E9E-587D-B140-F896BDCD6849}"/>
              </a:ext>
            </a:extLst>
          </p:cNvPr>
          <p:cNvSpPr txBox="1"/>
          <p:nvPr/>
        </p:nvSpPr>
        <p:spPr>
          <a:xfrm>
            <a:off x="2928722" y="2667812"/>
            <a:ext cx="1449436" cy="369332"/>
          </a:xfrm>
          <a:prstGeom prst="rect">
            <a:avLst/>
          </a:prstGeom>
          <a:noFill/>
        </p:spPr>
        <p:txBody>
          <a:bodyPr wrap="none" rtlCol="0">
            <a:spAutoFit/>
          </a:bodyPr>
          <a:lstStyle/>
          <a:p>
            <a:r>
              <a:rPr lang="en-US" dirty="0"/>
              <a:t>inflammation</a:t>
            </a:r>
          </a:p>
        </p:txBody>
      </p:sp>
      <p:sp>
        <p:nvSpPr>
          <p:cNvPr id="23" name="Explosion 2 22">
            <a:extLst>
              <a:ext uri="{FF2B5EF4-FFF2-40B4-BE49-F238E27FC236}">
                <a16:creationId xmlns:a16="http://schemas.microsoft.com/office/drawing/2014/main" id="{437A507F-78A4-4D98-5068-589A6BABA233}"/>
              </a:ext>
            </a:extLst>
          </p:cNvPr>
          <p:cNvSpPr/>
          <p:nvPr/>
        </p:nvSpPr>
        <p:spPr>
          <a:xfrm>
            <a:off x="2526544" y="2305927"/>
            <a:ext cx="2364826" cy="1213873"/>
          </a:xfrm>
          <a:prstGeom prst="irregularSeal2">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617562C8-B0E7-0D5B-ED50-C27E4D9F7DD8}"/>
              </a:ext>
            </a:extLst>
          </p:cNvPr>
          <p:cNvPicPr>
            <a:picLocks noChangeAspect="1"/>
          </p:cNvPicPr>
          <p:nvPr/>
        </p:nvPicPr>
        <p:blipFill>
          <a:blip r:embed="rId4"/>
          <a:stretch>
            <a:fillRect/>
          </a:stretch>
        </p:blipFill>
        <p:spPr>
          <a:xfrm>
            <a:off x="2816874" y="3944256"/>
            <a:ext cx="987293" cy="942416"/>
          </a:xfrm>
          <a:prstGeom prst="rect">
            <a:avLst/>
          </a:prstGeom>
        </p:spPr>
      </p:pic>
      <p:sp>
        <p:nvSpPr>
          <p:cNvPr id="30" name="TextBox 29">
            <a:extLst>
              <a:ext uri="{FF2B5EF4-FFF2-40B4-BE49-F238E27FC236}">
                <a16:creationId xmlns:a16="http://schemas.microsoft.com/office/drawing/2014/main" id="{4D79C9BF-B425-F017-CE6B-17BF19ECB6E8}"/>
              </a:ext>
            </a:extLst>
          </p:cNvPr>
          <p:cNvSpPr txBox="1"/>
          <p:nvPr/>
        </p:nvSpPr>
        <p:spPr>
          <a:xfrm>
            <a:off x="3117049" y="4280921"/>
            <a:ext cx="479160" cy="338554"/>
          </a:xfrm>
          <a:prstGeom prst="rect">
            <a:avLst/>
          </a:prstGeom>
          <a:noFill/>
        </p:spPr>
        <p:txBody>
          <a:bodyPr wrap="square" rtlCol="0">
            <a:spAutoFit/>
          </a:bodyPr>
          <a:lstStyle/>
          <a:p>
            <a:r>
              <a:rPr lang="en-US" sz="1600" dirty="0"/>
              <a:t>MP</a:t>
            </a:r>
          </a:p>
        </p:txBody>
      </p:sp>
      <p:sp>
        <p:nvSpPr>
          <p:cNvPr id="32" name="TextBox 31">
            <a:extLst>
              <a:ext uri="{FF2B5EF4-FFF2-40B4-BE49-F238E27FC236}">
                <a16:creationId xmlns:a16="http://schemas.microsoft.com/office/drawing/2014/main" id="{1D7E27AB-BDB6-CCB5-E183-42EAF3702065}"/>
              </a:ext>
            </a:extLst>
          </p:cNvPr>
          <p:cNvSpPr txBox="1"/>
          <p:nvPr/>
        </p:nvSpPr>
        <p:spPr>
          <a:xfrm>
            <a:off x="2362380" y="4927252"/>
            <a:ext cx="479160" cy="338554"/>
          </a:xfrm>
          <a:prstGeom prst="rect">
            <a:avLst/>
          </a:prstGeom>
          <a:noFill/>
        </p:spPr>
        <p:txBody>
          <a:bodyPr wrap="square" rtlCol="0">
            <a:spAutoFit/>
          </a:bodyPr>
          <a:lstStyle/>
          <a:p>
            <a:r>
              <a:rPr lang="en-US" sz="1600" dirty="0"/>
              <a:t>MP</a:t>
            </a:r>
          </a:p>
        </p:txBody>
      </p:sp>
    </p:spTree>
    <p:extLst>
      <p:ext uri="{BB962C8B-B14F-4D97-AF65-F5344CB8AC3E}">
        <p14:creationId xmlns:p14="http://schemas.microsoft.com/office/powerpoint/2010/main" val="3376406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75753799-1078-47E2-13F4-7060F5E69916}"/>
              </a:ext>
            </a:extLst>
          </p:cNvPr>
          <p:cNvPicPr>
            <a:picLocks noChangeAspect="1"/>
          </p:cNvPicPr>
          <p:nvPr/>
        </p:nvPicPr>
        <p:blipFill>
          <a:blip r:embed="rId3"/>
          <a:stretch>
            <a:fillRect/>
          </a:stretch>
        </p:blipFill>
        <p:spPr>
          <a:xfrm>
            <a:off x="1766172" y="1065856"/>
            <a:ext cx="2365577" cy="1193444"/>
          </a:xfrm>
          <a:prstGeom prst="rect">
            <a:avLst/>
          </a:prstGeom>
        </p:spPr>
      </p:pic>
      <p:pic>
        <p:nvPicPr>
          <p:cNvPr id="48" name="Picture 47">
            <a:extLst>
              <a:ext uri="{FF2B5EF4-FFF2-40B4-BE49-F238E27FC236}">
                <a16:creationId xmlns:a16="http://schemas.microsoft.com/office/drawing/2014/main" id="{7DC72DC1-8DEA-39A1-27C6-B3A6549AD233}"/>
              </a:ext>
            </a:extLst>
          </p:cNvPr>
          <p:cNvPicPr>
            <a:picLocks noChangeAspect="1"/>
          </p:cNvPicPr>
          <p:nvPr/>
        </p:nvPicPr>
        <p:blipFill>
          <a:blip r:embed="rId4"/>
          <a:stretch>
            <a:fillRect/>
          </a:stretch>
        </p:blipFill>
        <p:spPr>
          <a:xfrm>
            <a:off x="7235147" y="1236875"/>
            <a:ext cx="2364825" cy="1051033"/>
          </a:xfrm>
          <a:prstGeom prst="rect">
            <a:avLst/>
          </a:prstGeom>
        </p:spPr>
      </p:pic>
      <p:pic>
        <p:nvPicPr>
          <p:cNvPr id="31" name="Picture 30">
            <a:extLst>
              <a:ext uri="{FF2B5EF4-FFF2-40B4-BE49-F238E27FC236}">
                <a16:creationId xmlns:a16="http://schemas.microsoft.com/office/drawing/2014/main" id="{62B46248-10DA-D969-F75B-8E4B7A23B846}"/>
              </a:ext>
            </a:extLst>
          </p:cNvPr>
          <p:cNvPicPr>
            <a:picLocks noChangeAspect="1"/>
          </p:cNvPicPr>
          <p:nvPr/>
        </p:nvPicPr>
        <p:blipFill>
          <a:blip r:embed="rId5"/>
          <a:stretch>
            <a:fillRect/>
          </a:stretch>
        </p:blipFill>
        <p:spPr>
          <a:xfrm>
            <a:off x="2062205" y="4590587"/>
            <a:ext cx="987293" cy="942416"/>
          </a:xfrm>
          <a:prstGeom prst="rect">
            <a:avLst/>
          </a:prstGeom>
        </p:spPr>
      </p:pic>
      <p:sp>
        <p:nvSpPr>
          <p:cNvPr id="3" name="TextBox 2">
            <a:extLst>
              <a:ext uri="{FF2B5EF4-FFF2-40B4-BE49-F238E27FC236}">
                <a16:creationId xmlns:a16="http://schemas.microsoft.com/office/drawing/2014/main" id="{5F6F7608-F558-9ED8-69F0-F42F67FA69B8}"/>
              </a:ext>
            </a:extLst>
          </p:cNvPr>
          <p:cNvSpPr txBox="1"/>
          <p:nvPr/>
        </p:nvSpPr>
        <p:spPr>
          <a:xfrm>
            <a:off x="333840" y="136880"/>
            <a:ext cx="8289898" cy="646331"/>
          </a:xfrm>
          <a:prstGeom prst="rect">
            <a:avLst/>
          </a:prstGeom>
          <a:noFill/>
        </p:spPr>
        <p:txBody>
          <a:bodyPr wrap="square" rtlCol="0">
            <a:spAutoFit/>
          </a:bodyPr>
          <a:lstStyle/>
          <a:p>
            <a:r>
              <a:rPr lang="en-US" sz="3600" i="1" dirty="0"/>
              <a:t>In vivo </a:t>
            </a:r>
            <a:r>
              <a:rPr lang="en-US" sz="3600" dirty="0"/>
              <a:t>– Competitive index infection model</a:t>
            </a:r>
            <a:endParaRPr lang="en-US" sz="3600" i="1" dirty="0"/>
          </a:p>
        </p:txBody>
      </p:sp>
      <p:grpSp>
        <p:nvGrpSpPr>
          <p:cNvPr id="14" name="Group 13">
            <a:extLst>
              <a:ext uri="{FF2B5EF4-FFF2-40B4-BE49-F238E27FC236}">
                <a16:creationId xmlns:a16="http://schemas.microsoft.com/office/drawing/2014/main" id="{6B143BBB-9949-5A8E-E94F-DA3E1FB1F726}"/>
              </a:ext>
            </a:extLst>
          </p:cNvPr>
          <p:cNvGrpSpPr/>
          <p:nvPr/>
        </p:nvGrpSpPr>
        <p:grpSpPr>
          <a:xfrm>
            <a:off x="1214353" y="1990106"/>
            <a:ext cx="3138643" cy="4081513"/>
            <a:chOff x="1484923" y="2024775"/>
            <a:chExt cx="3138643" cy="4081513"/>
          </a:xfrm>
        </p:grpSpPr>
        <p:pic>
          <p:nvPicPr>
            <p:cNvPr id="15" name="Picture 14">
              <a:extLst>
                <a:ext uri="{FF2B5EF4-FFF2-40B4-BE49-F238E27FC236}">
                  <a16:creationId xmlns:a16="http://schemas.microsoft.com/office/drawing/2014/main" id="{D030C228-0412-3EFC-376E-AC2E4D9E9209}"/>
                </a:ext>
              </a:extLst>
            </p:cNvPr>
            <p:cNvPicPr>
              <a:picLocks noChangeAspect="1"/>
            </p:cNvPicPr>
            <p:nvPr/>
          </p:nvPicPr>
          <p:blipFill>
            <a:blip r:embed="rId6"/>
            <a:stretch>
              <a:fillRect/>
            </a:stretch>
          </p:blipFill>
          <p:spPr>
            <a:xfrm>
              <a:off x="1484923" y="3259283"/>
              <a:ext cx="1817470" cy="1347787"/>
            </a:xfrm>
            <a:prstGeom prst="rect">
              <a:avLst/>
            </a:prstGeom>
          </p:spPr>
        </p:pic>
        <p:sp>
          <p:nvSpPr>
            <p:cNvPr id="17" name="TextBox 16">
              <a:extLst>
                <a:ext uri="{FF2B5EF4-FFF2-40B4-BE49-F238E27FC236}">
                  <a16:creationId xmlns:a16="http://schemas.microsoft.com/office/drawing/2014/main" id="{494E9639-5F75-8A39-BAB5-05FD497690A3}"/>
                </a:ext>
              </a:extLst>
            </p:cNvPr>
            <p:cNvSpPr txBox="1"/>
            <p:nvPr/>
          </p:nvSpPr>
          <p:spPr>
            <a:xfrm>
              <a:off x="2075817" y="2024775"/>
              <a:ext cx="2547749" cy="369332"/>
            </a:xfrm>
            <a:prstGeom prst="rect">
              <a:avLst/>
            </a:prstGeom>
            <a:noFill/>
          </p:spPr>
          <p:txBody>
            <a:bodyPr wrap="none" rtlCol="0">
              <a:spAutoFit/>
            </a:bodyPr>
            <a:lstStyle/>
            <a:p>
              <a:r>
                <a:rPr lang="en-US" i="1" dirty="0"/>
                <a:t>S. </a:t>
              </a:r>
              <a:r>
                <a:rPr lang="en-US" dirty="0"/>
                <a:t>Typhimurium - </a:t>
              </a:r>
              <a:r>
                <a:rPr lang="en-US" b="1" dirty="0">
                  <a:solidFill>
                    <a:srgbClr val="FF0000"/>
                  </a:solidFill>
                </a:rPr>
                <a:t>virulent</a:t>
              </a:r>
              <a:endParaRPr lang="en-US" b="1" i="1" dirty="0">
                <a:solidFill>
                  <a:srgbClr val="FF0000"/>
                </a:solidFill>
              </a:endParaRPr>
            </a:p>
          </p:txBody>
        </p:sp>
        <p:cxnSp>
          <p:nvCxnSpPr>
            <p:cNvPr id="18" name="Straight Arrow Connector 17">
              <a:extLst>
                <a:ext uri="{FF2B5EF4-FFF2-40B4-BE49-F238E27FC236}">
                  <a16:creationId xmlns:a16="http://schemas.microsoft.com/office/drawing/2014/main" id="{AD17F2AA-FA36-8B44-53D4-B8A133F0459B}"/>
                </a:ext>
              </a:extLst>
            </p:cNvPr>
            <p:cNvCxnSpPr>
              <a:cxnSpLocks/>
            </p:cNvCxnSpPr>
            <p:nvPr/>
          </p:nvCxnSpPr>
          <p:spPr>
            <a:xfrm>
              <a:off x="2644464" y="2798828"/>
              <a:ext cx="0" cy="41487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19" name="Picture 18">
              <a:extLst>
                <a:ext uri="{FF2B5EF4-FFF2-40B4-BE49-F238E27FC236}">
                  <a16:creationId xmlns:a16="http://schemas.microsoft.com/office/drawing/2014/main" id="{C4EF665A-34DF-DB96-65E2-452A76887F30}"/>
                </a:ext>
              </a:extLst>
            </p:cNvPr>
            <p:cNvPicPr>
              <a:picLocks noChangeAspect="1"/>
            </p:cNvPicPr>
            <p:nvPr/>
          </p:nvPicPr>
          <p:blipFill>
            <a:blip r:embed="rId5"/>
            <a:stretch>
              <a:fillRect/>
            </a:stretch>
          </p:blipFill>
          <p:spPr>
            <a:xfrm>
              <a:off x="3199292" y="4794540"/>
              <a:ext cx="987293" cy="942416"/>
            </a:xfrm>
            <a:prstGeom prst="rect">
              <a:avLst/>
            </a:prstGeom>
          </p:spPr>
        </p:pic>
        <p:sp>
          <p:nvSpPr>
            <p:cNvPr id="20" name="TextBox 19">
              <a:extLst>
                <a:ext uri="{FF2B5EF4-FFF2-40B4-BE49-F238E27FC236}">
                  <a16:creationId xmlns:a16="http://schemas.microsoft.com/office/drawing/2014/main" id="{1267AE8D-27DE-BD09-8E9C-E80D9FA25181}"/>
                </a:ext>
              </a:extLst>
            </p:cNvPr>
            <p:cNvSpPr txBox="1"/>
            <p:nvPr/>
          </p:nvSpPr>
          <p:spPr>
            <a:xfrm>
              <a:off x="3037160" y="5736956"/>
              <a:ext cx="1559132" cy="369332"/>
            </a:xfrm>
            <a:prstGeom prst="rect">
              <a:avLst/>
            </a:prstGeom>
            <a:noFill/>
          </p:spPr>
          <p:txBody>
            <a:bodyPr wrap="square" rtlCol="0">
              <a:spAutoFit/>
            </a:bodyPr>
            <a:lstStyle/>
            <a:p>
              <a:pPr algn="ctr"/>
              <a:r>
                <a:rPr lang="en-US" dirty="0"/>
                <a:t>+++ Itaconate</a:t>
              </a:r>
            </a:p>
          </p:txBody>
        </p:sp>
        <p:sp>
          <p:nvSpPr>
            <p:cNvPr id="21" name="TextBox 20">
              <a:extLst>
                <a:ext uri="{FF2B5EF4-FFF2-40B4-BE49-F238E27FC236}">
                  <a16:creationId xmlns:a16="http://schemas.microsoft.com/office/drawing/2014/main" id="{2EC1E349-A80D-6C8F-EA99-7B9E6B01A589}"/>
                </a:ext>
              </a:extLst>
            </p:cNvPr>
            <p:cNvSpPr txBox="1"/>
            <p:nvPr/>
          </p:nvSpPr>
          <p:spPr>
            <a:xfrm>
              <a:off x="3499467" y="5131205"/>
              <a:ext cx="479160" cy="338554"/>
            </a:xfrm>
            <a:prstGeom prst="rect">
              <a:avLst/>
            </a:prstGeom>
            <a:noFill/>
          </p:spPr>
          <p:txBody>
            <a:bodyPr wrap="square" rtlCol="0">
              <a:spAutoFit/>
            </a:bodyPr>
            <a:lstStyle/>
            <a:p>
              <a:r>
                <a:rPr lang="en-US" sz="1600" dirty="0"/>
                <a:t>MP</a:t>
              </a:r>
            </a:p>
          </p:txBody>
        </p:sp>
      </p:grpSp>
      <p:sp>
        <p:nvSpPr>
          <p:cNvPr id="22" name="TextBox 21">
            <a:extLst>
              <a:ext uri="{FF2B5EF4-FFF2-40B4-BE49-F238E27FC236}">
                <a16:creationId xmlns:a16="http://schemas.microsoft.com/office/drawing/2014/main" id="{E714DEFB-8E9E-587D-B140-F896BDCD6849}"/>
              </a:ext>
            </a:extLst>
          </p:cNvPr>
          <p:cNvSpPr txBox="1"/>
          <p:nvPr/>
        </p:nvSpPr>
        <p:spPr>
          <a:xfrm>
            <a:off x="2928722" y="2667812"/>
            <a:ext cx="1449436" cy="369332"/>
          </a:xfrm>
          <a:prstGeom prst="rect">
            <a:avLst/>
          </a:prstGeom>
          <a:noFill/>
        </p:spPr>
        <p:txBody>
          <a:bodyPr wrap="none" rtlCol="0">
            <a:spAutoFit/>
          </a:bodyPr>
          <a:lstStyle/>
          <a:p>
            <a:r>
              <a:rPr lang="en-US" dirty="0"/>
              <a:t>inflammation</a:t>
            </a:r>
          </a:p>
        </p:txBody>
      </p:sp>
      <p:sp>
        <p:nvSpPr>
          <p:cNvPr id="23" name="Explosion 2 22">
            <a:extLst>
              <a:ext uri="{FF2B5EF4-FFF2-40B4-BE49-F238E27FC236}">
                <a16:creationId xmlns:a16="http://schemas.microsoft.com/office/drawing/2014/main" id="{437A507F-78A4-4D98-5068-589A6BABA233}"/>
              </a:ext>
            </a:extLst>
          </p:cNvPr>
          <p:cNvSpPr/>
          <p:nvPr/>
        </p:nvSpPr>
        <p:spPr>
          <a:xfrm>
            <a:off x="2526544" y="2305927"/>
            <a:ext cx="2364826" cy="1213873"/>
          </a:xfrm>
          <a:prstGeom prst="irregularSeal2">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617562C8-B0E7-0D5B-ED50-C27E4D9F7DD8}"/>
              </a:ext>
            </a:extLst>
          </p:cNvPr>
          <p:cNvPicPr>
            <a:picLocks noChangeAspect="1"/>
          </p:cNvPicPr>
          <p:nvPr/>
        </p:nvPicPr>
        <p:blipFill>
          <a:blip r:embed="rId5"/>
          <a:stretch>
            <a:fillRect/>
          </a:stretch>
        </p:blipFill>
        <p:spPr>
          <a:xfrm>
            <a:off x="2816874" y="3944256"/>
            <a:ext cx="987293" cy="942416"/>
          </a:xfrm>
          <a:prstGeom prst="rect">
            <a:avLst/>
          </a:prstGeom>
        </p:spPr>
      </p:pic>
      <p:sp>
        <p:nvSpPr>
          <p:cNvPr id="30" name="TextBox 29">
            <a:extLst>
              <a:ext uri="{FF2B5EF4-FFF2-40B4-BE49-F238E27FC236}">
                <a16:creationId xmlns:a16="http://schemas.microsoft.com/office/drawing/2014/main" id="{4D79C9BF-B425-F017-CE6B-17BF19ECB6E8}"/>
              </a:ext>
            </a:extLst>
          </p:cNvPr>
          <p:cNvSpPr txBox="1"/>
          <p:nvPr/>
        </p:nvSpPr>
        <p:spPr>
          <a:xfrm>
            <a:off x="3117049" y="4280921"/>
            <a:ext cx="479160" cy="338554"/>
          </a:xfrm>
          <a:prstGeom prst="rect">
            <a:avLst/>
          </a:prstGeom>
          <a:noFill/>
        </p:spPr>
        <p:txBody>
          <a:bodyPr wrap="square" rtlCol="0">
            <a:spAutoFit/>
          </a:bodyPr>
          <a:lstStyle/>
          <a:p>
            <a:r>
              <a:rPr lang="en-US" sz="1600" dirty="0"/>
              <a:t>MP</a:t>
            </a:r>
          </a:p>
        </p:txBody>
      </p:sp>
      <p:sp>
        <p:nvSpPr>
          <p:cNvPr id="32" name="TextBox 31">
            <a:extLst>
              <a:ext uri="{FF2B5EF4-FFF2-40B4-BE49-F238E27FC236}">
                <a16:creationId xmlns:a16="http://schemas.microsoft.com/office/drawing/2014/main" id="{1D7E27AB-BDB6-CCB5-E183-42EAF3702065}"/>
              </a:ext>
            </a:extLst>
          </p:cNvPr>
          <p:cNvSpPr txBox="1"/>
          <p:nvPr/>
        </p:nvSpPr>
        <p:spPr>
          <a:xfrm>
            <a:off x="2362380" y="4927252"/>
            <a:ext cx="479160" cy="338554"/>
          </a:xfrm>
          <a:prstGeom prst="rect">
            <a:avLst/>
          </a:prstGeom>
          <a:noFill/>
        </p:spPr>
        <p:txBody>
          <a:bodyPr wrap="square" rtlCol="0">
            <a:spAutoFit/>
          </a:bodyPr>
          <a:lstStyle/>
          <a:p>
            <a:r>
              <a:rPr lang="en-US" sz="1600" dirty="0"/>
              <a:t>MP</a:t>
            </a:r>
          </a:p>
        </p:txBody>
      </p:sp>
      <p:pic>
        <p:nvPicPr>
          <p:cNvPr id="33" name="Picture 32">
            <a:extLst>
              <a:ext uri="{FF2B5EF4-FFF2-40B4-BE49-F238E27FC236}">
                <a16:creationId xmlns:a16="http://schemas.microsoft.com/office/drawing/2014/main" id="{6D853904-A066-792C-BA66-5D1A02BC3266}"/>
              </a:ext>
            </a:extLst>
          </p:cNvPr>
          <p:cNvPicPr>
            <a:picLocks noChangeAspect="1"/>
          </p:cNvPicPr>
          <p:nvPr/>
        </p:nvPicPr>
        <p:blipFill>
          <a:blip r:embed="rId5"/>
          <a:stretch>
            <a:fillRect/>
          </a:stretch>
        </p:blipFill>
        <p:spPr>
          <a:xfrm>
            <a:off x="8305549" y="4725385"/>
            <a:ext cx="987293" cy="942416"/>
          </a:xfrm>
          <a:prstGeom prst="rect">
            <a:avLst/>
          </a:prstGeom>
        </p:spPr>
      </p:pic>
      <p:grpSp>
        <p:nvGrpSpPr>
          <p:cNvPr id="34" name="Group 33">
            <a:extLst>
              <a:ext uri="{FF2B5EF4-FFF2-40B4-BE49-F238E27FC236}">
                <a16:creationId xmlns:a16="http://schemas.microsoft.com/office/drawing/2014/main" id="{11F73D58-B4C1-8D69-1FD0-CB3FB3A13EC6}"/>
              </a:ext>
            </a:extLst>
          </p:cNvPr>
          <p:cNvGrpSpPr/>
          <p:nvPr/>
        </p:nvGrpSpPr>
        <p:grpSpPr>
          <a:xfrm>
            <a:off x="6707204" y="2049355"/>
            <a:ext cx="3268486" cy="4081513"/>
            <a:chOff x="1484923" y="2024775"/>
            <a:chExt cx="3268486" cy="4081513"/>
          </a:xfrm>
        </p:grpSpPr>
        <p:pic>
          <p:nvPicPr>
            <p:cNvPr id="35" name="Picture 34">
              <a:extLst>
                <a:ext uri="{FF2B5EF4-FFF2-40B4-BE49-F238E27FC236}">
                  <a16:creationId xmlns:a16="http://schemas.microsoft.com/office/drawing/2014/main" id="{F67F4133-0FD3-1440-BEE3-AFFA6FAE269F}"/>
                </a:ext>
              </a:extLst>
            </p:cNvPr>
            <p:cNvPicPr>
              <a:picLocks noChangeAspect="1"/>
            </p:cNvPicPr>
            <p:nvPr/>
          </p:nvPicPr>
          <p:blipFill>
            <a:blip r:embed="rId6"/>
            <a:stretch>
              <a:fillRect/>
            </a:stretch>
          </p:blipFill>
          <p:spPr>
            <a:xfrm>
              <a:off x="1484923" y="3259283"/>
              <a:ext cx="1817470" cy="1347787"/>
            </a:xfrm>
            <a:prstGeom prst="rect">
              <a:avLst/>
            </a:prstGeom>
          </p:spPr>
        </p:pic>
        <p:sp>
          <p:nvSpPr>
            <p:cNvPr id="37" name="TextBox 36">
              <a:extLst>
                <a:ext uri="{FF2B5EF4-FFF2-40B4-BE49-F238E27FC236}">
                  <a16:creationId xmlns:a16="http://schemas.microsoft.com/office/drawing/2014/main" id="{498C5202-B2C8-28A9-1578-D7D80BA83C81}"/>
                </a:ext>
              </a:extLst>
            </p:cNvPr>
            <p:cNvSpPr txBox="1"/>
            <p:nvPr/>
          </p:nvSpPr>
          <p:spPr>
            <a:xfrm>
              <a:off x="2075817" y="2024775"/>
              <a:ext cx="2677592" cy="369332"/>
            </a:xfrm>
            <a:prstGeom prst="rect">
              <a:avLst/>
            </a:prstGeom>
            <a:noFill/>
          </p:spPr>
          <p:txBody>
            <a:bodyPr wrap="none" rtlCol="0">
              <a:spAutoFit/>
            </a:bodyPr>
            <a:lstStyle/>
            <a:p>
              <a:r>
                <a:rPr lang="en-US" i="1" dirty="0"/>
                <a:t>S. </a:t>
              </a:r>
              <a:r>
                <a:rPr lang="en-US" dirty="0"/>
                <a:t>Typhimurium - </a:t>
              </a:r>
              <a:r>
                <a:rPr lang="en-US" b="1" dirty="0">
                  <a:solidFill>
                    <a:schemeClr val="accent5"/>
                  </a:solidFill>
                </a:rPr>
                <a:t>avirulent</a:t>
              </a:r>
              <a:endParaRPr lang="en-US" b="1" i="1" dirty="0">
                <a:solidFill>
                  <a:schemeClr val="accent5"/>
                </a:solidFill>
              </a:endParaRPr>
            </a:p>
          </p:txBody>
        </p:sp>
        <p:cxnSp>
          <p:nvCxnSpPr>
            <p:cNvPr id="38" name="Straight Arrow Connector 37">
              <a:extLst>
                <a:ext uri="{FF2B5EF4-FFF2-40B4-BE49-F238E27FC236}">
                  <a16:creationId xmlns:a16="http://schemas.microsoft.com/office/drawing/2014/main" id="{650E8174-493A-A3B9-C9E8-19E23D604DEB}"/>
                </a:ext>
              </a:extLst>
            </p:cNvPr>
            <p:cNvCxnSpPr>
              <a:cxnSpLocks/>
            </p:cNvCxnSpPr>
            <p:nvPr/>
          </p:nvCxnSpPr>
          <p:spPr>
            <a:xfrm>
              <a:off x="2644464" y="2798828"/>
              <a:ext cx="0" cy="41487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C45DABA9-40B5-4970-7F3A-EFFF72F06205}"/>
                </a:ext>
              </a:extLst>
            </p:cNvPr>
            <p:cNvSpPr txBox="1"/>
            <p:nvPr/>
          </p:nvSpPr>
          <p:spPr>
            <a:xfrm>
              <a:off x="3037160" y="5736956"/>
              <a:ext cx="1559132" cy="369332"/>
            </a:xfrm>
            <a:prstGeom prst="rect">
              <a:avLst/>
            </a:prstGeom>
            <a:noFill/>
          </p:spPr>
          <p:txBody>
            <a:bodyPr wrap="square" rtlCol="0">
              <a:spAutoFit/>
            </a:bodyPr>
            <a:lstStyle/>
            <a:p>
              <a:pPr algn="ctr"/>
              <a:r>
                <a:rPr lang="en-US" dirty="0"/>
                <a:t>+ Itaconate </a:t>
              </a:r>
            </a:p>
          </p:txBody>
        </p:sp>
      </p:grpSp>
      <p:sp>
        <p:nvSpPr>
          <p:cNvPr id="42" name="TextBox 41">
            <a:extLst>
              <a:ext uri="{FF2B5EF4-FFF2-40B4-BE49-F238E27FC236}">
                <a16:creationId xmlns:a16="http://schemas.microsoft.com/office/drawing/2014/main" id="{641C5CBB-B532-5596-FA17-1502ADD7CF0B}"/>
              </a:ext>
            </a:extLst>
          </p:cNvPr>
          <p:cNvSpPr txBox="1"/>
          <p:nvPr/>
        </p:nvSpPr>
        <p:spPr>
          <a:xfrm>
            <a:off x="8421573" y="2727061"/>
            <a:ext cx="1449436" cy="369332"/>
          </a:xfrm>
          <a:prstGeom prst="rect">
            <a:avLst/>
          </a:prstGeom>
          <a:noFill/>
        </p:spPr>
        <p:txBody>
          <a:bodyPr wrap="none" rtlCol="0">
            <a:spAutoFit/>
          </a:bodyPr>
          <a:lstStyle/>
          <a:p>
            <a:r>
              <a:rPr lang="en-US" dirty="0"/>
              <a:t>inflammation</a:t>
            </a:r>
          </a:p>
        </p:txBody>
      </p:sp>
      <p:sp>
        <p:nvSpPr>
          <p:cNvPr id="45" name="TextBox 44">
            <a:extLst>
              <a:ext uri="{FF2B5EF4-FFF2-40B4-BE49-F238E27FC236}">
                <a16:creationId xmlns:a16="http://schemas.microsoft.com/office/drawing/2014/main" id="{FC337F65-3613-FECB-64E7-0998DD1FB2CA}"/>
              </a:ext>
            </a:extLst>
          </p:cNvPr>
          <p:cNvSpPr txBox="1"/>
          <p:nvPr/>
        </p:nvSpPr>
        <p:spPr>
          <a:xfrm>
            <a:off x="8606914" y="5061795"/>
            <a:ext cx="479160" cy="338554"/>
          </a:xfrm>
          <a:prstGeom prst="rect">
            <a:avLst/>
          </a:prstGeom>
          <a:noFill/>
        </p:spPr>
        <p:txBody>
          <a:bodyPr wrap="square" rtlCol="0">
            <a:spAutoFit/>
          </a:bodyPr>
          <a:lstStyle/>
          <a:p>
            <a:r>
              <a:rPr lang="en-US" sz="1600" dirty="0"/>
              <a:t>MP</a:t>
            </a:r>
          </a:p>
        </p:txBody>
      </p:sp>
      <p:pic>
        <p:nvPicPr>
          <p:cNvPr id="47" name="Graphic 46" descr="No sign with solid fill">
            <a:extLst>
              <a:ext uri="{FF2B5EF4-FFF2-40B4-BE49-F238E27FC236}">
                <a16:creationId xmlns:a16="http://schemas.microsoft.com/office/drawing/2014/main" id="{0662F3C8-3F0C-8F67-DA66-F93633A08B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21748" y="2465020"/>
            <a:ext cx="914400" cy="914400"/>
          </a:xfrm>
          <a:prstGeom prst="rect">
            <a:avLst/>
          </a:prstGeom>
        </p:spPr>
      </p:pic>
    </p:spTree>
    <p:extLst>
      <p:ext uri="{BB962C8B-B14F-4D97-AF65-F5344CB8AC3E}">
        <p14:creationId xmlns:p14="http://schemas.microsoft.com/office/powerpoint/2010/main" val="1550736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40F6835-EAD6-8CB5-B7B5-93681FA95CE8}"/>
              </a:ext>
            </a:extLst>
          </p:cNvPr>
          <p:cNvSpPr txBox="1"/>
          <p:nvPr/>
        </p:nvSpPr>
        <p:spPr>
          <a:xfrm>
            <a:off x="287597" y="96595"/>
            <a:ext cx="11336982" cy="1077218"/>
          </a:xfrm>
          <a:prstGeom prst="rect">
            <a:avLst/>
          </a:prstGeom>
          <a:noFill/>
        </p:spPr>
        <p:txBody>
          <a:bodyPr wrap="square" rtlCol="0">
            <a:spAutoFit/>
          </a:bodyPr>
          <a:lstStyle/>
          <a:p>
            <a:r>
              <a:rPr lang="en-US" sz="3200" dirty="0"/>
              <a:t>Deletion of the </a:t>
            </a:r>
            <a:r>
              <a:rPr lang="en-US" sz="3200" i="1" dirty="0" err="1"/>
              <a:t>ripABC_lgl</a:t>
            </a:r>
            <a:r>
              <a:rPr lang="en-US" sz="3200" i="1" dirty="0"/>
              <a:t> </a:t>
            </a:r>
            <a:r>
              <a:rPr lang="en-US" sz="3200" dirty="0"/>
              <a:t>genes results in decreased </a:t>
            </a:r>
            <a:r>
              <a:rPr lang="en-US" sz="3200" b="1" dirty="0"/>
              <a:t>local</a:t>
            </a:r>
            <a:r>
              <a:rPr lang="en-US" sz="3200" dirty="0"/>
              <a:t> replication compared to </a:t>
            </a:r>
            <a:r>
              <a:rPr lang="en-US" sz="3200" i="1" dirty="0"/>
              <a:t>S. </a:t>
            </a:r>
            <a:r>
              <a:rPr lang="en-US" sz="3200" dirty="0"/>
              <a:t>Typhimurium WT</a:t>
            </a:r>
          </a:p>
        </p:txBody>
      </p:sp>
      <p:pic>
        <p:nvPicPr>
          <p:cNvPr id="14" name="Picture 13" descr="Graphical user interface, text, application&#10;&#10;Description automatically generated">
            <a:extLst>
              <a:ext uri="{FF2B5EF4-FFF2-40B4-BE49-F238E27FC236}">
                <a16:creationId xmlns:a16="http://schemas.microsoft.com/office/drawing/2014/main" id="{43729A5F-184D-2E2E-43CE-F388A73D378B}"/>
              </a:ext>
            </a:extLst>
          </p:cNvPr>
          <p:cNvPicPr>
            <a:picLocks noChangeAspect="1"/>
          </p:cNvPicPr>
          <p:nvPr/>
        </p:nvPicPr>
        <p:blipFill>
          <a:blip r:embed="rId3"/>
          <a:stretch>
            <a:fillRect/>
          </a:stretch>
        </p:blipFill>
        <p:spPr>
          <a:xfrm>
            <a:off x="304588" y="1570202"/>
            <a:ext cx="5651500" cy="5041900"/>
          </a:xfrm>
          <a:prstGeom prst="rect">
            <a:avLst/>
          </a:prstGeom>
        </p:spPr>
      </p:pic>
      <p:sp>
        <p:nvSpPr>
          <p:cNvPr id="19" name="TextBox 18">
            <a:extLst>
              <a:ext uri="{FF2B5EF4-FFF2-40B4-BE49-F238E27FC236}">
                <a16:creationId xmlns:a16="http://schemas.microsoft.com/office/drawing/2014/main" id="{8E5E3A16-0916-94BD-9279-DF692CE799C4}"/>
              </a:ext>
            </a:extLst>
          </p:cNvPr>
          <p:cNvSpPr txBox="1"/>
          <p:nvPr/>
        </p:nvSpPr>
        <p:spPr>
          <a:xfrm>
            <a:off x="4773264" y="1200870"/>
            <a:ext cx="2416174" cy="369332"/>
          </a:xfrm>
          <a:prstGeom prst="rect">
            <a:avLst/>
          </a:prstGeom>
          <a:noFill/>
        </p:spPr>
        <p:txBody>
          <a:bodyPr wrap="none" rtlCol="0">
            <a:spAutoFit/>
          </a:bodyPr>
          <a:lstStyle/>
          <a:p>
            <a:r>
              <a:rPr lang="en-US" b="1" i="1" dirty="0"/>
              <a:t>S.</a:t>
            </a:r>
            <a:r>
              <a:rPr lang="en-US" b="1" dirty="0"/>
              <a:t> Typhimurium = </a:t>
            </a:r>
            <a:r>
              <a:rPr lang="en-US" b="1" i="1" dirty="0"/>
              <a:t>S. </a:t>
            </a:r>
            <a:r>
              <a:rPr lang="en-US" b="1" dirty="0"/>
              <a:t>Tm</a:t>
            </a:r>
            <a:endParaRPr lang="en-US" b="1" i="1" dirty="0"/>
          </a:p>
        </p:txBody>
      </p:sp>
      <p:sp>
        <p:nvSpPr>
          <p:cNvPr id="24" name="Rectangle 23">
            <a:extLst>
              <a:ext uri="{FF2B5EF4-FFF2-40B4-BE49-F238E27FC236}">
                <a16:creationId xmlns:a16="http://schemas.microsoft.com/office/drawing/2014/main" id="{5BF245AC-4094-9D11-CECC-8EFB2D8304C9}"/>
              </a:ext>
            </a:extLst>
          </p:cNvPr>
          <p:cNvSpPr/>
          <p:nvPr/>
        </p:nvSpPr>
        <p:spPr>
          <a:xfrm>
            <a:off x="4803944" y="1202875"/>
            <a:ext cx="2335390" cy="3693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0460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8B1E7D-6113-ED3C-8730-B33E8E8F38E5}"/>
              </a:ext>
            </a:extLst>
          </p:cNvPr>
          <p:cNvSpPr txBox="1"/>
          <p:nvPr/>
        </p:nvSpPr>
        <p:spPr>
          <a:xfrm>
            <a:off x="372660" y="225692"/>
            <a:ext cx="7547429" cy="646331"/>
          </a:xfrm>
          <a:prstGeom prst="rect">
            <a:avLst/>
          </a:prstGeom>
          <a:noFill/>
        </p:spPr>
        <p:txBody>
          <a:bodyPr wrap="square" rtlCol="0">
            <a:spAutoFit/>
          </a:bodyPr>
          <a:lstStyle/>
          <a:p>
            <a:r>
              <a:rPr lang="en-US" sz="3600" dirty="0"/>
              <a:t>Host specificity of </a:t>
            </a:r>
            <a:r>
              <a:rPr lang="en-US" sz="3600" i="1" dirty="0"/>
              <a:t>Salmonella</a:t>
            </a:r>
            <a:r>
              <a:rPr lang="en-US" sz="3600" dirty="0"/>
              <a:t> serovars</a:t>
            </a:r>
          </a:p>
        </p:txBody>
      </p:sp>
      <p:grpSp>
        <p:nvGrpSpPr>
          <p:cNvPr id="33" name="Group 32">
            <a:extLst>
              <a:ext uri="{FF2B5EF4-FFF2-40B4-BE49-F238E27FC236}">
                <a16:creationId xmlns:a16="http://schemas.microsoft.com/office/drawing/2014/main" id="{967FCD08-8695-AA02-BB5B-3082CEFAFF0D}"/>
              </a:ext>
            </a:extLst>
          </p:cNvPr>
          <p:cNvGrpSpPr/>
          <p:nvPr/>
        </p:nvGrpSpPr>
        <p:grpSpPr>
          <a:xfrm>
            <a:off x="521210" y="1191934"/>
            <a:ext cx="3993241" cy="2930216"/>
            <a:chOff x="721408" y="1381125"/>
            <a:chExt cx="3993241" cy="2930216"/>
          </a:xfrm>
        </p:grpSpPr>
        <p:pic>
          <p:nvPicPr>
            <p:cNvPr id="3" name="Picture 2">
              <a:extLst>
                <a:ext uri="{FF2B5EF4-FFF2-40B4-BE49-F238E27FC236}">
                  <a16:creationId xmlns:a16="http://schemas.microsoft.com/office/drawing/2014/main" id="{213C8D62-315B-8E32-EBBB-1587AE130EF8}"/>
                </a:ext>
              </a:extLst>
            </p:cNvPr>
            <p:cNvPicPr>
              <a:picLocks noChangeAspect="1"/>
            </p:cNvPicPr>
            <p:nvPr/>
          </p:nvPicPr>
          <p:blipFill>
            <a:blip r:embed="rId3"/>
            <a:stretch>
              <a:fillRect/>
            </a:stretch>
          </p:blipFill>
          <p:spPr>
            <a:xfrm>
              <a:off x="721408" y="2944306"/>
              <a:ext cx="1817470" cy="1347787"/>
            </a:xfrm>
            <a:prstGeom prst="rect">
              <a:avLst/>
            </a:prstGeom>
          </p:spPr>
        </p:pic>
        <p:pic>
          <p:nvPicPr>
            <p:cNvPr id="4" name="Picture 3">
              <a:extLst>
                <a:ext uri="{FF2B5EF4-FFF2-40B4-BE49-F238E27FC236}">
                  <a16:creationId xmlns:a16="http://schemas.microsoft.com/office/drawing/2014/main" id="{320FB2BA-9433-C843-4ED9-62251C703511}"/>
                </a:ext>
              </a:extLst>
            </p:cNvPr>
            <p:cNvPicPr>
              <a:picLocks noChangeAspect="1"/>
            </p:cNvPicPr>
            <p:nvPr/>
          </p:nvPicPr>
          <p:blipFill>
            <a:blip r:embed="rId4"/>
            <a:stretch>
              <a:fillRect/>
            </a:stretch>
          </p:blipFill>
          <p:spPr>
            <a:xfrm>
              <a:off x="3429228" y="2944306"/>
              <a:ext cx="1285421" cy="1367035"/>
            </a:xfrm>
            <a:prstGeom prst="rect">
              <a:avLst/>
            </a:prstGeom>
          </p:spPr>
        </p:pic>
        <p:pic>
          <p:nvPicPr>
            <p:cNvPr id="5" name="Picture 4">
              <a:extLst>
                <a:ext uri="{FF2B5EF4-FFF2-40B4-BE49-F238E27FC236}">
                  <a16:creationId xmlns:a16="http://schemas.microsoft.com/office/drawing/2014/main" id="{DA44B306-B5C3-14A0-8A82-872E0DB0FF9D}"/>
                </a:ext>
              </a:extLst>
            </p:cNvPr>
            <p:cNvPicPr>
              <a:picLocks noChangeAspect="1"/>
            </p:cNvPicPr>
            <p:nvPr/>
          </p:nvPicPr>
          <p:blipFill>
            <a:blip r:embed="rId5"/>
            <a:stretch>
              <a:fillRect/>
            </a:stretch>
          </p:blipFill>
          <p:spPr>
            <a:xfrm>
              <a:off x="2075817" y="1381125"/>
              <a:ext cx="2044700" cy="889000"/>
            </a:xfrm>
            <a:prstGeom prst="rect">
              <a:avLst/>
            </a:prstGeom>
          </p:spPr>
        </p:pic>
        <p:sp>
          <p:nvSpPr>
            <p:cNvPr id="27" name="TextBox 26">
              <a:extLst>
                <a:ext uri="{FF2B5EF4-FFF2-40B4-BE49-F238E27FC236}">
                  <a16:creationId xmlns:a16="http://schemas.microsoft.com/office/drawing/2014/main" id="{802EB0AD-8059-7CF2-26AC-E873CD23ACD5}"/>
                </a:ext>
              </a:extLst>
            </p:cNvPr>
            <p:cNvSpPr txBox="1"/>
            <p:nvPr/>
          </p:nvSpPr>
          <p:spPr>
            <a:xfrm>
              <a:off x="2075817" y="2166669"/>
              <a:ext cx="1647374" cy="369332"/>
            </a:xfrm>
            <a:prstGeom prst="rect">
              <a:avLst/>
            </a:prstGeom>
            <a:noFill/>
          </p:spPr>
          <p:txBody>
            <a:bodyPr wrap="none" rtlCol="0">
              <a:spAutoFit/>
            </a:bodyPr>
            <a:lstStyle/>
            <a:p>
              <a:r>
                <a:rPr lang="en-US" i="1" dirty="0"/>
                <a:t>S. </a:t>
              </a:r>
              <a:r>
                <a:rPr lang="en-US" dirty="0"/>
                <a:t>Typhimurium</a:t>
              </a:r>
              <a:endParaRPr lang="en-US" i="1" dirty="0"/>
            </a:p>
          </p:txBody>
        </p:sp>
        <p:cxnSp>
          <p:nvCxnSpPr>
            <p:cNvPr id="8" name="Straight Arrow Connector 7">
              <a:extLst>
                <a:ext uri="{FF2B5EF4-FFF2-40B4-BE49-F238E27FC236}">
                  <a16:creationId xmlns:a16="http://schemas.microsoft.com/office/drawing/2014/main" id="{0032F9C4-BE45-3467-3D93-6F4A8D99D8E8}"/>
                </a:ext>
              </a:extLst>
            </p:cNvPr>
            <p:cNvCxnSpPr/>
            <p:nvPr/>
          </p:nvCxnSpPr>
          <p:spPr>
            <a:xfrm flipH="1">
              <a:off x="2275952" y="2643188"/>
              <a:ext cx="262926" cy="42862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00BE1071-CDBD-3243-C92A-6C5C80A80438}"/>
                </a:ext>
              </a:extLst>
            </p:cNvPr>
            <p:cNvCxnSpPr>
              <a:cxnSpLocks/>
            </p:cNvCxnSpPr>
            <p:nvPr/>
          </p:nvCxnSpPr>
          <p:spPr>
            <a:xfrm>
              <a:off x="3301771" y="2606976"/>
              <a:ext cx="265176" cy="43330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51292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40F6835-EAD6-8CB5-B7B5-93681FA95CE8}"/>
              </a:ext>
            </a:extLst>
          </p:cNvPr>
          <p:cNvSpPr txBox="1"/>
          <p:nvPr/>
        </p:nvSpPr>
        <p:spPr>
          <a:xfrm>
            <a:off x="287597" y="96595"/>
            <a:ext cx="11336982" cy="1077218"/>
          </a:xfrm>
          <a:prstGeom prst="rect">
            <a:avLst/>
          </a:prstGeom>
          <a:noFill/>
        </p:spPr>
        <p:txBody>
          <a:bodyPr wrap="square" rtlCol="0">
            <a:spAutoFit/>
          </a:bodyPr>
          <a:lstStyle/>
          <a:p>
            <a:r>
              <a:rPr lang="en-US" sz="3200" dirty="0"/>
              <a:t>Deletion of the </a:t>
            </a:r>
            <a:r>
              <a:rPr lang="en-US" sz="3200" i="1" dirty="0" err="1"/>
              <a:t>ripABC_lgl</a:t>
            </a:r>
            <a:r>
              <a:rPr lang="en-US" sz="3200" i="1" dirty="0"/>
              <a:t> </a:t>
            </a:r>
            <a:r>
              <a:rPr lang="en-US" sz="3200" dirty="0"/>
              <a:t>genes results in decreased </a:t>
            </a:r>
            <a:r>
              <a:rPr lang="en-US" sz="3200" b="1" dirty="0"/>
              <a:t>local</a:t>
            </a:r>
            <a:r>
              <a:rPr lang="en-US" sz="3200" dirty="0"/>
              <a:t> replication compared to </a:t>
            </a:r>
            <a:r>
              <a:rPr lang="en-US" sz="3200" i="1" dirty="0"/>
              <a:t>S. </a:t>
            </a:r>
            <a:r>
              <a:rPr lang="en-US" sz="3200" dirty="0"/>
              <a:t>Typhimurium WT</a:t>
            </a:r>
          </a:p>
        </p:txBody>
      </p:sp>
      <p:pic>
        <p:nvPicPr>
          <p:cNvPr id="14" name="Picture 13" descr="Graphical user interface, text, application&#10;&#10;Description automatically generated">
            <a:extLst>
              <a:ext uri="{FF2B5EF4-FFF2-40B4-BE49-F238E27FC236}">
                <a16:creationId xmlns:a16="http://schemas.microsoft.com/office/drawing/2014/main" id="{43729A5F-184D-2E2E-43CE-F388A73D378B}"/>
              </a:ext>
            </a:extLst>
          </p:cNvPr>
          <p:cNvPicPr>
            <a:picLocks noChangeAspect="1"/>
          </p:cNvPicPr>
          <p:nvPr/>
        </p:nvPicPr>
        <p:blipFill>
          <a:blip r:embed="rId3"/>
          <a:stretch>
            <a:fillRect/>
          </a:stretch>
        </p:blipFill>
        <p:spPr>
          <a:xfrm>
            <a:off x="304588" y="1570202"/>
            <a:ext cx="5651500" cy="5041900"/>
          </a:xfrm>
          <a:prstGeom prst="rect">
            <a:avLst/>
          </a:prstGeom>
        </p:spPr>
      </p:pic>
      <p:pic>
        <p:nvPicPr>
          <p:cNvPr id="17" name="Picture 16" descr="Text&#10;&#10;Description automatically generated with medium confidence">
            <a:extLst>
              <a:ext uri="{FF2B5EF4-FFF2-40B4-BE49-F238E27FC236}">
                <a16:creationId xmlns:a16="http://schemas.microsoft.com/office/drawing/2014/main" id="{BE5B0D04-512B-9408-2F49-5B142F6787C2}"/>
              </a:ext>
            </a:extLst>
          </p:cNvPr>
          <p:cNvPicPr>
            <a:picLocks noChangeAspect="1"/>
          </p:cNvPicPr>
          <p:nvPr/>
        </p:nvPicPr>
        <p:blipFill>
          <a:blip r:embed="rId4"/>
          <a:stretch>
            <a:fillRect/>
          </a:stretch>
        </p:blipFill>
        <p:spPr>
          <a:xfrm>
            <a:off x="5729671" y="1570202"/>
            <a:ext cx="5651500" cy="5041900"/>
          </a:xfrm>
          <a:prstGeom prst="rect">
            <a:avLst/>
          </a:prstGeom>
        </p:spPr>
      </p:pic>
      <p:grpSp>
        <p:nvGrpSpPr>
          <p:cNvPr id="4" name="Group 3">
            <a:extLst>
              <a:ext uri="{FF2B5EF4-FFF2-40B4-BE49-F238E27FC236}">
                <a16:creationId xmlns:a16="http://schemas.microsoft.com/office/drawing/2014/main" id="{C473A57A-DBF5-6D33-19D0-AFF80CAABAAE}"/>
              </a:ext>
            </a:extLst>
          </p:cNvPr>
          <p:cNvGrpSpPr/>
          <p:nvPr/>
        </p:nvGrpSpPr>
        <p:grpSpPr>
          <a:xfrm>
            <a:off x="4773264" y="1200870"/>
            <a:ext cx="2416174" cy="371337"/>
            <a:chOff x="4773264" y="1200870"/>
            <a:chExt cx="2416174" cy="371337"/>
          </a:xfrm>
        </p:grpSpPr>
        <p:sp>
          <p:nvSpPr>
            <p:cNvPr id="2" name="TextBox 1">
              <a:extLst>
                <a:ext uri="{FF2B5EF4-FFF2-40B4-BE49-F238E27FC236}">
                  <a16:creationId xmlns:a16="http://schemas.microsoft.com/office/drawing/2014/main" id="{D6C508B0-AFDA-E5F5-6013-84110325E84E}"/>
                </a:ext>
              </a:extLst>
            </p:cNvPr>
            <p:cNvSpPr txBox="1"/>
            <p:nvPr/>
          </p:nvSpPr>
          <p:spPr>
            <a:xfrm>
              <a:off x="4773264" y="1200870"/>
              <a:ext cx="2416174" cy="369332"/>
            </a:xfrm>
            <a:prstGeom prst="rect">
              <a:avLst/>
            </a:prstGeom>
            <a:noFill/>
          </p:spPr>
          <p:txBody>
            <a:bodyPr wrap="none" rtlCol="0">
              <a:spAutoFit/>
            </a:bodyPr>
            <a:lstStyle/>
            <a:p>
              <a:r>
                <a:rPr lang="en-US" b="1" i="1" dirty="0"/>
                <a:t>S.</a:t>
              </a:r>
              <a:r>
                <a:rPr lang="en-US" b="1" dirty="0"/>
                <a:t> Typhimurium = </a:t>
              </a:r>
              <a:r>
                <a:rPr lang="en-US" b="1" i="1" dirty="0"/>
                <a:t>S. </a:t>
              </a:r>
              <a:r>
                <a:rPr lang="en-US" b="1" dirty="0"/>
                <a:t>Tm</a:t>
              </a:r>
              <a:endParaRPr lang="en-US" b="1" i="1" dirty="0"/>
            </a:p>
          </p:txBody>
        </p:sp>
        <p:sp>
          <p:nvSpPr>
            <p:cNvPr id="3" name="Rectangle 2">
              <a:extLst>
                <a:ext uri="{FF2B5EF4-FFF2-40B4-BE49-F238E27FC236}">
                  <a16:creationId xmlns:a16="http://schemas.microsoft.com/office/drawing/2014/main" id="{F2CFDD8D-8D70-C509-A2A3-1F62B898051B}"/>
                </a:ext>
              </a:extLst>
            </p:cNvPr>
            <p:cNvSpPr/>
            <p:nvPr/>
          </p:nvSpPr>
          <p:spPr>
            <a:xfrm>
              <a:off x="4803944" y="1202875"/>
              <a:ext cx="2335390" cy="3693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77110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40F6835-EAD6-8CB5-B7B5-93681FA95CE8}"/>
              </a:ext>
            </a:extLst>
          </p:cNvPr>
          <p:cNvSpPr txBox="1"/>
          <p:nvPr/>
        </p:nvSpPr>
        <p:spPr>
          <a:xfrm>
            <a:off x="287597" y="96595"/>
            <a:ext cx="11336982" cy="1077218"/>
          </a:xfrm>
          <a:prstGeom prst="rect">
            <a:avLst/>
          </a:prstGeom>
          <a:noFill/>
        </p:spPr>
        <p:txBody>
          <a:bodyPr wrap="square" rtlCol="0">
            <a:spAutoFit/>
          </a:bodyPr>
          <a:lstStyle/>
          <a:p>
            <a:r>
              <a:rPr lang="en-US" sz="3200" dirty="0"/>
              <a:t>Deletion of the </a:t>
            </a:r>
            <a:r>
              <a:rPr lang="en-US" sz="3200" i="1" dirty="0" err="1"/>
              <a:t>ripABC_lgl</a:t>
            </a:r>
            <a:r>
              <a:rPr lang="en-US" sz="3200" i="1" dirty="0"/>
              <a:t> </a:t>
            </a:r>
            <a:r>
              <a:rPr lang="en-US" sz="3200" dirty="0"/>
              <a:t>genes results in decreased </a:t>
            </a:r>
            <a:r>
              <a:rPr lang="en-US" sz="3200" b="1" dirty="0"/>
              <a:t>local</a:t>
            </a:r>
            <a:r>
              <a:rPr lang="en-US" sz="3200" dirty="0"/>
              <a:t> replication compared to </a:t>
            </a:r>
            <a:r>
              <a:rPr lang="en-US" sz="3200" i="1" dirty="0"/>
              <a:t>S. </a:t>
            </a:r>
            <a:r>
              <a:rPr lang="en-US" sz="3200" dirty="0"/>
              <a:t>Typhimurium WT</a:t>
            </a:r>
          </a:p>
        </p:txBody>
      </p:sp>
      <p:pic>
        <p:nvPicPr>
          <p:cNvPr id="9" name="Picture 8" descr="Text, application&#10;&#10;Description automatically generated with medium confidence">
            <a:extLst>
              <a:ext uri="{FF2B5EF4-FFF2-40B4-BE49-F238E27FC236}">
                <a16:creationId xmlns:a16="http://schemas.microsoft.com/office/drawing/2014/main" id="{A3471585-77EE-2F79-31F6-72FA8221C54D}"/>
              </a:ext>
            </a:extLst>
          </p:cNvPr>
          <p:cNvPicPr>
            <a:picLocks noChangeAspect="1"/>
          </p:cNvPicPr>
          <p:nvPr/>
        </p:nvPicPr>
        <p:blipFill>
          <a:blip r:embed="rId3"/>
          <a:stretch>
            <a:fillRect/>
          </a:stretch>
        </p:blipFill>
        <p:spPr>
          <a:xfrm>
            <a:off x="176321" y="1447362"/>
            <a:ext cx="5651500" cy="5003800"/>
          </a:xfrm>
          <a:prstGeom prst="rect">
            <a:avLst/>
          </a:prstGeom>
        </p:spPr>
      </p:pic>
      <p:sp>
        <p:nvSpPr>
          <p:cNvPr id="12" name="TextBox 11">
            <a:extLst>
              <a:ext uri="{FF2B5EF4-FFF2-40B4-BE49-F238E27FC236}">
                <a16:creationId xmlns:a16="http://schemas.microsoft.com/office/drawing/2014/main" id="{2AFA32C1-0468-E54B-ADF5-00AC7A6C9B6B}"/>
              </a:ext>
            </a:extLst>
          </p:cNvPr>
          <p:cNvSpPr txBox="1"/>
          <p:nvPr/>
        </p:nvSpPr>
        <p:spPr>
          <a:xfrm>
            <a:off x="4773264" y="1200870"/>
            <a:ext cx="2416174" cy="369332"/>
          </a:xfrm>
          <a:prstGeom prst="rect">
            <a:avLst/>
          </a:prstGeom>
          <a:noFill/>
        </p:spPr>
        <p:txBody>
          <a:bodyPr wrap="none" rtlCol="0">
            <a:spAutoFit/>
          </a:bodyPr>
          <a:lstStyle/>
          <a:p>
            <a:r>
              <a:rPr lang="en-US" b="1" i="1" dirty="0"/>
              <a:t>S.</a:t>
            </a:r>
            <a:r>
              <a:rPr lang="en-US" b="1" dirty="0"/>
              <a:t> Typhimurium = </a:t>
            </a:r>
            <a:r>
              <a:rPr lang="en-US" b="1" i="1" dirty="0"/>
              <a:t>S. </a:t>
            </a:r>
            <a:r>
              <a:rPr lang="en-US" b="1" dirty="0"/>
              <a:t>Tm</a:t>
            </a:r>
            <a:endParaRPr lang="en-US" b="1" i="1" dirty="0"/>
          </a:p>
        </p:txBody>
      </p:sp>
      <p:sp>
        <p:nvSpPr>
          <p:cNvPr id="14" name="Rectangle 13">
            <a:extLst>
              <a:ext uri="{FF2B5EF4-FFF2-40B4-BE49-F238E27FC236}">
                <a16:creationId xmlns:a16="http://schemas.microsoft.com/office/drawing/2014/main" id="{71D9A3DC-8A28-E7AF-D4C1-FFA270CF3BF2}"/>
              </a:ext>
            </a:extLst>
          </p:cNvPr>
          <p:cNvSpPr/>
          <p:nvPr/>
        </p:nvSpPr>
        <p:spPr>
          <a:xfrm>
            <a:off x="4803944" y="1202875"/>
            <a:ext cx="2335390" cy="3693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6046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40F6835-EAD6-8CB5-B7B5-93681FA95CE8}"/>
              </a:ext>
            </a:extLst>
          </p:cNvPr>
          <p:cNvSpPr txBox="1"/>
          <p:nvPr/>
        </p:nvSpPr>
        <p:spPr>
          <a:xfrm>
            <a:off x="287597" y="96595"/>
            <a:ext cx="11336982" cy="1077218"/>
          </a:xfrm>
          <a:prstGeom prst="rect">
            <a:avLst/>
          </a:prstGeom>
          <a:noFill/>
        </p:spPr>
        <p:txBody>
          <a:bodyPr wrap="square" rtlCol="0">
            <a:spAutoFit/>
          </a:bodyPr>
          <a:lstStyle/>
          <a:p>
            <a:r>
              <a:rPr lang="en-US" sz="3200" dirty="0"/>
              <a:t>Deletion of the </a:t>
            </a:r>
            <a:r>
              <a:rPr lang="en-US" sz="3200" i="1" dirty="0" err="1"/>
              <a:t>ripABC_lgl</a:t>
            </a:r>
            <a:r>
              <a:rPr lang="en-US" sz="3200" i="1" dirty="0"/>
              <a:t> </a:t>
            </a:r>
            <a:r>
              <a:rPr lang="en-US" sz="3200" dirty="0"/>
              <a:t>genes results in decreased </a:t>
            </a:r>
            <a:r>
              <a:rPr lang="en-US" sz="3200" b="1" dirty="0"/>
              <a:t>local</a:t>
            </a:r>
            <a:r>
              <a:rPr lang="en-US" sz="3200" dirty="0"/>
              <a:t> replication compared to </a:t>
            </a:r>
            <a:r>
              <a:rPr lang="en-US" sz="3200" i="1" dirty="0"/>
              <a:t>S. </a:t>
            </a:r>
            <a:r>
              <a:rPr lang="en-US" sz="3200" dirty="0"/>
              <a:t>Typhimurium WT</a:t>
            </a:r>
          </a:p>
        </p:txBody>
      </p:sp>
      <p:pic>
        <p:nvPicPr>
          <p:cNvPr id="9" name="Picture 8" descr="Text, application&#10;&#10;Description automatically generated with medium confidence">
            <a:extLst>
              <a:ext uri="{FF2B5EF4-FFF2-40B4-BE49-F238E27FC236}">
                <a16:creationId xmlns:a16="http://schemas.microsoft.com/office/drawing/2014/main" id="{A3471585-77EE-2F79-31F6-72FA8221C54D}"/>
              </a:ext>
            </a:extLst>
          </p:cNvPr>
          <p:cNvPicPr>
            <a:picLocks noChangeAspect="1"/>
          </p:cNvPicPr>
          <p:nvPr/>
        </p:nvPicPr>
        <p:blipFill>
          <a:blip r:embed="rId3"/>
          <a:stretch>
            <a:fillRect/>
          </a:stretch>
        </p:blipFill>
        <p:spPr>
          <a:xfrm>
            <a:off x="176321" y="1447362"/>
            <a:ext cx="5651500" cy="5003800"/>
          </a:xfrm>
          <a:prstGeom prst="rect">
            <a:avLst/>
          </a:prstGeom>
        </p:spPr>
      </p:pic>
      <p:pic>
        <p:nvPicPr>
          <p:cNvPr id="11" name="Picture 10" descr="Text&#10;&#10;Description automatically generated with medium confidence">
            <a:extLst>
              <a:ext uri="{FF2B5EF4-FFF2-40B4-BE49-F238E27FC236}">
                <a16:creationId xmlns:a16="http://schemas.microsoft.com/office/drawing/2014/main" id="{46C0F4F1-0F48-02DE-866C-4E502C019B3C}"/>
              </a:ext>
            </a:extLst>
          </p:cNvPr>
          <p:cNvPicPr>
            <a:picLocks noChangeAspect="1"/>
          </p:cNvPicPr>
          <p:nvPr/>
        </p:nvPicPr>
        <p:blipFill>
          <a:blip r:embed="rId4"/>
          <a:stretch>
            <a:fillRect/>
          </a:stretch>
        </p:blipFill>
        <p:spPr>
          <a:xfrm>
            <a:off x="5827821" y="1428312"/>
            <a:ext cx="5651500" cy="5041900"/>
          </a:xfrm>
          <a:prstGeom prst="rect">
            <a:avLst/>
          </a:prstGeom>
        </p:spPr>
      </p:pic>
      <p:sp>
        <p:nvSpPr>
          <p:cNvPr id="2" name="TextBox 1">
            <a:extLst>
              <a:ext uri="{FF2B5EF4-FFF2-40B4-BE49-F238E27FC236}">
                <a16:creationId xmlns:a16="http://schemas.microsoft.com/office/drawing/2014/main" id="{F50E49E9-6351-1CC4-1F53-02D9AD060FC9}"/>
              </a:ext>
            </a:extLst>
          </p:cNvPr>
          <p:cNvSpPr txBox="1"/>
          <p:nvPr/>
        </p:nvSpPr>
        <p:spPr>
          <a:xfrm>
            <a:off x="4773264" y="1200870"/>
            <a:ext cx="2416174" cy="369332"/>
          </a:xfrm>
          <a:prstGeom prst="rect">
            <a:avLst/>
          </a:prstGeom>
          <a:noFill/>
        </p:spPr>
        <p:txBody>
          <a:bodyPr wrap="none" rtlCol="0">
            <a:spAutoFit/>
          </a:bodyPr>
          <a:lstStyle/>
          <a:p>
            <a:r>
              <a:rPr lang="en-US" b="1" i="1" dirty="0"/>
              <a:t>S.</a:t>
            </a:r>
            <a:r>
              <a:rPr lang="en-US" b="1" dirty="0"/>
              <a:t> Typhimurium = </a:t>
            </a:r>
            <a:r>
              <a:rPr lang="en-US" b="1" i="1" dirty="0"/>
              <a:t>S. </a:t>
            </a:r>
            <a:r>
              <a:rPr lang="en-US" b="1" dirty="0"/>
              <a:t>Tm</a:t>
            </a:r>
            <a:endParaRPr lang="en-US" b="1" i="1" dirty="0"/>
          </a:p>
        </p:txBody>
      </p:sp>
      <p:sp>
        <p:nvSpPr>
          <p:cNvPr id="3" name="Rectangle 2">
            <a:extLst>
              <a:ext uri="{FF2B5EF4-FFF2-40B4-BE49-F238E27FC236}">
                <a16:creationId xmlns:a16="http://schemas.microsoft.com/office/drawing/2014/main" id="{B94016E0-80F4-4311-B8FF-20E9DB19C353}"/>
              </a:ext>
            </a:extLst>
          </p:cNvPr>
          <p:cNvSpPr/>
          <p:nvPr/>
        </p:nvSpPr>
        <p:spPr>
          <a:xfrm>
            <a:off x="4803944" y="1202875"/>
            <a:ext cx="2335390" cy="3693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8156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0954EB-1548-F1BA-B418-0DFD49E89E10}"/>
              </a:ext>
            </a:extLst>
          </p:cNvPr>
          <p:cNvSpPr txBox="1"/>
          <p:nvPr/>
        </p:nvSpPr>
        <p:spPr>
          <a:xfrm>
            <a:off x="287597" y="96595"/>
            <a:ext cx="11336982" cy="1077218"/>
          </a:xfrm>
          <a:prstGeom prst="rect">
            <a:avLst/>
          </a:prstGeom>
          <a:noFill/>
        </p:spPr>
        <p:txBody>
          <a:bodyPr wrap="square" rtlCol="0">
            <a:spAutoFit/>
          </a:bodyPr>
          <a:lstStyle/>
          <a:p>
            <a:r>
              <a:rPr lang="en-US" sz="3200" dirty="0"/>
              <a:t>Deletion of the </a:t>
            </a:r>
            <a:r>
              <a:rPr lang="en-US" sz="3200" i="1" dirty="0" err="1"/>
              <a:t>ripABC_lgl</a:t>
            </a:r>
            <a:r>
              <a:rPr lang="en-US" sz="3200" i="1" dirty="0"/>
              <a:t> </a:t>
            </a:r>
            <a:r>
              <a:rPr lang="en-US" sz="3200" dirty="0"/>
              <a:t>genes results in decreased </a:t>
            </a:r>
            <a:r>
              <a:rPr lang="en-US" sz="3200" b="1" dirty="0"/>
              <a:t>systemic</a:t>
            </a:r>
            <a:r>
              <a:rPr lang="en-US" sz="3200" dirty="0"/>
              <a:t> replication compared to </a:t>
            </a:r>
            <a:r>
              <a:rPr lang="en-US" sz="3200" i="1" dirty="0"/>
              <a:t>S. </a:t>
            </a:r>
            <a:r>
              <a:rPr lang="en-US" sz="3200" dirty="0"/>
              <a:t>Tm WT</a:t>
            </a:r>
          </a:p>
        </p:txBody>
      </p:sp>
      <p:sp>
        <p:nvSpPr>
          <p:cNvPr id="17" name="TextBox 16">
            <a:extLst>
              <a:ext uri="{FF2B5EF4-FFF2-40B4-BE49-F238E27FC236}">
                <a16:creationId xmlns:a16="http://schemas.microsoft.com/office/drawing/2014/main" id="{C1FD515C-CD1E-BEBE-D172-437648267AA4}"/>
              </a:ext>
            </a:extLst>
          </p:cNvPr>
          <p:cNvSpPr txBox="1"/>
          <p:nvPr/>
        </p:nvSpPr>
        <p:spPr>
          <a:xfrm>
            <a:off x="4889193" y="6435428"/>
            <a:ext cx="2133789" cy="369332"/>
          </a:xfrm>
          <a:prstGeom prst="rect">
            <a:avLst/>
          </a:prstGeom>
          <a:noFill/>
        </p:spPr>
        <p:txBody>
          <a:bodyPr wrap="none" rtlCol="0">
            <a:spAutoFit/>
          </a:bodyPr>
          <a:lstStyle/>
          <a:p>
            <a:r>
              <a:rPr lang="en-US" b="1" dirty="0">
                <a:solidFill>
                  <a:srgbClr val="FF0000"/>
                </a:solidFill>
              </a:rPr>
              <a:t>Virulent </a:t>
            </a:r>
            <a:r>
              <a:rPr lang="en-US" dirty="0"/>
              <a:t>background</a:t>
            </a:r>
            <a:endParaRPr lang="en-US" i="1" dirty="0"/>
          </a:p>
        </p:txBody>
      </p:sp>
      <p:pic>
        <p:nvPicPr>
          <p:cNvPr id="5" name="Picture 4" descr="A picture containing shape&#10;&#10;Description automatically generated">
            <a:extLst>
              <a:ext uri="{FF2B5EF4-FFF2-40B4-BE49-F238E27FC236}">
                <a16:creationId xmlns:a16="http://schemas.microsoft.com/office/drawing/2014/main" id="{58B93589-B2F2-FA1E-0CAE-6E98CB25D695}"/>
              </a:ext>
            </a:extLst>
          </p:cNvPr>
          <p:cNvPicPr>
            <a:picLocks noChangeAspect="1"/>
          </p:cNvPicPr>
          <p:nvPr/>
        </p:nvPicPr>
        <p:blipFill>
          <a:blip r:embed="rId2"/>
          <a:stretch>
            <a:fillRect/>
          </a:stretch>
        </p:blipFill>
        <p:spPr>
          <a:xfrm>
            <a:off x="282342" y="1337032"/>
            <a:ext cx="5549900" cy="5003800"/>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3E0F0F94-D659-4532-22C6-52960DE1C3B9}"/>
              </a:ext>
            </a:extLst>
          </p:cNvPr>
          <p:cNvPicPr>
            <a:picLocks noChangeAspect="1"/>
          </p:cNvPicPr>
          <p:nvPr/>
        </p:nvPicPr>
        <p:blipFill>
          <a:blip r:embed="rId3"/>
          <a:stretch>
            <a:fillRect/>
          </a:stretch>
        </p:blipFill>
        <p:spPr>
          <a:xfrm>
            <a:off x="6542251" y="1337032"/>
            <a:ext cx="5549900" cy="5003800"/>
          </a:xfrm>
          <a:prstGeom prst="rect">
            <a:avLst/>
          </a:prstGeom>
        </p:spPr>
      </p:pic>
      <p:sp>
        <p:nvSpPr>
          <p:cNvPr id="9" name="TextBox 8">
            <a:extLst>
              <a:ext uri="{FF2B5EF4-FFF2-40B4-BE49-F238E27FC236}">
                <a16:creationId xmlns:a16="http://schemas.microsoft.com/office/drawing/2014/main" id="{48A0236F-292E-B632-F1C2-86FBDCDBA49C}"/>
              </a:ext>
            </a:extLst>
          </p:cNvPr>
          <p:cNvSpPr txBox="1"/>
          <p:nvPr/>
        </p:nvSpPr>
        <p:spPr>
          <a:xfrm>
            <a:off x="4773264" y="1200870"/>
            <a:ext cx="2416174" cy="369332"/>
          </a:xfrm>
          <a:prstGeom prst="rect">
            <a:avLst/>
          </a:prstGeom>
          <a:noFill/>
        </p:spPr>
        <p:txBody>
          <a:bodyPr wrap="none" rtlCol="0">
            <a:spAutoFit/>
          </a:bodyPr>
          <a:lstStyle/>
          <a:p>
            <a:r>
              <a:rPr lang="en-US" b="1" i="1" dirty="0"/>
              <a:t>S.</a:t>
            </a:r>
            <a:r>
              <a:rPr lang="en-US" b="1" dirty="0"/>
              <a:t> Typhimurium = </a:t>
            </a:r>
            <a:r>
              <a:rPr lang="en-US" b="1" i="1" dirty="0"/>
              <a:t>S. </a:t>
            </a:r>
            <a:r>
              <a:rPr lang="en-US" b="1" dirty="0"/>
              <a:t>Tm</a:t>
            </a:r>
            <a:endParaRPr lang="en-US" b="1" i="1" dirty="0"/>
          </a:p>
        </p:txBody>
      </p:sp>
      <p:sp>
        <p:nvSpPr>
          <p:cNvPr id="10" name="Rectangle 9">
            <a:extLst>
              <a:ext uri="{FF2B5EF4-FFF2-40B4-BE49-F238E27FC236}">
                <a16:creationId xmlns:a16="http://schemas.microsoft.com/office/drawing/2014/main" id="{A110CBB7-3C44-E2C3-0D5C-69B21056F8E0}"/>
              </a:ext>
            </a:extLst>
          </p:cNvPr>
          <p:cNvSpPr/>
          <p:nvPr/>
        </p:nvSpPr>
        <p:spPr>
          <a:xfrm>
            <a:off x="4803944" y="1202875"/>
            <a:ext cx="2335390" cy="3693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6282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AA07A6-2F5C-70A4-63CF-EDB7BE6F007D}"/>
              </a:ext>
            </a:extLst>
          </p:cNvPr>
          <p:cNvSpPr txBox="1"/>
          <p:nvPr/>
        </p:nvSpPr>
        <p:spPr>
          <a:xfrm>
            <a:off x="287597" y="96595"/>
            <a:ext cx="11336982" cy="1200329"/>
          </a:xfrm>
          <a:prstGeom prst="rect">
            <a:avLst/>
          </a:prstGeom>
          <a:noFill/>
        </p:spPr>
        <p:txBody>
          <a:bodyPr wrap="square" rtlCol="0">
            <a:spAutoFit/>
          </a:bodyPr>
          <a:lstStyle/>
          <a:p>
            <a:r>
              <a:rPr lang="en-US" sz="3600" dirty="0"/>
              <a:t>Is the decreased growth in the mutant due to impaired itaconate resistance?</a:t>
            </a:r>
          </a:p>
        </p:txBody>
      </p:sp>
      <p:grpSp>
        <p:nvGrpSpPr>
          <p:cNvPr id="10" name="Group 9">
            <a:extLst>
              <a:ext uri="{FF2B5EF4-FFF2-40B4-BE49-F238E27FC236}">
                <a16:creationId xmlns:a16="http://schemas.microsoft.com/office/drawing/2014/main" id="{A4B43907-6059-A208-F8C3-35F08A294405}"/>
              </a:ext>
            </a:extLst>
          </p:cNvPr>
          <p:cNvGrpSpPr/>
          <p:nvPr/>
        </p:nvGrpSpPr>
        <p:grpSpPr>
          <a:xfrm>
            <a:off x="-170829" y="1265168"/>
            <a:ext cx="4154965" cy="5559445"/>
            <a:chOff x="7605" y="1265168"/>
            <a:chExt cx="4154965" cy="5559445"/>
          </a:xfrm>
        </p:grpSpPr>
        <p:pic>
          <p:nvPicPr>
            <p:cNvPr id="7" name="Picture 6">
              <a:extLst>
                <a:ext uri="{FF2B5EF4-FFF2-40B4-BE49-F238E27FC236}">
                  <a16:creationId xmlns:a16="http://schemas.microsoft.com/office/drawing/2014/main" id="{3B390E7C-0188-2790-C706-4B098729A938}"/>
                </a:ext>
              </a:extLst>
            </p:cNvPr>
            <p:cNvPicPr>
              <a:picLocks noChangeAspect="1"/>
            </p:cNvPicPr>
            <p:nvPr/>
          </p:nvPicPr>
          <p:blipFill>
            <a:blip r:embed="rId3"/>
            <a:stretch>
              <a:fillRect/>
            </a:stretch>
          </p:blipFill>
          <p:spPr>
            <a:xfrm>
              <a:off x="548134" y="1265168"/>
              <a:ext cx="2354724" cy="5559445"/>
            </a:xfrm>
            <a:prstGeom prst="rect">
              <a:avLst/>
            </a:prstGeom>
          </p:spPr>
        </p:pic>
        <p:sp>
          <p:nvSpPr>
            <p:cNvPr id="5" name="TextBox 4">
              <a:extLst>
                <a:ext uri="{FF2B5EF4-FFF2-40B4-BE49-F238E27FC236}">
                  <a16:creationId xmlns:a16="http://schemas.microsoft.com/office/drawing/2014/main" id="{7F9CD6C9-D37D-E02E-089B-0263439C594E}"/>
                </a:ext>
              </a:extLst>
            </p:cNvPr>
            <p:cNvSpPr txBox="1"/>
            <p:nvPr/>
          </p:nvSpPr>
          <p:spPr>
            <a:xfrm>
              <a:off x="2444679" y="6392073"/>
              <a:ext cx="1717891" cy="369332"/>
            </a:xfrm>
            <a:prstGeom prst="rect">
              <a:avLst/>
            </a:prstGeom>
            <a:noFill/>
            <a:ln w="22225">
              <a:noFill/>
            </a:ln>
          </p:spPr>
          <p:txBody>
            <a:bodyPr wrap="square" rtlCol="0">
              <a:spAutoFit/>
            </a:bodyPr>
            <a:lstStyle/>
            <a:p>
              <a:pPr algn="ctr"/>
              <a:r>
                <a:rPr lang="en-US" dirty="0"/>
                <a:t>Measure OD</a:t>
              </a:r>
            </a:p>
          </p:txBody>
        </p:sp>
        <p:sp>
          <p:nvSpPr>
            <p:cNvPr id="8" name="TextBox 7">
              <a:extLst>
                <a:ext uri="{FF2B5EF4-FFF2-40B4-BE49-F238E27FC236}">
                  <a16:creationId xmlns:a16="http://schemas.microsoft.com/office/drawing/2014/main" id="{B99A1594-1CFE-E3F2-1BFF-F64EFB36B41F}"/>
                </a:ext>
              </a:extLst>
            </p:cNvPr>
            <p:cNvSpPr txBox="1"/>
            <p:nvPr/>
          </p:nvSpPr>
          <p:spPr>
            <a:xfrm>
              <a:off x="7605" y="3568456"/>
              <a:ext cx="1717891" cy="369332"/>
            </a:xfrm>
            <a:prstGeom prst="rect">
              <a:avLst/>
            </a:prstGeom>
            <a:noFill/>
            <a:ln w="22225">
              <a:noFill/>
            </a:ln>
          </p:spPr>
          <p:txBody>
            <a:bodyPr wrap="square" rtlCol="0">
              <a:spAutoFit/>
            </a:bodyPr>
            <a:lstStyle/>
            <a:p>
              <a:pPr algn="ctr"/>
              <a:r>
                <a:rPr lang="en-US" dirty="0"/>
                <a:t>- Itaconate</a:t>
              </a:r>
            </a:p>
          </p:txBody>
        </p:sp>
        <p:sp>
          <p:nvSpPr>
            <p:cNvPr id="9" name="TextBox 8">
              <a:extLst>
                <a:ext uri="{FF2B5EF4-FFF2-40B4-BE49-F238E27FC236}">
                  <a16:creationId xmlns:a16="http://schemas.microsoft.com/office/drawing/2014/main" id="{E761010E-6F92-0F11-4BBC-BE1EECE2A94D}"/>
                </a:ext>
              </a:extLst>
            </p:cNvPr>
            <p:cNvSpPr txBox="1"/>
            <p:nvPr/>
          </p:nvSpPr>
          <p:spPr>
            <a:xfrm>
              <a:off x="1814823" y="3588027"/>
              <a:ext cx="1717891" cy="369332"/>
            </a:xfrm>
            <a:prstGeom prst="rect">
              <a:avLst/>
            </a:prstGeom>
            <a:noFill/>
            <a:ln w="22225">
              <a:noFill/>
            </a:ln>
          </p:spPr>
          <p:txBody>
            <a:bodyPr wrap="square" rtlCol="0">
              <a:spAutoFit/>
            </a:bodyPr>
            <a:lstStyle/>
            <a:p>
              <a:pPr algn="ctr"/>
              <a:r>
                <a:rPr lang="en-US" dirty="0"/>
                <a:t>+8mM Itaconate</a:t>
              </a:r>
            </a:p>
          </p:txBody>
        </p:sp>
      </p:grpSp>
    </p:spTree>
    <p:extLst>
      <p:ext uri="{BB962C8B-B14F-4D97-AF65-F5344CB8AC3E}">
        <p14:creationId xmlns:p14="http://schemas.microsoft.com/office/powerpoint/2010/main" val="1576964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AA07A6-2F5C-70A4-63CF-EDB7BE6F007D}"/>
              </a:ext>
            </a:extLst>
          </p:cNvPr>
          <p:cNvSpPr txBox="1"/>
          <p:nvPr/>
        </p:nvSpPr>
        <p:spPr>
          <a:xfrm>
            <a:off x="287597" y="96595"/>
            <a:ext cx="11336982" cy="1200329"/>
          </a:xfrm>
          <a:prstGeom prst="rect">
            <a:avLst/>
          </a:prstGeom>
          <a:noFill/>
        </p:spPr>
        <p:txBody>
          <a:bodyPr wrap="square" rtlCol="0">
            <a:spAutoFit/>
          </a:bodyPr>
          <a:lstStyle/>
          <a:p>
            <a:r>
              <a:rPr lang="en-US" sz="3600" dirty="0"/>
              <a:t>Is the decreased growth in the mutant due to impaired itaconate resistance?</a:t>
            </a:r>
          </a:p>
        </p:txBody>
      </p:sp>
      <p:grpSp>
        <p:nvGrpSpPr>
          <p:cNvPr id="10" name="Group 9">
            <a:extLst>
              <a:ext uri="{FF2B5EF4-FFF2-40B4-BE49-F238E27FC236}">
                <a16:creationId xmlns:a16="http://schemas.microsoft.com/office/drawing/2014/main" id="{A4B43907-6059-A208-F8C3-35F08A294405}"/>
              </a:ext>
            </a:extLst>
          </p:cNvPr>
          <p:cNvGrpSpPr/>
          <p:nvPr/>
        </p:nvGrpSpPr>
        <p:grpSpPr>
          <a:xfrm>
            <a:off x="-170829" y="1265168"/>
            <a:ext cx="4154965" cy="5559445"/>
            <a:chOff x="7605" y="1265168"/>
            <a:chExt cx="4154965" cy="5559445"/>
          </a:xfrm>
        </p:grpSpPr>
        <p:pic>
          <p:nvPicPr>
            <p:cNvPr id="7" name="Picture 6">
              <a:extLst>
                <a:ext uri="{FF2B5EF4-FFF2-40B4-BE49-F238E27FC236}">
                  <a16:creationId xmlns:a16="http://schemas.microsoft.com/office/drawing/2014/main" id="{3B390E7C-0188-2790-C706-4B098729A938}"/>
                </a:ext>
              </a:extLst>
            </p:cNvPr>
            <p:cNvPicPr>
              <a:picLocks noChangeAspect="1"/>
            </p:cNvPicPr>
            <p:nvPr/>
          </p:nvPicPr>
          <p:blipFill>
            <a:blip r:embed="rId3"/>
            <a:stretch>
              <a:fillRect/>
            </a:stretch>
          </p:blipFill>
          <p:spPr>
            <a:xfrm>
              <a:off x="548134" y="1265168"/>
              <a:ext cx="2354724" cy="5559445"/>
            </a:xfrm>
            <a:prstGeom prst="rect">
              <a:avLst/>
            </a:prstGeom>
          </p:spPr>
        </p:pic>
        <p:sp>
          <p:nvSpPr>
            <p:cNvPr id="5" name="TextBox 4">
              <a:extLst>
                <a:ext uri="{FF2B5EF4-FFF2-40B4-BE49-F238E27FC236}">
                  <a16:creationId xmlns:a16="http://schemas.microsoft.com/office/drawing/2014/main" id="{7F9CD6C9-D37D-E02E-089B-0263439C594E}"/>
                </a:ext>
              </a:extLst>
            </p:cNvPr>
            <p:cNvSpPr txBox="1"/>
            <p:nvPr/>
          </p:nvSpPr>
          <p:spPr>
            <a:xfrm>
              <a:off x="2444679" y="6392073"/>
              <a:ext cx="1717891" cy="369332"/>
            </a:xfrm>
            <a:prstGeom prst="rect">
              <a:avLst/>
            </a:prstGeom>
            <a:noFill/>
            <a:ln w="22225">
              <a:noFill/>
            </a:ln>
          </p:spPr>
          <p:txBody>
            <a:bodyPr wrap="square" rtlCol="0">
              <a:spAutoFit/>
            </a:bodyPr>
            <a:lstStyle/>
            <a:p>
              <a:pPr algn="ctr"/>
              <a:r>
                <a:rPr lang="en-US" dirty="0"/>
                <a:t>Measure OD</a:t>
              </a:r>
            </a:p>
          </p:txBody>
        </p:sp>
        <p:sp>
          <p:nvSpPr>
            <p:cNvPr id="8" name="TextBox 7">
              <a:extLst>
                <a:ext uri="{FF2B5EF4-FFF2-40B4-BE49-F238E27FC236}">
                  <a16:creationId xmlns:a16="http://schemas.microsoft.com/office/drawing/2014/main" id="{B99A1594-1CFE-E3F2-1BFF-F64EFB36B41F}"/>
                </a:ext>
              </a:extLst>
            </p:cNvPr>
            <p:cNvSpPr txBox="1"/>
            <p:nvPr/>
          </p:nvSpPr>
          <p:spPr>
            <a:xfrm>
              <a:off x="7605" y="3568456"/>
              <a:ext cx="1717891" cy="369332"/>
            </a:xfrm>
            <a:prstGeom prst="rect">
              <a:avLst/>
            </a:prstGeom>
            <a:noFill/>
            <a:ln w="22225">
              <a:noFill/>
            </a:ln>
          </p:spPr>
          <p:txBody>
            <a:bodyPr wrap="square" rtlCol="0">
              <a:spAutoFit/>
            </a:bodyPr>
            <a:lstStyle/>
            <a:p>
              <a:pPr algn="ctr"/>
              <a:r>
                <a:rPr lang="en-US" dirty="0"/>
                <a:t>- Itaconate</a:t>
              </a:r>
            </a:p>
          </p:txBody>
        </p:sp>
        <p:sp>
          <p:nvSpPr>
            <p:cNvPr id="9" name="TextBox 8">
              <a:extLst>
                <a:ext uri="{FF2B5EF4-FFF2-40B4-BE49-F238E27FC236}">
                  <a16:creationId xmlns:a16="http://schemas.microsoft.com/office/drawing/2014/main" id="{E761010E-6F92-0F11-4BBC-BE1EECE2A94D}"/>
                </a:ext>
              </a:extLst>
            </p:cNvPr>
            <p:cNvSpPr txBox="1"/>
            <p:nvPr/>
          </p:nvSpPr>
          <p:spPr>
            <a:xfrm>
              <a:off x="1814823" y="3588027"/>
              <a:ext cx="1717891" cy="369332"/>
            </a:xfrm>
            <a:prstGeom prst="rect">
              <a:avLst/>
            </a:prstGeom>
            <a:noFill/>
            <a:ln w="22225">
              <a:noFill/>
            </a:ln>
          </p:spPr>
          <p:txBody>
            <a:bodyPr wrap="square" rtlCol="0">
              <a:spAutoFit/>
            </a:bodyPr>
            <a:lstStyle/>
            <a:p>
              <a:pPr algn="ctr"/>
              <a:r>
                <a:rPr lang="en-US" dirty="0"/>
                <a:t>+8mM Itaconate</a:t>
              </a:r>
            </a:p>
          </p:txBody>
        </p:sp>
      </p:grpSp>
      <p:pic>
        <p:nvPicPr>
          <p:cNvPr id="4" name="Picture 3">
            <a:extLst>
              <a:ext uri="{FF2B5EF4-FFF2-40B4-BE49-F238E27FC236}">
                <a16:creationId xmlns:a16="http://schemas.microsoft.com/office/drawing/2014/main" id="{06454D7B-AA63-A076-EA75-27562CA3EB19}"/>
              </a:ext>
            </a:extLst>
          </p:cNvPr>
          <p:cNvPicPr>
            <a:picLocks noChangeAspect="1"/>
          </p:cNvPicPr>
          <p:nvPr/>
        </p:nvPicPr>
        <p:blipFill>
          <a:blip r:embed="rId4"/>
          <a:stretch>
            <a:fillRect/>
          </a:stretch>
        </p:blipFill>
        <p:spPr>
          <a:xfrm>
            <a:off x="3557572" y="2072202"/>
            <a:ext cx="8634428" cy="3697977"/>
          </a:xfrm>
          <a:prstGeom prst="rect">
            <a:avLst/>
          </a:prstGeom>
        </p:spPr>
      </p:pic>
      <p:sp>
        <p:nvSpPr>
          <p:cNvPr id="2" name="TextBox 1">
            <a:extLst>
              <a:ext uri="{FF2B5EF4-FFF2-40B4-BE49-F238E27FC236}">
                <a16:creationId xmlns:a16="http://schemas.microsoft.com/office/drawing/2014/main" id="{B0F5E1DC-34F4-856B-6A5D-8543790170E6}"/>
              </a:ext>
            </a:extLst>
          </p:cNvPr>
          <p:cNvSpPr txBox="1"/>
          <p:nvPr/>
        </p:nvSpPr>
        <p:spPr>
          <a:xfrm>
            <a:off x="8630174" y="1265168"/>
            <a:ext cx="2416174" cy="369332"/>
          </a:xfrm>
          <a:prstGeom prst="rect">
            <a:avLst/>
          </a:prstGeom>
          <a:noFill/>
        </p:spPr>
        <p:txBody>
          <a:bodyPr wrap="none" rtlCol="0">
            <a:spAutoFit/>
          </a:bodyPr>
          <a:lstStyle/>
          <a:p>
            <a:r>
              <a:rPr lang="en-US" b="1" i="1" dirty="0"/>
              <a:t>S.</a:t>
            </a:r>
            <a:r>
              <a:rPr lang="en-US" b="1" dirty="0"/>
              <a:t> Typhimurium = </a:t>
            </a:r>
            <a:r>
              <a:rPr lang="en-US" b="1" i="1" dirty="0"/>
              <a:t>S. </a:t>
            </a:r>
            <a:r>
              <a:rPr lang="en-US" b="1" dirty="0"/>
              <a:t>Tm</a:t>
            </a:r>
            <a:endParaRPr lang="en-US" b="1" i="1" dirty="0"/>
          </a:p>
        </p:txBody>
      </p:sp>
      <p:sp>
        <p:nvSpPr>
          <p:cNvPr id="6" name="Rectangle 5">
            <a:extLst>
              <a:ext uri="{FF2B5EF4-FFF2-40B4-BE49-F238E27FC236}">
                <a16:creationId xmlns:a16="http://schemas.microsoft.com/office/drawing/2014/main" id="{97516130-7F6D-CF54-7FC7-DE13299D1C9C}"/>
              </a:ext>
            </a:extLst>
          </p:cNvPr>
          <p:cNvSpPr/>
          <p:nvPr/>
        </p:nvSpPr>
        <p:spPr>
          <a:xfrm>
            <a:off x="8658040" y="1265168"/>
            <a:ext cx="2335390" cy="3693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5471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5BE3A-7CE5-68CD-086E-D4F1765DAD11}"/>
              </a:ext>
            </a:extLst>
          </p:cNvPr>
          <p:cNvPicPr>
            <a:picLocks noChangeAspect="1"/>
          </p:cNvPicPr>
          <p:nvPr/>
        </p:nvPicPr>
        <p:blipFill>
          <a:blip r:embed="rId3"/>
          <a:stretch>
            <a:fillRect/>
          </a:stretch>
        </p:blipFill>
        <p:spPr>
          <a:xfrm>
            <a:off x="1839074" y="567183"/>
            <a:ext cx="7602644" cy="2076224"/>
          </a:xfrm>
          <a:prstGeom prst="rect">
            <a:avLst/>
          </a:prstGeom>
        </p:spPr>
      </p:pic>
      <p:sp>
        <p:nvSpPr>
          <p:cNvPr id="3" name="TextBox 2">
            <a:extLst>
              <a:ext uri="{FF2B5EF4-FFF2-40B4-BE49-F238E27FC236}">
                <a16:creationId xmlns:a16="http://schemas.microsoft.com/office/drawing/2014/main" id="{88DCE6DE-2B7A-34A2-49CD-5846403A8A2F}"/>
              </a:ext>
            </a:extLst>
          </p:cNvPr>
          <p:cNvSpPr txBox="1"/>
          <p:nvPr/>
        </p:nvSpPr>
        <p:spPr>
          <a:xfrm>
            <a:off x="275109" y="286174"/>
            <a:ext cx="11336982" cy="646331"/>
          </a:xfrm>
          <a:prstGeom prst="rect">
            <a:avLst/>
          </a:prstGeom>
          <a:noFill/>
        </p:spPr>
        <p:txBody>
          <a:bodyPr wrap="square" rtlCol="0">
            <a:spAutoFit/>
          </a:bodyPr>
          <a:lstStyle/>
          <a:p>
            <a:r>
              <a:rPr lang="en-US" sz="3600" dirty="0"/>
              <a:t>Conclusions</a:t>
            </a:r>
          </a:p>
        </p:txBody>
      </p:sp>
      <p:sp>
        <p:nvSpPr>
          <p:cNvPr id="6" name="TextBox 5">
            <a:extLst>
              <a:ext uri="{FF2B5EF4-FFF2-40B4-BE49-F238E27FC236}">
                <a16:creationId xmlns:a16="http://schemas.microsoft.com/office/drawing/2014/main" id="{2600EDCF-1AF4-4EB6-0572-EE5CAFBDA18C}"/>
              </a:ext>
            </a:extLst>
          </p:cNvPr>
          <p:cNvSpPr txBox="1"/>
          <p:nvPr/>
        </p:nvSpPr>
        <p:spPr>
          <a:xfrm>
            <a:off x="5272313" y="2428157"/>
            <a:ext cx="1647374" cy="369332"/>
          </a:xfrm>
          <a:prstGeom prst="rect">
            <a:avLst/>
          </a:prstGeom>
          <a:noFill/>
        </p:spPr>
        <p:txBody>
          <a:bodyPr wrap="none" rtlCol="0">
            <a:spAutoFit/>
          </a:bodyPr>
          <a:lstStyle/>
          <a:p>
            <a:r>
              <a:rPr lang="en-US" i="1" dirty="0"/>
              <a:t>S. </a:t>
            </a:r>
            <a:r>
              <a:rPr lang="en-US" dirty="0"/>
              <a:t>Typhimurium</a:t>
            </a:r>
            <a:endParaRPr lang="en-US" i="1" dirty="0"/>
          </a:p>
        </p:txBody>
      </p:sp>
    </p:spTree>
    <p:extLst>
      <p:ext uri="{BB962C8B-B14F-4D97-AF65-F5344CB8AC3E}">
        <p14:creationId xmlns:p14="http://schemas.microsoft.com/office/powerpoint/2010/main" val="1335514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5BE3A-7CE5-68CD-086E-D4F1765DAD11}"/>
              </a:ext>
            </a:extLst>
          </p:cNvPr>
          <p:cNvPicPr>
            <a:picLocks noChangeAspect="1"/>
          </p:cNvPicPr>
          <p:nvPr/>
        </p:nvPicPr>
        <p:blipFill>
          <a:blip r:embed="rId3"/>
          <a:stretch>
            <a:fillRect/>
          </a:stretch>
        </p:blipFill>
        <p:spPr>
          <a:xfrm>
            <a:off x="1839074" y="567183"/>
            <a:ext cx="7602644" cy="2076224"/>
          </a:xfrm>
          <a:prstGeom prst="rect">
            <a:avLst/>
          </a:prstGeom>
        </p:spPr>
      </p:pic>
      <p:sp>
        <p:nvSpPr>
          <p:cNvPr id="3" name="TextBox 2">
            <a:extLst>
              <a:ext uri="{FF2B5EF4-FFF2-40B4-BE49-F238E27FC236}">
                <a16:creationId xmlns:a16="http://schemas.microsoft.com/office/drawing/2014/main" id="{88DCE6DE-2B7A-34A2-49CD-5846403A8A2F}"/>
              </a:ext>
            </a:extLst>
          </p:cNvPr>
          <p:cNvSpPr txBox="1"/>
          <p:nvPr/>
        </p:nvSpPr>
        <p:spPr>
          <a:xfrm>
            <a:off x="275109" y="286174"/>
            <a:ext cx="11336982" cy="646331"/>
          </a:xfrm>
          <a:prstGeom prst="rect">
            <a:avLst/>
          </a:prstGeom>
          <a:noFill/>
        </p:spPr>
        <p:txBody>
          <a:bodyPr wrap="square" rtlCol="0">
            <a:spAutoFit/>
          </a:bodyPr>
          <a:lstStyle/>
          <a:p>
            <a:r>
              <a:rPr lang="en-US" sz="3600" dirty="0"/>
              <a:t>Conclusions</a:t>
            </a:r>
          </a:p>
        </p:txBody>
      </p:sp>
      <p:grpSp>
        <p:nvGrpSpPr>
          <p:cNvPr id="2" name="Group 1">
            <a:extLst>
              <a:ext uri="{FF2B5EF4-FFF2-40B4-BE49-F238E27FC236}">
                <a16:creationId xmlns:a16="http://schemas.microsoft.com/office/drawing/2014/main" id="{984769BE-28BF-F084-770A-54C2520BE29F}"/>
              </a:ext>
            </a:extLst>
          </p:cNvPr>
          <p:cNvGrpSpPr/>
          <p:nvPr/>
        </p:nvGrpSpPr>
        <p:grpSpPr>
          <a:xfrm>
            <a:off x="1087792" y="2743952"/>
            <a:ext cx="2929933" cy="3246885"/>
            <a:chOff x="683668" y="3324941"/>
            <a:chExt cx="2929933" cy="3246885"/>
          </a:xfrm>
        </p:grpSpPr>
        <p:pic>
          <p:nvPicPr>
            <p:cNvPr id="27" name="Picture 26">
              <a:extLst>
                <a:ext uri="{FF2B5EF4-FFF2-40B4-BE49-F238E27FC236}">
                  <a16:creationId xmlns:a16="http://schemas.microsoft.com/office/drawing/2014/main" id="{2BEA8D53-F00E-AC00-B0B5-CB8C61BEE46E}"/>
                </a:ext>
              </a:extLst>
            </p:cNvPr>
            <p:cNvPicPr>
              <a:picLocks noChangeAspect="1"/>
            </p:cNvPicPr>
            <p:nvPr/>
          </p:nvPicPr>
          <p:blipFill>
            <a:blip r:embed="rId4"/>
            <a:stretch>
              <a:fillRect/>
            </a:stretch>
          </p:blipFill>
          <p:spPr>
            <a:xfrm>
              <a:off x="1636168" y="5612794"/>
              <a:ext cx="1698438" cy="959032"/>
            </a:xfrm>
            <a:prstGeom prst="rect">
              <a:avLst/>
            </a:prstGeom>
          </p:spPr>
        </p:pic>
        <p:pic>
          <p:nvPicPr>
            <p:cNvPr id="25" name="Picture 24">
              <a:extLst>
                <a:ext uri="{FF2B5EF4-FFF2-40B4-BE49-F238E27FC236}">
                  <a16:creationId xmlns:a16="http://schemas.microsoft.com/office/drawing/2014/main" id="{0491606B-41CA-F69C-5452-F5785DD372E2}"/>
                </a:ext>
              </a:extLst>
            </p:cNvPr>
            <p:cNvPicPr>
              <a:picLocks noChangeAspect="1"/>
            </p:cNvPicPr>
            <p:nvPr/>
          </p:nvPicPr>
          <p:blipFill>
            <a:blip r:embed="rId5"/>
            <a:stretch>
              <a:fillRect/>
            </a:stretch>
          </p:blipFill>
          <p:spPr>
            <a:xfrm>
              <a:off x="683668" y="5612794"/>
              <a:ext cx="952500" cy="927100"/>
            </a:xfrm>
            <a:prstGeom prst="rect">
              <a:avLst/>
            </a:prstGeom>
          </p:spPr>
        </p:pic>
        <p:pic>
          <p:nvPicPr>
            <p:cNvPr id="29" name="Picture 28">
              <a:extLst>
                <a:ext uri="{FF2B5EF4-FFF2-40B4-BE49-F238E27FC236}">
                  <a16:creationId xmlns:a16="http://schemas.microsoft.com/office/drawing/2014/main" id="{764D50F4-46A9-D541-B636-F5F041E0A29A}"/>
                </a:ext>
              </a:extLst>
            </p:cNvPr>
            <p:cNvPicPr>
              <a:picLocks noChangeAspect="1"/>
            </p:cNvPicPr>
            <p:nvPr/>
          </p:nvPicPr>
          <p:blipFill>
            <a:blip r:embed="rId6"/>
            <a:stretch>
              <a:fillRect/>
            </a:stretch>
          </p:blipFill>
          <p:spPr>
            <a:xfrm>
              <a:off x="751348" y="3576115"/>
              <a:ext cx="1801411" cy="1489628"/>
            </a:xfrm>
            <a:prstGeom prst="rect">
              <a:avLst/>
            </a:prstGeom>
          </p:spPr>
        </p:pic>
        <p:sp>
          <p:nvSpPr>
            <p:cNvPr id="30" name="TextBox 29">
              <a:extLst>
                <a:ext uri="{FF2B5EF4-FFF2-40B4-BE49-F238E27FC236}">
                  <a16:creationId xmlns:a16="http://schemas.microsoft.com/office/drawing/2014/main" id="{45898238-5F0E-7888-DDE6-2CC3A5AE126C}"/>
                </a:ext>
              </a:extLst>
            </p:cNvPr>
            <p:cNvSpPr txBox="1"/>
            <p:nvPr/>
          </p:nvSpPr>
          <p:spPr>
            <a:xfrm>
              <a:off x="1252091" y="5189660"/>
              <a:ext cx="1226554" cy="369332"/>
            </a:xfrm>
            <a:prstGeom prst="rect">
              <a:avLst/>
            </a:prstGeom>
            <a:noFill/>
          </p:spPr>
          <p:txBody>
            <a:bodyPr wrap="none" rtlCol="0">
              <a:spAutoFit/>
            </a:bodyPr>
            <a:lstStyle/>
            <a:p>
              <a:r>
                <a:rPr lang="en-US" dirty="0"/>
                <a:t>Replication</a:t>
              </a:r>
            </a:p>
          </p:txBody>
        </p:sp>
        <p:sp>
          <p:nvSpPr>
            <p:cNvPr id="31" name="Right Arrow 30">
              <a:extLst>
                <a:ext uri="{FF2B5EF4-FFF2-40B4-BE49-F238E27FC236}">
                  <a16:creationId xmlns:a16="http://schemas.microsoft.com/office/drawing/2014/main" id="{2C521597-F623-F217-4EC5-BCC9E4B46C98}"/>
                </a:ext>
              </a:extLst>
            </p:cNvPr>
            <p:cNvSpPr/>
            <p:nvPr/>
          </p:nvSpPr>
          <p:spPr>
            <a:xfrm rot="8046119">
              <a:off x="2786448" y="3804074"/>
              <a:ext cx="1306286" cy="348020"/>
            </a:xfrm>
            <a:prstGeom prst="rightArrow">
              <a:avLst/>
            </a:prstGeom>
            <a:solidFill>
              <a:schemeClr val="accent3"/>
            </a:solidFill>
            <a:ln w="28575">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Down Arrow 31">
              <a:extLst>
                <a:ext uri="{FF2B5EF4-FFF2-40B4-BE49-F238E27FC236}">
                  <a16:creationId xmlns:a16="http://schemas.microsoft.com/office/drawing/2014/main" id="{1CAE127C-FC1B-C63C-142F-B254DC09522E}"/>
                </a:ext>
              </a:extLst>
            </p:cNvPr>
            <p:cNvSpPr/>
            <p:nvPr/>
          </p:nvSpPr>
          <p:spPr>
            <a:xfrm>
              <a:off x="1081281" y="5189660"/>
              <a:ext cx="170810" cy="423134"/>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0A7435DF-29B1-DE94-997E-9ED00A910FC1}"/>
              </a:ext>
            </a:extLst>
          </p:cNvPr>
          <p:cNvSpPr txBox="1"/>
          <p:nvPr/>
        </p:nvSpPr>
        <p:spPr>
          <a:xfrm>
            <a:off x="5272313" y="2428157"/>
            <a:ext cx="1647374" cy="369332"/>
          </a:xfrm>
          <a:prstGeom prst="rect">
            <a:avLst/>
          </a:prstGeom>
          <a:noFill/>
        </p:spPr>
        <p:txBody>
          <a:bodyPr wrap="none" rtlCol="0">
            <a:spAutoFit/>
          </a:bodyPr>
          <a:lstStyle/>
          <a:p>
            <a:r>
              <a:rPr lang="en-US" i="1" dirty="0"/>
              <a:t>S. </a:t>
            </a:r>
            <a:r>
              <a:rPr lang="en-US" dirty="0"/>
              <a:t>Typhimurium</a:t>
            </a:r>
            <a:endParaRPr lang="en-US" i="1" dirty="0"/>
          </a:p>
        </p:txBody>
      </p:sp>
    </p:spTree>
    <p:extLst>
      <p:ext uri="{BB962C8B-B14F-4D97-AF65-F5344CB8AC3E}">
        <p14:creationId xmlns:p14="http://schemas.microsoft.com/office/powerpoint/2010/main" val="2988645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5BE3A-7CE5-68CD-086E-D4F1765DAD11}"/>
              </a:ext>
            </a:extLst>
          </p:cNvPr>
          <p:cNvPicPr>
            <a:picLocks noChangeAspect="1"/>
          </p:cNvPicPr>
          <p:nvPr/>
        </p:nvPicPr>
        <p:blipFill>
          <a:blip r:embed="rId3"/>
          <a:stretch>
            <a:fillRect/>
          </a:stretch>
        </p:blipFill>
        <p:spPr>
          <a:xfrm>
            <a:off x="1839074" y="567183"/>
            <a:ext cx="7602644" cy="2076224"/>
          </a:xfrm>
          <a:prstGeom prst="rect">
            <a:avLst/>
          </a:prstGeom>
        </p:spPr>
      </p:pic>
      <p:sp>
        <p:nvSpPr>
          <p:cNvPr id="3" name="TextBox 2">
            <a:extLst>
              <a:ext uri="{FF2B5EF4-FFF2-40B4-BE49-F238E27FC236}">
                <a16:creationId xmlns:a16="http://schemas.microsoft.com/office/drawing/2014/main" id="{88DCE6DE-2B7A-34A2-49CD-5846403A8A2F}"/>
              </a:ext>
            </a:extLst>
          </p:cNvPr>
          <p:cNvSpPr txBox="1"/>
          <p:nvPr/>
        </p:nvSpPr>
        <p:spPr>
          <a:xfrm>
            <a:off x="275109" y="286174"/>
            <a:ext cx="11336982" cy="646331"/>
          </a:xfrm>
          <a:prstGeom prst="rect">
            <a:avLst/>
          </a:prstGeom>
          <a:noFill/>
        </p:spPr>
        <p:txBody>
          <a:bodyPr wrap="square" rtlCol="0">
            <a:spAutoFit/>
          </a:bodyPr>
          <a:lstStyle/>
          <a:p>
            <a:r>
              <a:rPr lang="en-US" sz="3600" dirty="0"/>
              <a:t>Conclusions</a:t>
            </a:r>
          </a:p>
        </p:txBody>
      </p:sp>
      <p:grpSp>
        <p:nvGrpSpPr>
          <p:cNvPr id="2" name="Group 1">
            <a:extLst>
              <a:ext uri="{FF2B5EF4-FFF2-40B4-BE49-F238E27FC236}">
                <a16:creationId xmlns:a16="http://schemas.microsoft.com/office/drawing/2014/main" id="{984769BE-28BF-F084-770A-54C2520BE29F}"/>
              </a:ext>
            </a:extLst>
          </p:cNvPr>
          <p:cNvGrpSpPr/>
          <p:nvPr/>
        </p:nvGrpSpPr>
        <p:grpSpPr>
          <a:xfrm>
            <a:off x="1087792" y="2743952"/>
            <a:ext cx="2929933" cy="3246885"/>
            <a:chOff x="683668" y="3324941"/>
            <a:chExt cx="2929933" cy="3246885"/>
          </a:xfrm>
        </p:grpSpPr>
        <p:pic>
          <p:nvPicPr>
            <p:cNvPr id="27" name="Picture 26">
              <a:extLst>
                <a:ext uri="{FF2B5EF4-FFF2-40B4-BE49-F238E27FC236}">
                  <a16:creationId xmlns:a16="http://schemas.microsoft.com/office/drawing/2014/main" id="{2BEA8D53-F00E-AC00-B0B5-CB8C61BEE46E}"/>
                </a:ext>
              </a:extLst>
            </p:cNvPr>
            <p:cNvPicPr>
              <a:picLocks noChangeAspect="1"/>
            </p:cNvPicPr>
            <p:nvPr/>
          </p:nvPicPr>
          <p:blipFill>
            <a:blip r:embed="rId4"/>
            <a:stretch>
              <a:fillRect/>
            </a:stretch>
          </p:blipFill>
          <p:spPr>
            <a:xfrm>
              <a:off x="1636168" y="5612794"/>
              <a:ext cx="1698438" cy="959032"/>
            </a:xfrm>
            <a:prstGeom prst="rect">
              <a:avLst/>
            </a:prstGeom>
          </p:spPr>
        </p:pic>
        <p:pic>
          <p:nvPicPr>
            <p:cNvPr id="25" name="Picture 24">
              <a:extLst>
                <a:ext uri="{FF2B5EF4-FFF2-40B4-BE49-F238E27FC236}">
                  <a16:creationId xmlns:a16="http://schemas.microsoft.com/office/drawing/2014/main" id="{0491606B-41CA-F69C-5452-F5785DD372E2}"/>
                </a:ext>
              </a:extLst>
            </p:cNvPr>
            <p:cNvPicPr>
              <a:picLocks noChangeAspect="1"/>
            </p:cNvPicPr>
            <p:nvPr/>
          </p:nvPicPr>
          <p:blipFill>
            <a:blip r:embed="rId5"/>
            <a:stretch>
              <a:fillRect/>
            </a:stretch>
          </p:blipFill>
          <p:spPr>
            <a:xfrm>
              <a:off x="683668" y="5612794"/>
              <a:ext cx="952500" cy="927100"/>
            </a:xfrm>
            <a:prstGeom prst="rect">
              <a:avLst/>
            </a:prstGeom>
          </p:spPr>
        </p:pic>
        <p:pic>
          <p:nvPicPr>
            <p:cNvPr id="29" name="Picture 28">
              <a:extLst>
                <a:ext uri="{FF2B5EF4-FFF2-40B4-BE49-F238E27FC236}">
                  <a16:creationId xmlns:a16="http://schemas.microsoft.com/office/drawing/2014/main" id="{764D50F4-46A9-D541-B636-F5F041E0A29A}"/>
                </a:ext>
              </a:extLst>
            </p:cNvPr>
            <p:cNvPicPr>
              <a:picLocks noChangeAspect="1"/>
            </p:cNvPicPr>
            <p:nvPr/>
          </p:nvPicPr>
          <p:blipFill>
            <a:blip r:embed="rId6"/>
            <a:stretch>
              <a:fillRect/>
            </a:stretch>
          </p:blipFill>
          <p:spPr>
            <a:xfrm>
              <a:off x="751348" y="3576115"/>
              <a:ext cx="1801411" cy="1489628"/>
            </a:xfrm>
            <a:prstGeom prst="rect">
              <a:avLst/>
            </a:prstGeom>
          </p:spPr>
        </p:pic>
        <p:sp>
          <p:nvSpPr>
            <p:cNvPr id="30" name="TextBox 29">
              <a:extLst>
                <a:ext uri="{FF2B5EF4-FFF2-40B4-BE49-F238E27FC236}">
                  <a16:creationId xmlns:a16="http://schemas.microsoft.com/office/drawing/2014/main" id="{45898238-5F0E-7888-DDE6-2CC3A5AE126C}"/>
                </a:ext>
              </a:extLst>
            </p:cNvPr>
            <p:cNvSpPr txBox="1"/>
            <p:nvPr/>
          </p:nvSpPr>
          <p:spPr>
            <a:xfrm>
              <a:off x="1252091" y="5189660"/>
              <a:ext cx="1226554" cy="369332"/>
            </a:xfrm>
            <a:prstGeom prst="rect">
              <a:avLst/>
            </a:prstGeom>
            <a:noFill/>
          </p:spPr>
          <p:txBody>
            <a:bodyPr wrap="none" rtlCol="0">
              <a:spAutoFit/>
            </a:bodyPr>
            <a:lstStyle/>
            <a:p>
              <a:r>
                <a:rPr lang="en-US" dirty="0"/>
                <a:t>Replication</a:t>
              </a:r>
            </a:p>
          </p:txBody>
        </p:sp>
        <p:sp>
          <p:nvSpPr>
            <p:cNvPr id="31" name="Right Arrow 30">
              <a:extLst>
                <a:ext uri="{FF2B5EF4-FFF2-40B4-BE49-F238E27FC236}">
                  <a16:creationId xmlns:a16="http://schemas.microsoft.com/office/drawing/2014/main" id="{2C521597-F623-F217-4EC5-BCC9E4B46C98}"/>
                </a:ext>
              </a:extLst>
            </p:cNvPr>
            <p:cNvSpPr/>
            <p:nvPr/>
          </p:nvSpPr>
          <p:spPr>
            <a:xfrm rot="8046119">
              <a:off x="2786448" y="3804074"/>
              <a:ext cx="1306286" cy="348020"/>
            </a:xfrm>
            <a:prstGeom prst="rightArrow">
              <a:avLst/>
            </a:prstGeom>
            <a:solidFill>
              <a:schemeClr val="accent3"/>
            </a:solidFill>
            <a:ln w="28575">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Down Arrow 31">
              <a:extLst>
                <a:ext uri="{FF2B5EF4-FFF2-40B4-BE49-F238E27FC236}">
                  <a16:creationId xmlns:a16="http://schemas.microsoft.com/office/drawing/2014/main" id="{1CAE127C-FC1B-C63C-142F-B254DC09522E}"/>
                </a:ext>
              </a:extLst>
            </p:cNvPr>
            <p:cNvSpPr/>
            <p:nvPr/>
          </p:nvSpPr>
          <p:spPr>
            <a:xfrm>
              <a:off x="1081281" y="5189660"/>
              <a:ext cx="170810" cy="423134"/>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87015238-ED45-27B2-511D-61E59F2F19A0}"/>
              </a:ext>
            </a:extLst>
          </p:cNvPr>
          <p:cNvGrpSpPr/>
          <p:nvPr/>
        </p:nvGrpSpPr>
        <p:grpSpPr>
          <a:xfrm>
            <a:off x="8040464" y="2715066"/>
            <a:ext cx="3988625" cy="2814840"/>
            <a:chOff x="8072660" y="3287137"/>
            <a:chExt cx="3988625" cy="2814840"/>
          </a:xfrm>
        </p:grpSpPr>
        <p:pic>
          <p:nvPicPr>
            <p:cNvPr id="39" name="Picture 38">
              <a:extLst>
                <a:ext uri="{FF2B5EF4-FFF2-40B4-BE49-F238E27FC236}">
                  <a16:creationId xmlns:a16="http://schemas.microsoft.com/office/drawing/2014/main" id="{2E24D86B-10B3-E60A-B3ED-2D360E2FFA07}"/>
                </a:ext>
              </a:extLst>
            </p:cNvPr>
            <p:cNvPicPr>
              <a:picLocks noChangeAspect="1"/>
            </p:cNvPicPr>
            <p:nvPr/>
          </p:nvPicPr>
          <p:blipFill>
            <a:blip r:embed="rId7"/>
            <a:stretch>
              <a:fillRect/>
            </a:stretch>
          </p:blipFill>
          <p:spPr>
            <a:xfrm>
              <a:off x="9830511" y="5056825"/>
              <a:ext cx="479028" cy="1045152"/>
            </a:xfrm>
            <a:prstGeom prst="rect">
              <a:avLst/>
            </a:prstGeom>
          </p:spPr>
        </p:pic>
        <p:sp>
          <p:nvSpPr>
            <p:cNvPr id="34" name="Right Arrow 33">
              <a:extLst>
                <a:ext uri="{FF2B5EF4-FFF2-40B4-BE49-F238E27FC236}">
                  <a16:creationId xmlns:a16="http://schemas.microsoft.com/office/drawing/2014/main" id="{9C8326EB-6898-54B4-5B13-A4CEE3D158B0}"/>
                </a:ext>
              </a:extLst>
            </p:cNvPr>
            <p:cNvSpPr/>
            <p:nvPr/>
          </p:nvSpPr>
          <p:spPr>
            <a:xfrm rot="3071780">
              <a:off x="7593527" y="3766270"/>
              <a:ext cx="1306286" cy="348020"/>
            </a:xfrm>
            <a:prstGeom prst="rightArrow">
              <a:avLst/>
            </a:prstGeom>
            <a:solidFill>
              <a:schemeClr val="accent3"/>
            </a:solidFill>
            <a:ln w="28575">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6" name="Down Arrow 35">
              <a:extLst>
                <a:ext uri="{FF2B5EF4-FFF2-40B4-BE49-F238E27FC236}">
                  <a16:creationId xmlns:a16="http://schemas.microsoft.com/office/drawing/2014/main" id="{05BE38BE-FB55-531F-3C30-BFBF700CEDFB}"/>
                </a:ext>
              </a:extLst>
            </p:cNvPr>
            <p:cNvSpPr/>
            <p:nvPr/>
          </p:nvSpPr>
          <p:spPr>
            <a:xfrm>
              <a:off x="8590018" y="5385632"/>
              <a:ext cx="170810" cy="423134"/>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A6AFBF8E-8457-3931-0A00-667853688F10}"/>
                </a:ext>
              </a:extLst>
            </p:cNvPr>
            <p:cNvSpPr txBox="1"/>
            <p:nvPr/>
          </p:nvSpPr>
          <p:spPr>
            <a:xfrm>
              <a:off x="8836862" y="5403163"/>
              <a:ext cx="3224423" cy="369332"/>
            </a:xfrm>
            <a:prstGeom prst="rect">
              <a:avLst/>
            </a:prstGeom>
            <a:noFill/>
          </p:spPr>
          <p:txBody>
            <a:bodyPr wrap="square" rtlCol="0">
              <a:spAutoFit/>
            </a:bodyPr>
            <a:lstStyle/>
            <a:p>
              <a:r>
                <a:rPr lang="en-US" dirty="0"/>
                <a:t>Growth</a:t>
              </a:r>
            </a:p>
          </p:txBody>
        </p:sp>
        <p:sp>
          <p:nvSpPr>
            <p:cNvPr id="35" name="TextBox 34">
              <a:extLst>
                <a:ext uri="{FF2B5EF4-FFF2-40B4-BE49-F238E27FC236}">
                  <a16:creationId xmlns:a16="http://schemas.microsoft.com/office/drawing/2014/main" id="{8EE18C8D-7233-8A46-7418-E412642E8C89}"/>
                </a:ext>
              </a:extLst>
            </p:cNvPr>
            <p:cNvSpPr txBox="1"/>
            <p:nvPr/>
          </p:nvSpPr>
          <p:spPr>
            <a:xfrm>
              <a:off x="8650123" y="3620943"/>
              <a:ext cx="1180388" cy="369332"/>
            </a:xfrm>
            <a:prstGeom prst="rect">
              <a:avLst/>
            </a:prstGeom>
            <a:noFill/>
          </p:spPr>
          <p:txBody>
            <a:bodyPr wrap="none" rtlCol="0">
              <a:spAutoFit/>
            </a:bodyPr>
            <a:lstStyle/>
            <a:p>
              <a:r>
                <a:rPr lang="en-US" dirty="0"/>
                <a:t>+Itaconate</a:t>
              </a:r>
            </a:p>
          </p:txBody>
        </p:sp>
      </p:grpSp>
      <p:pic>
        <p:nvPicPr>
          <p:cNvPr id="19" name="Picture 18">
            <a:extLst>
              <a:ext uri="{FF2B5EF4-FFF2-40B4-BE49-F238E27FC236}">
                <a16:creationId xmlns:a16="http://schemas.microsoft.com/office/drawing/2014/main" id="{10E746A3-9872-C3E5-2C71-FB7E0707BFC0}"/>
              </a:ext>
            </a:extLst>
          </p:cNvPr>
          <p:cNvPicPr>
            <a:picLocks noChangeAspect="1"/>
          </p:cNvPicPr>
          <p:nvPr/>
        </p:nvPicPr>
        <p:blipFill>
          <a:blip r:embed="rId8"/>
          <a:stretch>
            <a:fillRect/>
          </a:stretch>
        </p:blipFill>
        <p:spPr>
          <a:xfrm>
            <a:off x="8698438" y="3962340"/>
            <a:ext cx="1328432" cy="577579"/>
          </a:xfrm>
          <a:prstGeom prst="rect">
            <a:avLst/>
          </a:prstGeom>
        </p:spPr>
      </p:pic>
      <p:sp>
        <p:nvSpPr>
          <p:cNvPr id="6" name="TextBox 5">
            <a:extLst>
              <a:ext uri="{FF2B5EF4-FFF2-40B4-BE49-F238E27FC236}">
                <a16:creationId xmlns:a16="http://schemas.microsoft.com/office/drawing/2014/main" id="{4AD902EA-8E86-01D6-E53B-49C69FE6E679}"/>
              </a:ext>
            </a:extLst>
          </p:cNvPr>
          <p:cNvSpPr txBox="1"/>
          <p:nvPr/>
        </p:nvSpPr>
        <p:spPr>
          <a:xfrm>
            <a:off x="5272313" y="2428157"/>
            <a:ext cx="1647374" cy="369332"/>
          </a:xfrm>
          <a:prstGeom prst="rect">
            <a:avLst/>
          </a:prstGeom>
          <a:noFill/>
        </p:spPr>
        <p:txBody>
          <a:bodyPr wrap="none" rtlCol="0">
            <a:spAutoFit/>
          </a:bodyPr>
          <a:lstStyle/>
          <a:p>
            <a:r>
              <a:rPr lang="en-US" i="1" dirty="0"/>
              <a:t>S. </a:t>
            </a:r>
            <a:r>
              <a:rPr lang="en-US" dirty="0"/>
              <a:t>Typhimurium</a:t>
            </a:r>
            <a:endParaRPr lang="en-US" i="1" dirty="0"/>
          </a:p>
        </p:txBody>
      </p:sp>
    </p:spTree>
    <p:extLst>
      <p:ext uri="{BB962C8B-B14F-4D97-AF65-F5344CB8AC3E}">
        <p14:creationId xmlns:p14="http://schemas.microsoft.com/office/powerpoint/2010/main" val="4242805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28FCC7-849F-7443-52F9-46C76350CA28}"/>
              </a:ext>
            </a:extLst>
          </p:cNvPr>
          <p:cNvSpPr txBox="1"/>
          <p:nvPr/>
        </p:nvSpPr>
        <p:spPr>
          <a:xfrm>
            <a:off x="317812" y="3105"/>
            <a:ext cx="11336982" cy="646331"/>
          </a:xfrm>
          <a:prstGeom prst="rect">
            <a:avLst/>
          </a:prstGeom>
          <a:noFill/>
        </p:spPr>
        <p:txBody>
          <a:bodyPr wrap="square" rtlCol="0">
            <a:spAutoFit/>
          </a:bodyPr>
          <a:lstStyle/>
          <a:p>
            <a:r>
              <a:rPr lang="en-US" sz="3600" dirty="0"/>
              <a:t>Future Directions</a:t>
            </a:r>
          </a:p>
        </p:txBody>
      </p:sp>
      <p:grpSp>
        <p:nvGrpSpPr>
          <p:cNvPr id="10" name="Group 9">
            <a:extLst>
              <a:ext uri="{FF2B5EF4-FFF2-40B4-BE49-F238E27FC236}">
                <a16:creationId xmlns:a16="http://schemas.microsoft.com/office/drawing/2014/main" id="{63143E7A-3D32-0FFA-EBEF-35A9AE72E44D}"/>
              </a:ext>
            </a:extLst>
          </p:cNvPr>
          <p:cNvGrpSpPr>
            <a:grpSpLocks noChangeAspect="1"/>
          </p:cNvGrpSpPr>
          <p:nvPr/>
        </p:nvGrpSpPr>
        <p:grpSpPr>
          <a:xfrm>
            <a:off x="347916" y="903919"/>
            <a:ext cx="6415491" cy="1015228"/>
            <a:chOff x="1290864" y="1158662"/>
            <a:chExt cx="8089008" cy="1421865"/>
          </a:xfrm>
        </p:grpSpPr>
        <p:grpSp>
          <p:nvGrpSpPr>
            <p:cNvPr id="9" name="Group 8">
              <a:extLst>
                <a:ext uri="{FF2B5EF4-FFF2-40B4-BE49-F238E27FC236}">
                  <a16:creationId xmlns:a16="http://schemas.microsoft.com/office/drawing/2014/main" id="{A91C1584-ADCF-E119-3CCC-8CEFE3A6C819}"/>
                </a:ext>
              </a:extLst>
            </p:cNvPr>
            <p:cNvGrpSpPr>
              <a:grpSpLocks noChangeAspect="1"/>
            </p:cNvGrpSpPr>
            <p:nvPr/>
          </p:nvGrpSpPr>
          <p:grpSpPr>
            <a:xfrm>
              <a:off x="1290864" y="1158662"/>
              <a:ext cx="6607800" cy="1421865"/>
              <a:chOff x="202279" y="3432616"/>
              <a:chExt cx="7873165" cy="1694146"/>
            </a:xfrm>
          </p:grpSpPr>
          <p:pic>
            <p:nvPicPr>
              <p:cNvPr id="16" name="Picture 15">
                <a:extLst>
                  <a:ext uri="{FF2B5EF4-FFF2-40B4-BE49-F238E27FC236}">
                    <a16:creationId xmlns:a16="http://schemas.microsoft.com/office/drawing/2014/main" id="{A4F376EE-CEA4-F491-BB52-F71D7A2C408D}"/>
                  </a:ext>
                </a:extLst>
              </p:cNvPr>
              <p:cNvPicPr>
                <a:picLocks noChangeAspect="1"/>
              </p:cNvPicPr>
              <p:nvPr/>
            </p:nvPicPr>
            <p:blipFill>
              <a:blip r:embed="rId3"/>
              <a:stretch>
                <a:fillRect/>
              </a:stretch>
            </p:blipFill>
            <p:spPr>
              <a:xfrm>
                <a:off x="202279" y="3432616"/>
                <a:ext cx="6481474" cy="1694146"/>
              </a:xfrm>
              <a:prstGeom prst="rect">
                <a:avLst/>
              </a:prstGeom>
            </p:spPr>
          </p:pic>
          <p:sp>
            <p:nvSpPr>
              <p:cNvPr id="17" name="Right Arrow 16">
                <a:extLst>
                  <a:ext uri="{FF2B5EF4-FFF2-40B4-BE49-F238E27FC236}">
                    <a16:creationId xmlns:a16="http://schemas.microsoft.com/office/drawing/2014/main" id="{D9FF0803-8212-55F6-FEEF-00E5E00D53ED}"/>
                  </a:ext>
                </a:extLst>
              </p:cNvPr>
              <p:cNvSpPr/>
              <p:nvPr/>
            </p:nvSpPr>
            <p:spPr>
              <a:xfrm>
                <a:off x="6769158" y="4445998"/>
                <a:ext cx="1306286" cy="348020"/>
              </a:xfrm>
              <a:prstGeom prst="rightArrow">
                <a:avLst/>
              </a:prstGeom>
              <a:solidFill>
                <a:schemeClr val="accent3"/>
              </a:solidFill>
              <a:ln w="28575">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pic>
          <p:nvPicPr>
            <p:cNvPr id="28" name="Picture 27">
              <a:extLst>
                <a:ext uri="{FF2B5EF4-FFF2-40B4-BE49-F238E27FC236}">
                  <a16:creationId xmlns:a16="http://schemas.microsoft.com/office/drawing/2014/main" id="{2A6B3E4B-0D28-537E-BD93-CBD482F81BDB}"/>
                </a:ext>
              </a:extLst>
            </p:cNvPr>
            <p:cNvPicPr>
              <a:picLocks noChangeAspect="1"/>
            </p:cNvPicPr>
            <p:nvPr/>
          </p:nvPicPr>
          <p:blipFill>
            <a:blip r:embed="rId4"/>
            <a:stretch>
              <a:fillRect/>
            </a:stretch>
          </p:blipFill>
          <p:spPr>
            <a:xfrm>
              <a:off x="7999524" y="1430158"/>
              <a:ext cx="1380348" cy="1141442"/>
            </a:xfrm>
            <a:prstGeom prst="rect">
              <a:avLst/>
            </a:prstGeom>
          </p:spPr>
        </p:pic>
      </p:grpSp>
      <p:pic>
        <p:nvPicPr>
          <p:cNvPr id="12" name="Graphic 11" descr="No sign with solid fill">
            <a:extLst>
              <a:ext uri="{FF2B5EF4-FFF2-40B4-BE49-F238E27FC236}">
                <a16:creationId xmlns:a16="http://schemas.microsoft.com/office/drawing/2014/main" id="{BE3A4947-E27C-87EF-6FC7-616F2C8B04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39330" y="705698"/>
            <a:ext cx="1640103" cy="1640103"/>
          </a:xfrm>
          <a:prstGeom prst="rect">
            <a:avLst/>
          </a:prstGeom>
        </p:spPr>
      </p:pic>
      <p:sp>
        <p:nvSpPr>
          <p:cNvPr id="41" name="TextBox 40">
            <a:extLst>
              <a:ext uri="{FF2B5EF4-FFF2-40B4-BE49-F238E27FC236}">
                <a16:creationId xmlns:a16="http://schemas.microsoft.com/office/drawing/2014/main" id="{1AEB5389-7BF3-70F1-D9E8-84ED240AD627}"/>
              </a:ext>
            </a:extLst>
          </p:cNvPr>
          <p:cNvSpPr txBox="1"/>
          <p:nvPr/>
        </p:nvSpPr>
        <p:spPr>
          <a:xfrm>
            <a:off x="5943465" y="676024"/>
            <a:ext cx="1647374" cy="369332"/>
          </a:xfrm>
          <a:prstGeom prst="rect">
            <a:avLst/>
          </a:prstGeom>
          <a:noFill/>
        </p:spPr>
        <p:txBody>
          <a:bodyPr wrap="none" rtlCol="0">
            <a:spAutoFit/>
          </a:bodyPr>
          <a:lstStyle/>
          <a:p>
            <a:r>
              <a:rPr lang="en-US" i="1" dirty="0"/>
              <a:t>S. </a:t>
            </a:r>
            <a:r>
              <a:rPr lang="en-US" dirty="0"/>
              <a:t>Typhimurium</a:t>
            </a:r>
            <a:endParaRPr lang="en-US" i="1" dirty="0"/>
          </a:p>
        </p:txBody>
      </p:sp>
      <p:sp>
        <p:nvSpPr>
          <p:cNvPr id="14" name="Down Arrow 13">
            <a:extLst>
              <a:ext uri="{FF2B5EF4-FFF2-40B4-BE49-F238E27FC236}">
                <a16:creationId xmlns:a16="http://schemas.microsoft.com/office/drawing/2014/main" id="{975F9FDE-8262-381F-0220-EB638094F491}"/>
              </a:ext>
            </a:extLst>
          </p:cNvPr>
          <p:cNvSpPr/>
          <p:nvPr/>
        </p:nvSpPr>
        <p:spPr>
          <a:xfrm>
            <a:off x="6770882" y="1244222"/>
            <a:ext cx="182880" cy="36933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DD7C77FC-7B6C-0035-67F2-1AE4879ACF0A}"/>
              </a:ext>
            </a:extLst>
          </p:cNvPr>
          <p:cNvPicPr>
            <a:picLocks noChangeAspect="1"/>
          </p:cNvPicPr>
          <p:nvPr/>
        </p:nvPicPr>
        <p:blipFill>
          <a:blip r:embed="rId7"/>
          <a:stretch>
            <a:fillRect/>
          </a:stretch>
        </p:blipFill>
        <p:spPr>
          <a:xfrm>
            <a:off x="4653308" y="763595"/>
            <a:ext cx="1371600" cy="596348"/>
          </a:xfrm>
          <a:prstGeom prst="rect">
            <a:avLst/>
          </a:prstGeom>
        </p:spPr>
      </p:pic>
      <p:sp>
        <p:nvSpPr>
          <p:cNvPr id="50" name="Rectangle 49">
            <a:extLst>
              <a:ext uri="{FF2B5EF4-FFF2-40B4-BE49-F238E27FC236}">
                <a16:creationId xmlns:a16="http://schemas.microsoft.com/office/drawing/2014/main" id="{112F9710-C1DA-59B2-452C-AF63EA64C698}"/>
              </a:ext>
            </a:extLst>
          </p:cNvPr>
          <p:cNvSpPr/>
          <p:nvPr/>
        </p:nvSpPr>
        <p:spPr>
          <a:xfrm>
            <a:off x="317812" y="625555"/>
            <a:ext cx="7426942" cy="1640104"/>
          </a:xfrm>
          <a:prstGeom prst="rect">
            <a:avLst/>
          </a:prstGeom>
          <a:noFill/>
          <a:ln>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5186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8B1E7D-6113-ED3C-8730-B33E8E8F38E5}"/>
              </a:ext>
            </a:extLst>
          </p:cNvPr>
          <p:cNvSpPr txBox="1"/>
          <p:nvPr/>
        </p:nvSpPr>
        <p:spPr>
          <a:xfrm>
            <a:off x="372660" y="225692"/>
            <a:ext cx="7547429" cy="646331"/>
          </a:xfrm>
          <a:prstGeom prst="rect">
            <a:avLst/>
          </a:prstGeom>
          <a:noFill/>
        </p:spPr>
        <p:txBody>
          <a:bodyPr wrap="square" rtlCol="0">
            <a:spAutoFit/>
          </a:bodyPr>
          <a:lstStyle/>
          <a:p>
            <a:r>
              <a:rPr lang="en-US" sz="3600" dirty="0"/>
              <a:t>Host specificity of </a:t>
            </a:r>
            <a:r>
              <a:rPr lang="en-US" sz="3600" i="1" dirty="0"/>
              <a:t>Salmonella</a:t>
            </a:r>
            <a:r>
              <a:rPr lang="en-US" sz="3600" dirty="0"/>
              <a:t> serovars</a:t>
            </a:r>
          </a:p>
        </p:txBody>
      </p:sp>
      <p:grpSp>
        <p:nvGrpSpPr>
          <p:cNvPr id="33" name="Group 32">
            <a:extLst>
              <a:ext uri="{FF2B5EF4-FFF2-40B4-BE49-F238E27FC236}">
                <a16:creationId xmlns:a16="http://schemas.microsoft.com/office/drawing/2014/main" id="{967FCD08-8695-AA02-BB5B-3082CEFAFF0D}"/>
              </a:ext>
            </a:extLst>
          </p:cNvPr>
          <p:cNvGrpSpPr/>
          <p:nvPr/>
        </p:nvGrpSpPr>
        <p:grpSpPr>
          <a:xfrm>
            <a:off x="521210" y="1191934"/>
            <a:ext cx="3993241" cy="2930216"/>
            <a:chOff x="721408" y="1381125"/>
            <a:chExt cx="3993241" cy="2930216"/>
          </a:xfrm>
        </p:grpSpPr>
        <p:pic>
          <p:nvPicPr>
            <p:cNvPr id="3" name="Picture 2">
              <a:extLst>
                <a:ext uri="{FF2B5EF4-FFF2-40B4-BE49-F238E27FC236}">
                  <a16:creationId xmlns:a16="http://schemas.microsoft.com/office/drawing/2014/main" id="{213C8D62-315B-8E32-EBBB-1587AE130EF8}"/>
                </a:ext>
              </a:extLst>
            </p:cNvPr>
            <p:cNvPicPr>
              <a:picLocks noChangeAspect="1"/>
            </p:cNvPicPr>
            <p:nvPr/>
          </p:nvPicPr>
          <p:blipFill>
            <a:blip r:embed="rId3"/>
            <a:stretch>
              <a:fillRect/>
            </a:stretch>
          </p:blipFill>
          <p:spPr>
            <a:xfrm>
              <a:off x="721408" y="2944306"/>
              <a:ext cx="1817470" cy="1347787"/>
            </a:xfrm>
            <a:prstGeom prst="rect">
              <a:avLst/>
            </a:prstGeom>
          </p:spPr>
        </p:pic>
        <p:pic>
          <p:nvPicPr>
            <p:cNvPr id="4" name="Picture 3">
              <a:extLst>
                <a:ext uri="{FF2B5EF4-FFF2-40B4-BE49-F238E27FC236}">
                  <a16:creationId xmlns:a16="http://schemas.microsoft.com/office/drawing/2014/main" id="{320FB2BA-9433-C843-4ED9-62251C703511}"/>
                </a:ext>
              </a:extLst>
            </p:cNvPr>
            <p:cNvPicPr>
              <a:picLocks noChangeAspect="1"/>
            </p:cNvPicPr>
            <p:nvPr/>
          </p:nvPicPr>
          <p:blipFill>
            <a:blip r:embed="rId4"/>
            <a:stretch>
              <a:fillRect/>
            </a:stretch>
          </p:blipFill>
          <p:spPr>
            <a:xfrm>
              <a:off x="3429228" y="2944306"/>
              <a:ext cx="1285421" cy="1367035"/>
            </a:xfrm>
            <a:prstGeom prst="rect">
              <a:avLst/>
            </a:prstGeom>
          </p:spPr>
        </p:pic>
        <p:pic>
          <p:nvPicPr>
            <p:cNvPr id="5" name="Picture 4">
              <a:extLst>
                <a:ext uri="{FF2B5EF4-FFF2-40B4-BE49-F238E27FC236}">
                  <a16:creationId xmlns:a16="http://schemas.microsoft.com/office/drawing/2014/main" id="{DA44B306-B5C3-14A0-8A82-872E0DB0FF9D}"/>
                </a:ext>
              </a:extLst>
            </p:cNvPr>
            <p:cNvPicPr>
              <a:picLocks noChangeAspect="1"/>
            </p:cNvPicPr>
            <p:nvPr/>
          </p:nvPicPr>
          <p:blipFill>
            <a:blip r:embed="rId5"/>
            <a:stretch>
              <a:fillRect/>
            </a:stretch>
          </p:blipFill>
          <p:spPr>
            <a:xfrm>
              <a:off x="2075817" y="1381125"/>
              <a:ext cx="2044700" cy="889000"/>
            </a:xfrm>
            <a:prstGeom prst="rect">
              <a:avLst/>
            </a:prstGeom>
          </p:spPr>
        </p:pic>
        <p:sp>
          <p:nvSpPr>
            <p:cNvPr id="27" name="TextBox 26">
              <a:extLst>
                <a:ext uri="{FF2B5EF4-FFF2-40B4-BE49-F238E27FC236}">
                  <a16:creationId xmlns:a16="http://schemas.microsoft.com/office/drawing/2014/main" id="{802EB0AD-8059-7CF2-26AC-E873CD23ACD5}"/>
                </a:ext>
              </a:extLst>
            </p:cNvPr>
            <p:cNvSpPr txBox="1"/>
            <p:nvPr/>
          </p:nvSpPr>
          <p:spPr>
            <a:xfrm>
              <a:off x="2075817" y="2166669"/>
              <a:ext cx="1647374" cy="369332"/>
            </a:xfrm>
            <a:prstGeom prst="rect">
              <a:avLst/>
            </a:prstGeom>
            <a:noFill/>
          </p:spPr>
          <p:txBody>
            <a:bodyPr wrap="none" rtlCol="0">
              <a:spAutoFit/>
            </a:bodyPr>
            <a:lstStyle/>
            <a:p>
              <a:r>
                <a:rPr lang="en-US" i="1" dirty="0"/>
                <a:t>S. </a:t>
              </a:r>
              <a:r>
                <a:rPr lang="en-US" dirty="0"/>
                <a:t>Typhimurium</a:t>
              </a:r>
              <a:endParaRPr lang="en-US" i="1" dirty="0"/>
            </a:p>
          </p:txBody>
        </p:sp>
        <p:cxnSp>
          <p:nvCxnSpPr>
            <p:cNvPr id="8" name="Straight Arrow Connector 7">
              <a:extLst>
                <a:ext uri="{FF2B5EF4-FFF2-40B4-BE49-F238E27FC236}">
                  <a16:creationId xmlns:a16="http://schemas.microsoft.com/office/drawing/2014/main" id="{0032F9C4-BE45-3467-3D93-6F4A8D99D8E8}"/>
                </a:ext>
              </a:extLst>
            </p:cNvPr>
            <p:cNvCxnSpPr/>
            <p:nvPr/>
          </p:nvCxnSpPr>
          <p:spPr>
            <a:xfrm flipH="1">
              <a:off x="2275952" y="2643188"/>
              <a:ext cx="262926" cy="42862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00BE1071-CDBD-3243-C92A-6C5C80A80438}"/>
                </a:ext>
              </a:extLst>
            </p:cNvPr>
            <p:cNvCxnSpPr>
              <a:cxnSpLocks/>
            </p:cNvCxnSpPr>
            <p:nvPr/>
          </p:nvCxnSpPr>
          <p:spPr>
            <a:xfrm>
              <a:off x="3301771" y="2606976"/>
              <a:ext cx="265176" cy="43330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pic>
        <p:nvPicPr>
          <p:cNvPr id="15" name="Picture 14">
            <a:extLst>
              <a:ext uri="{FF2B5EF4-FFF2-40B4-BE49-F238E27FC236}">
                <a16:creationId xmlns:a16="http://schemas.microsoft.com/office/drawing/2014/main" id="{3E3A19C7-8195-CD4A-C92E-BD323CE84569}"/>
              </a:ext>
            </a:extLst>
          </p:cNvPr>
          <p:cNvPicPr>
            <a:picLocks noChangeAspect="1"/>
          </p:cNvPicPr>
          <p:nvPr/>
        </p:nvPicPr>
        <p:blipFill>
          <a:blip r:embed="rId6"/>
          <a:stretch>
            <a:fillRect/>
          </a:stretch>
        </p:blipFill>
        <p:spPr>
          <a:xfrm>
            <a:off x="1991438" y="4794284"/>
            <a:ext cx="1641168" cy="1940500"/>
          </a:xfrm>
          <a:prstGeom prst="rect">
            <a:avLst/>
          </a:prstGeom>
        </p:spPr>
      </p:pic>
      <p:pic>
        <p:nvPicPr>
          <p:cNvPr id="16" name="Picture 15">
            <a:extLst>
              <a:ext uri="{FF2B5EF4-FFF2-40B4-BE49-F238E27FC236}">
                <a16:creationId xmlns:a16="http://schemas.microsoft.com/office/drawing/2014/main" id="{1E9B74E7-BB38-A497-DACA-5FD5F7FF2249}"/>
              </a:ext>
            </a:extLst>
          </p:cNvPr>
          <p:cNvPicPr>
            <a:picLocks noChangeAspect="1"/>
          </p:cNvPicPr>
          <p:nvPr/>
        </p:nvPicPr>
        <p:blipFill rotWithShape="1">
          <a:blip r:embed="rId7"/>
          <a:srcRect b="72985"/>
          <a:stretch/>
        </p:blipFill>
        <p:spPr>
          <a:xfrm>
            <a:off x="1935104" y="3964426"/>
            <a:ext cx="1522987" cy="623213"/>
          </a:xfrm>
          <a:prstGeom prst="rect">
            <a:avLst/>
          </a:prstGeom>
        </p:spPr>
      </p:pic>
    </p:spTree>
    <p:extLst>
      <p:ext uri="{BB962C8B-B14F-4D97-AF65-F5344CB8AC3E}">
        <p14:creationId xmlns:p14="http://schemas.microsoft.com/office/powerpoint/2010/main" val="2390156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28FCC7-849F-7443-52F9-46C76350CA28}"/>
              </a:ext>
            </a:extLst>
          </p:cNvPr>
          <p:cNvSpPr txBox="1"/>
          <p:nvPr/>
        </p:nvSpPr>
        <p:spPr>
          <a:xfrm>
            <a:off x="317812" y="3105"/>
            <a:ext cx="11336982" cy="646331"/>
          </a:xfrm>
          <a:prstGeom prst="rect">
            <a:avLst/>
          </a:prstGeom>
          <a:noFill/>
        </p:spPr>
        <p:txBody>
          <a:bodyPr wrap="square" rtlCol="0">
            <a:spAutoFit/>
          </a:bodyPr>
          <a:lstStyle/>
          <a:p>
            <a:r>
              <a:rPr lang="en-US" sz="3600" dirty="0"/>
              <a:t>Future Directions</a:t>
            </a:r>
          </a:p>
        </p:txBody>
      </p:sp>
      <p:grpSp>
        <p:nvGrpSpPr>
          <p:cNvPr id="10" name="Group 9">
            <a:extLst>
              <a:ext uri="{FF2B5EF4-FFF2-40B4-BE49-F238E27FC236}">
                <a16:creationId xmlns:a16="http://schemas.microsoft.com/office/drawing/2014/main" id="{63143E7A-3D32-0FFA-EBEF-35A9AE72E44D}"/>
              </a:ext>
            </a:extLst>
          </p:cNvPr>
          <p:cNvGrpSpPr>
            <a:grpSpLocks noChangeAspect="1"/>
          </p:cNvGrpSpPr>
          <p:nvPr/>
        </p:nvGrpSpPr>
        <p:grpSpPr>
          <a:xfrm>
            <a:off x="347916" y="903919"/>
            <a:ext cx="6415491" cy="1015228"/>
            <a:chOff x="1290864" y="1158662"/>
            <a:chExt cx="8089008" cy="1421865"/>
          </a:xfrm>
        </p:grpSpPr>
        <p:grpSp>
          <p:nvGrpSpPr>
            <p:cNvPr id="9" name="Group 8">
              <a:extLst>
                <a:ext uri="{FF2B5EF4-FFF2-40B4-BE49-F238E27FC236}">
                  <a16:creationId xmlns:a16="http://schemas.microsoft.com/office/drawing/2014/main" id="{A91C1584-ADCF-E119-3CCC-8CEFE3A6C819}"/>
                </a:ext>
              </a:extLst>
            </p:cNvPr>
            <p:cNvGrpSpPr>
              <a:grpSpLocks noChangeAspect="1"/>
            </p:cNvGrpSpPr>
            <p:nvPr/>
          </p:nvGrpSpPr>
          <p:grpSpPr>
            <a:xfrm>
              <a:off x="1290864" y="1158662"/>
              <a:ext cx="6607800" cy="1421865"/>
              <a:chOff x="202279" y="3432616"/>
              <a:chExt cx="7873165" cy="1694146"/>
            </a:xfrm>
          </p:grpSpPr>
          <p:pic>
            <p:nvPicPr>
              <p:cNvPr id="16" name="Picture 15">
                <a:extLst>
                  <a:ext uri="{FF2B5EF4-FFF2-40B4-BE49-F238E27FC236}">
                    <a16:creationId xmlns:a16="http://schemas.microsoft.com/office/drawing/2014/main" id="{A4F376EE-CEA4-F491-BB52-F71D7A2C408D}"/>
                  </a:ext>
                </a:extLst>
              </p:cNvPr>
              <p:cNvPicPr>
                <a:picLocks noChangeAspect="1"/>
              </p:cNvPicPr>
              <p:nvPr/>
            </p:nvPicPr>
            <p:blipFill>
              <a:blip r:embed="rId3"/>
              <a:stretch>
                <a:fillRect/>
              </a:stretch>
            </p:blipFill>
            <p:spPr>
              <a:xfrm>
                <a:off x="202279" y="3432616"/>
                <a:ext cx="6481474" cy="1694146"/>
              </a:xfrm>
              <a:prstGeom prst="rect">
                <a:avLst/>
              </a:prstGeom>
            </p:spPr>
          </p:pic>
          <p:sp>
            <p:nvSpPr>
              <p:cNvPr id="17" name="Right Arrow 16">
                <a:extLst>
                  <a:ext uri="{FF2B5EF4-FFF2-40B4-BE49-F238E27FC236}">
                    <a16:creationId xmlns:a16="http://schemas.microsoft.com/office/drawing/2014/main" id="{D9FF0803-8212-55F6-FEEF-00E5E00D53ED}"/>
                  </a:ext>
                </a:extLst>
              </p:cNvPr>
              <p:cNvSpPr/>
              <p:nvPr/>
            </p:nvSpPr>
            <p:spPr>
              <a:xfrm>
                <a:off x="6769158" y="4445998"/>
                <a:ext cx="1306286" cy="348020"/>
              </a:xfrm>
              <a:prstGeom prst="rightArrow">
                <a:avLst/>
              </a:prstGeom>
              <a:solidFill>
                <a:schemeClr val="accent3"/>
              </a:solidFill>
              <a:ln w="28575">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pic>
          <p:nvPicPr>
            <p:cNvPr id="28" name="Picture 27">
              <a:extLst>
                <a:ext uri="{FF2B5EF4-FFF2-40B4-BE49-F238E27FC236}">
                  <a16:creationId xmlns:a16="http://schemas.microsoft.com/office/drawing/2014/main" id="{2A6B3E4B-0D28-537E-BD93-CBD482F81BDB}"/>
                </a:ext>
              </a:extLst>
            </p:cNvPr>
            <p:cNvPicPr>
              <a:picLocks noChangeAspect="1"/>
            </p:cNvPicPr>
            <p:nvPr/>
          </p:nvPicPr>
          <p:blipFill>
            <a:blip r:embed="rId4"/>
            <a:stretch>
              <a:fillRect/>
            </a:stretch>
          </p:blipFill>
          <p:spPr>
            <a:xfrm>
              <a:off x="7999524" y="1430158"/>
              <a:ext cx="1380348" cy="1141442"/>
            </a:xfrm>
            <a:prstGeom prst="rect">
              <a:avLst/>
            </a:prstGeom>
          </p:spPr>
        </p:pic>
      </p:grpSp>
      <p:grpSp>
        <p:nvGrpSpPr>
          <p:cNvPr id="32" name="Group 31">
            <a:extLst>
              <a:ext uri="{FF2B5EF4-FFF2-40B4-BE49-F238E27FC236}">
                <a16:creationId xmlns:a16="http://schemas.microsoft.com/office/drawing/2014/main" id="{7F2D2247-D961-0B7A-5FEA-758CCEC21375}"/>
              </a:ext>
            </a:extLst>
          </p:cNvPr>
          <p:cNvGrpSpPr>
            <a:grpSpLocks noChangeAspect="1"/>
          </p:cNvGrpSpPr>
          <p:nvPr/>
        </p:nvGrpSpPr>
        <p:grpSpPr>
          <a:xfrm>
            <a:off x="4645064" y="2176138"/>
            <a:ext cx="6590648" cy="1398426"/>
            <a:chOff x="1290864" y="1158662"/>
            <a:chExt cx="8089009" cy="1906496"/>
          </a:xfrm>
        </p:grpSpPr>
        <p:grpSp>
          <p:nvGrpSpPr>
            <p:cNvPr id="33" name="Group 32">
              <a:extLst>
                <a:ext uri="{FF2B5EF4-FFF2-40B4-BE49-F238E27FC236}">
                  <a16:creationId xmlns:a16="http://schemas.microsoft.com/office/drawing/2014/main" id="{245BFBA0-BBBF-7A14-9574-63FE43FB05A8}"/>
                </a:ext>
              </a:extLst>
            </p:cNvPr>
            <p:cNvGrpSpPr>
              <a:grpSpLocks noChangeAspect="1"/>
            </p:cNvGrpSpPr>
            <p:nvPr/>
          </p:nvGrpSpPr>
          <p:grpSpPr>
            <a:xfrm>
              <a:off x="1290864" y="1158662"/>
              <a:ext cx="6607800" cy="1421865"/>
              <a:chOff x="202279" y="3432616"/>
              <a:chExt cx="7873165" cy="1694146"/>
            </a:xfrm>
          </p:grpSpPr>
          <p:pic>
            <p:nvPicPr>
              <p:cNvPr id="39" name="Picture 38">
                <a:extLst>
                  <a:ext uri="{FF2B5EF4-FFF2-40B4-BE49-F238E27FC236}">
                    <a16:creationId xmlns:a16="http://schemas.microsoft.com/office/drawing/2014/main" id="{D4CE7A11-B9BE-8757-AD2F-E3384C1E7310}"/>
                  </a:ext>
                </a:extLst>
              </p:cNvPr>
              <p:cNvPicPr>
                <a:picLocks noChangeAspect="1"/>
              </p:cNvPicPr>
              <p:nvPr/>
            </p:nvPicPr>
            <p:blipFill>
              <a:blip r:embed="rId3"/>
              <a:stretch>
                <a:fillRect/>
              </a:stretch>
            </p:blipFill>
            <p:spPr>
              <a:xfrm>
                <a:off x="202279" y="3432616"/>
                <a:ext cx="6481474" cy="1694146"/>
              </a:xfrm>
              <a:prstGeom prst="rect">
                <a:avLst/>
              </a:prstGeom>
            </p:spPr>
          </p:pic>
          <p:sp>
            <p:nvSpPr>
              <p:cNvPr id="40" name="Right Arrow 39">
                <a:extLst>
                  <a:ext uri="{FF2B5EF4-FFF2-40B4-BE49-F238E27FC236}">
                    <a16:creationId xmlns:a16="http://schemas.microsoft.com/office/drawing/2014/main" id="{EADA9FA6-85A8-1E7B-47CA-5886D1476726}"/>
                  </a:ext>
                </a:extLst>
              </p:cNvPr>
              <p:cNvSpPr/>
              <p:nvPr/>
            </p:nvSpPr>
            <p:spPr>
              <a:xfrm>
                <a:off x="6769158" y="4445998"/>
                <a:ext cx="1306286" cy="348020"/>
              </a:xfrm>
              <a:prstGeom prst="rightArrow">
                <a:avLst/>
              </a:prstGeom>
              <a:solidFill>
                <a:schemeClr val="accent3"/>
              </a:solidFill>
              <a:ln w="28575">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426FFA10-2742-1E72-F001-23AA7C33234B}"/>
                </a:ext>
              </a:extLst>
            </p:cNvPr>
            <p:cNvGrpSpPr/>
            <p:nvPr/>
          </p:nvGrpSpPr>
          <p:grpSpPr>
            <a:xfrm>
              <a:off x="3297165" y="1430158"/>
              <a:ext cx="6082708" cy="1635000"/>
              <a:chOff x="1684955" y="2420743"/>
              <a:chExt cx="6082708" cy="1635000"/>
            </a:xfrm>
          </p:grpSpPr>
          <p:pic>
            <p:nvPicPr>
              <p:cNvPr id="37" name="Picture 36">
                <a:extLst>
                  <a:ext uri="{FF2B5EF4-FFF2-40B4-BE49-F238E27FC236}">
                    <a16:creationId xmlns:a16="http://schemas.microsoft.com/office/drawing/2014/main" id="{AB2BE226-EA5F-7330-123B-DA47A91AE5B8}"/>
                  </a:ext>
                </a:extLst>
              </p:cNvPr>
              <p:cNvPicPr>
                <a:picLocks noChangeAspect="1"/>
              </p:cNvPicPr>
              <p:nvPr/>
            </p:nvPicPr>
            <p:blipFill>
              <a:blip r:embed="rId4"/>
              <a:stretch>
                <a:fillRect/>
              </a:stretch>
            </p:blipFill>
            <p:spPr>
              <a:xfrm>
                <a:off x="6387315" y="2420743"/>
                <a:ext cx="1380348" cy="1141442"/>
              </a:xfrm>
              <a:prstGeom prst="rect">
                <a:avLst/>
              </a:prstGeom>
            </p:spPr>
          </p:pic>
          <p:sp>
            <p:nvSpPr>
              <p:cNvPr id="38" name="TextBox 37">
                <a:extLst>
                  <a:ext uri="{FF2B5EF4-FFF2-40B4-BE49-F238E27FC236}">
                    <a16:creationId xmlns:a16="http://schemas.microsoft.com/office/drawing/2014/main" id="{84000B05-25D2-69F5-2501-32F4CC5C2AFE}"/>
                  </a:ext>
                </a:extLst>
              </p:cNvPr>
              <p:cNvSpPr txBox="1"/>
              <p:nvPr/>
            </p:nvSpPr>
            <p:spPr>
              <a:xfrm>
                <a:off x="1684955" y="3552227"/>
                <a:ext cx="2360299" cy="503516"/>
              </a:xfrm>
              <a:prstGeom prst="rect">
                <a:avLst/>
              </a:prstGeom>
              <a:noFill/>
            </p:spPr>
            <p:txBody>
              <a:bodyPr wrap="none" rtlCol="0">
                <a:spAutoFit/>
              </a:bodyPr>
              <a:lstStyle/>
              <a:p>
                <a:r>
                  <a:rPr lang="en-US" i="1" dirty="0"/>
                  <a:t>S. </a:t>
                </a:r>
                <a:r>
                  <a:rPr lang="en-US" dirty="0"/>
                  <a:t>Typhi </a:t>
                </a:r>
                <a:r>
                  <a:rPr lang="en-US" i="1" dirty="0" err="1"/>
                  <a:t>ripABC_lgl</a:t>
                </a:r>
                <a:endParaRPr lang="en-US" i="1" dirty="0"/>
              </a:p>
            </p:txBody>
          </p:sp>
        </p:grpSp>
      </p:grpSp>
      <p:pic>
        <p:nvPicPr>
          <p:cNvPr id="12" name="Graphic 11" descr="No sign with solid fill">
            <a:extLst>
              <a:ext uri="{FF2B5EF4-FFF2-40B4-BE49-F238E27FC236}">
                <a16:creationId xmlns:a16="http://schemas.microsoft.com/office/drawing/2014/main" id="{BE3A4947-E27C-87EF-6FC7-616F2C8B04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39330" y="705698"/>
            <a:ext cx="1640103" cy="1640103"/>
          </a:xfrm>
          <a:prstGeom prst="rect">
            <a:avLst/>
          </a:prstGeom>
        </p:spPr>
      </p:pic>
      <p:sp>
        <p:nvSpPr>
          <p:cNvPr id="41" name="TextBox 40">
            <a:extLst>
              <a:ext uri="{FF2B5EF4-FFF2-40B4-BE49-F238E27FC236}">
                <a16:creationId xmlns:a16="http://schemas.microsoft.com/office/drawing/2014/main" id="{1AEB5389-7BF3-70F1-D9E8-84ED240AD627}"/>
              </a:ext>
            </a:extLst>
          </p:cNvPr>
          <p:cNvSpPr txBox="1"/>
          <p:nvPr/>
        </p:nvSpPr>
        <p:spPr>
          <a:xfrm>
            <a:off x="5943465" y="676024"/>
            <a:ext cx="1647374" cy="369332"/>
          </a:xfrm>
          <a:prstGeom prst="rect">
            <a:avLst/>
          </a:prstGeom>
          <a:noFill/>
        </p:spPr>
        <p:txBody>
          <a:bodyPr wrap="none" rtlCol="0">
            <a:spAutoFit/>
          </a:bodyPr>
          <a:lstStyle/>
          <a:p>
            <a:r>
              <a:rPr lang="en-US" i="1" dirty="0"/>
              <a:t>S. </a:t>
            </a:r>
            <a:r>
              <a:rPr lang="en-US" dirty="0"/>
              <a:t>Typhimurium</a:t>
            </a:r>
            <a:endParaRPr lang="en-US" i="1" dirty="0"/>
          </a:p>
        </p:txBody>
      </p:sp>
      <p:sp>
        <p:nvSpPr>
          <p:cNvPr id="14" name="Down Arrow 13">
            <a:extLst>
              <a:ext uri="{FF2B5EF4-FFF2-40B4-BE49-F238E27FC236}">
                <a16:creationId xmlns:a16="http://schemas.microsoft.com/office/drawing/2014/main" id="{975F9FDE-8262-381F-0220-EB638094F491}"/>
              </a:ext>
            </a:extLst>
          </p:cNvPr>
          <p:cNvSpPr/>
          <p:nvPr/>
        </p:nvSpPr>
        <p:spPr>
          <a:xfrm>
            <a:off x="6770882" y="1244222"/>
            <a:ext cx="182880" cy="36933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39E3539-5F2F-C6A9-9C9A-4E579868E8B9}"/>
              </a:ext>
            </a:extLst>
          </p:cNvPr>
          <p:cNvSpPr txBox="1"/>
          <p:nvPr/>
        </p:nvSpPr>
        <p:spPr>
          <a:xfrm>
            <a:off x="10412025" y="3125015"/>
            <a:ext cx="901978" cy="369332"/>
          </a:xfrm>
          <a:prstGeom prst="rect">
            <a:avLst/>
          </a:prstGeom>
          <a:noFill/>
        </p:spPr>
        <p:txBody>
          <a:bodyPr wrap="none" rtlCol="0">
            <a:spAutoFit/>
          </a:bodyPr>
          <a:lstStyle/>
          <a:p>
            <a:r>
              <a:rPr lang="en-US" i="1" dirty="0"/>
              <a:t>S. </a:t>
            </a:r>
            <a:r>
              <a:rPr lang="en-US" dirty="0"/>
              <a:t>Typhi</a:t>
            </a:r>
            <a:endParaRPr lang="en-US" i="1" dirty="0"/>
          </a:p>
        </p:txBody>
      </p:sp>
      <p:sp>
        <p:nvSpPr>
          <p:cNvPr id="43" name="Down Arrow 42">
            <a:extLst>
              <a:ext uri="{FF2B5EF4-FFF2-40B4-BE49-F238E27FC236}">
                <a16:creationId xmlns:a16="http://schemas.microsoft.com/office/drawing/2014/main" id="{01257030-0FF6-EB93-B28A-2D20D6269213}"/>
              </a:ext>
            </a:extLst>
          </p:cNvPr>
          <p:cNvSpPr/>
          <p:nvPr/>
        </p:nvSpPr>
        <p:spPr>
          <a:xfrm rot="10800000">
            <a:off x="10261840" y="3137883"/>
            <a:ext cx="182880" cy="36933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C3548FD5-8BD8-CB7C-8163-C7F012940AEE}"/>
              </a:ext>
            </a:extLst>
          </p:cNvPr>
          <p:cNvPicPr>
            <a:picLocks noChangeAspect="1"/>
          </p:cNvPicPr>
          <p:nvPr/>
        </p:nvPicPr>
        <p:blipFill>
          <a:blip r:embed="rId7"/>
          <a:stretch>
            <a:fillRect/>
          </a:stretch>
        </p:blipFill>
        <p:spPr>
          <a:xfrm>
            <a:off x="7836601" y="724055"/>
            <a:ext cx="1460500" cy="1231900"/>
          </a:xfrm>
          <a:prstGeom prst="rect">
            <a:avLst/>
          </a:prstGeom>
        </p:spPr>
      </p:pic>
      <p:pic>
        <p:nvPicPr>
          <p:cNvPr id="45" name="Picture 44">
            <a:extLst>
              <a:ext uri="{FF2B5EF4-FFF2-40B4-BE49-F238E27FC236}">
                <a16:creationId xmlns:a16="http://schemas.microsoft.com/office/drawing/2014/main" id="{DD7C77FC-7B6C-0035-67F2-1AE4879ACF0A}"/>
              </a:ext>
            </a:extLst>
          </p:cNvPr>
          <p:cNvPicPr>
            <a:picLocks noChangeAspect="1"/>
          </p:cNvPicPr>
          <p:nvPr/>
        </p:nvPicPr>
        <p:blipFill>
          <a:blip r:embed="rId8"/>
          <a:stretch>
            <a:fillRect/>
          </a:stretch>
        </p:blipFill>
        <p:spPr>
          <a:xfrm>
            <a:off x="4653308" y="763595"/>
            <a:ext cx="1371600" cy="596348"/>
          </a:xfrm>
          <a:prstGeom prst="rect">
            <a:avLst/>
          </a:prstGeom>
        </p:spPr>
      </p:pic>
      <p:pic>
        <p:nvPicPr>
          <p:cNvPr id="46" name="Picture 45">
            <a:extLst>
              <a:ext uri="{FF2B5EF4-FFF2-40B4-BE49-F238E27FC236}">
                <a16:creationId xmlns:a16="http://schemas.microsoft.com/office/drawing/2014/main" id="{E5AD4FD0-1A58-4E1E-D26F-E8890E158136}"/>
              </a:ext>
            </a:extLst>
          </p:cNvPr>
          <p:cNvPicPr>
            <a:picLocks noChangeAspect="1"/>
          </p:cNvPicPr>
          <p:nvPr/>
        </p:nvPicPr>
        <p:blipFill>
          <a:blip r:embed="rId9"/>
          <a:stretch>
            <a:fillRect/>
          </a:stretch>
        </p:blipFill>
        <p:spPr>
          <a:xfrm>
            <a:off x="10717614" y="1851580"/>
            <a:ext cx="1371600" cy="631766"/>
          </a:xfrm>
          <a:prstGeom prst="rect">
            <a:avLst/>
          </a:prstGeom>
        </p:spPr>
      </p:pic>
      <p:sp>
        <p:nvSpPr>
          <p:cNvPr id="49" name="Rectangle 48">
            <a:extLst>
              <a:ext uri="{FF2B5EF4-FFF2-40B4-BE49-F238E27FC236}">
                <a16:creationId xmlns:a16="http://schemas.microsoft.com/office/drawing/2014/main" id="{65B3D4FA-7BE5-9AF6-2A3D-0373CEFA9CF5}"/>
              </a:ext>
            </a:extLst>
          </p:cNvPr>
          <p:cNvSpPr/>
          <p:nvPr/>
        </p:nvSpPr>
        <p:spPr>
          <a:xfrm>
            <a:off x="4662272" y="1969034"/>
            <a:ext cx="7426942" cy="1716455"/>
          </a:xfrm>
          <a:prstGeom prst="rect">
            <a:avLst/>
          </a:prstGeom>
          <a:noFill/>
          <a:ln>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112F9710-C1DA-59B2-452C-AF63EA64C698}"/>
              </a:ext>
            </a:extLst>
          </p:cNvPr>
          <p:cNvSpPr/>
          <p:nvPr/>
        </p:nvSpPr>
        <p:spPr>
          <a:xfrm>
            <a:off x="317812" y="625555"/>
            <a:ext cx="7426942" cy="1640104"/>
          </a:xfrm>
          <a:prstGeom prst="rect">
            <a:avLst/>
          </a:prstGeom>
          <a:noFill/>
          <a:ln>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0537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28FCC7-849F-7443-52F9-46C76350CA28}"/>
              </a:ext>
            </a:extLst>
          </p:cNvPr>
          <p:cNvSpPr txBox="1"/>
          <p:nvPr/>
        </p:nvSpPr>
        <p:spPr>
          <a:xfrm>
            <a:off x="317812" y="3105"/>
            <a:ext cx="11336982" cy="646331"/>
          </a:xfrm>
          <a:prstGeom prst="rect">
            <a:avLst/>
          </a:prstGeom>
          <a:noFill/>
        </p:spPr>
        <p:txBody>
          <a:bodyPr wrap="square" rtlCol="0">
            <a:spAutoFit/>
          </a:bodyPr>
          <a:lstStyle/>
          <a:p>
            <a:r>
              <a:rPr lang="en-US" sz="3600" dirty="0"/>
              <a:t>Future Directions</a:t>
            </a:r>
          </a:p>
        </p:txBody>
      </p:sp>
      <p:grpSp>
        <p:nvGrpSpPr>
          <p:cNvPr id="10" name="Group 9">
            <a:extLst>
              <a:ext uri="{FF2B5EF4-FFF2-40B4-BE49-F238E27FC236}">
                <a16:creationId xmlns:a16="http://schemas.microsoft.com/office/drawing/2014/main" id="{63143E7A-3D32-0FFA-EBEF-35A9AE72E44D}"/>
              </a:ext>
            </a:extLst>
          </p:cNvPr>
          <p:cNvGrpSpPr>
            <a:grpSpLocks noChangeAspect="1"/>
          </p:cNvGrpSpPr>
          <p:nvPr/>
        </p:nvGrpSpPr>
        <p:grpSpPr>
          <a:xfrm>
            <a:off x="347916" y="903919"/>
            <a:ext cx="6415491" cy="1015228"/>
            <a:chOff x="1290864" y="1158662"/>
            <a:chExt cx="8089008" cy="1421865"/>
          </a:xfrm>
        </p:grpSpPr>
        <p:grpSp>
          <p:nvGrpSpPr>
            <p:cNvPr id="9" name="Group 8">
              <a:extLst>
                <a:ext uri="{FF2B5EF4-FFF2-40B4-BE49-F238E27FC236}">
                  <a16:creationId xmlns:a16="http://schemas.microsoft.com/office/drawing/2014/main" id="{A91C1584-ADCF-E119-3CCC-8CEFE3A6C819}"/>
                </a:ext>
              </a:extLst>
            </p:cNvPr>
            <p:cNvGrpSpPr>
              <a:grpSpLocks noChangeAspect="1"/>
            </p:cNvGrpSpPr>
            <p:nvPr/>
          </p:nvGrpSpPr>
          <p:grpSpPr>
            <a:xfrm>
              <a:off x="1290864" y="1158662"/>
              <a:ext cx="6607800" cy="1421865"/>
              <a:chOff x="202279" y="3432616"/>
              <a:chExt cx="7873165" cy="1694146"/>
            </a:xfrm>
          </p:grpSpPr>
          <p:pic>
            <p:nvPicPr>
              <p:cNvPr id="16" name="Picture 15">
                <a:extLst>
                  <a:ext uri="{FF2B5EF4-FFF2-40B4-BE49-F238E27FC236}">
                    <a16:creationId xmlns:a16="http://schemas.microsoft.com/office/drawing/2014/main" id="{A4F376EE-CEA4-F491-BB52-F71D7A2C408D}"/>
                  </a:ext>
                </a:extLst>
              </p:cNvPr>
              <p:cNvPicPr>
                <a:picLocks noChangeAspect="1"/>
              </p:cNvPicPr>
              <p:nvPr/>
            </p:nvPicPr>
            <p:blipFill>
              <a:blip r:embed="rId3"/>
              <a:stretch>
                <a:fillRect/>
              </a:stretch>
            </p:blipFill>
            <p:spPr>
              <a:xfrm>
                <a:off x="202279" y="3432616"/>
                <a:ext cx="6481474" cy="1694146"/>
              </a:xfrm>
              <a:prstGeom prst="rect">
                <a:avLst/>
              </a:prstGeom>
            </p:spPr>
          </p:pic>
          <p:sp>
            <p:nvSpPr>
              <p:cNvPr id="17" name="Right Arrow 16">
                <a:extLst>
                  <a:ext uri="{FF2B5EF4-FFF2-40B4-BE49-F238E27FC236}">
                    <a16:creationId xmlns:a16="http://schemas.microsoft.com/office/drawing/2014/main" id="{D9FF0803-8212-55F6-FEEF-00E5E00D53ED}"/>
                  </a:ext>
                </a:extLst>
              </p:cNvPr>
              <p:cNvSpPr/>
              <p:nvPr/>
            </p:nvSpPr>
            <p:spPr>
              <a:xfrm>
                <a:off x="6769158" y="4445998"/>
                <a:ext cx="1306286" cy="348020"/>
              </a:xfrm>
              <a:prstGeom prst="rightArrow">
                <a:avLst/>
              </a:prstGeom>
              <a:solidFill>
                <a:schemeClr val="accent3"/>
              </a:solidFill>
              <a:ln w="28575">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pic>
          <p:nvPicPr>
            <p:cNvPr id="28" name="Picture 27">
              <a:extLst>
                <a:ext uri="{FF2B5EF4-FFF2-40B4-BE49-F238E27FC236}">
                  <a16:creationId xmlns:a16="http://schemas.microsoft.com/office/drawing/2014/main" id="{2A6B3E4B-0D28-537E-BD93-CBD482F81BDB}"/>
                </a:ext>
              </a:extLst>
            </p:cNvPr>
            <p:cNvPicPr>
              <a:picLocks noChangeAspect="1"/>
            </p:cNvPicPr>
            <p:nvPr/>
          </p:nvPicPr>
          <p:blipFill>
            <a:blip r:embed="rId4"/>
            <a:stretch>
              <a:fillRect/>
            </a:stretch>
          </p:blipFill>
          <p:spPr>
            <a:xfrm>
              <a:off x="7999524" y="1430158"/>
              <a:ext cx="1380348" cy="1141442"/>
            </a:xfrm>
            <a:prstGeom prst="rect">
              <a:avLst/>
            </a:prstGeom>
          </p:spPr>
        </p:pic>
      </p:grpSp>
      <p:sp>
        <p:nvSpPr>
          <p:cNvPr id="13" name="TextBox 12">
            <a:extLst>
              <a:ext uri="{FF2B5EF4-FFF2-40B4-BE49-F238E27FC236}">
                <a16:creationId xmlns:a16="http://schemas.microsoft.com/office/drawing/2014/main" id="{C54119D4-134D-DB72-1F7D-775E76817464}"/>
              </a:ext>
            </a:extLst>
          </p:cNvPr>
          <p:cNvSpPr txBox="1"/>
          <p:nvPr/>
        </p:nvSpPr>
        <p:spPr>
          <a:xfrm>
            <a:off x="1908974" y="3244334"/>
            <a:ext cx="1760097" cy="369332"/>
          </a:xfrm>
          <a:prstGeom prst="rect">
            <a:avLst/>
          </a:prstGeom>
          <a:noFill/>
        </p:spPr>
        <p:txBody>
          <a:bodyPr wrap="none" rtlCol="0">
            <a:spAutoFit/>
          </a:bodyPr>
          <a:lstStyle/>
          <a:p>
            <a:r>
              <a:rPr lang="en-US" i="1" dirty="0"/>
              <a:t>Preliminary Data</a:t>
            </a:r>
          </a:p>
        </p:txBody>
      </p:sp>
      <p:grpSp>
        <p:nvGrpSpPr>
          <p:cNvPr id="32" name="Group 31">
            <a:extLst>
              <a:ext uri="{FF2B5EF4-FFF2-40B4-BE49-F238E27FC236}">
                <a16:creationId xmlns:a16="http://schemas.microsoft.com/office/drawing/2014/main" id="{7F2D2247-D961-0B7A-5FEA-758CCEC21375}"/>
              </a:ext>
            </a:extLst>
          </p:cNvPr>
          <p:cNvGrpSpPr>
            <a:grpSpLocks noChangeAspect="1"/>
          </p:cNvGrpSpPr>
          <p:nvPr/>
        </p:nvGrpSpPr>
        <p:grpSpPr>
          <a:xfrm>
            <a:off x="4645064" y="2176138"/>
            <a:ext cx="6590648" cy="1398426"/>
            <a:chOff x="1290864" y="1158662"/>
            <a:chExt cx="8089009" cy="1906496"/>
          </a:xfrm>
        </p:grpSpPr>
        <p:grpSp>
          <p:nvGrpSpPr>
            <p:cNvPr id="33" name="Group 32">
              <a:extLst>
                <a:ext uri="{FF2B5EF4-FFF2-40B4-BE49-F238E27FC236}">
                  <a16:creationId xmlns:a16="http://schemas.microsoft.com/office/drawing/2014/main" id="{245BFBA0-BBBF-7A14-9574-63FE43FB05A8}"/>
                </a:ext>
              </a:extLst>
            </p:cNvPr>
            <p:cNvGrpSpPr>
              <a:grpSpLocks noChangeAspect="1"/>
            </p:cNvGrpSpPr>
            <p:nvPr/>
          </p:nvGrpSpPr>
          <p:grpSpPr>
            <a:xfrm>
              <a:off x="1290864" y="1158662"/>
              <a:ext cx="6607800" cy="1421865"/>
              <a:chOff x="202279" y="3432616"/>
              <a:chExt cx="7873165" cy="1694146"/>
            </a:xfrm>
          </p:grpSpPr>
          <p:pic>
            <p:nvPicPr>
              <p:cNvPr id="39" name="Picture 38">
                <a:extLst>
                  <a:ext uri="{FF2B5EF4-FFF2-40B4-BE49-F238E27FC236}">
                    <a16:creationId xmlns:a16="http://schemas.microsoft.com/office/drawing/2014/main" id="{D4CE7A11-B9BE-8757-AD2F-E3384C1E7310}"/>
                  </a:ext>
                </a:extLst>
              </p:cNvPr>
              <p:cNvPicPr>
                <a:picLocks noChangeAspect="1"/>
              </p:cNvPicPr>
              <p:nvPr/>
            </p:nvPicPr>
            <p:blipFill>
              <a:blip r:embed="rId3"/>
              <a:stretch>
                <a:fillRect/>
              </a:stretch>
            </p:blipFill>
            <p:spPr>
              <a:xfrm>
                <a:off x="202279" y="3432616"/>
                <a:ext cx="6481474" cy="1694146"/>
              </a:xfrm>
              <a:prstGeom prst="rect">
                <a:avLst/>
              </a:prstGeom>
            </p:spPr>
          </p:pic>
          <p:sp>
            <p:nvSpPr>
              <p:cNvPr id="40" name="Right Arrow 39">
                <a:extLst>
                  <a:ext uri="{FF2B5EF4-FFF2-40B4-BE49-F238E27FC236}">
                    <a16:creationId xmlns:a16="http://schemas.microsoft.com/office/drawing/2014/main" id="{EADA9FA6-85A8-1E7B-47CA-5886D1476726}"/>
                  </a:ext>
                </a:extLst>
              </p:cNvPr>
              <p:cNvSpPr/>
              <p:nvPr/>
            </p:nvSpPr>
            <p:spPr>
              <a:xfrm>
                <a:off x="6769158" y="4445998"/>
                <a:ext cx="1306286" cy="348020"/>
              </a:xfrm>
              <a:prstGeom prst="rightArrow">
                <a:avLst/>
              </a:prstGeom>
              <a:solidFill>
                <a:schemeClr val="accent3"/>
              </a:solidFill>
              <a:ln w="28575">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426FFA10-2742-1E72-F001-23AA7C33234B}"/>
                </a:ext>
              </a:extLst>
            </p:cNvPr>
            <p:cNvGrpSpPr/>
            <p:nvPr/>
          </p:nvGrpSpPr>
          <p:grpSpPr>
            <a:xfrm>
              <a:off x="3297165" y="1430158"/>
              <a:ext cx="6082708" cy="1635000"/>
              <a:chOff x="1684955" y="2420743"/>
              <a:chExt cx="6082708" cy="1635000"/>
            </a:xfrm>
          </p:grpSpPr>
          <p:pic>
            <p:nvPicPr>
              <p:cNvPr id="37" name="Picture 36">
                <a:extLst>
                  <a:ext uri="{FF2B5EF4-FFF2-40B4-BE49-F238E27FC236}">
                    <a16:creationId xmlns:a16="http://schemas.microsoft.com/office/drawing/2014/main" id="{AB2BE226-EA5F-7330-123B-DA47A91AE5B8}"/>
                  </a:ext>
                </a:extLst>
              </p:cNvPr>
              <p:cNvPicPr>
                <a:picLocks noChangeAspect="1"/>
              </p:cNvPicPr>
              <p:nvPr/>
            </p:nvPicPr>
            <p:blipFill>
              <a:blip r:embed="rId4"/>
              <a:stretch>
                <a:fillRect/>
              </a:stretch>
            </p:blipFill>
            <p:spPr>
              <a:xfrm>
                <a:off x="6387315" y="2420743"/>
                <a:ext cx="1380348" cy="1141442"/>
              </a:xfrm>
              <a:prstGeom prst="rect">
                <a:avLst/>
              </a:prstGeom>
            </p:spPr>
          </p:pic>
          <p:sp>
            <p:nvSpPr>
              <p:cNvPr id="38" name="TextBox 37">
                <a:extLst>
                  <a:ext uri="{FF2B5EF4-FFF2-40B4-BE49-F238E27FC236}">
                    <a16:creationId xmlns:a16="http://schemas.microsoft.com/office/drawing/2014/main" id="{84000B05-25D2-69F5-2501-32F4CC5C2AFE}"/>
                  </a:ext>
                </a:extLst>
              </p:cNvPr>
              <p:cNvSpPr txBox="1"/>
              <p:nvPr/>
            </p:nvSpPr>
            <p:spPr>
              <a:xfrm>
                <a:off x="1684955" y="3552227"/>
                <a:ext cx="2360299" cy="503516"/>
              </a:xfrm>
              <a:prstGeom prst="rect">
                <a:avLst/>
              </a:prstGeom>
              <a:noFill/>
            </p:spPr>
            <p:txBody>
              <a:bodyPr wrap="none" rtlCol="0">
                <a:spAutoFit/>
              </a:bodyPr>
              <a:lstStyle/>
              <a:p>
                <a:r>
                  <a:rPr lang="en-US" i="1" dirty="0"/>
                  <a:t>S. </a:t>
                </a:r>
                <a:r>
                  <a:rPr lang="en-US" dirty="0"/>
                  <a:t>Typhi </a:t>
                </a:r>
                <a:r>
                  <a:rPr lang="en-US" i="1" dirty="0" err="1"/>
                  <a:t>ripABC_lgl</a:t>
                </a:r>
                <a:endParaRPr lang="en-US" i="1" dirty="0"/>
              </a:p>
            </p:txBody>
          </p:sp>
        </p:grpSp>
      </p:grpSp>
      <p:pic>
        <p:nvPicPr>
          <p:cNvPr id="12" name="Graphic 11" descr="No sign with solid fill">
            <a:extLst>
              <a:ext uri="{FF2B5EF4-FFF2-40B4-BE49-F238E27FC236}">
                <a16:creationId xmlns:a16="http://schemas.microsoft.com/office/drawing/2014/main" id="{BE3A4947-E27C-87EF-6FC7-616F2C8B04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39330" y="705698"/>
            <a:ext cx="1640103" cy="1640103"/>
          </a:xfrm>
          <a:prstGeom prst="rect">
            <a:avLst/>
          </a:prstGeom>
        </p:spPr>
      </p:pic>
      <p:sp>
        <p:nvSpPr>
          <p:cNvPr id="41" name="TextBox 40">
            <a:extLst>
              <a:ext uri="{FF2B5EF4-FFF2-40B4-BE49-F238E27FC236}">
                <a16:creationId xmlns:a16="http://schemas.microsoft.com/office/drawing/2014/main" id="{1AEB5389-7BF3-70F1-D9E8-84ED240AD627}"/>
              </a:ext>
            </a:extLst>
          </p:cNvPr>
          <p:cNvSpPr txBox="1"/>
          <p:nvPr/>
        </p:nvSpPr>
        <p:spPr>
          <a:xfrm>
            <a:off x="5943465" y="676024"/>
            <a:ext cx="1647374" cy="369332"/>
          </a:xfrm>
          <a:prstGeom prst="rect">
            <a:avLst/>
          </a:prstGeom>
          <a:noFill/>
        </p:spPr>
        <p:txBody>
          <a:bodyPr wrap="none" rtlCol="0">
            <a:spAutoFit/>
          </a:bodyPr>
          <a:lstStyle/>
          <a:p>
            <a:r>
              <a:rPr lang="en-US" i="1" dirty="0"/>
              <a:t>S. </a:t>
            </a:r>
            <a:r>
              <a:rPr lang="en-US" dirty="0"/>
              <a:t>Typhimurium</a:t>
            </a:r>
            <a:endParaRPr lang="en-US" i="1" dirty="0"/>
          </a:p>
        </p:txBody>
      </p:sp>
      <p:sp>
        <p:nvSpPr>
          <p:cNvPr id="14" name="Down Arrow 13">
            <a:extLst>
              <a:ext uri="{FF2B5EF4-FFF2-40B4-BE49-F238E27FC236}">
                <a16:creationId xmlns:a16="http://schemas.microsoft.com/office/drawing/2014/main" id="{975F9FDE-8262-381F-0220-EB638094F491}"/>
              </a:ext>
            </a:extLst>
          </p:cNvPr>
          <p:cNvSpPr/>
          <p:nvPr/>
        </p:nvSpPr>
        <p:spPr>
          <a:xfrm>
            <a:off x="6770882" y="1244222"/>
            <a:ext cx="182880" cy="36933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39E3539-5F2F-C6A9-9C9A-4E579868E8B9}"/>
              </a:ext>
            </a:extLst>
          </p:cNvPr>
          <p:cNvSpPr txBox="1"/>
          <p:nvPr/>
        </p:nvSpPr>
        <p:spPr>
          <a:xfrm>
            <a:off x="10412025" y="3125015"/>
            <a:ext cx="901978" cy="369332"/>
          </a:xfrm>
          <a:prstGeom prst="rect">
            <a:avLst/>
          </a:prstGeom>
          <a:noFill/>
        </p:spPr>
        <p:txBody>
          <a:bodyPr wrap="none" rtlCol="0">
            <a:spAutoFit/>
          </a:bodyPr>
          <a:lstStyle/>
          <a:p>
            <a:r>
              <a:rPr lang="en-US" i="1" dirty="0"/>
              <a:t>S. </a:t>
            </a:r>
            <a:r>
              <a:rPr lang="en-US" dirty="0"/>
              <a:t>Typhi</a:t>
            </a:r>
            <a:endParaRPr lang="en-US" i="1" dirty="0"/>
          </a:p>
        </p:txBody>
      </p:sp>
      <p:sp>
        <p:nvSpPr>
          <p:cNvPr id="43" name="Down Arrow 42">
            <a:extLst>
              <a:ext uri="{FF2B5EF4-FFF2-40B4-BE49-F238E27FC236}">
                <a16:creationId xmlns:a16="http://schemas.microsoft.com/office/drawing/2014/main" id="{01257030-0FF6-EB93-B28A-2D20D6269213}"/>
              </a:ext>
            </a:extLst>
          </p:cNvPr>
          <p:cNvSpPr/>
          <p:nvPr/>
        </p:nvSpPr>
        <p:spPr>
          <a:xfrm rot="10800000">
            <a:off x="10261840" y="3137883"/>
            <a:ext cx="182880" cy="36933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C3548FD5-8BD8-CB7C-8163-C7F012940AEE}"/>
              </a:ext>
            </a:extLst>
          </p:cNvPr>
          <p:cNvPicPr>
            <a:picLocks noChangeAspect="1"/>
          </p:cNvPicPr>
          <p:nvPr/>
        </p:nvPicPr>
        <p:blipFill>
          <a:blip r:embed="rId7"/>
          <a:stretch>
            <a:fillRect/>
          </a:stretch>
        </p:blipFill>
        <p:spPr>
          <a:xfrm>
            <a:off x="7836601" y="724055"/>
            <a:ext cx="1460500" cy="1231900"/>
          </a:xfrm>
          <a:prstGeom prst="rect">
            <a:avLst/>
          </a:prstGeom>
        </p:spPr>
      </p:pic>
      <p:pic>
        <p:nvPicPr>
          <p:cNvPr id="45" name="Picture 44">
            <a:extLst>
              <a:ext uri="{FF2B5EF4-FFF2-40B4-BE49-F238E27FC236}">
                <a16:creationId xmlns:a16="http://schemas.microsoft.com/office/drawing/2014/main" id="{DD7C77FC-7B6C-0035-67F2-1AE4879ACF0A}"/>
              </a:ext>
            </a:extLst>
          </p:cNvPr>
          <p:cNvPicPr>
            <a:picLocks noChangeAspect="1"/>
          </p:cNvPicPr>
          <p:nvPr/>
        </p:nvPicPr>
        <p:blipFill>
          <a:blip r:embed="rId8"/>
          <a:stretch>
            <a:fillRect/>
          </a:stretch>
        </p:blipFill>
        <p:spPr>
          <a:xfrm>
            <a:off x="4653308" y="763595"/>
            <a:ext cx="1371600" cy="596348"/>
          </a:xfrm>
          <a:prstGeom prst="rect">
            <a:avLst/>
          </a:prstGeom>
        </p:spPr>
      </p:pic>
      <p:pic>
        <p:nvPicPr>
          <p:cNvPr id="46" name="Picture 45">
            <a:extLst>
              <a:ext uri="{FF2B5EF4-FFF2-40B4-BE49-F238E27FC236}">
                <a16:creationId xmlns:a16="http://schemas.microsoft.com/office/drawing/2014/main" id="{E5AD4FD0-1A58-4E1E-D26F-E8890E158136}"/>
              </a:ext>
            </a:extLst>
          </p:cNvPr>
          <p:cNvPicPr>
            <a:picLocks noChangeAspect="1"/>
          </p:cNvPicPr>
          <p:nvPr/>
        </p:nvPicPr>
        <p:blipFill>
          <a:blip r:embed="rId9"/>
          <a:stretch>
            <a:fillRect/>
          </a:stretch>
        </p:blipFill>
        <p:spPr>
          <a:xfrm>
            <a:off x="10717614" y="1851580"/>
            <a:ext cx="1371600" cy="631766"/>
          </a:xfrm>
          <a:prstGeom prst="rect">
            <a:avLst/>
          </a:prstGeom>
        </p:spPr>
      </p:pic>
      <p:sp>
        <p:nvSpPr>
          <p:cNvPr id="49" name="Rectangle 48">
            <a:extLst>
              <a:ext uri="{FF2B5EF4-FFF2-40B4-BE49-F238E27FC236}">
                <a16:creationId xmlns:a16="http://schemas.microsoft.com/office/drawing/2014/main" id="{65B3D4FA-7BE5-9AF6-2A3D-0373CEFA9CF5}"/>
              </a:ext>
            </a:extLst>
          </p:cNvPr>
          <p:cNvSpPr/>
          <p:nvPr/>
        </p:nvSpPr>
        <p:spPr>
          <a:xfrm>
            <a:off x="4662272" y="1969034"/>
            <a:ext cx="7426942" cy="1716455"/>
          </a:xfrm>
          <a:prstGeom prst="rect">
            <a:avLst/>
          </a:prstGeom>
          <a:noFill/>
          <a:ln>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112F9710-C1DA-59B2-452C-AF63EA64C698}"/>
              </a:ext>
            </a:extLst>
          </p:cNvPr>
          <p:cNvSpPr/>
          <p:nvPr/>
        </p:nvSpPr>
        <p:spPr>
          <a:xfrm>
            <a:off x="317812" y="625555"/>
            <a:ext cx="7426942" cy="1640104"/>
          </a:xfrm>
          <a:prstGeom prst="rect">
            <a:avLst/>
          </a:prstGeom>
          <a:noFill/>
          <a:ln>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ine chart&#10;&#10;Description automatically generated">
            <a:extLst>
              <a:ext uri="{FF2B5EF4-FFF2-40B4-BE49-F238E27FC236}">
                <a16:creationId xmlns:a16="http://schemas.microsoft.com/office/drawing/2014/main" id="{6B6982A0-8477-EE99-A13A-9BC66BBC9632}"/>
              </a:ext>
            </a:extLst>
          </p:cNvPr>
          <p:cNvPicPr>
            <a:picLocks noChangeAspect="1"/>
          </p:cNvPicPr>
          <p:nvPr/>
        </p:nvPicPr>
        <p:blipFill>
          <a:blip r:embed="rId10"/>
          <a:stretch>
            <a:fillRect/>
          </a:stretch>
        </p:blipFill>
        <p:spPr>
          <a:xfrm>
            <a:off x="-42733" y="3205232"/>
            <a:ext cx="8201498" cy="3652768"/>
          </a:xfrm>
          <a:prstGeom prst="rect">
            <a:avLst/>
          </a:prstGeom>
        </p:spPr>
      </p:pic>
    </p:spTree>
    <p:extLst>
      <p:ext uri="{BB962C8B-B14F-4D97-AF65-F5344CB8AC3E}">
        <p14:creationId xmlns:p14="http://schemas.microsoft.com/office/powerpoint/2010/main" val="2290271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7E191D-548A-A938-84BD-BB87FD0FA671}"/>
              </a:ext>
            </a:extLst>
          </p:cNvPr>
          <p:cNvSpPr txBox="1"/>
          <p:nvPr/>
        </p:nvSpPr>
        <p:spPr>
          <a:xfrm>
            <a:off x="485126" y="1839685"/>
            <a:ext cx="7145862" cy="4154984"/>
          </a:xfrm>
          <a:prstGeom prst="rect">
            <a:avLst/>
          </a:prstGeom>
          <a:noFill/>
        </p:spPr>
        <p:txBody>
          <a:bodyPr wrap="square" rtlCol="0">
            <a:spAutoFit/>
          </a:bodyPr>
          <a:lstStyle/>
          <a:p>
            <a:r>
              <a:rPr lang="en-US" sz="2400" dirty="0"/>
              <a:t>A big thanks to:</a:t>
            </a:r>
          </a:p>
          <a:p>
            <a:r>
              <a:rPr lang="en-US" sz="2400" dirty="0"/>
              <a:t>	</a:t>
            </a:r>
            <a:r>
              <a:rPr lang="en-US" sz="2400" b="1" dirty="0"/>
              <a:t>Renee </a:t>
            </a:r>
            <a:r>
              <a:rPr lang="en-US" sz="2400" b="1" dirty="0" err="1"/>
              <a:t>Tsolis</a:t>
            </a:r>
            <a:r>
              <a:rPr lang="en-US" sz="2400" b="1" dirty="0"/>
              <a:t>, PhD</a:t>
            </a:r>
          </a:p>
          <a:p>
            <a:r>
              <a:rPr lang="en-US" sz="2400" b="1" dirty="0"/>
              <a:t>	Aurore </a:t>
            </a:r>
            <a:r>
              <a:rPr lang="en-US" sz="2400" b="1" dirty="0" err="1"/>
              <a:t>Demars</a:t>
            </a:r>
            <a:r>
              <a:rPr lang="en-US" sz="2400" b="1" dirty="0"/>
              <a:t>, PhD</a:t>
            </a:r>
          </a:p>
          <a:p>
            <a:r>
              <a:rPr lang="en-US" sz="2400" dirty="0"/>
              <a:t>	</a:t>
            </a:r>
            <a:r>
              <a:rPr lang="en-US" sz="2400" dirty="0" err="1"/>
              <a:t>Tsolis</a:t>
            </a:r>
            <a:r>
              <a:rPr lang="en-US" sz="2400" dirty="0"/>
              <a:t> Lab</a:t>
            </a:r>
          </a:p>
          <a:p>
            <a:pPr lvl="2"/>
            <a:r>
              <a:rPr lang="en-US" sz="2400" dirty="0"/>
              <a:t>Baumler Lab</a:t>
            </a:r>
          </a:p>
          <a:p>
            <a:pPr lvl="2"/>
            <a:endParaRPr lang="en-US" sz="2400" dirty="0"/>
          </a:p>
          <a:p>
            <a:r>
              <a:rPr lang="en-US" sz="2400" dirty="0">
                <a:solidFill>
                  <a:srgbClr val="2D3B45"/>
                </a:solidFill>
              </a:rPr>
              <a:t>Financial support was provided by the Students Training in Advanced Research (STAR) Program (SG) and </a:t>
            </a:r>
            <a:r>
              <a:rPr lang="en-US" sz="2400" dirty="0"/>
              <a:t>NIH grant R01AI112949 (RT, AD)</a:t>
            </a:r>
            <a:endParaRPr lang="en-US" sz="2400" b="1" dirty="0">
              <a:solidFill>
                <a:srgbClr val="2D3B45"/>
              </a:solidFill>
            </a:endParaRPr>
          </a:p>
          <a:p>
            <a:endParaRPr lang="en-US" sz="2400" b="1" i="1" dirty="0"/>
          </a:p>
          <a:p>
            <a:pPr lvl="2"/>
            <a:r>
              <a:rPr lang="en-US" sz="2400" dirty="0"/>
              <a:t>	</a:t>
            </a:r>
          </a:p>
        </p:txBody>
      </p:sp>
      <p:sp>
        <p:nvSpPr>
          <p:cNvPr id="3" name="TextBox 2">
            <a:extLst>
              <a:ext uri="{FF2B5EF4-FFF2-40B4-BE49-F238E27FC236}">
                <a16:creationId xmlns:a16="http://schemas.microsoft.com/office/drawing/2014/main" id="{3C1BCCB1-DB6E-154D-A1E4-2BBC44C85A59}"/>
              </a:ext>
            </a:extLst>
          </p:cNvPr>
          <p:cNvSpPr txBox="1"/>
          <p:nvPr/>
        </p:nvSpPr>
        <p:spPr>
          <a:xfrm>
            <a:off x="275109" y="286174"/>
            <a:ext cx="11336982" cy="646331"/>
          </a:xfrm>
          <a:prstGeom prst="rect">
            <a:avLst/>
          </a:prstGeom>
          <a:noFill/>
        </p:spPr>
        <p:txBody>
          <a:bodyPr wrap="square" rtlCol="0">
            <a:spAutoFit/>
          </a:bodyPr>
          <a:lstStyle/>
          <a:p>
            <a:r>
              <a:rPr lang="en-US" sz="3600" dirty="0"/>
              <a:t>Acknowledgements</a:t>
            </a:r>
          </a:p>
        </p:txBody>
      </p:sp>
      <p:sp>
        <p:nvSpPr>
          <p:cNvPr id="6" name="AutoShape 2" descr="Image result for cute mouse">
            <a:extLst>
              <a:ext uri="{FF2B5EF4-FFF2-40B4-BE49-F238E27FC236}">
                <a16:creationId xmlns:a16="http://schemas.microsoft.com/office/drawing/2014/main" id="{99B20DEB-2029-36F4-AC74-19272341E2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Image result for cute mouse">
            <a:extLst>
              <a:ext uri="{FF2B5EF4-FFF2-40B4-BE49-F238E27FC236}">
                <a16:creationId xmlns:a16="http://schemas.microsoft.com/office/drawing/2014/main" id="{7CE19A1B-2BE1-F723-B0E8-25FAC2D8234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6" name="Picture 6" descr="52,191 Cute Mouse Stock Photos, Pictures &amp; Royalty-Free Images - iStock">
            <a:extLst>
              <a:ext uri="{FF2B5EF4-FFF2-40B4-BE49-F238E27FC236}">
                <a16:creationId xmlns:a16="http://schemas.microsoft.com/office/drawing/2014/main" id="{78E39EE8-3F9D-2F9D-C467-3B77B69AD6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0988" y="1839685"/>
            <a:ext cx="4289715" cy="2873829"/>
          </a:xfrm>
          <a:prstGeom prst="rect">
            <a:avLst/>
          </a:prstGeom>
          <a:noFill/>
          <a:effectLst>
            <a:softEdge rad="92935"/>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753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Teams&#10;&#10;Description automatically generated">
            <a:extLst>
              <a:ext uri="{FF2B5EF4-FFF2-40B4-BE49-F238E27FC236}">
                <a16:creationId xmlns:a16="http://schemas.microsoft.com/office/drawing/2014/main" id="{92951BF1-D9A3-CD54-9124-C2851CDCDE45}"/>
              </a:ext>
            </a:extLst>
          </p:cNvPr>
          <p:cNvPicPr>
            <a:picLocks noChangeAspect="1"/>
          </p:cNvPicPr>
          <p:nvPr/>
        </p:nvPicPr>
        <p:blipFill>
          <a:blip r:embed="rId3"/>
          <a:stretch>
            <a:fillRect/>
          </a:stretch>
        </p:blipFill>
        <p:spPr>
          <a:xfrm>
            <a:off x="0" y="1284526"/>
            <a:ext cx="5512675" cy="4768263"/>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EABF670B-EE1A-4185-2BF2-F560C198EEEE}"/>
              </a:ext>
            </a:extLst>
          </p:cNvPr>
          <p:cNvPicPr>
            <a:picLocks noChangeAspect="1"/>
          </p:cNvPicPr>
          <p:nvPr/>
        </p:nvPicPr>
        <p:blipFill>
          <a:blip r:embed="rId4"/>
          <a:stretch>
            <a:fillRect/>
          </a:stretch>
        </p:blipFill>
        <p:spPr>
          <a:xfrm>
            <a:off x="6358759" y="1349039"/>
            <a:ext cx="5512675" cy="4703750"/>
          </a:xfrm>
          <a:prstGeom prst="rect">
            <a:avLst/>
          </a:prstGeom>
        </p:spPr>
      </p:pic>
    </p:spTree>
    <p:extLst>
      <p:ext uri="{BB962C8B-B14F-4D97-AF65-F5344CB8AC3E}">
        <p14:creationId xmlns:p14="http://schemas.microsoft.com/office/powerpoint/2010/main" val="4457152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A9AC395E-1E00-CAF4-9BBF-2A08380425D4}"/>
              </a:ext>
            </a:extLst>
          </p:cNvPr>
          <p:cNvPicPr>
            <a:picLocks noChangeAspect="1"/>
          </p:cNvPicPr>
          <p:nvPr/>
        </p:nvPicPr>
        <p:blipFill>
          <a:blip r:embed="rId3"/>
          <a:stretch>
            <a:fillRect/>
          </a:stretch>
        </p:blipFill>
        <p:spPr>
          <a:xfrm>
            <a:off x="1123950" y="666750"/>
            <a:ext cx="3543300" cy="5524500"/>
          </a:xfrm>
          <a:prstGeom prst="rect">
            <a:avLst/>
          </a:prstGeom>
        </p:spPr>
      </p:pic>
      <p:pic>
        <p:nvPicPr>
          <p:cNvPr id="5" name="Picture 4" descr="Application&#10;&#10;Description automatically generated">
            <a:extLst>
              <a:ext uri="{FF2B5EF4-FFF2-40B4-BE49-F238E27FC236}">
                <a16:creationId xmlns:a16="http://schemas.microsoft.com/office/drawing/2014/main" id="{E4FBB7DB-E683-79C7-6E59-24A0AB9D887E}"/>
              </a:ext>
            </a:extLst>
          </p:cNvPr>
          <p:cNvPicPr>
            <a:picLocks noChangeAspect="1"/>
          </p:cNvPicPr>
          <p:nvPr/>
        </p:nvPicPr>
        <p:blipFill>
          <a:blip r:embed="rId4"/>
          <a:stretch>
            <a:fillRect/>
          </a:stretch>
        </p:blipFill>
        <p:spPr>
          <a:xfrm>
            <a:off x="6459045" y="869950"/>
            <a:ext cx="3530600" cy="5321300"/>
          </a:xfrm>
          <a:prstGeom prst="rect">
            <a:avLst/>
          </a:prstGeom>
        </p:spPr>
      </p:pic>
    </p:spTree>
    <p:extLst>
      <p:ext uri="{BB962C8B-B14F-4D97-AF65-F5344CB8AC3E}">
        <p14:creationId xmlns:p14="http://schemas.microsoft.com/office/powerpoint/2010/main" val="42296090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F10A12CB-77B9-022F-AEC9-C72C28FEEA58}"/>
              </a:ext>
            </a:extLst>
          </p:cNvPr>
          <p:cNvPicPr>
            <a:picLocks noChangeAspect="1"/>
          </p:cNvPicPr>
          <p:nvPr/>
        </p:nvPicPr>
        <p:blipFill>
          <a:blip r:embed="rId2"/>
          <a:stretch>
            <a:fillRect/>
          </a:stretch>
        </p:blipFill>
        <p:spPr>
          <a:xfrm>
            <a:off x="2303048" y="791588"/>
            <a:ext cx="5913163" cy="5667711"/>
          </a:xfrm>
          <a:prstGeom prst="rect">
            <a:avLst/>
          </a:prstGeom>
        </p:spPr>
      </p:pic>
      <p:sp>
        <p:nvSpPr>
          <p:cNvPr id="4" name="TextBox 3">
            <a:extLst>
              <a:ext uri="{FF2B5EF4-FFF2-40B4-BE49-F238E27FC236}">
                <a16:creationId xmlns:a16="http://schemas.microsoft.com/office/drawing/2014/main" id="{A04E8D3B-3C3C-312D-D8DA-5D52ED07FF0B}"/>
              </a:ext>
            </a:extLst>
          </p:cNvPr>
          <p:cNvSpPr txBox="1"/>
          <p:nvPr/>
        </p:nvSpPr>
        <p:spPr>
          <a:xfrm>
            <a:off x="8442542" y="2342367"/>
            <a:ext cx="2565382" cy="646331"/>
          </a:xfrm>
          <a:prstGeom prst="rect">
            <a:avLst/>
          </a:prstGeom>
          <a:noFill/>
          <a:ln>
            <a:solidFill>
              <a:schemeClr val="tx1"/>
            </a:solidFill>
          </a:ln>
        </p:spPr>
        <p:txBody>
          <a:bodyPr wrap="none" rtlCol="0">
            <a:spAutoFit/>
          </a:bodyPr>
          <a:lstStyle/>
          <a:p>
            <a:r>
              <a:rPr lang="en-US" dirty="0"/>
              <a:t>Solid = 0 mM Itaconate</a:t>
            </a:r>
          </a:p>
          <a:p>
            <a:r>
              <a:rPr lang="en-US" dirty="0"/>
              <a:t>Striped = 8 mM Itaconate</a:t>
            </a:r>
          </a:p>
        </p:txBody>
      </p:sp>
    </p:spTree>
    <p:extLst>
      <p:ext uri="{BB962C8B-B14F-4D97-AF65-F5344CB8AC3E}">
        <p14:creationId xmlns:p14="http://schemas.microsoft.com/office/powerpoint/2010/main" val="3019057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8B1E7D-6113-ED3C-8730-B33E8E8F38E5}"/>
              </a:ext>
            </a:extLst>
          </p:cNvPr>
          <p:cNvSpPr txBox="1"/>
          <p:nvPr/>
        </p:nvSpPr>
        <p:spPr>
          <a:xfrm>
            <a:off x="372660" y="225692"/>
            <a:ext cx="7547429" cy="646331"/>
          </a:xfrm>
          <a:prstGeom prst="rect">
            <a:avLst/>
          </a:prstGeom>
          <a:noFill/>
        </p:spPr>
        <p:txBody>
          <a:bodyPr wrap="square" rtlCol="0">
            <a:spAutoFit/>
          </a:bodyPr>
          <a:lstStyle/>
          <a:p>
            <a:r>
              <a:rPr lang="en-US" sz="3600" dirty="0"/>
              <a:t>Host specificity of </a:t>
            </a:r>
            <a:r>
              <a:rPr lang="en-US" sz="3600" i="1" dirty="0"/>
              <a:t>Salmonella</a:t>
            </a:r>
            <a:r>
              <a:rPr lang="en-US" sz="3600" dirty="0"/>
              <a:t> serovars</a:t>
            </a:r>
          </a:p>
        </p:txBody>
      </p:sp>
      <p:grpSp>
        <p:nvGrpSpPr>
          <p:cNvPr id="33" name="Group 32">
            <a:extLst>
              <a:ext uri="{FF2B5EF4-FFF2-40B4-BE49-F238E27FC236}">
                <a16:creationId xmlns:a16="http://schemas.microsoft.com/office/drawing/2014/main" id="{967FCD08-8695-AA02-BB5B-3082CEFAFF0D}"/>
              </a:ext>
            </a:extLst>
          </p:cNvPr>
          <p:cNvGrpSpPr/>
          <p:nvPr/>
        </p:nvGrpSpPr>
        <p:grpSpPr>
          <a:xfrm>
            <a:off x="521210" y="1191934"/>
            <a:ext cx="3993241" cy="2930216"/>
            <a:chOff x="721408" y="1381125"/>
            <a:chExt cx="3993241" cy="2930216"/>
          </a:xfrm>
        </p:grpSpPr>
        <p:pic>
          <p:nvPicPr>
            <p:cNvPr id="3" name="Picture 2">
              <a:extLst>
                <a:ext uri="{FF2B5EF4-FFF2-40B4-BE49-F238E27FC236}">
                  <a16:creationId xmlns:a16="http://schemas.microsoft.com/office/drawing/2014/main" id="{213C8D62-315B-8E32-EBBB-1587AE130EF8}"/>
                </a:ext>
              </a:extLst>
            </p:cNvPr>
            <p:cNvPicPr>
              <a:picLocks noChangeAspect="1"/>
            </p:cNvPicPr>
            <p:nvPr/>
          </p:nvPicPr>
          <p:blipFill>
            <a:blip r:embed="rId3"/>
            <a:stretch>
              <a:fillRect/>
            </a:stretch>
          </p:blipFill>
          <p:spPr>
            <a:xfrm>
              <a:off x="721408" y="2944306"/>
              <a:ext cx="1817470" cy="1347787"/>
            </a:xfrm>
            <a:prstGeom prst="rect">
              <a:avLst/>
            </a:prstGeom>
          </p:spPr>
        </p:pic>
        <p:pic>
          <p:nvPicPr>
            <p:cNvPr id="4" name="Picture 3">
              <a:extLst>
                <a:ext uri="{FF2B5EF4-FFF2-40B4-BE49-F238E27FC236}">
                  <a16:creationId xmlns:a16="http://schemas.microsoft.com/office/drawing/2014/main" id="{320FB2BA-9433-C843-4ED9-62251C703511}"/>
                </a:ext>
              </a:extLst>
            </p:cNvPr>
            <p:cNvPicPr>
              <a:picLocks noChangeAspect="1"/>
            </p:cNvPicPr>
            <p:nvPr/>
          </p:nvPicPr>
          <p:blipFill>
            <a:blip r:embed="rId4"/>
            <a:stretch>
              <a:fillRect/>
            </a:stretch>
          </p:blipFill>
          <p:spPr>
            <a:xfrm>
              <a:off x="3429228" y="2944306"/>
              <a:ext cx="1285421" cy="1367035"/>
            </a:xfrm>
            <a:prstGeom prst="rect">
              <a:avLst/>
            </a:prstGeom>
          </p:spPr>
        </p:pic>
        <p:pic>
          <p:nvPicPr>
            <p:cNvPr id="5" name="Picture 4">
              <a:extLst>
                <a:ext uri="{FF2B5EF4-FFF2-40B4-BE49-F238E27FC236}">
                  <a16:creationId xmlns:a16="http://schemas.microsoft.com/office/drawing/2014/main" id="{DA44B306-B5C3-14A0-8A82-872E0DB0FF9D}"/>
                </a:ext>
              </a:extLst>
            </p:cNvPr>
            <p:cNvPicPr>
              <a:picLocks noChangeAspect="1"/>
            </p:cNvPicPr>
            <p:nvPr/>
          </p:nvPicPr>
          <p:blipFill>
            <a:blip r:embed="rId5"/>
            <a:stretch>
              <a:fillRect/>
            </a:stretch>
          </p:blipFill>
          <p:spPr>
            <a:xfrm>
              <a:off x="2075817" y="1381125"/>
              <a:ext cx="2044700" cy="889000"/>
            </a:xfrm>
            <a:prstGeom prst="rect">
              <a:avLst/>
            </a:prstGeom>
          </p:spPr>
        </p:pic>
        <p:sp>
          <p:nvSpPr>
            <p:cNvPr id="27" name="TextBox 26">
              <a:extLst>
                <a:ext uri="{FF2B5EF4-FFF2-40B4-BE49-F238E27FC236}">
                  <a16:creationId xmlns:a16="http://schemas.microsoft.com/office/drawing/2014/main" id="{802EB0AD-8059-7CF2-26AC-E873CD23ACD5}"/>
                </a:ext>
              </a:extLst>
            </p:cNvPr>
            <p:cNvSpPr txBox="1"/>
            <p:nvPr/>
          </p:nvSpPr>
          <p:spPr>
            <a:xfrm>
              <a:off x="2075817" y="2166669"/>
              <a:ext cx="1647374" cy="369332"/>
            </a:xfrm>
            <a:prstGeom prst="rect">
              <a:avLst/>
            </a:prstGeom>
            <a:noFill/>
          </p:spPr>
          <p:txBody>
            <a:bodyPr wrap="none" rtlCol="0">
              <a:spAutoFit/>
            </a:bodyPr>
            <a:lstStyle/>
            <a:p>
              <a:r>
                <a:rPr lang="en-US" i="1" dirty="0"/>
                <a:t>S. </a:t>
              </a:r>
              <a:r>
                <a:rPr lang="en-US" dirty="0"/>
                <a:t>Typhimurium</a:t>
              </a:r>
              <a:endParaRPr lang="en-US" i="1" dirty="0"/>
            </a:p>
          </p:txBody>
        </p:sp>
        <p:cxnSp>
          <p:nvCxnSpPr>
            <p:cNvPr id="8" name="Straight Arrow Connector 7">
              <a:extLst>
                <a:ext uri="{FF2B5EF4-FFF2-40B4-BE49-F238E27FC236}">
                  <a16:creationId xmlns:a16="http://schemas.microsoft.com/office/drawing/2014/main" id="{0032F9C4-BE45-3467-3D93-6F4A8D99D8E8}"/>
                </a:ext>
              </a:extLst>
            </p:cNvPr>
            <p:cNvCxnSpPr/>
            <p:nvPr/>
          </p:nvCxnSpPr>
          <p:spPr>
            <a:xfrm flipH="1">
              <a:off x="2275952" y="2643188"/>
              <a:ext cx="262926" cy="42862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00BE1071-CDBD-3243-C92A-6C5C80A80438}"/>
                </a:ext>
              </a:extLst>
            </p:cNvPr>
            <p:cNvCxnSpPr>
              <a:cxnSpLocks/>
            </p:cNvCxnSpPr>
            <p:nvPr/>
          </p:nvCxnSpPr>
          <p:spPr>
            <a:xfrm>
              <a:off x="3301771" y="2606976"/>
              <a:ext cx="265176" cy="43330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nvGrpSpPr>
          <p:cNvPr id="34" name="Group 33">
            <a:extLst>
              <a:ext uri="{FF2B5EF4-FFF2-40B4-BE49-F238E27FC236}">
                <a16:creationId xmlns:a16="http://schemas.microsoft.com/office/drawing/2014/main" id="{FBEAD0FF-8079-C6DA-F3B3-17852B848164}"/>
              </a:ext>
            </a:extLst>
          </p:cNvPr>
          <p:cNvGrpSpPr/>
          <p:nvPr/>
        </p:nvGrpSpPr>
        <p:grpSpPr>
          <a:xfrm>
            <a:off x="8692609" y="1178795"/>
            <a:ext cx="2095500" cy="3006416"/>
            <a:chOff x="8336282" y="1304925"/>
            <a:chExt cx="2095500" cy="3006416"/>
          </a:xfrm>
        </p:grpSpPr>
        <p:sp>
          <p:nvSpPr>
            <p:cNvPr id="26" name="TextBox 25">
              <a:extLst>
                <a:ext uri="{FF2B5EF4-FFF2-40B4-BE49-F238E27FC236}">
                  <a16:creationId xmlns:a16="http://schemas.microsoft.com/office/drawing/2014/main" id="{1EEC77A7-95C0-6513-DC27-1D7725D2DAC9}"/>
                </a:ext>
              </a:extLst>
            </p:cNvPr>
            <p:cNvSpPr txBox="1"/>
            <p:nvPr/>
          </p:nvSpPr>
          <p:spPr>
            <a:xfrm>
              <a:off x="8649411" y="2166669"/>
              <a:ext cx="901978" cy="369332"/>
            </a:xfrm>
            <a:prstGeom prst="rect">
              <a:avLst/>
            </a:prstGeom>
            <a:noFill/>
          </p:spPr>
          <p:txBody>
            <a:bodyPr wrap="none" rtlCol="0">
              <a:spAutoFit/>
            </a:bodyPr>
            <a:lstStyle/>
            <a:p>
              <a:r>
                <a:rPr lang="en-US" i="1" dirty="0"/>
                <a:t>S. </a:t>
              </a:r>
              <a:r>
                <a:rPr lang="en-US" dirty="0"/>
                <a:t>Typhi</a:t>
              </a:r>
              <a:endParaRPr lang="en-US" i="1" dirty="0"/>
            </a:p>
          </p:txBody>
        </p:sp>
        <p:pic>
          <p:nvPicPr>
            <p:cNvPr id="6" name="Picture 5">
              <a:extLst>
                <a:ext uri="{FF2B5EF4-FFF2-40B4-BE49-F238E27FC236}">
                  <a16:creationId xmlns:a16="http://schemas.microsoft.com/office/drawing/2014/main" id="{CB28D012-F317-D497-8ABF-102DDBDFC63B}"/>
                </a:ext>
              </a:extLst>
            </p:cNvPr>
            <p:cNvPicPr>
              <a:picLocks noChangeAspect="1"/>
            </p:cNvPicPr>
            <p:nvPr/>
          </p:nvPicPr>
          <p:blipFill>
            <a:blip r:embed="rId6"/>
            <a:stretch>
              <a:fillRect/>
            </a:stretch>
          </p:blipFill>
          <p:spPr>
            <a:xfrm>
              <a:off x="8336282" y="1304925"/>
              <a:ext cx="2095500" cy="965200"/>
            </a:xfrm>
            <a:prstGeom prst="rect">
              <a:avLst/>
            </a:prstGeom>
          </p:spPr>
        </p:pic>
        <p:pic>
          <p:nvPicPr>
            <p:cNvPr id="28" name="Picture 27">
              <a:extLst>
                <a:ext uri="{FF2B5EF4-FFF2-40B4-BE49-F238E27FC236}">
                  <a16:creationId xmlns:a16="http://schemas.microsoft.com/office/drawing/2014/main" id="{7E750983-4E22-6A61-23E3-08843FDC7C3D}"/>
                </a:ext>
              </a:extLst>
            </p:cNvPr>
            <p:cNvPicPr>
              <a:picLocks noChangeAspect="1"/>
            </p:cNvPicPr>
            <p:nvPr/>
          </p:nvPicPr>
          <p:blipFill>
            <a:blip r:embed="rId4"/>
            <a:stretch>
              <a:fillRect/>
            </a:stretch>
          </p:blipFill>
          <p:spPr>
            <a:xfrm>
              <a:off x="8468811" y="2944306"/>
              <a:ext cx="1285421" cy="1367035"/>
            </a:xfrm>
            <a:prstGeom prst="rect">
              <a:avLst/>
            </a:prstGeom>
          </p:spPr>
        </p:pic>
        <p:cxnSp>
          <p:nvCxnSpPr>
            <p:cNvPr id="31" name="Straight Arrow Connector 30">
              <a:extLst>
                <a:ext uri="{FF2B5EF4-FFF2-40B4-BE49-F238E27FC236}">
                  <a16:creationId xmlns:a16="http://schemas.microsoft.com/office/drawing/2014/main" id="{00951451-59F1-A143-985D-69A4EBA5086D}"/>
                </a:ext>
              </a:extLst>
            </p:cNvPr>
            <p:cNvCxnSpPr>
              <a:cxnSpLocks/>
            </p:cNvCxnSpPr>
            <p:nvPr/>
          </p:nvCxnSpPr>
          <p:spPr>
            <a:xfrm>
              <a:off x="9079989" y="2583299"/>
              <a:ext cx="0" cy="36576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pic>
        <p:nvPicPr>
          <p:cNvPr id="15" name="Picture 14">
            <a:extLst>
              <a:ext uri="{FF2B5EF4-FFF2-40B4-BE49-F238E27FC236}">
                <a16:creationId xmlns:a16="http://schemas.microsoft.com/office/drawing/2014/main" id="{3E3A19C7-8195-CD4A-C92E-BD323CE84569}"/>
              </a:ext>
            </a:extLst>
          </p:cNvPr>
          <p:cNvPicPr>
            <a:picLocks noChangeAspect="1"/>
          </p:cNvPicPr>
          <p:nvPr/>
        </p:nvPicPr>
        <p:blipFill>
          <a:blip r:embed="rId7"/>
          <a:stretch>
            <a:fillRect/>
          </a:stretch>
        </p:blipFill>
        <p:spPr>
          <a:xfrm>
            <a:off x="1991438" y="4794284"/>
            <a:ext cx="1641168" cy="1940500"/>
          </a:xfrm>
          <a:prstGeom prst="rect">
            <a:avLst/>
          </a:prstGeom>
        </p:spPr>
      </p:pic>
      <p:pic>
        <p:nvPicPr>
          <p:cNvPr id="16" name="Picture 15">
            <a:extLst>
              <a:ext uri="{FF2B5EF4-FFF2-40B4-BE49-F238E27FC236}">
                <a16:creationId xmlns:a16="http://schemas.microsoft.com/office/drawing/2014/main" id="{1E9B74E7-BB38-A497-DACA-5FD5F7FF2249}"/>
              </a:ext>
            </a:extLst>
          </p:cNvPr>
          <p:cNvPicPr>
            <a:picLocks noChangeAspect="1"/>
          </p:cNvPicPr>
          <p:nvPr/>
        </p:nvPicPr>
        <p:blipFill rotWithShape="1">
          <a:blip r:embed="rId8"/>
          <a:srcRect b="72985"/>
          <a:stretch/>
        </p:blipFill>
        <p:spPr>
          <a:xfrm>
            <a:off x="1935104" y="3964426"/>
            <a:ext cx="1522987" cy="623213"/>
          </a:xfrm>
          <a:prstGeom prst="rect">
            <a:avLst/>
          </a:prstGeom>
        </p:spPr>
      </p:pic>
    </p:spTree>
    <p:extLst>
      <p:ext uri="{BB962C8B-B14F-4D97-AF65-F5344CB8AC3E}">
        <p14:creationId xmlns:p14="http://schemas.microsoft.com/office/powerpoint/2010/main" val="1069392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8B1E7D-6113-ED3C-8730-B33E8E8F38E5}"/>
              </a:ext>
            </a:extLst>
          </p:cNvPr>
          <p:cNvSpPr txBox="1"/>
          <p:nvPr/>
        </p:nvSpPr>
        <p:spPr>
          <a:xfrm>
            <a:off x="372660" y="225692"/>
            <a:ext cx="7547429" cy="646331"/>
          </a:xfrm>
          <a:prstGeom prst="rect">
            <a:avLst/>
          </a:prstGeom>
          <a:noFill/>
        </p:spPr>
        <p:txBody>
          <a:bodyPr wrap="square" rtlCol="0">
            <a:spAutoFit/>
          </a:bodyPr>
          <a:lstStyle/>
          <a:p>
            <a:r>
              <a:rPr lang="en-US" sz="3600" dirty="0"/>
              <a:t>Host specificity of </a:t>
            </a:r>
            <a:r>
              <a:rPr lang="en-US" sz="3600" i="1" dirty="0"/>
              <a:t>Salmonella</a:t>
            </a:r>
            <a:r>
              <a:rPr lang="en-US" sz="3600" dirty="0"/>
              <a:t> serovars</a:t>
            </a:r>
          </a:p>
        </p:txBody>
      </p:sp>
      <p:grpSp>
        <p:nvGrpSpPr>
          <p:cNvPr id="7" name="Group 6">
            <a:extLst>
              <a:ext uri="{FF2B5EF4-FFF2-40B4-BE49-F238E27FC236}">
                <a16:creationId xmlns:a16="http://schemas.microsoft.com/office/drawing/2014/main" id="{AFCA45B6-20EC-85BE-4E6D-BA04710B6AB8}"/>
              </a:ext>
            </a:extLst>
          </p:cNvPr>
          <p:cNvGrpSpPr/>
          <p:nvPr/>
        </p:nvGrpSpPr>
        <p:grpSpPr>
          <a:xfrm>
            <a:off x="521210" y="1191934"/>
            <a:ext cx="3993241" cy="5542850"/>
            <a:chOff x="521210" y="1191934"/>
            <a:chExt cx="3993241" cy="5542850"/>
          </a:xfrm>
        </p:grpSpPr>
        <p:grpSp>
          <p:nvGrpSpPr>
            <p:cNvPr id="33" name="Group 32">
              <a:extLst>
                <a:ext uri="{FF2B5EF4-FFF2-40B4-BE49-F238E27FC236}">
                  <a16:creationId xmlns:a16="http://schemas.microsoft.com/office/drawing/2014/main" id="{967FCD08-8695-AA02-BB5B-3082CEFAFF0D}"/>
                </a:ext>
              </a:extLst>
            </p:cNvPr>
            <p:cNvGrpSpPr/>
            <p:nvPr/>
          </p:nvGrpSpPr>
          <p:grpSpPr>
            <a:xfrm>
              <a:off x="521210" y="1191934"/>
              <a:ext cx="3993241" cy="2930216"/>
              <a:chOff x="721408" y="1381125"/>
              <a:chExt cx="3993241" cy="2930216"/>
            </a:xfrm>
          </p:grpSpPr>
          <p:pic>
            <p:nvPicPr>
              <p:cNvPr id="3" name="Picture 2">
                <a:extLst>
                  <a:ext uri="{FF2B5EF4-FFF2-40B4-BE49-F238E27FC236}">
                    <a16:creationId xmlns:a16="http://schemas.microsoft.com/office/drawing/2014/main" id="{213C8D62-315B-8E32-EBBB-1587AE130EF8}"/>
                  </a:ext>
                </a:extLst>
              </p:cNvPr>
              <p:cNvPicPr>
                <a:picLocks noChangeAspect="1"/>
              </p:cNvPicPr>
              <p:nvPr/>
            </p:nvPicPr>
            <p:blipFill>
              <a:blip r:embed="rId3"/>
              <a:stretch>
                <a:fillRect/>
              </a:stretch>
            </p:blipFill>
            <p:spPr>
              <a:xfrm>
                <a:off x="721408" y="2944306"/>
                <a:ext cx="1817470" cy="1347787"/>
              </a:xfrm>
              <a:prstGeom prst="rect">
                <a:avLst/>
              </a:prstGeom>
            </p:spPr>
          </p:pic>
          <p:pic>
            <p:nvPicPr>
              <p:cNvPr id="4" name="Picture 3">
                <a:extLst>
                  <a:ext uri="{FF2B5EF4-FFF2-40B4-BE49-F238E27FC236}">
                    <a16:creationId xmlns:a16="http://schemas.microsoft.com/office/drawing/2014/main" id="{320FB2BA-9433-C843-4ED9-62251C703511}"/>
                  </a:ext>
                </a:extLst>
              </p:cNvPr>
              <p:cNvPicPr>
                <a:picLocks noChangeAspect="1"/>
              </p:cNvPicPr>
              <p:nvPr/>
            </p:nvPicPr>
            <p:blipFill>
              <a:blip r:embed="rId4"/>
              <a:stretch>
                <a:fillRect/>
              </a:stretch>
            </p:blipFill>
            <p:spPr>
              <a:xfrm>
                <a:off x="3429228" y="2944306"/>
                <a:ext cx="1285421" cy="1367035"/>
              </a:xfrm>
              <a:prstGeom prst="rect">
                <a:avLst/>
              </a:prstGeom>
            </p:spPr>
          </p:pic>
          <p:pic>
            <p:nvPicPr>
              <p:cNvPr id="5" name="Picture 4">
                <a:extLst>
                  <a:ext uri="{FF2B5EF4-FFF2-40B4-BE49-F238E27FC236}">
                    <a16:creationId xmlns:a16="http://schemas.microsoft.com/office/drawing/2014/main" id="{DA44B306-B5C3-14A0-8A82-872E0DB0FF9D}"/>
                  </a:ext>
                </a:extLst>
              </p:cNvPr>
              <p:cNvPicPr>
                <a:picLocks noChangeAspect="1"/>
              </p:cNvPicPr>
              <p:nvPr/>
            </p:nvPicPr>
            <p:blipFill>
              <a:blip r:embed="rId5"/>
              <a:stretch>
                <a:fillRect/>
              </a:stretch>
            </p:blipFill>
            <p:spPr>
              <a:xfrm>
                <a:off x="2075817" y="1381125"/>
                <a:ext cx="2044700" cy="889000"/>
              </a:xfrm>
              <a:prstGeom prst="rect">
                <a:avLst/>
              </a:prstGeom>
            </p:spPr>
          </p:pic>
          <p:sp>
            <p:nvSpPr>
              <p:cNvPr id="27" name="TextBox 26">
                <a:extLst>
                  <a:ext uri="{FF2B5EF4-FFF2-40B4-BE49-F238E27FC236}">
                    <a16:creationId xmlns:a16="http://schemas.microsoft.com/office/drawing/2014/main" id="{802EB0AD-8059-7CF2-26AC-E873CD23ACD5}"/>
                  </a:ext>
                </a:extLst>
              </p:cNvPr>
              <p:cNvSpPr txBox="1"/>
              <p:nvPr/>
            </p:nvSpPr>
            <p:spPr>
              <a:xfrm>
                <a:off x="2075817" y="2166669"/>
                <a:ext cx="1647374" cy="369332"/>
              </a:xfrm>
              <a:prstGeom prst="rect">
                <a:avLst/>
              </a:prstGeom>
              <a:noFill/>
            </p:spPr>
            <p:txBody>
              <a:bodyPr wrap="none" rtlCol="0">
                <a:spAutoFit/>
              </a:bodyPr>
              <a:lstStyle/>
              <a:p>
                <a:r>
                  <a:rPr lang="en-US" i="1" dirty="0"/>
                  <a:t>S. </a:t>
                </a:r>
                <a:r>
                  <a:rPr lang="en-US" dirty="0"/>
                  <a:t>Typhimurium</a:t>
                </a:r>
                <a:endParaRPr lang="en-US" i="1" dirty="0"/>
              </a:p>
            </p:txBody>
          </p:sp>
          <p:cxnSp>
            <p:nvCxnSpPr>
              <p:cNvPr id="8" name="Straight Arrow Connector 7">
                <a:extLst>
                  <a:ext uri="{FF2B5EF4-FFF2-40B4-BE49-F238E27FC236}">
                    <a16:creationId xmlns:a16="http://schemas.microsoft.com/office/drawing/2014/main" id="{0032F9C4-BE45-3467-3D93-6F4A8D99D8E8}"/>
                  </a:ext>
                </a:extLst>
              </p:cNvPr>
              <p:cNvCxnSpPr/>
              <p:nvPr/>
            </p:nvCxnSpPr>
            <p:spPr>
              <a:xfrm flipH="1">
                <a:off x="2275952" y="2643188"/>
                <a:ext cx="262926" cy="42862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00BE1071-CDBD-3243-C92A-6C5C80A80438}"/>
                  </a:ext>
                </a:extLst>
              </p:cNvPr>
              <p:cNvCxnSpPr>
                <a:cxnSpLocks/>
              </p:cNvCxnSpPr>
              <p:nvPr/>
            </p:nvCxnSpPr>
            <p:spPr>
              <a:xfrm>
                <a:off x="3301771" y="2606976"/>
                <a:ext cx="265176" cy="43330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pic>
          <p:nvPicPr>
            <p:cNvPr id="15" name="Picture 14">
              <a:extLst>
                <a:ext uri="{FF2B5EF4-FFF2-40B4-BE49-F238E27FC236}">
                  <a16:creationId xmlns:a16="http://schemas.microsoft.com/office/drawing/2014/main" id="{3E3A19C7-8195-CD4A-C92E-BD323CE84569}"/>
                </a:ext>
              </a:extLst>
            </p:cNvPr>
            <p:cNvPicPr>
              <a:picLocks noChangeAspect="1"/>
            </p:cNvPicPr>
            <p:nvPr/>
          </p:nvPicPr>
          <p:blipFill>
            <a:blip r:embed="rId6"/>
            <a:stretch>
              <a:fillRect/>
            </a:stretch>
          </p:blipFill>
          <p:spPr>
            <a:xfrm>
              <a:off x="1991438" y="4794284"/>
              <a:ext cx="1641168" cy="1940500"/>
            </a:xfrm>
            <a:prstGeom prst="rect">
              <a:avLst/>
            </a:prstGeom>
          </p:spPr>
        </p:pic>
        <p:pic>
          <p:nvPicPr>
            <p:cNvPr id="16" name="Picture 15">
              <a:extLst>
                <a:ext uri="{FF2B5EF4-FFF2-40B4-BE49-F238E27FC236}">
                  <a16:creationId xmlns:a16="http://schemas.microsoft.com/office/drawing/2014/main" id="{1E9B74E7-BB38-A497-DACA-5FD5F7FF2249}"/>
                </a:ext>
              </a:extLst>
            </p:cNvPr>
            <p:cNvPicPr>
              <a:picLocks noChangeAspect="1"/>
            </p:cNvPicPr>
            <p:nvPr/>
          </p:nvPicPr>
          <p:blipFill rotWithShape="1">
            <a:blip r:embed="rId7"/>
            <a:srcRect b="72985"/>
            <a:stretch/>
          </p:blipFill>
          <p:spPr>
            <a:xfrm>
              <a:off x="1935104" y="3964426"/>
              <a:ext cx="1522987" cy="623213"/>
            </a:xfrm>
            <a:prstGeom prst="rect">
              <a:avLst/>
            </a:prstGeom>
          </p:spPr>
        </p:pic>
      </p:grpSp>
      <p:grpSp>
        <p:nvGrpSpPr>
          <p:cNvPr id="9" name="Group 8">
            <a:extLst>
              <a:ext uri="{FF2B5EF4-FFF2-40B4-BE49-F238E27FC236}">
                <a16:creationId xmlns:a16="http://schemas.microsoft.com/office/drawing/2014/main" id="{6435E782-251E-E04A-25DA-040B270C6497}"/>
              </a:ext>
            </a:extLst>
          </p:cNvPr>
          <p:cNvGrpSpPr/>
          <p:nvPr/>
        </p:nvGrpSpPr>
        <p:grpSpPr>
          <a:xfrm>
            <a:off x="8670847" y="1178795"/>
            <a:ext cx="2117262" cy="5637609"/>
            <a:chOff x="8670847" y="1178795"/>
            <a:chExt cx="2117262" cy="5637609"/>
          </a:xfrm>
        </p:grpSpPr>
        <p:grpSp>
          <p:nvGrpSpPr>
            <p:cNvPr id="34" name="Group 33">
              <a:extLst>
                <a:ext uri="{FF2B5EF4-FFF2-40B4-BE49-F238E27FC236}">
                  <a16:creationId xmlns:a16="http://schemas.microsoft.com/office/drawing/2014/main" id="{FBEAD0FF-8079-C6DA-F3B3-17852B848164}"/>
                </a:ext>
              </a:extLst>
            </p:cNvPr>
            <p:cNvGrpSpPr/>
            <p:nvPr/>
          </p:nvGrpSpPr>
          <p:grpSpPr>
            <a:xfrm>
              <a:off x="8692609" y="1178795"/>
              <a:ext cx="2095500" cy="3006416"/>
              <a:chOff x="8336282" y="1304925"/>
              <a:chExt cx="2095500" cy="3006416"/>
            </a:xfrm>
          </p:grpSpPr>
          <p:sp>
            <p:nvSpPr>
              <p:cNvPr id="26" name="TextBox 25">
                <a:extLst>
                  <a:ext uri="{FF2B5EF4-FFF2-40B4-BE49-F238E27FC236}">
                    <a16:creationId xmlns:a16="http://schemas.microsoft.com/office/drawing/2014/main" id="{1EEC77A7-95C0-6513-DC27-1D7725D2DAC9}"/>
                  </a:ext>
                </a:extLst>
              </p:cNvPr>
              <p:cNvSpPr txBox="1"/>
              <p:nvPr/>
            </p:nvSpPr>
            <p:spPr>
              <a:xfrm>
                <a:off x="8649411" y="2166669"/>
                <a:ext cx="901978" cy="369332"/>
              </a:xfrm>
              <a:prstGeom prst="rect">
                <a:avLst/>
              </a:prstGeom>
              <a:noFill/>
            </p:spPr>
            <p:txBody>
              <a:bodyPr wrap="none" rtlCol="0">
                <a:spAutoFit/>
              </a:bodyPr>
              <a:lstStyle/>
              <a:p>
                <a:r>
                  <a:rPr lang="en-US" i="1" dirty="0"/>
                  <a:t>S. </a:t>
                </a:r>
                <a:r>
                  <a:rPr lang="en-US" dirty="0"/>
                  <a:t>Typhi</a:t>
                </a:r>
                <a:endParaRPr lang="en-US" i="1" dirty="0"/>
              </a:p>
            </p:txBody>
          </p:sp>
          <p:pic>
            <p:nvPicPr>
              <p:cNvPr id="6" name="Picture 5">
                <a:extLst>
                  <a:ext uri="{FF2B5EF4-FFF2-40B4-BE49-F238E27FC236}">
                    <a16:creationId xmlns:a16="http://schemas.microsoft.com/office/drawing/2014/main" id="{CB28D012-F317-D497-8ABF-102DDBDFC63B}"/>
                  </a:ext>
                </a:extLst>
              </p:cNvPr>
              <p:cNvPicPr>
                <a:picLocks noChangeAspect="1"/>
              </p:cNvPicPr>
              <p:nvPr/>
            </p:nvPicPr>
            <p:blipFill>
              <a:blip r:embed="rId8"/>
              <a:stretch>
                <a:fillRect/>
              </a:stretch>
            </p:blipFill>
            <p:spPr>
              <a:xfrm>
                <a:off x="8336282" y="1304925"/>
                <a:ext cx="2095500" cy="965200"/>
              </a:xfrm>
              <a:prstGeom prst="rect">
                <a:avLst/>
              </a:prstGeom>
            </p:spPr>
          </p:pic>
          <p:pic>
            <p:nvPicPr>
              <p:cNvPr id="28" name="Picture 27">
                <a:extLst>
                  <a:ext uri="{FF2B5EF4-FFF2-40B4-BE49-F238E27FC236}">
                    <a16:creationId xmlns:a16="http://schemas.microsoft.com/office/drawing/2014/main" id="{7E750983-4E22-6A61-23E3-08843FDC7C3D}"/>
                  </a:ext>
                </a:extLst>
              </p:cNvPr>
              <p:cNvPicPr>
                <a:picLocks noChangeAspect="1"/>
              </p:cNvPicPr>
              <p:nvPr/>
            </p:nvPicPr>
            <p:blipFill>
              <a:blip r:embed="rId4"/>
              <a:stretch>
                <a:fillRect/>
              </a:stretch>
            </p:blipFill>
            <p:spPr>
              <a:xfrm>
                <a:off x="8468811" y="2944306"/>
                <a:ext cx="1285421" cy="1367035"/>
              </a:xfrm>
              <a:prstGeom prst="rect">
                <a:avLst/>
              </a:prstGeom>
            </p:spPr>
          </p:pic>
          <p:cxnSp>
            <p:nvCxnSpPr>
              <p:cNvPr id="31" name="Straight Arrow Connector 30">
                <a:extLst>
                  <a:ext uri="{FF2B5EF4-FFF2-40B4-BE49-F238E27FC236}">
                    <a16:creationId xmlns:a16="http://schemas.microsoft.com/office/drawing/2014/main" id="{00951451-59F1-A143-985D-69A4EBA5086D}"/>
                  </a:ext>
                </a:extLst>
              </p:cNvPr>
              <p:cNvCxnSpPr>
                <a:cxnSpLocks/>
              </p:cNvCxnSpPr>
              <p:nvPr/>
            </p:nvCxnSpPr>
            <p:spPr>
              <a:xfrm>
                <a:off x="9079989" y="2583299"/>
                <a:ext cx="0" cy="36576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pic>
          <p:nvPicPr>
            <p:cNvPr id="17" name="Picture 16">
              <a:extLst>
                <a:ext uri="{FF2B5EF4-FFF2-40B4-BE49-F238E27FC236}">
                  <a16:creationId xmlns:a16="http://schemas.microsoft.com/office/drawing/2014/main" id="{F4338ABE-4876-ACBE-0634-27272479FD45}"/>
                </a:ext>
              </a:extLst>
            </p:cNvPr>
            <p:cNvPicPr>
              <a:picLocks noChangeAspect="1"/>
            </p:cNvPicPr>
            <p:nvPr/>
          </p:nvPicPr>
          <p:blipFill rotWithShape="1">
            <a:blip r:embed="rId7"/>
            <a:srcRect b="72985"/>
            <a:stretch/>
          </p:blipFill>
          <p:spPr>
            <a:xfrm>
              <a:off x="8670847" y="4063768"/>
              <a:ext cx="1522987" cy="623213"/>
            </a:xfrm>
            <a:prstGeom prst="rect">
              <a:avLst/>
            </a:prstGeom>
          </p:spPr>
        </p:pic>
        <p:pic>
          <p:nvPicPr>
            <p:cNvPr id="18" name="Picture 17">
              <a:extLst>
                <a:ext uri="{FF2B5EF4-FFF2-40B4-BE49-F238E27FC236}">
                  <a16:creationId xmlns:a16="http://schemas.microsoft.com/office/drawing/2014/main" id="{5A921B98-9CDC-2D66-DEC1-853BB45AB829}"/>
                </a:ext>
              </a:extLst>
            </p:cNvPr>
            <p:cNvPicPr>
              <a:picLocks noChangeAspect="1"/>
            </p:cNvPicPr>
            <p:nvPr/>
          </p:nvPicPr>
          <p:blipFill>
            <a:blip r:embed="rId9"/>
            <a:stretch>
              <a:fillRect/>
            </a:stretch>
          </p:blipFill>
          <p:spPr>
            <a:xfrm>
              <a:off x="8856670" y="4705059"/>
              <a:ext cx="1222357" cy="2111345"/>
            </a:xfrm>
            <a:prstGeom prst="rect">
              <a:avLst/>
            </a:prstGeom>
          </p:spPr>
        </p:pic>
      </p:grpSp>
    </p:spTree>
    <p:extLst>
      <p:ext uri="{BB962C8B-B14F-4D97-AF65-F5344CB8AC3E}">
        <p14:creationId xmlns:p14="http://schemas.microsoft.com/office/powerpoint/2010/main" val="4232766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8B1E7D-6113-ED3C-8730-B33E8E8F38E5}"/>
              </a:ext>
            </a:extLst>
          </p:cNvPr>
          <p:cNvSpPr txBox="1"/>
          <p:nvPr/>
        </p:nvSpPr>
        <p:spPr>
          <a:xfrm>
            <a:off x="372660" y="225692"/>
            <a:ext cx="7547429" cy="646331"/>
          </a:xfrm>
          <a:prstGeom prst="rect">
            <a:avLst/>
          </a:prstGeom>
          <a:noFill/>
        </p:spPr>
        <p:txBody>
          <a:bodyPr wrap="square" rtlCol="0">
            <a:spAutoFit/>
          </a:bodyPr>
          <a:lstStyle/>
          <a:p>
            <a:r>
              <a:rPr lang="en-US" sz="3600" dirty="0"/>
              <a:t>Host specificity of </a:t>
            </a:r>
            <a:r>
              <a:rPr lang="en-US" sz="3600" i="1" dirty="0"/>
              <a:t>Salmonella</a:t>
            </a:r>
            <a:r>
              <a:rPr lang="en-US" sz="3600" dirty="0"/>
              <a:t> serovars</a:t>
            </a:r>
          </a:p>
        </p:txBody>
      </p:sp>
      <p:grpSp>
        <p:nvGrpSpPr>
          <p:cNvPr id="20" name="Group 19">
            <a:extLst>
              <a:ext uri="{FF2B5EF4-FFF2-40B4-BE49-F238E27FC236}">
                <a16:creationId xmlns:a16="http://schemas.microsoft.com/office/drawing/2014/main" id="{10337770-7BE9-1E15-56E9-72D4A9655B15}"/>
              </a:ext>
            </a:extLst>
          </p:cNvPr>
          <p:cNvGrpSpPr/>
          <p:nvPr/>
        </p:nvGrpSpPr>
        <p:grpSpPr>
          <a:xfrm>
            <a:off x="9014096" y="1290442"/>
            <a:ext cx="2095500" cy="5152074"/>
            <a:chOff x="8336282" y="1304925"/>
            <a:chExt cx="2095500" cy="5152074"/>
          </a:xfrm>
        </p:grpSpPr>
        <p:pic>
          <p:nvPicPr>
            <p:cNvPr id="19" name="Picture 18">
              <a:extLst>
                <a:ext uri="{FF2B5EF4-FFF2-40B4-BE49-F238E27FC236}">
                  <a16:creationId xmlns:a16="http://schemas.microsoft.com/office/drawing/2014/main" id="{9655903E-AACC-66DF-6652-6C069CD22A6D}"/>
                </a:ext>
              </a:extLst>
            </p:cNvPr>
            <p:cNvPicPr>
              <a:picLocks noChangeAspect="1"/>
            </p:cNvPicPr>
            <p:nvPr/>
          </p:nvPicPr>
          <p:blipFill rotWithShape="1">
            <a:blip r:embed="rId3"/>
            <a:srcRect b="72985"/>
            <a:stretch/>
          </p:blipFill>
          <p:spPr>
            <a:xfrm>
              <a:off x="8336282" y="3055669"/>
              <a:ext cx="1522987" cy="623213"/>
            </a:xfrm>
            <a:prstGeom prst="rect">
              <a:avLst/>
            </a:prstGeom>
          </p:spPr>
        </p:pic>
        <p:sp>
          <p:nvSpPr>
            <p:cNvPr id="26" name="TextBox 25">
              <a:extLst>
                <a:ext uri="{FF2B5EF4-FFF2-40B4-BE49-F238E27FC236}">
                  <a16:creationId xmlns:a16="http://schemas.microsoft.com/office/drawing/2014/main" id="{1EEC77A7-95C0-6513-DC27-1D7725D2DAC9}"/>
                </a:ext>
              </a:extLst>
            </p:cNvPr>
            <p:cNvSpPr txBox="1"/>
            <p:nvPr/>
          </p:nvSpPr>
          <p:spPr>
            <a:xfrm>
              <a:off x="8649411" y="2166669"/>
              <a:ext cx="901978" cy="369332"/>
            </a:xfrm>
            <a:prstGeom prst="rect">
              <a:avLst/>
            </a:prstGeom>
            <a:noFill/>
          </p:spPr>
          <p:txBody>
            <a:bodyPr wrap="none" rtlCol="0">
              <a:spAutoFit/>
            </a:bodyPr>
            <a:lstStyle/>
            <a:p>
              <a:r>
                <a:rPr lang="en-US" i="1" dirty="0"/>
                <a:t>S. </a:t>
              </a:r>
              <a:r>
                <a:rPr lang="en-US" dirty="0"/>
                <a:t>Typhi</a:t>
              </a:r>
              <a:endParaRPr lang="en-US" i="1" dirty="0"/>
            </a:p>
          </p:txBody>
        </p:sp>
        <p:pic>
          <p:nvPicPr>
            <p:cNvPr id="6" name="Picture 5">
              <a:extLst>
                <a:ext uri="{FF2B5EF4-FFF2-40B4-BE49-F238E27FC236}">
                  <a16:creationId xmlns:a16="http://schemas.microsoft.com/office/drawing/2014/main" id="{CB28D012-F317-D497-8ABF-102DDBDFC63B}"/>
                </a:ext>
              </a:extLst>
            </p:cNvPr>
            <p:cNvPicPr>
              <a:picLocks noChangeAspect="1"/>
            </p:cNvPicPr>
            <p:nvPr/>
          </p:nvPicPr>
          <p:blipFill>
            <a:blip r:embed="rId4"/>
            <a:stretch>
              <a:fillRect/>
            </a:stretch>
          </p:blipFill>
          <p:spPr>
            <a:xfrm>
              <a:off x="8336282" y="1304925"/>
              <a:ext cx="2095500" cy="965200"/>
            </a:xfrm>
            <a:prstGeom prst="rect">
              <a:avLst/>
            </a:prstGeom>
          </p:spPr>
        </p:pic>
        <p:pic>
          <p:nvPicPr>
            <p:cNvPr id="9" name="Picture 8">
              <a:extLst>
                <a:ext uri="{FF2B5EF4-FFF2-40B4-BE49-F238E27FC236}">
                  <a16:creationId xmlns:a16="http://schemas.microsoft.com/office/drawing/2014/main" id="{67AF5C98-82E1-4E8C-CFAE-F7226B3E09D6}"/>
                </a:ext>
              </a:extLst>
            </p:cNvPr>
            <p:cNvPicPr>
              <a:picLocks noChangeAspect="1"/>
            </p:cNvPicPr>
            <p:nvPr/>
          </p:nvPicPr>
          <p:blipFill>
            <a:blip r:embed="rId5"/>
            <a:stretch>
              <a:fillRect/>
            </a:stretch>
          </p:blipFill>
          <p:spPr>
            <a:xfrm>
              <a:off x="8364370" y="3874900"/>
              <a:ext cx="1494899" cy="2582099"/>
            </a:xfrm>
            <a:prstGeom prst="rect">
              <a:avLst/>
            </a:prstGeom>
          </p:spPr>
        </p:pic>
      </p:grpSp>
      <p:grpSp>
        <p:nvGrpSpPr>
          <p:cNvPr id="15" name="Group 14">
            <a:extLst>
              <a:ext uri="{FF2B5EF4-FFF2-40B4-BE49-F238E27FC236}">
                <a16:creationId xmlns:a16="http://schemas.microsoft.com/office/drawing/2014/main" id="{1B4C7C97-587A-B872-F422-BE10019CC1E9}"/>
              </a:ext>
            </a:extLst>
          </p:cNvPr>
          <p:cNvGrpSpPr/>
          <p:nvPr/>
        </p:nvGrpSpPr>
        <p:grpSpPr>
          <a:xfrm>
            <a:off x="1282214" y="1362078"/>
            <a:ext cx="2101034" cy="4444901"/>
            <a:chOff x="2019483" y="1381125"/>
            <a:chExt cx="2101034" cy="4444901"/>
          </a:xfrm>
        </p:grpSpPr>
        <p:pic>
          <p:nvPicPr>
            <p:cNvPr id="5" name="Picture 4">
              <a:extLst>
                <a:ext uri="{FF2B5EF4-FFF2-40B4-BE49-F238E27FC236}">
                  <a16:creationId xmlns:a16="http://schemas.microsoft.com/office/drawing/2014/main" id="{DA44B306-B5C3-14A0-8A82-872E0DB0FF9D}"/>
                </a:ext>
              </a:extLst>
            </p:cNvPr>
            <p:cNvPicPr>
              <a:picLocks noChangeAspect="1"/>
            </p:cNvPicPr>
            <p:nvPr/>
          </p:nvPicPr>
          <p:blipFill>
            <a:blip r:embed="rId6"/>
            <a:stretch>
              <a:fillRect/>
            </a:stretch>
          </p:blipFill>
          <p:spPr>
            <a:xfrm>
              <a:off x="2075817" y="1381125"/>
              <a:ext cx="2044700" cy="889000"/>
            </a:xfrm>
            <a:prstGeom prst="rect">
              <a:avLst/>
            </a:prstGeom>
          </p:spPr>
        </p:pic>
        <p:sp>
          <p:nvSpPr>
            <p:cNvPr id="27" name="TextBox 26">
              <a:extLst>
                <a:ext uri="{FF2B5EF4-FFF2-40B4-BE49-F238E27FC236}">
                  <a16:creationId xmlns:a16="http://schemas.microsoft.com/office/drawing/2014/main" id="{802EB0AD-8059-7CF2-26AC-E873CD23ACD5}"/>
                </a:ext>
              </a:extLst>
            </p:cNvPr>
            <p:cNvSpPr txBox="1"/>
            <p:nvPr/>
          </p:nvSpPr>
          <p:spPr>
            <a:xfrm>
              <a:off x="2075817" y="2166669"/>
              <a:ext cx="1647374" cy="369332"/>
            </a:xfrm>
            <a:prstGeom prst="rect">
              <a:avLst/>
            </a:prstGeom>
            <a:noFill/>
          </p:spPr>
          <p:txBody>
            <a:bodyPr wrap="none" rtlCol="0">
              <a:spAutoFit/>
            </a:bodyPr>
            <a:lstStyle/>
            <a:p>
              <a:r>
                <a:rPr lang="en-US" i="1" dirty="0"/>
                <a:t>S. </a:t>
              </a:r>
              <a:r>
                <a:rPr lang="en-US" dirty="0"/>
                <a:t>Typhimurium</a:t>
              </a:r>
              <a:endParaRPr lang="en-US" i="1" dirty="0"/>
            </a:p>
          </p:txBody>
        </p:sp>
        <p:pic>
          <p:nvPicPr>
            <p:cNvPr id="10" name="Picture 9">
              <a:extLst>
                <a:ext uri="{FF2B5EF4-FFF2-40B4-BE49-F238E27FC236}">
                  <a16:creationId xmlns:a16="http://schemas.microsoft.com/office/drawing/2014/main" id="{88202B84-2490-8D78-9929-7032AA093DF3}"/>
                </a:ext>
              </a:extLst>
            </p:cNvPr>
            <p:cNvPicPr>
              <a:picLocks noChangeAspect="1"/>
            </p:cNvPicPr>
            <p:nvPr/>
          </p:nvPicPr>
          <p:blipFill>
            <a:blip r:embed="rId7"/>
            <a:stretch>
              <a:fillRect/>
            </a:stretch>
          </p:blipFill>
          <p:spPr>
            <a:xfrm>
              <a:off x="2075817" y="3885526"/>
              <a:ext cx="1641168" cy="1940500"/>
            </a:xfrm>
            <a:prstGeom prst="rect">
              <a:avLst/>
            </a:prstGeom>
          </p:spPr>
        </p:pic>
        <p:pic>
          <p:nvPicPr>
            <p:cNvPr id="21" name="Picture 20">
              <a:extLst>
                <a:ext uri="{FF2B5EF4-FFF2-40B4-BE49-F238E27FC236}">
                  <a16:creationId xmlns:a16="http://schemas.microsoft.com/office/drawing/2014/main" id="{7CEF6BC9-ADD7-7ACA-2E5C-60B26483A3BA}"/>
                </a:ext>
              </a:extLst>
            </p:cNvPr>
            <p:cNvPicPr>
              <a:picLocks noChangeAspect="1"/>
            </p:cNvPicPr>
            <p:nvPr/>
          </p:nvPicPr>
          <p:blipFill rotWithShape="1">
            <a:blip r:embed="rId3"/>
            <a:srcRect b="72985"/>
            <a:stretch/>
          </p:blipFill>
          <p:spPr>
            <a:xfrm>
              <a:off x="2019483" y="3055668"/>
              <a:ext cx="1522987" cy="623213"/>
            </a:xfrm>
            <a:prstGeom prst="rect">
              <a:avLst/>
            </a:prstGeom>
          </p:spPr>
        </p:pic>
      </p:grpSp>
      <p:grpSp>
        <p:nvGrpSpPr>
          <p:cNvPr id="17" name="Group 16">
            <a:extLst>
              <a:ext uri="{FF2B5EF4-FFF2-40B4-BE49-F238E27FC236}">
                <a16:creationId xmlns:a16="http://schemas.microsoft.com/office/drawing/2014/main" id="{2E33032F-BB33-1B47-9858-326352981064}"/>
              </a:ext>
            </a:extLst>
          </p:cNvPr>
          <p:cNvGrpSpPr/>
          <p:nvPr/>
        </p:nvGrpSpPr>
        <p:grpSpPr>
          <a:xfrm>
            <a:off x="4271601" y="1219859"/>
            <a:ext cx="3424735" cy="5323468"/>
            <a:chOff x="4271601" y="1219859"/>
            <a:chExt cx="3424735" cy="5323468"/>
          </a:xfrm>
          <a:effectLst>
            <a:outerShdw blurRad="50800" dist="38100" dir="2700000" algn="tl" rotWithShape="0">
              <a:prstClr val="black">
                <a:alpha val="40000"/>
              </a:prstClr>
            </a:outerShdw>
          </a:effectLst>
        </p:grpSpPr>
        <p:grpSp>
          <p:nvGrpSpPr>
            <p:cNvPr id="12" name="Group 11">
              <a:extLst>
                <a:ext uri="{FF2B5EF4-FFF2-40B4-BE49-F238E27FC236}">
                  <a16:creationId xmlns:a16="http://schemas.microsoft.com/office/drawing/2014/main" id="{875C9218-7B91-1F2D-F404-62023D977622}"/>
                </a:ext>
              </a:extLst>
            </p:cNvPr>
            <p:cNvGrpSpPr/>
            <p:nvPr/>
          </p:nvGrpSpPr>
          <p:grpSpPr>
            <a:xfrm>
              <a:off x="4271601" y="1219859"/>
              <a:ext cx="2477002" cy="3475545"/>
              <a:chOff x="4933473" y="1691227"/>
              <a:chExt cx="2477002" cy="3475545"/>
            </a:xfrm>
          </p:grpSpPr>
          <p:pic>
            <p:nvPicPr>
              <p:cNvPr id="7" name="Picture 6">
                <a:extLst>
                  <a:ext uri="{FF2B5EF4-FFF2-40B4-BE49-F238E27FC236}">
                    <a16:creationId xmlns:a16="http://schemas.microsoft.com/office/drawing/2014/main" id="{8CB58649-6CEE-AC4F-733A-1CF53FB4E2B0}"/>
                  </a:ext>
                </a:extLst>
              </p:cNvPr>
              <p:cNvPicPr>
                <a:picLocks noChangeAspect="1"/>
              </p:cNvPicPr>
              <p:nvPr/>
            </p:nvPicPr>
            <p:blipFill>
              <a:blip r:embed="rId8"/>
              <a:stretch>
                <a:fillRect/>
              </a:stretch>
            </p:blipFill>
            <p:spPr>
              <a:xfrm>
                <a:off x="4933473" y="1691227"/>
                <a:ext cx="2332900" cy="3475545"/>
              </a:xfrm>
              <a:prstGeom prst="rect">
                <a:avLst/>
              </a:prstGeom>
              <a:ln>
                <a:noFill/>
              </a:ln>
            </p:spPr>
          </p:pic>
          <p:pic>
            <p:nvPicPr>
              <p:cNvPr id="11" name="Picture 10">
                <a:extLst>
                  <a:ext uri="{FF2B5EF4-FFF2-40B4-BE49-F238E27FC236}">
                    <a16:creationId xmlns:a16="http://schemas.microsoft.com/office/drawing/2014/main" id="{D0E8A549-55D2-4ADD-E23C-F6CA86264E3C}"/>
                  </a:ext>
                </a:extLst>
              </p:cNvPr>
              <p:cNvPicPr>
                <a:picLocks noChangeAspect="1"/>
              </p:cNvPicPr>
              <p:nvPr/>
            </p:nvPicPr>
            <p:blipFill>
              <a:blip r:embed="rId9"/>
              <a:stretch>
                <a:fillRect/>
              </a:stretch>
            </p:blipFill>
            <p:spPr>
              <a:xfrm>
                <a:off x="6534175" y="1967518"/>
                <a:ext cx="876300" cy="571500"/>
              </a:xfrm>
              <a:prstGeom prst="rect">
                <a:avLst/>
              </a:prstGeom>
              <a:ln>
                <a:noFill/>
              </a:ln>
              <a:effectLst/>
            </p:spPr>
          </p:pic>
        </p:grpSp>
        <p:pic>
          <p:nvPicPr>
            <p:cNvPr id="25" name="Picture 24">
              <a:extLst>
                <a:ext uri="{FF2B5EF4-FFF2-40B4-BE49-F238E27FC236}">
                  <a16:creationId xmlns:a16="http://schemas.microsoft.com/office/drawing/2014/main" id="{4A6FE3F7-69A8-BE7E-D30E-F3494EE2899A}"/>
                </a:ext>
              </a:extLst>
            </p:cNvPr>
            <p:cNvPicPr>
              <a:picLocks noChangeAspect="1"/>
            </p:cNvPicPr>
            <p:nvPr/>
          </p:nvPicPr>
          <p:blipFill>
            <a:blip r:embed="rId9"/>
            <a:stretch>
              <a:fillRect/>
            </a:stretch>
          </p:blipFill>
          <p:spPr>
            <a:xfrm rot="12683604" flipV="1">
              <a:off x="5957859" y="4043891"/>
              <a:ext cx="1125844" cy="684687"/>
            </a:xfrm>
            <a:prstGeom prst="rect">
              <a:avLst/>
            </a:prstGeom>
            <a:ln>
              <a:noFill/>
            </a:ln>
          </p:spPr>
        </p:pic>
        <p:pic>
          <p:nvPicPr>
            <p:cNvPr id="14" name="Picture 13">
              <a:extLst>
                <a:ext uri="{FF2B5EF4-FFF2-40B4-BE49-F238E27FC236}">
                  <a16:creationId xmlns:a16="http://schemas.microsoft.com/office/drawing/2014/main" id="{DB2D3E75-0D45-C110-4BB6-A4DDC5BF8EC2}"/>
                </a:ext>
              </a:extLst>
            </p:cNvPr>
            <p:cNvPicPr>
              <a:picLocks noChangeAspect="1"/>
            </p:cNvPicPr>
            <p:nvPr/>
          </p:nvPicPr>
          <p:blipFill>
            <a:blip r:embed="rId10"/>
            <a:stretch>
              <a:fillRect/>
            </a:stretch>
          </p:blipFill>
          <p:spPr>
            <a:xfrm>
              <a:off x="5832402" y="4732954"/>
              <a:ext cx="1863934" cy="1810373"/>
            </a:xfrm>
            <a:prstGeom prst="rect">
              <a:avLst/>
            </a:prstGeom>
            <a:ln>
              <a:noFill/>
            </a:ln>
          </p:spPr>
        </p:pic>
        <p:sp>
          <p:nvSpPr>
            <p:cNvPr id="29" name="TextBox 28">
              <a:extLst>
                <a:ext uri="{FF2B5EF4-FFF2-40B4-BE49-F238E27FC236}">
                  <a16:creationId xmlns:a16="http://schemas.microsoft.com/office/drawing/2014/main" id="{C0FF172B-529A-A947-EF8F-81F7F0D134DE}"/>
                </a:ext>
              </a:extLst>
            </p:cNvPr>
            <p:cNvSpPr txBox="1"/>
            <p:nvPr/>
          </p:nvSpPr>
          <p:spPr>
            <a:xfrm>
              <a:off x="6578768" y="5575015"/>
              <a:ext cx="500458" cy="369332"/>
            </a:xfrm>
            <a:prstGeom prst="rect">
              <a:avLst/>
            </a:prstGeom>
            <a:noFill/>
            <a:ln>
              <a:noFill/>
            </a:ln>
          </p:spPr>
          <p:txBody>
            <a:bodyPr wrap="none" rtlCol="0">
              <a:spAutoFit/>
            </a:bodyPr>
            <a:lstStyle/>
            <a:p>
              <a:r>
                <a:rPr lang="en-US" dirty="0"/>
                <a:t>MP</a:t>
              </a:r>
            </a:p>
          </p:txBody>
        </p:sp>
      </p:grpSp>
    </p:spTree>
    <p:extLst>
      <p:ext uri="{BB962C8B-B14F-4D97-AF65-F5344CB8AC3E}">
        <p14:creationId xmlns:p14="http://schemas.microsoft.com/office/powerpoint/2010/main" val="3115461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3C8D62-315B-8E32-EBBB-1587AE130EF8}"/>
              </a:ext>
            </a:extLst>
          </p:cNvPr>
          <p:cNvPicPr>
            <a:picLocks noChangeAspect="1"/>
          </p:cNvPicPr>
          <p:nvPr/>
        </p:nvPicPr>
        <p:blipFill>
          <a:blip r:embed="rId3"/>
          <a:stretch>
            <a:fillRect/>
          </a:stretch>
        </p:blipFill>
        <p:spPr>
          <a:xfrm>
            <a:off x="1065667" y="3055669"/>
            <a:ext cx="1817470" cy="1347787"/>
          </a:xfrm>
          <a:prstGeom prst="rect">
            <a:avLst/>
          </a:prstGeom>
        </p:spPr>
      </p:pic>
      <p:pic>
        <p:nvPicPr>
          <p:cNvPr id="5" name="Picture 4">
            <a:extLst>
              <a:ext uri="{FF2B5EF4-FFF2-40B4-BE49-F238E27FC236}">
                <a16:creationId xmlns:a16="http://schemas.microsoft.com/office/drawing/2014/main" id="{DA44B306-B5C3-14A0-8A82-872E0DB0FF9D}"/>
              </a:ext>
            </a:extLst>
          </p:cNvPr>
          <p:cNvPicPr>
            <a:picLocks noChangeAspect="1"/>
          </p:cNvPicPr>
          <p:nvPr/>
        </p:nvPicPr>
        <p:blipFill>
          <a:blip r:embed="rId4"/>
          <a:stretch>
            <a:fillRect/>
          </a:stretch>
        </p:blipFill>
        <p:spPr>
          <a:xfrm>
            <a:off x="1397897" y="1381125"/>
            <a:ext cx="2044700" cy="889000"/>
          </a:xfrm>
          <a:prstGeom prst="rect">
            <a:avLst/>
          </a:prstGeom>
        </p:spPr>
      </p:pic>
      <p:sp>
        <p:nvSpPr>
          <p:cNvPr id="27" name="TextBox 26">
            <a:extLst>
              <a:ext uri="{FF2B5EF4-FFF2-40B4-BE49-F238E27FC236}">
                <a16:creationId xmlns:a16="http://schemas.microsoft.com/office/drawing/2014/main" id="{802EB0AD-8059-7CF2-26AC-E873CD23ACD5}"/>
              </a:ext>
            </a:extLst>
          </p:cNvPr>
          <p:cNvSpPr txBox="1"/>
          <p:nvPr/>
        </p:nvSpPr>
        <p:spPr>
          <a:xfrm>
            <a:off x="1397897" y="2166669"/>
            <a:ext cx="1647374" cy="369332"/>
          </a:xfrm>
          <a:prstGeom prst="rect">
            <a:avLst/>
          </a:prstGeom>
          <a:noFill/>
        </p:spPr>
        <p:txBody>
          <a:bodyPr wrap="none" rtlCol="0">
            <a:spAutoFit/>
          </a:bodyPr>
          <a:lstStyle/>
          <a:p>
            <a:r>
              <a:rPr lang="en-US" i="1" dirty="0"/>
              <a:t>S. </a:t>
            </a:r>
            <a:r>
              <a:rPr lang="en-US" dirty="0"/>
              <a:t>Typhimurium</a:t>
            </a:r>
            <a:endParaRPr lang="en-US" i="1" dirty="0"/>
          </a:p>
        </p:txBody>
      </p:sp>
      <p:cxnSp>
        <p:nvCxnSpPr>
          <p:cNvPr id="8" name="Straight Arrow Connector 7">
            <a:extLst>
              <a:ext uri="{FF2B5EF4-FFF2-40B4-BE49-F238E27FC236}">
                <a16:creationId xmlns:a16="http://schemas.microsoft.com/office/drawing/2014/main" id="{0032F9C4-BE45-3467-3D93-6F4A8D99D8E8}"/>
              </a:ext>
            </a:extLst>
          </p:cNvPr>
          <p:cNvCxnSpPr>
            <a:cxnSpLocks/>
          </p:cNvCxnSpPr>
          <p:nvPr/>
        </p:nvCxnSpPr>
        <p:spPr>
          <a:xfrm>
            <a:off x="2266098" y="2656934"/>
            <a:ext cx="0" cy="41487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637887D7-E9E4-A975-8FEA-570D06BA7A4E}"/>
              </a:ext>
            </a:extLst>
          </p:cNvPr>
          <p:cNvSpPr txBox="1"/>
          <p:nvPr/>
        </p:nvSpPr>
        <p:spPr>
          <a:xfrm>
            <a:off x="401864" y="261258"/>
            <a:ext cx="8820964" cy="646331"/>
          </a:xfrm>
          <a:prstGeom prst="rect">
            <a:avLst/>
          </a:prstGeom>
          <a:noFill/>
        </p:spPr>
        <p:txBody>
          <a:bodyPr wrap="square" rtlCol="0">
            <a:spAutoFit/>
          </a:bodyPr>
          <a:lstStyle/>
          <a:p>
            <a:r>
              <a:rPr lang="en-US" sz="3600" dirty="0"/>
              <a:t>Host adaptation of </a:t>
            </a:r>
            <a:r>
              <a:rPr lang="en-US" sz="3600" i="1" dirty="0"/>
              <a:t>Salmonella</a:t>
            </a:r>
            <a:r>
              <a:rPr lang="en-US" sz="3600" dirty="0"/>
              <a:t> serovars</a:t>
            </a:r>
          </a:p>
        </p:txBody>
      </p:sp>
      <p:pic>
        <p:nvPicPr>
          <p:cNvPr id="7" name="Picture 6">
            <a:extLst>
              <a:ext uri="{FF2B5EF4-FFF2-40B4-BE49-F238E27FC236}">
                <a16:creationId xmlns:a16="http://schemas.microsoft.com/office/drawing/2014/main" id="{13DCEBFE-B014-F93E-1E58-839D90C3A5CE}"/>
              </a:ext>
            </a:extLst>
          </p:cNvPr>
          <p:cNvPicPr>
            <a:picLocks noChangeAspect="1"/>
          </p:cNvPicPr>
          <p:nvPr/>
        </p:nvPicPr>
        <p:blipFill>
          <a:blip r:embed="rId5"/>
          <a:stretch>
            <a:fillRect/>
          </a:stretch>
        </p:blipFill>
        <p:spPr>
          <a:xfrm>
            <a:off x="2801374" y="4178500"/>
            <a:ext cx="1397000" cy="1333500"/>
          </a:xfrm>
          <a:prstGeom prst="rect">
            <a:avLst/>
          </a:prstGeom>
        </p:spPr>
      </p:pic>
      <p:sp>
        <p:nvSpPr>
          <p:cNvPr id="25" name="TextBox 24">
            <a:extLst>
              <a:ext uri="{FF2B5EF4-FFF2-40B4-BE49-F238E27FC236}">
                <a16:creationId xmlns:a16="http://schemas.microsoft.com/office/drawing/2014/main" id="{3B33D45E-128D-C98D-932D-8968A054C902}"/>
              </a:ext>
            </a:extLst>
          </p:cNvPr>
          <p:cNvSpPr txBox="1"/>
          <p:nvPr/>
        </p:nvSpPr>
        <p:spPr>
          <a:xfrm>
            <a:off x="2639242" y="5512000"/>
            <a:ext cx="1559132" cy="646331"/>
          </a:xfrm>
          <a:prstGeom prst="rect">
            <a:avLst/>
          </a:prstGeom>
          <a:noFill/>
        </p:spPr>
        <p:txBody>
          <a:bodyPr wrap="square" rtlCol="0">
            <a:spAutoFit/>
          </a:bodyPr>
          <a:lstStyle/>
          <a:p>
            <a:pPr algn="ctr"/>
            <a:r>
              <a:rPr lang="en-US" dirty="0"/>
              <a:t>+++ Itaconate [8 mM]</a:t>
            </a:r>
          </a:p>
        </p:txBody>
      </p:sp>
      <p:sp>
        <p:nvSpPr>
          <p:cNvPr id="29" name="TextBox 28">
            <a:extLst>
              <a:ext uri="{FF2B5EF4-FFF2-40B4-BE49-F238E27FC236}">
                <a16:creationId xmlns:a16="http://schemas.microsoft.com/office/drawing/2014/main" id="{67F93AE1-CF19-6D16-E673-5C16F0EAE182}"/>
              </a:ext>
            </a:extLst>
          </p:cNvPr>
          <p:cNvSpPr txBox="1"/>
          <p:nvPr/>
        </p:nvSpPr>
        <p:spPr>
          <a:xfrm>
            <a:off x="3312709" y="4733292"/>
            <a:ext cx="500458" cy="369332"/>
          </a:xfrm>
          <a:prstGeom prst="rect">
            <a:avLst/>
          </a:prstGeom>
          <a:noFill/>
        </p:spPr>
        <p:txBody>
          <a:bodyPr wrap="none" rtlCol="0">
            <a:spAutoFit/>
          </a:bodyPr>
          <a:lstStyle/>
          <a:p>
            <a:r>
              <a:rPr lang="en-US" dirty="0"/>
              <a:t>MP</a:t>
            </a:r>
          </a:p>
        </p:txBody>
      </p:sp>
    </p:spTree>
    <p:extLst>
      <p:ext uri="{BB962C8B-B14F-4D97-AF65-F5344CB8AC3E}">
        <p14:creationId xmlns:p14="http://schemas.microsoft.com/office/powerpoint/2010/main" val="1093724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3C8D62-315B-8E32-EBBB-1587AE130EF8}"/>
              </a:ext>
            </a:extLst>
          </p:cNvPr>
          <p:cNvPicPr>
            <a:picLocks noChangeAspect="1"/>
          </p:cNvPicPr>
          <p:nvPr/>
        </p:nvPicPr>
        <p:blipFill>
          <a:blip r:embed="rId3"/>
          <a:stretch>
            <a:fillRect/>
          </a:stretch>
        </p:blipFill>
        <p:spPr>
          <a:xfrm>
            <a:off x="1065667" y="3055669"/>
            <a:ext cx="1817470" cy="1347787"/>
          </a:xfrm>
          <a:prstGeom prst="rect">
            <a:avLst/>
          </a:prstGeom>
        </p:spPr>
      </p:pic>
      <p:pic>
        <p:nvPicPr>
          <p:cNvPr id="5" name="Picture 4">
            <a:extLst>
              <a:ext uri="{FF2B5EF4-FFF2-40B4-BE49-F238E27FC236}">
                <a16:creationId xmlns:a16="http://schemas.microsoft.com/office/drawing/2014/main" id="{DA44B306-B5C3-14A0-8A82-872E0DB0FF9D}"/>
              </a:ext>
            </a:extLst>
          </p:cNvPr>
          <p:cNvPicPr>
            <a:picLocks noChangeAspect="1"/>
          </p:cNvPicPr>
          <p:nvPr/>
        </p:nvPicPr>
        <p:blipFill>
          <a:blip r:embed="rId4"/>
          <a:stretch>
            <a:fillRect/>
          </a:stretch>
        </p:blipFill>
        <p:spPr>
          <a:xfrm>
            <a:off x="1397897" y="1381125"/>
            <a:ext cx="2044700" cy="889000"/>
          </a:xfrm>
          <a:prstGeom prst="rect">
            <a:avLst/>
          </a:prstGeom>
        </p:spPr>
      </p:pic>
      <p:sp>
        <p:nvSpPr>
          <p:cNvPr id="27" name="TextBox 26">
            <a:extLst>
              <a:ext uri="{FF2B5EF4-FFF2-40B4-BE49-F238E27FC236}">
                <a16:creationId xmlns:a16="http://schemas.microsoft.com/office/drawing/2014/main" id="{802EB0AD-8059-7CF2-26AC-E873CD23ACD5}"/>
              </a:ext>
            </a:extLst>
          </p:cNvPr>
          <p:cNvSpPr txBox="1"/>
          <p:nvPr/>
        </p:nvSpPr>
        <p:spPr>
          <a:xfrm>
            <a:off x="1397897" y="2166669"/>
            <a:ext cx="1647374" cy="369332"/>
          </a:xfrm>
          <a:prstGeom prst="rect">
            <a:avLst/>
          </a:prstGeom>
          <a:noFill/>
        </p:spPr>
        <p:txBody>
          <a:bodyPr wrap="none" rtlCol="0">
            <a:spAutoFit/>
          </a:bodyPr>
          <a:lstStyle/>
          <a:p>
            <a:r>
              <a:rPr lang="en-US" i="1" dirty="0"/>
              <a:t>S. </a:t>
            </a:r>
            <a:r>
              <a:rPr lang="en-US" dirty="0"/>
              <a:t>Typhimurium</a:t>
            </a:r>
            <a:endParaRPr lang="en-US" i="1" dirty="0"/>
          </a:p>
        </p:txBody>
      </p:sp>
      <p:cxnSp>
        <p:nvCxnSpPr>
          <p:cNvPr id="8" name="Straight Arrow Connector 7">
            <a:extLst>
              <a:ext uri="{FF2B5EF4-FFF2-40B4-BE49-F238E27FC236}">
                <a16:creationId xmlns:a16="http://schemas.microsoft.com/office/drawing/2014/main" id="{0032F9C4-BE45-3467-3D93-6F4A8D99D8E8}"/>
              </a:ext>
            </a:extLst>
          </p:cNvPr>
          <p:cNvCxnSpPr>
            <a:cxnSpLocks/>
          </p:cNvCxnSpPr>
          <p:nvPr/>
        </p:nvCxnSpPr>
        <p:spPr>
          <a:xfrm>
            <a:off x="2266098" y="2656934"/>
            <a:ext cx="0" cy="41487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637887D7-E9E4-A975-8FEA-570D06BA7A4E}"/>
              </a:ext>
            </a:extLst>
          </p:cNvPr>
          <p:cNvSpPr txBox="1"/>
          <p:nvPr/>
        </p:nvSpPr>
        <p:spPr>
          <a:xfrm>
            <a:off x="401864" y="261258"/>
            <a:ext cx="8820964" cy="646331"/>
          </a:xfrm>
          <a:prstGeom prst="rect">
            <a:avLst/>
          </a:prstGeom>
          <a:noFill/>
        </p:spPr>
        <p:txBody>
          <a:bodyPr wrap="square" rtlCol="0">
            <a:spAutoFit/>
          </a:bodyPr>
          <a:lstStyle/>
          <a:p>
            <a:r>
              <a:rPr lang="en-US" sz="3600" dirty="0"/>
              <a:t>Host adaptation of </a:t>
            </a:r>
            <a:r>
              <a:rPr lang="en-US" sz="3600" i="1" dirty="0"/>
              <a:t>Salmonella</a:t>
            </a:r>
            <a:r>
              <a:rPr lang="en-US" sz="3600" dirty="0"/>
              <a:t> serovars</a:t>
            </a:r>
          </a:p>
        </p:txBody>
      </p:sp>
      <p:pic>
        <p:nvPicPr>
          <p:cNvPr id="7" name="Picture 6">
            <a:extLst>
              <a:ext uri="{FF2B5EF4-FFF2-40B4-BE49-F238E27FC236}">
                <a16:creationId xmlns:a16="http://schemas.microsoft.com/office/drawing/2014/main" id="{13DCEBFE-B014-F93E-1E58-839D90C3A5CE}"/>
              </a:ext>
            </a:extLst>
          </p:cNvPr>
          <p:cNvPicPr>
            <a:picLocks noChangeAspect="1"/>
          </p:cNvPicPr>
          <p:nvPr/>
        </p:nvPicPr>
        <p:blipFill>
          <a:blip r:embed="rId5"/>
          <a:stretch>
            <a:fillRect/>
          </a:stretch>
        </p:blipFill>
        <p:spPr>
          <a:xfrm>
            <a:off x="2801374" y="4178500"/>
            <a:ext cx="1397000" cy="1333500"/>
          </a:xfrm>
          <a:prstGeom prst="rect">
            <a:avLst/>
          </a:prstGeom>
        </p:spPr>
      </p:pic>
      <p:sp>
        <p:nvSpPr>
          <p:cNvPr id="25" name="TextBox 24">
            <a:extLst>
              <a:ext uri="{FF2B5EF4-FFF2-40B4-BE49-F238E27FC236}">
                <a16:creationId xmlns:a16="http://schemas.microsoft.com/office/drawing/2014/main" id="{3B33D45E-128D-C98D-932D-8968A054C902}"/>
              </a:ext>
            </a:extLst>
          </p:cNvPr>
          <p:cNvSpPr txBox="1"/>
          <p:nvPr/>
        </p:nvSpPr>
        <p:spPr>
          <a:xfrm>
            <a:off x="2639242" y="5512000"/>
            <a:ext cx="1559132" cy="646331"/>
          </a:xfrm>
          <a:prstGeom prst="rect">
            <a:avLst/>
          </a:prstGeom>
          <a:noFill/>
        </p:spPr>
        <p:txBody>
          <a:bodyPr wrap="square" rtlCol="0">
            <a:spAutoFit/>
          </a:bodyPr>
          <a:lstStyle/>
          <a:p>
            <a:pPr algn="ctr"/>
            <a:r>
              <a:rPr lang="en-US" dirty="0"/>
              <a:t>+++ Itaconate [8 mM]</a:t>
            </a:r>
          </a:p>
        </p:txBody>
      </p:sp>
      <p:sp>
        <p:nvSpPr>
          <p:cNvPr id="29" name="TextBox 28">
            <a:extLst>
              <a:ext uri="{FF2B5EF4-FFF2-40B4-BE49-F238E27FC236}">
                <a16:creationId xmlns:a16="http://schemas.microsoft.com/office/drawing/2014/main" id="{67F93AE1-CF19-6D16-E673-5C16F0EAE182}"/>
              </a:ext>
            </a:extLst>
          </p:cNvPr>
          <p:cNvSpPr txBox="1"/>
          <p:nvPr/>
        </p:nvSpPr>
        <p:spPr>
          <a:xfrm>
            <a:off x="3312709" y="4733292"/>
            <a:ext cx="500458" cy="369332"/>
          </a:xfrm>
          <a:prstGeom prst="rect">
            <a:avLst/>
          </a:prstGeom>
          <a:noFill/>
        </p:spPr>
        <p:txBody>
          <a:bodyPr wrap="none" rtlCol="0">
            <a:spAutoFit/>
          </a:bodyPr>
          <a:lstStyle/>
          <a:p>
            <a:r>
              <a:rPr lang="en-US" dirty="0"/>
              <a:t>MP</a:t>
            </a:r>
          </a:p>
        </p:txBody>
      </p:sp>
      <p:grpSp>
        <p:nvGrpSpPr>
          <p:cNvPr id="35" name="Group 34">
            <a:extLst>
              <a:ext uri="{FF2B5EF4-FFF2-40B4-BE49-F238E27FC236}">
                <a16:creationId xmlns:a16="http://schemas.microsoft.com/office/drawing/2014/main" id="{B65F72CF-C095-9248-E340-655076E8A70E}"/>
              </a:ext>
            </a:extLst>
          </p:cNvPr>
          <p:cNvGrpSpPr/>
          <p:nvPr/>
        </p:nvGrpSpPr>
        <p:grpSpPr>
          <a:xfrm>
            <a:off x="4448064" y="912706"/>
            <a:ext cx="2996248" cy="4285925"/>
            <a:chOff x="7685176" y="59970"/>
            <a:chExt cx="4533900" cy="6496080"/>
          </a:xfrm>
          <a:effectLst>
            <a:outerShdw blurRad="50800" dist="38100" dir="2700000" algn="tl" rotWithShape="0">
              <a:prstClr val="black">
                <a:alpha val="40000"/>
              </a:prstClr>
            </a:outerShdw>
          </a:effectLst>
        </p:grpSpPr>
        <p:pic>
          <p:nvPicPr>
            <p:cNvPr id="36" name="Picture 35">
              <a:extLst>
                <a:ext uri="{FF2B5EF4-FFF2-40B4-BE49-F238E27FC236}">
                  <a16:creationId xmlns:a16="http://schemas.microsoft.com/office/drawing/2014/main" id="{A7CBC9B0-6428-2CA0-FE27-3B44D7C85CC5}"/>
                </a:ext>
              </a:extLst>
            </p:cNvPr>
            <p:cNvPicPr>
              <a:picLocks noChangeAspect="1"/>
            </p:cNvPicPr>
            <p:nvPr/>
          </p:nvPicPr>
          <p:blipFill>
            <a:blip r:embed="rId6"/>
            <a:stretch>
              <a:fillRect/>
            </a:stretch>
          </p:blipFill>
          <p:spPr>
            <a:xfrm>
              <a:off x="7685176" y="1044250"/>
              <a:ext cx="4533900" cy="5511800"/>
            </a:xfrm>
            <a:prstGeom prst="rect">
              <a:avLst/>
            </a:prstGeom>
            <a:effectLst>
              <a:outerShdw blurRad="50800" dist="38100" dir="8100000" algn="tr" rotWithShape="0">
                <a:prstClr val="black">
                  <a:alpha val="40000"/>
                </a:prstClr>
              </a:outerShdw>
            </a:effectLst>
          </p:spPr>
        </p:pic>
        <p:pic>
          <p:nvPicPr>
            <p:cNvPr id="37" name="Picture 36">
              <a:extLst>
                <a:ext uri="{FF2B5EF4-FFF2-40B4-BE49-F238E27FC236}">
                  <a16:creationId xmlns:a16="http://schemas.microsoft.com/office/drawing/2014/main" id="{3FF49F74-9BC5-04ED-F5E8-6D9A14088C79}"/>
                </a:ext>
              </a:extLst>
            </p:cNvPr>
            <p:cNvPicPr>
              <a:picLocks noChangeAspect="1"/>
            </p:cNvPicPr>
            <p:nvPr/>
          </p:nvPicPr>
          <p:blipFill>
            <a:blip r:embed="rId5"/>
            <a:stretch>
              <a:fillRect/>
            </a:stretch>
          </p:blipFill>
          <p:spPr>
            <a:xfrm>
              <a:off x="9152280" y="59970"/>
              <a:ext cx="1397000" cy="1333500"/>
            </a:xfrm>
            <a:prstGeom prst="rect">
              <a:avLst/>
            </a:prstGeom>
          </p:spPr>
        </p:pic>
        <p:pic>
          <p:nvPicPr>
            <p:cNvPr id="38" name="Picture 37">
              <a:extLst>
                <a:ext uri="{FF2B5EF4-FFF2-40B4-BE49-F238E27FC236}">
                  <a16:creationId xmlns:a16="http://schemas.microsoft.com/office/drawing/2014/main" id="{95520103-A4A3-F986-1543-E85356E20487}"/>
                </a:ext>
              </a:extLst>
            </p:cNvPr>
            <p:cNvPicPr>
              <a:picLocks noChangeAspect="1"/>
            </p:cNvPicPr>
            <p:nvPr/>
          </p:nvPicPr>
          <p:blipFill>
            <a:blip r:embed="rId7"/>
            <a:stretch>
              <a:fillRect/>
            </a:stretch>
          </p:blipFill>
          <p:spPr>
            <a:xfrm rot="2596133" flipH="1">
              <a:off x="10404981" y="406461"/>
              <a:ext cx="1084242" cy="609600"/>
            </a:xfrm>
            <a:prstGeom prst="rect">
              <a:avLst/>
            </a:prstGeom>
          </p:spPr>
        </p:pic>
        <p:sp>
          <p:nvSpPr>
            <p:cNvPr id="39" name="TextBox 38">
              <a:extLst>
                <a:ext uri="{FF2B5EF4-FFF2-40B4-BE49-F238E27FC236}">
                  <a16:creationId xmlns:a16="http://schemas.microsoft.com/office/drawing/2014/main" id="{FEC69862-D467-8B3A-B452-BBFA6966A45B}"/>
                </a:ext>
              </a:extLst>
            </p:cNvPr>
            <p:cNvSpPr txBox="1"/>
            <p:nvPr/>
          </p:nvSpPr>
          <p:spPr>
            <a:xfrm>
              <a:off x="9152280" y="5597552"/>
              <a:ext cx="1210109" cy="419841"/>
            </a:xfrm>
            <a:prstGeom prst="rect">
              <a:avLst/>
            </a:prstGeom>
            <a:noFill/>
          </p:spPr>
          <p:txBody>
            <a:bodyPr wrap="none" rtlCol="0">
              <a:spAutoFit/>
            </a:bodyPr>
            <a:lstStyle/>
            <a:p>
              <a:r>
                <a:rPr lang="en-US" sz="1200" b="1" dirty="0"/>
                <a:t>TCA Cycle</a:t>
              </a:r>
            </a:p>
          </p:txBody>
        </p:sp>
        <p:sp>
          <p:nvSpPr>
            <p:cNvPr id="40" name="TextBox 39">
              <a:extLst>
                <a:ext uri="{FF2B5EF4-FFF2-40B4-BE49-F238E27FC236}">
                  <a16:creationId xmlns:a16="http://schemas.microsoft.com/office/drawing/2014/main" id="{4A1AED2F-2D07-7688-8975-70733D01FD45}"/>
                </a:ext>
              </a:extLst>
            </p:cNvPr>
            <p:cNvSpPr txBox="1"/>
            <p:nvPr/>
          </p:nvSpPr>
          <p:spPr>
            <a:xfrm>
              <a:off x="9071595" y="2590841"/>
              <a:ext cx="1285422" cy="699735"/>
            </a:xfrm>
            <a:prstGeom prst="rect">
              <a:avLst/>
            </a:prstGeom>
            <a:noFill/>
          </p:spPr>
          <p:txBody>
            <a:bodyPr wrap="square" rtlCol="0">
              <a:spAutoFit/>
            </a:bodyPr>
            <a:lstStyle/>
            <a:p>
              <a:pPr algn="ctr"/>
              <a:r>
                <a:rPr lang="en-US" sz="1200" b="1" dirty="0"/>
                <a:t>Glyoxylate Shunt</a:t>
              </a:r>
            </a:p>
          </p:txBody>
        </p:sp>
      </p:grpSp>
    </p:spTree>
    <p:extLst>
      <p:ext uri="{BB962C8B-B14F-4D97-AF65-F5344CB8AC3E}">
        <p14:creationId xmlns:p14="http://schemas.microsoft.com/office/powerpoint/2010/main" val="1830258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3E5F654A-FF25-1FBC-AC5B-14F3BAADC8F1}"/>
              </a:ext>
            </a:extLst>
          </p:cNvPr>
          <p:cNvPicPr>
            <a:picLocks noChangeAspect="1"/>
          </p:cNvPicPr>
          <p:nvPr/>
        </p:nvPicPr>
        <p:blipFill>
          <a:blip r:embed="rId3"/>
          <a:stretch>
            <a:fillRect/>
          </a:stretch>
        </p:blipFill>
        <p:spPr>
          <a:xfrm>
            <a:off x="7721672" y="4113840"/>
            <a:ext cx="1309828" cy="1333500"/>
          </a:xfrm>
          <a:prstGeom prst="rect">
            <a:avLst/>
          </a:prstGeom>
        </p:spPr>
      </p:pic>
      <p:sp>
        <p:nvSpPr>
          <p:cNvPr id="26" name="TextBox 25">
            <a:extLst>
              <a:ext uri="{FF2B5EF4-FFF2-40B4-BE49-F238E27FC236}">
                <a16:creationId xmlns:a16="http://schemas.microsoft.com/office/drawing/2014/main" id="{1EEC77A7-95C0-6513-DC27-1D7725D2DAC9}"/>
              </a:ext>
            </a:extLst>
          </p:cNvPr>
          <p:cNvSpPr txBox="1"/>
          <p:nvPr/>
        </p:nvSpPr>
        <p:spPr>
          <a:xfrm>
            <a:off x="9311583" y="2166669"/>
            <a:ext cx="901978" cy="369332"/>
          </a:xfrm>
          <a:prstGeom prst="rect">
            <a:avLst/>
          </a:prstGeom>
          <a:noFill/>
        </p:spPr>
        <p:txBody>
          <a:bodyPr wrap="none" rtlCol="0">
            <a:spAutoFit/>
          </a:bodyPr>
          <a:lstStyle/>
          <a:p>
            <a:r>
              <a:rPr lang="en-US" i="1" dirty="0"/>
              <a:t>S. </a:t>
            </a:r>
            <a:r>
              <a:rPr lang="en-US" dirty="0"/>
              <a:t>Typhi</a:t>
            </a:r>
            <a:endParaRPr lang="en-US" i="1" dirty="0"/>
          </a:p>
        </p:txBody>
      </p:sp>
      <p:pic>
        <p:nvPicPr>
          <p:cNvPr id="3" name="Picture 2">
            <a:extLst>
              <a:ext uri="{FF2B5EF4-FFF2-40B4-BE49-F238E27FC236}">
                <a16:creationId xmlns:a16="http://schemas.microsoft.com/office/drawing/2014/main" id="{213C8D62-315B-8E32-EBBB-1587AE130EF8}"/>
              </a:ext>
            </a:extLst>
          </p:cNvPr>
          <p:cNvPicPr>
            <a:picLocks noChangeAspect="1"/>
          </p:cNvPicPr>
          <p:nvPr/>
        </p:nvPicPr>
        <p:blipFill>
          <a:blip r:embed="rId4"/>
          <a:stretch>
            <a:fillRect/>
          </a:stretch>
        </p:blipFill>
        <p:spPr>
          <a:xfrm>
            <a:off x="1065667" y="3055669"/>
            <a:ext cx="1817470" cy="1347787"/>
          </a:xfrm>
          <a:prstGeom prst="rect">
            <a:avLst/>
          </a:prstGeom>
        </p:spPr>
      </p:pic>
      <p:pic>
        <p:nvPicPr>
          <p:cNvPr id="5" name="Picture 4">
            <a:extLst>
              <a:ext uri="{FF2B5EF4-FFF2-40B4-BE49-F238E27FC236}">
                <a16:creationId xmlns:a16="http://schemas.microsoft.com/office/drawing/2014/main" id="{DA44B306-B5C3-14A0-8A82-872E0DB0FF9D}"/>
              </a:ext>
            </a:extLst>
          </p:cNvPr>
          <p:cNvPicPr>
            <a:picLocks noChangeAspect="1"/>
          </p:cNvPicPr>
          <p:nvPr/>
        </p:nvPicPr>
        <p:blipFill>
          <a:blip r:embed="rId5"/>
          <a:stretch>
            <a:fillRect/>
          </a:stretch>
        </p:blipFill>
        <p:spPr>
          <a:xfrm>
            <a:off x="1397897" y="1381125"/>
            <a:ext cx="2044700" cy="889000"/>
          </a:xfrm>
          <a:prstGeom prst="rect">
            <a:avLst/>
          </a:prstGeom>
        </p:spPr>
      </p:pic>
      <p:pic>
        <p:nvPicPr>
          <p:cNvPr id="6" name="Picture 5">
            <a:extLst>
              <a:ext uri="{FF2B5EF4-FFF2-40B4-BE49-F238E27FC236}">
                <a16:creationId xmlns:a16="http://schemas.microsoft.com/office/drawing/2014/main" id="{CB28D012-F317-D497-8ABF-102DDBDFC63B}"/>
              </a:ext>
            </a:extLst>
          </p:cNvPr>
          <p:cNvPicPr>
            <a:picLocks noChangeAspect="1"/>
          </p:cNvPicPr>
          <p:nvPr/>
        </p:nvPicPr>
        <p:blipFill>
          <a:blip r:embed="rId6"/>
          <a:stretch>
            <a:fillRect/>
          </a:stretch>
        </p:blipFill>
        <p:spPr>
          <a:xfrm>
            <a:off x="8998454" y="1304925"/>
            <a:ext cx="2095500" cy="965200"/>
          </a:xfrm>
          <a:prstGeom prst="rect">
            <a:avLst/>
          </a:prstGeom>
        </p:spPr>
      </p:pic>
      <p:sp>
        <p:nvSpPr>
          <p:cNvPr id="27" name="TextBox 26">
            <a:extLst>
              <a:ext uri="{FF2B5EF4-FFF2-40B4-BE49-F238E27FC236}">
                <a16:creationId xmlns:a16="http://schemas.microsoft.com/office/drawing/2014/main" id="{802EB0AD-8059-7CF2-26AC-E873CD23ACD5}"/>
              </a:ext>
            </a:extLst>
          </p:cNvPr>
          <p:cNvSpPr txBox="1"/>
          <p:nvPr/>
        </p:nvSpPr>
        <p:spPr>
          <a:xfrm>
            <a:off x="1397897" y="2166669"/>
            <a:ext cx="1647374" cy="369332"/>
          </a:xfrm>
          <a:prstGeom prst="rect">
            <a:avLst/>
          </a:prstGeom>
          <a:noFill/>
        </p:spPr>
        <p:txBody>
          <a:bodyPr wrap="none" rtlCol="0">
            <a:spAutoFit/>
          </a:bodyPr>
          <a:lstStyle/>
          <a:p>
            <a:r>
              <a:rPr lang="en-US" i="1" dirty="0"/>
              <a:t>S. </a:t>
            </a:r>
            <a:r>
              <a:rPr lang="en-US" dirty="0"/>
              <a:t>Typhimurium</a:t>
            </a:r>
            <a:endParaRPr lang="en-US" i="1" dirty="0"/>
          </a:p>
        </p:txBody>
      </p:sp>
      <p:pic>
        <p:nvPicPr>
          <p:cNvPr id="28" name="Picture 27">
            <a:extLst>
              <a:ext uri="{FF2B5EF4-FFF2-40B4-BE49-F238E27FC236}">
                <a16:creationId xmlns:a16="http://schemas.microsoft.com/office/drawing/2014/main" id="{7E750983-4E22-6A61-23E3-08843FDC7C3D}"/>
              </a:ext>
            </a:extLst>
          </p:cNvPr>
          <p:cNvPicPr>
            <a:picLocks noChangeAspect="1"/>
          </p:cNvPicPr>
          <p:nvPr/>
        </p:nvPicPr>
        <p:blipFill>
          <a:blip r:embed="rId7"/>
          <a:stretch>
            <a:fillRect/>
          </a:stretch>
        </p:blipFill>
        <p:spPr>
          <a:xfrm>
            <a:off x="9130983" y="2944306"/>
            <a:ext cx="1285421" cy="1367035"/>
          </a:xfrm>
          <a:prstGeom prst="rect">
            <a:avLst/>
          </a:prstGeom>
        </p:spPr>
      </p:pic>
      <p:cxnSp>
        <p:nvCxnSpPr>
          <p:cNvPr id="8" name="Straight Arrow Connector 7">
            <a:extLst>
              <a:ext uri="{FF2B5EF4-FFF2-40B4-BE49-F238E27FC236}">
                <a16:creationId xmlns:a16="http://schemas.microsoft.com/office/drawing/2014/main" id="{0032F9C4-BE45-3467-3D93-6F4A8D99D8E8}"/>
              </a:ext>
            </a:extLst>
          </p:cNvPr>
          <p:cNvCxnSpPr>
            <a:cxnSpLocks/>
          </p:cNvCxnSpPr>
          <p:nvPr/>
        </p:nvCxnSpPr>
        <p:spPr>
          <a:xfrm>
            <a:off x="2266098" y="2656934"/>
            <a:ext cx="0" cy="41487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00951451-59F1-A143-985D-69A4EBA5086D}"/>
              </a:ext>
            </a:extLst>
          </p:cNvPr>
          <p:cNvCxnSpPr>
            <a:cxnSpLocks/>
          </p:cNvCxnSpPr>
          <p:nvPr/>
        </p:nvCxnSpPr>
        <p:spPr>
          <a:xfrm>
            <a:off x="9742161" y="2583299"/>
            <a:ext cx="0" cy="36576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637887D7-E9E4-A975-8FEA-570D06BA7A4E}"/>
              </a:ext>
            </a:extLst>
          </p:cNvPr>
          <p:cNvSpPr txBox="1"/>
          <p:nvPr/>
        </p:nvSpPr>
        <p:spPr>
          <a:xfrm>
            <a:off x="401864" y="261258"/>
            <a:ext cx="8820964" cy="646331"/>
          </a:xfrm>
          <a:prstGeom prst="rect">
            <a:avLst/>
          </a:prstGeom>
          <a:noFill/>
        </p:spPr>
        <p:txBody>
          <a:bodyPr wrap="square" rtlCol="0">
            <a:spAutoFit/>
          </a:bodyPr>
          <a:lstStyle/>
          <a:p>
            <a:r>
              <a:rPr lang="en-US" sz="3600" dirty="0"/>
              <a:t>Host adaptation of </a:t>
            </a:r>
            <a:r>
              <a:rPr lang="en-US" sz="3600" i="1" dirty="0"/>
              <a:t>Salmonella</a:t>
            </a:r>
            <a:r>
              <a:rPr lang="en-US" sz="3600" dirty="0"/>
              <a:t> serovars</a:t>
            </a:r>
          </a:p>
        </p:txBody>
      </p:sp>
      <p:pic>
        <p:nvPicPr>
          <p:cNvPr id="7" name="Picture 6">
            <a:extLst>
              <a:ext uri="{FF2B5EF4-FFF2-40B4-BE49-F238E27FC236}">
                <a16:creationId xmlns:a16="http://schemas.microsoft.com/office/drawing/2014/main" id="{13DCEBFE-B014-F93E-1E58-839D90C3A5CE}"/>
              </a:ext>
            </a:extLst>
          </p:cNvPr>
          <p:cNvPicPr>
            <a:picLocks noChangeAspect="1"/>
          </p:cNvPicPr>
          <p:nvPr/>
        </p:nvPicPr>
        <p:blipFill>
          <a:blip r:embed="rId8"/>
          <a:stretch>
            <a:fillRect/>
          </a:stretch>
        </p:blipFill>
        <p:spPr>
          <a:xfrm>
            <a:off x="2801374" y="4178500"/>
            <a:ext cx="1397000" cy="1333500"/>
          </a:xfrm>
          <a:prstGeom prst="rect">
            <a:avLst/>
          </a:prstGeom>
        </p:spPr>
      </p:pic>
      <p:sp>
        <p:nvSpPr>
          <p:cNvPr id="25" name="TextBox 24">
            <a:extLst>
              <a:ext uri="{FF2B5EF4-FFF2-40B4-BE49-F238E27FC236}">
                <a16:creationId xmlns:a16="http://schemas.microsoft.com/office/drawing/2014/main" id="{3B33D45E-128D-C98D-932D-8968A054C902}"/>
              </a:ext>
            </a:extLst>
          </p:cNvPr>
          <p:cNvSpPr txBox="1"/>
          <p:nvPr/>
        </p:nvSpPr>
        <p:spPr>
          <a:xfrm>
            <a:off x="2639242" y="5512000"/>
            <a:ext cx="1559132" cy="646331"/>
          </a:xfrm>
          <a:prstGeom prst="rect">
            <a:avLst/>
          </a:prstGeom>
          <a:noFill/>
        </p:spPr>
        <p:txBody>
          <a:bodyPr wrap="square" rtlCol="0">
            <a:spAutoFit/>
          </a:bodyPr>
          <a:lstStyle/>
          <a:p>
            <a:pPr algn="ctr"/>
            <a:r>
              <a:rPr lang="en-US" dirty="0"/>
              <a:t>+++ Itaconate [8 mM]</a:t>
            </a:r>
          </a:p>
        </p:txBody>
      </p:sp>
      <p:sp>
        <p:nvSpPr>
          <p:cNvPr id="29" name="TextBox 28">
            <a:extLst>
              <a:ext uri="{FF2B5EF4-FFF2-40B4-BE49-F238E27FC236}">
                <a16:creationId xmlns:a16="http://schemas.microsoft.com/office/drawing/2014/main" id="{67F93AE1-CF19-6D16-E673-5C16F0EAE182}"/>
              </a:ext>
            </a:extLst>
          </p:cNvPr>
          <p:cNvSpPr txBox="1"/>
          <p:nvPr/>
        </p:nvSpPr>
        <p:spPr>
          <a:xfrm>
            <a:off x="3312709" y="4733292"/>
            <a:ext cx="500458" cy="369332"/>
          </a:xfrm>
          <a:prstGeom prst="rect">
            <a:avLst/>
          </a:prstGeom>
          <a:noFill/>
        </p:spPr>
        <p:txBody>
          <a:bodyPr wrap="none" rtlCol="0">
            <a:spAutoFit/>
          </a:bodyPr>
          <a:lstStyle/>
          <a:p>
            <a:r>
              <a:rPr lang="en-US" dirty="0"/>
              <a:t>MP</a:t>
            </a:r>
          </a:p>
        </p:txBody>
      </p:sp>
      <p:sp>
        <p:nvSpPr>
          <p:cNvPr id="32" name="TextBox 31">
            <a:extLst>
              <a:ext uri="{FF2B5EF4-FFF2-40B4-BE49-F238E27FC236}">
                <a16:creationId xmlns:a16="http://schemas.microsoft.com/office/drawing/2014/main" id="{F21CE4A3-A9C3-EC4E-1CE9-2E5252C20058}"/>
              </a:ext>
            </a:extLst>
          </p:cNvPr>
          <p:cNvSpPr txBox="1"/>
          <p:nvPr/>
        </p:nvSpPr>
        <p:spPr>
          <a:xfrm>
            <a:off x="8189421" y="4664939"/>
            <a:ext cx="500458" cy="369332"/>
          </a:xfrm>
          <a:prstGeom prst="rect">
            <a:avLst/>
          </a:prstGeom>
          <a:noFill/>
        </p:spPr>
        <p:txBody>
          <a:bodyPr wrap="none" rtlCol="0">
            <a:spAutoFit/>
          </a:bodyPr>
          <a:lstStyle/>
          <a:p>
            <a:r>
              <a:rPr lang="en-US" dirty="0"/>
              <a:t>MP</a:t>
            </a:r>
          </a:p>
        </p:txBody>
      </p:sp>
      <p:sp>
        <p:nvSpPr>
          <p:cNvPr id="33" name="TextBox 32">
            <a:extLst>
              <a:ext uri="{FF2B5EF4-FFF2-40B4-BE49-F238E27FC236}">
                <a16:creationId xmlns:a16="http://schemas.microsoft.com/office/drawing/2014/main" id="{BED67BD9-322C-2DF1-C2AF-5EBA546574E8}"/>
              </a:ext>
            </a:extLst>
          </p:cNvPr>
          <p:cNvSpPr txBox="1"/>
          <p:nvPr/>
        </p:nvSpPr>
        <p:spPr>
          <a:xfrm>
            <a:off x="7601454" y="5455992"/>
            <a:ext cx="1397000" cy="646331"/>
          </a:xfrm>
          <a:prstGeom prst="rect">
            <a:avLst/>
          </a:prstGeom>
          <a:noFill/>
        </p:spPr>
        <p:txBody>
          <a:bodyPr wrap="square" rtlCol="0">
            <a:spAutoFit/>
          </a:bodyPr>
          <a:lstStyle/>
          <a:p>
            <a:pPr algn="ctr"/>
            <a:r>
              <a:rPr lang="en-US" dirty="0"/>
              <a:t>+ Itaconate [60 </a:t>
            </a:r>
            <a:r>
              <a:rPr lang="en-US" dirty="0">
                <a:latin typeface="Symbol" pitchFamily="2" charset="2"/>
              </a:rPr>
              <a:t>m</a:t>
            </a:r>
            <a:r>
              <a:rPr lang="en-US" dirty="0"/>
              <a:t>M]</a:t>
            </a:r>
          </a:p>
        </p:txBody>
      </p:sp>
      <p:grpSp>
        <p:nvGrpSpPr>
          <p:cNvPr id="35" name="Group 34">
            <a:extLst>
              <a:ext uri="{FF2B5EF4-FFF2-40B4-BE49-F238E27FC236}">
                <a16:creationId xmlns:a16="http://schemas.microsoft.com/office/drawing/2014/main" id="{B65F72CF-C095-9248-E340-655076E8A70E}"/>
              </a:ext>
            </a:extLst>
          </p:cNvPr>
          <p:cNvGrpSpPr/>
          <p:nvPr/>
        </p:nvGrpSpPr>
        <p:grpSpPr>
          <a:xfrm>
            <a:off x="4448064" y="912706"/>
            <a:ext cx="2996248" cy="4285925"/>
            <a:chOff x="7685176" y="59970"/>
            <a:chExt cx="4533900" cy="6496080"/>
          </a:xfrm>
          <a:effectLst>
            <a:outerShdw blurRad="50800" dist="38100" dir="2700000" algn="tl" rotWithShape="0">
              <a:prstClr val="black">
                <a:alpha val="40000"/>
              </a:prstClr>
            </a:outerShdw>
          </a:effectLst>
        </p:grpSpPr>
        <p:pic>
          <p:nvPicPr>
            <p:cNvPr id="36" name="Picture 35">
              <a:extLst>
                <a:ext uri="{FF2B5EF4-FFF2-40B4-BE49-F238E27FC236}">
                  <a16:creationId xmlns:a16="http://schemas.microsoft.com/office/drawing/2014/main" id="{A7CBC9B0-6428-2CA0-FE27-3B44D7C85CC5}"/>
                </a:ext>
              </a:extLst>
            </p:cNvPr>
            <p:cNvPicPr>
              <a:picLocks noChangeAspect="1"/>
            </p:cNvPicPr>
            <p:nvPr/>
          </p:nvPicPr>
          <p:blipFill>
            <a:blip r:embed="rId9"/>
            <a:stretch>
              <a:fillRect/>
            </a:stretch>
          </p:blipFill>
          <p:spPr>
            <a:xfrm>
              <a:off x="7685176" y="1044250"/>
              <a:ext cx="4533900" cy="5511800"/>
            </a:xfrm>
            <a:prstGeom prst="rect">
              <a:avLst/>
            </a:prstGeom>
            <a:effectLst>
              <a:outerShdw blurRad="50800" dist="38100" dir="8100000" algn="tr" rotWithShape="0">
                <a:prstClr val="black">
                  <a:alpha val="40000"/>
                </a:prstClr>
              </a:outerShdw>
            </a:effectLst>
          </p:spPr>
        </p:pic>
        <p:pic>
          <p:nvPicPr>
            <p:cNvPr id="37" name="Picture 36">
              <a:extLst>
                <a:ext uri="{FF2B5EF4-FFF2-40B4-BE49-F238E27FC236}">
                  <a16:creationId xmlns:a16="http://schemas.microsoft.com/office/drawing/2014/main" id="{3FF49F74-9BC5-04ED-F5E8-6D9A14088C79}"/>
                </a:ext>
              </a:extLst>
            </p:cNvPr>
            <p:cNvPicPr>
              <a:picLocks noChangeAspect="1"/>
            </p:cNvPicPr>
            <p:nvPr/>
          </p:nvPicPr>
          <p:blipFill>
            <a:blip r:embed="rId8"/>
            <a:stretch>
              <a:fillRect/>
            </a:stretch>
          </p:blipFill>
          <p:spPr>
            <a:xfrm>
              <a:off x="9152280" y="59970"/>
              <a:ext cx="1397000" cy="1333500"/>
            </a:xfrm>
            <a:prstGeom prst="rect">
              <a:avLst/>
            </a:prstGeom>
          </p:spPr>
        </p:pic>
        <p:pic>
          <p:nvPicPr>
            <p:cNvPr id="38" name="Picture 37">
              <a:extLst>
                <a:ext uri="{FF2B5EF4-FFF2-40B4-BE49-F238E27FC236}">
                  <a16:creationId xmlns:a16="http://schemas.microsoft.com/office/drawing/2014/main" id="{95520103-A4A3-F986-1543-E85356E20487}"/>
                </a:ext>
              </a:extLst>
            </p:cNvPr>
            <p:cNvPicPr>
              <a:picLocks noChangeAspect="1"/>
            </p:cNvPicPr>
            <p:nvPr/>
          </p:nvPicPr>
          <p:blipFill>
            <a:blip r:embed="rId10"/>
            <a:stretch>
              <a:fillRect/>
            </a:stretch>
          </p:blipFill>
          <p:spPr>
            <a:xfrm rot="2596133" flipH="1">
              <a:off x="10404981" y="406461"/>
              <a:ext cx="1084242" cy="609600"/>
            </a:xfrm>
            <a:prstGeom prst="rect">
              <a:avLst/>
            </a:prstGeom>
          </p:spPr>
        </p:pic>
        <p:sp>
          <p:nvSpPr>
            <p:cNvPr id="39" name="TextBox 38">
              <a:extLst>
                <a:ext uri="{FF2B5EF4-FFF2-40B4-BE49-F238E27FC236}">
                  <a16:creationId xmlns:a16="http://schemas.microsoft.com/office/drawing/2014/main" id="{FEC69862-D467-8B3A-B452-BBFA6966A45B}"/>
                </a:ext>
              </a:extLst>
            </p:cNvPr>
            <p:cNvSpPr txBox="1"/>
            <p:nvPr/>
          </p:nvSpPr>
          <p:spPr>
            <a:xfrm>
              <a:off x="9152280" y="5597552"/>
              <a:ext cx="1210109" cy="419841"/>
            </a:xfrm>
            <a:prstGeom prst="rect">
              <a:avLst/>
            </a:prstGeom>
            <a:noFill/>
          </p:spPr>
          <p:txBody>
            <a:bodyPr wrap="none" rtlCol="0">
              <a:spAutoFit/>
            </a:bodyPr>
            <a:lstStyle/>
            <a:p>
              <a:r>
                <a:rPr lang="en-US" sz="1200" b="1" dirty="0"/>
                <a:t>TCA Cycle</a:t>
              </a:r>
            </a:p>
          </p:txBody>
        </p:sp>
        <p:sp>
          <p:nvSpPr>
            <p:cNvPr id="40" name="TextBox 39">
              <a:extLst>
                <a:ext uri="{FF2B5EF4-FFF2-40B4-BE49-F238E27FC236}">
                  <a16:creationId xmlns:a16="http://schemas.microsoft.com/office/drawing/2014/main" id="{4A1AED2F-2D07-7688-8975-70733D01FD45}"/>
                </a:ext>
              </a:extLst>
            </p:cNvPr>
            <p:cNvSpPr txBox="1"/>
            <p:nvPr/>
          </p:nvSpPr>
          <p:spPr>
            <a:xfrm>
              <a:off x="9071595" y="2590841"/>
              <a:ext cx="1285422" cy="699735"/>
            </a:xfrm>
            <a:prstGeom prst="rect">
              <a:avLst/>
            </a:prstGeom>
            <a:noFill/>
          </p:spPr>
          <p:txBody>
            <a:bodyPr wrap="square" rtlCol="0">
              <a:spAutoFit/>
            </a:bodyPr>
            <a:lstStyle/>
            <a:p>
              <a:pPr algn="ctr"/>
              <a:r>
                <a:rPr lang="en-US" sz="1200" b="1" dirty="0"/>
                <a:t>Glyoxylate Shunt</a:t>
              </a:r>
            </a:p>
          </p:txBody>
        </p:sp>
      </p:grpSp>
    </p:spTree>
    <p:extLst>
      <p:ext uri="{BB962C8B-B14F-4D97-AF65-F5344CB8AC3E}">
        <p14:creationId xmlns:p14="http://schemas.microsoft.com/office/powerpoint/2010/main" val="21064329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23404</TotalTime>
  <Words>1931</Words>
  <Application>Microsoft Office PowerPoint</Application>
  <PresentationFormat>Widescreen</PresentationFormat>
  <Paragraphs>228</Paragraphs>
  <Slides>35</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Calibri Light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Rose Gretler</dc:creator>
  <cp:lastModifiedBy>Munsterman, Christine M.</cp:lastModifiedBy>
  <cp:revision>96</cp:revision>
  <dcterms:created xsi:type="dcterms:W3CDTF">2022-07-05T16:02:50Z</dcterms:created>
  <dcterms:modified xsi:type="dcterms:W3CDTF">2022-07-26T22:07:25Z</dcterms:modified>
</cp:coreProperties>
</file>