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notesMasterIdLst>
    <p:notesMasterId r:id="rId16"/>
  </p:notesMasterIdLst>
  <p:sldIdLst>
    <p:sldId id="256" r:id="rId2"/>
    <p:sldId id="257" r:id="rId3"/>
    <p:sldId id="261" r:id="rId4"/>
    <p:sldId id="263" r:id="rId5"/>
    <p:sldId id="274" r:id="rId6"/>
    <p:sldId id="276" r:id="rId7"/>
    <p:sldId id="275" r:id="rId8"/>
    <p:sldId id="272" r:id="rId9"/>
    <p:sldId id="269" r:id="rId10"/>
    <p:sldId id="267" r:id="rId11"/>
    <p:sldId id="271" r:id="rId12"/>
    <p:sldId id="270" r:id="rId13"/>
    <p:sldId id="277" r:id="rId14"/>
    <p:sldId id="8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83"/>
    <p:restoredTop sz="85162"/>
  </p:normalViewPr>
  <p:slideViewPr>
    <p:cSldViewPr snapToGrid="0" snapToObjects="1">
      <p:cViewPr>
        <p:scale>
          <a:sx n="73" d="100"/>
          <a:sy n="73" d="100"/>
        </p:scale>
        <p:origin x="117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A4697-8F0B-8743-BB6E-0FC09CD14CDD}" type="datetimeFigureOut">
              <a:rPr lang="en-US" smtClean="0"/>
              <a:t>7/25/21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B93D5-52D3-6341-87DF-D97C4B081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3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7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05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couple of suggestions for questions slides-don’t feel like you have to use these at all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9FD0BA-37AE-A840-879D-46E6794930D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45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4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6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0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3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2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93D5-52D3-6341-87DF-D97C4B0812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4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1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64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3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4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40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8057F35-72F0-C543-9AE8-3E25270FBFF8}" type="datetimeFigureOut">
              <a:rPr lang="en-US" smtClean="0"/>
              <a:t>7/25/21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5B97EE0-2B7C-574F-8C2F-8D409945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tif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19FE51-8BBA-5C46-915A-0C8D78DE0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7" y="3435778"/>
            <a:ext cx="10243930" cy="2061508"/>
          </a:xfrm>
        </p:spPr>
        <p:txBody>
          <a:bodyPr>
            <a:noAutofit/>
          </a:bodyPr>
          <a:lstStyle/>
          <a:p>
            <a:r>
              <a:rPr lang="en-US" sz="2800" u="sng" dirty="0"/>
              <a:t>Silke L. Hoffmann</a:t>
            </a:r>
            <a:r>
              <a:rPr lang="en-US" sz="2800" dirty="0"/>
              <a:t>, Russell W. Baden, Dan S. </a:t>
            </a:r>
            <a:r>
              <a:rPr lang="en-US" sz="2800" dirty="0" err="1"/>
              <a:t>McKemie</a:t>
            </a:r>
            <a:r>
              <a:rPr lang="en-US" sz="2800" dirty="0"/>
              <a:t>,</a:t>
            </a:r>
            <a:r>
              <a:rPr lang="en-US" sz="2800" baseline="30000" dirty="0"/>
              <a:t> </a:t>
            </a:r>
            <a:r>
              <a:rPr lang="en-US" sz="2800" dirty="0"/>
              <a:t>Philip H. </a:t>
            </a:r>
            <a:r>
              <a:rPr lang="en-US" sz="2800" dirty="0" err="1"/>
              <a:t>Kass</a:t>
            </a:r>
            <a:r>
              <a:rPr lang="en-US" sz="2800" dirty="0"/>
              <a:t>, Heather K. Knych</a:t>
            </a:r>
          </a:p>
          <a:p>
            <a:endParaRPr lang="en-US" sz="2800" dirty="0"/>
          </a:p>
          <a:p>
            <a:r>
              <a:rPr lang="en-US" sz="2800" dirty="0"/>
              <a:t>K.L. Maddy Equine Analytical Pharmacology Lab, School of Veterinary Medicine, University of California Davis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B7740-8960-AD4B-9BAB-11FD4B21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3" y="6107040"/>
            <a:ext cx="3400893" cy="610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DB7952-7BD9-9F4A-8817-8D6F91EDC7F9}"/>
              </a:ext>
            </a:extLst>
          </p:cNvPr>
          <p:cNvSpPr txBox="1"/>
          <p:nvPr/>
        </p:nvSpPr>
        <p:spPr>
          <a:xfrm>
            <a:off x="278296" y="711357"/>
            <a:ext cx="1131735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Pharmacokinetics of </a:t>
            </a:r>
            <a:r>
              <a:rPr lang="en-US" sz="4000" dirty="0" err="1">
                <a:solidFill>
                  <a:schemeClr val="bg1"/>
                </a:solidFill>
              </a:rPr>
              <a:t>grapiprant</a:t>
            </a:r>
            <a:r>
              <a:rPr lang="en-US" sz="4000" dirty="0">
                <a:solidFill>
                  <a:schemeClr val="bg1"/>
                </a:solidFill>
              </a:rPr>
              <a:t> and effects on TNF-alpha concentrations following oral administration to horses</a:t>
            </a:r>
          </a:p>
        </p:txBody>
      </p:sp>
    </p:spTree>
    <p:extLst>
      <p:ext uri="{BB962C8B-B14F-4D97-AF65-F5344CB8AC3E}">
        <p14:creationId xmlns:p14="http://schemas.microsoft.com/office/powerpoint/2010/main" val="427037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F8EDB9A-C097-3C4F-A938-0C624B58A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932" y="0"/>
            <a:ext cx="12296931" cy="68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561912-D14D-3B4A-BA0D-DC9E72D6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40" y="1696439"/>
            <a:ext cx="6499494" cy="48064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990406-247F-0146-84D7-933D147F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5" y="355092"/>
            <a:ext cx="11724773" cy="1188720"/>
          </a:xfrm>
        </p:spPr>
        <p:txBody>
          <a:bodyPr/>
          <a:lstStyle/>
          <a:p>
            <a:r>
              <a:rPr lang="en-US" dirty="0"/>
              <a:t>Results – TNF alpha Concentrations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6A618-6E6E-FB46-98AD-C9B80389D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198" y="6040977"/>
            <a:ext cx="3400893" cy="6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7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2F89-F1CF-634C-A5C4-0A2F5F96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" y="262327"/>
            <a:ext cx="11145079" cy="1188720"/>
          </a:xfrm>
        </p:spPr>
        <p:txBody>
          <a:bodyPr/>
          <a:lstStyle/>
          <a:p>
            <a:r>
              <a:rPr lang="en-US" dirty="0"/>
              <a:t>Conclusion/</a:t>
            </a:r>
            <a:r>
              <a:rPr lang="en-US"/>
              <a:t>future direction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B170-AD94-D744-ACEA-C326B40C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91" y="1793462"/>
            <a:ext cx="7114209" cy="5267738"/>
          </a:xfrm>
        </p:spPr>
        <p:txBody>
          <a:bodyPr>
            <a:normAutofit/>
          </a:bodyPr>
          <a:lstStyle/>
          <a:p>
            <a:r>
              <a:rPr lang="en-US" sz="2400" dirty="0"/>
              <a:t>Significant inhibition of the PGE</a:t>
            </a:r>
            <a:r>
              <a:rPr lang="en-US" sz="2400" baseline="-25000" dirty="0"/>
              <a:t>2</a:t>
            </a:r>
            <a:r>
              <a:rPr lang="en-US" sz="2400" dirty="0"/>
              <a:t> EP</a:t>
            </a:r>
            <a:r>
              <a:rPr lang="en-US" sz="2400" baseline="-25000" dirty="0"/>
              <a:t>4</a:t>
            </a:r>
            <a:r>
              <a:rPr lang="en-US" sz="2400" dirty="0"/>
              <a:t> receptor for 2 hours post-drug administration</a:t>
            </a:r>
          </a:p>
          <a:p>
            <a:r>
              <a:rPr lang="en-US" sz="2400" dirty="0"/>
              <a:t>Anti-inflammatory effect for 2-4 hours</a:t>
            </a:r>
          </a:p>
          <a:p>
            <a:r>
              <a:rPr lang="en-US" sz="2400" dirty="0"/>
              <a:t>Future direction</a:t>
            </a:r>
          </a:p>
          <a:p>
            <a:pPr lvl="1"/>
            <a:r>
              <a:rPr lang="en-US" sz="2400" dirty="0"/>
              <a:t>Test higher or multiple doses to try to maintain an effective concentration for a longer time period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D14E0-92EE-944D-99C1-655A73F87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4" y="1968500"/>
            <a:ext cx="3305175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7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2F89-F1CF-634C-A5C4-0A2F5F96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" y="262327"/>
            <a:ext cx="11145079" cy="1188720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B170-AD94-D744-ACEA-C326B40C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23" y="1935678"/>
            <a:ext cx="9934359" cy="4292844"/>
          </a:xfrm>
        </p:spPr>
        <p:txBody>
          <a:bodyPr>
            <a:normAutofit/>
          </a:bodyPr>
          <a:lstStyle/>
          <a:p>
            <a:r>
              <a:rPr lang="en-US" sz="2400" dirty="0"/>
              <a:t>Special thanks to Dr. </a:t>
            </a:r>
            <a:r>
              <a:rPr lang="en-US" sz="2400" dirty="0" err="1"/>
              <a:t>Knych</a:t>
            </a:r>
            <a:r>
              <a:rPr lang="en-US" sz="2400" dirty="0"/>
              <a:t>,  Dr. </a:t>
            </a:r>
            <a:r>
              <a:rPr lang="en-US" sz="2400" dirty="0" err="1"/>
              <a:t>Kass</a:t>
            </a:r>
            <a:r>
              <a:rPr lang="en-US" sz="2400" dirty="0"/>
              <a:t>, the National Institute of Health (NIH), Dr. </a:t>
            </a:r>
            <a:r>
              <a:rPr lang="en-US" sz="2400" dirty="0" err="1"/>
              <a:t>Pessah</a:t>
            </a:r>
            <a:r>
              <a:rPr lang="en-US" sz="2400" dirty="0"/>
              <a:t>, and the UC Davis STAR program</a:t>
            </a:r>
          </a:p>
          <a:p>
            <a:r>
              <a:rPr lang="en-US" sz="2400" dirty="0"/>
              <a:t>Technical Staff</a:t>
            </a:r>
          </a:p>
          <a:p>
            <a:pPr lvl="1"/>
            <a:r>
              <a:rPr lang="en-US" sz="2400" dirty="0"/>
              <a:t>Russell Baden</a:t>
            </a:r>
          </a:p>
          <a:p>
            <a:pPr lvl="1"/>
            <a:r>
              <a:rPr lang="en-US" sz="2400" dirty="0"/>
              <a:t>Dan </a:t>
            </a:r>
            <a:r>
              <a:rPr lang="en-US" sz="2400" dirty="0" err="1"/>
              <a:t>McKemie</a:t>
            </a:r>
            <a:endParaRPr lang="en-US" sz="2400" dirty="0"/>
          </a:p>
          <a:p>
            <a:pPr lvl="1"/>
            <a:r>
              <a:rPr lang="en-US" sz="2400" dirty="0"/>
              <a:t>Stacy Steinmetz</a:t>
            </a:r>
          </a:p>
          <a:p>
            <a:pPr lvl="1"/>
            <a:r>
              <a:rPr lang="en-US" sz="2400" dirty="0"/>
              <a:t>Kelsey </a:t>
            </a:r>
            <a:r>
              <a:rPr lang="en-US" sz="2400" dirty="0" err="1"/>
              <a:t>Sminoff</a:t>
            </a:r>
            <a:endParaRPr lang="en-US" sz="2400" dirty="0"/>
          </a:p>
          <a:p>
            <a:pPr lvl="1"/>
            <a:r>
              <a:rPr lang="en-US" sz="2400" dirty="0"/>
              <a:t>Kirsten </a:t>
            </a:r>
            <a:r>
              <a:rPr lang="en-US" sz="2400" dirty="0" err="1"/>
              <a:t>Kanarr</a:t>
            </a:r>
            <a:endParaRPr lang="en-US" sz="2400" dirty="0"/>
          </a:p>
          <a:p>
            <a:pPr lvl="1"/>
            <a:r>
              <a:rPr lang="en-US" sz="2400" dirty="0"/>
              <a:t>Sandy Yin-</a:t>
            </a:r>
            <a:r>
              <a:rPr lang="en-US" sz="2400" dirty="0" err="1"/>
              <a:t>Yim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66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horses behind a fence&#10;&#10;Description automatically generated with medium confidence">
            <a:extLst>
              <a:ext uri="{FF2B5EF4-FFF2-40B4-BE49-F238E27FC236}">
                <a16:creationId xmlns:a16="http://schemas.microsoft.com/office/drawing/2014/main" id="{EC5E7C74-97A7-1141-8F29-C984FB099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62" r="-1" b="37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B4B65A-D7FD-2744-8119-2BDF352D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266" y="4351011"/>
            <a:ext cx="8991600" cy="1645920"/>
          </a:xfrm>
          <a:solidFill>
            <a:schemeClr val="tx1">
              <a:alpha val="8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243320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4BCC-4CD7-A04C-BB7B-C0F69079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401985"/>
            <a:ext cx="11572941" cy="118872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C137-BF6A-FA4D-A8BC-2BAC498FE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903752"/>
            <a:ext cx="11572941" cy="4203288"/>
          </a:xfrm>
        </p:spPr>
        <p:txBody>
          <a:bodyPr>
            <a:normAutofit/>
          </a:bodyPr>
          <a:lstStyle/>
          <a:p>
            <a:r>
              <a:rPr lang="en-US" sz="2500" dirty="0"/>
              <a:t>Non-steroidal anti-inflammatory (NSAID) therapy is centric to equine-medicine due to prevalence of equine musculoskeletal-related diseases and pathologies</a:t>
            </a:r>
          </a:p>
          <a:p>
            <a:endParaRPr lang="en-US" sz="2500" dirty="0"/>
          </a:p>
          <a:p>
            <a:r>
              <a:rPr lang="en-US" sz="2500" dirty="0" err="1"/>
              <a:t>Grapiprant</a:t>
            </a:r>
            <a:r>
              <a:rPr lang="en-US" sz="2500" dirty="0"/>
              <a:t> usage is currently approved only in canines </a:t>
            </a:r>
          </a:p>
          <a:p>
            <a:pPr lvl="1"/>
            <a:r>
              <a:rPr lang="en-US" sz="2300" dirty="0"/>
              <a:t>Well tolerated and effective</a:t>
            </a:r>
          </a:p>
          <a:p>
            <a:pPr lvl="1"/>
            <a:endParaRPr lang="en-US" sz="2300" dirty="0"/>
          </a:p>
          <a:p>
            <a:r>
              <a:rPr lang="en-US" sz="2500" dirty="0"/>
              <a:t>Previous reports describe the pharmacokinetics of </a:t>
            </a:r>
            <a:r>
              <a:rPr lang="en-US" sz="2500" dirty="0" err="1"/>
              <a:t>grapiprant</a:t>
            </a:r>
            <a:r>
              <a:rPr lang="en-US" sz="2500" dirty="0"/>
              <a:t> following low dose administration to horses</a:t>
            </a:r>
            <a:r>
              <a:rPr lang="en-US" sz="2500" baseline="30000" dirty="0"/>
              <a:t>1</a:t>
            </a:r>
            <a:r>
              <a:rPr lang="en-US" sz="2500" dirty="0"/>
              <a:t> </a:t>
            </a:r>
          </a:p>
          <a:p>
            <a:pPr lvl="1"/>
            <a:r>
              <a:rPr lang="en-US" sz="2300" dirty="0"/>
              <a:t>Pharmacodynamic effects not characterized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48D48-1BA5-0142-AB36-7B60C9B11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3" y="6107040"/>
            <a:ext cx="3400893" cy="610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AFE2F2-70B9-D143-8BE6-A8DC14A4F933}"/>
              </a:ext>
            </a:extLst>
          </p:cNvPr>
          <p:cNvSpPr txBox="1"/>
          <p:nvPr/>
        </p:nvSpPr>
        <p:spPr>
          <a:xfrm>
            <a:off x="7037513" y="6309451"/>
            <a:ext cx="501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 Knych et al (2018) Drug Test Anal, 10, 1237-1233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26167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3DF8-53F4-5E46-86EB-167198B6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3" y="295220"/>
            <a:ext cx="11760499" cy="1188720"/>
          </a:xfrm>
        </p:spPr>
        <p:txBody>
          <a:bodyPr/>
          <a:lstStyle/>
          <a:p>
            <a:r>
              <a:rPr lang="en-US" dirty="0"/>
              <a:t>Arachidonic Acid pathway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ABA1B-B010-CD47-9B56-35766AB054C3}"/>
              </a:ext>
            </a:extLst>
          </p:cNvPr>
          <p:cNvSpPr txBox="1"/>
          <p:nvPr/>
        </p:nvSpPr>
        <p:spPr>
          <a:xfrm>
            <a:off x="1449159" y="1726915"/>
            <a:ext cx="181247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Arachidonic Acid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28D4A1-E94E-784E-B167-1DFAF33B7F85}"/>
              </a:ext>
            </a:extLst>
          </p:cNvPr>
          <p:cNvCxnSpPr/>
          <p:nvPr/>
        </p:nvCxnSpPr>
        <p:spPr>
          <a:xfrm flipH="1">
            <a:off x="1240971" y="2612571"/>
            <a:ext cx="990165" cy="996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932FDB-0AC3-4448-9014-8335E3C9C68D}"/>
              </a:ext>
            </a:extLst>
          </p:cNvPr>
          <p:cNvSpPr txBox="1"/>
          <p:nvPr/>
        </p:nvSpPr>
        <p:spPr>
          <a:xfrm>
            <a:off x="408214" y="3886200"/>
            <a:ext cx="181247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5-lipoxygenase (LOX)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73FF57-8689-EE45-BB4F-08ED8FA29D9D}"/>
              </a:ext>
            </a:extLst>
          </p:cNvPr>
          <p:cNvCxnSpPr/>
          <p:nvPr/>
        </p:nvCxnSpPr>
        <p:spPr>
          <a:xfrm>
            <a:off x="2496910" y="2612571"/>
            <a:ext cx="764721" cy="996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4D32002-53FB-5E4C-94C6-F33D7D2ECD8A}"/>
              </a:ext>
            </a:extLst>
          </p:cNvPr>
          <p:cNvSpPr txBox="1"/>
          <p:nvPr/>
        </p:nvSpPr>
        <p:spPr>
          <a:xfrm>
            <a:off x="2496910" y="3886200"/>
            <a:ext cx="194446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Cyclooxygenase (COX)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8FB427-4DC8-2742-96B7-1B706EC4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3" y="6107040"/>
            <a:ext cx="3400893" cy="61071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18E993-0B32-6145-BAFE-240848D98DF6}"/>
              </a:ext>
            </a:extLst>
          </p:cNvPr>
          <p:cNvCxnSpPr/>
          <p:nvPr/>
        </p:nvCxnSpPr>
        <p:spPr>
          <a:xfrm flipV="1">
            <a:off x="4572000" y="3118757"/>
            <a:ext cx="996043" cy="7674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93ED21-2508-794B-A939-242146C5B056}"/>
              </a:ext>
            </a:extLst>
          </p:cNvPr>
          <p:cNvCxnSpPr>
            <a:cxnSpLocks/>
          </p:cNvCxnSpPr>
          <p:nvPr/>
        </p:nvCxnSpPr>
        <p:spPr>
          <a:xfrm>
            <a:off x="4572000" y="4532531"/>
            <a:ext cx="996043" cy="512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2014D74-146C-C84C-ACD6-43E6714630B4}"/>
              </a:ext>
            </a:extLst>
          </p:cNvPr>
          <p:cNvSpPr txBox="1"/>
          <p:nvPr/>
        </p:nvSpPr>
        <p:spPr>
          <a:xfrm>
            <a:off x="5638800" y="2918702"/>
            <a:ext cx="99604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COX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2DCFA9-15D7-4E46-A570-D2B1D9776DA3}"/>
              </a:ext>
            </a:extLst>
          </p:cNvPr>
          <p:cNvSpPr txBox="1"/>
          <p:nvPr/>
        </p:nvSpPr>
        <p:spPr>
          <a:xfrm>
            <a:off x="5638801" y="4850999"/>
            <a:ext cx="109401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COX 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D97925-D8CA-DC42-89BA-C6CBB7031BFB}"/>
              </a:ext>
            </a:extLst>
          </p:cNvPr>
          <p:cNvCxnSpPr>
            <a:cxnSpLocks/>
          </p:cNvCxnSpPr>
          <p:nvPr/>
        </p:nvCxnSpPr>
        <p:spPr>
          <a:xfrm>
            <a:off x="6732816" y="3094263"/>
            <a:ext cx="713013" cy="8783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CF9260-861A-F94E-8555-1EB497AD0145}"/>
              </a:ext>
            </a:extLst>
          </p:cNvPr>
          <p:cNvCxnSpPr>
            <a:cxnSpLocks/>
          </p:cNvCxnSpPr>
          <p:nvPr/>
        </p:nvCxnSpPr>
        <p:spPr>
          <a:xfrm flipV="1">
            <a:off x="6803574" y="4172686"/>
            <a:ext cx="642255" cy="8075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722D6F9-D6E2-614A-8C6A-2CDF62392A30}"/>
              </a:ext>
            </a:extLst>
          </p:cNvPr>
          <p:cNvSpPr txBox="1"/>
          <p:nvPr/>
        </p:nvSpPr>
        <p:spPr>
          <a:xfrm>
            <a:off x="7516587" y="3840033"/>
            <a:ext cx="90351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PGH</a:t>
            </a:r>
            <a:r>
              <a:rPr lang="en-US" sz="2000" baseline="-25000" dirty="0"/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9B9C22-B2E6-5444-90DE-4304FE57CA95}"/>
              </a:ext>
            </a:extLst>
          </p:cNvPr>
          <p:cNvCxnSpPr/>
          <p:nvPr/>
        </p:nvCxnSpPr>
        <p:spPr>
          <a:xfrm flipV="1">
            <a:off x="8490862" y="2843990"/>
            <a:ext cx="849086" cy="996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98D3E80-3D9B-8641-B35D-712EE000AA4A}"/>
              </a:ext>
            </a:extLst>
          </p:cNvPr>
          <p:cNvSpPr txBox="1"/>
          <p:nvPr/>
        </p:nvSpPr>
        <p:spPr>
          <a:xfrm>
            <a:off x="9410706" y="2567304"/>
            <a:ext cx="80553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PGE</a:t>
            </a:r>
            <a:r>
              <a:rPr lang="en-US" sz="2000" baseline="-25000" dirty="0"/>
              <a:t>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A69566-44B6-2043-A378-BFFAB3707E5C}"/>
              </a:ext>
            </a:extLst>
          </p:cNvPr>
          <p:cNvCxnSpPr>
            <a:cxnSpLocks/>
          </p:cNvCxnSpPr>
          <p:nvPr/>
        </p:nvCxnSpPr>
        <p:spPr>
          <a:xfrm flipV="1">
            <a:off x="9960864" y="1836851"/>
            <a:ext cx="400051" cy="597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28293E6-7FF1-0D4E-9C4B-A26B2A72CF47}"/>
              </a:ext>
            </a:extLst>
          </p:cNvPr>
          <p:cNvCxnSpPr>
            <a:cxnSpLocks/>
          </p:cNvCxnSpPr>
          <p:nvPr/>
        </p:nvCxnSpPr>
        <p:spPr>
          <a:xfrm flipV="1">
            <a:off x="10341427" y="2344991"/>
            <a:ext cx="582388" cy="2675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2E0E16-4AB2-8742-A8D7-7ABAA6C581B1}"/>
              </a:ext>
            </a:extLst>
          </p:cNvPr>
          <p:cNvCxnSpPr>
            <a:cxnSpLocks/>
          </p:cNvCxnSpPr>
          <p:nvPr/>
        </p:nvCxnSpPr>
        <p:spPr>
          <a:xfrm>
            <a:off x="10314213" y="2913356"/>
            <a:ext cx="636816" cy="3515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24E46C-4625-A847-847E-B7AFCDC9234C}"/>
              </a:ext>
            </a:extLst>
          </p:cNvPr>
          <p:cNvCxnSpPr>
            <a:cxnSpLocks/>
          </p:cNvCxnSpPr>
          <p:nvPr/>
        </p:nvCxnSpPr>
        <p:spPr>
          <a:xfrm>
            <a:off x="9813473" y="3094263"/>
            <a:ext cx="0" cy="704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54062E5-4C34-4B41-9F44-C07E78EEC2E1}"/>
              </a:ext>
            </a:extLst>
          </p:cNvPr>
          <p:cNvSpPr txBox="1"/>
          <p:nvPr/>
        </p:nvSpPr>
        <p:spPr>
          <a:xfrm>
            <a:off x="10395857" y="1598121"/>
            <a:ext cx="56289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EP</a:t>
            </a:r>
            <a:r>
              <a:rPr lang="en-US" sz="2000" baseline="-250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A76796-78A0-2045-A90E-30BD2E1E6666}"/>
              </a:ext>
            </a:extLst>
          </p:cNvPr>
          <p:cNvSpPr txBox="1"/>
          <p:nvPr/>
        </p:nvSpPr>
        <p:spPr>
          <a:xfrm>
            <a:off x="10931979" y="2162799"/>
            <a:ext cx="56289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EP</a:t>
            </a:r>
            <a:r>
              <a:rPr lang="en-US" sz="2000" baseline="-25000" dirty="0"/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6AB14D-9F15-6941-B8E1-397EC4C1E3DD}"/>
              </a:ext>
            </a:extLst>
          </p:cNvPr>
          <p:cNvSpPr txBox="1"/>
          <p:nvPr/>
        </p:nvSpPr>
        <p:spPr>
          <a:xfrm>
            <a:off x="10982327" y="3141956"/>
            <a:ext cx="56289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EP</a:t>
            </a:r>
            <a:r>
              <a:rPr lang="en-US" sz="2000" baseline="-25000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23924E-33D8-834B-84B4-CDC436B79087}"/>
              </a:ext>
            </a:extLst>
          </p:cNvPr>
          <p:cNvSpPr txBox="1"/>
          <p:nvPr/>
        </p:nvSpPr>
        <p:spPr>
          <a:xfrm>
            <a:off x="9561469" y="3850723"/>
            <a:ext cx="56289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EP</a:t>
            </a:r>
            <a:r>
              <a:rPr lang="en-US" sz="2000" baseline="-25000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2EC9E4-081C-0E48-B4AB-2204F829D3D4}"/>
              </a:ext>
            </a:extLst>
          </p:cNvPr>
          <p:cNvSpPr txBox="1"/>
          <p:nvPr/>
        </p:nvSpPr>
        <p:spPr>
          <a:xfrm>
            <a:off x="5420406" y="3286036"/>
            <a:ext cx="200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-constitutive</a:t>
            </a:r>
          </a:p>
          <a:p>
            <a:r>
              <a:rPr lang="en-US" dirty="0"/>
              <a:t>-normal functions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EC8E52-D262-A143-9942-0B63D9EB2FF2}"/>
              </a:ext>
            </a:extLst>
          </p:cNvPr>
          <p:cNvSpPr txBox="1"/>
          <p:nvPr/>
        </p:nvSpPr>
        <p:spPr>
          <a:xfrm>
            <a:off x="5420406" y="5313062"/>
            <a:ext cx="1877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-inducible</a:t>
            </a:r>
          </a:p>
          <a:p>
            <a:r>
              <a:rPr lang="en-US" dirty="0"/>
              <a:t>Inflammation, pain, fever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AF57D8-FFAC-6546-A069-8F42CC53DBE1}"/>
              </a:ext>
            </a:extLst>
          </p:cNvPr>
          <p:cNvSpPr txBox="1"/>
          <p:nvPr/>
        </p:nvSpPr>
        <p:spPr>
          <a:xfrm>
            <a:off x="8790221" y="1770384"/>
            <a:ext cx="12409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PGE</a:t>
            </a:r>
            <a:r>
              <a:rPr lang="en-US" sz="1500" baseline="-25000" dirty="0"/>
              <a:t>2</a:t>
            </a:r>
            <a:r>
              <a:rPr lang="en-US" sz="1500" dirty="0"/>
              <a:t> inhibits TNF-⍺ secretion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C5F8DC-4338-9249-9F1A-16F9362FEFDE}"/>
              </a:ext>
            </a:extLst>
          </p:cNvPr>
          <p:cNvSpPr txBox="1"/>
          <p:nvPr/>
        </p:nvSpPr>
        <p:spPr>
          <a:xfrm>
            <a:off x="8568611" y="4718605"/>
            <a:ext cx="27845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Grapiprant</a:t>
            </a:r>
            <a:endParaRPr lang="en-US" sz="28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D155F3-D6CA-E742-993A-0D22DE24E783}"/>
              </a:ext>
            </a:extLst>
          </p:cNvPr>
          <p:cNvCxnSpPr>
            <a:cxnSpLocks/>
          </p:cNvCxnSpPr>
          <p:nvPr/>
        </p:nvCxnSpPr>
        <p:spPr>
          <a:xfrm flipV="1">
            <a:off x="10050226" y="4307943"/>
            <a:ext cx="0" cy="2491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2B6AB43-73AF-464A-9B4E-AA24C74CDADA}"/>
              </a:ext>
            </a:extLst>
          </p:cNvPr>
          <p:cNvCxnSpPr>
            <a:cxnSpLocks/>
          </p:cNvCxnSpPr>
          <p:nvPr/>
        </p:nvCxnSpPr>
        <p:spPr>
          <a:xfrm flipV="1">
            <a:off x="9848665" y="4298112"/>
            <a:ext cx="0" cy="2491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BEA2AC6-32A6-0E43-8822-18F4417640BA}"/>
              </a:ext>
            </a:extLst>
          </p:cNvPr>
          <p:cNvCxnSpPr>
            <a:cxnSpLocks/>
          </p:cNvCxnSpPr>
          <p:nvPr/>
        </p:nvCxnSpPr>
        <p:spPr>
          <a:xfrm flipV="1">
            <a:off x="9642182" y="4298113"/>
            <a:ext cx="0" cy="2491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8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BE38-5E54-C54A-BB96-73E30FF8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3" y="257209"/>
            <a:ext cx="11819435" cy="1188720"/>
          </a:xfrm>
        </p:spPr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3DF17-6EA4-D74B-8D90-2718C9FEB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247" y="1578225"/>
            <a:ext cx="10397613" cy="4264223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Hypothesis: Oral administration of </a:t>
            </a:r>
            <a:r>
              <a:rPr lang="en-US" sz="2500" dirty="0" err="1"/>
              <a:t>grapiprant</a:t>
            </a:r>
            <a:r>
              <a:rPr lang="en-US" sz="2500" dirty="0"/>
              <a:t> will result in a significant increase in TNF-alpha concentrations, compared to baseline, following oral administration to horses</a:t>
            </a:r>
          </a:p>
          <a:p>
            <a:endParaRPr lang="en-US" sz="2500" dirty="0"/>
          </a:p>
          <a:p>
            <a:r>
              <a:rPr lang="en-US" sz="2500" dirty="0"/>
              <a:t>Describe the pharmacokinetics of </a:t>
            </a:r>
            <a:r>
              <a:rPr lang="en-US" sz="2500" dirty="0" err="1"/>
              <a:t>grapiprant</a:t>
            </a:r>
            <a:r>
              <a:rPr lang="en-US" sz="2500" dirty="0"/>
              <a:t> following administration of a single dose of 15 mg/kg to horses</a:t>
            </a:r>
          </a:p>
          <a:p>
            <a:endParaRPr lang="en-US" sz="2500" dirty="0"/>
          </a:p>
          <a:p>
            <a:r>
              <a:rPr lang="en-US" sz="2500" dirty="0"/>
              <a:t>Describe the magnitude and duration of the pharmacodynamic effect of </a:t>
            </a:r>
            <a:r>
              <a:rPr lang="en-US" sz="2500" dirty="0" err="1"/>
              <a:t>grapiprant</a:t>
            </a:r>
            <a:r>
              <a:rPr lang="en-US" sz="2500" dirty="0"/>
              <a:t> using an </a:t>
            </a:r>
            <a:r>
              <a:rPr lang="en-US" sz="2500" i="1" dirty="0"/>
              <a:t>ex vivo</a:t>
            </a:r>
            <a:r>
              <a:rPr lang="en-US" sz="2500" dirty="0"/>
              <a:t> inflammatory model and assessment of TNF-alpha concentrations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12FAE-A395-3B45-8B96-D201566E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3" y="6107040"/>
            <a:ext cx="3400893" cy="6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5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CE65-2AD0-4E46-959C-3E565C7A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93" y="354664"/>
            <a:ext cx="11696161" cy="1188720"/>
          </a:xfrm>
        </p:spPr>
        <p:txBody>
          <a:bodyPr/>
          <a:lstStyle/>
          <a:p>
            <a:r>
              <a:rPr lang="en-US" dirty="0"/>
              <a:t>Experimental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BA085-CDC8-224D-A62B-B256AA16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93" y="1840043"/>
            <a:ext cx="5353276" cy="462069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500" dirty="0"/>
              <a:t>8 healthy, exercised thoroughbreds </a:t>
            </a:r>
            <a:endParaRPr lang="en-US" sz="2300" dirty="0"/>
          </a:p>
          <a:p>
            <a:pPr lvl="1"/>
            <a:r>
              <a:rPr lang="en-US" sz="2300" dirty="0"/>
              <a:t>4 mares, 4 geldings</a:t>
            </a:r>
          </a:p>
          <a:p>
            <a:pPr lvl="1"/>
            <a:r>
              <a:rPr lang="en-US" sz="2300" dirty="0"/>
              <a:t>4 - 8 years old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Single oral administration of 15mg/kg </a:t>
            </a:r>
            <a:r>
              <a:rPr lang="en-US" sz="2500" dirty="0" err="1"/>
              <a:t>grapiprant</a:t>
            </a:r>
            <a:r>
              <a:rPr lang="en-US" sz="2500" dirty="0"/>
              <a:t> (</a:t>
            </a:r>
            <a:r>
              <a:rPr lang="en-US" sz="2500" dirty="0" err="1"/>
              <a:t>Galliprant</a:t>
            </a:r>
            <a:r>
              <a:rPr lang="en-US" sz="2500" baseline="30000" dirty="0"/>
              <a:t>®</a:t>
            </a:r>
            <a:r>
              <a:rPr lang="en-US" sz="2500" dirty="0"/>
              <a:t>)</a:t>
            </a:r>
            <a:endParaRPr lang="en-US" sz="2500" baseline="30000" dirty="0"/>
          </a:p>
          <a:p>
            <a:endParaRPr lang="en-US" sz="2500" baseline="30000" dirty="0"/>
          </a:p>
          <a:p>
            <a:r>
              <a:rPr lang="en-US" sz="2500" dirty="0"/>
              <a:t>Blood samples for concentration determination:</a:t>
            </a:r>
          </a:p>
          <a:p>
            <a:pPr lvl="1"/>
            <a:r>
              <a:rPr lang="en-US" sz="2300" dirty="0"/>
              <a:t>Prior to until 96 hours post administration</a:t>
            </a:r>
          </a:p>
          <a:p>
            <a:pPr lvl="1"/>
            <a:endParaRPr lang="en-US" sz="2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D9FD4-3008-0C4E-BFE3-13FF6E65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70" y="1943396"/>
            <a:ext cx="3122733" cy="4163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897AF-992D-6B4F-95AE-61C7DFAA0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122" y="1943396"/>
            <a:ext cx="3122733" cy="4163644"/>
          </a:xfrm>
          <a:prstGeom prst="rect">
            <a:avLst/>
          </a:prstGeom>
        </p:spPr>
      </p:pic>
      <p:pic>
        <p:nvPicPr>
          <p:cNvPr id="5" name="Picture 4" descr="A picture containing indoor, sitting, close&#10;&#10;Description automatically generated">
            <a:extLst>
              <a:ext uri="{FF2B5EF4-FFF2-40B4-BE49-F238E27FC236}">
                <a16:creationId xmlns:a16="http://schemas.microsoft.com/office/drawing/2014/main" id="{00E7ADEA-2CC6-C94C-9100-2AD9D59A1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442" y="4186988"/>
            <a:ext cx="1837944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7514-02DA-7145-9ACF-E7A7CB4D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5" y="355092"/>
            <a:ext cx="11724773" cy="1188720"/>
          </a:xfrm>
        </p:spPr>
        <p:txBody>
          <a:bodyPr/>
          <a:lstStyle/>
          <a:p>
            <a:r>
              <a:rPr lang="en-US" dirty="0"/>
              <a:t>Experimental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6C8FF-3C20-634A-B55D-55CA2666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29" y="1720911"/>
            <a:ext cx="4938798" cy="4522792"/>
          </a:xfrm>
        </p:spPr>
        <p:txBody>
          <a:bodyPr>
            <a:noAutofit/>
          </a:bodyPr>
          <a:lstStyle/>
          <a:p>
            <a:r>
              <a:rPr lang="en-US" sz="2400" dirty="0"/>
              <a:t>Sample collected into heparin tube</a:t>
            </a:r>
          </a:p>
          <a:p>
            <a:r>
              <a:rPr lang="en-US" sz="2400" dirty="0"/>
              <a:t>Spiked with PGE</a:t>
            </a:r>
            <a:r>
              <a:rPr lang="en-US" sz="2400" baseline="-25000" dirty="0"/>
              <a:t>2 </a:t>
            </a:r>
            <a:r>
              <a:rPr lang="en-US" sz="2400" dirty="0"/>
              <a:t>and lipopolysaccharide (LPS) to simulate an inflammatory response </a:t>
            </a:r>
          </a:p>
          <a:p>
            <a:r>
              <a:rPr lang="en-US" sz="2400" dirty="0"/>
              <a:t>Plasma collected and TNF-⍺ concentrations determined via ELISA</a:t>
            </a:r>
          </a:p>
          <a:p>
            <a:r>
              <a:rPr lang="en-US" sz="2400" dirty="0"/>
              <a:t>Statistical Analysis </a:t>
            </a:r>
          </a:p>
          <a:p>
            <a:pPr lvl="1"/>
            <a:r>
              <a:rPr lang="en-US" sz="2400" dirty="0"/>
              <a:t>ANOVA to compare post drug administration to baseline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E669A653-206A-BE4D-B61B-98A5709ADCF9}"/>
              </a:ext>
            </a:extLst>
          </p:cNvPr>
          <p:cNvGrpSpPr>
            <a:grpSpLocks/>
          </p:cNvGrpSpPr>
          <p:nvPr/>
        </p:nvGrpSpPr>
        <p:grpSpPr bwMode="auto">
          <a:xfrm>
            <a:off x="5512160" y="1662835"/>
            <a:ext cx="3890860" cy="4890627"/>
            <a:chOff x="3145135" y="651951"/>
            <a:chExt cx="4293401" cy="6123662"/>
          </a:xfrm>
        </p:grpSpPr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4C6389A7-0277-5246-B72D-507AE045C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81" r="33359" b="28604"/>
            <a:stretch>
              <a:fillRect/>
            </a:stretch>
          </p:blipFill>
          <p:spPr bwMode="auto">
            <a:xfrm>
              <a:off x="6346648" y="651951"/>
              <a:ext cx="506338" cy="190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95B8176D-0669-C74E-BC36-FA86FE5AB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587" y="4928877"/>
              <a:ext cx="1377949" cy="184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A86DF7C6-5D62-AE40-97CD-5B14582F2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5135" y="1522460"/>
              <a:ext cx="2080736" cy="655135"/>
            </a:xfrm>
            <a:prstGeom prst="rect">
              <a:avLst/>
            </a:prstGeom>
            <a:noFill/>
            <a:ln w="476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/>
                <a:t>PGE2 + LPS</a:t>
              </a:r>
            </a:p>
          </p:txBody>
        </p:sp>
      </p:grpSp>
      <p:pic>
        <p:nvPicPr>
          <p:cNvPr id="1026" name="Picture 2" descr="Boster Bio | ELISA Kits, Antibodies, Antibody Company">
            <a:extLst>
              <a:ext uri="{FF2B5EF4-FFF2-40B4-BE49-F238E27FC236}">
                <a16:creationId xmlns:a16="http://schemas.microsoft.com/office/drawing/2014/main" id="{0AD91B31-0DA3-334B-97A2-121BB33F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409" y="4610948"/>
            <a:ext cx="1918382" cy="14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973820-CBC8-D842-A126-59B000C908C1}"/>
              </a:ext>
            </a:extLst>
          </p:cNvPr>
          <p:cNvCxnSpPr>
            <a:cxnSpLocks/>
          </p:cNvCxnSpPr>
          <p:nvPr/>
        </p:nvCxnSpPr>
        <p:spPr>
          <a:xfrm flipH="1">
            <a:off x="6885646" y="3450968"/>
            <a:ext cx="994488" cy="10626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081B3A-AF41-6147-9CC4-CCFF7389CA4C}"/>
              </a:ext>
            </a:extLst>
          </p:cNvPr>
          <p:cNvCxnSpPr>
            <a:cxnSpLocks/>
          </p:cNvCxnSpPr>
          <p:nvPr/>
        </p:nvCxnSpPr>
        <p:spPr>
          <a:xfrm>
            <a:off x="7268938" y="5527475"/>
            <a:ext cx="80886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ecan Infinite 200 PRO | Labx">
            <a:extLst>
              <a:ext uri="{FF2B5EF4-FFF2-40B4-BE49-F238E27FC236}">
                <a16:creationId xmlns:a16="http://schemas.microsoft.com/office/drawing/2014/main" id="{5C946E37-D546-EC47-A695-5E1D6873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82" y="1641641"/>
            <a:ext cx="2116014" cy="15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556394-7096-464A-8291-1D602707EA76}"/>
              </a:ext>
            </a:extLst>
          </p:cNvPr>
          <p:cNvCxnSpPr>
            <a:cxnSpLocks/>
          </p:cNvCxnSpPr>
          <p:nvPr/>
        </p:nvCxnSpPr>
        <p:spPr>
          <a:xfrm flipV="1">
            <a:off x="10394975" y="3429000"/>
            <a:ext cx="0" cy="8881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180-P Lab CO2 Incubator for Cell Culture - RWD Life Science">
            <a:extLst>
              <a:ext uri="{FF2B5EF4-FFF2-40B4-BE49-F238E27FC236}">
                <a16:creationId xmlns:a16="http://schemas.microsoft.com/office/drawing/2014/main" id="{98E8E6EE-B6ED-F14F-B126-63393AA5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77" y="4907970"/>
            <a:ext cx="1816101" cy="18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F5B308-54E8-BC48-AB10-838B1A06D405}"/>
              </a:ext>
            </a:extLst>
          </p:cNvPr>
          <p:cNvCxnSpPr>
            <a:cxnSpLocks/>
          </p:cNvCxnSpPr>
          <p:nvPr/>
        </p:nvCxnSpPr>
        <p:spPr>
          <a:xfrm flipV="1">
            <a:off x="7479645" y="2044566"/>
            <a:ext cx="809769" cy="513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EBA376-842A-754D-8F95-406B54C195E4}"/>
              </a:ext>
            </a:extLst>
          </p:cNvPr>
          <p:cNvCxnSpPr>
            <a:cxnSpLocks/>
          </p:cNvCxnSpPr>
          <p:nvPr/>
        </p:nvCxnSpPr>
        <p:spPr>
          <a:xfrm flipV="1">
            <a:off x="9403020" y="5527475"/>
            <a:ext cx="697526" cy="6759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1C1A0E1-0AFC-8F42-885B-16434ED52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953" y="6107040"/>
            <a:ext cx="3400893" cy="6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0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7514-02DA-7145-9ACF-E7A7CB4D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5" y="355092"/>
            <a:ext cx="11724773" cy="1188720"/>
          </a:xfrm>
        </p:spPr>
        <p:txBody>
          <a:bodyPr/>
          <a:lstStyle/>
          <a:p>
            <a:r>
              <a:rPr lang="en-US" dirty="0"/>
              <a:t>Experimental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6C8FF-3C20-634A-B55D-55CA2666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26" y="1889606"/>
            <a:ext cx="5452073" cy="4522792"/>
          </a:xfrm>
        </p:spPr>
        <p:txBody>
          <a:bodyPr>
            <a:normAutofit/>
          </a:bodyPr>
          <a:lstStyle/>
          <a:p>
            <a:r>
              <a:rPr lang="en-US" sz="2800" dirty="0"/>
              <a:t>Plasma </a:t>
            </a:r>
            <a:r>
              <a:rPr lang="en-US" sz="2800" dirty="0" err="1"/>
              <a:t>Grapiprant</a:t>
            </a:r>
            <a:r>
              <a:rPr lang="en-US" sz="2800" dirty="0"/>
              <a:t> concentration analyzed with liquid chromatography-tandem mass spectrometry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Pharmacokinetic analysis:</a:t>
            </a:r>
          </a:p>
          <a:p>
            <a:pPr lvl="1"/>
            <a:r>
              <a:rPr lang="en-US" sz="2600" dirty="0"/>
              <a:t>Phoenix </a:t>
            </a:r>
            <a:r>
              <a:rPr lang="en-US" sz="2600" dirty="0" err="1"/>
              <a:t>Winnonnlin</a:t>
            </a:r>
            <a:r>
              <a:rPr lang="en-US" sz="2600" dirty="0"/>
              <a:t> tool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3ABDA-6349-9B47-9832-A71FC6419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258" y="1827981"/>
            <a:ext cx="2401529" cy="3202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B9456-3FB1-EF48-B371-DEA96EBA1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53" y="6107040"/>
            <a:ext cx="3400893" cy="61071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83DD8F6-C858-654A-8C01-82163FE00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0114"/>
          <a:stretch/>
        </p:blipFill>
        <p:spPr bwMode="auto">
          <a:xfrm>
            <a:off x="8060875" y="4308349"/>
            <a:ext cx="3902161" cy="21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75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74EB-EF20-6A48-93AF-0DB22E3E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07172"/>
            <a:ext cx="11480800" cy="1188720"/>
          </a:xfrm>
        </p:spPr>
        <p:txBody>
          <a:bodyPr/>
          <a:lstStyle/>
          <a:p>
            <a:r>
              <a:rPr lang="en-US" dirty="0"/>
              <a:t>Results – </a:t>
            </a:r>
            <a:r>
              <a:rPr lang="en-US" dirty="0" err="1"/>
              <a:t>Grapiprant</a:t>
            </a:r>
            <a:r>
              <a:rPr lang="en-US" dirty="0"/>
              <a:t> Concentrations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9976A-EAF1-8F42-9727-761B6CD4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58" y="1889895"/>
            <a:ext cx="6618817" cy="4660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688DA-2CCB-6F4B-B6A6-B6ADE9D5D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297" y="5821578"/>
            <a:ext cx="3400893" cy="6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2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B1CC1-0F31-3645-A8BB-A96BACF5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7" y="282520"/>
            <a:ext cx="11694694" cy="1188720"/>
          </a:xfrm>
        </p:spPr>
        <p:txBody>
          <a:bodyPr/>
          <a:lstStyle/>
          <a:p>
            <a:r>
              <a:rPr lang="en-US" dirty="0"/>
              <a:t>RESULTS – Pharmacokinetic Parameters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5BE8B-7045-DE4E-B9A3-BFAD10C43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54" y="1904512"/>
            <a:ext cx="11000872" cy="4319592"/>
          </a:xfrm>
        </p:spPr>
        <p:txBody>
          <a:bodyPr>
            <a:noAutofit/>
          </a:bodyPr>
          <a:lstStyle/>
          <a:p>
            <a:r>
              <a:rPr lang="en-US" sz="2800" dirty="0"/>
              <a:t>Maximum </a:t>
            </a:r>
            <a:r>
              <a:rPr lang="en-US" sz="2800" dirty="0" err="1"/>
              <a:t>grapiprant</a:t>
            </a:r>
            <a:r>
              <a:rPr lang="en-US" sz="2800" dirty="0"/>
              <a:t> concentration (</a:t>
            </a:r>
            <a:r>
              <a:rPr lang="en-US" sz="2800" dirty="0" err="1"/>
              <a:t>Cmax</a:t>
            </a:r>
            <a:r>
              <a:rPr lang="en-US" sz="2800" dirty="0"/>
              <a:t>) : 327.5 ng/mL</a:t>
            </a:r>
          </a:p>
          <a:p>
            <a:pPr lvl="1"/>
            <a:r>
              <a:rPr lang="en-US" sz="2800" dirty="0"/>
              <a:t>Range: 188.4-663.0 ng/mL</a:t>
            </a:r>
          </a:p>
          <a:p>
            <a:r>
              <a:rPr lang="en-US" sz="2800" dirty="0"/>
              <a:t>Time to maximum concentration (</a:t>
            </a:r>
            <a:r>
              <a:rPr lang="en-US" sz="2800" dirty="0" err="1"/>
              <a:t>Tmax</a:t>
            </a:r>
            <a:r>
              <a:rPr lang="en-US" sz="2800" dirty="0"/>
              <a:t>): 1 hour</a:t>
            </a:r>
          </a:p>
          <a:p>
            <a:pPr lvl="1"/>
            <a:r>
              <a:rPr lang="en-US" sz="2800" dirty="0"/>
              <a:t>Range: 0.75-2.0 hours</a:t>
            </a:r>
          </a:p>
          <a:p>
            <a:r>
              <a:rPr lang="en-US" sz="2800" dirty="0"/>
              <a:t>Area under the curve: 831.8 h*ng/mL</a:t>
            </a:r>
          </a:p>
          <a:p>
            <a:pPr lvl="1"/>
            <a:r>
              <a:rPr lang="en-US" sz="2800" dirty="0"/>
              <a:t>Range: 512.6-1421.6 h*ng/mL</a:t>
            </a:r>
          </a:p>
          <a:p>
            <a:r>
              <a:rPr lang="en-US" sz="2800" dirty="0"/>
              <a:t>Terminal half life: 11 hours</a:t>
            </a:r>
          </a:p>
          <a:p>
            <a:pPr lvl="1"/>
            <a:r>
              <a:rPr lang="en-US" sz="2800" dirty="0"/>
              <a:t>Range: 8.27-21.2 hours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F5A15-8512-0142-BD27-F5106456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086" y="5918745"/>
            <a:ext cx="3400893" cy="6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793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{0B5D05A7-A6D6-F840-915A-77DA93BCCA04}tf10001120</Template>
  <TotalTime>10998</TotalTime>
  <Words>516</Words>
  <Application>Microsoft Macintosh PowerPoint</Application>
  <PresentationFormat>Widescreen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Parcel</vt:lpstr>
      <vt:lpstr>PowerPoint Presentation</vt:lpstr>
      <vt:lpstr>introduction</vt:lpstr>
      <vt:lpstr>Arachidonic Acid pathway</vt:lpstr>
      <vt:lpstr>Study Objectives</vt:lpstr>
      <vt:lpstr>Experimental Design</vt:lpstr>
      <vt:lpstr>Experimental Design</vt:lpstr>
      <vt:lpstr>Experimental Design</vt:lpstr>
      <vt:lpstr>Results – Grapiprant Concentrations</vt:lpstr>
      <vt:lpstr>RESULTS – Pharmacokinetic Parameters</vt:lpstr>
      <vt:lpstr>PowerPoint Presentation</vt:lpstr>
      <vt:lpstr>Results – TNF alpha Concentrations</vt:lpstr>
      <vt:lpstr>Conclusion/future direction</vt:lpstr>
      <vt:lpstr>Acknowledgments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Silke Ling Hoffmann</dc:creator>
  <cp:lastModifiedBy>Silke Ling Hoffmann</cp:lastModifiedBy>
  <cp:revision>70</cp:revision>
  <dcterms:created xsi:type="dcterms:W3CDTF">2021-07-16T21:25:22Z</dcterms:created>
  <dcterms:modified xsi:type="dcterms:W3CDTF">2021-07-29T17:47:55Z</dcterms:modified>
</cp:coreProperties>
</file>